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2"/>
  </p:notesMasterIdLst>
  <p:sldIdLst>
    <p:sldId id="706" r:id="rId2"/>
    <p:sldId id="707" r:id="rId3"/>
    <p:sldId id="709" r:id="rId4"/>
    <p:sldId id="710" r:id="rId5"/>
    <p:sldId id="711" r:id="rId6"/>
    <p:sldId id="712" r:id="rId7"/>
    <p:sldId id="713" r:id="rId8"/>
    <p:sldId id="714" r:id="rId9"/>
    <p:sldId id="718" r:id="rId10"/>
    <p:sldId id="719" r:id="rId11"/>
    <p:sldId id="720" r:id="rId12"/>
    <p:sldId id="732" r:id="rId13"/>
    <p:sldId id="733" r:id="rId14"/>
    <p:sldId id="715" r:id="rId15"/>
    <p:sldId id="717" r:id="rId16"/>
    <p:sldId id="1076" r:id="rId17"/>
    <p:sldId id="1077" r:id="rId18"/>
    <p:sldId id="1078" r:id="rId19"/>
    <p:sldId id="1079" r:id="rId20"/>
    <p:sldId id="1080" r:id="rId21"/>
    <p:sldId id="1081" r:id="rId22"/>
    <p:sldId id="1090" r:id="rId23"/>
    <p:sldId id="1089" r:id="rId24"/>
    <p:sldId id="1091" r:id="rId25"/>
    <p:sldId id="1093" r:id="rId26"/>
    <p:sldId id="1094" r:id="rId27"/>
    <p:sldId id="1082" r:id="rId28"/>
    <p:sldId id="1083" r:id="rId29"/>
    <p:sldId id="1084" r:id="rId30"/>
    <p:sldId id="982" r:id="rId31"/>
    <p:sldId id="983" r:id="rId32"/>
    <p:sldId id="984" r:id="rId33"/>
    <p:sldId id="985" r:id="rId34"/>
    <p:sldId id="986" r:id="rId35"/>
    <p:sldId id="987" r:id="rId36"/>
    <p:sldId id="988" r:id="rId37"/>
    <p:sldId id="989" r:id="rId38"/>
    <p:sldId id="990" r:id="rId39"/>
    <p:sldId id="1096" r:id="rId40"/>
    <p:sldId id="1097" r:id="rId41"/>
    <p:sldId id="1098" r:id="rId42"/>
    <p:sldId id="1099" r:id="rId43"/>
    <p:sldId id="1100" r:id="rId44"/>
    <p:sldId id="1101" r:id="rId45"/>
    <p:sldId id="1115" r:id="rId46"/>
    <p:sldId id="1102" r:id="rId47"/>
    <p:sldId id="1114" r:id="rId48"/>
    <p:sldId id="1116" r:id="rId49"/>
    <p:sldId id="1117" r:id="rId50"/>
    <p:sldId id="1118" r:id="rId51"/>
  </p:sldIdLst>
  <p:sldSz cx="10972800" cy="6858000"/>
  <p:notesSz cx="69469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48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48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48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48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495AB179-B04C-45DC-83DB-82D81CD7711A}">
          <p14:sldIdLst>
            <p14:sldId id="706"/>
            <p14:sldId id="707"/>
            <p14:sldId id="709"/>
            <p14:sldId id="710"/>
            <p14:sldId id="711"/>
            <p14:sldId id="712"/>
            <p14:sldId id="713"/>
            <p14:sldId id="714"/>
            <p14:sldId id="718"/>
            <p14:sldId id="719"/>
            <p14:sldId id="720"/>
            <p14:sldId id="732"/>
            <p14:sldId id="733"/>
            <p14:sldId id="715"/>
            <p14:sldId id="717"/>
            <p14:sldId id="1076"/>
            <p14:sldId id="1077"/>
            <p14:sldId id="1078"/>
            <p14:sldId id="1079"/>
            <p14:sldId id="1080"/>
            <p14:sldId id="1081"/>
            <p14:sldId id="1090"/>
            <p14:sldId id="1089"/>
            <p14:sldId id="1091"/>
            <p14:sldId id="1093"/>
            <p14:sldId id="1094"/>
            <p14:sldId id="1082"/>
            <p14:sldId id="1083"/>
            <p14:sldId id="1084"/>
            <p14:sldId id="982"/>
            <p14:sldId id="983"/>
            <p14:sldId id="984"/>
            <p14:sldId id="985"/>
            <p14:sldId id="986"/>
            <p14:sldId id="987"/>
            <p14:sldId id="988"/>
            <p14:sldId id="989"/>
            <p14:sldId id="990"/>
            <p14:sldId id="1096"/>
            <p14:sldId id="1097"/>
            <p14:sldId id="1098"/>
            <p14:sldId id="1099"/>
            <p14:sldId id="1100"/>
            <p14:sldId id="1101"/>
            <p14:sldId id="1115"/>
            <p14:sldId id="1102"/>
            <p14:sldId id="1114"/>
            <p14:sldId id="1116"/>
            <p14:sldId id="1117"/>
            <p14:sldId id="111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4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8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9900CC"/>
    <a:srgbClr val="006600"/>
    <a:srgbClr val="66FFFF"/>
    <a:srgbClr val="66FF33"/>
    <a:srgbClr val="FFCCFF"/>
    <a:srgbClr val="FF00FF"/>
    <a:srgbClr val="990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209" autoAdjust="0"/>
    <p:restoredTop sz="93979" autoAdjust="0"/>
  </p:normalViewPr>
  <p:slideViewPr>
    <p:cSldViewPr>
      <p:cViewPr varScale="1">
        <p:scale>
          <a:sx n="67" d="100"/>
          <a:sy n="67" d="100"/>
        </p:scale>
        <p:origin x="432" y="56"/>
      </p:cViewPr>
      <p:guideLst>
        <p:guide orient="horz" pos="2160"/>
        <p:guide pos="3456"/>
      </p:guideLst>
    </p:cSldViewPr>
  </p:slideViewPr>
  <p:outlineViewPr>
    <p:cViewPr>
      <p:scale>
        <a:sx n="33" d="100"/>
        <a:sy n="33" d="100"/>
      </p:scale>
      <p:origin x="0" y="385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908"/>
        <p:guide pos="218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>
            <a:lvl1pPr defTabSz="923925" eaLnBrk="0" hangingPunct="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4850" y="692150"/>
            <a:ext cx="553720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86263"/>
            <a:ext cx="5095875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0938"/>
            <a:ext cx="3009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b" anchorCtr="0" compatLnSpc="1">
            <a:prstTxWarp prst="textNoShape">
              <a:avLst/>
            </a:prstTxWarp>
          </a:bodyPr>
          <a:lstStyle>
            <a:lvl1pPr defTabSz="923925" eaLnBrk="0" hangingPunct="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70938"/>
            <a:ext cx="3009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b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866DA8CD-EA35-4421-89F6-12D96133E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32"/>
            <a:ext cx="932688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96" indent="0" algn="ctr">
              <a:buNone/>
              <a:defRPr/>
            </a:lvl2pPr>
            <a:lvl3pPr marL="914391" indent="0" algn="ctr">
              <a:buNone/>
              <a:defRPr/>
            </a:lvl3pPr>
            <a:lvl4pPr marL="1371587" indent="0" algn="ctr">
              <a:buNone/>
              <a:defRPr/>
            </a:lvl4pPr>
            <a:lvl5pPr marL="1828782" indent="0" algn="ctr">
              <a:buNone/>
              <a:defRPr/>
            </a:lvl5pPr>
            <a:lvl6pPr marL="2285978" indent="0" algn="ctr">
              <a:buNone/>
              <a:defRPr/>
            </a:lvl6pPr>
            <a:lvl7pPr marL="2743173" indent="0" algn="ctr">
              <a:buNone/>
              <a:defRPr/>
            </a:lvl7pPr>
            <a:lvl8pPr marL="3200368" indent="0" algn="ctr">
              <a:buNone/>
              <a:defRPr/>
            </a:lvl8pPr>
            <a:lvl9pPr marL="365756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3174B-7E99-4263-8914-C4806B8E71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6D190-8531-42D5-84C1-99201E4B06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18120" y="609600"/>
            <a:ext cx="233172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2960" y="609600"/>
            <a:ext cx="681228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E92DF-B95D-4E95-B25D-E0C6ACD2B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5ADBC-3932-4221-8570-13EB945BC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6"/>
            <a:ext cx="93268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6" indent="0">
              <a:buNone/>
              <a:defRPr sz="1800"/>
            </a:lvl2pPr>
            <a:lvl3pPr marL="914391" indent="0">
              <a:buNone/>
              <a:defRPr sz="1600"/>
            </a:lvl3pPr>
            <a:lvl4pPr marL="1371587" indent="0">
              <a:buNone/>
              <a:defRPr sz="1400"/>
            </a:lvl4pPr>
            <a:lvl5pPr marL="1828782" indent="0">
              <a:buNone/>
              <a:defRPr sz="1400"/>
            </a:lvl5pPr>
            <a:lvl6pPr marL="2285978" indent="0">
              <a:buNone/>
              <a:defRPr sz="1400"/>
            </a:lvl6pPr>
            <a:lvl7pPr marL="2743173" indent="0">
              <a:buNone/>
              <a:defRPr sz="1400"/>
            </a:lvl7pPr>
            <a:lvl8pPr marL="3200368" indent="0">
              <a:buNone/>
              <a:defRPr sz="1400"/>
            </a:lvl8pPr>
            <a:lvl9pPr marL="365756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4E79F-8F7F-423F-80FD-37BEFD42B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981200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981200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D907E-CEE0-4026-8BA5-A3CD8FC88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9"/>
            <a:ext cx="987552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6"/>
            <a:ext cx="484822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4" y="1535116"/>
            <a:ext cx="485013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4" y="2174875"/>
            <a:ext cx="48501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F347D-49ED-437E-B93A-460C966FE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10821-8036-4B25-9953-E99CB29ED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A6714-3C0F-4603-A877-221CA73D7A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3" y="273052"/>
            <a:ext cx="3609976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6"/>
            <a:ext cx="61341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3" y="1435103"/>
            <a:ext cx="36099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21B04-0926-4D6F-919C-95FE19FF81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3"/>
            <a:ext cx="658368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1" indent="0">
              <a:buNone/>
              <a:defRPr sz="2400"/>
            </a:lvl3pPr>
            <a:lvl4pPr marL="1371587" indent="0">
              <a:buNone/>
              <a:defRPr sz="2000"/>
            </a:lvl4pPr>
            <a:lvl5pPr marL="1828782" indent="0">
              <a:buNone/>
              <a:defRPr sz="2000"/>
            </a:lvl5pPr>
            <a:lvl6pPr marL="2285978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41"/>
            <a:ext cx="658368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92903-CD40-45A9-8849-2FE3AB646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2326" y="609600"/>
            <a:ext cx="93281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2326" y="1981200"/>
            <a:ext cx="93281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22325" y="62484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6" y="6248400"/>
            <a:ext cx="3473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84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685FBB20-16EC-4878-B015-F9FF7BED6A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196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391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587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782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896" indent="-342896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43" indent="-28574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88" indent="-228597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84" indent="-228597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79" indent="-228597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75" indent="-228597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70" indent="-228597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66" indent="-228597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61" indent="-228597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.wmf"/><Relationship Id="rId7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oleObject" Target="../embeddings/oleObject75.bin"/><Relationship Id="rId7" Type="http://schemas.openxmlformats.org/officeDocument/2006/relationships/oleObject" Target="../embeddings/oleObject77.bin"/><Relationship Id="rId12" Type="http://schemas.openxmlformats.org/officeDocument/2006/relationships/image" Target="../media/image78.wmf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wmf"/><Relationship Id="rId11" Type="http://schemas.openxmlformats.org/officeDocument/2006/relationships/oleObject" Target="../embeddings/oleObject79.bin"/><Relationship Id="rId5" Type="http://schemas.openxmlformats.org/officeDocument/2006/relationships/oleObject" Target="../embeddings/oleObject76.bin"/><Relationship Id="rId10" Type="http://schemas.openxmlformats.org/officeDocument/2006/relationships/image" Target="../media/image77.wmf"/><Relationship Id="rId4" Type="http://schemas.openxmlformats.org/officeDocument/2006/relationships/image" Target="../media/image74.wmf"/><Relationship Id="rId9" Type="http://schemas.openxmlformats.org/officeDocument/2006/relationships/oleObject" Target="../embeddings/oleObject78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3.bin"/><Relationship Id="rId13" Type="http://schemas.openxmlformats.org/officeDocument/2006/relationships/image" Target="../media/image84.wmf"/><Relationship Id="rId3" Type="http://schemas.openxmlformats.org/officeDocument/2006/relationships/image" Target="../media/image79.wmf"/><Relationship Id="rId7" Type="http://schemas.openxmlformats.org/officeDocument/2006/relationships/image" Target="../media/image81.wmf"/><Relationship Id="rId12" Type="http://schemas.openxmlformats.org/officeDocument/2006/relationships/oleObject" Target="../embeddings/oleObject85.bin"/><Relationship Id="rId2" Type="http://schemas.openxmlformats.org/officeDocument/2006/relationships/oleObject" Target="../embeddings/oleObject80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82.bin"/><Relationship Id="rId11" Type="http://schemas.openxmlformats.org/officeDocument/2006/relationships/image" Target="../media/image83.wmf"/><Relationship Id="rId5" Type="http://schemas.openxmlformats.org/officeDocument/2006/relationships/image" Target="../media/image80.wmf"/><Relationship Id="rId10" Type="http://schemas.openxmlformats.org/officeDocument/2006/relationships/oleObject" Target="../embeddings/oleObject84.bin"/><Relationship Id="rId4" Type="http://schemas.openxmlformats.org/officeDocument/2006/relationships/oleObject" Target="../embeddings/oleObject81.bin"/><Relationship Id="rId9" Type="http://schemas.openxmlformats.org/officeDocument/2006/relationships/image" Target="../media/image82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13" Type="http://schemas.openxmlformats.org/officeDocument/2006/relationships/image" Target="../media/image89.wmf"/><Relationship Id="rId18" Type="http://schemas.openxmlformats.org/officeDocument/2006/relationships/oleObject" Target="../embeddings/oleObject94.bin"/><Relationship Id="rId3" Type="http://schemas.openxmlformats.org/officeDocument/2006/relationships/image" Target="../media/image58.wmf"/><Relationship Id="rId7" Type="http://schemas.openxmlformats.org/officeDocument/2006/relationships/image" Target="../media/image86.wmf"/><Relationship Id="rId12" Type="http://schemas.openxmlformats.org/officeDocument/2006/relationships/oleObject" Target="../embeddings/oleObject91.bin"/><Relationship Id="rId17" Type="http://schemas.openxmlformats.org/officeDocument/2006/relationships/image" Target="../media/image91.wmf"/><Relationship Id="rId2" Type="http://schemas.openxmlformats.org/officeDocument/2006/relationships/oleObject" Target="../embeddings/oleObject86.bin"/><Relationship Id="rId16" Type="http://schemas.openxmlformats.org/officeDocument/2006/relationships/oleObject" Target="../embeddings/oleObject93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88.bin"/><Relationship Id="rId11" Type="http://schemas.openxmlformats.org/officeDocument/2006/relationships/image" Target="../media/image88.wmf"/><Relationship Id="rId5" Type="http://schemas.openxmlformats.org/officeDocument/2006/relationships/image" Target="../media/image85.wmf"/><Relationship Id="rId15" Type="http://schemas.openxmlformats.org/officeDocument/2006/relationships/image" Target="../media/image90.wmf"/><Relationship Id="rId10" Type="http://schemas.openxmlformats.org/officeDocument/2006/relationships/oleObject" Target="../embeddings/oleObject90.bin"/><Relationship Id="rId19" Type="http://schemas.openxmlformats.org/officeDocument/2006/relationships/image" Target="../media/image92.wmf"/><Relationship Id="rId4" Type="http://schemas.openxmlformats.org/officeDocument/2006/relationships/oleObject" Target="../embeddings/oleObject87.bin"/><Relationship Id="rId9" Type="http://schemas.openxmlformats.org/officeDocument/2006/relationships/image" Target="../media/image87.wmf"/><Relationship Id="rId14" Type="http://schemas.openxmlformats.org/officeDocument/2006/relationships/oleObject" Target="../embeddings/oleObject9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8.bin"/><Relationship Id="rId13" Type="http://schemas.openxmlformats.org/officeDocument/2006/relationships/image" Target="../media/image97.wmf"/><Relationship Id="rId18" Type="http://schemas.openxmlformats.org/officeDocument/2006/relationships/oleObject" Target="../embeddings/oleObject103.bin"/><Relationship Id="rId3" Type="http://schemas.openxmlformats.org/officeDocument/2006/relationships/image" Target="../media/image74.wmf"/><Relationship Id="rId21" Type="http://schemas.openxmlformats.org/officeDocument/2006/relationships/image" Target="../media/image101.wmf"/><Relationship Id="rId7" Type="http://schemas.openxmlformats.org/officeDocument/2006/relationships/image" Target="../media/image94.wmf"/><Relationship Id="rId12" Type="http://schemas.openxmlformats.org/officeDocument/2006/relationships/oleObject" Target="../embeddings/oleObject100.bin"/><Relationship Id="rId17" Type="http://schemas.openxmlformats.org/officeDocument/2006/relationships/image" Target="../media/image99.wmf"/><Relationship Id="rId2" Type="http://schemas.openxmlformats.org/officeDocument/2006/relationships/oleObject" Target="../embeddings/oleObject95.bin"/><Relationship Id="rId16" Type="http://schemas.openxmlformats.org/officeDocument/2006/relationships/oleObject" Target="../embeddings/oleObject102.bin"/><Relationship Id="rId20" Type="http://schemas.openxmlformats.org/officeDocument/2006/relationships/oleObject" Target="../embeddings/oleObject104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97.bin"/><Relationship Id="rId11" Type="http://schemas.openxmlformats.org/officeDocument/2006/relationships/image" Target="../media/image96.wmf"/><Relationship Id="rId5" Type="http://schemas.openxmlformats.org/officeDocument/2006/relationships/image" Target="../media/image93.wmf"/><Relationship Id="rId15" Type="http://schemas.openxmlformats.org/officeDocument/2006/relationships/image" Target="../media/image98.wmf"/><Relationship Id="rId10" Type="http://schemas.openxmlformats.org/officeDocument/2006/relationships/oleObject" Target="../embeddings/oleObject99.bin"/><Relationship Id="rId19" Type="http://schemas.openxmlformats.org/officeDocument/2006/relationships/image" Target="../media/image100.wmf"/><Relationship Id="rId4" Type="http://schemas.openxmlformats.org/officeDocument/2006/relationships/oleObject" Target="../embeddings/oleObject96.bin"/><Relationship Id="rId9" Type="http://schemas.openxmlformats.org/officeDocument/2006/relationships/image" Target="../media/image95.wmf"/><Relationship Id="rId14" Type="http://schemas.openxmlformats.org/officeDocument/2006/relationships/oleObject" Target="../embeddings/oleObject10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8.bin"/><Relationship Id="rId13" Type="http://schemas.openxmlformats.org/officeDocument/2006/relationships/image" Target="../media/image106.wmf"/><Relationship Id="rId3" Type="http://schemas.openxmlformats.org/officeDocument/2006/relationships/image" Target="../media/image102.wmf"/><Relationship Id="rId7" Type="http://schemas.openxmlformats.org/officeDocument/2006/relationships/image" Target="../media/image104.wmf"/><Relationship Id="rId12" Type="http://schemas.openxmlformats.org/officeDocument/2006/relationships/oleObject" Target="../embeddings/oleObject110.bin"/><Relationship Id="rId17" Type="http://schemas.openxmlformats.org/officeDocument/2006/relationships/image" Target="../media/image108.wmf"/><Relationship Id="rId2" Type="http://schemas.openxmlformats.org/officeDocument/2006/relationships/oleObject" Target="../embeddings/oleObject105.bin"/><Relationship Id="rId16" Type="http://schemas.openxmlformats.org/officeDocument/2006/relationships/oleObject" Target="../embeddings/oleObject11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07.bin"/><Relationship Id="rId11" Type="http://schemas.openxmlformats.org/officeDocument/2006/relationships/image" Target="../media/image105.wmf"/><Relationship Id="rId5" Type="http://schemas.openxmlformats.org/officeDocument/2006/relationships/image" Target="../media/image103.wmf"/><Relationship Id="rId15" Type="http://schemas.openxmlformats.org/officeDocument/2006/relationships/image" Target="../media/image107.wmf"/><Relationship Id="rId10" Type="http://schemas.openxmlformats.org/officeDocument/2006/relationships/oleObject" Target="../embeddings/oleObject109.bin"/><Relationship Id="rId4" Type="http://schemas.openxmlformats.org/officeDocument/2006/relationships/oleObject" Target="../embeddings/oleObject106.bin"/><Relationship Id="rId9" Type="http://schemas.openxmlformats.org/officeDocument/2006/relationships/image" Target="../media/image4.wmf"/><Relationship Id="rId14" Type="http://schemas.openxmlformats.org/officeDocument/2006/relationships/oleObject" Target="../embeddings/oleObject11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6.bin"/><Relationship Id="rId13" Type="http://schemas.openxmlformats.org/officeDocument/2006/relationships/image" Target="../media/image111.wmf"/><Relationship Id="rId18" Type="http://schemas.openxmlformats.org/officeDocument/2006/relationships/oleObject" Target="../embeddings/oleObject121.bin"/><Relationship Id="rId3" Type="http://schemas.openxmlformats.org/officeDocument/2006/relationships/image" Target="../media/image109.wmf"/><Relationship Id="rId21" Type="http://schemas.openxmlformats.org/officeDocument/2006/relationships/image" Target="../media/image115.wmf"/><Relationship Id="rId7" Type="http://schemas.openxmlformats.org/officeDocument/2006/relationships/image" Target="../media/image103.wmf"/><Relationship Id="rId12" Type="http://schemas.openxmlformats.org/officeDocument/2006/relationships/oleObject" Target="../embeddings/oleObject118.bin"/><Relationship Id="rId17" Type="http://schemas.openxmlformats.org/officeDocument/2006/relationships/image" Target="../media/image113.wmf"/><Relationship Id="rId25" Type="http://schemas.openxmlformats.org/officeDocument/2006/relationships/image" Target="../media/image117.wmf"/><Relationship Id="rId2" Type="http://schemas.openxmlformats.org/officeDocument/2006/relationships/oleObject" Target="../embeddings/oleObject113.bin"/><Relationship Id="rId16" Type="http://schemas.openxmlformats.org/officeDocument/2006/relationships/oleObject" Target="../embeddings/oleObject120.bin"/><Relationship Id="rId20" Type="http://schemas.openxmlformats.org/officeDocument/2006/relationships/oleObject" Target="../embeddings/oleObject12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15.bin"/><Relationship Id="rId11" Type="http://schemas.openxmlformats.org/officeDocument/2006/relationships/image" Target="../media/image110.wmf"/><Relationship Id="rId24" Type="http://schemas.openxmlformats.org/officeDocument/2006/relationships/oleObject" Target="../embeddings/oleObject124.bin"/><Relationship Id="rId5" Type="http://schemas.openxmlformats.org/officeDocument/2006/relationships/image" Target="../media/image102.wmf"/><Relationship Id="rId15" Type="http://schemas.openxmlformats.org/officeDocument/2006/relationships/image" Target="../media/image112.wmf"/><Relationship Id="rId23" Type="http://schemas.openxmlformats.org/officeDocument/2006/relationships/image" Target="../media/image116.wmf"/><Relationship Id="rId10" Type="http://schemas.openxmlformats.org/officeDocument/2006/relationships/oleObject" Target="../embeddings/oleObject117.bin"/><Relationship Id="rId19" Type="http://schemas.openxmlformats.org/officeDocument/2006/relationships/image" Target="../media/image114.wmf"/><Relationship Id="rId4" Type="http://schemas.openxmlformats.org/officeDocument/2006/relationships/oleObject" Target="../embeddings/oleObject114.bin"/><Relationship Id="rId9" Type="http://schemas.openxmlformats.org/officeDocument/2006/relationships/image" Target="../media/image104.wmf"/><Relationship Id="rId14" Type="http://schemas.openxmlformats.org/officeDocument/2006/relationships/oleObject" Target="../embeddings/oleObject119.bin"/><Relationship Id="rId22" Type="http://schemas.openxmlformats.org/officeDocument/2006/relationships/oleObject" Target="../embeddings/oleObject12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wmf"/><Relationship Id="rId2" Type="http://schemas.openxmlformats.org/officeDocument/2006/relationships/oleObject" Target="../embeddings/oleObject125.bin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9.bin"/><Relationship Id="rId13" Type="http://schemas.openxmlformats.org/officeDocument/2006/relationships/image" Target="../media/image124.wmf"/><Relationship Id="rId18" Type="http://schemas.openxmlformats.org/officeDocument/2006/relationships/oleObject" Target="../embeddings/oleObject134.bin"/><Relationship Id="rId3" Type="http://schemas.openxmlformats.org/officeDocument/2006/relationships/image" Target="../media/image119.wmf"/><Relationship Id="rId7" Type="http://schemas.openxmlformats.org/officeDocument/2006/relationships/image" Target="../media/image121.wmf"/><Relationship Id="rId12" Type="http://schemas.openxmlformats.org/officeDocument/2006/relationships/oleObject" Target="../embeddings/oleObject131.bin"/><Relationship Id="rId17" Type="http://schemas.openxmlformats.org/officeDocument/2006/relationships/image" Target="../media/image126.wmf"/><Relationship Id="rId2" Type="http://schemas.openxmlformats.org/officeDocument/2006/relationships/oleObject" Target="../embeddings/oleObject126.bin"/><Relationship Id="rId16" Type="http://schemas.openxmlformats.org/officeDocument/2006/relationships/oleObject" Target="../embeddings/oleObject133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28.bin"/><Relationship Id="rId11" Type="http://schemas.openxmlformats.org/officeDocument/2006/relationships/image" Target="../media/image123.wmf"/><Relationship Id="rId5" Type="http://schemas.openxmlformats.org/officeDocument/2006/relationships/image" Target="../media/image120.wmf"/><Relationship Id="rId15" Type="http://schemas.openxmlformats.org/officeDocument/2006/relationships/image" Target="../media/image125.wmf"/><Relationship Id="rId10" Type="http://schemas.openxmlformats.org/officeDocument/2006/relationships/oleObject" Target="../embeddings/oleObject130.bin"/><Relationship Id="rId19" Type="http://schemas.openxmlformats.org/officeDocument/2006/relationships/image" Target="../media/image127.wmf"/><Relationship Id="rId4" Type="http://schemas.openxmlformats.org/officeDocument/2006/relationships/oleObject" Target="../embeddings/oleObject127.bin"/><Relationship Id="rId9" Type="http://schemas.openxmlformats.org/officeDocument/2006/relationships/image" Target="../media/image122.wmf"/><Relationship Id="rId14" Type="http://schemas.openxmlformats.org/officeDocument/2006/relationships/oleObject" Target="../embeddings/oleObject13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wmf"/><Relationship Id="rId2" Type="http://schemas.openxmlformats.org/officeDocument/2006/relationships/oleObject" Target="../embeddings/oleObject135.bin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9.bin"/><Relationship Id="rId3" Type="http://schemas.openxmlformats.org/officeDocument/2006/relationships/image" Target="../media/image127.wmf"/><Relationship Id="rId7" Type="http://schemas.openxmlformats.org/officeDocument/2006/relationships/image" Target="../media/image129.wmf"/><Relationship Id="rId2" Type="http://schemas.openxmlformats.org/officeDocument/2006/relationships/oleObject" Target="../embeddings/oleObject136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38.bin"/><Relationship Id="rId11" Type="http://schemas.openxmlformats.org/officeDocument/2006/relationships/image" Target="../media/image131.wmf"/><Relationship Id="rId5" Type="http://schemas.openxmlformats.org/officeDocument/2006/relationships/image" Target="../media/image128.wmf"/><Relationship Id="rId10" Type="http://schemas.openxmlformats.org/officeDocument/2006/relationships/oleObject" Target="../embeddings/oleObject140.bin"/><Relationship Id="rId4" Type="http://schemas.openxmlformats.org/officeDocument/2006/relationships/oleObject" Target="../embeddings/oleObject137.bin"/><Relationship Id="rId9" Type="http://schemas.openxmlformats.org/officeDocument/2006/relationships/image" Target="../media/image130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8.wmf"/><Relationship Id="rId12" Type="http://schemas.openxmlformats.org/officeDocument/2006/relationships/oleObject" Target="../embeddings/oleObject11.bin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0.wmf"/><Relationship Id="rId5" Type="http://schemas.openxmlformats.org/officeDocument/2006/relationships/image" Target="../media/image7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9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wmf"/><Relationship Id="rId7" Type="http://schemas.openxmlformats.org/officeDocument/2006/relationships/image" Target="../media/image135.wmf"/><Relationship Id="rId2" Type="http://schemas.openxmlformats.org/officeDocument/2006/relationships/oleObject" Target="../embeddings/oleObject14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43.bin"/><Relationship Id="rId5" Type="http://schemas.openxmlformats.org/officeDocument/2006/relationships/image" Target="../media/image134.wmf"/><Relationship Id="rId4" Type="http://schemas.openxmlformats.org/officeDocument/2006/relationships/oleObject" Target="../embeddings/oleObject14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wmf"/><Relationship Id="rId2" Type="http://schemas.openxmlformats.org/officeDocument/2006/relationships/oleObject" Target="../embeddings/oleObject144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4.wmf"/><Relationship Id="rId4" Type="http://schemas.openxmlformats.org/officeDocument/2006/relationships/oleObject" Target="../embeddings/oleObject142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8.bin"/><Relationship Id="rId13" Type="http://schemas.openxmlformats.org/officeDocument/2006/relationships/image" Target="../media/image142.wmf"/><Relationship Id="rId3" Type="http://schemas.openxmlformats.org/officeDocument/2006/relationships/image" Target="../media/image137.wmf"/><Relationship Id="rId7" Type="http://schemas.openxmlformats.org/officeDocument/2006/relationships/image" Target="../media/image139.wmf"/><Relationship Id="rId12" Type="http://schemas.openxmlformats.org/officeDocument/2006/relationships/oleObject" Target="../embeddings/oleObject150.bin"/><Relationship Id="rId17" Type="http://schemas.openxmlformats.org/officeDocument/2006/relationships/image" Target="../media/image144.wmf"/><Relationship Id="rId2" Type="http://schemas.openxmlformats.org/officeDocument/2006/relationships/oleObject" Target="../embeddings/oleObject145.bin"/><Relationship Id="rId16" Type="http://schemas.openxmlformats.org/officeDocument/2006/relationships/oleObject" Target="../embeddings/oleObject15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47.bin"/><Relationship Id="rId11" Type="http://schemas.openxmlformats.org/officeDocument/2006/relationships/image" Target="../media/image141.wmf"/><Relationship Id="rId5" Type="http://schemas.openxmlformats.org/officeDocument/2006/relationships/image" Target="../media/image138.wmf"/><Relationship Id="rId15" Type="http://schemas.openxmlformats.org/officeDocument/2006/relationships/image" Target="../media/image143.wmf"/><Relationship Id="rId10" Type="http://schemas.openxmlformats.org/officeDocument/2006/relationships/oleObject" Target="../embeddings/oleObject149.bin"/><Relationship Id="rId4" Type="http://schemas.openxmlformats.org/officeDocument/2006/relationships/oleObject" Target="../embeddings/oleObject146.bin"/><Relationship Id="rId9" Type="http://schemas.openxmlformats.org/officeDocument/2006/relationships/image" Target="../media/image140.wmf"/><Relationship Id="rId14" Type="http://schemas.openxmlformats.org/officeDocument/2006/relationships/oleObject" Target="../embeddings/oleObject151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6.bin"/><Relationship Id="rId3" Type="http://schemas.openxmlformats.org/officeDocument/2006/relationships/image" Target="../media/image145.wmf"/><Relationship Id="rId7" Type="http://schemas.openxmlformats.org/officeDocument/2006/relationships/image" Target="../media/image147.wmf"/><Relationship Id="rId2" Type="http://schemas.openxmlformats.org/officeDocument/2006/relationships/oleObject" Target="../embeddings/oleObject153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55.bin"/><Relationship Id="rId5" Type="http://schemas.openxmlformats.org/officeDocument/2006/relationships/image" Target="../media/image146.wmf"/><Relationship Id="rId4" Type="http://schemas.openxmlformats.org/officeDocument/2006/relationships/oleObject" Target="../embeddings/oleObject154.bin"/><Relationship Id="rId9" Type="http://schemas.openxmlformats.org/officeDocument/2006/relationships/image" Target="../media/image148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0.bin"/><Relationship Id="rId13" Type="http://schemas.openxmlformats.org/officeDocument/2006/relationships/image" Target="../media/image153.wmf"/><Relationship Id="rId3" Type="http://schemas.openxmlformats.org/officeDocument/2006/relationships/image" Target="../media/image148.wmf"/><Relationship Id="rId7" Type="http://schemas.openxmlformats.org/officeDocument/2006/relationships/image" Target="../media/image150.wmf"/><Relationship Id="rId12" Type="http://schemas.openxmlformats.org/officeDocument/2006/relationships/oleObject" Target="../embeddings/oleObject162.bin"/><Relationship Id="rId2" Type="http://schemas.openxmlformats.org/officeDocument/2006/relationships/oleObject" Target="../embeddings/oleObject157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59.bin"/><Relationship Id="rId11" Type="http://schemas.openxmlformats.org/officeDocument/2006/relationships/image" Target="../media/image152.wmf"/><Relationship Id="rId5" Type="http://schemas.openxmlformats.org/officeDocument/2006/relationships/image" Target="../media/image149.wmf"/><Relationship Id="rId10" Type="http://schemas.openxmlformats.org/officeDocument/2006/relationships/oleObject" Target="../embeddings/oleObject161.bin"/><Relationship Id="rId4" Type="http://schemas.openxmlformats.org/officeDocument/2006/relationships/oleObject" Target="../embeddings/oleObject158.bin"/><Relationship Id="rId9" Type="http://schemas.openxmlformats.org/officeDocument/2006/relationships/image" Target="../media/image151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wmf"/><Relationship Id="rId2" Type="http://schemas.openxmlformats.org/officeDocument/2006/relationships/oleObject" Target="../embeddings/oleObject163.bin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17.wmf"/><Relationship Id="rId18" Type="http://schemas.openxmlformats.org/officeDocument/2006/relationships/oleObject" Target="../embeddings/oleObject20.bin"/><Relationship Id="rId3" Type="http://schemas.openxmlformats.org/officeDocument/2006/relationships/image" Target="../media/image12.wmf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19.wmf"/><Relationship Id="rId2" Type="http://schemas.openxmlformats.org/officeDocument/2006/relationships/oleObject" Target="../embeddings/oleObject12.bin"/><Relationship Id="rId16" Type="http://schemas.openxmlformats.org/officeDocument/2006/relationships/oleObject" Target="../embeddings/oleObject1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5" Type="http://schemas.openxmlformats.org/officeDocument/2006/relationships/image" Target="../media/image18.wmf"/><Relationship Id="rId10" Type="http://schemas.openxmlformats.org/officeDocument/2006/relationships/oleObject" Target="../embeddings/oleObject16.bin"/><Relationship Id="rId19" Type="http://schemas.openxmlformats.org/officeDocument/2006/relationships/image" Target="../media/image20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18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7.bin"/><Relationship Id="rId3" Type="http://schemas.openxmlformats.org/officeDocument/2006/relationships/image" Target="../media/image155.wmf"/><Relationship Id="rId7" Type="http://schemas.openxmlformats.org/officeDocument/2006/relationships/image" Target="../media/image157.wmf"/><Relationship Id="rId2" Type="http://schemas.openxmlformats.org/officeDocument/2006/relationships/oleObject" Target="../embeddings/oleObject164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66.bin"/><Relationship Id="rId11" Type="http://schemas.openxmlformats.org/officeDocument/2006/relationships/image" Target="../media/image159.wmf"/><Relationship Id="rId5" Type="http://schemas.openxmlformats.org/officeDocument/2006/relationships/image" Target="../media/image156.wmf"/><Relationship Id="rId10" Type="http://schemas.openxmlformats.org/officeDocument/2006/relationships/oleObject" Target="../embeddings/oleObject168.bin"/><Relationship Id="rId4" Type="http://schemas.openxmlformats.org/officeDocument/2006/relationships/oleObject" Target="../embeddings/oleObject165.bin"/><Relationship Id="rId9" Type="http://schemas.openxmlformats.org/officeDocument/2006/relationships/image" Target="../media/image158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2.bin"/><Relationship Id="rId13" Type="http://schemas.openxmlformats.org/officeDocument/2006/relationships/image" Target="../media/image165.wmf"/><Relationship Id="rId3" Type="http://schemas.openxmlformats.org/officeDocument/2006/relationships/image" Target="../media/image160.wmf"/><Relationship Id="rId7" Type="http://schemas.openxmlformats.org/officeDocument/2006/relationships/image" Target="../media/image162.wmf"/><Relationship Id="rId12" Type="http://schemas.openxmlformats.org/officeDocument/2006/relationships/oleObject" Target="../embeddings/oleObject174.bin"/><Relationship Id="rId2" Type="http://schemas.openxmlformats.org/officeDocument/2006/relationships/oleObject" Target="../embeddings/oleObject16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71.bin"/><Relationship Id="rId11" Type="http://schemas.openxmlformats.org/officeDocument/2006/relationships/image" Target="../media/image164.wmf"/><Relationship Id="rId5" Type="http://schemas.openxmlformats.org/officeDocument/2006/relationships/image" Target="../media/image161.wmf"/><Relationship Id="rId15" Type="http://schemas.openxmlformats.org/officeDocument/2006/relationships/image" Target="../media/image166.wmf"/><Relationship Id="rId10" Type="http://schemas.openxmlformats.org/officeDocument/2006/relationships/oleObject" Target="../embeddings/oleObject173.bin"/><Relationship Id="rId4" Type="http://schemas.openxmlformats.org/officeDocument/2006/relationships/oleObject" Target="../embeddings/oleObject170.bin"/><Relationship Id="rId9" Type="http://schemas.openxmlformats.org/officeDocument/2006/relationships/image" Target="../media/image163.wmf"/><Relationship Id="rId14" Type="http://schemas.openxmlformats.org/officeDocument/2006/relationships/oleObject" Target="../embeddings/oleObject175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9.bin"/><Relationship Id="rId13" Type="http://schemas.openxmlformats.org/officeDocument/2006/relationships/image" Target="../media/image172.wmf"/><Relationship Id="rId3" Type="http://schemas.openxmlformats.org/officeDocument/2006/relationships/image" Target="../media/image167.wmf"/><Relationship Id="rId7" Type="http://schemas.openxmlformats.org/officeDocument/2006/relationships/image" Target="../media/image169.wmf"/><Relationship Id="rId12" Type="http://schemas.openxmlformats.org/officeDocument/2006/relationships/oleObject" Target="../embeddings/oleObject181.bin"/><Relationship Id="rId2" Type="http://schemas.openxmlformats.org/officeDocument/2006/relationships/oleObject" Target="../embeddings/oleObject176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78.bin"/><Relationship Id="rId11" Type="http://schemas.openxmlformats.org/officeDocument/2006/relationships/image" Target="../media/image171.wmf"/><Relationship Id="rId5" Type="http://schemas.openxmlformats.org/officeDocument/2006/relationships/image" Target="../media/image168.wmf"/><Relationship Id="rId10" Type="http://schemas.openxmlformats.org/officeDocument/2006/relationships/oleObject" Target="../embeddings/oleObject180.bin"/><Relationship Id="rId4" Type="http://schemas.openxmlformats.org/officeDocument/2006/relationships/oleObject" Target="../embeddings/oleObject177.bin"/><Relationship Id="rId9" Type="http://schemas.openxmlformats.org/officeDocument/2006/relationships/image" Target="../media/image170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5.bin"/><Relationship Id="rId13" Type="http://schemas.openxmlformats.org/officeDocument/2006/relationships/image" Target="../media/image178.wmf"/><Relationship Id="rId3" Type="http://schemas.openxmlformats.org/officeDocument/2006/relationships/image" Target="../media/image173.wmf"/><Relationship Id="rId7" Type="http://schemas.openxmlformats.org/officeDocument/2006/relationships/image" Target="../media/image175.wmf"/><Relationship Id="rId12" Type="http://schemas.openxmlformats.org/officeDocument/2006/relationships/oleObject" Target="../embeddings/oleObject187.bin"/><Relationship Id="rId2" Type="http://schemas.openxmlformats.org/officeDocument/2006/relationships/oleObject" Target="../embeddings/oleObject18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84.bin"/><Relationship Id="rId11" Type="http://schemas.openxmlformats.org/officeDocument/2006/relationships/image" Target="../media/image177.wmf"/><Relationship Id="rId5" Type="http://schemas.openxmlformats.org/officeDocument/2006/relationships/image" Target="../media/image174.wmf"/><Relationship Id="rId15" Type="http://schemas.openxmlformats.org/officeDocument/2006/relationships/image" Target="../media/image179.wmf"/><Relationship Id="rId10" Type="http://schemas.openxmlformats.org/officeDocument/2006/relationships/oleObject" Target="../embeddings/oleObject186.bin"/><Relationship Id="rId4" Type="http://schemas.openxmlformats.org/officeDocument/2006/relationships/oleObject" Target="../embeddings/oleObject183.bin"/><Relationship Id="rId9" Type="http://schemas.openxmlformats.org/officeDocument/2006/relationships/image" Target="../media/image176.wmf"/><Relationship Id="rId14" Type="http://schemas.openxmlformats.org/officeDocument/2006/relationships/oleObject" Target="../embeddings/oleObject188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2.bin"/><Relationship Id="rId13" Type="http://schemas.openxmlformats.org/officeDocument/2006/relationships/image" Target="../media/image185.wmf"/><Relationship Id="rId18" Type="http://schemas.openxmlformats.org/officeDocument/2006/relationships/oleObject" Target="../embeddings/oleObject197.bin"/><Relationship Id="rId3" Type="http://schemas.openxmlformats.org/officeDocument/2006/relationships/image" Target="../media/image180.wmf"/><Relationship Id="rId21" Type="http://schemas.openxmlformats.org/officeDocument/2006/relationships/image" Target="../media/image189.wmf"/><Relationship Id="rId7" Type="http://schemas.openxmlformats.org/officeDocument/2006/relationships/image" Target="../media/image182.wmf"/><Relationship Id="rId12" Type="http://schemas.openxmlformats.org/officeDocument/2006/relationships/oleObject" Target="../embeddings/oleObject194.bin"/><Relationship Id="rId17" Type="http://schemas.openxmlformats.org/officeDocument/2006/relationships/image" Target="../media/image187.wmf"/><Relationship Id="rId25" Type="http://schemas.openxmlformats.org/officeDocument/2006/relationships/image" Target="../media/image191.wmf"/><Relationship Id="rId2" Type="http://schemas.openxmlformats.org/officeDocument/2006/relationships/oleObject" Target="../embeddings/oleObject189.bin"/><Relationship Id="rId16" Type="http://schemas.openxmlformats.org/officeDocument/2006/relationships/oleObject" Target="../embeddings/oleObject196.bin"/><Relationship Id="rId20" Type="http://schemas.openxmlformats.org/officeDocument/2006/relationships/oleObject" Target="../embeddings/oleObject198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91.bin"/><Relationship Id="rId11" Type="http://schemas.openxmlformats.org/officeDocument/2006/relationships/image" Target="../media/image184.wmf"/><Relationship Id="rId24" Type="http://schemas.openxmlformats.org/officeDocument/2006/relationships/oleObject" Target="../embeddings/oleObject200.bin"/><Relationship Id="rId5" Type="http://schemas.openxmlformats.org/officeDocument/2006/relationships/image" Target="../media/image181.wmf"/><Relationship Id="rId15" Type="http://schemas.openxmlformats.org/officeDocument/2006/relationships/image" Target="../media/image186.wmf"/><Relationship Id="rId23" Type="http://schemas.openxmlformats.org/officeDocument/2006/relationships/image" Target="../media/image190.wmf"/><Relationship Id="rId10" Type="http://schemas.openxmlformats.org/officeDocument/2006/relationships/oleObject" Target="../embeddings/oleObject193.bin"/><Relationship Id="rId19" Type="http://schemas.openxmlformats.org/officeDocument/2006/relationships/image" Target="../media/image188.wmf"/><Relationship Id="rId4" Type="http://schemas.openxmlformats.org/officeDocument/2006/relationships/oleObject" Target="../embeddings/oleObject190.bin"/><Relationship Id="rId9" Type="http://schemas.openxmlformats.org/officeDocument/2006/relationships/image" Target="../media/image183.wmf"/><Relationship Id="rId14" Type="http://schemas.openxmlformats.org/officeDocument/2006/relationships/oleObject" Target="../embeddings/oleObject195.bin"/><Relationship Id="rId22" Type="http://schemas.openxmlformats.org/officeDocument/2006/relationships/oleObject" Target="../embeddings/oleObject199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jpeg"/><Relationship Id="rId2" Type="http://schemas.openxmlformats.org/officeDocument/2006/relationships/image" Target="../media/image19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5.jpeg"/><Relationship Id="rId4" Type="http://schemas.openxmlformats.org/officeDocument/2006/relationships/image" Target="../media/image194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wmf"/><Relationship Id="rId2" Type="http://schemas.openxmlformats.org/officeDocument/2006/relationships/oleObject" Target="../embeddings/oleObject201.bin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png"/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25.wmf"/><Relationship Id="rId3" Type="http://schemas.openxmlformats.org/officeDocument/2006/relationships/image" Target="../media/image21.wmf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27.bin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24.wmf"/><Relationship Id="rId5" Type="http://schemas.openxmlformats.org/officeDocument/2006/relationships/image" Target="../media/image22.wmf"/><Relationship Id="rId15" Type="http://schemas.openxmlformats.org/officeDocument/2006/relationships/image" Target="../media/image26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2.bin"/><Relationship Id="rId9" Type="http://schemas.openxmlformats.org/officeDocument/2006/relationships/oleObject" Target="../embeddings/oleObject25.bin"/><Relationship Id="rId14" Type="http://schemas.openxmlformats.org/officeDocument/2006/relationships/oleObject" Target="../embeddings/oleObject28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oleObject" Target="../embeddings/oleObject124.bin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wmf"/><Relationship Id="rId7" Type="http://schemas.openxmlformats.org/officeDocument/2006/relationships/image" Target="../media/image202.wmf"/><Relationship Id="rId2" Type="http://schemas.openxmlformats.org/officeDocument/2006/relationships/oleObject" Target="../embeddings/oleObject20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04.bin"/><Relationship Id="rId5" Type="http://schemas.openxmlformats.org/officeDocument/2006/relationships/image" Target="../media/image201.wmf"/><Relationship Id="rId4" Type="http://schemas.openxmlformats.org/officeDocument/2006/relationships/oleObject" Target="../embeddings/oleObject203.bin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wmf"/><Relationship Id="rId2" Type="http://schemas.openxmlformats.org/officeDocument/2006/relationships/oleObject" Target="../embeddings/oleObject205.bin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32.wmf"/><Relationship Id="rId3" Type="http://schemas.openxmlformats.org/officeDocument/2006/relationships/image" Target="../media/image27.wmf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34.bin"/><Relationship Id="rId17" Type="http://schemas.openxmlformats.org/officeDocument/2006/relationships/image" Target="../media/image34.wmf"/><Relationship Id="rId2" Type="http://schemas.openxmlformats.org/officeDocument/2006/relationships/oleObject" Target="../embeddings/oleObject29.bin"/><Relationship Id="rId16" Type="http://schemas.openxmlformats.org/officeDocument/2006/relationships/oleObject" Target="../embeddings/oleObject36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31.wmf"/><Relationship Id="rId5" Type="http://schemas.openxmlformats.org/officeDocument/2006/relationships/image" Target="../media/image28.wmf"/><Relationship Id="rId15" Type="http://schemas.openxmlformats.org/officeDocument/2006/relationships/image" Target="../media/image33.wmf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30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35.bin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42.bin"/><Relationship Id="rId18" Type="http://schemas.openxmlformats.org/officeDocument/2006/relationships/image" Target="../media/image42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39.wmf"/><Relationship Id="rId17" Type="http://schemas.openxmlformats.org/officeDocument/2006/relationships/oleObject" Target="../embeddings/oleObject44.bin"/><Relationship Id="rId2" Type="http://schemas.openxmlformats.org/officeDocument/2006/relationships/image" Target="../media/image35.png"/><Relationship Id="rId16" Type="http://schemas.openxmlformats.org/officeDocument/2006/relationships/image" Target="../media/image4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8.bin"/><Relationship Id="rId15" Type="http://schemas.openxmlformats.org/officeDocument/2006/relationships/oleObject" Target="../embeddings/oleObject43.bin"/><Relationship Id="rId10" Type="http://schemas.openxmlformats.org/officeDocument/2006/relationships/image" Target="../media/image38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40.bin"/><Relationship Id="rId14" Type="http://schemas.openxmlformats.org/officeDocument/2006/relationships/image" Target="../media/image40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13" Type="http://schemas.openxmlformats.org/officeDocument/2006/relationships/image" Target="../media/image48.wmf"/><Relationship Id="rId18" Type="http://schemas.openxmlformats.org/officeDocument/2006/relationships/oleObject" Target="../embeddings/oleObject53.bin"/><Relationship Id="rId3" Type="http://schemas.openxmlformats.org/officeDocument/2006/relationships/image" Target="../media/image43.wmf"/><Relationship Id="rId7" Type="http://schemas.openxmlformats.org/officeDocument/2006/relationships/image" Target="../media/image45.wmf"/><Relationship Id="rId12" Type="http://schemas.openxmlformats.org/officeDocument/2006/relationships/oleObject" Target="../embeddings/oleObject50.bin"/><Relationship Id="rId17" Type="http://schemas.openxmlformats.org/officeDocument/2006/relationships/image" Target="../media/image50.wmf"/><Relationship Id="rId2" Type="http://schemas.openxmlformats.org/officeDocument/2006/relationships/oleObject" Target="../embeddings/oleObject45.bin"/><Relationship Id="rId16" Type="http://schemas.openxmlformats.org/officeDocument/2006/relationships/oleObject" Target="../embeddings/oleObject5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47.wmf"/><Relationship Id="rId5" Type="http://schemas.openxmlformats.org/officeDocument/2006/relationships/image" Target="../media/image44.wmf"/><Relationship Id="rId15" Type="http://schemas.openxmlformats.org/officeDocument/2006/relationships/image" Target="../media/image49.wmf"/><Relationship Id="rId10" Type="http://schemas.openxmlformats.org/officeDocument/2006/relationships/oleObject" Target="../embeddings/oleObject49.bin"/><Relationship Id="rId19" Type="http://schemas.openxmlformats.org/officeDocument/2006/relationships/image" Target="../media/image51.wmf"/><Relationship Id="rId4" Type="http://schemas.openxmlformats.org/officeDocument/2006/relationships/oleObject" Target="../embeddings/oleObject46.bin"/><Relationship Id="rId9" Type="http://schemas.openxmlformats.org/officeDocument/2006/relationships/image" Target="../media/image46.wmf"/><Relationship Id="rId14" Type="http://schemas.openxmlformats.org/officeDocument/2006/relationships/oleObject" Target="../embeddings/oleObject5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13" Type="http://schemas.openxmlformats.org/officeDocument/2006/relationships/image" Target="../media/image57.wmf"/><Relationship Id="rId3" Type="http://schemas.openxmlformats.org/officeDocument/2006/relationships/image" Target="../media/image52.wmf"/><Relationship Id="rId7" Type="http://schemas.openxmlformats.org/officeDocument/2006/relationships/image" Target="../media/image54.wmf"/><Relationship Id="rId12" Type="http://schemas.openxmlformats.org/officeDocument/2006/relationships/oleObject" Target="../embeddings/oleObject59.bin"/><Relationship Id="rId17" Type="http://schemas.openxmlformats.org/officeDocument/2006/relationships/image" Target="../media/image59.wmf"/><Relationship Id="rId2" Type="http://schemas.openxmlformats.org/officeDocument/2006/relationships/oleObject" Target="../embeddings/oleObject54.bin"/><Relationship Id="rId16" Type="http://schemas.openxmlformats.org/officeDocument/2006/relationships/oleObject" Target="../embeddings/oleObject6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6.bin"/><Relationship Id="rId11" Type="http://schemas.openxmlformats.org/officeDocument/2006/relationships/image" Target="../media/image56.wmf"/><Relationship Id="rId5" Type="http://schemas.openxmlformats.org/officeDocument/2006/relationships/image" Target="../media/image53.wmf"/><Relationship Id="rId15" Type="http://schemas.openxmlformats.org/officeDocument/2006/relationships/image" Target="../media/image58.wmf"/><Relationship Id="rId10" Type="http://schemas.openxmlformats.org/officeDocument/2006/relationships/oleObject" Target="../embeddings/oleObject58.bin"/><Relationship Id="rId4" Type="http://schemas.openxmlformats.org/officeDocument/2006/relationships/oleObject" Target="../embeddings/oleObject55.bin"/><Relationship Id="rId9" Type="http://schemas.openxmlformats.org/officeDocument/2006/relationships/image" Target="../media/image55.wmf"/><Relationship Id="rId14" Type="http://schemas.openxmlformats.org/officeDocument/2006/relationships/oleObject" Target="../embeddings/oleObject60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13" Type="http://schemas.openxmlformats.org/officeDocument/2006/relationships/image" Target="../media/image65.wmf"/><Relationship Id="rId18" Type="http://schemas.openxmlformats.org/officeDocument/2006/relationships/oleObject" Target="../embeddings/oleObject70.bin"/><Relationship Id="rId26" Type="http://schemas.openxmlformats.org/officeDocument/2006/relationships/oleObject" Target="../embeddings/oleObject74.bin"/><Relationship Id="rId3" Type="http://schemas.openxmlformats.org/officeDocument/2006/relationships/image" Target="../media/image60.wmf"/><Relationship Id="rId21" Type="http://schemas.openxmlformats.org/officeDocument/2006/relationships/image" Target="../media/image69.wmf"/><Relationship Id="rId7" Type="http://schemas.openxmlformats.org/officeDocument/2006/relationships/image" Target="../media/image62.wmf"/><Relationship Id="rId12" Type="http://schemas.openxmlformats.org/officeDocument/2006/relationships/oleObject" Target="../embeddings/oleObject67.bin"/><Relationship Id="rId17" Type="http://schemas.openxmlformats.org/officeDocument/2006/relationships/image" Target="../media/image67.wmf"/><Relationship Id="rId25" Type="http://schemas.openxmlformats.org/officeDocument/2006/relationships/image" Target="../media/image71.wmf"/><Relationship Id="rId2" Type="http://schemas.openxmlformats.org/officeDocument/2006/relationships/oleObject" Target="../embeddings/oleObject62.bin"/><Relationship Id="rId16" Type="http://schemas.openxmlformats.org/officeDocument/2006/relationships/oleObject" Target="../embeddings/oleObject69.bin"/><Relationship Id="rId20" Type="http://schemas.openxmlformats.org/officeDocument/2006/relationships/oleObject" Target="../embeddings/oleObject7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64.bin"/><Relationship Id="rId11" Type="http://schemas.openxmlformats.org/officeDocument/2006/relationships/image" Target="../media/image64.wmf"/><Relationship Id="rId24" Type="http://schemas.openxmlformats.org/officeDocument/2006/relationships/oleObject" Target="../embeddings/oleObject73.bin"/><Relationship Id="rId5" Type="http://schemas.openxmlformats.org/officeDocument/2006/relationships/image" Target="../media/image61.wmf"/><Relationship Id="rId15" Type="http://schemas.openxmlformats.org/officeDocument/2006/relationships/image" Target="../media/image66.wmf"/><Relationship Id="rId23" Type="http://schemas.openxmlformats.org/officeDocument/2006/relationships/image" Target="../media/image70.wmf"/><Relationship Id="rId10" Type="http://schemas.openxmlformats.org/officeDocument/2006/relationships/oleObject" Target="../embeddings/oleObject66.bin"/><Relationship Id="rId19" Type="http://schemas.openxmlformats.org/officeDocument/2006/relationships/image" Target="../media/image68.wmf"/><Relationship Id="rId4" Type="http://schemas.openxmlformats.org/officeDocument/2006/relationships/oleObject" Target="../embeddings/oleObject63.bin"/><Relationship Id="rId9" Type="http://schemas.openxmlformats.org/officeDocument/2006/relationships/image" Target="../media/image63.wmf"/><Relationship Id="rId14" Type="http://schemas.openxmlformats.org/officeDocument/2006/relationships/oleObject" Target="../embeddings/oleObject68.bin"/><Relationship Id="rId22" Type="http://schemas.openxmlformats.org/officeDocument/2006/relationships/oleObject" Target="../embeddings/oleObject72.bin"/><Relationship Id="rId27" Type="http://schemas.openxmlformats.org/officeDocument/2006/relationships/image" Target="../media/image7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 bwMode="auto">
          <a:xfrm>
            <a:off x="9829801" y="2971801"/>
            <a:ext cx="304800" cy="304800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6553200" y="2590800"/>
            <a:ext cx="1143000" cy="1143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593939" name="Text Box 19"/>
          <p:cNvSpPr txBox="1">
            <a:spLocks noChangeArrowheads="1"/>
          </p:cNvSpPr>
          <p:nvPr/>
        </p:nvSpPr>
        <p:spPr bwMode="auto">
          <a:xfrm>
            <a:off x="228601" y="3801334"/>
            <a:ext cx="6019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000" b="1" dirty="0">
                <a:solidFill>
                  <a:srgbClr val="0000FF"/>
                </a:solidFill>
                <a:cs typeface="+mn-cs"/>
              </a:rPr>
              <a:t>Gravitational Potential Energy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FF"/>
                </a:solidFill>
                <a:cs typeface="+mn-cs"/>
              </a:rPr>
              <a:t>The potential energy is the (negative of the) integral of the force</a:t>
            </a: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228601" y="2504135"/>
            <a:ext cx="6019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 dirty="0">
                <a:solidFill>
                  <a:srgbClr val="9900CC"/>
                </a:solidFill>
              </a:rPr>
              <a:t>The gravitational force between two objects: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The “</a:t>
            </a:r>
            <a:r>
              <a:rPr lang="en-US" sz="2000" i="1" dirty="0">
                <a:solidFill>
                  <a:srgbClr val="9900CC"/>
                </a:solidFill>
              </a:rPr>
              <a:t>r</a:t>
            </a:r>
            <a:r>
              <a:rPr lang="en-US" sz="2000" dirty="0">
                <a:solidFill>
                  <a:srgbClr val="9900CC"/>
                </a:solidFill>
              </a:rPr>
              <a:t>-hat” is a unit vector pointing directly away from the source of gravity</a:t>
            </a:r>
          </a:p>
        </p:txBody>
      </p:sp>
      <p:graphicFrame>
        <p:nvGraphicFramePr>
          <p:cNvPr id="4" name="Object 3"/>
          <p:cNvGraphicFramePr>
            <a:graphicFrameLocks/>
          </p:cNvGraphicFramePr>
          <p:nvPr/>
        </p:nvGraphicFramePr>
        <p:xfrm>
          <a:off x="8001001" y="3556000"/>
          <a:ext cx="1466640" cy="688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38080" imgH="393480" progId="Equation.DSMT4">
                  <p:embed/>
                </p:oleObj>
              </mc:Choice>
              <mc:Fallback>
                <p:oleObj name="Equation" r:id="rId2" imgW="838080" imgH="393480" progId="Equation.DSMT4">
                  <p:embed/>
                  <p:pic>
                    <p:nvPicPr>
                      <p:cNvPr id="4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1" y="3556000"/>
                        <a:ext cx="1466640" cy="68859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8229600" y="2667000"/>
            <a:ext cx="38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>
                <a:solidFill>
                  <a:schemeClr val="tx1"/>
                </a:solidFill>
              </a:rPr>
              <a:t>r</a:t>
            </a:r>
          </a:p>
        </p:txBody>
      </p:sp>
      <p:graphicFrame>
        <p:nvGraphicFramePr>
          <p:cNvPr id="2" name="Object 3"/>
          <p:cNvGraphicFramePr>
            <a:graphicFrameLocks/>
          </p:cNvGraphicFramePr>
          <p:nvPr/>
        </p:nvGraphicFramePr>
        <p:xfrm>
          <a:off x="635181" y="5283200"/>
          <a:ext cx="1377810" cy="488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87320" imgH="279360" progId="Equation.DSMT4">
                  <p:embed/>
                </p:oleObj>
              </mc:Choice>
              <mc:Fallback>
                <p:oleObj name="Equation" r:id="rId4" imgW="787320" imgH="279360" progId="Equation.DSMT4">
                  <p:embed/>
                  <p:pic>
                    <p:nvPicPr>
                      <p:cNvPr id="2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181" y="5283200"/>
                        <a:ext cx="1377810" cy="4888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"/>
          <p:cNvGraphicFramePr>
            <a:graphicFrameLocks/>
          </p:cNvGraphicFramePr>
          <p:nvPr/>
        </p:nvGraphicFramePr>
        <p:xfrm>
          <a:off x="2025281" y="5183345"/>
          <a:ext cx="1333080" cy="688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61760" imgH="393480" progId="Equation.DSMT4">
                  <p:embed/>
                </p:oleObj>
              </mc:Choice>
              <mc:Fallback>
                <p:oleObj name="Equation" r:id="rId6" imgW="761760" imgH="393480" progId="Equation.DSMT4">
                  <p:embed/>
                  <p:pic>
                    <p:nvPicPr>
                      <p:cNvPr id="3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5281" y="5183345"/>
                        <a:ext cx="1333080" cy="6885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/>
          </p:cNvGraphicFramePr>
          <p:nvPr/>
        </p:nvGraphicFramePr>
        <p:xfrm>
          <a:off x="5260543" y="5674444"/>
          <a:ext cx="1488690" cy="688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50680" imgH="393480" progId="Equation.DSMT4">
                  <p:embed/>
                </p:oleObj>
              </mc:Choice>
              <mc:Fallback>
                <p:oleObj name="Equation" r:id="rId8" imgW="850680" imgH="393480" progId="Equation.DSMT4">
                  <p:embed/>
                  <p:pic>
                    <p:nvPicPr>
                      <p:cNvPr id="8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0543" y="5674444"/>
                        <a:ext cx="1488690" cy="68859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7"/>
          <p:cNvGraphicFramePr>
            <a:graphicFrameLocks/>
          </p:cNvGraphicFramePr>
          <p:nvPr/>
        </p:nvGraphicFramePr>
        <p:xfrm>
          <a:off x="7543800" y="4572001"/>
          <a:ext cx="2222010" cy="86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69720" imgH="495000" progId="Equation.DSMT4">
                  <p:embed/>
                </p:oleObj>
              </mc:Choice>
              <mc:Fallback>
                <p:oleObj name="Equation" r:id="rId10" imgW="1269720" imgH="495000" progId="Equation.DSMT4">
                  <p:embed/>
                  <p:pic>
                    <p:nvPicPr>
                      <p:cNvPr id="5" name="Object 17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4572001"/>
                        <a:ext cx="2222010" cy="8662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prstDash val="sysDot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4" name="Left Arrow 16"/>
          <p:cNvSpPr>
            <a:spLocks noChangeArrowheads="1"/>
          </p:cNvSpPr>
          <p:nvPr/>
        </p:nvSpPr>
        <p:spPr bwMode="auto">
          <a:xfrm>
            <a:off x="9296401" y="2971801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cxnSp>
        <p:nvCxnSpPr>
          <p:cNvPr id="4107" name="Straight Arrow Connector 14"/>
          <p:cNvCxnSpPr>
            <a:cxnSpLocks noChangeShapeType="1"/>
          </p:cNvCxnSpPr>
          <p:nvPr/>
        </p:nvCxnSpPr>
        <p:spPr bwMode="auto">
          <a:xfrm>
            <a:off x="7086600" y="3124200"/>
            <a:ext cx="2895600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9467641" y="2640742"/>
            <a:ext cx="38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6781801" y="3037535"/>
            <a:ext cx="38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i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9829800" y="2362201"/>
            <a:ext cx="38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i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0" y="1524000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Potential Energy from Gravity</a:t>
            </a: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</a:rPr>
              <a:t>Gravity and Orbits</a:t>
            </a: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0" y="762000"/>
            <a:ext cx="10972800" cy="769441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</a:rPr>
              <a:t>Gauss’s Law for Gravity</a:t>
            </a:r>
          </a:p>
        </p:txBody>
      </p:sp>
    </p:spTree>
    <p:extLst>
      <p:ext uri="{BB962C8B-B14F-4D97-AF65-F5344CB8AC3E}">
        <p14:creationId xmlns:p14="http://schemas.microsoft.com/office/powerpoint/2010/main" val="417252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93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93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93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39" grpId="0" uiExpand="1" build="p"/>
      <p:bldP spid="24" grpId="0" uiExpand="1" build="p"/>
      <p:bldP spid="18" grpId="0" build="p"/>
      <p:bldP spid="4114" grpId="0" animBg="1"/>
      <p:bldP spid="19" grpId="0" build="p"/>
      <p:bldP spid="21" grpId="0" build="p"/>
      <p:bldP spid="2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1">
            <a:extLst>
              <a:ext uri="{FF2B5EF4-FFF2-40B4-BE49-F238E27FC236}">
                <a16:creationId xmlns:a16="http://schemas.microsoft.com/office/drawing/2014/main" id="{072A5CAD-0F5E-4C1B-8BEB-A0F2F837A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819218"/>
            <a:ext cx="8839201" cy="707886"/>
          </a:xfrm>
          <a:prstGeom prst="rect">
            <a:avLst/>
          </a:prstGeom>
          <a:solidFill>
            <a:srgbClr val="4D4D4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/>
              <a:t>What is the gravitational potential everywhere for a uniform sphere of density </a:t>
            </a:r>
            <a:r>
              <a:rPr lang="en-US" sz="2000" b="1" i="1" dirty="0">
                <a:sym typeface="Symbol" pitchFamily="18" charset="2"/>
              </a:rPr>
              <a:t></a:t>
            </a:r>
            <a:r>
              <a:rPr lang="en-US" sz="2000" b="1" baseline="-25000" dirty="0">
                <a:sym typeface="Symbol" pitchFamily="18" charset="2"/>
              </a:rPr>
              <a:t>0</a:t>
            </a:r>
            <a:r>
              <a:rPr lang="en-US" sz="2000" b="1" dirty="0">
                <a:sym typeface="Symbol" pitchFamily="18" charset="2"/>
              </a:rPr>
              <a:t> and radius </a:t>
            </a:r>
            <a:r>
              <a:rPr lang="en-US" sz="2000" b="1" i="1" dirty="0">
                <a:sym typeface="Symbol" pitchFamily="18" charset="2"/>
              </a:rPr>
              <a:t>a</a:t>
            </a:r>
            <a:r>
              <a:rPr lang="en-US" sz="2000" b="1" dirty="0">
                <a:sym typeface="Symbol" pitchFamily="18" charset="2"/>
              </a:rPr>
              <a:t>?  What is escape velocity from the center of the sphere?</a:t>
            </a:r>
            <a:endParaRPr lang="en-US" sz="2000" b="1" dirty="0"/>
          </a:p>
        </p:txBody>
      </p:sp>
      <p:pic>
        <p:nvPicPr>
          <p:cNvPr id="34832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513800"/>
            <a:ext cx="9773742" cy="415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Object 15"/>
          <p:cNvGraphicFramePr>
            <a:graphicFrameLocks/>
          </p:cNvGraphicFramePr>
          <p:nvPr/>
        </p:nvGraphicFramePr>
        <p:xfrm>
          <a:off x="5791200" y="2897554"/>
          <a:ext cx="4066650" cy="933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323800" imgH="533160" progId="Equation.DSMT4">
                  <p:embed/>
                </p:oleObj>
              </mc:Choice>
              <mc:Fallback>
                <p:oleObj name="Equation" r:id="rId3" imgW="2323800" imgH="533160" progId="Equation.DSMT4">
                  <p:embed/>
                  <p:pic>
                    <p:nvPicPr>
                      <p:cNvPr id="3" name="Object 1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897554"/>
                        <a:ext cx="4066650" cy="93303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9933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571499" y="5649453"/>
            <a:ext cx="9601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To find escape velocity, match potential and kinetic energy at the origin</a:t>
            </a:r>
          </a:p>
        </p:txBody>
      </p:sp>
      <p:sp>
        <p:nvSpPr>
          <p:cNvPr id="23" name="Rounded Rectangle 22"/>
          <p:cNvSpPr>
            <a:spLocks noChangeArrowheads="1"/>
          </p:cNvSpPr>
          <p:nvPr/>
        </p:nvSpPr>
        <p:spPr bwMode="auto">
          <a:xfrm>
            <a:off x="2667000" y="838201"/>
            <a:ext cx="3810000" cy="307903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rgbClr val="9900CC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graphicFrame>
        <p:nvGraphicFramePr>
          <p:cNvPr id="7" name="Object 16"/>
          <p:cNvGraphicFramePr>
            <a:graphicFrameLocks/>
          </p:cNvGraphicFramePr>
          <p:nvPr/>
        </p:nvGraphicFramePr>
        <p:xfrm>
          <a:off x="666750" y="6116034"/>
          <a:ext cx="3088890" cy="488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65080" imgH="279360" progId="Equation.DSMT4">
                  <p:embed/>
                </p:oleObj>
              </mc:Choice>
              <mc:Fallback>
                <p:oleObj name="Equation" r:id="rId5" imgW="1765080" imgH="279360" progId="Equation.DSMT4">
                  <p:embed/>
                  <p:pic>
                    <p:nvPicPr>
                      <p:cNvPr id="7" name="Object 1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" y="6116034"/>
                        <a:ext cx="3088890" cy="4888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8"/>
          <p:cNvGraphicFramePr>
            <a:graphicFrameLocks/>
          </p:cNvGraphicFramePr>
          <p:nvPr/>
        </p:nvGraphicFramePr>
        <p:xfrm>
          <a:off x="3773504" y="6192645"/>
          <a:ext cx="1444590" cy="42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25480" imgH="241200" progId="Equation.DSMT4">
                  <p:embed/>
                </p:oleObj>
              </mc:Choice>
              <mc:Fallback>
                <p:oleObj name="Equation" r:id="rId7" imgW="825480" imgH="241200" progId="Equation.DSMT4">
                  <p:embed/>
                  <p:pic>
                    <p:nvPicPr>
                      <p:cNvPr id="5" name="Object 18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3504" y="6192645"/>
                        <a:ext cx="1444590" cy="42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9"/>
          <p:cNvGraphicFramePr>
            <a:graphicFrameLocks/>
          </p:cNvGraphicFramePr>
          <p:nvPr/>
        </p:nvGraphicFramePr>
        <p:xfrm>
          <a:off x="6324600" y="6111118"/>
          <a:ext cx="1666350" cy="42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52200" imgH="241200" progId="Equation.DSMT4">
                  <p:embed/>
                </p:oleObj>
              </mc:Choice>
              <mc:Fallback>
                <p:oleObj name="Equation" r:id="rId9" imgW="952200" imgH="241200" progId="Equation.DSMT4">
                  <p:embed/>
                  <p:pic>
                    <p:nvPicPr>
                      <p:cNvPr id="6" name="Object 19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6111118"/>
                        <a:ext cx="1666350" cy="4221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0"/>
          <p:cNvGraphicFramePr>
            <a:graphicFrameLocks/>
          </p:cNvGraphicFramePr>
          <p:nvPr/>
        </p:nvGraphicFramePr>
        <p:xfrm>
          <a:off x="8023209" y="6144248"/>
          <a:ext cx="1110690" cy="377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34680" imgH="215640" progId="Equation.DSMT4">
                  <p:embed/>
                </p:oleObj>
              </mc:Choice>
              <mc:Fallback>
                <p:oleObj name="Equation" r:id="rId11" imgW="634680" imgH="215640" progId="Equation.DSMT4">
                  <p:embed/>
                  <p:pic>
                    <p:nvPicPr>
                      <p:cNvPr id="20" name="Object 20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3209" y="6144248"/>
                        <a:ext cx="1110690" cy="3773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ounded Rectangle 27"/>
          <p:cNvSpPr>
            <a:spLocks noChangeArrowheads="1"/>
          </p:cNvSpPr>
          <p:nvPr/>
        </p:nvSpPr>
        <p:spPr bwMode="auto">
          <a:xfrm>
            <a:off x="4495799" y="1219201"/>
            <a:ext cx="1752601" cy="326886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-53109"/>
            <a:ext cx="10972800" cy="769441"/>
          </a:xfrm>
          <a:prstGeom prst="rect">
            <a:avLst/>
          </a:prstGeom>
          <a:solidFill>
            <a:srgbClr val="9900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400" dirty="0"/>
              <a:t>Sample Problem (2)</a:t>
            </a:r>
          </a:p>
        </p:txBody>
      </p:sp>
    </p:spTree>
    <p:extLst>
      <p:ext uri="{BB962C8B-B14F-4D97-AF65-F5344CB8AC3E}">
        <p14:creationId xmlns:p14="http://schemas.microsoft.com/office/powerpoint/2010/main" val="62345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P spid="23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228600" y="979488"/>
            <a:ext cx="10744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896" indent="-342896" eaLnBrk="0" hangingPunct="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9900CC"/>
                </a:solidFill>
                <a:cs typeface="+mn-cs"/>
              </a:rPr>
              <a:t>Consider a galaxy/structure which is not interacting with other galaxies/structures:</a:t>
            </a:r>
          </a:p>
          <a:p>
            <a:pPr marL="800092" lvl="1" indent="-342896" eaLnBrk="0" hangingPunct="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9900CC"/>
                </a:solidFill>
                <a:cs typeface="+mn-cs"/>
              </a:rPr>
              <a:t>Often a good approximation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9900CC"/>
                </a:solidFill>
                <a:cs typeface="+mn-cs"/>
              </a:rPr>
              <a:t>The following must be conserved:</a:t>
            </a:r>
          </a:p>
          <a:p>
            <a:pPr marL="800092" lvl="1" indent="-342896" eaLnBrk="0" hangingPunct="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9900CC"/>
                </a:solidFill>
                <a:cs typeface="+mn-cs"/>
              </a:rPr>
              <a:t>Total energy, Total momentum, Total angular momentum</a:t>
            </a:r>
          </a:p>
          <a:p>
            <a:pPr eaLnBrk="0" hangingPunct="0">
              <a:defRPr/>
            </a:pPr>
            <a:endParaRPr lang="en-US" sz="2000" dirty="0">
              <a:solidFill>
                <a:srgbClr val="0000FF"/>
              </a:solidFill>
              <a:cs typeface="+mn-cs"/>
            </a:endParaRPr>
          </a:p>
          <a:p>
            <a:pPr eaLnBrk="0" hangingPunct="0">
              <a:defRPr/>
            </a:pPr>
            <a:r>
              <a:rPr lang="en-US" sz="2000" dirty="0">
                <a:solidFill>
                  <a:srgbClr val="0000FF"/>
                </a:solidFill>
                <a:cs typeface="+mn-cs"/>
              </a:rPr>
              <a:t>Total momentum describes overall motion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FF"/>
                </a:solidFill>
                <a:cs typeface="+mn-cs"/>
              </a:rPr>
              <a:t>We can eliminate it by working in the “center of mass frame”</a:t>
            </a:r>
          </a:p>
        </p:txBody>
      </p:sp>
      <p:graphicFrame>
        <p:nvGraphicFramePr>
          <p:cNvPr id="4" name="Object 11"/>
          <p:cNvGraphicFramePr>
            <a:graphicFrameLocks/>
          </p:cNvGraphicFramePr>
          <p:nvPr/>
        </p:nvGraphicFramePr>
        <p:xfrm>
          <a:off x="7312271" y="2627069"/>
          <a:ext cx="1311030" cy="599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49160" imgH="342720" progId="Equation.DSMT4">
                  <p:embed/>
                </p:oleObj>
              </mc:Choice>
              <mc:Fallback>
                <p:oleObj name="Equation" r:id="rId2" imgW="749160" imgH="342720" progId="Equation.DSMT4">
                  <p:embed/>
                  <p:pic>
                    <p:nvPicPr>
                      <p:cNvPr id="4" name="Object 11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2271" y="2627069"/>
                        <a:ext cx="1311030" cy="599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/>
          </p:cNvGraphicFramePr>
          <p:nvPr/>
        </p:nvGraphicFramePr>
        <p:xfrm>
          <a:off x="5638801" y="3429001"/>
          <a:ext cx="137781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87320" imgH="228600" progId="Equation.DSMT4">
                  <p:embed/>
                </p:oleObj>
              </mc:Choice>
              <mc:Fallback>
                <p:oleObj name="Equation" r:id="rId4" imgW="787320" imgH="228600" progId="Equation.DSMT4">
                  <p:embed/>
                  <p:pic>
                    <p:nvPicPr>
                      <p:cNvPr id="5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1" y="3429001"/>
                        <a:ext cx="137781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2"/>
          <p:cNvGraphicFramePr>
            <a:graphicFrameLocks/>
          </p:cNvGraphicFramePr>
          <p:nvPr/>
        </p:nvGraphicFramePr>
        <p:xfrm>
          <a:off x="5486400" y="4077261"/>
          <a:ext cx="1733130" cy="86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90360" imgH="495000" progId="Equation.DSMT4">
                  <p:embed/>
                </p:oleObj>
              </mc:Choice>
              <mc:Fallback>
                <p:oleObj name="Equation" r:id="rId6" imgW="990360" imgH="495000" progId="Equation.DSMT4">
                  <p:embed/>
                  <p:pic>
                    <p:nvPicPr>
                      <p:cNvPr id="6" name="Object 12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077261"/>
                        <a:ext cx="1733130" cy="86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261730" y="3405784"/>
            <a:ext cx="81329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>
                <a:solidFill>
                  <a:srgbClr val="006600"/>
                </a:solidFill>
              </a:rPr>
              <a:t>Energy is more complicated</a:t>
            </a:r>
          </a:p>
          <a:p>
            <a:pPr marL="800092" lvl="1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Potential and kinetic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But there can be other contributions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If gravity is the only force involved,</a:t>
            </a:r>
            <a:br>
              <a:rPr lang="en-US" sz="2000" dirty="0">
                <a:solidFill>
                  <a:srgbClr val="006600"/>
                </a:solidFill>
              </a:rPr>
            </a:br>
            <a:r>
              <a:rPr lang="en-US" sz="2000" dirty="0">
                <a:solidFill>
                  <a:srgbClr val="006600"/>
                </a:solidFill>
              </a:rPr>
              <a:t>then global </a:t>
            </a:r>
            <a:r>
              <a:rPr lang="en-US" sz="2000" i="1" dirty="0">
                <a:solidFill>
                  <a:srgbClr val="006600"/>
                </a:solidFill>
              </a:rPr>
              <a:t>E</a:t>
            </a:r>
            <a:r>
              <a:rPr lang="en-US" sz="2000" i="1" baseline="-25000" dirty="0">
                <a:solidFill>
                  <a:srgbClr val="006600"/>
                </a:solidFill>
              </a:rPr>
              <a:t>p</a:t>
            </a:r>
            <a:r>
              <a:rPr lang="en-US" sz="2000" dirty="0">
                <a:solidFill>
                  <a:srgbClr val="006600"/>
                </a:solidFill>
              </a:rPr>
              <a:t> + </a:t>
            </a:r>
            <a:r>
              <a:rPr lang="en-US" sz="2000" i="1" dirty="0">
                <a:solidFill>
                  <a:srgbClr val="006600"/>
                </a:solidFill>
              </a:rPr>
              <a:t>E</a:t>
            </a:r>
            <a:r>
              <a:rPr lang="en-US" sz="2000" i="1" baseline="-25000" dirty="0">
                <a:solidFill>
                  <a:srgbClr val="006600"/>
                </a:solidFill>
              </a:rPr>
              <a:t>K</a:t>
            </a:r>
            <a:r>
              <a:rPr lang="en-US" sz="2000" dirty="0">
                <a:solidFill>
                  <a:srgbClr val="006600"/>
                </a:solidFill>
              </a:rPr>
              <a:t> energy is conserved</a:t>
            </a:r>
          </a:p>
          <a:p>
            <a:pPr marL="800092" lvl="1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Stars, for example, rarely collide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If there are other effects, like collisions, energy can be transferred and lost</a:t>
            </a:r>
          </a:p>
          <a:p>
            <a:pPr marL="800092" lvl="1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Gas clouds, in contrast, commonly collide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</a:endParaRP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Finally, the </a:t>
            </a:r>
            <a:r>
              <a:rPr lang="en-US" sz="2000" i="1" dirty="0">
                <a:solidFill>
                  <a:srgbClr val="FF0000"/>
                </a:solidFill>
              </a:rPr>
              <a:t>total</a:t>
            </a:r>
            <a:r>
              <a:rPr lang="en-US" sz="2000" dirty="0">
                <a:solidFill>
                  <a:srgbClr val="FF0000"/>
                </a:solidFill>
              </a:rPr>
              <a:t> angular momentum of the galaxy is conserved</a:t>
            </a:r>
          </a:p>
        </p:txBody>
      </p:sp>
      <p:graphicFrame>
        <p:nvGraphicFramePr>
          <p:cNvPr id="7" name="Object 13"/>
          <p:cNvGraphicFramePr>
            <a:graphicFrameLocks/>
          </p:cNvGraphicFramePr>
          <p:nvPr/>
        </p:nvGraphicFramePr>
        <p:xfrm>
          <a:off x="7726740" y="4249317"/>
          <a:ext cx="1666350" cy="599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52200" imgH="342720" progId="Equation.DSMT4">
                  <p:embed/>
                </p:oleObj>
              </mc:Choice>
              <mc:Fallback>
                <p:oleObj name="Equation" r:id="rId8" imgW="952200" imgH="342720" progId="Equation.DSMT4">
                  <p:embed/>
                  <p:pic>
                    <p:nvPicPr>
                      <p:cNvPr id="7" name="Object 13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6740" y="4249317"/>
                        <a:ext cx="1666350" cy="599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4"/>
          <p:cNvGraphicFramePr>
            <a:graphicFrameLocks/>
          </p:cNvGraphicFramePr>
          <p:nvPr/>
        </p:nvGraphicFramePr>
        <p:xfrm>
          <a:off x="7016611" y="3427857"/>
          <a:ext cx="73332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19040" imgH="228600" progId="Equation.DSMT4">
                  <p:embed/>
                </p:oleObj>
              </mc:Choice>
              <mc:Fallback>
                <p:oleObj name="Equation" r:id="rId10" imgW="419040" imgH="228600" progId="Equation.DSMT4">
                  <p:embed/>
                  <p:pic>
                    <p:nvPicPr>
                      <p:cNvPr id="8" name="Object 14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611" y="3427857"/>
                        <a:ext cx="73332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5"/>
          <p:cNvGraphicFramePr>
            <a:graphicFrameLocks/>
          </p:cNvGraphicFramePr>
          <p:nvPr/>
        </p:nvGraphicFramePr>
        <p:xfrm>
          <a:off x="8049345" y="6155078"/>
          <a:ext cx="1689030" cy="599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65160" imgH="342720" progId="Equation.DSMT4">
                  <p:embed/>
                </p:oleObj>
              </mc:Choice>
              <mc:Fallback>
                <p:oleObj name="Equation" r:id="rId12" imgW="965160" imgH="342720" progId="Equation.DSMT4">
                  <p:embed/>
                  <p:pic>
                    <p:nvPicPr>
                      <p:cNvPr id="13" name="Object 15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9345" y="6155078"/>
                        <a:ext cx="1689030" cy="599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0" y="-53109"/>
            <a:ext cx="10972800" cy="830997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/>
              <a:t>Global Conservation Laws</a:t>
            </a:r>
          </a:p>
        </p:txBody>
      </p:sp>
    </p:spTree>
    <p:extLst>
      <p:ext uri="{BB962C8B-B14F-4D97-AF65-F5344CB8AC3E}">
        <p14:creationId xmlns:p14="http://schemas.microsoft.com/office/powerpoint/2010/main" val="157620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228601" y="872828"/>
            <a:ext cx="9601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896" indent="-342896" eaLnBrk="0" hangingPunct="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9900CC"/>
                </a:solidFill>
                <a:cs typeface="+mn-cs"/>
              </a:rPr>
              <a:t>Suppose mass is distributed in a continuous manner</a:t>
            </a:r>
          </a:p>
          <a:p>
            <a:pPr marL="800092" lvl="1" indent="-342896" eaLnBrk="0" hangingPunct="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9900CC"/>
                </a:solidFill>
                <a:cs typeface="+mn-cs"/>
              </a:rPr>
              <a:t>How do we calculate potential and potential energy?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9900CC"/>
              </a:solidFill>
              <a:cs typeface="+mn-cs"/>
            </a:endParaRPr>
          </a:p>
          <a:p>
            <a:pPr marL="342896" indent="-342896" eaLnBrk="0" hangingPunct="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9900CC"/>
                </a:solidFill>
                <a:cs typeface="+mn-cs"/>
              </a:rPr>
              <a:t>Divide into many small regions of size </a:t>
            </a:r>
            <a:r>
              <a:rPr lang="en-US" sz="2000" i="1" dirty="0" err="1">
                <a:solidFill>
                  <a:srgbClr val="9900CC"/>
                </a:solidFill>
                <a:cs typeface="+mn-cs"/>
              </a:rPr>
              <a:t>dV</a:t>
            </a:r>
            <a:endParaRPr lang="en-US" sz="2000" i="1" dirty="0">
              <a:solidFill>
                <a:srgbClr val="9900CC"/>
              </a:solidFill>
              <a:cs typeface="+mn-cs"/>
            </a:endParaRPr>
          </a:p>
          <a:p>
            <a:pPr marL="800092" lvl="1" indent="-342896" eaLnBrk="0" hangingPunct="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9900CC"/>
                </a:solidFill>
                <a:cs typeface="+mn-cs"/>
              </a:rPr>
              <a:t>These will each have mass </a:t>
            </a:r>
            <a:r>
              <a:rPr lang="en-US" sz="2000" i="1" dirty="0">
                <a:solidFill>
                  <a:srgbClr val="9900CC"/>
                </a:solidFill>
                <a:cs typeface="+mn-cs"/>
                <a:sym typeface="Symbol"/>
              </a:rPr>
              <a:t> </a:t>
            </a:r>
            <a:r>
              <a:rPr lang="en-US" sz="2000" i="1" dirty="0" err="1">
                <a:solidFill>
                  <a:srgbClr val="9900CC"/>
                </a:solidFill>
                <a:cs typeface="+mn-cs"/>
                <a:sym typeface="Symbol"/>
              </a:rPr>
              <a:t>dV</a:t>
            </a:r>
            <a:endParaRPr lang="en-US" sz="2000" i="1" dirty="0">
              <a:solidFill>
                <a:srgbClr val="9900CC"/>
              </a:solidFill>
              <a:cs typeface="+mn-cs"/>
              <a:sym typeface="Symbol"/>
            </a:endParaRPr>
          </a:p>
          <a:p>
            <a:pPr marL="342896" indent="-342896" eaLnBrk="0" hangingPunct="0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9900CC"/>
              </a:solidFill>
              <a:cs typeface="+mn-cs"/>
              <a:sym typeface="Symbol"/>
            </a:endParaRPr>
          </a:p>
          <a:p>
            <a:pPr marL="342896" indent="-342896" eaLnBrk="0" hangingPunct="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9900CC"/>
                </a:solidFill>
                <a:cs typeface="+mn-cs"/>
                <a:sym typeface="Symbol"/>
              </a:rPr>
              <a:t>Convert to an integral:</a:t>
            </a:r>
            <a:endParaRPr lang="en-US" sz="2000" dirty="0">
              <a:solidFill>
                <a:srgbClr val="9900CC"/>
              </a:solidFill>
              <a:cs typeface="+mn-cs"/>
            </a:endParaRP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228601" y="3657600"/>
            <a:ext cx="9906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Potential energy for the whole system is:</a:t>
            </a:r>
          </a:p>
        </p:txBody>
      </p:sp>
      <p:graphicFrame>
        <p:nvGraphicFramePr>
          <p:cNvPr id="7" name="Object 16"/>
          <p:cNvGraphicFramePr>
            <a:graphicFrameLocks/>
          </p:cNvGraphicFramePr>
          <p:nvPr/>
        </p:nvGraphicFramePr>
        <p:xfrm>
          <a:off x="8001001" y="914401"/>
          <a:ext cx="2044350" cy="777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68200" imgH="444240" progId="Equation.DSMT4">
                  <p:embed/>
                </p:oleObj>
              </mc:Choice>
              <mc:Fallback>
                <p:oleObj name="Equation" r:id="rId2" imgW="1168200" imgH="444240" progId="Equation.DSMT4">
                  <p:embed/>
                  <p:pic>
                    <p:nvPicPr>
                      <p:cNvPr id="7" name="Object 16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1" y="914401"/>
                        <a:ext cx="2044350" cy="77742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"/>
          <p:cNvGraphicFramePr>
            <a:graphicFrameLocks/>
          </p:cNvGraphicFramePr>
          <p:nvPr/>
        </p:nvGraphicFramePr>
        <p:xfrm>
          <a:off x="5715000" y="1828800"/>
          <a:ext cx="2666790" cy="82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23880" imgH="469800" progId="Equation.DSMT4">
                  <p:embed/>
                </p:oleObj>
              </mc:Choice>
              <mc:Fallback>
                <p:oleObj name="Equation" r:id="rId4" imgW="1523880" imgH="469800" progId="Equation.DSMT4">
                  <p:embed/>
                  <p:pic>
                    <p:nvPicPr>
                      <p:cNvPr id="8" name="Object 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828800"/>
                        <a:ext cx="2666790" cy="82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1"/>
          <p:cNvSpPr/>
          <p:nvPr/>
        </p:nvSpPr>
        <p:spPr bwMode="auto">
          <a:xfrm>
            <a:off x="8758239" y="2087563"/>
            <a:ext cx="1546225" cy="1393825"/>
          </a:xfrm>
          <a:custGeom>
            <a:avLst/>
            <a:gdLst>
              <a:gd name="connsiteX0" fmla="*/ 321733 w 1545166"/>
              <a:gd name="connsiteY0" fmla="*/ 198967 h 1394884"/>
              <a:gd name="connsiteX1" fmla="*/ 1223433 w 1545166"/>
              <a:gd name="connsiteY1" fmla="*/ 173567 h 1394884"/>
              <a:gd name="connsiteX2" fmla="*/ 1375833 w 1545166"/>
              <a:gd name="connsiteY2" fmla="*/ 1240367 h 1394884"/>
              <a:gd name="connsiteX3" fmla="*/ 207433 w 1545166"/>
              <a:gd name="connsiteY3" fmla="*/ 1100667 h 1394884"/>
              <a:gd name="connsiteX4" fmla="*/ 131233 w 1545166"/>
              <a:gd name="connsiteY4" fmla="*/ 516467 h 1394884"/>
              <a:gd name="connsiteX5" fmla="*/ 321733 w 1545166"/>
              <a:gd name="connsiteY5" fmla="*/ 198967 h 1394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5166" h="1394884">
                <a:moveTo>
                  <a:pt x="321733" y="198967"/>
                </a:moveTo>
                <a:cubicBezTo>
                  <a:pt x="503766" y="141817"/>
                  <a:pt x="1047750" y="0"/>
                  <a:pt x="1223433" y="173567"/>
                </a:cubicBezTo>
                <a:cubicBezTo>
                  <a:pt x="1399116" y="347134"/>
                  <a:pt x="1545166" y="1085850"/>
                  <a:pt x="1375833" y="1240367"/>
                </a:cubicBezTo>
                <a:cubicBezTo>
                  <a:pt x="1206500" y="1394884"/>
                  <a:pt x="414866" y="1221317"/>
                  <a:pt x="207433" y="1100667"/>
                </a:cubicBezTo>
                <a:cubicBezTo>
                  <a:pt x="0" y="980017"/>
                  <a:pt x="107950" y="670984"/>
                  <a:pt x="131233" y="516467"/>
                </a:cubicBezTo>
                <a:cubicBezTo>
                  <a:pt x="154516" y="361950"/>
                  <a:pt x="139700" y="256117"/>
                  <a:pt x="321733" y="198967"/>
                </a:cubicBezTo>
                <a:close/>
              </a:path>
            </a:pathLst>
          </a:custGeom>
          <a:gradFill flip="none" rotWithShape="1">
            <a:gsLst>
              <a:gs pos="0">
                <a:srgbClr val="FFC00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9" name="Object 6"/>
          <p:cNvGraphicFramePr>
            <a:graphicFrameLocks noChangeAspect="1"/>
          </p:cNvGraphicFramePr>
          <p:nvPr/>
        </p:nvGraphicFramePr>
        <p:xfrm>
          <a:off x="9207501" y="2565401"/>
          <a:ext cx="621810" cy="44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55320" imgH="253800" progId="Equation.DSMT4">
                  <p:embed/>
                </p:oleObj>
              </mc:Choice>
              <mc:Fallback>
                <p:oleObj name="Equation" r:id="rId6" imgW="355320" imgH="253800" progId="Equation.DSMT4">
                  <p:embed/>
                  <p:pic>
                    <p:nvPicPr>
                      <p:cNvPr id="9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01" y="2565401"/>
                        <a:ext cx="621810" cy="44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0"/>
          <p:cNvGraphicFramePr>
            <a:graphicFrameLocks/>
          </p:cNvGraphicFramePr>
          <p:nvPr/>
        </p:nvGraphicFramePr>
        <p:xfrm>
          <a:off x="3327401" y="2755900"/>
          <a:ext cx="2511180" cy="82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34960" imgH="469800" progId="Equation.DSMT4">
                  <p:embed/>
                </p:oleObj>
              </mc:Choice>
              <mc:Fallback>
                <p:oleObj name="Equation" r:id="rId8" imgW="1434960" imgH="469800" progId="Equation.DSMT4">
                  <p:embed/>
                  <p:pic>
                    <p:nvPicPr>
                      <p:cNvPr id="10" name="Object 10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401" y="2755900"/>
                        <a:ext cx="2511180" cy="8221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prstDash val="sysDot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/>
          </p:cNvGraphicFramePr>
          <p:nvPr/>
        </p:nvGraphicFramePr>
        <p:xfrm>
          <a:off x="904998" y="4114800"/>
          <a:ext cx="1888740" cy="86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79280" imgH="495000" progId="Equation.DSMT4">
                  <p:embed/>
                </p:oleObj>
              </mc:Choice>
              <mc:Fallback>
                <p:oleObj name="Equation" r:id="rId10" imgW="1079280" imgH="495000" progId="Equation.DSMT4">
                  <p:embed/>
                  <p:pic>
                    <p:nvPicPr>
                      <p:cNvPr id="13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998" y="4114800"/>
                        <a:ext cx="1888740" cy="86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/>
          </p:cNvGraphicFramePr>
          <p:nvPr/>
        </p:nvGraphicFramePr>
        <p:xfrm>
          <a:off x="2812244" y="4148190"/>
          <a:ext cx="1755180" cy="86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02960" imgH="495000" progId="Equation.DSMT4">
                  <p:embed/>
                </p:oleObj>
              </mc:Choice>
              <mc:Fallback>
                <p:oleObj name="Equation" r:id="rId12" imgW="1002960" imgH="495000" progId="Equation.DSMT4">
                  <p:embed/>
                  <p:pic>
                    <p:nvPicPr>
                      <p:cNvPr id="15" name="Object 14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2244" y="4148190"/>
                        <a:ext cx="1755180" cy="86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5"/>
          <p:cNvGraphicFramePr>
            <a:graphicFrameLocks/>
          </p:cNvGraphicFramePr>
          <p:nvPr/>
        </p:nvGraphicFramePr>
        <p:xfrm>
          <a:off x="4567424" y="4092147"/>
          <a:ext cx="3244500" cy="933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854000" imgH="533160" progId="Equation.DSMT4">
                  <p:embed/>
                </p:oleObj>
              </mc:Choice>
              <mc:Fallback>
                <p:oleObj name="Equation" r:id="rId14" imgW="1854000" imgH="533160" progId="Equation.DSMT4">
                  <p:embed/>
                  <p:pic>
                    <p:nvPicPr>
                      <p:cNvPr id="18" name="Object 15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7424" y="4092147"/>
                        <a:ext cx="3244500" cy="9330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9"/>
          <p:cNvGraphicFramePr>
            <a:graphicFrameLocks/>
          </p:cNvGraphicFramePr>
          <p:nvPr/>
        </p:nvGraphicFramePr>
        <p:xfrm>
          <a:off x="5838581" y="5366365"/>
          <a:ext cx="3600450" cy="82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057400" imgH="469800" progId="Equation.DSMT4">
                  <p:embed/>
                </p:oleObj>
              </mc:Choice>
              <mc:Fallback>
                <p:oleObj name="Equation" r:id="rId16" imgW="2057400" imgH="469800" progId="Equation.DSMT4">
                  <p:embed/>
                  <p:pic>
                    <p:nvPicPr>
                      <p:cNvPr id="19" name="Object 9"/>
                      <p:cNvPicPr>
                        <a:picLocks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8581" y="5366365"/>
                        <a:ext cx="3600450" cy="82215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304801" y="5334001"/>
            <a:ext cx="533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Can be rewritten in terms of potential:</a:t>
            </a:r>
          </a:p>
        </p:txBody>
      </p:sp>
      <p:graphicFrame>
        <p:nvGraphicFramePr>
          <p:cNvPr id="20" name="Object 17"/>
          <p:cNvGraphicFramePr>
            <a:graphicFrameLocks/>
          </p:cNvGraphicFramePr>
          <p:nvPr/>
        </p:nvGraphicFramePr>
        <p:xfrm>
          <a:off x="1538288" y="5805488"/>
          <a:ext cx="251142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434960" imgH="393480" progId="Equation.DSMT4">
                  <p:embed/>
                </p:oleObj>
              </mc:Choice>
              <mc:Fallback>
                <p:oleObj name="Equation" r:id="rId18" imgW="1434960" imgH="393480" progId="Equation.DSMT4">
                  <p:embed/>
                  <p:pic>
                    <p:nvPicPr>
                      <p:cNvPr id="20" name="Object 17"/>
                      <p:cNvPicPr>
                        <a:picLocks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8288" y="5805488"/>
                        <a:ext cx="2511425" cy="68897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0" y="-53109"/>
            <a:ext cx="10972800" cy="830997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/>
              <a:t>Gravitational Potential from a Distribution</a:t>
            </a:r>
          </a:p>
        </p:txBody>
      </p:sp>
    </p:spTree>
    <p:extLst>
      <p:ext uri="{BB962C8B-B14F-4D97-AF65-F5344CB8AC3E}">
        <p14:creationId xmlns:p14="http://schemas.microsoft.com/office/powerpoint/2010/main" val="420387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7" grpId="0" build="p"/>
      <p:bldP spid="2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7" name="Text Box 11"/>
          <p:cNvSpPr txBox="1">
            <a:spLocks noChangeArrowheads="1"/>
          </p:cNvSpPr>
          <p:nvPr/>
        </p:nvSpPr>
        <p:spPr bwMode="auto">
          <a:xfrm>
            <a:off x="609600" y="899369"/>
            <a:ext cx="5362432" cy="707886"/>
          </a:xfrm>
          <a:prstGeom prst="rect">
            <a:avLst/>
          </a:prstGeom>
          <a:solidFill>
            <a:srgbClr val="4D4D4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/>
              <a:t>What is the total gravitational binding energy for a uniform sphere of mass </a:t>
            </a:r>
            <a:r>
              <a:rPr lang="en-US" sz="2000" b="1" i="1" dirty="0"/>
              <a:t>M</a:t>
            </a:r>
            <a:r>
              <a:rPr lang="en-US" sz="2000" b="1" dirty="0"/>
              <a:t> and radius </a:t>
            </a:r>
            <a:r>
              <a:rPr lang="en-US" sz="2000" b="1" i="1" dirty="0"/>
              <a:t>a</a:t>
            </a:r>
            <a:r>
              <a:rPr lang="en-US" sz="2000" b="1" dirty="0"/>
              <a:t>?</a:t>
            </a:r>
          </a:p>
        </p:txBody>
      </p:sp>
      <p:graphicFrame>
        <p:nvGraphicFramePr>
          <p:cNvPr id="3" name="Object 15"/>
          <p:cNvGraphicFramePr>
            <a:graphicFrameLocks/>
          </p:cNvGraphicFramePr>
          <p:nvPr/>
        </p:nvGraphicFramePr>
        <p:xfrm>
          <a:off x="762001" y="1752600"/>
          <a:ext cx="4066650" cy="933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23800" imgH="533160" progId="Equation.DSMT4">
                  <p:embed/>
                </p:oleObj>
              </mc:Choice>
              <mc:Fallback>
                <p:oleObj name="Equation" r:id="rId2" imgW="2323800" imgH="533160" progId="Equation.DSMT4">
                  <p:embed/>
                  <p:pic>
                    <p:nvPicPr>
                      <p:cNvPr id="3" name="Object 15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1" y="1752600"/>
                        <a:ext cx="4066650" cy="93303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9933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2"/>
          <p:cNvGraphicFramePr>
            <a:graphicFrameLocks/>
          </p:cNvGraphicFramePr>
          <p:nvPr/>
        </p:nvGraphicFramePr>
        <p:xfrm>
          <a:off x="7435345" y="1036639"/>
          <a:ext cx="2466450" cy="488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09400" imgH="279360" progId="Equation.DSMT4">
                  <p:embed/>
                </p:oleObj>
              </mc:Choice>
              <mc:Fallback>
                <p:oleObj name="Equation" r:id="rId4" imgW="1409400" imgH="279360" progId="Equation.DSMT4">
                  <p:embed/>
                  <p:pic>
                    <p:nvPicPr>
                      <p:cNvPr id="2" name="Object 1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5345" y="1036639"/>
                        <a:ext cx="2466450" cy="48888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3"/>
          <p:cNvGraphicFramePr>
            <a:graphicFrameLocks/>
          </p:cNvGraphicFramePr>
          <p:nvPr/>
        </p:nvGraphicFramePr>
        <p:xfrm>
          <a:off x="501650" y="2919997"/>
          <a:ext cx="364490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82600" imgH="393480" progId="Equation.DSMT4">
                  <p:embed/>
                </p:oleObj>
              </mc:Choice>
              <mc:Fallback>
                <p:oleObj name="Equation" r:id="rId6" imgW="2082600" imgH="393480" progId="Equation.DSMT4">
                  <p:embed/>
                  <p:pic>
                    <p:nvPicPr>
                      <p:cNvPr id="4" name="Object 13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" y="2919997"/>
                        <a:ext cx="3644900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4"/>
          <p:cNvGraphicFramePr>
            <a:graphicFrameLocks/>
          </p:cNvGraphicFramePr>
          <p:nvPr/>
        </p:nvGraphicFramePr>
        <p:xfrm>
          <a:off x="4146550" y="2933796"/>
          <a:ext cx="322262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41400" imgH="393480" progId="Equation.DSMT4">
                  <p:embed/>
                </p:oleObj>
              </mc:Choice>
              <mc:Fallback>
                <p:oleObj name="Equation" r:id="rId8" imgW="1841400" imgH="393480" progId="Equation.DSMT4">
                  <p:embed/>
                  <p:pic>
                    <p:nvPicPr>
                      <p:cNvPr id="5" name="Object 14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6550" y="2933796"/>
                        <a:ext cx="3222625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/>
          </p:cNvGraphicFramePr>
          <p:nvPr/>
        </p:nvGraphicFramePr>
        <p:xfrm>
          <a:off x="7378700" y="2871788"/>
          <a:ext cx="2689225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36480" imgH="393480" progId="Equation.DSMT4">
                  <p:embed/>
                </p:oleObj>
              </mc:Choice>
              <mc:Fallback>
                <p:oleObj name="Equation" r:id="rId10" imgW="1536480" imgH="393480" progId="Equation.DSMT4">
                  <p:embed/>
                  <p:pic>
                    <p:nvPicPr>
                      <p:cNvPr id="6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8700" y="2871788"/>
                        <a:ext cx="2689225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6"/>
          <p:cNvGraphicFramePr>
            <a:graphicFrameLocks/>
          </p:cNvGraphicFramePr>
          <p:nvPr/>
        </p:nvGraphicFramePr>
        <p:xfrm>
          <a:off x="7239000" y="3526449"/>
          <a:ext cx="175577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02960" imgH="393480" progId="Equation.DSMT4">
                  <p:embed/>
                </p:oleObj>
              </mc:Choice>
              <mc:Fallback>
                <p:oleObj name="Equation" r:id="rId12" imgW="1002960" imgH="393480" progId="Equation.DSMT4">
                  <p:embed/>
                  <p:pic>
                    <p:nvPicPr>
                      <p:cNvPr id="11" name="Object 16"/>
                      <p:cNvPicPr>
                        <a:picLocks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3526449"/>
                        <a:ext cx="1755775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7"/>
          <p:cNvGraphicFramePr>
            <a:graphicFrameLocks/>
          </p:cNvGraphicFramePr>
          <p:nvPr/>
        </p:nvGraphicFramePr>
        <p:xfrm>
          <a:off x="1143000" y="3843339"/>
          <a:ext cx="14668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38080" imgH="393480" progId="Equation.DSMT4">
                  <p:embed/>
                </p:oleObj>
              </mc:Choice>
              <mc:Fallback>
                <p:oleObj name="Equation" r:id="rId14" imgW="838080" imgH="393480" progId="Equation.DSMT4">
                  <p:embed/>
                  <p:pic>
                    <p:nvPicPr>
                      <p:cNvPr id="14" name="Object 17"/>
                      <p:cNvPicPr>
                        <a:picLocks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843339"/>
                        <a:ext cx="14668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8"/>
          <p:cNvGraphicFramePr>
            <a:graphicFrameLocks/>
          </p:cNvGraphicFramePr>
          <p:nvPr/>
        </p:nvGraphicFramePr>
        <p:xfrm>
          <a:off x="3429000" y="3837017"/>
          <a:ext cx="1200150" cy="688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85800" imgH="393480" progId="Equation.DSMT4">
                  <p:embed/>
                </p:oleObj>
              </mc:Choice>
              <mc:Fallback>
                <p:oleObj name="Equation" r:id="rId16" imgW="685800" imgH="393480" progId="Equation.DSMT4">
                  <p:embed/>
                  <p:pic>
                    <p:nvPicPr>
                      <p:cNvPr id="23" name="Object 18"/>
                      <p:cNvPicPr>
                        <a:picLocks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837017"/>
                        <a:ext cx="1200150" cy="6885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9"/>
          <p:cNvGraphicFramePr>
            <a:graphicFrameLocks/>
          </p:cNvGraphicFramePr>
          <p:nvPr/>
        </p:nvGraphicFramePr>
        <p:xfrm>
          <a:off x="1346200" y="5221289"/>
          <a:ext cx="2800350" cy="82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600200" imgH="469800" progId="Equation.DSMT4">
                  <p:embed/>
                </p:oleObj>
              </mc:Choice>
              <mc:Fallback>
                <p:oleObj name="Equation" r:id="rId18" imgW="1600200" imgH="469800" progId="Equation.DSMT4">
                  <p:embed/>
                  <p:pic>
                    <p:nvPicPr>
                      <p:cNvPr id="24" name="Object 19"/>
                      <p:cNvPicPr>
                        <a:picLocks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200" y="5221289"/>
                        <a:ext cx="2800350" cy="82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0"/>
          <p:cNvGraphicFramePr>
            <a:graphicFrameLocks/>
          </p:cNvGraphicFramePr>
          <p:nvPr/>
        </p:nvGraphicFramePr>
        <p:xfrm>
          <a:off x="5194297" y="5225311"/>
          <a:ext cx="1555470" cy="733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888840" imgH="419040" progId="Equation.DSMT4">
                  <p:embed/>
                </p:oleObj>
              </mc:Choice>
              <mc:Fallback>
                <p:oleObj name="Equation" r:id="rId20" imgW="888840" imgH="419040" progId="Equation.DSMT4">
                  <p:embed/>
                  <p:pic>
                    <p:nvPicPr>
                      <p:cNvPr id="25" name="Object 20"/>
                      <p:cNvPicPr>
                        <a:picLocks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4297" y="5225311"/>
                        <a:ext cx="1555470" cy="73332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0" y="-53109"/>
            <a:ext cx="10972800" cy="830997"/>
          </a:xfrm>
          <a:prstGeom prst="rect">
            <a:avLst/>
          </a:prstGeom>
          <a:solidFill>
            <a:srgbClr val="9900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dirty="0"/>
              <a:t>Sample Problem</a:t>
            </a:r>
          </a:p>
        </p:txBody>
      </p:sp>
    </p:spTree>
    <p:extLst>
      <p:ext uri="{BB962C8B-B14F-4D97-AF65-F5344CB8AC3E}">
        <p14:creationId xmlns:p14="http://schemas.microsoft.com/office/powerpoint/2010/main" val="278825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214313" y="2914652"/>
            <a:ext cx="1022508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If you have </a:t>
            </a:r>
            <a:r>
              <a:rPr lang="en-US" sz="2000" i="1" dirty="0">
                <a:solidFill>
                  <a:srgbClr val="9900CC"/>
                </a:solidFill>
              </a:rPr>
              <a:t>many </a:t>
            </a:r>
            <a:r>
              <a:rPr lang="en-US" sz="2000" dirty="0">
                <a:solidFill>
                  <a:srgbClr val="9900CC"/>
                </a:solidFill>
              </a:rPr>
              <a:t>objects, some of them will be at their</a:t>
            </a:r>
            <a:br>
              <a:rPr lang="en-US" sz="2000" dirty="0">
                <a:solidFill>
                  <a:srgbClr val="9900CC"/>
                </a:solidFill>
              </a:rPr>
            </a:br>
            <a:r>
              <a:rPr lang="en-US" sz="2000" dirty="0">
                <a:solidFill>
                  <a:srgbClr val="9900CC"/>
                </a:solidFill>
              </a:rPr>
              <a:t>maximum, and others at their minimum</a:t>
            </a:r>
          </a:p>
          <a:p>
            <a:pPr marL="800092" lvl="1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Could this expression be true if you add everything up?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Consider a complicated combination of </a:t>
            </a:r>
            <a:r>
              <a:rPr lang="en-US" sz="2000" i="1" dirty="0">
                <a:solidFill>
                  <a:srgbClr val="9900CC"/>
                </a:solidFill>
              </a:rPr>
              <a:t>many</a:t>
            </a:r>
            <a:r>
              <a:rPr lang="en-US" sz="2000" dirty="0">
                <a:solidFill>
                  <a:srgbClr val="9900CC"/>
                </a:solidFill>
              </a:rPr>
              <a:t> masses acting gravitationally</a:t>
            </a:r>
          </a:p>
          <a:p>
            <a:pPr marL="800092" lvl="1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Galaxy or Globular cluster, for example, consists of 10</a:t>
            </a:r>
            <a:r>
              <a:rPr lang="en-US" sz="2000" baseline="30000" dirty="0">
                <a:solidFill>
                  <a:srgbClr val="9900CC"/>
                </a:solidFill>
              </a:rPr>
              <a:t>4</a:t>
            </a:r>
            <a:r>
              <a:rPr lang="en-US" sz="2000" dirty="0">
                <a:solidFill>
                  <a:srgbClr val="9900CC"/>
                </a:solidFill>
              </a:rPr>
              <a:t> to 10</a:t>
            </a:r>
            <a:r>
              <a:rPr lang="en-US" sz="2000" baseline="30000" dirty="0">
                <a:solidFill>
                  <a:srgbClr val="9900CC"/>
                </a:solidFill>
              </a:rPr>
              <a:t>14</a:t>
            </a:r>
            <a:r>
              <a:rPr lang="en-US" sz="2000" dirty="0">
                <a:solidFill>
                  <a:srgbClr val="9900CC"/>
                </a:solidFill>
              </a:rPr>
              <a:t> stars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First, find the total kinetic and potential energy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And the force on any one object</a:t>
            </a:r>
          </a:p>
        </p:txBody>
      </p:sp>
      <p:graphicFrame>
        <p:nvGraphicFramePr>
          <p:cNvPr id="3" name="Object 11"/>
          <p:cNvGraphicFramePr>
            <a:graphicFrameLocks/>
          </p:cNvGraphicFramePr>
          <p:nvPr/>
        </p:nvGraphicFramePr>
        <p:xfrm>
          <a:off x="685800" y="5489371"/>
          <a:ext cx="1600200" cy="599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342720" progId="Equation.DSMT4">
                  <p:embed/>
                </p:oleObj>
              </mc:Choice>
              <mc:Fallback>
                <p:oleObj name="Equation" r:id="rId2" imgW="914400" imgH="342720" progId="Equation.DSMT4">
                  <p:embed/>
                  <p:pic>
                    <p:nvPicPr>
                      <p:cNvPr id="3" name="Object 11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489371"/>
                        <a:ext cx="1600200" cy="59976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prstDash val="sysDot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0"/>
          <p:cNvGraphicFramePr>
            <a:graphicFrameLocks/>
          </p:cNvGraphicFramePr>
          <p:nvPr/>
        </p:nvGraphicFramePr>
        <p:xfrm>
          <a:off x="5433689" y="5285493"/>
          <a:ext cx="2644740" cy="977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11280" imgH="558720" progId="Equation.DSMT4">
                  <p:embed/>
                </p:oleObj>
              </mc:Choice>
              <mc:Fallback>
                <p:oleObj name="Equation" r:id="rId4" imgW="1511280" imgH="558720" progId="Equation.DSMT4">
                  <p:embed/>
                  <p:pic>
                    <p:nvPicPr>
                      <p:cNvPr id="2" name="Object 1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3689" y="5285493"/>
                        <a:ext cx="2644740" cy="97776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prstDash val="sysDot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/>
          </p:cNvGraphicFramePr>
          <p:nvPr/>
        </p:nvGraphicFramePr>
        <p:xfrm>
          <a:off x="2819400" y="5341248"/>
          <a:ext cx="1888740" cy="86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79280" imgH="495000" progId="Equation.DSMT4">
                  <p:embed/>
                </p:oleObj>
              </mc:Choice>
              <mc:Fallback>
                <p:oleObj name="Equation" r:id="rId6" imgW="1079280" imgH="495000" progId="Equation.DSMT4">
                  <p:embed/>
                  <p:pic>
                    <p:nvPicPr>
                      <p:cNvPr id="9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341248"/>
                        <a:ext cx="1888740" cy="86625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prstDash val="sysDot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228600" y="979488"/>
            <a:ext cx="74676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For circular orbits, there is a simple relationship between the potential energy and the kinetic energy: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For non-circular orbits, this is not true, because energy keeps changing between the two components.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However, if you average over time, this will still be true</a:t>
            </a:r>
          </a:p>
        </p:txBody>
      </p:sp>
      <p:graphicFrame>
        <p:nvGraphicFramePr>
          <p:cNvPr id="10" name="Object 5"/>
          <p:cNvGraphicFramePr>
            <a:graphicFrameLocks/>
          </p:cNvGraphicFramePr>
          <p:nvPr/>
        </p:nvGraphicFramePr>
        <p:xfrm>
          <a:off x="8115300" y="1041400"/>
          <a:ext cx="1488690" cy="688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50680" imgH="393480" progId="Equation.DSMT4">
                  <p:embed/>
                </p:oleObj>
              </mc:Choice>
              <mc:Fallback>
                <p:oleObj name="Equation" r:id="rId8" imgW="850680" imgH="393480" progId="Equation.DSMT4">
                  <p:embed/>
                  <p:pic>
                    <p:nvPicPr>
                      <p:cNvPr id="1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5300" y="1041400"/>
                        <a:ext cx="1488690" cy="68859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/>
          </p:cNvGraphicFramePr>
          <p:nvPr/>
        </p:nvGraphicFramePr>
        <p:xfrm>
          <a:off x="7734301" y="1879600"/>
          <a:ext cx="1266300" cy="42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23600" imgH="241200" progId="Equation.DSMT4">
                  <p:embed/>
                </p:oleObj>
              </mc:Choice>
              <mc:Fallback>
                <p:oleObj name="Equation" r:id="rId10" imgW="723600" imgH="241200" progId="Equation.DSMT4">
                  <p:embed/>
                  <p:pic>
                    <p:nvPicPr>
                      <p:cNvPr id="11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4301" y="1879600"/>
                        <a:ext cx="1266300" cy="4221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/>
          </p:cNvGraphicFramePr>
          <p:nvPr/>
        </p:nvGraphicFramePr>
        <p:xfrm>
          <a:off x="9045541" y="1729990"/>
          <a:ext cx="1177470" cy="688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72840" imgH="393480" progId="Equation.DSMT4">
                  <p:embed/>
                </p:oleObj>
              </mc:Choice>
              <mc:Fallback>
                <p:oleObj name="Equation" r:id="rId12" imgW="672840" imgH="393480" progId="Equation.DSMT4">
                  <p:embed/>
                  <p:pic>
                    <p:nvPicPr>
                      <p:cNvPr id="12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5541" y="1729990"/>
                        <a:ext cx="1177470" cy="6885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8"/>
          <p:cNvGraphicFramePr>
            <a:graphicFrameLocks/>
          </p:cNvGraphicFramePr>
          <p:nvPr/>
        </p:nvGraphicFramePr>
        <p:xfrm>
          <a:off x="8191501" y="2489200"/>
          <a:ext cx="148869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50680" imgH="228600" progId="Equation.DSMT4">
                  <p:embed/>
                </p:oleObj>
              </mc:Choice>
              <mc:Fallback>
                <p:oleObj name="Equation" r:id="rId14" imgW="850680" imgH="228600" progId="Equation.DSMT4">
                  <p:embed/>
                  <p:pic>
                    <p:nvPicPr>
                      <p:cNvPr id="14" name="Object 8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1501" y="2489200"/>
                        <a:ext cx="148869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9"/>
          <p:cNvGraphicFramePr>
            <a:graphicFrameLocks/>
          </p:cNvGraphicFramePr>
          <p:nvPr/>
        </p:nvGraphicFramePr>
        <p:xfrm>
          <a:off x="7874001" y="2997200"/>
          <a:ext cx="1910790" cy="44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091880" imgH="253800" progId="Equation.DSMT4">
                  <p:embed/>
                </p:oleObj>
              </mc:Choice>
              <mc:Fallback>
                <p:oleObj name="Equation" r:id="rId16" imgW="1091880" imgH="253800" progId="Equation.DSMT4">
                  <p:embed/>
                  <p:pic>
                    <p:nvPicPr>
                      <p:cNvPr id="15" name="Object 9"/>
                      <p:cNvPicPr>
                        <a:picLocks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1" y="2997200"/>
                        <a:ext cx="1910790" cy="4441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9933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-53109"/>
            <a:ext cx="10972800" cy="830997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/>
              <a:t>Virial Theorem (1)</a:t>
            </a:r>
          </a:p>
        </p:txBody>
      </p:sp>
    </p:spTree>
    <p:extLst>
      <p:ext uri="{BB962C8B-B14F-4D97-AF65-F5344CB8AC3E}">
        <p14:creationId xmlns:p14="http://schemas.microsoft.com/office/powerpoint/2010/main" val="100066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/>
      <p:bldP spid="16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63" name="Object 8"/>
          <p:cNvGraphicFramePr>
            <a:graphicFrameLocks/>
          </p:cNvGraphicFramePr>
          <p:nvPr/>
        </p:nvGraphicFramePr>
        <p:xfrm>
          <a:off x="4724400" y="3357445"/>
          <a:ext cx="2333520" cy="599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33440" imgH="342720" progId="Equation.DSMT4">
                  <p:embed/>
                </p:oleObj>
              </mc:Choice>
              <mc:Fallback>
                <p:oleObj name="Equation" r:id="rId2" imgW="1333440" imgH="342720" progId="Equation.DSMT4">
                  <p:embed/>
                  <p:pic>
                    <p:nvPicPr>
                      <p:cNvPr id="27663" name="Object 8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357445"/>
                        <a:ext cx="2333520" cy="599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1"/>
          <p:cNvGraphicFramePr>
            <a:graphicFrameLocks/>
          </p:cNvGraphicFramePr>
          <p:nvPr/>
        </p:nvGraphicFramePr>
        <p:xfrm>
          <a:off x="6777906" y="855870"/>
          <a:ext cx="1600200" cy="599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342720" progId="Equation.DSMT4">
                  <p:embed/>
                </p:oleObj>
              </mc:Choice>
              <mc:Fallback>
                <p:oleObj name="Equation" r:id="rId4" imgW="914400" imgH="342720" progId="Equation.DSMT4">
                  <p:embed/>
                  <p:pic>
                    <p:nvPicPr>
                      <p:cNvPr id="3" name="Object 1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7906" y="855870"/>
                        <a:ext cx="1600200" cy="59976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prstDash val="sysDot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107372" y="788978"/>
            <a:ext cx="682682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We will assume that the system isn’t changing</a:t>
            </a:r>
            <a:br>
              <a:rPr lang="en-US" sz="2400" dirty="0">
                <a:solidFill>
                  <a:srgbClr val="0000FF"/>
                </a:solidFill>
              </a:rPr>
            </a:br>
            <a:r>
              <a:rPr lang="en-US" sz="2400" dirty="0">
                <a:solidFill>
                  <a:srgbClr val="0000FF"/>
                </a:solidFill>
              </a:rPr>
              <a:t>much; </a:t>
            </a:r>
            <a:r>
              <a:rPr lang="en-US" sz="2400" i="1" dirty="0">
                <a:solidFill>
                  <a:srgbClr val="0000FF"/>
                </a:solidFill>
              </a:rPr>
              <a:t>i.e.</a:t>
            </a:r>
            <a:r>
              <a:rPr lang="en-US" sz="2400" dirty="0">
                <a:solidFill>
                  <a:srgbClr val="0000FF"/>
                </a:solidFill>
              </a:rPr>
              <a:t>, though the individual stars are moving,</a:t>
            </a:r>
            <a:br>
              <a:rPr lang="en-US" sz="2400" dirty="0">
                <a:solidFill>
                  <a:srgbClr val="0000FF"/>
                </a:solidFill>
              </a:rPr>
            </a:br>
            <a:r>
              <a:rPr lang="en-US" sz="2400" dirty="0">
                <a:solidFill>
                  <a:srgbClr val="0000FF"/>
                </a:solidFill>
              </a:rPr>
              <a:t>there will be as many moving one way as another</a:t>
            </a:r>
          </a:p>
          <a:p>
            <a:pPr marL="800092" lvl="1" indent="-342896" eaLnBrk="0" hangingPunct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Galaxy has no net motion</a:t>
            </a:r>
          </a:p>
          <a:p>
            <a:pPr marL="800092" lvl="1" indent="-342896" eaLnBrk="0" hangingPunct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Any quantity that “adds up” effects of all components will be constant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6600"/>
              </a:solidFill>
            </a:endParaRP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6600"/>
                </a:solidFill>
              </a:rPr>
              <a:t>Consider the following quantity: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6600"/>
                </a:solidFill>
              </a:rPr>
              <a:t>Time derivative should vanish:</a:t>
            </a:r>
          </a:p>
        </p:txBody>
      </p:sp>
      <p:graphicFrame>
        <p:nvGraphicFramePr>
          <p:cNvPr id="2" name="Object 4"/>
          <p:cNvGraphicFramePr>
            <a:graphicFrameLocks/>
          </p:cNvGraphicFramePr>
          <p:nvPr/>
        </p:nvGraphicFramePr>
        <p:xfrm>
          <a:off x="7801122" y="1916347"/>
          <a:ext cx="2644740" cy="977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11280" imgH="558720" progId="Equation.DSMT4">
                  <p:embed/>
                </p:oleObj>
              </mc:Choice>
              <mc:Fallback>
                <p:oleObj name="Equation" r:id="rId6" imgW="1511280" imgH="558720" progId="Equation.DSMT4">
                  <p:embed/>
                  <p:pic>
                    <p:nvPicPr>
                      <p:cNvPr id="2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1122" y="1916347"/>
                        <a:ext cx="2644740" cy="97776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prstDash val="sysDot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/>
          </p:cNvGraphicFramePr>
          <p:nvPr/>
        </p:nvGraphicFramePr>
        <p:xfrm>
          <a:off x="8771083" y="834195"/>
          <a:ext cx="1888740" cy="86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79280" imgH="495000" progId="Equation.DSMT4">
                  <p:embed/>
                </p:oleObj>
              </mc:Choice>
              <mc:Fallback>
                <p:oleObj name="Equation" r:id="rId8" imgW="1079280" imgH="495000" progId="Equation.DSMT4">
                  <p:embed/>
                  <p:pic>
                    <p:nvPicPr>
                      <p:cNvPr id="9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71083" y="834195"/>
                        <a:ext cx="1888740" cy="86625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prstDash val="sysDot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9"/>
          <p:cNvGraphicFramePr>
            <a:graphicFrameLocks/>
          </p:cNvGraphicFramePr>
          <p:nvPr/>
        </p:nvGraphicFramePr>
        <p:xfrm>
          <a:off x="289874" y="4148323"/>
          <a:ext cx="2066400" cy="733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80800" imgH="419040" progId="Equation.DSMT4">
                  <p:embed/>
                </p:oleObj>
              </mc:Choice>
              <mc:Fallback>
                <p:oleObj name="Equation" r:id="rId10" imgW="1180800" imgH="419040" progId="Equation.DSMT4">
                  <p:embed/>
                  <p:pic>
                    <p:nvPicPr>
                      <p:cNvPr id="4" name="Object 9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874" y="4148323"/>
                        <a:ext cx="2066400" cy="733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0"/>
          <p:cNvGraphicFramePr>
            <a:graphicFrameLocks/>
          </p:cNvGraphicFramePr>
          <p:nvPr/>
        </p:nvGraphicFramePr>
        <p:xfrm>
          <a:off x="2356274" y="4119912"/>
          <a:ext cx="3044790" cy="755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739880" imgH="431640" progId="Equation.DSMT4">
                  <p:embed/>
                </p:oleObj>
              </mc:Choice>
              <mc:Fallback>
                <p:oleObj name="Equation" r:id="rId12" imgW="1739880" imgH="431640" progId="Equation.DSMT4">
                  <p:embed/>
                  <p:pic>
                    <p:nvPicPr>
                      <p:cNvPr id="5" name="Object 10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6274" y="4119912"/>
                        <a:ext cx="3044790" cy="7553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2"/>
          <p:cNvGraphicFramePr>
            <a:graphicFrameLocks/>
          </p:cNvGraphicFramePr>
          <p:nvPr/>
        </p:nvGraphicFramePr>
        <p:xfrm>
          <a:off x="5374560" y="4186692"/>
          <a:ext cx="2066400" cy="621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180800" imgH="355320" progId="Equation.DSMT4">
                  <p:embed/>
                </p:oleObj>
              </mc:Choice>
              <mc:Fallback>
                <p:oleObj name="Equation" r:id="rId14" imgW="1180800" imgH="355320" progId="Equation.DSMT4">
                  <p:embed/>
                  <p:pic>
                    <p:nvPicPr>
                      <p:cNvPr id="7" name="Object 12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4560" y="4186692"/>
                        <a:ext cx="2066400" cy="6218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3"/>
          <p:cNvGraphicFramePr>
            <a:graphicFrameLocks/>
          </p:cNvGraphicFramePr>
          <p:nvPr/>
        </p:nvGraphicFramePr>
        <p:xfrm>
          <a:off x="410457" y="4937673"/>
          <a:ext cx="3533670" cy="977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019240" imgH="558720" progId="Equation.DSMT4">
                  <p:embed/>
                </p:oleObj>
              </mc:Choice>
              <mc:Fallback>
                <p:oleObj name="Equation" r:id="rId16" imgW="2019240" imgH="558720" progId="Equation.DSMT4">
                  <p:embed/>
                  <p:pic>
                    <p:nvPicPr>
                      <p:cNvPr id="8" name="Object 13"/>
                      <p:cNvPicPr>
                        <a:picLocks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457" y="4937673"/>
                        <a:ext cx="3533670" cy="977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4"/>
          <p:cNvGraphicFramePr>
            <a:graphicFrameLocks/>
          </p:cNvGraphicFramePr>
          <p:nvPr/>
        </p:nvGraphicFramePr>
        <p:xfrm>
          <a:off x="4114800" y="4785957"/>
          <a:ext cx="4866750" cy="1066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781000" imgH="609480" progId="Equation.DSMT4">
                  <p:embed/>
                </p:oleObj>
              </mc:Choice>
              <mc:Fallback>
                <p:oleObj name="Equation" r:id="rId18" imgW="2781000" imgH="609480" progId="Equation.DSMT4">
                  <p:embed/>
                  <p:pic>
                    <p:nvPicPr>
                      <p:cNvPr id="10" name="Object 14"/>
                      <p:cNvPicPr>
                        <a:picLocks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785957"/>
                        <a:ext cx="4866750" cy="10665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5"/>
          <p:cNvGraphicFramePr>
            <a:graphicFrameLocks/>
          </p:cNvGraphicFramePr>
          <p:nvPr/>
        </p:nvGraphicFramePr>
        <p:xfrm>
          <a:off x="433399" y="5799609"/>
          <a:ext cx="3022110" cy="1021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726920" imgH="583920" progId="Equation.DSMT4">
                  <p:embed/>
                </p:oleObj>
              </mc:Choice>
              <mc:Fallback>
                <p:oleObj name="Equation" r:id="rId20" imgW="1726920" imgH="583920" progId="Equation.DSMT4">
                  <p:embed/>
                  <p:pic>
                    <p:nvPicPr>
                      <p:cNvPr id="11" name="Object 15"/>
                      <p:cNvPicPr>
                        <a:picLocks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399" y="5799609"/>
                        <a:ext cx="3022110" cy="1021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6"/>
          <p:cNvGraphicFramePr>
            <a:graphicFrameLocks/>
          </p:cNvGraphicFramePr>
          <p:nvPr/>
        </p:nvGraphicFramePr>
        <p:xfrm>
          <a:off x="3860801" y="6240847"/>
          <a:ext cx="12663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723600" imgH="228600" progId="Equation.DSMT4">
                  <p:embed/>
                </p:oleObj>
              </mc:Choice>
              <mc:Fallback>
                <p:oleObj name="Equation" r:id="rId22" imgW="723600" imgH="228600" progId="Equation.DSMT4">
                  <p:embed/>
                  <p:pic>
                    <p:nvPicPr>
                      <p:cNvPr id="12" name="Object 16"/>
                      <p:cNvPicPr>
                        <a:picLocks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0801" y="6240847"/>
                        <a:ext cx="126630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7"/>
          <p:cNvGraphicFramePr>
            <a:graphicFrameLocks/>
          </p:cNvGraphicFramePr>
          <p:nvPr/>
        </p:nvGraphicFramePr>
        <p:xfrm>
          <a:off x="7255941" y="6185262"/>
          <a:ext cx="148869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850680" imgH="228600" progId="Equation.DSMT4">
                  <p:embed/>
                </p:oleObj>
              </mc:Choice>
              <mc:Fallback>
                <p:oleObj name="Equation" r:id="rId24" imgW="850680" imgH="228600" progId="Equation.DSMT4">
                  <p:embed/>
                  <p:pic>
                    <p:nvPicPr>
                      <p:cNvPr id="14" name="Object 17"/>
                      <p:cNvPicPr>
                        <a:picLocks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5941" y="6185262"/>
                        <a:ext cx="1488690" cy="40005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0" y="-53109"/>
            <a:ext cx="10972800" cy="830997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/>
              <a:t>Virial Theorem (2)</a:t>
            </a:r>
          </a:p>
        </p:txBody>
      </p:sp>
    </p:spTree>
    <p:extLst>
      <p:ext uri="{BB962C8B-B14F-4D97-AF65-F5344CB8AC3E}">
        <p14:creationId xmlns:p14="http://schemas.microsoft.com/office/powerpoint/2010/main" val="413556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381000" y="1817205"/>
            <a:ext cx="1081578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Measuring rotation in our galaxy is </a:t>
            </a:r>
            <a:r>
              <a:rPr lang="en-US" sz="2000" i="1" dirty="0">
                <a:solidFill>
                  <a:srgbClr val="FF0000"/>
                </a:solidFill>
              </a:rPr>
              <a:t>hard</a:t>
            </a:r>
            <a:r>
              <a:rPr lang="en-US" sz="2000" dirty="0">
                <a:solidFill>
                  <a:srgbClr val="FF0000"/>
                </a:solidFill>
              </a:rPr>
              <a:t> because we are inside it.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One method for measuring circular rate of rotation at our radius: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Study proper motion of Sagittarius A* over period of years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Possible using radio telescopes and </a:t>
            </a:r>
            <a:r>
              <a:rPr lang="en-US" sz="2000" dirty="0" err="1">
                <a:solidFill>
                  <a:srgbClr val="006600"/>
                </a:solidFill>
              </a:rPr>
              <a:t>interferometry</a:t>
            </a:r>
            <a:endParaRPr lang="en-US" sz="2000" dirty="0">
              <a:solidFill>
                <a:srgbClr val="0066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Multiply by distance, 8.23 </a:t>
            </a:r>
            <a:r>
              <a:rPr lang="en-US" sz="2000" dirty="0">
                <a:solidFill>
                  <a:srgbClr val="0000FF"/>
                </a:solidFill>
                <a:sym typeface="Symbol"/>
              </a:rPr>
              <a:t> 0.12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0000FF"/>
                </a:solidFill>
                <a:sym typeface="Symbol"/>
              </a:rPr>
              <a:t>kpc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/>
              </a:rPr>
              <a:t>Result is about 230  10 km/s 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900CC"/>
              </a:solidFill>
              <a:sym typeface="Symbol"/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  <a:sym typeface="Symbol"/>
              </a:rPr>
              <a:t>Subtract the Sun’s motion compared to nearby objects (local standard of rest):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  <a:sym typeface="Symbol"/>
              </a:rPr>
              <a:t>Sun moves forward at 12</a:t>
            </a:r>
            <a:r>
              <a:rPr lang="en-US" sz="2000" dirty="0">
                <a:solidFill>
                  <a:srgbClr val="9900CC"/>
                </a:solidFill>
              </a:rPr>
              <a:t> </a:t>
            </a:r>
            <a:r>
              <a:rPr lang="en-US" sz="2000" dirty="0">
                <a:solidFill>
                  <a:srgbClr val="9900CC"/>
                </a:solidFill>
                <a:sym typeface="Symbol"/>
              </a:rPr>
              <a:t> 2 km/s, upwards at 7</a:t>
            </a:r>
            <a:r>
              <a:rPr lang="en-US" sz="2000" dirty="0">
                <a:solidFill>
                  <a:srgbClr val="9900CC"/>
                </a:solidFill>
              </a:rPr>
              <a:t> </a:t>
            </a:r>
            <a:r>
              <a:rPr lang="en-US" sz="2000" dirty="0">
                <a:solidFill>
                  <a:srgbClr val="9900CC"/>
                </a:solidFill>
                <a:sym typeface="Symbol"/>
              </a:rPr>
              <a:t> 1 km/s, inwards at 11</a:t>
            </a:r>
            <a:r>
              <a:rPr lang="en-US" sz="2000" dirty="0">
                <a:solidFill>
                  <a:srgbClr val="9900CC"/>
                </a:solidFill>
              </a:rPr>
              <a:t> </a:t>
            </a:r>
            <a:r>
              <a:rPr lang="en-US" sz="2000" dirty="0">
                <a:solidFill>
                  <a:srgbClr val="9900CC"/>
                </a:solidFill>
                <a:sym typeface="Symbol"/>
              </a:rPr>
              <a:t> 1 km/s</a:t>
            </a:r>
          </a:p>
        </p:txBody>
      </p:sp>
      <p:graphicFrame>
        <p:nvGraphicFramePr>
          <p:cNvPr id="506921" name="Object 1"/>
          <p:cNvGraphicFramePr>
            <a:graphicFrameLocks/>
          </p:cNvGraphicFramePr>
          <p:nvPr/>
        </p:nvGraphicFramePr>
        <p:xfrm>
          <a:off x="4515751" y="5888622"/>
          <a:ext cx="208908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93760" imgH="228600" progId="Equation.DSMT4">
                  <p:embed/>
                </p:oleObj>
              </mc:Choice>
              <mc:Fallback>
                <p:oleObj name="Equation" r:id="rId2" imgW="1193760" imgH="228600" progId="Equation.DSMT4">
                  <p:embed/>
                  <p:pic>
                    <p:nvPicPr>
                      <p:cNvPr id="506921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5751" y="5888622"/>
                        <a:ext cx="2089080" cy="4000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-4618" y="762000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The Sun’s Revolution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</a:rPr>
              <a:t>Measuring Rotation</a:t>
            </a:r>
          </a:p>
        </p:txBody>
      </p:sp>
    </p:spTree>
    <p:extLst>
      <p:ext uri="{BB962C8B-B14F-4D97-AF65-F5344CB8AC3E}">
        <p14:creationId xmlns:p14="http://schemas.microsoft.com/office/powerpoint/2010/main" val="407209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06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52400" y="838200"/>
            <a:ext cx="7772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For other objects, it is </a:t>
            </a:r>
            <a:r>
              <a:rPr lang="en-US" sz="2000" i="1" dirty="0">
                <a:solidFill>
                  <a:schemeClr val="tx1"/>
                </a:solidFill>
              </a:rPr>
              <a:t>hard</a:t>
            </a:r>
            <a:r>
              <a:rPr lang="en-US" sz="2000" dirty="0">
                <a:solidFill>
                  <a:schemeClr val="tx1"/>
                </a:solidFill>
              </a:rPr>
              <a:t> to measure their rotation rates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Assume they are going in circular orbits at speed </a:t>
            </a:r>
            <a:r>
              <a:rPr lang="en-US" sz="2000" i="1" dirty="0">
                <a:solidFill>
                  <a:srgbClr val="006600"/>
                </a:solidFill>
              </a:rPr>
              <a:t>V</a:t>
            </a:r>
            <a:endParaRPr lang="en-US" sz="2000" dirty="0">
              <a:solidFill>
                <a:srgbClr val="0066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Let </a:t>
            </a:r>
            <a:r>
              <a:rPr lang="en-US" sz="2000" i="1" dirty="0">
                <a:solidFill>
                  <a:srgbClr val="0000FF"/>
                </a:solidFill>
              </a:rPr>
              <a:t>l</a:t>
            </a:r>
            <a:r>
              <a:rPr lang="en-US" sz="2000" dirty="0">
                <a:solidFill>
                  <a:srgbClr val="0000FF"/>
                </a:solidFill>
              </a:rPr>
              <a:t> (galactic longitude) be angle as viewed by us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Let </a:t>
            </a:r>
            <a:r>
              <a:rPr lang="en-US" sz="2000" i="1" dirty="0">
                <a:solidFill>
                  <a:srgbClr val="9900CC"/>
                </a:solidFill>
                <a:sym typeface="Symbol"/>
              </a:rPr>
              <a:t></a:t>
            </a:r>
            <a:r>
              <a:rPr lang="en-US" sz="2000" dirty="0">
                <a:solidFill>
                  <a:srgbClr val="9900CC"/>
                </a:solidFill>
                <a:sym typeface="Symbol"/>
              </a:rPr>
              <a:t> be angle of star viewed from center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  <a:sym typeface="Symbol"/>
              </a:rPr>
              <a:t>Law of cosines: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sym typeface="Symbol"/>
              </a:rPr>
              <a:t>Take time derivative: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8610600" y="3429000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chemeClr val="tx1"/>
                </a:solidFill>
                <a:sym typeface="Symbol"/>
              </a:rPr>
              <a:t></a:t>
            </a:r>
            <a:endParaRPr lang="en-US" sz="2400" i="1" dirty="0">
              <a:solidFill>
                <a:schemeClr val="tx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610600" y="1752600"/>
            <a:ext cx="914400" cy="1143002"/>
            <a:chOff x="8610600" y="1752600"/>
            <a:chExt cx="914400" cy="1143002"/>
          </a:xfrm>
        </p:grpSpPr>
        <p:cxnSp>
          <p:nvCxnSpPr>
            <p:cNvPr id="14" name="Straight Connector 13"/>
            <p:cNvCxnSpPr/>
            <p:nvPr/>
          </p:nvCxnSpPr>
          <p:spPr bwMode="auto">
            <a:xfrm rot="16200000" flipH="1">
              <a:off x="8420100" y="2019300"/>
              <a:ext cx="1143002" cy="60960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" name="Text Box 4"/>
            <p:cNvSpPr txBox="1">
              <a:spLocks noChangeArrowheads="1"/>
            </p:cNvSpPr>
            <p:nvPr/>
          </p:nvSpPr>
          <p:spPr bwMode="auto">
            <a:xfrm>
              <a:off x="8610600" y="1905000"/>
              <a:ext cx="533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i="1" dirty="0">
                  <a:solidFill>
                    <a:schemeClr val="tx1"/>
                  </a:solidFill>
                </a:rPr>
                <a:t>l</a:t>
              </a:r>
            </a:p>
          </p:txBody>
        </p:sp>
        <p:sp>
          <p:nvSpPr>
            <p:cNvPr id="34" name="Text Box 4"/>
            <p:cNvSpPr txBox="1">
              <a:spLocks noChangeArrowheads="1"/>
            </p:cNvSpPr>
            <p:nvPr/>
          </p:nvSpPr>
          <p:spPr bwMode="auto">
            <a:xfrm>
              <a:off x="8991600" y="1981200"/>
              <a:ext cx="533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i="1" dirty="0">
                  <a:solidFill>
                    <a:schemeClr val="tx1"/>
                  </a:solidFill>
                  <a:sym typeface="Symbol"/>
                </a:rPr>
                <a:t>D</a:t>
              </a:r>
              <a:endParaRPr lang="en-US" sz="2400" i="1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2" name="Object 3"/>
          <p:cNvGraphicFramePr>
            <a:graphicFrameLocks/>
          </p:cNvGraphicFramePr>
          <p:nvPr/>
        </p:nvGraphicFramePr>
        <p:xfrm>
          <a:off x="3020008" y="2387960"/>
          <a:ext cx="2889180" cy="42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50960" imgH="241200" progId="Equation.DSMT4">
                  <p:embed/>
                </p:oleObj>
              </mc:Choice>
              <mc:Fallback>
                <p:oleObj name="Equation" r:id="rId2" imgW="1650960" imgH="241200" progId="Equation.DSMT4">
                  <p:embed/>
                  <p:pic>
                    <p:nvPicPr>
                      <p:cNvPr id="2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0008" y="2387960"/>
                        <a:ext cx="2889180" cy="42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"/>
          <p:cNvGraphicFramePr>
            <a:graphicFrameLocks/>
          </p:cNvGraphicFramePr>
          <p:nvPr/>
        </p:nvGraphicFramePr>
        <p:xfrm>
          <a:off x="3163393" y="3027614"/>
          <a:ext cx="2644740" cy="688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11280" imgH="393480" progId="Equation.DSMT4">
                  <p:embed/>
                </p:oleObj>
              </mc:Choice>
              <mc:Fallback>
                <p:oleObj name="Equation" r:id="rId4" imgW="1511280" imgH="393480" progId="Equation.DSMT4">
                  <p:embed/>
                  <p:pic>
                    <p:nvPicPr>
                      <p:cNvPr id="3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3393" y="3027614"/>
                        <a:ext cx="2644740" cy="6885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5"/>
          <p:cNvGraphicFramePr>
            <a:graphicFrameLocks/>
          </p:cNvGraphicFramePr>
          <p:nvPr/>
        </p:nvGraphicFramePr>
        <p:xfrm>
          <a:off x="626228" y="2936771"/>
          <a:ext cx="2000250" cy="688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3000" imgH="393480" progId="Equation.DSMT4">
                  <p:embed/>
                </p:oleObj>
              </mc:Choice>
              <mc:Fallback>
                <p:oleObj name="Equation" r:id="rId6" imgW="1143000" imgH="393480" progId="Equation.DSMT4">
                  <p:embed/>
                  <p:pic>
                    <p:nvPicPr>
                      <p:cNvPr id="4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228" y="2936771"/>
                        <a:ext cx="2000250" cy="6885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5" name="Group 44"/>
          <p:cNvGrpSpPr/>
          <p:nvPr/>
        </p:nvGrpSpPr>
        <p:grpSpPr>
          <a:xfrm>
            <a:off x="6400800" y="1219201"/>
            <a:ext cx="4572000" cy="5105400"/>
            <a:chOff x="6400800" y="1219200"/>
            <a:chExt cx="4572000" cy="5105400"/>
          </a:xfrm>
        </p:grpSpPr>
        <p:sp>
          <p:nvSpPr>
            <p:cNvPr id="7" name="Oval 6"/>
            <p:cNvSpPr/>
            <p:nvPr/>
          </p:nvSpPr>
          <p:spPr bwMode="auto">
            <a:xfrm>
              <a:off x="6400800" y="1752600"/>
              <a:ext cx="4572000" cy="4572000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8610600" y="1676400"/>
              <a:ext cx="152400" cy="152400"/>
            </a:xfrm>
            <a:prstGeom prst="ellipse">
              <a:avLst/>
            </a:prstGeom>
            <a:solidFill>
              <a:srgbClr val="FFFF00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 bwMode="auto">
            <a:xfrm rot="5400000">
              <a:off x="7467600" y="2971800"/>
              <a:ext cx="24384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Arrow Connector 25"/>
            <p:cNvCxnSpPr/>
            <p:nvPr/>
          </p:nvCxnSpPr>
          <p:spPr bwMode="auto">
            <a:xfrm>
              <a:off x="8696700" y="1747650"/>
              <a:ext cx="914400" cy="158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3" name="Text Box 4"/>
            <p:cNvSpPr txBox="1">
              <a:spLocks noChangeArrowheads="1"/>
            </p:cNvSpPr>
            <p:nvPr/>
          </p:nvSpPr>
          <p:spPr bwMode="auto">
            <a:xfrm>
              <a:off x="8305800" y="2819400"/>
              <a:ext cx="533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i="1" dirty="0">
                  <a:solidFill>
                    <a:schemeClr val="tx1"/>
                  </a:solidFill>
                  <a:sym typeface="Symbol"/>
                </a:rPr>
                <a:t>R</a:t>
              </a:r>
              <a:r>
                <a:rPr lang="en-US" sz="2400" baseline="-25000" dirty="0">
                  <a:solidFill>
                    <a:schemeClr val="tx1"/>
                  </a:solidFill>
                  <a:sym typeface="Symbol"/>
                </a:rPr>
                <a:t>0</a:t>
              </a:r>
              <a:endParaRPr lang="en-US" sz="2400" i="1" dirty="0">
                <a:solidFill>
                  <a:schemeClr val="tx1"/>
                </a:solidFill>
              </a:endParaRPr>
            </a:p>
          </p:txBody>
        </p:sp>
        <p:sp>
          <p:nvSpPr>
            <p:cNvPr id="35" name="Text Box 4"/>
            <p:cNvSpPr txBox="1">
              <a:spLocks noChangeArrowheads="1"/>
            </p:cNvSpPr>
            <p:nvPr/>
          </p:nvSpPr>
          <p:spPr bwMode="auto">
            <a:xfrm>
              <a:off x="9067800" y="1219200"/>
              <a:ext cx="533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i="1" dirty="0">
                  <a:solidFill>
                    <a:schemeClr val="tx1"/>
                  </a:solidFill>
                  <a:sym typeface="Symbol"/>
                </a:rPr>
                <a:t>V</a:t>
              </a:r>
              <a:r>
                <a:rPr lang="en-US" sz="2400" baseline="-25000" dirty="0">
                  <a:solidFill>
                    <a:schemeClr val="tx1"/>
                  </a:solidFill>
                  <a:sym typeface="Symbol"/>
                </a:rPr>
                <a:t>0</a:t>
              </a:r>
              <a:endParaRPr lang="en-US" sz="2400" i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315201" y="2667000"/>
            <a:ext cx="2819400" cy="2819400"/>
            <a:chOff x="7315200" y="2667000"/>
            <a:chExt cx="2819400" cy="2819400"/>
          </a:xfrm>
        </p:grpSpPr>
        <p:sp>
          <p:nvSpPr>
            <p:cNvPr id="10" name="Oval 9"/>
            <p:cNvSpPr/>
            <p:nvPr/>
          </p:nvSpPr>
          <p:spPr bwMode="auto">
            <a:xfrm>
              <a:off x="7315200" y="2743200"/>
              <a:ext cx="2743200" cy="2743200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  <p:sp>
          <p:nvSpPr>
            <p:cNvPr id="11" name="5-Point Star 10"/>
            <p:cNvSpPr/>
            <p:nvPr/>
          </p:nvSpPr>
          <p:spPr bwMode="auto">
            <a:xfrm>
              <a:off x="9179625" y="2778825"/>
              <a:ext cx="228600" cy="228600"/>
            </a:xfrm>
            <a:prstGeom prst="star5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  <p:cxnSp>
          <p:nvCxnSpPr>
            <p:cNvPr id="21" name="Straight Connector 20"/>
            <p:cNvCxnSpPr/>
            <p:nvPr/>
          </p:nvCxnSpPr>
          <p:spPr bwMode="auto">
            <a:xfrm rot="5400000">
              <a:off x="8343897" y="3238501"/>
              <a:ext cx="1295404" cy="60959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>
              <a:off x="9296400" y="2895600"/>
              <a:ext cx="762000" cy="3048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2" name="Text Box 4"/>
            <p:cNvSpPr txBox="1">
              <a:spLocks noChangeArrowheads="1"/>
            </p:cNvSpPr>
            <p:nvPr/>
          </p:nvSpPr>
          <p:spPr bwMode="auto">
            <a:xfrm>
              <a:off x="8991600" y="3429000"/>
              <a:ext cx="533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i="1" dirty="0">
                  <a:solidFill>
                    <a:schemeClr val="tx1"/>
                  </a:solidFill>
                  <a:sym typeface="Symbol"/>
                </a:rPr>
                <a:t>R</a:t>
              </a:r>
              <a:endParaRPr lang="en-US" sz="2400" i="1" dirty="0">
                <a:solidFill>
                  <a:schemeClr val="tx1"/>
                </a:solidFill>
              </a:endParaRPr>
            </a:p>
          </p:txBody>
        </p:sp>
        <p:sp>
          <p:nvSpPr>
            <p:cNvPr id="36" name="Text Box 4"/>
            <p:cNvSpPr txBox="1">
              <a:spLocks noChangeArrowheads="1"/>
            </p:cNvSpPr>
            <p:nvPr/>
          </p:nvSpPr>
          <p:spPr bwMode="auto">
            <a:xfrm>
              <a:off x="9601200" y="2667000"/>
              <a:ext cx="533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i="1" dirty="0">
                  <a:solidFill>
                    <a:schemeClr val="tx1"/>
                  </a:solidFill>
                  <a:sym typeface="Symbol"/>
                </a:rPr>
                <a:t>V</a:t>
              </a:r>
              <a:endParaRPr lang="en-US" sz="2400" i="1" dirty="0">
                <a:solidFill>
                  <a:schemeClr val="tx1"/>
                </a:solidFill>
              </a:endParaRPr>
            </a:p>
          </p:txBody>
        </p:sp>
      </p:grp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258470" y="3789918"/>
            <a:ext cx="7772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The angular velocity of us and the other star is:</a:t>
            </a:r>
          </a:p>
        </p:txBody>
      </p:sp>
      <p:graphicFrame>
        <p:nvGraphicFramePr>
          <p:cNvPr id="5" name="Object 6"/>
          <p:cNvGraphicFramePr>
            <a:graphicFrameLocks/>
          </p:cNvGraphicFramePr>
          <p:nvPr/>
        </p:nvGraphicFramePr>
        <p:xfrm>
          <a:off x="381001" y="4379912"/>
          <a:ext cx="1088640" cy="755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22080" imgH="431640" progId="Equation.DSMT4">
                  <p:embed/>
                </p:oleObj>
              </mc:Choice>
              <mc:Fallback>
                <p:oleObj name="Equation" r:id="rId8" imgW="622080" imgH="431640" progId="Equation.DSMT4">
                  <p:embed/>
                  <p:pic>
                    <p:nvPicPr>
                      <p:cNvPr id="5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4379912"/>
                        <a:ext cx="1088640" cy="7553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6912" name="Object 7"/>
          <p:cNvGraphicFramePr>
            <a:graphicFrameLocks/>
          </p:cNvGraphicFramePr>
          <p:nvPr/>
        </p:nvGraphicFramePr>
        <p:xfrm>
          <a:off x="2133601" y="4379912"/>
          <a:ext cx="910980" cy="688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20560" imgH="393480" progId="Equation.DSMT4">
                  <p:embed/>
                </p:oleObj>
              </mc:Choice>
              <mc:Fallback>
                <p:oleObj name="Equation" r:id="rId10" imgW="520560" imgH="393480" progId="Equation.DSMT4">
                  <p:embed/>
                  <p:pic>
                    <p:nvPicPr>
                      <p:cNvPr id="506912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1" y="4379912"/>
                        <a:ext cx="910980" cy="6885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6913" name="Object 8"/>
          <p:cNvGraphicFramePr>
            <a:graphicFrameLocks/>
          </p:cNvGraphicFramePr>
          <p:nvPr/>
        </p:nvGraphicFramePr>
        <p:xfrm>
          <a:off x="3860801" y="4343400"/>
          <a:ext cx="1488690" cy="755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50680" imgH="431640" progId="Equation.DSMT4">
                  <p:embed/>
                </p:oleObj>
              </mc:Choice>
              <mc:Fallback>
                <p:oleObj name="Equation" r:id="rId12" imgW="850680" imgH="431640" progId="Equation.DSMT4">
                  <p:embed/>
                  <p:pic>
                    <p:nvPicPr>
                      <p:cNvPr id="506913" name="Object 8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0801" y="4343400"/>
                        <a:ext cx="1488690" cy="7553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6914" name="Object 9"/>
          <p:cNvGraphicFramePr>
            <a:graphicFrameLocks/>
          </p:cNvGraphicFramePr>
          <p:nvPr/>
        </p:nvGraphicFramePr>
        <p:xfrm>
          <a:off x="399841" y="5199692"/>
          <a:ext cx="2644740" cy="84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511280" imgH="482400" progId="Equation.DSMT4">
                  <p:embed/>
                </p:oleObj>
              </mc:Choice>
              <mc:Fallback>
                <p:oleObj name="Equation" r:id="rId14" imgW="1511280" imgH="482400" progId="Equation.DSMT4">
                  <p:embed/>
                  <p:pic>
                    <p:nvPicPr>
                      <p:cNvPr id="506914" name="Object 9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841" y="5199692"/>
                        <a:ext cx="2644740" cy="84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223684" y="6203955"/>
            <a:ext cx="2667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Law of </a:t>
            </a:r>
            <a:r>
              <a:rPr lang="en-US" sz="2000" dirty="0" err="1">
                <a:solidFill>
                  <a:srgbClr val="006600"/>
                </a:solidFill>
              </a:rPr>
              <a:t>sines</a:t>
            </a:r>
            <a:r>
              <a:rPr lang="en-US" sz="2000" dirty="0">
                <a:solidFill>
                  <a:srgbClr val="006600"/>
                </a:solidFill>
              </a:rPr>
              <a:t>:</a:t>
            </a:r>
          </a:p>
        </p:txBody>
      </p:sp>
      <p:graphicFrame>
        <p:nvGraphicFramePr>
          <p:cNvPr id="506915" name="Object 10"/>
          <p:cNvGraphicFramePr>
            <a:graphicFrameLocks/>
          </p:cNvGraphicFramePr>
          <p:nvPr/>
        </p:nvGraphicFramePr>
        <p:xfrm>
          <a:off x="3020008" y="6019800"/>
          <a:ext cx="1399860" cy="688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799920" imgH="393480" progId="Equation.DSMT4">
                  <p:embed/>
                </p:oleObj>
              </mc:Choice>
              <mc:Fallback>
                <p:oleObj name="Equation" r:id="rId16" imgW="799920" imgH="393480" progId="Equation.DSMT4">
                  <p:embed/>
                  <p:pic>
                    <p:nvPicPr>
                      <p:cNvPr id="506915" name="Object 10"/>
                      <p:cNvPicPr>
                        <a:picLocks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0008" y="6019800"/>
                        <a:ext cx="1399860" cy="6885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6916" name="Object 11"/>
          <p:cNvGraphicFramePr>
            <a:graphicFrameLocks/>
          </p:cNvGraphicFramePr>
          <p:nvPr/>
        </p:nvGraphicFramePr>
        <p:xfrm>
          <a:off x="4744208" y="5781855"/>
          <a:ext cx="2355570" cy="84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346040" imgH="482400" progId="Equation.DSMT4">
                  <p:embed/>
                </p:oleObj>
              </mc:Choice>
              <mc:Fallback>
                <p:oleObj name="Equation" r:id="rId18" imgW="1346040" imgH="482400" progId="Equation.DSMT4">
                  <p:embed/>
                  <p:pic>
                    <p:nvPicPr>
                      <p:cNvPr id="506916" name="Object 11"/>
                      <p:cNvPicPr>
                        <a:picLocks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4208" y="5781855"/>
                        <a:ext cx="2355570" cy="844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0" y="1184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Measuring Other Object’s Revolutions (1)</a:t>
            </a:r>
          </a:p>
        </p:txBody>
      </p:sp>
    </p:spTree>
    <p:extLst>
      <p:ext uri="{BB962C8B-B14F-4D97-AF65-F5344CB8AC3E}">
        <p14:creationId xmlns:p14="http://schemas.microsoft.com/office/powerpoint/2010/main" val="58599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06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06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0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06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0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30" grpId="0"/>
      <p:bldP spid="37" grpId="0" build="p"/>
      <p:bldP spid="4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52400" y="838201"/>
            <a:ext cx="8763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As we look inward, we see both closer and farther orbits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We see a mix of red and blue shifts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As we look outward, we see only more distant orbits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We see only red or blue shifts, depending on </a:t>
            </a:r>
            <a:r>
              <a:rPr lang="en-US" sz="2000" i="1" dirty="0">
                <a:solidFill>
                  <a:schemeClr val="tx1"/>
                </a:solidFill>
              </a:rPr>
              <a:t>l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Blue shift forwards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Red shift backwards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Conclusion:  Gas clouds at larger radius have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smaller angular velocity (</a:t>
            </a:r>
            <a:r>
              <a:rPr lang="en-US" sz="2000" i="1" dirty="0">
                <a:solidFill>
                  <a:schemeClr val="tx1"/>
                </a:solidFill>
              </a:rPr>
              <a:t>V</a:t>
            </a:r>
            <a:r>
              <a:rPr lang="en-US" sz="2000" dirty="0">
                <a:solidFill>
                  <a:schemeClr val="tx1"/>
                </a:solidFill>
              </a:rPr>
              <a:t>/</a:t>
            </a:r>
            <a:r>
              <a:rPr lang="en-US" sz="2000" i="1" dirty="0">
                <a:solidFill>
                  <a:schemeClr val="tx1"/>
                </a:solidFill>
              </a:rPr>
              <a:t>R</a:t>
            </a:r>
            <a:r>
              <a:rPr lang="en-US" sz="2000" dirty="0">
                <a:solidFill>
                  <a:schemeClr val="tx1"/>
                </a:solidFill>
              </a:rPr>
              <a:t> is smaller) 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i="1" dirty="0">
              <a:solidFill>
                <a:schemeClr val="tx1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tx1"/>
                </a:solidFill>
              </a:rPr>
              <a:t>V</a:t>
            </a:r>
            <a:r>
              <a:rPr lang="en-US" sz="2000" dirty="0">
                <a:solidFill>
                  <a:schemeClr val="tx1"/>
                </a:solidFill>
              </a:rPr>
              <a:t>/</a:t>
            </a:r>
            <a:r>
              <a:rPr lang="en-US" sz="2000" i="1" dirty="0">
                <a:solidFill>
                  <a:schemeClr val="tx1"/>
                </a:solidFill>
              </a:rPr>
              <a:t>R</a:t>
            </a:r>
            <a:r>
              <a:rPr lang="en-US" sz="2000" dirty="0">
                <a:solidFill>
                  <a:schemeClr val="tx1"/>
                </a:solidFill>
              </a:rPr>
              <a:t> decreases with radius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 rot="16200000" flipH="1">
            <a:off x="8000999" y="3657599"/>
            <a:ext cx="3352802" cy="1981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9900CC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7" name="Oval 6"/>
          <p:cNvSpPr/>
          <p:nvPr/>
        </p:nvSpPr>
        <p:spPr bwMode="auto">
          <a:xfrm>
            <a:off x="6400800" y="1981200"/>
            <a:ext cx="4572000" cy="45720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91" eaLnBrk="0" hangingPunct="0"/>
            <a:endParaRPr lang="en-US"/>
          </a:p>
        </p:txBody>
      </p:sp>
      <p:sp>
        <p:nvSpPr>
          <p:cNvPr id="8" name="Oval 7"/>
          <p:cNvSpPr/>
          <p:nvPr/>
        </p:nvSpPr>
        <p:spPr bwMode="auto">
          <a:xfrm>
            <a:off x="8610601" y="2895598"/>
            <a:ext cx="152400" cy="152400"/>
          </a:xfrm>
          <a:prstGeom prst="ellipse">
            <a:avLst/>
          </a:prstGeom>
          <a:solidFill>
            <a:srgbClr val="FFFF00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91" eaLnBrk="0" hangingPunct="0"/>
            <a:endParaRPr lang="en-US"/>
          </a:p>
        </p:txBody>
      </p:sp>
      <p:sp>
        <p:nvSpPr>
          <p:cNvPr id="10" name="Oval 9"/>
          <p:cNvSpPr/>
          <p:nvPr/>
        </p:nvSpPr>
        <p:spPr bwMode="auto">
          <a:xfrm>
            <a:off x="7315200" y="2971800"/>
            <a:ext cx="2743200" cy="27432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91" eaLnBrk="0" hangingPunct="0"/>
            <a:endParaRPr lang="en-US"/>
          </a:p>
        </p:txBody>
      </p:sp>
      <p:sp>
        <p:nvSpPr>
          <p:cNvPr id="38" name="Oval 37"/>
          <p:cNvSpPr/>
          <p:nvPr/>
        </p:nvSpPr>
        <p:spPr bwMode="auto">
          <a:xfrm>
            <a:off x="6781800" y="2362200"/>
            <a:ext cx="3733800" cy="38862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91" eaLnBrk="0" hangingPunct="0"/>
            <a:endParaRPr lang="en-US"/>
          </a:p>
        </p:txBody>
      </p:sp>
      <p:sp>
        <p:nvSpPr>
          <p:cNvPr id="40" name="Oval 39"/>
          <p:cNvSpPr/>
          <p:nvPr/>
        </p:nvSpPr>
        <p:spPr bwMode="auto">
          <a:xfrm>
            <a:off x="7086600" y="2743200"/>
            <a:ext cx="3200400" cy="32004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91" eaLnBrk="0" hangingPunct="0"/>
            <a:endParaRPr lang="en-US"/>
          </a:p>
        </p:txBody>
      </p:sp>
      <p:graphicFrame>
        <p:nvGraphicFramePr>
          <p:cNvPr id="506921" name="Object 11"/>
          <p:cNvGraphicFramePr>
            <a:graphicFrameLocks/>
          </p:cNvGraphicFramePr>
          <p:nvPr/>
        </p:nvGraphicFramePr>
        <p:xfrm>
          <a:off x="8160030" y="946500"/>
          <a:ext cx="2355570" cy="84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46040" imgH="482400" progId="Equation.DSMT4">
                  <p:embed/>
                </p:oleObj>
              </mc:Choice>
              <mc:Fallback>
                <p:oleObj name="Equation" r:id="rId2" imgW="1346040" imgH="482400" progId="Equation.DSMT4">
                  <p:embed/>
                  <p:pic>
                    <p:nvPicPr>
                      <p:cNvPr id="506921" name="Object 11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0030" y="946500"/>
                        <a:ext cx="2355570" cy="844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" name="Straight Arrow Connector 40"/>
          <p:cNvCxnSpPr/>
          <p:nvPr/>
        </p:nvCxnSpPr>
        <p:spPr bwMode="auto">
          <a:xfrm>
            <a:off x="8686800" y="2970212"/>
            <a:ext cx="9144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 rot="5400000">
            <a:off x="5791200" y="3733801"/>
            <a:ext cx="3657600" cy="21336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9900CC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45" name="Oval 44"/>
          <p:cNvSpPr/>
          <p:nvPr/>
        </p:nvSpPr>
        <p:spPr bwMode="auto">
          <a:xfrm>
            <a:off x="7696200" y="3276601"/>
            <a:ext cx="1905000" cy="19050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91" eaLnBrk="0" hangingPunct="0"/>
            <a:endParaRPr lang="en-US"/>
          </a:p>
        </p:txBody>
      </p:sp>
      <p:cxnSp>
        <p:nvCxnSpPr>
          <p:cNvPr id="47" name="Straight Connector 46"/>
          <p:cNvCxnSpPr/>
          <p:nvPr/>
        </p:nvCxnSpPr>
        <p:spPr bwMode="auto">
          <a:xfrm flipV="1">
            <a:off x="8686801" y="1981202"/>
            <a:ext cx="1447800" cy="99059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 rot="10800000">
            <a:off x="6858000" y="2057400"/>
            <a:ext cx="1828800" cy="9144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0" y="1184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Measuring Other Object’s Revolutions (2)</a:t>
            </a:r>
          </a:p>
        </p:txBody>
      </p:sp>
    </p:spTree>
    <p:extLst>
      <p:ext uri="{BB962C8B-B14F-4D97-AF65-F5344CB8AC3E}">
        <p14:creationId xmlns:p14="http://schemas.microsoft.com/office/powerpoint/2010/main" val="357025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52400" y="838200"/>
            <a:ext cx="8763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Look inwards/forward at an angle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Clouds closer to the center will be red-shifted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Because they are moving at higher angular velocity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The one closest to the center will be the most red-shifted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The biggest Doppler red shift lets you calculate </a:t>
            </a:r>
            <a:r>
              <a:rPr lang="en-US" sz="2000" i="1" dirty="0">
                <a:solidFill>
                  <a:srgbClr val="FF0000"/>
                </a:solidFill>
              </a:rPr>
              <a:t>V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400800" y="1981200"/>
            <a:ext cx="4572000" cy="45720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91" eaLnBrk="0" hangingPunct="0"/>
            <a:endParaRPr lang="en-US"/>
          </a:p>
        </p:txBody>
      </p:sp>
      <p:sp>
        <p:nvSpPr>
          <p:cNvPr id="8" name="Oval 7"/>
          <p:cNvSpPr/>
          <p:nvPr/>
        </p:nvSpPr>
        <p:spPr bwMode="auto">
          <a:xfrm>
            <a:off x="8610601" y="2286000"/>
            <a:ext cx="152400" cy="152400"/>
          </a:xfrm>
          <a:prstGeom prst="ellipse">
            <a:avLst/>
          </a:prstGeom>
          <a:solidFill>
            <a:srgbClr val="FFFF00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91" eaLnBrk="0" hangingPunct="0"/>
            <a:endParaRPr lang="en-US"/>
          </a:p>
        </p:txBody>
      </p:sp>
      <p:sp>
        <p:nvSpPr>
          <p:cNvPr id="10" name="Oval 9"/>
          <p:cNvSpPr/>
          <p:nvPr/>
        </p:nvSpPr>
        <p:spPr bwMode="auto">
          <a:xfrm>
            <a:off x="7315200" y="2971800"/>
            <a:ext cx="2743200" cy="27432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91" eaLnBrk="0" hangingPunct="0"/>
            <a:endParaRPr lang="en-US"/>
          </a:p>
        </p:txBody>
      </p:sp>
      <p:sp>
        <p:nvSpPr>
          <p:cNvPr id="38" name="Oval 37"/>
          <p:cNvSpPr/>
          <p:nvPr/>
        </p:nvSpPr>
        <p:spPr bwMode="auto">
          <a:xfrm>
            <a:off x="6781800" y="2362200"/>
            <a:ext cx="3733800" cy="38862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91" eaLnBrk="0" hangingPunct="0"/>
            <a:endParaRPr lang="en-US"/>
          </a:p>
        </p:txBody>
      </p:sp>
      <p:sp>
        <p:nvSpPr>
          <p:cNvPr id="40" name="Oval 39"/>
          <p:cNvSpPr/>
          <p:nvPr/>
        </p:nvSpPr>
        <p:spPr bwMode="auto">
          <a:xfrm>
            <a:off x="7086600" y="2743200"/>
            <a:ext cx="3200400" cy="32004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91" eaLnBrk="0" hangingPunct="0"/>
            <a:endParaRPr lang="en-US"/>
          </a:p>
        </p:txBody>
      </p:sp>
      <p:graphicFrame>
        <p:nvGraphicFramePr>
          <p:cNvPr id="506921" name="Object 11"/>
          <p:cNvGraphicFramePr>
            <a:graphicFrameLocks/>
          </p:cNvGraphicFramePr>
          <p:nvPr/>
        </p:nvGraphicFramePr>
        <p:xfrm>
          <a:off x="8275638" y="838200"/>
          <a:ext cx="2355570" cy="84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46040" imgH="482400" progId="Equation.DSMT4">
                  <p:embed/>
                </p:oleObj>
              </mc:Choice>
              <mc:Fallback>
                <p:oleObj name="Equation" r:id="rId2" imgW="1346040" imgH="482400" progId="Equation.DSMT4">
                  <p:embed/>
                  <p:pic>
                    <p:nvPicPr>
                      <p:cNvPr id="506921" name="Object 11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638" y="838200"/>
                        <a:ext cx="2355570" cy="844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" name="Straight Arrow Connector 40"/>
          <p:cNvCxnSpPr/>
          <p:nvPr/>
        </p:nvCxnSpPr>
        <p:spPr bwMode="auto">
          <a:xfrm>
            <a:off x="8686800" y="2360614"/>
            <a:ext cx="9144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5" name="Oval 44"/>
          <p:cNvSpPr/>
          <p:nvPr/>
        </p:nvSpPr>
        <p:spPr bwMode="auto">
          <a:xfrm>
            <a:off x="7696200" y="3352800"/>
            <a:ext cx="1905000" cy="19050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91" eaLnBrk="0" hangingPunct="0"/>
            <a:endParaRPr lang="en-US"/>
          </a:p>
        </p:txBody>
      </p:sp>
      <p:cxnSp>
        <p:nvCxnSpPr>
          <p:cNvPr id="16" name="Straight Connector 15"/>
          <p:cNvCxnSpPr/>
          <p:nvPr/>
        </p:nvCxnSpPr>
        <p:spPr bwMode="auto">
          <a:xfrm rot="16200000" flipH="1">
            <a:off x="8648701" y="2400301"/>
            <a:ext cx="2362200" cy="228599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aphicFrame>
        <p:nvGraphicFramePr>
          <p:cNvPr id="2" name="Object 3"/>
          <p:cNvGraphicFramePr>
            <a:graphicFrameLocks/>
          </p:cNvGraphicFramePr>
          <p:nvPr/>
        </p:nvGraphicFramePr>
        <p:xfrm>
          <a:off x="728963" y="2795378"/>
          <a:ext cx="2089080" cy="777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93760" imgH="444240" progId="Equation.DSMT4">
                  <p:embed/>
                </p:oleObj>
              </mc:Choice>
              <mc:Fallback>
                <p:oleObj name="Equation" r:id="rId4" imgW="1193760" imgH="444240" progId="Equation.DSMT4">
                  <p:embed/>
                  <p:pic>
                    <p:nvPicPr>
                      <p:cNvPr id="2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963" y="2795378"/>
                        <a:ext cx="2089080" cy="7774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/>
          <p:cNvCxnSpPr>
            <a:stCxn id="8" idx="4"/>
          </p:cNvCxnSpPr>
          <p:nvPr/>
        </p:nvCxnSpPr>
        <p:spPr bwMode="auto">
          <a:xfrm rot="5400000">
            <a:off x="7810501" y="3314700"/>
            <a:ext cx="1752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8305801" y="2971800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chemeClr val="tx1"/>
                </a:solidFill>
                <a:sym typeface="Symbol"/>
              </a:rPr>
              <a:t>R</a:t>
            </a:r>
            <a:r>
              <a:rPr lang="en-US" sz="2400" baseline="-25000" dirty="0">
                <a:solidFill>
                  <a:schemeClr val="tx1"/>
                </a:solidFill>
                <a:sym typeface="Symbol"/>
              </a:rPr>
              <a:t>0</a:t>
            </a:r>
            <a:endParaRPr lang="en-US" sz="2400" i="1" dirty="0">
              <a:solidFill>
                <a:schemeClr val="tx1"/>
              </a:solidFill>
            </a:endParaRPr>
          </a:p>
        </p:txBody>
      </p:sp>
      <p:cxnSp>
        <p:nvCxnSpPr>
          <p:cNvPr id="25" name="Straight Connector 24"/>
          <p:cNvCxnSpPr>
            <a:stCxn id="10" idx="7"/>
          </p:cNvCxnSpPr>
          <p:nvPr/>
        </p:nvCxnSpPr>
        <p:spPr bwMode="auto">
          <a:xfrm rot="16200000" flipH="1" flipV="1">
            <a:off x="8762999" y="3297334"/>
            <a:ext cx="817470" cy="9698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9067800" y="3653135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chemeClr val="tx1"/>
                </a:solidFill>
                <a:sym typeface="Symbol"/>
              </a:rPr>
              <a:t>R</a:t>
            </a:r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8686801" y="2433935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chemeClr val="tx1"/>
                </a:solidFill>
              </a:rPr>
              <a:t>l</a:t>
            </a:r>
          </a:p>
        </p:txBody>
      </p:sp>
      <p:graphicFrame>
        <p:nvGraphicFramePr>
          <p:cNvPr id="3" name="Object 4"/>
          <p:cNvGraphicFramePr>
            <a:graphicFrameLocks/>
          </p:cNvGraphicFramePr>
          <p:nvPr/>
        </p:nvGraphicFramePr>
        <p:xfrm>
          <a:off x="3293775" y="2919784"/>
          <a:ext cx="12663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23600" imgH="228600" progId="Equation.DSMT4">
                  <p:embed/>
                </p:oleObj>
              </mc:Choice>
              <mc:Fallback>
                <p:oleObj name="Equation" r:id="rId6" imgW="723600" imgH="228600" progId="Equation.DSMT4">
                  <p:embed/>
                  <p:pic>
                    <p:nvPicPr>
                      <p:cNvPr id="3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3775" y="2919784"/>
                        <a:ext cx="126630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5"/>
          <p:cNvGraphicFramePr>
            <a:graphicFrameLocks/>
          </p:cNvGraphicFramePr>
          <p:nvPr/>
        </p:nvGraphicFramePr>
        <p:xfrm>
          <a:off x="2928687" y="3656936"/>
          <a:ext cx="2177910" cy="488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44520" imgH="279360" progId="Equation.DSMT4">
                  <p:embed/>
                </p:oleObj>
              </mc:Choice>
              <mc:Fallback>
                <p:oleObj name="Equation" r:id="rId8" imgW="1244520" imgH="279360" progId="Equation.DSMT4">
                  <p:embed/>
                  <p:pic>
                    <p:nvPicPr>
                      <p:cNvPr id="4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687" y="3656936"/>
                        <a:ext cx="2177910" cy="4888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Connector 31"/>
          <p:cNvCxnSpPr/>
          <p:nvPr/>
        </p:nvCxnSpPr>
        <p:spPr bwMode="auto">
          <a:xfrm rot="5400000">
            <a:off x="6286500" y="2476501"/>
            <a:ext cx="2438400" cy="22098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0" y="4419600"/>
            <a:ext cx="77724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In a similar manner, you can look backwards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Clouds closer to the center will be blue-shifted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Because they are moving at higher angular velocity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The one closest to the center will be the most blue-shifted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The biggest Doppler blue shift lets you calculate </a:t>
            </a:r>
            <a:r>
              <a:rPr lang="en-US" sz="2000" i="1" dirty="0">
                <a:solidFill>
                  <a:srgbClr val="0000FF"/>
                </a:solidFill>
              </a:rPr>
              <a:t>V</a:t>
            </a:r>
            <a:endParaRPr lang="en-US" sz="2000" dirty="0">
              <a:solidFill>
                <a:srgbClr val="0000FF"/>
              </a:solidFill>
            </a:endParaRPr>
          </a:p>
        </p:txBody>
      </p:sp>
      <p:graphicFrame>
        <p:nvGraphicFramePr>
          <p:cNvPr id="5" name="Object 6"/>
          <p:cNvGraphicFramePr>
            <a:graphicFrameLocks/>
          </p:cNvGraphicFramePr>
          <p:nvPr/>
        </p:nvGraphicFramePr>
        <p:xfrm>
          <a:off x="1917700" y="6302376"/>
          <a:ext cx="2422350" cy="488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84200" imgH="279360" progId="Equation.DSMT4">
                  <p:embed/>
                </p:oleObj>
              </mc:Choice>
              <mc:Fallback>
                <p:oleObj name="Equation" r:id="rId10" imgW="1384200" imgH="279360" progId="Equation.DSMT4">
                  <p:embed/>
                  <p:pic>
                    <p:nvPicPr>
                      <p:cNvPr id="5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7700" y="6302376"/>
                        <a:ext cx="2422350" cy="4888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0" y="1184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The Tangent Method</a:t>
            </a:r>
          </a:p>
        </p:txBody>
      </p:sp>
    </p:spTree>
    <p:extLst>
      <p:ext uri="{BB962C8B-B14F-4D97-AF65-F5344CB8AC3E}">
        <p14:creationId xmlns:p14="http://schemas.microsoft.com/office/powerpoint/2010/main" val="37503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3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Oval 11"/>
          <p:cNvSpPr>
            <a:spLocks noChangeArrowheads="1"/>
          </p:cNvSpPr>
          <p:nvPr/>
        </p:nvSpPr>
        <p:spPr bwMode="auto">
          <a:xfrm>
            <a:off x="8001001" y="3200401"/>
            <a:ext cx="762000" cy="7620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6" name="Oval 12"/>
          <p:cNvSpPr>
            <a:spLocks noChangeArrowheads="1"/>
          </p:cNvSpPr>
          <p:nvPr/>
        </p:nvSpPr>
        <p:spPr bwMode="auto">
          <a:xfrm>
            <a:off x="9829800" y="3505201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5133" name="Text Box 19"/>
          <p:cNvSpPr txBox="1">
            <a:spLocks noChangeArrowheads="1"/>
          </p:cNvSpPr>
          <p:nvPr/>
        </p:nvSpPr>
        <p:spPr bwMode="auto">
          <a:xfrm>
            <a:off x="9067801" y="3253194"/>
            <a:ext cx="38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i="1">
                <a:solidFill>
                  <a:schemeClr val="tx1"/>
                </a:solidFill>
              </a:rPr>
              <a:t>R</a:t>
            </a:r>
          </a:p>
        </p:txBody>
      </p:sp>
      <p:cxnSp>
        <p:nvCxnSpPr>
          <p:cNvPr id="5134" name="Straight Arrow Connector 14"/>
          <p:cNvCxnSpPr>
            <a:cxnSpLocks noChangeShapeType="1"/>
          </p:cNvCxnSpPr>
          <p:nvPr/>
        </p:nvCxnSpPr>
        <p:spPr bwMode="auto">
          <a:xfrm>
            <a:off x="8382001" y="3581400"/>
            <a:ext cx="1524000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5135" name="Text Box 19"/>
          <p:cNvSpPr txBox="1">
            <a:spLocks noChangeArrowheads="1"/>
          </p:cNvSpPr>
          <p:nvPr/>
        </p:nvSpPr>
        <p:spPr bwMode="auto">
          <a:xfrm>
            <a:off x="8191500" y="3198274"/>
            <a:ext cx="38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i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5136" name="Text Box 19"/>
          <p:cNvSpPr txBox="1">
            <a:spLocks noChangeArrowheads="1"/>
          </p:cNvSpPr>
          <p:nvPr/>
        </p:nvSpPr>
        <p:spPr bwMode="auto">
          <a:xfrm>
            <a:off x="9955163" y="3500736"/>
            <a:ext cx="38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i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228600" y="762000"/>
            <a:ext cx="43434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 dirty="0">
                <a:solidFill>
                  <a:srgbClr val="9900CC"/>
                </a:solidFill>
              </a:rPr>
              <a:t>Circular orbits: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If the velocity is exactly right, you get a circular orbit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Gravitational force must match centripetal force</a:t>
            </a:r>
          </a:p>
        </p:txBody>
      </p:sp>
      <p:sp>
        <p:nvSpPr>
          <p:cNvPr id="31" name="Arc 30"/>
          <p:cNvSpPr/>
          <p:nvPr/>
        </p:nvSpPr>
        <p:spPr bwMode="auto">
          <a:xfrm>
            <a:off x="6705600" y="1981200"/>
            <a:ext cx="3200400" cy="3200400"/>
          </a:xfrm>
          <a:prstGeom prst="arc">
            <a:avLst>
              <a:gd name="adj1" fmla="val 10772932"/>
              <a:gd name="adj2" fmla="val 0"/>
            </a:avLst>
          </a:prstGeom>
          <a:noFill/>
          <a:ln w="28575" cap="flat" cmpd="sng" algn="ctr">
            <a:solidFill>
              <a:srgbClr val="9900CC"/>
            </a:solidFill>
            <a:prstDash val="dash"/>
            <a:round/>
            <a:headEnd type="arrow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32" name="Arc 31"/>
          <p:cNvSpPr/>
          <p:nvPr/>
        </p:nvSpPr>
        <p:spPr bwMode="auto">
          <a:xfrm rot="10800000">
            <a:off x="6705600" y="1981200"/>
            <a:ext cx="3200400" cy="3200400"/>
          </a:xfrm>
          <a:prstGeom prst="arc">
            <a:avLst>
              <a:gd name="adj1" fmla="val 10772932"/>
              <a:gd name="adj2" fmla="val 0"/>
            </a:avLst>
          </a:prstGeom>
          <a:noFill/>
          <a:ln w="28575" cap="flat" cmpd="sng" algn="ctr">
            <a:solidFill>
              <a:srgbClr val="9900CC"/>
            </a:solidFill>
            <a:prstDash val="dash"/>
            <a:round/>
            <a:headEnd type="arrow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266700" y="2794000"/>
          <a:ext cx="1200150" cy="688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85800" imgH="393480" progId="Equation.DSMT4">
                  <p:embed/>
                </p:oleObj>
              </mc:Choice>
              <mc:Fallback>
                <p:oleObj name="Equation" r:id="rId2" imgW="685800" imgH="393480" progId="Equation.DSMT4">
                  <p:embed/>
                  <p:pic>
                    <p:nvPicPr>
                      <p:cNvPr id="3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" y="2794000"/>
                        <a:ext cx="1200150" cy="6885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5"/>
          <p:cNvGraphicFramePr>
            <a:graphicFrameLocks noChangeAspect="1"/>
          </p:cNvGraphicFramePr>
          <p:nvPr/>
        </p:nvGraphicFramePr>
        <p:xfrm>
          <a:off x="1514408" y="2786812"/>
          <a:ext cx="755370" cy="733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31640" imgH="419040" progId="Equation.DSMT4">
                  <p:embed/>
                </p:oleObj>
              </mc:Choice>
              <mc:Fallback>
                <p:oleObj name="Equation" r:id="rId4" imgW="431640" imgH="419040" progId="Equation.DSMT4">
                  <p:embed/>
                  <p:pic>
                    <p:nvPicPr>
                      <p:cNvPr id="5" name="Object 1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4408" y="2786812"/>
                        <a:ext cx="755370" cy="733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6"/>
          <p:cNvGraphicFramePr>
            <a:graphicFrameLocks noChangeAspect="1"/>
          </p:cNvGraphicFramePr>
          <p:nvPr/>
        </p:nvGraphicFramePr>
        <p:xfrm>
          <a:off x="2972011" y="2564604"/>
          <a:ext cx="1066590" cy="688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09480" imgH="393480" progId="Equation.DSMT4">
                  <p:embed/>
                </p:oleObj>
              </mc:Choice>
              <mc:Fallback>
                <p:oleObj name="Equation" r:id="rId6" imgW="609480" imgH="393480" progId="Equation.DSMT4">
                  <p:embed/>
                  <p:pic>
                    <p:nvPicPr>
                      <p:cNvPr id="6" name="Object 1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2011" y="2564604"/>
                        <a:ext cx="1066590" cy="68859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prstDash val="sysDot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0" y="3733800"/>
            <a:ext cx="81534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b="1" dirty="0">
                <a:solidFill>
                  <a:srgbClr val="006600"/>
                </a:solidFill>
              </a:rPr>
              <a:t>Other orbits: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If the velocity is smaller, or a bit</a:t>
            </a:r>
            <a:br>
              <a:rPr lang="en-US" sz="2000" dirty="0">
                <a:solidFill>
                  <a:srgbClr val="006600"/>
                </a:solidFill>
              </a:rPr>
            </a:br>
            <a:r>
              <a:rPr lang="en-US" sz="2000" dirty="0">
                <a:solidFill>
                  <a:srgbClr val="006600"/>
                </a:solidFill>
              </a:rPr>
              <a:t>bigger, you get an elliptical orbit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If the velocity is a lot greater, the</a:t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000" dirty="0">
                <a:solidFill>
                  <a:srgbClr val="FF0000"/>
                </a:solidFill>
              </a:rPr>
              <a:t>object leaves</a:t>
            </a:r>
          </a:p>
          <a:p>
            <a:pPr marL="800092" lvl="1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Depends only on speed, not direction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Kinetic energy must overcome potential energy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Minimum speed is </a:t>
            </a:r>
            <a:r>
              <a:rPr lang="en-US" sz="2000" i="1" dirty="0">
                <a:solidFill>
                  <a:srgbClr val="FF0000"/>
                </a:solidFill>
              </a:rPr>
              <a:t>escape velocity</a:t>
            </a:r>
          </a:p>
        </p:txBody>
      </p:sp>
      <p:sp>
        <p:nvSpPr>
          <p:cNvPr id="34" name="Arc 33"/>
          <p:cNvSpPr/>
          <p:nvPr/>
        </p:nvSpPr>
        <p:spPr bwMode="auto">
          <a:xfrm>
            <a:off x="4419600" y="1066800"/>
            <a:ext cx="5486400" cy="5029200"/>
          </a:xfrm>
          <a:prstGeom prst="arc">
            <a:avLst>
              <a:gd name="adj1" fmla="val 10772932"/>
              <a:gd name="adj2" fmla="val 0"/>
            </a:avLst>
          </a:prstGeom>
          <a:noFill/>
          <a:ln w="28575" cap="flat" cmpd="sng" algn="ctr">
            <a:solidFill>
              <a:srgbClr val="006600"/>
            </a:solidFill>
            <a:prstDash val="dash"/>
            <a:round/>
            <a:headEnd type="arrow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35" name="Arc 34"/>
          <p:cNvSpPr/>
          <p:nvPr/>
        </p:nvSpPr>
        <p:spPr bwMode="auto">
          <a:xfrm rot="10800000">
            <a:off x="4419600" y="1066800"/>
            <a:ext cx="5486400" cy="5029200"/>
          </a:xfrm>
          <a:prstGeom prst="arc">
            <a:avLst>
              <a:gd name="adj1" fmla="val 10772932"/>
              <a:gd name="adj2" fmla="val 0"/>
            </a:avLst>
          </a:prstGeom>
          <a:noFill/>
          <a:ln w="28575" cap="flat" cmpd="sng" algn="ctr">
            <a:solidFill>
              <a:srgbClr val="006600"/>
            </a:solidFill>
            <a:prstDash val="dash"/>
            <a:round/>
            <a:headEnd type="arrow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36" name="Arc 35"/>
          <p:cNvSpPr/>
          <p:nvPr/>
        </p:nvSpPr>
        <p:spPr bwMode="auto">
          <a:xfrm>
            <a:off x="7543801" y="2667000"/>
            <a:ext cx="2362200" cy="1828800"/>
          </a:xfrm>
          <a:prstGeom prst="arc">
            <a:avLst>
              <a:gd name="adj1" fmla="val 10772932"/>
              <a:gd name="adj2" fmla="val 0"/>
            </a:avLst>
          </a:prstGeom>
          <a:noFill/>
          <a:ln w="28575" cap="flat" cmpd="sng" algn="ctr">
            <a:solidFill>
              <a:srgbClr val="006600"/>
            </a:solidFill>
            <a:prstDash val="dash"/>
            <a:round/>
            <a:headEnd type="arrow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37" name="Arc 36"/>
          <p:cNvSpPr/>
          <p:nvPr/>
        </p:nvSpPr>
        <p:spPr bwMode="auto">
          <a:xfrm rot="10800000">
            <a:off x="7543801" y="2667000"/>
            <a:ext cx="2362200" cy="1828800"/>
          </a:xfrm>
          <a:prstGeom prst="arc">
            <a:avLst>
              <a:gd name="adj1" fmla="val 10772932"/>
              <a:gd name="adj2" fmla="val 0"/>
            </a:avLst>
          </a:prstGeom>
          <a:noFill/>
          <a:ln w="28575" cap="flat" cmpd="sng" algn="ctr">
            <a:solidFill>
              <a:srgbClr val="006600"/>
            </a:solidFill>
            <a:prstDash val="dash"/>
            <a:round/>
            <a:headEnd type="arrow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39" name="Arc 38"/>
          <p:cNvSpPr/>
          <p:nvPr/>
        </p:nvSpPr>
        <p:spPr bwMode="auto">
          <a:xfrm>
            <a:off x="2667001" y="-457200"/>
            <a:ext cx="7239000" cy="8001000"/>
          </a:xfrm>
          <a:prstGeom prst="arc">
            <a:avLst>
              <a:gd name="adj1" fmla="val 18862198"/>
              <a:gd name="adj2" fmla="val 0"/>
            </a:avLst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arrow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cxnSp>
        <p:nvCxnSpPr>
          <p:cNvPr id="41" name="Straight Arrow Connector 40"/>
          <p:cNvCxnSpPr>
            <a:cxnSpLocks noChangeShapeType="1"/>
          </p:cNvCxnSpPr>
          <p:nvPr/>
        </p:nvCxnSpPr>
        <p:spPr bwMode="auto">
          <a:xfrm>
            <a:off x="9906001" y="3581400"/>
            <a:ext cx="1066800" cy="1588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prstDash val="dash"/>
            <a:round/>
            <a:headEnd/>
            <a:tailEnd type="arrow" w="med" len="med"/>
          </a:ln>
        </p:spPr>
      </p:cxnSp>
      <p:graphicFrame>
        <p:nvGraphicFramePr>
          <p:cNvPr id="7" name="Object 17"/>
          <p:cNvGraphicFramePr>
            <a:graphicFrameLocks noChangeAspect="1"/>
          </p:cNvGraphicFramePr>
          <p:nvPr/>
        </p:nvGraphicFramePr>
        <p:xfrm>
          <a:off x="5576888" y="5294312"/>
          <a:ext cx="1244250" cy="42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11000" imgH="241200" progId="Equation.DSMT4">
                  <p:embed/>
                </p:oleObj>
              </mc:Choice>
              <mc:Fallback>
                <p:oleObj name="Equation" r:id="rId8" imgW="711000" imgH="241200" progId="Equation.DSMT4">
                  <p:embed/>
                  <p:pic>
                    <p:nvPicPr>
                      <p:cNvPr id="7" name="Object 17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6888" y="5294312"/>
                        <a:ext cx="1244250" cy="42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8"/>
          <p:cNvGraphicFramePr>
            <a:graphicFrameLocks noChangeAspect="1"/>
          </p:cNvGraphicFramePr>
          <p:nvPr/>
        </p:nvGraphicFramePr>
        <p:xfrm>
          <a:off x="6818994" y="5154228"/>
          <a:ext cx="933030" cy="688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33160" imgH="393480" progId="Equation.DSMT4">
                  <p:embed/>
                </p:oleObj>
              </mc:Choice>
              <mc:Fallback>
                <p:oleObj name="Equation" r:id="rId10" imgW="533160" imgH="393480" progId="Equation.DSMT4">
                  <p:embed/>
                  <p:pic>
                    <p:nvPicPr>
                      <p:cNvPr id="8" name="Object 18"/>
                      <p:cNvPicPr>
                        <a:picLocks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8994" y="5154228"/>
                        <a:ext cx="933030" cy="6885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9"/>
          <p:cNvGraphicFramePr>
            <a:graphicFrameLocks noChangeAspect="1"/>
          </p:cNvGraphicFramePr>
          <p:nvPr/>
        </p:nvGraphicFramePr>
        <p:xfrm>
          <a:off x="8942388" y="5854700"/>
          <a:ext cx="1311030" cy="688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49160" imgH="393480" progId="Equation.DSMT4">
                  <p:embed/>
                </p:oleObj>
              </mc:Choice>
              <mc:Fallback>
                <p:oleObj name="Equation" r:id="rId12" imgW="749160" imgH="393480" progId="Equation.DSMT4">
                  <p:embed/>
                  <p:pic>
                    <p:nvPicPr>
                      <p:cNvPr id="9" name="Object 19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42388" y="5854700"/>
                        <a:ext cx="1311030" cy="68859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0" y="-53109"/>
            <a:ext cx="10972800" cy="830997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/>
              <a:t>Simple Orbits</a:t>
            </a:r>
          </a:p>
        </p:txBody>
      </p:sp>
    </p:spTree>
    <p:extLst>
      <p:ext uri="{BB962C8B-B14F-4D97-AF65-F5344CB8AC3E}">
        <p14:creationId xmlns:p14="http://schemas.microsoft.com/office/powerpoint/2010/main" val="8189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1111E-6 C -0.00044 0.12801 -0.06554 0.23333 -0.14584 0.23333 C -0.22628 0.23333 -0.29167 0.12801 -0.29167 -1.11111E-6 C -0.29167 -0.12847 -0.22642 -0.23333 -0.14584 -0.23333 C -0.06583 -0.2331 2.22222E-6 -0.12893 2.22222E-6 -1.11111E-6 Z " pathEditMode="relative" rAng="5400000" ptsTypes="fffff">
                                      <p:cBhvr>
                                        <p:cTn id="23" dur="3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47 -0.07777 -0.0068 -0.15532 -0.02315 -0.22777 C -0.0395 -0.30023 -0.06901 -0.36782 -0.09838 -0.43518 " pathEditMode="relative" ptsTypes="aaA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/>
      <p:bldP spid="3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152400" y="838201"/>
            <a:ext cx="87630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At small radii, the gas cloud orbits are not very circular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Tangent method gives inaccurate results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Tangent method only tells you results for inner orbits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33FF"/>
                </a:solidFill>
              </a:rPr>
              <a:t>For more distant orbits: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933FF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33FF"/>
                </a:solidFill>
              </a:rPr>
              <a:t>Measure the distance to a star or</a:t>
            </a:r>
            <a:br>
              <a:rPr lang="en-US" sz="2000" dirty="0">
                <a:solidFill>
                  <a:srgbClr val="9933FF"/>
                </a:solidFill>
              </a:rPr>
            </a:br>
            <a:r>
              <a:rPr lang="en-US" sz="2000" dirty="0">
                <a:solidFill>
                  <a:srgbClr val="9933FF"/>
                </a:solidFill>
              </a:rPr>
              <a:t>cluster of stars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933FF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33FF"/>
                </a:solidFill>
              </a:rPr>
              <a:t>Measure radial velocity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933FF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33FF"/>
                </a:solidFill>
              </a:rPr>
              <a:t>Deduce orbital velocity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133601"/>
            <a:ext cx="60293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1184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Rotations for Other Radii</a:t>
            </a:r>
          </a:p>
        </p:txBody>
      </p:sp>
    </p:spTree>
    <p:extLst>
      <p:ext uri="{BB962C8B-B14F-4D97-AF65-F5344CB8AC3E}">
        <p14:creationId xmlns:p14="http://schemas.microsoft.com/office/powerpoint/2010/main" val="35382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101601" y="778808"/>
            <a:ext cx="101854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Let’s crudely assume the mass is distributed in a spherically symmetric manner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This is </a:t>
            </a:r>
            <a:r>
              <a:rPr lang="en-US" sz="2000" i="1" dirty="0">
                <a:solidFill>
                  <a:srgbClr val="9900CC"/>
                </a:solidFill>
              </a:rPr>
              <a:t>not</a:t>
            </a:r>
            <a:r>
              <a:rPr lang="en-US" sz="2000" dirty="0">
                <a:solidFill>
                  <a:srgbClr val="9900CC"/>
                </a:solidFill>
              </a:rPr>
              <a:t> true, but probably only introduces 10 – 20% error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Then we can find the mass closer</a:t>
            </a:r>
            <a:br>
              <a:rPr lang="en-US" sz="2000" dirty="0">
                <a:solidFill>
                  <a:srgbClr val="006600"/>
                </a:solidFill>
              </a:rPr>
            </a:br>
            <a:r>
              <a:rPr lang="en-US" sz="2000" dirty="0">
                <a:solidFill>
                  <a:srgbClr val="006600"/>
                </a:solidFill>
              </a:rPr>
              <a:t>than the Sun using </a:t>
            </a:r>
            <a:r>
              <a:rPr lang="en-US" sz="2000" i="1" dirty="0">
                <a:solidFill>
                  <a:srgbClr val="006600"/>
                </a:solidFill>
              </a:rPr>
              <a:t>R</a:t>
            </a:r>
            <a:r>
              <a:rPr lang="en-US" sz="2000" baseline="-25000" dirty="0">
                <a:solidFill>
                  <a:srgbClr val="006600"/>
                </a:solidFill>
              </a:rPr>
              <a:t>0</a:t>
            </a:r>
            <a:r>
              <a:rPr lang="en-US" sz="2000" dirty="0">
                <a:solidFill>
                  <a:srgbClr val="006600"/>
                </a:solidFill>
              </a:rPr>
              <a:t> = 8.3 kpc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This is the same as the mass of </a:t>
            </a:r>
            <a:r>
              <a:rPr lang="en-US" sz="2000" i="1" dirty="0">
                <a:solidFill>
                  <a:srgbClr val="006600"/>
                </a:solidFill>
              </a:rPr>
              <a:t>all</a:t>
            </a:r>
            <a:r>
              <a:rPr lang="en-US" sz="2000" dirty="0">
                <a:solidFill>
                  <a:srgbClr val="006600"/>
                </a:solidFill>
              </a:rPr>
              <a:t> the stars and gas in the galaxy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006600"/>
                </a:solidFill>
              </a:rPr>
              <a:t>Suggests</a:t>
            </a:r>
            <a:r>
              <a:rPr lang="en-US" sz="2000" dirty="0">
                <a:solidFill>
                  <a:srgbClr val="006600"/>
                </a:solidFill>
              </a:rPr>
              <a:t> some missing mass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Stars can be seen out to at least twice this radius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Total mass is at least twice this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Mass is </a:t>
            </a:r>
            <a:r>
              <a:rPr lang="en-US" sz="2000" i="1" dirty="0">
                <a:solidFill>
                  <a:srgbClr val="006600"/>
                </a:solidFill>
              </a:rPr>
              <a:t>not</a:t>
            </a:r>
            <a:r>
              <a:rPr lang="en-US" sz="2000" dirty="0">
                <a:solidFill>
                  <a:srgbClr val="006600"/>
                </a:solidFill>
              </a:rPr>
              <a:t> concentrated near the center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21 cm line from atomic hydrogen out to at least 5 times this, maybe more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We can also study orbits of globular clusters out past 50 kpc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Finally, there are small galaxies orbiting ours out to 200 </a:t>
            </a:r>
            <a:r>
              <a:rPr lang="en-US" sz="2000" dirty="0" err="1">
                <a:solidFill>
                  <a:srgbClr val="0000FF"/>
                </a:solidFill>
              </a:rPr>
              <a:t>kpc</a:t>
            </a:r>
            <a:r>
              <a:rPr lang="en-US" sz="2000" dirty="0">
                <a:solidFill>
                  <a:srgbClr val="0000FF"/>
                </a:solidFill>
              </a:rPr>
              <a:t> or so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Again, speeds remain comparable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90% of the mass of the galaxy is </a:t>
            </a:r>
            <a:r>
              <a:rPr lang="en-US" sz="2000" u="sng" dirty="0">
                <a:solidFill>
                  <a:srgbClr val="FF0000"/>
                </a:solidFill>
              </a:rPr>
              <a:t>not</a:t>
            </a:r>
            <a:r>
              <a:rPr lang="en-US" sz="2000" dirty="0">
                <a:solidFill>
                  <a:srgbClr val="FF0000"/>
                </a:solidFill>
              </a:rPr>
              <a:t> in the disk (nor the bulge), but in the halo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Approximately spherically symmetric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Mass contained in radius </a:t>
            </a:r>
            <a:r>
              <a:rPr lang="en-US" sz="2000" i="1" dirty="0">
                <a:solidFill>
                  <a:srgbClr val="FF0000"/>
                </a:solidFill>
              </a:rPr>
              <a:t>R</a:t>
            </a:r>
            <a:r>
              <a:rPr lang="en-US" sz="2000" dirty="0">
                <a:solidFill>
                  <a:srgbClr val="FF0000"/>
                </a:solidFill>
              </a:rPr>
              <a:t> is roughly proportional to </a:t>
            </a:r>
            <a:r>
              <a:rPr lang="en-US" sz="2000" i="1" dirty="0">
                <a:solidFill>
                  <a:srgbClr val="FF0000"/>
                </a:solidFill>
              </a:rPr>
              <a:t>R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506921" name="Object 2"/>
          <p:cNvGraphicFramePr>
            <a:graphicFrameLocks/>
          </p:cNvGraphicFramePr>
          <p:nvPr/>
        </p:nvGraphicFramePr>
        <p:xfrm>
          <a:off x="8617900" y="1314577"/>
          <a:ext cx="1533420" cy="310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76240" imgH="177480" progId="Equation.DSMT4">
                  <p:embed/>
                </p:oleObj>
              </mc:Choice>
              <mc:Fallback>
                <p:oleObj name="Equation" r:id="rId2" imgW="876240" imgH="177480" progId="Equation.DSMT4">
                  <p:embed/>
                  <p:pic>
                    <p:nvPicPr>
                      <p:cNvPr id="506921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7900" y="1314577"/>
                        <a:ext cx="1533420" cy="31059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6"/>
          <p:cNvGraphicFramePr>
            <a:graphicFrameLocks/>
          </p:cNvGraphicFramePr>
          <p:nvPr/>
        </p:nvGraphicFramePr>
        <p:xfrm>
          <a:off x="9144000" y="2131606"/>
          <a:ext cx="1555470" cy="733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88840" imgH="419040" progId="Equation.DSMT4">
                  <p:embed/>
                </p:oleObj>
              </mc:Choice>
              <mc:Fallback>
                <p:oleObj name="Equation" r:id="rId4" imgW="888840" imgH="419040" progId="Equation.DSMT4">
                  <p:embed/>
                  <p:pic>
                    <p:nvPicPr>
                      <p:cNvPr id="2" name="Object 1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0" y="2131606"/>
                        <a:ext cx="1555470" cy="73332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prstDash val="sysDot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1184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Rotation Curves and Mass Distribution</a:t>
            </a:r>
          </a:p>
        </p:txBody>
      </p:sp>
      <p:graphicFrame>
        <p:nvGraphicFramePr>
          <p:cNvPr id="16" name="Object 16"/>
          <p:cNvGraphicFramePr>
            <a:graphicFrameLocks/>
          </p:cNvGraphicFramePr>
          <p:nvPr/>
        </p:nvGraphicFramePr>
        <p:xfrm>
          <a:off x="5105401" y="1669358"/>
          <a:ext cx="2310840" cy="44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20480" imgH="253800" progId="Equation.DSMT4">
                  <p:embed/>
                </p:oleObj>
              </mc:Choice>
              <mc:Fallback>
                <p:oleObj name="Equation" r:id="rId6" imgW="1320480" imgH="253800" progId="Equation.DSMT4">
                  <p:embed/>
                  <p:pic>
                    <p:nvPicPr>
                      <p:cNvPr id="16" name="Object 16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1" y="1669358"/>
                        <a:ext cx="2310840" cy="4441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006600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977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76200" y="1169441"/>
            <a:ext cx="7467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The Halo contains most of the mass of our galaxy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Probably around 90%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900CC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This matter is dark – it contributes little or nothing to the luminosity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We don’t know how far it goes out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At least 100 </a:t>
            </a:r>
            <a:r>
              <a:rPr lang="en-US" sz="2000" dirty="0" err="1">
                <a:solidFill>
                  <a:srgbClr val="006600"/>
                </a:solidFill>
              </a:rPr>
              <a:t>kpc</a:t>
            </a:r>
            <a:endParaRPr lang="en-US" sz="2000" dirty="0">
              <a:solidFill>
                <a:srgbClr val="006600"/>
              </a:solidFill>
            </a:endParaRP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Probably less than half the distance to the next large galaxy</a:t>
            </a:r>
          </a:p>
          <a:p>
            <a:pPr marL="1257287" lvl="2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Andromeda galaxy ½(800 </a:t>
            </a:r>
            <a:r>
              <a:rPr lang="en-US" sz="2000" dirty="0" err="1">
                <a:solidFill>
                  <a:srgbClr val="006600"/>
                </a:solidFill>
              </a:rPr>
              <a:t>kpc</a:t>
            </a:r>
            <a:r>
              <a:rPr lang="en-US" sz="2000" dirty="0">
                <a:solidFill>
                  <a:srgbClr val="006600"/>
                </a:solidFill>
              </a:rPr>
              <a:t>) = 400 </a:t>
            </a:r>
            <a:r>
              <a:rPr lang="en-US" sz="2000" dirty="0" err="1">
                <a:solidFill>
                  <a:srgbClr val="006600"/>
                </a:solidFill>
              </a:rPr>
              <a:t>kpc</a:t>
            </a:r>
            <a:endParaRPr lang="en-US" sz="2000" dirty="0">
              <a:solidFill>
                <a:srgbClr val="006600"/>
              </a:solidFill>
            </a:endParaRP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Probably around 300 </a:t>
            </a:r>
            <a:r>
              <a:rPr lang="en-US" sz="2000" dirty="0" err="1">
                <a:solidFill>
                  <a:srgbClr val="006600"/>
                </a:solidFill>
              </a:rPr>
              <a:t>kpc</a:t>
            </a:r>
            <a:endParaRPr lang="en-US" sz="2000" dirty="0">
              <a:solidFill>
                <a:srgbClr val="0066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Total galaxy mass is probably around 10</a:t>
            </a:r>
            <a:r>
              <a:rPr lang="en-US" sz="2000" baseline="30000" dirty="0">
                <a:solidFill>
                  <a:srgbClr val="FF0000"/>
                </a:solidFill>
              </a:rPr>
              <a:t>12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i="1" dirty="0">
                <a:solidFill>
                  <a:srgbClr val="FF0000"/>
                </a:solidFill>
              </a:rPr>
              <a:t>M</a:t>
            </a:r>
            <a:r>
              <a:rPr lang="en-US" sz="2000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</a:t>
            </a:r>
            <a:endParaRPr lang="en-US" sz="2000" dirty="0">
              <a:solidFill>
                <a:srgbClr val="9900CC"/>
              </a:solidFill>
            </a:endParaRPr>
          </a:p>
        </p:txBody>
      </p:sp>
      <p:graphicFrame>
        <p:nvGraphicFramePr>
          <p:cNvPr id="506921" name="Object 2"/>
          <p:cNvGraphicFramePr>
            <a:graphicFrameLocks/>
          </p:cNvGraphicFramePr>
          <p:nvPr/>
        </p:nvGraphicFramePr>
        <p:xfrm>
          <a:off x="8864601" y="1139944"/>
          <a:ext cx="1533420" cy="310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76240" imgH="177480" progId="Equation.DSMT4">
                  <p:embed/>
                </p:oleObj>
              </mc:Choice>
              <mc:Fallback>
                <p:oleObj name="Equation" r:id="rId2" imgW="876240" imgH="177480" progId="Equation.DSMT4">
                  <p:embed/>
                  <p:pic>
                    <p:nvPicPr>
                      <p:cNvPr id="506921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64601" y="1139944"/>
                        <a:ext cx="1533420" cy="31059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6"/>
          <p:cNvGraphicFramePr>
            <a:graphicFrameLocks/>
          </p:cNvGraphicFramePr>
          <p:nvPr/>
        </p:nvGraphicFramePr>
        <p:xfrm>
          <a:off x="8842375" y="2044787"/>
          <a:ext cx="1555470" cy="733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88840" imgH="419040" progId="Equation.DSMT4">
                  <p:embed/>
                </p:oleObj>
              </mc:Choice>
              <mc:Fallback>
                <p:oleObj name="Equation" r:id="rId4" imgW="888840" imgH="419040" progId="Equation.DSMT4">
                  <p:embed/>
                  <p:pic>
                    <p:nvPicPr>
                      <p:cNvPr id="2" name="Object 1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2375" y="2044787"/>
                        <a:ext cx="1555470" cy="73332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prstDash val="sysDot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1184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Dark Matter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705600" y="3962400"/>
            <a:ext cx="3886200" cy="2246769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u="sng" dirty="0">
                <a:solidFill>
                  <a:srgbClr val="006600"/>
                </a:solidFill>
              </a:rPr>
              <a:t>Object</a:t>
            </a:r>
            <a:r>
              <a:rPr lang="en-US" sz="2000" dirty="0">
                <a:solidFill>
                  <a:srgbClr val="006600"/>
                </a:solidFill>
              </a:rPr>
              <a:t>		</a:t>
            </a:r>
            <a:r>
              <a:rPr lang="en-US" sz="2000" u="sng" dirty="0">
                <a:solidFill>
                  <a:srgbClr val="006600"/>
                </a:solidFill>
              </a:rPr>
              <a:t>Mass (</a:t>
            </a:r>
            <a:r>
              <a:rPr lang="en-US" sz="2000" i="1" u="sng" dirty="0" err="1">
                <a:solidFill>
                  <a:srgbClr val="006600"/>
                </a:solidFill>
              </a:rPr>
              <a:t>M</a:t>
            </a:r>
            <a:r>
              <a:rPr lang="en-US" sz="2000" i="1" u="sng" baseline="-25000" dirty="0" err="1">
                <a:solidFill>
                  <a:srgbClr val="006600"/>
                </a:solidFill>
              </a:rPr>
              <a:t>Sun</a:t>
            </a:r>
            <a:r>
              <a:rPr lang="en-US" sz="2000" u="sng" dirty="0">
                <a:solidFill>
                  <a:srgbClr val="006600"/>
                </a:solidFill>
              </a:rPr>
              <a:t> )</a:t>
            </a:r>
          </a:p>
          <a:p>
            <a:r>
              <a:rPr lang="en-US" sz="2000" dirty="0">
                <a:solidFill>
                  <a:srgbClr val="006600"/>
                </a:solidFill>
              </a:rPr>
              <a:t>Disk Stars	60 </a:t>
            </a:r>
            <a:r>
              <a:rPr lang="en-US" sz="2000" dirty="0">
                <a:solidFill>
                  <a:srgbClr val="006600"/>
                </a:solidFill>
                <a:sym typeface="Symbol"/>
              </a:rPr>
              <a:t> 10</a:t>
            </a:r>
            <a:r>
              <a:rPr lang="en-US" sz="2000" baseline="30000" dirty="0">
                <a:solidFill>
                  <a:srgbClr val="006600"/>
                </a:solidFill>
                <a:sym typeface="Symbol"/>
              </a:rPr>
              <a:t>9</a:t>
            </a:r>
            <a:endParaRPr lang="en-US" sz="2000" dirty="0">
              <a:solidFill>
                <a:srgbClr val="006600"/>
              </a:solidFill>
              <a:sym typeface="Symbol"/>
            </a:endParaRPr>
          </a:p>
          <a:p>
            <a:r>
              <a:rPr lang="en-US" sz="2000" dirty="0">
                <a:solidFill>
                  <a:srgbClr val="006600"/>
                </a:solidFill>
              </a:rPr>
              <a:t>Disk Gas	~10 </a:t>
            </a:r>
            <a:r>
              <a:rPr lang="en-US" sz="2000" dirty="0">
                <a:solidFill>
                  <a:srgbClr val="006600"/>
                </a:solidFill>
                <a:sym typeface="Symbol"/>
              </a:rPr>
              <a:t> 10</a:t>
            </a:r>
            <a:r>
              <a:rPr lang="en-US" sz="2000" baseline="30000" dirty="0">
                <a:solidFill>
                  <a:srgbClr val="006600"/>
                </a:solidFill>
                <a:sym typeface="Symbol"/>
              </a:rPr>
              <a:t>9</a:t>
            </a:r>
            <a:endParaRPr lang="en-US" sz="2000" dirty="0">
              <a:solidFill>
                <a:srgbClr val="006600"/>
              </a:solidFill>
              <a:sym typeface="Symbol"/>
            </a:endParaRPr>
          </a:p>
          <a:p>
            <a:r>
              <a:rPr lang="en-US" sz="2000" dirty="0">
                <a:solidFill>
                  <a:srgbClr val="006600"/>
                </a:solidFill>
              </a:rPr>
              <a:t>Bulge		20 </a:t>
            </a:r>
            <a:r>
              <a:rPr lang="en-US" sz="2000" dirty="0">
                <a:solidFill>
                  <a:srgbClr val="006600"/>
                </a:solidFill>
                <a:sym typeface="Symbol"/>
              </a:rPr>
              <a:t> 10</a:t>
            </a:r>
            <a:r>
              <a:rPr lang="en-US" sz="2000" baseline="30000" dirty="0">
                <a:solidFill>
                  <a:srgbClr val="006600"/>
                </a:solidFill>
                <a:sym typeface="Symbol"/>
              </a:rPr>
              <a:t>9</a:t>
            </a:r>
            <a:endParaRPr lang="en-US" sz="2000" dirty="0">
              <a:solidFill>
                <a:srgbClr val="006600"/>
              </a:solidFill>
            </a:endParaRPr>
          </a:p>
          <a:p>
            <a:r>
              <a:rPr lang="en-US" sz="2000" dirty="0">
                <a:solidFill>
                  <a:srgbClr val="006600"/>
                </a:solidFill>
              </a:rPr>
              <a:t>Halo Stars	1 </a:t>
            </a:r>
            <a:r>
              <a:rPr lang="en-US" sz="2000" dirty="0">
                <a:solidFill>
                  <a:srgbClr val="006600"/>
                </a:solidFill>
                <a:sym typeface="Symbol"/>
              </a:rPr>
              <a:t> 10</a:t>
            </a:r>
            <a:r>
              <a:rPr lang="en-US" sz="2000" baseline="30000" dirty="0">
                <a:solidFill>
                  <a:srgbClr val="006600"/>
                </a:solidFill>
                <a:sym typeface="Symbol"/>
              </a:rPr>
              <a:t>9</a:t>
            </a:r>
          </a:p>
          <a:p>
            <a:r>
              <a:rPr lang="en-US" sz="2000" dirty="0">
                <a:solidFill>
                  <a:srgbClr val="006600"/>
                </a:solidFill>
              </a:rPr>
              <a:t>Nucleus		0.01 </a:t>
            </a:r>
            <a:r>
              <a:rPr lang="en-US" sz="2000" dirty="0">
                <a:solidFill>
                  <a:srgbClr val="006600"/>
                </a:solidFill>
                <a:sym typeface="Symbol"/>
              </a:rPr>
              <a:t> 10</a:t>
            </a:r>
            <a:r>
              <a:rPr lang="en-US" sz="2000" baseline="30000" dirty="0">
                <a:solidFill>
                  <a:srgbClr val="006600"/>
                </a:solidFill>
                <a:sym typeface="Symbol"/>
              </a:rPr>
              <a:t>9</a:t>
            </a:r>
            <a:endParaRPr lang="en-US" sz="2000" dirty="0">
              <a:solidFill>
                <a:srgbClr val="0066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Dark Matter	&gt; 500 </a:t>
            </a:r>
            <a:r>
              <a:rPr lang="en-US" sz="2000" dirty="0">
                <a:solidFill>
                  <a:srgbClr val="FF0000"/>
                </a:solidFill>
                <a:sym typeface="Symbol"/>
              </a:rPr>
              <a:t> 10</a:t>
            </a:r>
            <a:r>
              <a:rPr lang="en-US" sz="2000" baseline="30000" dirty="0">
                <a:solidFill>
                  <a:srgbClr val="FF0000"/>
                </a:solidFill>
                <a:sym typeface="Symbol"/>
              </a:rPr>
              <a:t>9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44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228601" y="990600"/>
            <a:ext cx="107442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What could the dark matter be?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900CC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Could it be gas?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HI regions – produce spectral lines or X-rays – </a:t>
            </a:r>
            <a:r>
              <a:rPr lang="en-US" sz="2000" dirty="0">
                <a:solidFill>
                  <a:srgbClr val="FF0000"/>
                </a:solidFill>
              </a:rPr>
              <a:t>NO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HII regions – produce the 21 cm line – </a:t>
            </a:r>
            <a:r>
              <a:rPr lang="en-US" sz="2000" dirty="0">
                <a:solidFill>
                  <a:srgbClr val="FF0000"/>
                </a:solidFill>
              </a:rPr>
              <a:t>NO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Molecular clouds</a:t>
            </a:r>
          </a:p>
          <a:p>
            <a:pPr marL="1257287" lvl="2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Contaminants like CO produce spectral lines – </a:t>
            </a:r>
            <a:r>
              <a:rPr lang="en-US" sz="2000" dirty="0">
                <a:solidFill>
                  <a:srgbClr val="FF0000"/>
                </a:solidFill>
              </a:rPr>
              <a:t>NO</a:t>
            </a:r>
          </a:p>
          <a:p>
            <a:pPr marL="1257287" lvl="2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But perhaps there are clouds that are pure hydrogen – </a:t>
            </a:r>
            <a:r>
              <a:rPr lang="en-US" sz="2000" dirty="0">
                <a:solidFill>
                  <a:srgbClr val="FF0000"/>
                </a:solidFill>
              </a:rPr>
              <a:t>MAYBE</a:t>
            </a:r>
            <a:r>
              <a:rPr lang="en-US" sz="2000" dirty="0">
                <a:solidFill>
                  <a:srgbClr val="9900CC"/>
                </a:solidFill>
              </a:rPr>
              <a:t> 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Arguments based on cosmology suggest we see most of the gas that is present – </a:t>
            </a:r>
            <a:r>
              <a:rPr lang="en-US" sz="2000" dirty="0">
                <a:solidFill>
                  <a:srgbClr val="FF0000"/>
                </a:solidFill>
              </a:rPr>
              <a:t>PROBABLY NOT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Could it be massive objects like: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White dwarfs – difficult to see since they are dim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Neutron stars – even harder to see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Black holes – impossible to see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“</a:t>
            </a:r>
            <a:r>
              <a:rPr lang="en-US" sz="2000" dirty="0" err="1">
                <a:solidFill>
                  <a:srgbClr val="006600"/>
                </a:solidFill>
              </a:rPr>
              <a:t>Jupiters</a:t>
            </a:r>
            <a:r>
              <a:rPr lang="en-US" sz="2000" dirty="0">
                <a:solidFill>
                  <a:srgbClr val="006600"/>
                </a:solidFill>
              </a:rPr>
              <a:t>” or “brown dwarfs” –formed without stars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These objects are collectively called Massive Compact Halo Objects (MACHOs)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Invisible massive particles</a:t>
            </a: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1184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What is the Dark Matter? (1)</a:t>
            </a:r>
          </a:p>
        </p:txBody>
      </p:sp>
    </p:spTree>
    <p:extLst>
      <p:ext uri="{BB962C8B-B14F-4D97-AF65-F5344CB8AC3E}">
        <p14:creationId xmlns:p14="http://schemas.microsoft.com/office/powerpoint/2010/main" val="158450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52400" y="838200"/>
            <a:ext cx="8686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All of these objects are dim and hard to see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However, they all have a lot of gravity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According to Einstein, gravity bends light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As light passes any point-like source of gravity, it is deflected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Apparent position of the star is deflected by an angle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8534401" y="869864"/>
            <a:ext cx="2362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chemeClr val="tx1"/>
                </a:solidFill>
              </a:rPr>
              <a:t>MACHOS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White dwarfs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Neutron stars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Black Holes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Brown dwarfs/ “</a:t>
            </a:r>
            <a:r>
              <a:rPr lang="en-US" sz="2000" dirty="0" err="1">
                <a:solidFill>
                  <a:schemeClr val="tx1"/>
                </a:solidFill>
              </a:rPr>
              <a:t>Jupiters</a:t>
            </a:r>
            <a:r>
              <a:rPr lang="en-US" sz="2000" dirty="0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0" y="1184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MACHOs and Bending of Light (1)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1828800" y="3617639"/>
            <a:ext cx="6354678" cy="1020306"/>
            <a:chOff x="1828800" y="3617638"/>
            <a:chExt cx="6354678" cy="1020306"/>
          </a:xfrm>
        </p:grpSpPr>
        <p:cxnSp>
          <p:nvCxnSpPr>
            <p:cNvPr id="5" name="Straight Arrow Connector 4"/>
            <p:cNvCxnSpPr>
              <a:stCxn id="3" idx="1"/>
            </p:cNvCxnSpPr>
            <p:nvPr/>
          </p:nvCxnSpPr>
          <p:spPr bwMode="auto">
            <a:xfrm flipH="1" flipV="1">
              <a:off x="4572000" y="3617638"/>
              <a:ext cx="3611478" cy="37245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 bwMode="auto">
            <a:xfrm flipH="1">
              <a:off x="1828800" y="3641429"/>
              <a:ext cx="2705100" cy="99651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69" name="Group 68"/>
          <p:cNvGrpSpPr/>
          <p:nvPr/>
        </p:nvGrpSpPr>
        <p:grpSpPr>
          <a:xfrm>
            <a:off x="1143000" y="3886201"/>
            <a:ext cx="7315200" cy="1198756"/>
            <a:chOff x="1143000" y="3886200"/>
            <a:chExt cx="7315200" cy="1198756"/>
          </a:xfrm>
        </p:grpSpPr>
        <p:grpSp>
          <p:nvGrpSpPr>
            <p:cNvPr id="61" name="Group 60"/>
            <p:cNvGrpSpPr/>
            <p:nvPr/>
          </p:nvGrpSpPr>
          <p:grpSpPr>
            <a:xfrm>
              <a:off x="1143000" y="3886200"/>
              <a:ext cx="7315200" cy="1018444"/>
              <a:chOff x="1143000" y="3886200"/>
              <a:chExt cx="7315200" cy="1018444"/>
            </a:xfrm>
          </p:grpSpPr>
          <p:sp>
            <p:nvSpPr>
              <p:cNvPr id="2" name="Oval 1"/>
              <p:cNvSpPr/>
              <p:nvPr/>
            </p:nvSpPr>
            <p:spPr bwMode="auto">
              <a:xfrm>
                <a:off x="4389580" y="44196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CCFF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91" eaLnBrk="0" hangingPunct="0"/>
                <a:endParaRPr lang="en-US"/>
              </a:p>
            </p:txBody>
          </p:sp>
          <p:sp>
            <p:nvSpPr>
              <p:cNvPr id="3" name="5-Point Star 2"/>
              <p:cNvSpPr/>
              <p:nvPr/>
            </p:nvSpPr>
            <p:spPr bwMode="auto">
              <a:xfrm>
                <a:off x="8183478" y="3886200"/>
                <a:ext cx="274722" cy="271993"/>
              </a:xfrm>
              <a:prstGeom prst="star5">
                <a:avLst/>
              </a:prstGeom>
              <a:solidFill>
                <a:srgbClr val="66FF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91" eaLnBrk="0" hangingPunct="0"/>
                <a:endParaRPr lang="en-US"/>
              </a:p>
            </p:txBody>
          </p:sp>
          <p:grpSp>
            <p:nvGrpSpPr>
              <p:cNvPr id="35" name="Group 8"/>
              <p:cNvGrpSpPr>
                <a:grpSpLocks/>
              </p:cNvGrpSpPr>
              <p:nvPr/>
            </p:nvGrpSpPr>
            <p:grpSpPr bwMode="auto">
              <a:xfrm>
                <a:off x="1143000" y="4371244"/>
                <a:ext cx="609600" cy="533400"/>
                <a:chOff x="960" y="1680"/>
                <a:chExt cx="384" cy="336"/>
              </a:xfrm>
            </p:grpSpPr>
            <p:sp>
              <p:nvSpPr>
                <p:cNvPr id="40" name="Arc 9"/>
                <p:cNvSpPr>
                  <a:spLocks/>
                </p:cNvSpPr>
                <p:nvPr/>
              </p:nvSpPr>
              <p:spPr bwMode="auto">
                <a:xfrm>
                  <a:off x="960" y="1680"/>
                  <a:ext cx="384" cy="321"/>
                </a:xfrm>
                <a:custGeom>
                  <a:avLst/>
                  <a:gdLst>
                    <a:gd name="G0" fmla="+- 0 0 0"/>
                    <a:gd name="G1" fmla="+- 9850 0 0"/>
                    <a:gd name="G2" fmla="+- 21600 0 0"/>
                    <a:gd name="T0" fmla="*/ 19223 w 21600"/>
                    <a:gd name="T1" fmla="*/ 0 h 20587"/>
                    <a:gd name="T2" fmla="*/ 18742 w 21600"/>
                    <a:gd name="T3" fmla="*/ 20587 h 20587"/>
                    <a:gd name="T4" fmla="*/ 0 w 21600"/>
                    <a:gd name="T5" fmla="*/ 9850 h 205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0587" fill="none" extrusionOk="0">
                      <a:moveTo>
                        <a:pt x="19223" y="-1"/>
                      </a:moveTo>
                      <a:cubicBezTo>
                        <a:pt x="20785" y="3048"/>
                        <a:pt x="21600" y="6424"/>
                        <a:pt x="21600" y="9850"/>
                      </a:cubicBezTo>
                      <a:cubicBezTo>
                        <a:pt x="21600" y="13617"/>
                        <a:pt x="20614" y="17318"/>
                        <a:pt x="18742" y="20587"/>
                      </a:cubicBezTo>
                    </a:path>
                    <a:path w="21600" h="20587" stroke="0" extrusionOk="0">
                      <a:moveTo>
                        <a:pt x="19223" y="-1"/>
                      </a:moveTo>
                      <a:cubicBezTo>
                        <a:pt x="20785" y="3048"/>
                        <a:pt x="21600" y="6424"/>
                        <a:pt x="21600" y="9850"/>
                      </a:cubicBezTo>
                      <a:cubicBezTo>
                        <a:pt x="21600" y="13617"/>
                        <a:pt x="20614" y="17318"/>
                        <a:pt x="18742" y="20587"/>
                      </a:cubicBezTo>
                      <a:lnTo>
                        <a:pt x="0" y="985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" name="Oval 10"/>
                <p:cNvSpPr>
                  <a:spLocks noChangeArrowheads="1"/>
                </p:cNvSpPr>
                <p:nvPr/>
              </p:nvSpPr>
              <p:spPr bwMode="auto">
                <a:xfrm>
                  <a:off x="1248" y="1728"/>
                  <a:ext cx="96" cy="240"/>
                </a:xfrm>
                <a:prstGeom prst="ellipse">
                  <a:avLst/>
                </a:prstGeom>
                <a:solidFill>
                  <a:srgbClr val="6699FF"/>
                </a:solidFill>
                <a:ln w="9525">
                  <a:solidFill>
                    <a:srgbClr val="6699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Oval 11"/>
                <p:cNvSpPr>
                  <a:spLocks noChangeArrowheads="1"/>
                </p:cNvSpPr>
                <p:nvPr/>
              </p:nvSpPr>
              <p:spPr bwMode="auto">
                <a:xfrm>
                  <a:off x="1296" y="1776"/>
                  <a:ext cx="48" cy="14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960" y="1680"/>
                  <a:ext cx="384" cy="144"/>
                </a:xfrm>
                <a:prstGeom prst="line">
                  <a:avLst/>
                </a:prstGeom>
                <a:noFill/>
                <a:ln w="38100">
                  <a:solidFill>
                    <a:srgbClr val="FF996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Line 13"/>
                <p:cNvSpPr>
                  <a:spLocks noChangeShapeType="1"/>
                </p:cNvSpPr>
                <p:nvPr/>
              </p:nvSpPr>
              <p:spPr bwMode="auto">
                <a:xfrm>
                  <a:off x="960" y="1824"/>
                  <a:ext cx="336" cy="192"/>
                </a:xfrm>
                <a:prstGeom prst="line">
                  <a:avLst/>
                </a:prstGeom>
                <a:noFill/>
                <a:ln w="38100">
                  <a:solidFill>
                    <a:srgbClr val="FF996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6" name="TextBox 45"/>
            <p:cNvSpPr txBox="1"/>
            <p:nvPr/>
          </p:nvSpPr>
          <p:spPr>
            <a:xfrm>
              <a:off x="4457700" y="4684846"/>
              <a:ext cx="533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solidFill>
                    <a:schemeClr val="tx1"/>
                  </a:solidFill>
                </a:rPr>
                <a:t>M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5252695" y="3266475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tx1"/>
                </a:solidFill>
                <a:sym typeface="Symbol" panose="05050102010706020507" pitchFamily="18" charset="2"/>
              </a:rPr>
              <a:t></a:t>
            </a:r>
            <a:endParaRPr lang="en-US" sz="2000" i="1" dirty="0">
              <a:solidFill>
                <a:schemeClr val="tx1"/>
              </a:solidFill>
            </a:endParaRPr>
          </a:p>
        </p:txBody>
      </p:sp>
      <p:graphicFrame>
        <p:nvGraphicFramePr>
          <p:cNvPr id="48" name="Object 16"/>
          <p:cNvGraphicFramePr>
            <a:graphicFrameLocks/>
          </p:cNvGraphicFramePr>
          <p:nvPr/>
        </p:nvGraphicFramePr>
        <p:xfrm>
          <a:off x="918247" y="2872187"/>
          <a:ext cx="1866690" cy="688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66680" imgH="393480" progId="Equation.DSMT4">
                  <p:embed/>
                </p:oleObj>
              </mc:Choice>
              <mc:Fallback>
                <p:oleObj name="Equation" r:id="rId2" imgW="1066680" imgH="393480" progId="Equation.DSMT4">
                  <p:embed/>
                  <p:pic>
                    <p:nvPicPr>
                      <p:cNvPr id="48" name="Object 16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8247" y="2872187"/>
                        <a:ext cx="1866690" cy="688590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  <a:prstDash val="sysDot"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2" name="Group 61"/>
          <p:cNvGrpSpPr/>
          <p:nvPr/>
        </p:nvGrpSpPr>
        <p:grpSpPr>
          <a:xfrm>
            <a:off x="4514851" y="3641429"/>
            <a:ext cx="533400" cy="958416"/>
            <a:chOff x="4514850" y="3641429"/>
            <a:chExt cx="533400" cy="958416"/>
          </a:xfrm>
        </p:grpSpPr>
        <p:sp>
          <p:nvSpPr>
            <p:cNvPr id="11" name="TextBox 10"/>
            <p:cNvSpPr txBox="1"/>
            <p:nvPr/>
          </p:nvSpPr>
          <p:spPr>
            <a:xfrm>
              <a:off x="4514850" y="3703536"/>
              <a:ext cx="533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solidFill>
                    <a:schemeClr val="tx1"/>
                  </a:solidFill>
                </a:rPr>
                <a:t>b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 flipV="1">
              <a:off x="4572000" y="3641429"/>
              <a:ext cx="0" cy="95841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ysDot"/>
              <a:round/>
              <a:headEnd type="arrow" w="med" len="med"/>
              <a:tailEnd type="arrow"/>
            </a:ln>
            <a:effectLst/>
          </p:spPr>
        </p:cxnSp>
      </p:grpSp>
      <p:grpSp>
        <p:nvGrpSpPr>
          <p:cNvPr id="70" name="Group 69"/>
          <p:cNvGrpSpPr/>
          <p:nvPr/>
        </p:nvGrpSpPr>
        <p:grpSpPr>
          <a:xfrm>
            <a:off x="4610100" y="2239821"/>
            <a:ext cx="3818022" cy="1331324"/>
            <a:chOff x="4610100" y="2239820"/>
            <a:chExt cx="3818022" cy="1331324"/>
          </a:xfrm>
        </p:grpSpPr>
        <p:cxnSp>
          <p:nvCxnSpPr>
            <p:cNvPr id="45" name="Straight Arrow Connector 44"/>
            <p:cNvCxnSpPr/>
            <p:nvPr/>
          </p:nvCxnSpPr>
          <p:spPr bwMode="auto">
            <a:xfrm flipH="1">
              <a:off x="4610100" y="2362200"/>
              <a:ext cx="3695700" cy="120894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sp>
          <p:nvSpPr>
            <p:cNvPr id="36" name="5-Point Star 35"/>
            <p:cNvSpPr/>
            <p:nvPr/>
          </p:nvSpPr>
          <p:spPr bwMode="auto">
            <a:xfrm>
              <a:off x="8153400" y="2239820"/>
              <a:ext cx="274722" cy="271993"/>
            </a:xfrm>
            <a:prstGeom prst="star5">
              <a:avLst/>
            </a:prstGeom>
            <a:solidFill>
              <a:srgbClr val="66FFFF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</p:grpSp>
      <p:cxnSp>
        <p:nvCxnSpPr>
          <p:cNvPr id="23" name="Straight Connector 22"/>
          <p:cNvCxnSpPr/>
          <p:nvPr/>
        </p:nvCxnSpPr>
        <p:spPr bwMode="auto">
          <a:xfrm flipV="1">
            <a:off x="1905001" y="4626038"/>
            <a:ext cx="6341603" cy="1190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74" name="Group 73"/>
          <p:cNvGrpSpPr/>
          <p:nvPr/>
        </p:nvGrpSpPr>
        <p:grpSpPr>
          <a:xfrm>
            <a:off x="7924800" y="4038600"/>
            <a:ext cx="533400" cy="558788"/>
            <a:chOff x="7924800" y="4038600"/>
            <a:chExt cx="533400" cy="558788"/>
          </a:xfrm>
        </p:grpSpPr>
        <p:cxnSp>
          <p:nvCxnSpPr>
            <p:cNvPr id="27" name="Straight Arrow Connector 26"/>
            <p:cNvCxnSpPr/>
            <p:nvPr/>
          </p:nvCxnSpPr>
          <p:spPr bwMode="auto">
            <a:xfrm>
              <a:off x="8305800" y="4044808"/>
              <a:ext cx="0" cy="55258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ysDot"/>
              <a:round/>
              <a:headEnd type="arrow" w="lg" len="lg"/>
              <a:tailEnd type="arrow" w="lg" len="lg"/>
            </a:ln>
            <a:effectLst/>
          </p:spPr>
        </p:cxnSp>
        <p:sp>
          <p:nvSpPr>
            <p:cNvPr id="49" name="TextBox 48"/>
            <p:cNvSpPr txBox="1"/>
            <p:nvPr/>
          </p:nvSpPr>
          <p:spPr>
            <a:xfrm>
              <a:off x="7924800" y="4038600"/>
              <a:ext cx="533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solidFill>
                    <a:schemeClr val="tx1"/>
                  </a:solidFill>
                </a:rPr>
                <a:t>y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99889" y="3109852"/>
            <a:ext cx="3652268" cy="3056184"/>
            <a:chOff x="299889" y="3109852"/>
            <a:chExt cx="3652268" cy="3056184"/>
          </a:xfrm>
        </p:grpSpPr>
        <p:sp>
          <p:nvSpPr>
            <p:cNvPr id="32" name="Arc 31"/>
            <p:cNvSpPr/>
            <p:nvPr/>
          </p:nvSpPr>
          <p:spPr bwMode="auto">
            <a:xfrm>
              <a:off x="299889" y="3109852"/>
              <a:ext cx="3162104" cy="3056184"/>
            </a:xfrm>
            <a:prstGeom prst="arc">
              <a:avLst>
                <a:gd name="adj1" fmla="val 20399027"/>
                <a:gd name="adj2" fmla="val 0"/>
              </a:avLst>
            </a:prstGeom>
            <a:noFill/>
            <a:ln w="158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418757" y="4018500"/>
              <a:ext cx="533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solidFill>
                    <a:schemeClr val="accent6"/>
                  </a:solidFill>
                  <a:sym typeface="Symbol" panose="05050102010706020507" pitchFamily="18" charset="2"/>
                </a:rPr>
                <a:t></a:t>
              </a:r>
              <a:endParaRPr lang="en-US" sz="2000" i="1" dirty="0">
                <a:solidFill>
                  <a:schemeClr val="accent6"/>
                </a:solidFill>
              </a:endParaRPr>
            </a:p>
          </p:txBody>
        </p:sp>
      </p:grpSp>
      <p:cxnSp>
        <p:nvCxnSpPr>
          <p:cNvPr id="29" name="Straight Connector 28"/>
          <p:cNvCxnSpPr/>
          <p:nvPr/>
        </p:nvCxnSpPr>
        <p:spPr bwMode="auto">
          <a:xfrm flipV="1">
            <a:off x="1962150" y="4019372"/>
            <a:ext cx="6358689" cy="58350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75" name="Group 74"/>
          <p:cNvGrpSpPr/>
          <p:nvPr/>
        </p:nvGrpSpPr>
        <p:grpSpPr>
          <a:xfrm>
            <a:off x="151415" y="3227835"/>
            <a:ext cx="3288960" cy="2862008"/>
            <a:chOff x="151415" y="3227835"/>
            <a:chExt cx="3288960" cy="2862008"/>
          </a:xfrm>
        </p:grpSpPr>
        <p:sp>
          <p:nvSpPr>
            <p:cNvPr id="50" name="TextBox 49"/>
            <p:cNvSpPr txBox="1"/>
            <p:nvPr/>
          </p:nvSpPr>
          <p:spPr>
            <a:xfrm>
              <a:off x="2906975" y="4624962"/>
              <a:ext cx="533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solidFill>
                    <a:srgbClr val="FF0000"/>
                  </a:solidFill>
                  <a:sym typeface="Symbol" panose="05050102010706020507" pitchFamily="18" charset="2"/>
                </a:rPr>
                <a:t></a:t>
              </a:r>
              <a:endParaRPr lang="en-US" sz="2000" i="1" dirty="0">
                <a:solidFill>
                  <a:srgbClr val="FF0000"/>
                </a:solidFill>
              </a:endParaRPr>
            </a:p>
          </p:txBody>
        </p:sp>
        <p:sp>
          <p:nvSpPr>
            <p:cNvPr id="52" name="Arc 51"/>
            <p:cNvSpPr/>
            <p:nvPr/>
          </p:nvSpPr>
          <p:spPr bwMode="auto">
            <a:xfrm>
              <a:off x="151415" y="3227835"/>
              <a:ext cx="2962574" cy="2862008"/>
            </a:xfrm>
            <a:prstGeom prst="arc">
              <a:avLst>
                <a:gd name="adj1" fmla="val 21176861"/>
                <a:gd name="adj2" fmla="val 0"/>
              </a:avLst>
            </a:prstGeom>
            <a:noFill/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</p:grp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266700" y="5562379"/>
            <a:ext cx="4267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Label some distances and angles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Use small angle approximations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Do some math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1951825" y="5001793"/>
            <a:ext cx="2582076" cy="400110"/>
            <a:chOff x="1951824" y="5001786"/>
            <a:chExt cx="2582076" cy="400109"/>
          </a:xfrm>
        </p:grpSpPr>
        <p:cxnSp>
          <p:nvCxnSpPr>
            <p:cNvPr id="55" name="Straight Connector 54"/>
            <p:cNvCxnSpPr/>
            <p:nvPr/>
          </p:nvCxnSpPr>
          <p:spPr bwMode="auto">
            <a:xfrm flipV="1">
              <a:off x="1951824" y="5105400"/>
              <a:ext cx="2582076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ysDot"/>
              <a:round/>
              <a:headEnd type="arrow" w="med" len="med"/>
              <a:tailEnd type="arrow" w="med" len="med"/>
            </a:ln>
            <a:effectLst/>
          </p:spPr>
        </p:cxnSp>
        <p:sp>
          <p:nvSpPr>
            <p:cNvPr id="58" name="TextBox 57"/>
            <p:cNvSpPr txBox="1"/>
            <p:nvPr/>
          </p:nvSpPr>
          <p:spPr>
            <a:xfrm>
              <a:off x="3021292" y="5001786"/>
              <a:ext cx="53340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err="1">
                  <a:solidFill>
                    <a:schemeClr val="tx1"/>
                  </a:solidFill>
                  <a:sym typeface="Symbol" panose="05050102010706020507" pitchFamily="18" charset="2"/>
                </a:rPr>
                <a:t>d</a:t>
              </a:r>
              <a:r>
                <a:rPr lang="en-US" sz="2000" i="1" baseline="-25000" dirty="0" err="1">
                  <a:solidFill>
                    <a:schemeClr val="tx1"/>
                  </a:solidFill>
                  <a:sym typeface="Symbol" panose="05050102010706020507" pitchFamily="18" charset="2"/>
                </a:rPr>
                <a:t>L</a:t>
              </a:r>
              <a:endParaRPr lang="en-US" sz="2000" i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490103" y="5022270"/>
            <a:ext cx="3756501" cy="400110"/>
            <a:chOff x="4490102" y="5022264"/>
            <a:chExt cx="3756501" cy="400109"/>
          </a:xfrm>
        </p:grpSpPr>
        <p:cxnSp>
          <p:nvCxnSpPr>
            <p:cNvPr id="56" name="Straight Connector 55"/>
            <p:cNvCxnSpPr/>
            <p:nvPr/>
          </p:nvCxnSpPr>
          <p:spPr bwMode="auto">
            <a:xfrm flipV="1">
              <a:off x="4490102" y="5105400"/>
              <a:ext cx="3756501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ysDot"/>
              <a:round/>
              <a:headEnd type="arrow" w="med" len="med"/>
              <a:tailEnd type="arrow" w="med" len="med"/>
            </a:ln>
            <a:effectLst/>
          </p:spPr>
        </p:cxnSp>
        <p:sp>
          <p:nvSpPr>
            <p:cNvPr id="59" name="TextBox 58"/>
            <p:cNvSpPr txBox="1"/>
            <p:nvPr/>
          </p:nvSpPr>
          <p:spPr>
            <a:xfrm>
              <a:off x="6406314" y="5022264"/>
              <a:ext cx="734671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err="1">
                  <a:solidFill>
                    <a:schemeClr val="tx1"/>
                  </a:solidFill>
                  <a:sym typeface="Symbol" panose="05050102010706020507" pitchFamily="18" charset="2"/>
                </a:rPr>
                <a:t>d</a:t>
              </a:r>
              <a:r>
                <a:rPr lang="en-US" sz="2000" i="1" baseline="-25000" dirty="0" err="1">
                  <a:solidFill>
                    <a:schemeClr val="tx1"/>
                  </a:solidFill>
                  <a:sym typeface="Symbol" panose="05050102010706020507" pitchFamily="18" charset="2"/>
                </a:rPr>
                <a:t>LS</a:t>
              </a:r>
              <a:endParaRPr lang="en-US" sz="2000" i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962151" y="5407412"/>
            <a:ext cx="6290151" cy="461665"/>
            <a:chOff x="1962150" y="5407407"/>
            <a:chExt cx="6290151" cy="461664"/>
          </a:xfrm>
        </p:grpSpPr>
        <p:cxnSp>
          <p:nvCxnSpPr>
            <p:cNvPr id="57" name="Straight Connector 56"/>
            <p:cNvCxnSpPr/>
            <p:nvPr/>
          </p:nvCxnSpPr>
          <p:spPr bwMode="auto">
            <a:xfrm>
              <a:off x="1962150" y="5480327"/>
              <a:ext cx="6290151" cy="607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ysDot"/>
              <a:round/>
              <a:headEnd type="arrow" w="med" len="med"/>
              <a:tailEnd type="arrow" w="med" len="med"/>
            </a:ln>
            <a:effectLst/>
          </p:spPr>
        </p:cxnSp>
        <p:sp>
          <p:nvSpPr>
            <p:cNvPr id="60" name="TextBox 59"/>
            <p:cNvSpPr txBox="1"/>
            <p:nvPr/>
          </p:nvSpPr>
          <p:spPr>
            <a:xfrm>
              <a:off x="4724400" y="5407407"/>
              <a:ext cx="734671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err="1">
                  <a:solidFill>
                    <a:schemeClr val="tx1"/>
                  </a:solidFill>
                  <a:sym typeface="Symbol" panose="05050102010706020507" pitchFamily="18" charset="2"/>
                </a:rPr>
                <a:t>d</a:t>
              </a:r>
              <a:r>
                <a:rPr lang="en-US" sz="2400" i="1" baseline="-25000" dirty="0" err="1">
                  <a:solidFill>
                    <a:schemeClr val="tx1"/>
                  </a:solidFill>
                  <a:sym typeface="Symbol" panose="05050102010706020507" pitchFamily="18" charset="2"/>
                </a:rPr>
                <a:t>S</a:t>
              </a:r>
              <a:endParaRPr lang="en-US" sz="2400" i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8153400" y="2379650"/>
            <a:ext cx="533400" cy="2230450"/>
            <a:chOff x="8153400" y="2379650"/>
            <a:chExt cx="533400" cy="2230450"/>
          </a:xfrm>
        </p:grpSpPr>
        <p:cxnSp>
          <p:nvCxnSpPr>
            <p:cNvPr id="78" name="Straight Arrow Connector 77"/>
            <p:cNvCxnSpPr/>
            <p:nvPr/>
          </p:nvCxnSpPr>
          <p:spPr bwMode="auto">
            <a:xfrm flipH="1">
              <a:off x="8428122" y="2379650"/>
              <a:ext cx="38876" cy="223045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ysDot"/>
              <a:round/>
              <a:headEnd type="arrow" w="lg" len="lg"/>
              <a:tailEnd type="arrow" w="lg" len="lg"/>
            </a:ln>
            <a:effectLst/>
          </p:spPr>
        </p:cxnSp>
        <p:sp>
          <p:nvSpPr>
            <p:cNvPr id="79" name="TextBox 78"/>
            <p:cNvSpPr txBox="1"/>
            <p:nvPr/>
          </p:nvSpPr>
          <p:spPr>
            <a:xfrm>
              <a:off x="8153400" y="2932230"/>
              <a:ext cx="533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solidFill>
                    <a:schemeClr val="tx1"/>
                  </a:solidFill>
                </a:rPr>
                <a:t>x</a:t>
              </a:r>
            </a:p>
          </p:txBody>
        </p:sp>
      </p:grpSp>
      <p:graphicFrame>
        <p:nvGraphicFramePr>
          <p:cNvPr id="82" name="Object 16"/>
          <p:cNvGraphicFramePr>
            <a:graphicFrameLocks/>
          </p:cNvGraphicFramePr>
          <p:nvPr/>
        </p:nvGraphicFramePr>
        <p:xfrm>
          <a:off x="8858250" y="3104583"/>
          <a:ext cx="1377810" cy="755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87320" imgH="431640" progId="Equation.DSMT4">
                  <p:embed/>
                </p:oleObj>
              </mc:Choice>
              <mc:Fallback>
                <p:oleObj name="Equation" r:id="rId4" imgW="787320" imgH="431640" progId="Equation.DSMT4">
                  <p:embed/>
                  <p:pic>
                    <p:nvPicPr>
                      <p:cNvPr id="82" name="Object 16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8250" y="3104583"/>
                        <a:ext cx="1377810" cy="755370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  <a:prstDash val="sysDot"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Object 16"/>
          <p:cNvGraphicFramePr>
            <a:graphicFrameLocks/>
          </p:cNvGraphicFramePr>
          <p:nvPr/>
        </p:nvGraphicFramePr>
        <p:xfrm>
          <a:off x="8763000" y="3914775"/>
          <a:ext cx="844200" cy="755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82400" imgH="431640" progId="Equation.DSMT4">
                  <p:embed/>
                </p:oleObj>
              </mc:Choice>
              <mc:Fallback>
                <p:oleObj name="Equation" r:id="rId6" imgW="482400" imgH="431640" progId="Equation.DSMT4">
                  <p:embed/>
                  <p:pic>
                    <p:nvPicPr>
                      <p:cNvPr id="83" name="Object 16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0" y="3914775"/>
                        <a:ext cx="844200" cy="755370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  <a:prstDash val="sysDot"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" name="Object 16"/>
          <p:cNvGraphicFramePr>
            <a:graphicFrameLocks/>
          </p:cNvGraphicFramePr>
          <p:nvPr/>
        </p:nvGraphicFramePr>
        <p:xfrm>
          <a:off x="8748008" y="4727034"/>
          <a:ext cx="1088640" cy="755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22080" imgH="431640" progId="Equation.DSMT4">
                  <p:embed/>
                </p:oleObj>
              </mc:Choice>
              <mc:Fallback>
                <p:oleObj name="Equation" r:id="rId8" imgW="622080" imgH="431640" progId="Equation.DSMT4">
                  <p:embed/>
                  <p:pic>
                    <p:nvPicPr>
                      <p:cNvPr id="84" name="Object 16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8008" y="4727034"/>
                        <a:ext cx="1088640" cy="755370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  <a:prstDash val="sysDot"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Object 16"/>
          <p:cNvGraphicFramePr>
            <a:graphicFrameLocks/>
          </p:cNvGraphicFramePr>
          <p:nvPr/>
        </p:nvGraphicFramePr>
        <p:xfrm>
          <a:off x="4838550" y="5820225"/>
          <a:ext cx="1488690" cy="755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50680" imgH="431640" progId="Equation.DSMT4">
                  <p:embed/>
                </p:oleObj>
              </mc:Choice>
              <mc:Fallback>
                <p:oleObj name="Equation" r:id="rId10" imgW="850680" imgH="431640" progId="Equation.DSMT4">
                  <p:embed/>
                  <p:pic>
                    <p:nvPicPr>
                      <p:cNvPr id="85" name="Object 16"/>
                      <p:cNvPicPr>
                        <a:picLocks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8550" y="5820225"/>
                        <a:ext cx="1488690" cy="755370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  <a:prstDash val="sysDot"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Object 16"/>
          <p:cNvGraphicFramePr>
            <a:graphicFrameLocks/>
          </p:cNvGraphicFramePr>
          <p:nvPr/>
        </p:nvGraphicFramePr>
        <p:xfrm>
          <a:off x="6302477" y="5813980"/>
          <a:ext cx="844200" cy="755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82400" imgH="431640" progId="Equation.DSMT4">
                  <p:embed/>
                </p:oleObj>
              </mc:Choice>
              <mc:Fallback>
                <p:oleObj name="Equation" r:id="rId12" imgW="482400" imgH="431640" progId="Equation.DSMT4">
                  <p:embed/>
                  <p:pic>
                    <p:nvPicPr>
                      <p:cNvPr id="86" name="Object 16"/>
                      <p:cNvPicPr>
                        <a:picLocks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2477" y="5813980"/>
                        <a:ext cx="844200" cy="755370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  <a:prstDash val="sysDot"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" name="Object 16"/>
          <p:cNvGraphicFramePr>
            <a:graphicFrameLocks/>
          </p:cNvGraphicFramePr>
          <p:nvPr/>
        </p:nvGraphicFramePr>
        <p:xfrm>
          <a:off x="7140986" y="5836888"/>
          <a:ext cx="1222200" cy="755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98400" imgH="431640" progId="Equation.DSMT4">
                  <p:embed/>
                </p:oleObj>
              </mc:Choice>
              <mc:Fallback>
                <p:oleObj name="Equation" r:id="rId14" imgW="698400" imgH="431640" progId="Equation.DSMT4">
                  <p:embed/>
                  <p:pic>
                    <p:nvPicPr>
                      <p:cNvPr id="88" name="Object 16"/>
                      <p:cNvPicPr>
                        <a:picLocks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0986" y="5836888"/>
                        <a:ext cx="1222200" cy="755370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  <a:prstDash val="sysDot"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Object 16"/>
          <p:cNvGraphicFramePr>
            <a:graphicFrameLocks/>
          </p:cNvGraphicFramePr>
          <p:nvPr/>
        </p:nvGraphicFramePr>
        <p:xfrm>
          <a:off x="8395624" y="5813980"/>
          <a:ext cx="1222200" cy="755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98400" imgH="431640" progId="Equation.DSMT4">
                  <p:embed/>
                </p:oleObj>
              </mc:Choice>
              <mc:Fallback>
                <p:oleObj name="Equation" r:id="rId16" imgW="698400" imgH="431640" progId="Equation.DSMT4">
                  <p:embed/>
                  <p:pic>
                    <p:nvPicPr>
                      <p:cNvPr id="89" name="Object 16"/>
                      <p:cNvPicPr>
                        <a:picLocks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5624" y="5813980"/>
                        <a:ext cx="1222200" cy="755370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  <a:prstDash val="sysDot"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583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47" grpId="0"/>
      <p:bldP spid="5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0" y="1184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MACHOs and Bending of Light (2)</a:t>
            </a:r>
          </a:p>
        </p:txBody>
      </p:sp>
      <p:grpSp>
        <p:nvGrpSpPr>
          <p:cNvPr id="63" name="Group 62"/>
          <p:cNvGrpSpPr/>
          <p:nvPr/>
        </p:nvGrpSpPr>
        <p:grpSpPr>
          <a:xfrm flipV="1">
            <a:off x="1219202" y="2636980"/>
            <a:ext cx="6362699" cy="846302"/>
            <a:chOff x="1828801" y="3916482"/>
            <a:chExt cx="6362699" cy="2472388"/>
          </a:xfrm>
        </p:grpSpPr>
        <p:cxnSp>
          <p:nvCxnSpPr>
            <p:cNvPr id="5" name="Straight Arrow Connector 4"/>
            <p:cNvCxnSpPr>
              <a:stCxn id="49" idx="0"/>
              <a:endCxn id="46" idx="1"/>
            </p:cNvCxnSpPr>
            <p:nvPr/>
          </p:nvCxnSpPr>
          <p:spPr bwMode="auto">
            <a:xfrm flipH="1" flipV="1">
              <a:off x="4457699" y="3916482"/>
              <a:ext cx="3733801" cy="24723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34" name="Straight Arrow Connector 33"/>
            <p:cNvCxnSpPr>
              <a:stCxn id="46" idx="1"/>
            </p:cNvCxnSpPr>
            <p:nvPr/>
          </p:nvCxnSpPr>
          <p:spPr bwMode="auto">
            <a:xfrm flipH="1">
              <a:off x="1828801" y="3916482"/>
              <a:ext cx="2628898" cy="72145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69" name="Group 68"/>
          <p:cNvGrpSpPr/>
          <p:nvPr/>
        </p:nvGrpSpPr>
        <p:grpSpPr>
          <a:xfrm>
            <a:off x="533400" y="2484581"/>
            <a:ext cx="7315200" cy="1198756"/>
            <a:chOff x="1143000" y="3886200"/>
            <a:chExt cx="7315200" cy="1198756"/>
          </a:xfrm>
        </p:grpSpPr>
        <p:grpSp>
          <p:nvGrpSpPr>
            <p:cNvPr id="61" name="Group 60"/>
            <p:cNvGrpSpPr/>
            <p:nvPr/>
          </p:nvGrpSpPr>
          <p:grpSpPr>
            <a:xfrm>
              <a:off x="1143000" y="3886200"/>
              <a:ext cx="7315200" cy="1018444"/>
              <a:chOff x="1143000" y="3886200"/>
              <a:chExt cx="7315200" cy="1018444"/>
            </a:xfrm>
          </p:grpSpPr>
          <p:sp>
            <p:nvSpPr>
              <p:cNvPr id="2" name="Oval 1"/>
              <p:cNvSpPr/>
              <p:nvPr/>
            </p:nvSpPr>
            <p:spPr bwMode="auto">
              <a:xfrm>
                <a:off x="4373420" y="4419600"/>
                <a:ext cx="3810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CCFF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91" eaLnBrk="0" hangingPunct="0"/>
                <a:endParaRPr lang="en-US" sz="2000"/>
              </a:p>
            </p:txBody>
          </p:sp>
          <p:sp>
            <p:nvSpPr>
              <p:cNvPr id="3" name="5-Point Star 2"/>
              <p:cNvSpPr/>
              <p:nvPr/>
            </p:nvSpPr>
            <p:spPr bwMode="auto">
              <a:xfrm>
                <a:off x="8183478" y="3886200"/>
                <a:ext cx="274722" cy="271993"/>
              </a:xfrm>
              <a:prstGeom prst="star5">
                <a:avLst/>
              </a:prstGeom>
              <a:solidFill>
                <a:srgbClr val="66FF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91" eaLnBrk="0" hangingPunct="0"/>
                <a:endParaRPr lang="en-US" sz="2000"/>
              </a:p>
            </p:txBody>
          </p:sp>
          <p:grpSp>
            <p:nvGrpSpPr>
              <p:cNvPr id="35" name="Group 8"/>
              <p:cNvGrpSpPr>
                <a:grpSpLocks/>
              </p:cNvGrpSpPr>
              <p:nvPr/>
            </p:nvGrpSpPr>
            <p:grpSpPr bwMode="auto">
              <a:xfrm>
                <a:off x="1143000" y="4371244"/>
                <a:ext cx="609600" cy="533400"/>
                <a:chOff x="960" y="1680"/>
                <a:chExt cx="384" cy="336"/>
              </a:xfrm>
            </p:grpSpPr>
            <p:sp>
              <p:nvSpPr>
                <p:cNvPr id="40" name="Arc 9"/>
                <p:cNvSpPr>
                  <a:spLocks/>
                </p:cNvSpPr>
                <p:nvPr/>
              </p:nvSpPr>
              <p:spPr bwMode="auto">
                <a:xfrm>
                  <a:off x="960" y="1680"/>
                  <a:ext cx="384" cy="321"/>
                </a:xfrm>
                <a:custGeom>
                  <a:avLst/>
                  <a:gdLst>
                    <a:gd name="G0" fmla="+- 0 0 0"/>
                    <a:gd name="G1" fmla="+- 9850 0 0"/>
                    <a:gd name="G2" fmla="+- 21600 0 0"/>
                    <a:gd name="T0" fmla="*/ 19223 w 21600"/>
                    <a:gd name="T1" fmla="*/ 0 h 20587"/>
                    <a:gd name="T2" fmla="*/ 18742 w 21600"/>
                    <a:gd name="T3" fmla="*/ 20587 h 20587"/>
                    <a:gd name="T4" fmla="*/ 0 w 21600"/>
                    <a:gd name="T5" fmla="*/ 9850 h 205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0587" fill="none" extrusionOk="0">
                      <a:moveTo>
                        <a:pt x="19223" y="-1"/>
                      </a:moveTo>
                      <a:cubicBezTo>
                        <a:pt x="20785" y="3048"/>
                        <a:pt x="21600" y="6424"/>
                        <a:pt x="21600" y="9850"/>
                      </a:cubicBezTo>
                      <a:cubicBezTo>
                        <a:pt x="21600" y="13617"/>
                        <a:pt x="20614" y="17318"/>
                        <a:pt x="18742" y="20587"/>
                      </a:cubicBezTo>
                    </a:path>
                    <a:path w="21600" h="20587" stroke="0" extrusionOk="0">
                      <a:moveTo>
                        <a:pt x="19223" y="-1"/>
                      </a:moveTo>
                      <a:cubicBezTo>
                        <a:pt x="20785" y="3048"/>
                        <a:pt x="21600" y="6424"/>
                        <a:pt x="21600" y="9850"/>
                      </a:cubicBezTo>
                      <a:cubicBezTo>
                        <a:pt x="21600" y="13617"/>
                        <a:pt x="20614" y="17318"/>
                        <a:pt x="18742" y="20587"/>
                      </a:cubicBezTo>
                      <a:lnTo>
                        <a:pt x="0" y="985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sp>
              <p:nvSpPr>
                <p:cNvPr id="41" name="Oval 10"/>
                <p:cNvSpPr>
                  <a:spLocks noChangeArrowheads="1"/>
                </p:cNvSpPr>
                <p:nvPr/>
              </p:nvSpPr>
              <p:spPr bwMode="auto">
                <a:xfrm>
                  <a:off x="1248" y="1728"/>
                  <a:ext cx="96" cy="240"/>
                </a:xfrm>
                <a:prstGeom prst="ellipse">
                  <a:avLst/>
                </a:prstGeom>
                <a:solidFill>
                  <a:srgbClr val="6699FF"/>
                </a:solidFill>
                <a:ln w="9525">
                  <a:solidFill>
                    <a:srgbClr val="6699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sp>
              <p:nvSpPr>
                <p:cNvPr id="42" name="Oval 11"/>
                <p:cNvSpPr>
                  <a:spLocks noChangeArrowheads="1"/>
                </p:cNvSpPr>
                <p:nvPr/>
              </p:nvSpPr>
              <p:spPr bwMode="auto">
                <a:xfrm>
                  <a:off x="1296" y="1776"/>
                  <a:ext cx="48" cy="14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sp>
              <p:nvSpPr>
                <p:cNvPr id="43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960" y="1680"/>
                  <a:ext cx="384" cy="144"/>
                </a:xfrm>
                <a:prstGeom prst="line">
                  <a:avLst/>
                </a:prstGeom>
                <a:noFill/>
                <a:ln w="38100">
                  <a:solidFill>
                    <a:srgbClr val="FF996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44" name="Line 13"/>
                <p:cNvSpPr>
                  <a:spLocks noChangeShapeType="1"/>
                </p:cNvSpPr>
                <p:nvPr/>
              </p:nvSpPr>
              <p:spPr bwMode="auto">
                <a:xfrm>
                  <a:off x="960" y="1824"/>
                  <a:ext cx="336" cy="192"/>
                </a:xfrm>
                <a:prstGeom prst="line">
                  <a:avLst/>
                </a:prstGeom>
                <a:noFill/>
                <a:ln w="38100">
                  <a:solidFill>
                    <a:srgbClr val="FF996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2000"/>
                </a:p>
              </p:txBody>
            </p:sp>
          </p:grpSp>
        </p:grpSp>
        <p:sp>
          <p:nvSpPr>
            <p:cNvPr id="46" name="TextBox 45"/>
            <p:cNvSpPr txBox="1"/>
            <p:nvPr/>
          </p:nvSpPr>
          <p:spPr>
            <a:xfrm>
              <a:off x="4457700" y="4684846"/>
              <a:ext cx="533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solidFill>
                    <a:schemeClr val="tx1"/>
                  </a:solidFill>
                </a:rPr>
                <a:t>M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4643094" y="1864854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tx1"/>
                </a:solidFill>
                <a:sym typeface="Symbol" panose="05050102010706020507" pitchFamily="18" charset="2"/>
              </a:rPr>
              <a:t></a:t>
            </a:r>
            <a:endParaRPr lang="en-US" sz="2000" i="1" dirty="0">
              <a:solidFill>
                <a:schemeClr val="tx1"/>
              </a:solidFill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3905251" y="2239810"/>
            <a:ext cx="533400" cy="958416"/>
            <a:chOff x="4514850" y="3641429"/>
            <a:chExt cx="533400" cy="958416"/>
          </a:xfrm>
        </p:grpSpPr>
        <p:sp>
          <p:nvSpPr>
            <p:cNvPr id="11" name="TextBox 10"/>
            <p:cNvSpPr txBox="1"/>
            <p:nvPr/>
          </p:nvSpPr>
          <p:spPr>
            <a:xfrm>
              <a:off x="4514850" y="3703536"/>
              <a:ext cx="533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solidFill>
                    <a:schemeClr val="tx1"/>
                  </a:solidFill>
                </a:rPr>
                <a:t>b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 flipV="1">
              <a:off x="4572000" y="3641429"/>
              <a:ext cx="0" cy="95841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ysDot"/>
              <a:round/>
              <a:headEnd type="arrow" w="med" len="med"/>
              <a:tailEnd type="arrow"/>
            </a:ln>
            <a:effectLst/>
          </p:spPr>
        </p:cxnSp>
      </p:grpSp>
      <p:grpSp>
        <p:nvGrpSpPr>
          <p:cNvPr id="70" name="Group 69"/>
          <p:cNvGrpSpPr/>
          <p:nvPr/>
        </p:nvGrpSpPr>
        <p:grpSpPr>
          <a:xfrm>
            <a:off x="4000501" y="838200"/>
            <a:ext cx="3818022" cy="1331324"/>
            <a:chOff x="4610100" y="2239820"/>
            <a:chExt cx="3818022" cy="1331324"/>
          </a:xfrm>
        </p:grpSpPr>
        <p:cxnSp>
          <p:nvCxnSpPr>
            <p:cNvPr id="45" name="Straight Arrow Connector 44"/>
            <p:cNvCxnSpPr/>
            <p:nvPr/>
          </p:nvCxnSpPr>
          <p:spPr bwMode="auto">
            <a:xfrm flipH="1">
              <a:off x="4610100" y="2362200"/>
              <a:ext cx="3695700" cy="120894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sp>
          <p:nvSpPr>
            <p:cNvPr id="36" name="5-Point Star 35"/>
            <p:cNvSpPr/>
            <p:nvPr/>
          </p:nvSpPr>
          <p:spPr bwMode="auto">
            <a:xfrm>
              <a:off x="8153400" y="2239820"/>
              <a:ext cx="274722" cy="271993"/>
            </a:xfrm>
            <a:prstGeom prst="star5">
              <a:avLst/>
            </a:prstGeom>
            <a:solidFill>
              <a:srgbClr val="66FFFF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 sz="2000"/>
            </a:p>
          </p:txBody>
        </p:sp>
      </p:grpSp>
      <p:cxnSp>
        <p:nvCxnSpPr>
          <p:cNvPr id="23" name="Straight Connector 22"/>
          <p:cNvCxnSpPr/>
          <p:nvPr/>
        </p:nvCxnSpPr>
        <p:spPr bwMode="auto">
          <a:xfrm flipV="1">
            <a:off x="1295401" y="3224419"/>
            <a:ext cx="6341603" cy="1190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74" name="Group 73"/>
          <p:cNvGrpSpPr/>
          <p:nvPr/>
        </p:nvGrpSpPr>
        <p:grpSpPr>
          <a:xfrm>
            <a:off x="7315201" y="2636980"/>
            <a:ext cx="533400" cy="558788"/>
            <a:chOff x="7924800" y="4038600"/>
            <a:chExt cx="533400" cy="558788"/>
          </a:xfrm>
        </p:grpSpPr>
        <p:cxnSp>
          <p:nvCxnSpPr>
            <p:cNvPr id="27" name="Straight Arrow Connector 26"/>
            <p:cNvCxnSpPr/>
            <p:nvPr/>
          </p:nvCxnSpPr>
          <p:spPr bwMode="auto">
            <a:xfrm>
              <a:off x="8305800" y="4044808"/>
              <a:ext cx="0" cy="55258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ysDot"/>
              <a:round/>
              <a:headEnd type="arrow" w="lg" len="lg"/>
              <a:tailEnd type="arrow" w="lg" len="lg"/>
            </a:ln>
            <a:effectLst/>
          </p:spPr>
        </p:cxnSp>
        <p:sp>
          <p:nvSpPr>
            <p:cNvPr id="49" name="TextBox 48"/>
            <p:cNvSpPr txBox="1"/>
            <p:nvPr/>
          </p:nvSpPr>
          <p:spPr>
            <a:xfrm>
              <a:off x="7924800" y="4038600"/>
              <a:ext cx="533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solidFill>
                    <a:schemeClr val="tx1"/>
                  </a:solidFill>
                </a:rPr>
                <a:t>y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-373607" y="1717697"/>
            <a:ext cx="3652268" cy="3056184"/>
            <a:chOff x="299889" y="3109852"/>
            <a:chExt cx="3652268" cy="3056184"/>
          </a:xfrm>
        </p:grpSpPr>
        <p:sp>
          <p:nvSpPr>
            <p:cNvPr id="32" name="Arc 31"/>
            <p:cNvSpPr/>
            <p:nvPr/>
          </p:nvSpPr>
          <p:spPr bwMode="auto">
            <a:xfrm>
              <a:off x="299889" y="3109852"/>
              <a:ext cx="3162104" cy="3056184"/>
            </a:xfrm>
            <a:prstGeom prst="arc">
              <a:avLst>
                <a:gd name="adj1" fmla="val 20399027"/>
                <a:gd name="adj2" fmla="val 0"/>
              </a:avLst>
            </a:prstGeom>
            <a:noFill/>
            <a:ln w="158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418757" y="40185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solidFill>
                    <a:schemeClr val="accent6"/>
                  </a:solidFill>
                  <a:sym typeface="Symbol" panose="05050102010706020507" pitchFamily="18" charset="2"/>
                </a:rPr>
                <a:t></a:t>
              </a:r>
              <a:endParaRPr lang="en-US" sz="2400" i="1" dirty="0">
                <a:solidFill>
                  <a:schemeClr val="accent6"/>
                </a:solidFill>
              </a:endParaRPr>
            </a:p>
          </p:txBody>
        </p:sp>
      </p:grpSp>
      <p:cxnSp>
        <p:nvCxnSpPr>
          <p:cNvPr id="29" name="Straight Connector 28"/>
          <p:cNvCxnSpPr/>
          <p:nvPr/>
        </p:nvCxnSpPr>
        <p:spPr bwMode="auto">
          <a:xfrm flipV="1">
            <a:off x="1352551" y="2617752"/>
            <a:ext cx="6358689" cy="58350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75" name="Group 74"/>
          <p:cNvGrpSpPr/>
          <p:nvPr/>
        </p:nvGrpSpPr>
        <p:grpSpPr>
          <a:xfrm>
            <a:off x="-522081" y="1835680"/>
            <a:ext cx="3288960" cy="2862008"/>
            <a:chOff x="151415" y="3227835"/>
            <a:chExt cx="3288960" cy="2862008"/>
          </a:xfrm>
        </p:grpSpPr>
        <p:sp>
          <p:nvSpPr>
            <p:cNvPr id="50" name="TextBox 49"/>
            <p:cNvSpPr txBox="1"/>
            <p:nvPr/>
          </p:nvSpPr>
          <p:spPr>
            <a:xfrm>
              <a:off x="2906975" y="4624962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solidFill>
                    <a:srgbClr val="FF0000"/>
                  </a:solidFill>
                  <a:sym typeface="Symbol" panose="05050102010706020507" pitchFamily="18" charset="2"/>
                </a:rPr>
                <a:t></a:t>
              </a:r>
              <a:endParaRPr lang="en-US" sz="2400" i="1" dirty="0">
                <a:solidFill>
                  <a:srgbClr val="FF0000"/>
                </a:solidFill>
              </a:endParaRPr>
            </a:p>
          </p:txBody>
        </p:sp>
        <p:sp>
          <p:nvSpPr>
            <p:cNvPr id="52" name="Arc 51"/>
            <p:cNvSpPr/>
            <p:nvPr/>
          </p:nvSpPr>
          <p:spPr bwMode="auto">
            <a:xfrm>
              <a:off x="151415" y="3227835"/>
              <a:ext cx="2962574" cy="2862008"/>
            </a:xfrm>
            <a:prstGeom prst="arc">
              <a:avLst>
                <a:gd name="adj1" fmla="val 21176861"/>
                <a:gd name="adj2" fmla="val 0"/>
              </a:avLst>
            </a:prstGeom>
            <a:noFill/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</p:grp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186324" y="1128553"/>
            <a:ext cx="36095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Define the Einstein radius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Then we need to solve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Solution is:</a:t>
            </a: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1342224" y="3600172"/>
            <a:ext cx="2582076" cy="400110"/>
            <a:chOff x="1951824" y="5001786"/>
            <a:chExt cx="2582076" cy="400109"/>
          </a:xfrm>
        </p:grpSpPr>
        <p:cxnSp>
          <p:nvCxnSpPr>
            <p:cNvPr id="55" name="Straight Connector 54"/>
            <p:cNvCxnSpPr/>
            <p:nvPr/>
          </p:nvCxnSpPr>
          <p:spPr bwMode="auto">
            <a:xfrm flipV="1">
              <a:off x="1951824" y="5105400"/>
              <a:ext cx="2582076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ysDot"/>
              <a:round/>
              <a:headEnd type="arrow" w="med" len="med"/>
              <a:tailEnd type="arrow" w="med" len="med"/>
            </a:ln>
            <a:effectLst/>
          </p:spPr>
        </p:cxnSp>
        <p:sp>
          <p:nvSpPr>
            <p:cNvPr id="58" name="TextBox 57"/>
            <p:cNvSpPr txBox="1"/>
            <p:nvPr/>
          </p:nvSpPr>
          <p:spPr>
            <a:xfrm>
              <a:off x="3021292" y="5001786"/>
              <a:ext cx="53340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err="1">
                  <a:solidFill>
                    <a:schemeClr val="tx1"/>
                  </a:solidFill>
                  <a:sym typeface="Symbol" panose="05050102010706020507" pitchFamily="18" charset="2"/>
                </a:rPr>
                <a:t>d</a:t>
              </a:r>
              <a:r>
                <a:rPr lang="en-US" sz="2000" i="1" baseline="-25000" dirty="0" err="1">
                  <a:solidFill>
                    <a:schemeClr val="tx1"/>
                  </a:solidFill>
                  <a:sym typeface="Symbol" panose="05050102010706020507" pitchFamily="18" charset="2"/>
                </a:rPr>
                <a:t>L</a:t>
              </a:r>
              <a:endParaRPr lang="en-US" sz="2000" i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3880502" y="3620651"/>
            <a:ext cx="3756501" cy="400110"/>
            <a:chOff x="4490102" y="5022264"/>
            <a:chExt cx="3756501" cy="400109"/>
          </a:xfrm>
        </p:grpSpPr>
        <p:cxnSp>
          <p:nvCxnSpPr>
            <p:cNvPr id="56" name="Straight Connector 55"/>
            <p:cNvCxnSpPr/>
            <p:nvPr/>
          </p:nvCxnSpPr>
          <p:spPr bwMode="auto">
            <a:xfrm flipV="1">
              <a:off x="4490102" y="5105400"/>
              <a:ext cx="3756501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ysDot"/>
              <a:round/>
              <a:headEnd type="arrow" w="med" len="med"/>
              <a:tailEnd type="arrow" w="med" len="med"/>
            </a:ln>
            <a:effectLst/>
          </p:spPr>
        </p:cxnSp>
        <p:sp>
          <p:nvSpPr>
            <p:cNvPr id="59" name="TextBox 58"/>
            <p:cNvSpPr txBox="1"/>
            <p:nvPr/>
          </p:nvSpPr>
          <p:spPr>
            <a:xfrm>
              <a:off x="6406314" y="5022264"/>
              <a:ext cx="734671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err="1">
                  <a:solidFill>
                    <a:schemeClr val="tx1"/>
                  </a:solidFill>
                  <a:sym typeface="Symbol" panose="05050102010706020507" pitchFamily="18" charset="2"/>
                </a:rPr>
                <a:t>d</a:t>
              </a:r>
              <a:r>
                <a:rPr lang="en-US" sz="2000" i="1" baseline="-25000" dirty="0" err="1">
                  <a:solidFill>
                    <a:schemeClr val="tx1"/>
                  </a:solidFill>
                  <a:sym typeface="Symbol" panose="05050102010706020507" pitchFamily="18" charset="2"/>
                </a:rPr>
                <a:t>LS</a:t>
              </a:r>
              <a:endParaRPr lang="en-US" sz="2000" i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352551" y="4005793"/>
            <a:ext cx="6290151" cy="400110"/>
            <a:chOff x="1962150" y="5407407"/>
            <a:chExt cx="6290151" cy="400109"/>
          </a:xfrm>
        </p:grpSpPr>
        <p:cxnSp>
          <p:nvCxnSpPr>
            <p:cNvPr id="57" name="Straight Connector 56"/>
            <p:cNvCxnSpPr/>
            <p:nvPr/>
          </p:nvCxnSpPr>
          <p:spPr bwMode="auto">
            <a:xfrm>
              <a:off x="1962150" y="5480327"/>
              <a:ext cx="6290151" cy="607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ysDot"/>
              <a:round/>
              <a:headEnd type="arrow" w="med" len="med"/>
              <a:tailEnd type="arrow" w="med" len="med"/>
            </a:ln>
            <a:effectLst/>
          </p:spPr>
        </p:cxnSp>
        <p:sp>
          <p:nvSpPr>
            <p:cNvPr id="60" name="TextBox 59"/>
            <p:cNvSpPr txBox="1"/>
            <p:nvPr/>
          </p:nvSpPr>
          <p:spPr>
            <a:xfrm>
              <a:off x="4724400" y="5407407"/>
              <a:ext cx="734671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err="1">
                  <a:solidFill>
                    <a:schemeClr val="tx1"/>
                  </a:solidFill>
                  <a:sym typeface="Symbol" panose="05050102010706020507" pitchFamily="18" charset="2"/>
                </a:rPr>
                <a:t>d</a:t>
              </a:r>
              <a:r>
                <a:rPr lang="en-US" sz="2000" i="1" baseline="-25000" dirty="0" err="1">
                  <a:solidFill>
                    <a:schemeClr val="tx1"/>
                  </a:solidFill>
                  <a:sym typeface="Symbol" panose="05050102010706020507" pitchFamily="18" charset="2"/>
                </a:rPr>
                <a:t>S</a:t>
              </a:r>
              <a:endParaRPr lang="en-US" sz="2000" i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7543801" y="978030"/>
            <a:ext cx="533400" cy="2230450"/>
            <a:chOff x="8153400" y="2379650"/>
            <a:chExt cx="533400" cy="2230450"/>
          </a:xfrm>
        </p:grpSpPr>
        <p:cxnSp>
          <p:nvCxnSpPr>
            <p:cNvPr id="78" name="Straight Arrow Connector 77"/>
            <p:cNvCxnSpPr/>
            <p:nvPr/>
          </p:nvCxnSpPr>
          <p:spPr bwMode="auto">
            <a:xfrm flipH="1">
              <a:off x="8428122" y="2379650"/>
              <a:ext cx="38876" cy="223045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ysDot"/>
              <a:round/>
              <a:headEnd type="arrow" w="lg" len="lg"/>
              <a:tailEnd type="arrow" w="lg" len="lg"/>
            </a:ln>
            <a:effectLst/>
          </p:spPr>
        </p:cxnSp>
        <p:sp>
          <p:nvSpPr>
            <p:cNvPr id="79" name="TextBox 78"/>
            <p:cNvSpPr txBox="1"/>
            <p:nvPr/>
          </p:nvSpPr>
          <p:spPr>
            <a:xfrm>
              <a:off x="8153400" y="293223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solidFill>
                    <a:schemeClr val="tx1"/>
                  </a:solidFill>
                </a:rPr>
                <a:t>x</a:t>
              </a:r>
            </a:p>
          </p:txBody>
        </p:sp>
      </p:grpSp>
      <p:graphicFrame>
        <p:nvGraphicFramePr>
          <p:cNvPr id="85" name="Object 16"/>
          <p:cNvGraphicFramePr>
            <a:graphicFrameLocks noChangeAspect="1"/>
          </p:cNvGraphicFramePr>
          <p:nvPr/>
        </p:nvGraphicFramePr>
        <p:xfrm>
          <a:off x="8357957" y="1073517"/>
          <a:ext cx="1866690" cy="755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66680" imgH="431640" progId="Equation.DSMT4">
                  <p:embed/>
                </p:oleObj>
              </mc:Choice>
              <mc:Fallback>
                <p:oleObj name="Equation" r:id="rId2" imgW="1066680" imgH="431640" progId="Equation.DSMT4">
                  <p:embed/>
                  <p:pic>
                    <p:nvPicPr>
                      <p:cNvPr id="85" name="Object 16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7957" y="1073517"/>
                        <a:ext cx="1866690" cy="755370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  <a:prstDash val="sysDot"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16"/>
          <p:cNvGraphicFramePr>
            <a:graphicFrameLocks noChangeAspect="1"/>
          </p:cNvGraphicFramePr>
          <p:nvPr/>
        </p:nvGraphicFramePr>
        <p:xfrm>
          <a:off x="8683050" y="2196216"/>
          <a:ext cx="1555470" cy="755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88840" imgH="431640" progId="Equation.DSMT4">
                  <p:embed/>
                </p:oleObj>
              </mc:Choice>
              <mc:Fallback>
                <p:oleObj name="Equation" r:id="rId4" imgW="888840" imgH="431640" progId="Equation.DSMT4">
                  <p:embed/>
                  <p:pic>
                    <p:nvPicPr>
                      <p:cNvPr id="64" name="Object 16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050" y="2196216"/>
                        <a:ext cx="1555470" cy="75537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006600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16"/>
          <p:cNvGraphicFramePr>
            <a:graphicFrameLocks noChangeAspect="1"/>
          </p:cNvGraphicFramePr>
          <p:nvPr/>
        </p:nvGraphicFramePr>
        <p:xfrm>
          <a:off x="8403650" y="3225051"/>
          <a:ext cx="1799910" cy="42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28520" imgH="241200" progId="Equation.DSMT4">
                  <p:embed/>
                </p:oleObj>
              </mc:Choice>
              <mc:Fallback>
                <p:oleObj name="Equation" r:id="rId6" imgW="1028520" imgH="241200" progId="Equation.DSMT4">
                  <p:embed/>
                  <p:pic>
                    <p:nvPicPr>
                      <p:cNvPr id="71" name="Object 16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3650" y="3225051"/>
                        <a:ext cx="1799910" cy="422100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  <a:prstDash val="sysDot"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16"/>
          <p:cNvGraphicFramePr>
            <a:graphicFrameLocks noChangeAspect="1"/>
          </p:cNvGraphicFramePr>
          <p:nvPr/>
        </p:nvGraphicFramePr>
        <p:xfrm>
          <a:off x="8248975" y="3913318"/>
          <a:ext cx="2422350" cy="621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84200" imgH="355320" progId="Equation.DSMT4">
                  <p:embed/>
                </p:oleObj>
              </mc:Choice>
              <mc:Fallback>
                <p:oleObj name="Equation" r:id="rId8" imgW="1384200" imgH="355320" progId="Equation.DSMT4">
                  <p:embed/>
                  <p:pic>
                    <p:nvPicPr>
                      <p:cNvPr id="72" name="Object 16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8975" y="3913318"/>
                        <a:ext cx="2422350" cy="62181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accent6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Text Box 4"/>
          <p:cNvSpPr txBox="1">
            <a:spLocks noChangeArrowheads="1"/>
          </p:cNvSpPr>
          <p:nvPr/>
        </p:nvSpPr>
        <p:spPr bwMode="auto">
          <a:xfrm>
            <a:off x="188495" y="4473894"/>
            <a:ext cx="791805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There are, in fact, </a:t>
            </a:r>
            <a:r>
              <a:rPr lang="en-US" sz="2000" i="1" dirty="0">
                <a:solidFill>
                  <a:srgbClr val="006600"/>
                </a:solidFill>
              </a:rPr>
              <a:t>two</a:t>
            </a:r>
            <a:r>
              <a:rPr lang="en-US" sz="2000" dirty="0">
                <a:solidFill>
                  <a:srgbClr val="006600"/>
                </a:solidFill>
              </a:rPr>
              <a:t> images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One deflected above, as sketched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One deflected below 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Unfortunately, these angles are too small to detect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Nonetheless, they can still magnify the star, making it brighter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1284634" y="2213548"/>
            <a:ext cx="6354678" cy="1020306"/>
            <a:chOff x="1828800" y="3617638"/>
            <a:chExt cx="6354678" cy="1020306"/>
          </a:xfrm>
        </p:grpSpPr>
        <p:cxnSp>
          <p:nvCxnSpPr>
            <p:cNvPr id="77" name="Straight Arrow Connector 76"/>
            <p:cNvCxnSpPr/>
            <p:nvPr/>
          </p:nvCxnSpPr>
          <p:spPr bwMode="auto">
            <a:xfrm flipH="1" flipV="1">
              <a:off x="4572000" y="3617638"/>
              <a:ext cx="3611478" cy="37245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80" name="Straight Arrow Connector 79"/>
            <p:cNvCxnSpPr/>
            <p:nvPr/>
          </p:nvCxnSpPr>
          <p:spPr bwMode="auto">
            <a:xfrm flipH="1">
              <a:off x="1828800" y="3641429"/>
              <a:ext cx="2705100" cy="99651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55735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uiExpand="1" build="p"/>
      <p:bldP spid="7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97"/>
          <p:cNvGrpSpPr/>
          <p:nvPr/>
        </p:nvGrpSpPr>
        <p:grpSpPr>
          <a:xfrm flipV="1">
            <a:off x="8298169" y="2764922"/>
            <a:ext cx="1154251" cy="1568847"/>
            <a:chOff x="7503694" y="2276497"/>
            <a:chExt cx="2743200" cy="2676503"/>
          </a:xfrm>
        </p:grpSpPr>
        <p:sp>
          <p:nvSpPr>
            <p:cNvPr id="99" name="Pie 98"/>
            <p:cNvSpPr/>
            <p:nvPr/>
          </p:nvSpPr>
          <p:spPr bwMode="auto">
            <a:xfrm>
              <a:off x="7503694" y="2276497"/>
              <a:ext cx="2743200" cy="2676503"/>
            </a:xfrm>
            <a:prstGeom prst="pie">
              <a:avLst>
                <a:gd name="adj1" fmla="val 14656640"/>
                <a:gd name="adj2" fmla="val 17727286"/>
              </a:avLst>
            </a:prstGeom>
            <a:solidFill>
              <a:srgbClr val="00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  <p:sp>
          <p:nvSpPr>
            <p:cNvPr id="100" name="Pie 99"/>
            <p:cNvSpPr/>
            <p:nvPr/>
          </p:nvSpPr>
          <p:spPr bwMode="auto">
            <a:xfrm>
              <a:off x="7724273" y="2644735"/>
              <a:ext cx="2326106" cy="2003465"/>
            </a:xfrm>
            <a:prstGeom prst="pie">
              <a:avLst>
                <a:gd name="adj1" fmla="val 14656640"/>
                <a:gd name="adj2" fmla="val 17727286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5715000" y="893735"/>
            <a:ext cx="6324600" cy="5811865"/>
            <a:chOff x="7503694" y="2276497"/>
            <a:chExt cx="2743200" cy="2676503"/>
          </a:xfrm>
        </p:grpSpPr>
        <p:sp>
          <p:nvSpPr>
            <p:cNvPr id="93" name="Pie 92"/>
            <p:cNvSpPr/>
            <p:nvPr/>
          </p:nvSpPr>
          <p:spPr bwMode="auto">
            <a:xfrm>
              <a:off x="7503694" y="2276497"/>
              <a:ext cx="2743200" cy="2676503"/>
            </a:xfrm>
            <a:prstGeom prst="pie">
              <a:avLst>
                <a:gd name="adj1" fmla="val 14656640"/>
                <a:gd name="adj2" fmla="val 17727286"/>
              </a:avLst>
            </a:prstGeom>
            <a:solidFill>
              <a:srgbClr val="00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  <p:sp>
          <p:nvSpPr>
            <p:cNvPr id="94" name="Pie 93"/>
            <p:cNvSpPr/>
            <p:nvPr/>
          </p:nvSpPr>
          <p:spPr bwMode="auto">
            <a:xfrm>
              <a:off x="7724273" y="2644735"/>
              <a:ext cx="2326106" cy="2003465"/>
            </a:xfrm>
            <a:prstGeom prst="pie">
              <a:avLst>
                <a:gd name="adj1" fmla="val 14656640"/>
                <a:gd name="adj2" fmla="val 17727286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</p:grp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0" y="1184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MACHOs and Magnification of Light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176769" y="920588"/>
            <a:ext cx="86868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To make things simple, assume</a:t>
            </a:r>
            <a:br>
              <a:rPr lang="en-US" sz="2000" dirty="0">
                <a:solidFill>
                  <a:srgbClr val="9900CC"/>
                </a:solidFill>
              </a:rPr>
            </a:br>
            <a:r>
              <a:rPr lang="en-US" sz="2000" dirty="0">
                <a:solidFill>
                  <a:srgbClr val="9900CC"/>
                </a:solidFill>
              </a:rPr>
              <a:t>shape of star is part of an</a:t>
            </a:r>
            <a:br>
              <a:rPr lang="en-US" sz="2000" dirty="0">
                <a:solidFill>
                  <a:srgbClr val="9900CC"/>
                </a:solidFill>
              </a:rPr>
            </a:br>
            <a:r>
              <a:rPr lang="en-US" sz="2000" dirty="0">
                <a:solidFill>
                  <a:srgbClr val="9900CC"/>
                </a:solidFill>
              </a:rPr>
              <a:t>annulus centered on the mass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Any shape can be made of such annuli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The star </a:t>
            </a:r>
            <a:r>
              <a:rPr lang="en-US" sz="2000" i="1" dirty="0">
                <a:solidFill>
                  <a:srgbClr val="0000FF"/>
                </a:solidFill>
              </a:rPr>
              <a:t>actually </a:t>
            </a:r>
            <a:r>
              <a:rPr lang="en-US" sz="2000" dirty="0">
                <a:solidFill>
                  <a:srgbClr val="0000FF"/>
                </a:solidFill>
              </a:rPr>
              <a:t>goes from angle </a:t>
            </a:r>
            <a:r>
              <a:rPr lang="en-US" sz="2000" i="1" dirty="0">
                <a:solidFill>
                  <a:srgbClr val="0000FF"/>
                </a:solidFill>
                <a:sym typeface="Symbol" panose="05050102010706020507" pitchFamily="18" charset="2"/>
              </a:rPr>
              <a:t></a:t>
            </a:r>
            <a:r>
              <a:rPr lang="en-US" sz="2000" dirty="0">
                <a:solidFill>
                  <a:srgbClr val="0000FF"/>
                </a:solidFill>
                <a:sym typeface="Symbol" panose="05050102010706020507" pitchFamily="18" charset="2"/>
              </a:rPr>
              <a:t> to </a:t>
            </a:r>
            <a:r>
              <a:rPr lang="en-US" sz="2000" i="1" dirty="0">
                <a:solidFill>
                  <a:srgbClr val="0000FF"/>
                </a:solidFill>
                <a:sym typeface="Symbol" panose="05050102010706020507" pitchFamily="18" charset="2"/>
              </a:rPr>
              <a:t> </a:t>
            </a:r>
            <a:r>
              <a:rPr lang="en-US" sz="2000" dirty="0">
                <a:solidFill>
                  <a:srgbClr val="0000FF"/>
                </a:solidFill>
                <a:sym typeface="Symbol" panose="05050102010706020507" pitchFamily="18" charset="2"/>
              </a:rPr>
              <a:t>+ </a:t>
            </a:r>
            <a:r>
              <a:rPr lang="en-US" sz="2000" i="1" dirty="0">
                <a:solidFill>
                  <a:srgbClr val="0000FF"/>
                </a:solidFill>
                <a:sym typeface="Symbol" panose="05050102010706020507" pitchFamily="18" charset="2"/>
              </a:rPr>
              <a:t>d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 panose="05050102010706020507" pitchFamily="18" charset="2"/>
              </a:rPr>
              <a:t>And from azimuthal angle </a:t>
            </a:r>
            <a:r>
              <a:rPr lang="en-US" sz="2000" i="1" dirty="0">
                <a:solidFill>
                  <a:srgbClr val="0000FF"/>
                </a:solidFill>
                <a:sym typeface="Symbol" panose="05050102010706020507" pitchFamily="18" charset="2"/>
              </a:rPr>
              <a:t></a:t>
            </a:r>
            <a:r>
              <a:rPr lang="en-US" sz="2000" dirty="0">
                <a:solidFill>
                  <a:srgbClr val="0000FF"/>
                </a:solidFill>
                <a:sym typeface="Symbol" panose="05050102010706020507" pitchFamily="18" charset="2"/>
              </a:rPr>
              <a:t> to </a:t>
            </a:r>
            <a:r>
              <a:rPr lang="en-US" sz="2000" i="1" dirty="0">
                <a:solidFill>
                  <a:srgbClr val="0000FF"/>
                </a:solidFill>
                <a:sym typeface="Symbol" panose="05050102010706020507" pitchFamily="18" charset="2"/>
              </a:rPr>
              <a:t> + d</a:t>
            </a:r>
            <a:endParaRPr lang="en-US" sz="2000" dirty="0">
              <a:solidFill>
                <a:srgbClr val="0000FF"/>
              </a:solidFill>
              <a:sym typeface="Symbol" panose="05050102010706020507" pitchFamily="18" charset="2"/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 panose="05050102010706020507" pitchFamily="18" charset="2"/>
              </a:rPr>
              <a:t>Without the mass, the star’s</a:t>
            </a:r>
            <a:br>
              <a:rPr lang="en-US" sz="2000" dirty="0">
                <a:solidFill>
                  <a:srgbClr val="0000FF"/>
                </a:solidFill>
                <a:sym typeface="Symbol" panose="05050102010706020507" pitchFamily="18" charset="2"/>
              </a:rPr>
            </a:br>
            <a:r>
              <a:rPr lang="en-US" sz="2000" dirty="0">
                <a:solidFill>
                  <a:srgbClr val="0000FF"/>
                </a:solidFill>
                <a:sym typeface="Symbol" panose="05050102010706020507" pitchFamily="18" charset="2"/>
              </a:rPr>
              <a:t>brightness would be proportional to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  <a:sym typeface="Symbol" panose="05050102010706020507" pitchFamily="18" charset="2"/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The star’s </a:t>
            </a:r>
            <a:r>
              <a:rPr lang="en-US" sz="2000" i="1" dirty="0">
                <a:solidFill>
                  <a:srgbClr val="006600"/>
                </a:solidFill>
                <a:sym typeface="Symbol" panose="05050102010706020507" pitchFamily="18" charset="2"/>
              </a:rPr>
              <a:t>image</a:t>
            </a:r>
            <a:r>
              <a:rPr 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 goes from angle </a:t>
            </a:r>
            <a:r>
              <a:rPr lang="en-US" sz="2000" i="1" dirty="0">
                <a:solidFill>
                  <a:srgbClr val="006600"/>
                </a:solidFill>
                <a:sym typeface="Symbol" panose="05050102010706020507" pitchFamily="18" charset="2"/>
              </a:rPr>
              <a:t> </a:t>
            </a:r>
            <a:r>
              <a:rPr 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 to </a:t>
            </a:r>
            <a:r>
              <a:rPr lang="en-US" sz="2000" i="1" dirty="0">
                <a:solidFill>
                  <a:srgbClr val="006600"/>
                </a:solidFill>
                <a:sym typeface="Symbol" panose="05050102010706020507" pitchFamily="18" charset="2"/>
              </a:rPr>
              <a:t> </a:t>
            </a:r>
            <a:r>
              <a:rPr 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+ </a:t>
            </a:r>
            <a:r>
              <a:rPr lang="en-US" sz="2000" i="1" dirty="0">
                <a:solidFill>
                  <a:srgbClr val="006600"/>
                </a:solidFill>
                <a:sym typeface="Symbol" panose="05050102010706020507" pitchFamily="18" charset="2"/>
              </a:rPr>
              <a:t>d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And from azimuthal angle </a:t>
            </a:r>
            <a:r>
              <a:rPr lang="en-US" sz="2000" i="1" dirty="0">
                <a:solidFill>
                  <a:srgbClr val="006600"/>
                </a:solidFill>
                <a:sym typeface="Symbol" panose="05050102010706020507" pitchFamily="18" charset="2"/>
              </a:rPr>
              <a:t></a:t>
            </a:r>
            <a:r>
              <a:rPr 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 to </a:t>
            </a:r>
            <a:r>
              <a:rPr lang="en-US" sz="2000" i="1" dirty="0">
                <a:solidFill>
                  <a:srgbClr val="006600"/>
                </a:solidFill>
                <a:sym typeface="Symbol" panose="05050102010706020507" pitchFamily="18" charset="2"/>
              </a:rPr>
              <a:t> + d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The brightness of the image is, therefore, 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The ratio of these is the magnification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The actual brightness is the sum</a:t>
            </a:r>
            <a:b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</a:b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of the two images put together</a:t>
            </a:r>
            <a:endParaRPr lang="en-US" sz="2000" dirty="0">
              <a:solidFill>
                <a:srgbClr val="9900CC"/>
              </a:solidFill>
            </a:endParaRPr>
          </a:p>
        </p:txBody>
      </p:sp>
      <p:graphicFrame>
        <p:nvGraphicFramePr>
          <p:cNvPr id="72" name="Object 16"/>
          <p:cNvGraphicFramePr>
            <a:graphicFrameLocks noChangeAspect="1"/>
          </p:cNvGraphicFramePr>
          <p:nvPr/>
        </p:nvGraphicFramePr>
        <p:xfrm>
          <a:off x="4490547" y="920588"/>
          <a:ext cx="2422350" cy="621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84200" imgH="355320" progId="Equation.DSMT4">
                  <p:embed/>
                </p:oleObj>
              </mc:Choice>
              <mc:Fallback>
                <p:oleObj name="Equation" r:id="rId2" imgW="1384200" imgH="355320" progId="Equation.DSMT4">
                  <p:embed/>
                  <p:pic>
                    <p:nvPicPr>
                      <p:cNvPr id="72" name="Object 16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0547" y="920588"/>
                        <a:ext cx="2422350" cy="62181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accent6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7503694" y="2276498"/>
            <a:ext cx="2743200" cy="2676503"/>
            <a:chOff x="7503694" y="2276497"/>
            <a:chExt cx="2743200" cy="2676503"/>
          </a:xfrm>
        </p:grpSpPr>
        <p:sp>
          <p:nvSpPr>
            <p:cNvPr id="4" name="Pie 3"/>
            <p:cNvSpPr/>
            <p:nvPr/>
          </p:nvSpPr>
          <p:spPr bwMode="auto">
            <a:xfrm>
              <a:off x="7503694" y="2276497"/>
              <a:ext cx="2743200" cy="2676503"/>
            </a:xfrm>
            <a:prstGeom prst="pie">
              <a:avLst>
                <a:gd name="adj1" fmla="val 14656640"/>
                <a:gd name="adj2" fmla="val 17727286"/>
              </a:avLst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  <p:sp>
          <p:nvSpPr>
            <p:cNvPr id="82" name="Pie 81"/>
            <p:cNvSpPr/>
            <p:nvPr/>
          </p:nvSpPr>
          <p:spPr bwMode="auto">
            <a:xfrm>
              <a:off x="7724273" y="2644735"/>
              <a:ext cx="2326106" cy="2003465"/>
            </a:xfrm>
            <a:prstGeom prst="pie">
              <a:avLst>
                <a:gd name="adj1" fmla="val 14656640"/>
                <a:gd name="adj2" fmla="val 17727286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</p:grpSp>
      <p:sp>
        <p:nvSpPr>
          <p:cNvPr id="6" name="Oval 5"/>
          <p:cNvSpPr/>
          <p:nvPr/>
        </p:nvSpPr>
        <p:spPr bwMode="auto">
          <a:xfrm>
            <a:off x="8698833" y="3429001"/>
            <a:ext cx="334399" cy="304800"/>
          </a:xfrm>
          <a:prstGeom prst="ellipse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91" eaLnBrk="0" hangingPunct="0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39032" y="3328349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Mass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9474201" y="2339935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Star</a:t>
            </a:r>
          </a:p>
        </p:txBody>
      </p:sp>
      <p:graphicFrame>
        <p:nvGraphicFramePr>
          <p:cNvPr id="88" name="Object 16"/>
          <p:cNvGraphicFramePr>
            <a:graphicFrameLocks noChangeAspect="1"/>
          </p:cNvGraphicFramePr>
          <p:nvPr/>
        </p:nvGraphicFramePr>
        <p:xfrm>
          <a:off x="4871947" y="3107335"/>
          <a:ext cx="1933470" cy="44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04840" imgH="253800" progId="Equation.DSMT4">
                  <p:embed/>
                </p:oleObj>
              </mc:Choice>
              <mc:Fallback>
                <p:oleObj name="Equation" r:id="rId4" imgW="1104840" imgH="253800" progId="Equation.DSMT4">
                  <p:embed/>
                  <p:pic>
                    <p:nvPicPr>
                      <p:cNvPr id="88" name="Object 16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1947" y="3107335"/>
                        <a:ext cx="1933470" cy="444150"/>
                      </a:xfrm>
                      <a:prstGeom prst="rect">
                        <a:avLst/>
                      </a:prstGeom>
                      <a:noFill/>
                      <a:ln w="25400">
                        <a:noFill/>
                        <a:prstDash val="solid"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7848601" y="2357736"/>
            <a:ext cx="1423473" cy="1223665"/>
            <a:chOff x="7848600" y="2357735"/>
            <a:chExt cx="1423473" cy="1223665"/>
          </a:xfrm>
        </p:grpSpPr>
        <p:cxnSp>
          <p:nvCxnSpPr>
            <p:cNvPr id="12" name="Straight Arrow Connector 11"/>
            <p:cNvCxnSpPr>
              <a:stCxn id="82" idx="3"/>
            </p:cNvCxnSpPr>
            <p:nvPr/>
          </p:nvCxnSpPr>
          <p:spPr bwMode="auto">
            <a:xfrm flipH="1">
              <a:off x="8866031" y="2644735"/>
              <a:ext cx="21295" cy="93666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ysDot"/>
              <a:round/>
              <a:headEnd type="arrow" w="med" len="med"/>
              <a:tailEnd type="arrow"/>
            </a:ln>
            <a:effectLst/>
          </p:spPr>
        </p:cxnSp>
        <p:sp>
          <p:nvSpPr>
            <p:cNvPr id="90" name="TextBox 89"/>
            <p:cNvSpPr txBox="1"/>
            <p:nvPr/>
          </p:nvSpPr>
          <p:spPr>
            <a:xfrm>
              <a:off x="8836979" y="2876503"/>
              <a:ext cx="4350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solidFill>
                    <a:schemeClr val="tx1"/>
                  </a:solidFill>
                  <a:sym typeface="Symbol" panose="05050102010706020507" pitchFamily="18" charset="2"/>
                </a:rPr>
                <a:t></a:t>
              </a:r>
              <a:endParaRPr lang="en-US" sz="2000" i="1" dirty="0">
                <a:solidFill>
                  <a:schemeClr val="tx1"/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7848600" y="2357735"/>
              <a:ext cx="5740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solidFill>
                    <a:schemeClr val="tx1"/>
                  </a:solidFill>
                  <a:sym typeface="Symbol" panose="05050102010706020507" pitchFamily="18" charset="2"/>
                </a:rPr>
                <a:t>d</a:t>
              </a:r>
              <a:endParaRPr lang="en-US" sz="2000" i="1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95" name="Object 16"/>
          <p:cNvGraphicFramePr>
            <a:graphicFrameLocks noChangeAspect="1"/>
          </p:cNvGraphicFramePr>
          <p:nvPr/>
        </p:nvGraphicFramePr>
        <p:xfrm>
          <a:off x="5635328" y="3932857"/>
          <a:ext cx="1821960" cy="44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41120" imgH="253800" progId="Equation.DSMT4">
                  <p:embed/>
                </p:oleObj>
              </mc:Choice>
              <mc:Fallback>
                <p:oleObj name="Equation" r:id="rId6" imgW="1041120" imgH="253800" progId="Equation.DSMT4">
                  <p:embed/>
                  <p:pic>
                    <p:nvPicPr>
                      <p:cNvPr id="95" name="Object 16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328" y="3932857"/>
                        <a:ext cx="1821960" cy="444150"/>
                      </a:xfrm>
                      <a:prstGeom prst="rect">
                        <a:avLst/>
                      </a:prstGeom>
                      <a:noFill/>
                      <a:ln w="25400">
                        <a:noFill/>
                        <a:prstDash val="solid"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" name="Object 16"/>
          <p:cNvGraphicFramePr>
            <a:graphicFrameLocks noChangeAspect="1"/>
          </p:cNvGraphicFramePr>
          <p:nvPr/>
        </p:nvGraphicFramePr>
        <p:xfrm>
          <a:off x="5087841" y="4634402"/>
          <a:ext cx="137781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87320" imgH="457200" progId="Equation.DSMT4">
                  <p:embed/>
                </p:oleObj>
              </mc:Choice>
              <mc:Fallback>
                <p:oleObj name="Equation" r:id="rId8" imgW="787320" imgH="457200" progId="Equation.DSMT4">
                  <p:embed/>
                  <p:pic>
                    <p:nvPicPr>
                      <p:cNvPr id="96" name="Object 16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7841" y="4634402"/>
                        <a:ext cx="1377810" cy="800100"/>
                      </a:xfrm>
                      <a:prstGeom prst="rect">
                        <a:avLst/>
                      </a:prstGeom>
                      <a:noFill/>
                      <a:ln w="25400">
                        <a:noFill/>
                        <a:prstDash val="solid"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" name="Object 16"/>
          <p:cNvGraphicFramePr>
            <a:graphicFrameLocks noChangeAspect="1"/>
          </p:cNvGraphicFramePr>
          <p:nvPr/>
        </p:nvGraphicFramePr>
        <p:xfrm>
          <a:off x="6431479" y="4587681"/>
          <a:ext cx="3733380" cy="977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133360" imgH="558720" progId="Equation.DSMT4">
                  <p:embed/>
                </p:oleObj>
              </mc:Choice>
              <mc:Fallback>
                <p:oleObj name="Equation" r:id="rId10" imgW="2133360" imgH="558720" progId="Equation.DSMT4">
                  <p:embed/>
                  <p:pic>
                    <p:nvPicPr>
                      <p:cNvPr id="97" name="Object 16"/>
                      <p:cNvPicPr>
                        <a:picLocks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1479" y="4587681"/>
                        <a:ext cx="3733380" cy="977760"/>
                      </a:xfrm>
                      <a:prstGeom prst="rect">
                        <a:avLst/>
                      </a:prstGeom>
                      <a:noFill/>
                      <a:ln w="25400">
                        <a:noFill/>
                        <a:prstDash val="solid"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" name="Object 16"/>
          <p:cNvGraphicFramePr>
            <a:graphicFrameLocks noChangeAspect="1"/>
          </p:cNvGraphicFramePr>
          <p:nvPr/>
        </p:nvGraphicFramePr>
        <p:xfrm>
          <a:off x="5073244" y="5537353"/>
          <a:ext cx="3778110" cy="977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158920" imgH="558720" progId="Equation.DSMT4">
                  <p:embed/>
                </p:oleObj>
              </mc:Choice>
              <mc:Fallback>
                <p:oleObj name="Equation" r:id="rId12" imgW="2158920" imgH="558720" progId="Equation.DSMT4">
                  <p:embed/>
                  <p:pic>
                    <p:nvPicPr>
                      <p:cNvPr id="101" name="Object 16"/>
                      <p:cNvPicPr>
                        <a:picLocks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3244" y="5537353"/>
                        <a:ext cx="3778110" cy="977760"/>
                      </a:xfrm>
                      <a:prstGeom prst="rect">
                        <a:avLst/>
                      </a:prstGeom>
                      <a:noFill/>
                      <a:ln w="25400">
                        <a:noFill/>
                        <a:prstDash val="solid"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713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858000" y="762000"/>
            <a:ext cx="3810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chemeClr val="tx1"/>
                </a:solidFill>
              </a:rPr>
              <a:t>MACHOS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White dwarfs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Neutron stars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Black Holes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Brown dwarfs/“</a:t>
            </a:r>
            <a:r>
              <a:rPr lang="en-US" sz="2000" dirty="0" err="1">
                <a:solidFill>
                  <a:schemeClr val="tx1"/>
                </a:solidFill>
              </a:rPr>
              <a:t>Jupiters</a:t>
            </a:r>
            <a:r>
              <a:rPr lang="en-US" sz="2000" dirty="0">
                <a:solidFill>
                  <a:schemeClr val="tx1"/>
                </a:solidFill>
              </a:rPr>
              <a:t>”</a:t>
            </a:r>
          </a:p>
        </p:txBody>
      </p:sp>
      <p:grpSp>
        <p:nvGrpSpPr>
          <p:cNvPr id="16" name="Group 8"/>
          <p:cNvGrpSpPr>
            <a:grpSpLocks/>
          </p:cNvGrpSpPr>
          <p:nvPr/>
        </p:nvGrpSpPr>
        <p:grpSpPr bwMode="auto">
          <a:xfrm>
            <a:off x="3657600" y="4038600"/>
            <a:ext cx="609600" cy="533400"/>
            <a:chOff x="960" y="1680"/>
            <a:chExt cx="384" cy="336"/>
          </a:xfrm>
        </p:grpSpPr>
        <p:sp>
          <p:nvSpPr>
            <p:cNvPr id="17" name="Arc 9"/>
            <p:cNvSpPr>
              <a:spLocks/>
            </p:cNvSpPr>
            <p:nvPr/>
          </p:nvSpPr>
          <p:spPr bwMode="auto">
            <a:xfrm>
              <a:off x="960" y="1680"/>
              <a:ext cx="384" cy="321"/>
            </a:xfrm>
            <a:custGeom>
              <a:avLst/>
              <a:gdLst>
                <a:gd name="G0" fmla="+- 0 0 0"/>
                <a:gd name="G1" fmla="+- 9850 0 0"/>
                <a:gd name="G2" fmla="+- 21600 0 0"/>
                <a:gd name="T0" fmla="*/ 19223 w 21600"/>
                <a:gd name="T1" fmla="*/ 0 h 20587"/>
                <a:gd name="T2" fmla="*/ 18742 w 21600"/>
                <a:gd name="T3" fmla="*/ 20587 h 20587"/>
                <a:gd name="T4" fmla="*/ 0 w 21600"/>
                <a:gd name="T5" fmla="*/ 9850 h 20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587" fill="none" extrusionOk="0">
                  <a:moveTo>
                    <a:pt x="19223" y="-1"/>
                  </a:moveTo>
                  <a:cubicBezTo>
                    <a:pt x="20785" y="3048"/>
                    <a:pt x="21600" y="6424"/>
                    <a:pt x="21600" y="9850"/>
                  </a:cubicBezTo>
                  <a:cubicBezTo>
                    <a:pt x="21600" y="13617"/>
                    <a:pt x="20614" y="17318"/>
                    <a:pt x="18742" y="20587"/>
                  </a:cubicBezTo>
                </a:path>
                <a:path w="21600" h="20587" stroke="0" extrusionOk="0">
                  <a:moveTo>
                    <a:pt x="19223" y="-1"/>
                  </a:moveTo>
                  <a:cubicBezTo>
                    <a:pt x="20785" y="3048"/>
                    <a:pt x="21600" y="6424"/>
                    <a:pt x="21600" y="9850"/>
                  </a:cubicBezTo>
                  <a:cubicBezTo>
                    <a:pt x="21600" y="13617"/>
                    <a:pt x="20614" y="17318"/>
                    <a:pt x="18742" y="20587"/>
                  </a:cubicBezTo>
                  <a:lnTo>
                    <a:pt x="0" y="985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10"/>
            <p:cNvSpPr>
              <a:spLocks noChangeArrowheads="1"/>
            </p:cNvSpPr>
            <p:nvPr/>
          </p:nvSpPr>
          <p:spPr bwMode="auto">
            <a:xfrm>
              <a:off x="1248" y="1728"/>
              <a:ext cx="96" cy="240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rgbClr val="6699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11"/>
            <p:cNvSpPr>
              <a:spLocks noChangeArrowheads="1"/>
            </p:cNvSpPr>
            <p:nvPr/>
          </p:nvSpPr>
          <p:spPr bwMode="auto">
            <a:xfrm>
              <a:off x="1296" y="1776"/>
              <a:ext cx="48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2"/>
            <p:cNvSpPr>
              <a:spLocks noChangeShapeType="1"/>
            </p:cNvSpPr>
            <p:nvPr/>
          </p:nvSpPr>
          <p:spPr bwMode="auto">
            <a:xfrm flipV="1">
              <a:off x="960" y="1680"/>
              <a:ext cx="384" cy="144"/>
            </a:xfrm>
            <a:prstGeom prst="line">
              <a:avLst/>
            </a:prstGeom>
            <a:noFill/>
            <a:ln w="38100">
              <a:solidFill>
                <a:srgbClr val="FF99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3"/>
            <p:cNvSpPr>
              <a:spLocks noChangeShapeType="1"/>
            </p:cNvSpPr>
            <p:nvPr/>
          </p:nvSpPr>
          <p:spPr bwMode="auto">
            <a:xfrm>
              <a:off x="960" y="1824"/>
              <a:ext cx="336" cy="192"/>
            </a:xfrm>
            <a:prstGeom prst="line">
              <a:avLst/>
            </a:prstGeom>
            <a:noFill/>
            <a:ln w="38100">
              <a:solidFill>
                <a:srgbClr val="FF99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4-Point Star 21"/>
          <p:cNvSpPr/>
          <p:nvPr/>
        </p:nvSpPr>
        <p:spPr bwMode="auto">
          <a:xfrm>
            <a:off x="8153401" y="4114800"/>
            <a:ext cx="381000" cy="381000"/>
          </a:xfrm>
          <a:prstGeom prst="star4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91" eaLnBrk="0" hangingPunct="0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 bwMode="auto">
          <a:xfrm rot="10800000">
            <a:off x="4495800" y="4307777"/>
            <a:ext cx="3505200" cy="3562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3" name="Group 32"/>
          <p:cNvGrpSpPr/>
          <p:nvPr/>
        </p:nvGrpSpPr>
        <p:grpSpPr>
          <a:xfrm>
            <a:off x="4495801" y="3962401"/>
            <a:ext cx="3502231" cy="722415"/>
            <a:chOff x="1295400" y="3849585"/>
            <a:chExt cx="3502231" cy="722415"/>
          </a:xfrm>
        </p:grpSpPr>
        <p:sp>
          <p:nvSpPr>
            <p:cNvPr id="29" name="Freeform 28"/>
            <p:cNvSpPr/>
            <p:nvPr/>
          </p:nvSpPr>
          <p:spPr bwMode="auto">
            <a:xfrm>
              <a:off x="1306286" y="3849585"/>
              <a:ext cx="3491345" cy="283028"/>
            </a:xfrm>
            <a:custGeom>
              <a:avLst/>
              <a:gdLst>
                <a:gd name="connsiteX0" fmla="*/ 3491345 w 3491345"/>
                <a:gd name="connsiteY0" fmla="*/ 283028 h 283028"/>
                <a:gd name="connsiteX1" fmla="*/ 1603169 w 3491345"/>
                <a:gd name="connsiteY1" fmla="*/ 9896 h 283028"/>
                <a:gd name="connsiteX2" fmla="*/ 0 w 3491345"/>
                <a:gd name="connsiteY2" fmla="*/ 223651 h 283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91345" h="283028">
                  <a:moveTo>
                    <a:pt x="3491345" y="283028"/>
                  </a:moveTo>
                  <a:cubicBezTo>
                    <a:pt x="2838202" y="151410"/>
                    <a:pt x="2185060" y="19792"/>
                    <a:pt x="1603169" y="9896"/>
                  </a:cubicBezTo>
                  <a:cubicBezTo>
                    <a:pt x="1021278" y="0"/>
                    <a:pt x="510639" y="111825"/>
                    <a:pt x="0" y="223651"/>
                  </a:cubicBezTo>
                </a:path>
              </a:pathLst>
            </a:cu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  <p:sp>
          <p:nvSpPr>
            <p:cNvPr id="30" name="Freeform 29"/>
            <p:cNvSpPr/>
            <p:nvPr/>
          </p:nvSpPr>
          <p:spPr bwMode="auto">
            <a:xfrm flipV="1">
              <a:off x="1295400" y="4267200"/>
              <a:ext cx="3491345" cy="304800"/>
            </a:xfrm>
            <a:custGeom>
              <a:avLst/>
              <a:gdLst>
                <a:gd name="connsiteX0" fmla="*/ 3491345 w 3491345"/>
                <a:gd name="connsiteY0" fmla="*/ 283028 h 283028"/>
                <a:gd name="connsiteX1" fmla="*/ 1603169 w 3491345"/>
                <a:gd name="connsiteY1" fmla="*/ 9896 h 283028"/>
                <a:gd name="connsiteX2" fmla="*/ 0 w 3491345"/>
                <a:gd name="connsiteY2" fmla="*/ 223651 h 283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91345" h="283028">
                  <a:moveTo>
                    <a:pt x="3491345" y="283028"/>
                  </a:moveTo>
                  <a:cubicBezTo>
                    <a:pt x="2838202" y="151410"/>
                    <a:pt x="2185060" y="19792"/>
                    <a:pt x="1603169" y="9896"/>
                  </a:cubicBezTo>
                  <a:cubicBezTo>
                    <a:pt x="1021278" y="0"/>
                    <a:pt x="510639" y="111825"/>
                    <a:pt x="0" y="223651"/>
                  </a:cubicBezTo>
                </a:path>
              </a:pathLst>
            </a:cu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</p:grpSp>
      <p:sp>
        <p:nvSpPr>
          <p:cNvPr id="31" name="Oval 30"/>
          <p:cNvSpPr/>
          <p:nvPr/>
        </p:nvSpPr>
        <p:spPr bwMode="auto">
          <a:xfrm>
            <a:off x="6019800" y="3048000"/>
            <a:ext cx="228600" cy="228600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91" eaLnBrk="0" hangingPunct="0"/>
            <a:endParaRPr lang="en-US"/>
          </a:p>
        </p:txBody>
      </p:sp>
      <p:sp>
        <p:nvSpPr>
          <p:cNvPr id="32" name="Down Arrow 31"/>
          <p:cNvSpPr/>
          <p:nvPr/>
        </p:nvSpPr>
        <p:spPr bwMode="auto">
          <a:xfrm>
            <a:off x="6019800" y="3429000"/>
            <a:ext cx="228600" cy="381000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91" eaLnBrk="0" hangingPunct="0"/>
            <a:endParaRPr lang="en-US"/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4695701" y="2907786"/>
            <a:ext cx="1981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sym typeface="Symbol"/>
              </a:rPr>
              <a:t>MACHO: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325259" y="2127805"/>
            <a:ext cx="397064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Watch a random star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MACHO will pass in front of it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Light gets bent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Star gets brighter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MACHO moves away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Star gets dimmer again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8867901" y="3048001"/>
            <a:ext cx="1828800" cy="2133600"/>
            <a:chOff x="8534400" y="3048000"/>
            <a:chExt cx="1828800" cy="2133600"/>
          </a:xfrm>
        </p:grpSpPr>
        <p:sp>
          <p:nvSpPr>
            <p:cNvPr id="23" name="Text Box 4"/>
            <p:cNvSpPr txBox="1">
              <a:spLocks noChangeArrowheads="1"/>
            </p:cNvSpPr>
            <p:nvPr/>
          </p:nvSpPr>
          <p:spPr bwMode="auto">
            <a:xfrm>
              <a:off x="8658100" y="3048000"/>
              <a:ext cx="160019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chemeClr val="tx1"/>
                  </a:solidFill>
                  <a:sym typeface="Symbol"/>
                </a:rPr>
                <a:t>What we see: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5" name="4-Point Star 24"/>
            <p:cNvSpPr/>
            <p:nvPr/>
          </p:nvSpPr>
          <p:spPr bwMode="auto">
            <a:xfrm>
              <a:off x="9296400" y="3962400"/>
              <a:ext cx="381000" cy="381000"/>
            </a:xfrm>
            <a:prstGeom prst="star4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8534400" y="3124200"/>
              <a:ext cx="1828800" cy="20574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</p:grpSp>
      <p:sp>
        <p:nvSpPr>
          <p:cNvPr id="28" name="4-Point Star 27"/>
          <p:cNvSpPr/>
          <p:nvPr/>
        </p:nvSpPr>
        <p:spPr bwMode="auto">
          <a:xfrm>
            <a:off x="9296401" y="3733800"/>
            <a:ext cx="1066800" cy="914400"/>
          </a:xfrm>
          <a:prstGeom prst="star4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91" eaLnBrk="0" hangingPunct="0"/>
            <a:endParaRPr lang="en-US"/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0" y="1184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How to Catch a MACHO</a:t>
            </a: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307358" y="4481948"/>
            <a:ext cx="789131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Lots of stars are variable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However, these stars will get brighter/dimmer</a:t>
            </a:r>
            <a:br>
              <a:rPr lang="en-US" sz="2000" dirty="0">
                <a:solidFill>
                  <a:srgbClr val="0000FF"/>
                </a:solidFill>
              </a:rPr>
            </a:br>
            <a:r>
              <a:rPr lang="en-US" sz="2000" dirty="0">
                <a:solidFill>
                  <a:srgbClr val="0000FF"/>
                </a:solidFill>
              </a:rPr>
              <a:t>equally at all wavelengths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And it will follow curve predicted by theory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Realistically, watch thousands of stars in small area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Bulge is a good place to look for them</a:t>
            </a:r>
          </a:p>
        </p:txBody>
      </p:sp>
      <p:graphicFrame>
        <p:nvGraphicFramePr>
          <p:cNvPr id="35" name="Object 16"/>
          <p:cNvGraphicFramePr>
            <a:graphicFrameLocks noChangeAspect="1"/>
          </p:cNvGraphicFramePr>
          <p:nvPr/>
        </p:nvGraphicFramePr>
        <p:xfrm>
          <a:off x="1453325" y="967943"/>
          <a:ext cx="3778110" cy="977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58920" imgH="558720" progId="Equation.DSMT4">
                  <p:embed/>
                </p:oleObj>
              </mc:Choice>
              <mc:Fallback>
                <p:oleObj name="Equation" r:id="rId2" imgW="2158920" imgH="558720" progId="Equation.DSMT4">
                  <p:embed/>
                  <p:pic>
                    <p:nvPicPr>
                      <p:cNvPr id="35" name="Object 16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3325" y="967943"/>
                        <a:ext cx="3778110" cy="977760"/>
                      </a:xfrm>
                      <a:prstGeom prst="rect">
                        <a:avLst/>
                      </a:prstGeom>
                      <a:noFill/>
                      <a:ln w="25400">
                        <a:noFill/>
                        <a:prstDash val="solid"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191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55134E-6 L 0.00347 0.1720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0.17207 L 0.00347 0.3718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1" grpId="0" animBg="1"/>
      <p:bldP spid="31" grpId="1" animBg="1"/>
      <p:bldP spid="31" grpId="2" animBg="1"/>
      <p:bldP spid="32" grpId="0" animBg="1"/>
      <p:bldP spid="37" grpId="0"/>
      <p:bldP spid="39" grpId="0" uiExpand="1" build="p"/>
      <p:bldP spid="28" grpId="0" animBg="1"/>
      <p:bldP spid="28" grpId="1" animBg="1"/>
      <p:bldP spid="34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829" y="963262"/>
            <a:ext cx="678474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We can study many background stars by looking at the bulge, or at the Larger </a:t>
            </a:r>
            <a:r>
              <a:rPr lang="en-US" sz="2000" dirty="0" err="1">
                <a:solidFill>
                  <a:srgbClr val="006600"/>
                </a:solidFill>
              </a:rPr>
              <a:t>Magellenic</a:t>
            </a:r>
            <a:r>
              <a:rPr lang="en-US" sz="2000" dirty="0">
                <a:solidFill>
                  <a:srgbClr val="006600"/>
                </a:solidFill>
              </a:rPr>
              <a:t> Cloud (a small, nearby galaxy)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Let a computer watch </a:t>
            </a:r>
            <a:r>
              <a:rPr lang="en-US" sz="2000" i="1" dirty="0">
                <a:solidFill>
                  <a:srgbClr val="FF0000"/>
                </a:solidFill>
              </a:rPr>
              <a:t>many</a:t>
            </a:r>
            <a:r>
              <a:rPr lang="en-US" sz="2000" dirty="0">
                <a:solidFill>
                  <a:srgbClr val="FF0000"/>
                </a:solidFill>
              </a:rPr>
              <a:t> stars and flag those that change brightness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900CC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If they do, study them over time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Compare multiple wavelengths (variable stars tend to change temperature) </a:t>
            </a:r>
          </a:p>
        </p:txBody>
      </p:sp>
      <p:pic>
        <p:nvPicPr>
          <p:cNvPr id="328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7574" y="1371601"/>
            <a:ext cx="4152900" cy="537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32326" y="4316267"/>
            <a:ext cx="613987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Conclusions: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MACHOS exist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900CC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Mostly white dwarfs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Substantial fraction of stars, but </a:t>
            </a:r>
            <a:r>
              <a:rPr lang="en-US" sz="2000" i="1" dirty="0">
                <a:solidFill>
                  <a:srgbClr val="0000FF"/>
                </a:solidFill>
              </a:rPr>
              <a:t>not</a:t>
            </a:r>
            <a:r>
              <a:rPr lang="en-US" sz="2000" dirty="0">
                <a:solidFill>
                  <a:srgbClr val="0000FF"/>
                </a:solidFill>
              </a:rPr>
              <a:t> the dark matter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1184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How Many MACHOS Are There?</a:t>
            </a:r>
          </a:p>
        </p:txBody>
      </p:sp>
    </p:spTree>
    <p:extLst>
      <p:ext uri="{BB962C8B-B14F-4D97-AF65-F5344CB8AC3E}">
        <p14:creationId xmlns:p14="http://schemas.microsoft.com/office/powerpoint/2010/main" val="404551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2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2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3352800" y="914400"/>
            <a:ext cx="48006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chemeClr val="tx1"/>
                </a:solidFill>
              </a:rPr>
              <a:t>Dark matter candidates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33FF"/>
                </a:solidFill>
              </a:rPr>
              <a:t>Cold hydrogen gas  - </a:t>
            </a:r>
            <a:r>
              <a:rPr lang="en-US" sz="2000" dirty="0">
                <a:solidFill>
                  <a:srgbClr val="FF0000"/>
                </a:solidFill>
              </a:rPr>
              <a:t>Probably not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White dwarfs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Neutron stars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Black Holes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Brown dwarfs/“</a:t>
            </a:r>
            <a:r>
              <a:rPr lang="en-US" sz="2000" dirty="0" err="1">
                <a:solidFill>
                  <a:srgbClr val="006600"/>
                </a:solidFill>
              </a:rPr>
              <a:t>Jupiters</a:t>
            </a:r>
            <a:r>
              <a:rPr lang="en-US" sz="2000" dirty="0">
                <a:solidFill>
                  <a:srgbClr val="006600"/>
                </a:solidFill>
              </a:rPr>
              <a:t>”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Invisible massive particles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3639015" y="2766414"/>
            <a:ext cx="3048000" cy="300021"/>
          </a:xfrm>
          <a:prstGeom prst="roundRect">
            <a:avLst>
              <a:gd name="adj" fmla="val 5000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91" eaLnBrk="0" hangingPunct="0"/>
            <a:endParaRPr lang="en-US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1184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What Is the Dark Matter? (2)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62000" y="3429000"/>
            <a:ext cx="89916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We already argued against gas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MACHOS seem to be ruled out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A caveat – very small or very large black holes might still work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Invisible massive particles seem to work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Neutrinos are particles that we know exist and have mass</a:t>
            </a:r>
          </a:p>
          <a:p>
            <a:pPr marL="1257287" lvl="2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But they probably won’t work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No other known particles work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But many speculative theories contain such particles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324600" y="1600103"/>
            <a:ext cx="2286000" cy="1071578"/>
            <a:chOff x="6705600" y="1676400"/>
            <a:chExt cx="2286000" cy="1472311"/>
          </a:xfrm>
        </p:grpSpPr>
        <p:sp>
          <p:nvSpPr>
            <p:cNvPr id="2" name="Right Brace 1"/>
            <p:cNvSpPr/>
            <p:nvPr/>
          </p:nvSpPr>
          <p:spPr bwMode="auto">
            <a:xfrm>
              <a:off x="6705600" y="1676400"/>
              <a:ext cx="362415" cy="1472311"/>
            </a:xfrm>
            <a:prstGeom prst="rightBrace">
              <a:avLst>
                <a:gd name="adj1" fmla="val 42272"/>
                <a:gd name="adj2" fmla="val 50000"/>
              </a:avLst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 sz="200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239000" y="2133599"/>
              <a:ext cx="1752600" cy="549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Probably not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140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228600" y="762001"/>
            <a:ext cx="8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In PHY 114, you learned a lot about electric forces and fields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We introduced the </a:t>
            </a:r>
            <a:r>
              <a:rPr lang="en-US" sz="2000" i="1" dirty="0">
                <a:solidFill>
                  <a:srgbClr val="9900CC"/>
                </a:solidFill>
              </a:rPr>
              <a:t>Electric Field</a:t>
            </a:r>
            <a:r>
              <a:rPr lang="en-US" sz="2000" dirty="0">
                <a:solidFill>
                  <a:srgbClr val="9900CC"/>
                </a:solidFill>
              </a:rPr>
              <a:t> as the force per unit charge</a:t>
            </a:r>
          </a:p>
        </p:txBody>
      </p:sp>
      <p:graphicFrame>
        <p:nvGraphicFramePr>
          <p:cNvPr id="4" name="Object 3"/>
          <p:cNvGraphicFramePr>
            <a:graphicFrameLocks/>
          </p:cNvGraphicFramePr>
          <p:nvPr/>
        </p:nvGraphicFramePr>
        <p:xfrm>
          <a:off x="838200" y="1676401"/>
          <a:ext cx="1200150" cy="688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85800" imgH="393480" progId="Equation.DSMT4">
                  <p:embed/>
                </p:oleObj>
              </mc:Choice>
              <mc:Fallback>
                <p:oleObj name="Equation" r:id="rId2" imgW="685800" imgH="393480" progId="Equation.DSMT4">
                  <p:embed/>
                  <p:pic>
                    <p:nvPicPr>
                      <p:cNvPr id="4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676401"/>
                        <a:ext cx="1200150" cy="6885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9"/>
          <p:cNvGraphicFramePr>
            <a:graphicFrameLocks/>
          </p:cNvGraphicFramePr>
          <p:nvPr/>
        </p:nvGraphicFramePr>
        <p:xfrm>
          <a:off x="3295074" y="1854200"/>
          <a:ext cx="933030" cy="377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33160" imgH="215640" progId="Equation.DSMT4">
                  <p:embed/>
                </p:oleObj>
              </mc:Choice>
              <mc:Fallback>
                <p:oleObj name="Equation" r:id="rId4" imgW="533160" imgH="215640" progId="Equation.DSMT4">
                  <p:embed/>
                  <p:pic>
                    <p:nvPicPr>
                      <p:cNvPr id="2" name="Object 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5074" y="1854200"/>
                        <a:ext cx="933030" cy="3773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0"/>
          <p:cNvGraphicFramePr>
            <a:graphicFrameLocks/>
          </p:cNvGraphicFramePr>
          <p:nvPr/>
        </p:nvGraphicFramePr>
        <p:xfrm>
          <a:off x="4945856" y="1663701"/>
          <a:ext cx="1444590" cy="688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25480" imgH="393480" progId="Equation.DSMT4">
                  <p:embed/>
                </p:oleObj>
              </mc:Choice>
              <mc:Fallback>
                <p:oleObj name="Equation" r:id="rId6" imgW="825480" imgH="393480" progId="Equation.DSMT4">
                  <p:embed/>
                  <p:pic>
                    <p:nvPicPr>
                      <p:cNvPr id="10" name="Object 10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5856" y="1663701"/>
                        <a:ext cx="1444590" cy="6885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304800" y="2590801"/>
            <a:ext cx="5943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Compare this with gravity: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By analogy, introduce the </a:t>
            </a:r>
            <a:r>
              <a:rPr lang="en-US" sz="2000" i="1" dirty="0">
                <a:solidFill>
                  <a:srgbClr val="0000FF"/>
                </a:solidFill>
              </a:rPr>
              <a:t>gravitational field</a:t>
            </a:r>
          </a:p>
        </p:txBody>
      </p:sp>
      <p:graphicFrame>
        <p:nvGraphicFramePr>
          <p:cNvPr id="11" name="Object 11"/>
          <p:cNvGraphicFramePr>
            <a:graphicFrameLocks/>
          </p:cNvGraphicFramePr>
          <p:nvPr/>
        </p:nvGraphicFramePr>
        <p:xfrm>
          <a:off x="533401" y="3505201"/>
          <a:ext cx="1466640" cy="688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38080" imgH="393480" progId="Equation.DSMT4">
                  <p:embed/>
                </p:oleObj>
              </mc:Choice>
              <mc:Fallback>
                <p:oleObj name="Equation" r:id="rId8" imgW="838080" imgH="393480" progId="Equation.DSMT4">
                  <p:embed/>
                  <p:pic>
                    <p:nvPicPr>
                      <p:cNvPr id="11" name="Object 11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1" y="3505201"/>
                        <a:ext cx="1466640" cy="6885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2"/>
          <p:cNvGraphicFramePr>
            <a:graphicFrameLocks/>
          </p:cNvGraphicFramePr>
          <p:nvPr/>
        </p:nvGraphicFramePr>
        <p:xfrm>
          <a:off x="2971801" y="3657600"/>
          <a:ext cx="955080" cy="377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45760" imgH="215640" progId="Equation.DSMT4">
                  <p:embed/>
                </p:oleObj>
              </mc:Choice>
              <mc:Fallback>
                <p:oleObj name="Equation" r:id="rId10" imgW="545760" imgH="215640" progId="Equation.DSMT4">
                  <p:embed/>
                  <p:pic>
                    <p:nvPicPr>
                      <p:cNvPr id="12" name="Object 12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1" y="3657600"/>
                        <a:ext cx="955080" cy="37737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3"/>
          <p:cNvGraphicFramePr>
            <a:graphicFrameLocks/>
          </p:cNvGraphicFramePr>
          <p:nvPr/>
        </p:nvGraphicFramePr>
        <p:xfrm>
          <a:off x="4419601" y="3505200"/>
          <a:ext cx="2622060" cy="82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498320" imgH="469800" progId="Equation.DSMT4">
                  <p:embed/>
                </p:oleObj>
              </mc:Choice>
              <mc:Fallback>
                <p:oleObj name="Equation" r:id="rId12" imgW="1498320" imgH="469800" progId="Equation.DSMT4">
                  <p:embed/>
                  <p:pic>
                    <p:nvPicPr>
                      <p:cNvPr id="13" name="Object 13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1" y="3505200"/>
                        <a:ext cx="2622060" cy="8221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prstDash val="sysDot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Box 19"/>
          <p:cNvSpPr txBox="1">
            <a:spLocks noChangeArrowheads="1"/>
          </p:cNvSpPr>
          <p:nvPr/>
        </p:nvSpPr>
        <p:spPr bwMode="auto">
          <a:xfrm>
            <a:off x="310299" y="4570414"/>
            <a:ext cx="9829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If there are many sources of gravity, their effects must be added up</a:t>
            </a:r>
            <a:endParaRPr lang="en-US" sz="2000" i="1" dirty="0">
              <a:solidFill>
                <a:srgbClr val="006600"/>
              </a:solidFill>
            </a:endParaRPr>
          </a:p>
        </p:txBody>
      </p:sp>
      <p:graphicFrame>
        <p:nvGraphicFramePr>
          <p:cNvPr id="14" name="Object 14"/>
          <p:cNvGraphicFramePr>
            <a:graphicFrameLocks/>
          </p:cNvGraphicFramePr>
          <p:nvPr/>
        </p:nvGraphicFramePr>
        <p:xfrm>
          <a:off x="3486151" y="5241926"/>
          <a:ext cx="2555280" cy="86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460160" imgH="495000" progId="Equation.DSMT4">
                  <p:embed/>
                </p:oleObj>
              </mc:Choice>
              <mc:Fallback>
                <p:oleObj name="Equation" r:id="rId14" imgW="1460160" imgH="495000" progId="Equation.DSMT4">
                  <p:embed/>
                  <p:pic>
                    <p:nvPicPr>
                      <p:cNvPr id="14" name="Object 14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6151" y="5241926"/>
                        <a:ext cx="2555280" cy="8662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prstDash val="sysDot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6"/>
          <p:cNvGraphicFramePr>
            <a:graphicFrameLocks/>
          </p:cNvGraphicFramePr>
          <p:nvPr/>
        </p:nvGraphicFramePr>
        <p:xfrm>
          <a:off x="8001000" y="3581400"/>
          <a:ext cx="1444590" cy="355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825480" imgH="203040" progId="Equation.DSMT4">
                  <p:embed/>
                </p:oleObj>
              </mc:Choice>
              <mc:Fallback>
                <p:oleObj name="Equation" r:id="rId16" imgW="825480" imgH="203040" progId="Equation.DSMT4">
                  <p:embed/>
                  <p:pic>
                    <p:nvPicPr>
                      <p:cNvPr id="19" name="Object 16"/>
                      <p:cNvPicPr>
                        <a:picLocks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3581400"/>
                        <a:ext cx="1444590" cy="355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7" name="Object 17"/>
          <p:cNvGraphicFramePr>
            <a:graphicFrameLocks/>
          </p:cNvGraphicFramePr>
          <p:nvPr/>
        </p:nvGraphicFramePr>
        <p:xfrm>
          <a:off x="8305801" y="4114800"/>
          <a:ext cx="621810" cy="288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55320" imgH="164880" progId="Equation.DSMT4">
                  <p:embed/>
                </p:oleObj>
              </mc:Choice>
              <mc:Fallback>
                <p:oleObj name="Equation" r:id="rId18" imgW="355320" imgH="164880" progId="Equation.DSMT4">
                  <p:embed/>
                  <p:pic>
                    <p:nvPicPr>
                      <p:cNvPr id="25617" name="Object 17"/>
                      <p:cNvPicPr>
                        <a:picLocks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1" y="4114800"/>
                        <a:ext cx="621810" cy="28854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prstDash val="sysDot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0" y="-53109"/>
            <a:ext cx="10972800" cy="830997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/>
              <a:t>Gravitational Field</a:t>
            </a:r>
          </a:p>
        </p:txBody>
      </p:sp>
    </p:spTree>
    <p:extLst>
      <p:ext uri="{BB962C8B-B14F-4D97-AF65-F5344CB8AC3E}">
        <p14:creationId xmlns:p14="http://schemas.microsoft.com/office/powerpoint/2010/main" val="298849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/>
      <p:bldP spid="29" grpId="0" uiExpand="1" build="p"/>
      <p:bldP spid="38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5087" y="1594495"/>
            <a:ext cx="10515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6600"/>
                </a:solidFill>
              </a:rPr>
              <a:t>What governs stellar orbits of disk stars: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For the most part, we can treat all the “other” stars as being uniformly spread out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Don’t worry about effects of individual other stars</a:t>
            </a:r>
          </a:p>
          <a:p>
            <a:endParaRPr lang="en-US" sz="2000" dirty="0">
              <a:solidFill>
                <a:srgbClr val="0000FF"/>
              </a:solidFill>
            </a:endParaRPr>
          </a:p>
          <a:p>
            <a:r>
              <a:rPr lang="en-US" sz="2000" dirty="0">
                <a:solidFill>
                  <a:srgbClr val="0000FF"/>
                </a:solidFill>
              </a:rPr>
              <a:t>What conservation laws on a particular star can we use to figure out the motion?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Momentum of star is not conserved – there are forces on it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Energy conversation helps – but I won’t use this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Angular momentum conservation?</a:t>
            </a:r>
          </a:p>
        </p:txBody>
      </p:sp>
      <p:graphicFrame>
        <p:nvGraphicFramePr>
          <p:cNvPr id="506921" name="Object 1"/>
          <p:cNvGraphicFramePr>
            <a:graphicFrameLocks/>
          </p:cNvGraphicFramePr>
          <p:nvPr/>
        </p:nvGraphicFramePr>
        <p:xfrm>
          <a:off x="5486400" y="3763207"/>
          <a:ext cx="999810" cy="355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71320" imgH="203040" progId="Equation.DSMT4">
                  <p:embed/>
                </p:oleObj>
              </mc:Choice>
              <mc:Fallback>
                <p:oleObj name="Equation" r:id="rId2" imgW="571320" imgH="203040" progId="Equation.DSMT4">
                  <p:embed/>
                  <p:pic>
                    <p:nvPicPr>
                      <p:cNvPr id="506921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763207"/>
                        <a:ext cx="999810" cy="35532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2"/>
          <p:cNvGraphicFramePr>
            <a:graphicFrameLocks/>
          </p:cNvGraphicFramePr>
          <p:nvPr/>
        </p:nvGraphicFramePr>
        <p:xfrm>
          <a:off x="303693" y="4017417"/>
          <a:ext cx="2266740" cy="688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95280" imgH="393480" progId="Equation.DSMT4">
                  <p:embed/>
                </p:oleObj>
              </mc:Choice>
              <mc:Fallback>
                <p:oleObj name="Equation" r:id="rId4" imgW="1295280" imgH="393480" progId="Equation.DSMT4">
                  <p:embed/>
                  <p:pic>
                    <p:nvPicPr>
                      <p:cNvPr id="2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693" y="4017417"/>
                        <a:ext cx="2266740" cy="6885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/>
          <p:cNvGraphicFramePr>
            <a:graphicFrameLocks/>
          </p:cNvGraphicFramePr>
          <p:nvPr/>
        </p:nvGraphicFramePr>
        <p:xfrm>
          <a:off x="2519835" y="4035810"/>
          <a:ext cx="1799910" cy="688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28520" imgH="393480" progId="Equation.DSMT4">
                  <p:embed/>
                </p:oleObj>
              </mc:Choice>
              <mc:Fallback>
                <p:oleObj name="Equation" r:id="rId6" imgW="1028520" imgH="393480" progId="Equation.DSMT4">
                  <p:embed/>
                  <p:pic>
                    <p:nvPicPr>
                      <p:cNvPr id="3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9835" y="4035810"/>
                        <a:ext cx="1799910" cy="6885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/>
          </p:cNvGraphicFramePr>
          <p:nvPr/>
        </p:nvGraphicFramePr>
        <p:xfrm>
          <a:off x="4301850" y="4211010"/>
          <a:ext cx="777420" cy="288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44240" imgH="164880" progId="Equation.DSMT4">
                  <p:embed/>
                </p:oleObj>
              </mc:Choice>
              <mc:Fallback>
                <p:oleObj name="Equation" r:id="rId8" imgW="444240" imgH="164880" progId="Equation.DSMT4">
                  <p:embed/>
                  <p:pic>
                    <p:nvPicPr>
                      <p:cNvPr id="9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1850" y="4211010"/>
                        <a:ext cx="777420" cy="2885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6781800" y="3962400"/>
            <a:ext cx="3200400" cy="914400"/>
            <a:chOff x="7772400" y="5715000"/>
            <a:chExt cx="3200400" cy="914400"/>
          </a:xfrm>
        </p:grpSpPr>
        <p:sp>
          <p:nvSpPr>
            <p:cNvPr id="13" name="Oval 12"/>
            <p:cNvSpPr/>
            <p:nvPr/>
          </p:nvSpPr>
          <p:spPr bwMode="auto">
            <a:xfrm>
              <a:off x="7772400" y="5791200"/>
              <a:ext cx="3200400" cy="838200"/>
            </a:xfrm>
            <a:prstGeom prst="ellipse">
              <a:avLst/>
            </a:prstGeom>
            <a:gradFill flip="none" rotWithShape="1">
              <a:gsLst>
                <a:gs pos="0">
                  <a:schemeClr val="accent6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  <p:sp>
          <p:nvSpPr>
            <p:cNvPr id="14" name="4-Point Star 13"/>
            <p:cNvSpPr/>
            <p:nvPr/>
          </p:nvSpPr>
          <p:spPr bwMode="auto">
            <a:xfrm>
              <a:off x="8229600" y="5715000"/>
              <a:ext cx="457200" cy="381000"/>
            </a:xfrm>
            <a:prstGeom prst="star4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  <p:sp>
          <p:nvSpPr>
            <p:cNvPr id="15" name="Arc 14"/>
            <p:cNvSpPr/>
            <p:nvPr/>
          </p:nvSpPr>
          <p:spPr bwMode="auto">
            <a:xfrm>
              <a:off x="9067800" y="5979225"/>
              <a:ext cx="685800" cy="457200"/>
            </a:xfrm>
            <a:prstGeom prst="arc">
              <a:avLst>
                <a:gd name="adj1" fmla="val 10819527"/>
                <a:gd name="adj2" fmla="val 0"/>
              </a:avLst>
            </a:prstGeom>
            <a:gradFill flip="none"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  <p:sp>
          <p:nvSpPr>
            <p:cNvPr id="18" name="Arc 17"/>
            <p:cNvSpPr/>
            <p:nvPr/>
          </p:nvSpPr>
          <p:spPr bwMode="auto">
            <a:xfrm flipV="1">
              <a:off x="9067800" y="6100950"/>
              <a:ext cx="685800" cy="188025"/>
            </a:xfrm>
            <a:prstGeom prst="arc">
              <a:avLst>
                <a:gd name="adj1" fmla="val 10819527"/>
                <a:gd name="adj2" fmla="val 0"/>
              </a:avLst>
            </a:prstGeom>
            <a:gradFill flip="none"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</p:grpSp>
      <p:cxnSp>
        <p:nvCxnSpPr>
          <p:cNvPr id="21" name="Straight Arrow Connector 20"/>
          <p:cNvCxnSpPr/>
          <p:nvPr/>
        </p:nvCxnSpPr>
        <p:spPr bwMode="auto">
          <a:xfrm rot="16200000" flipH="1">
            <a:off x="7467601" y="4191001"/>
            <a:ext cx="381000" cy="381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9900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rot="16200000" flipV="1">
            <a:off x="7818170" y="3840432"/>
            <a:ext cx="251362" cy="9525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7696200" y="3886200"/>
            <a:ext cx="533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sym typeface="Symbol"/>
              </a:rPr>
              <a:t>r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7315201" y="4262735"/>
            <a:ext cx="533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9900CC"/>
                </a:solidFill>
                <a:sym typeface="Symbol"/>
              </a:rPr>
              <a:t>F</a:t>
            </a:r>
            <a:endParaRPr lang="en-US" sz="2000" b="1" dirty="0">
              <a:solidFill>
                <a:srgbClr val="9900CC"/>
              </a:solidFill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152400" y="4919008"/>
            <a:ext cx="105156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The cross product </a:t>
            </a:r>
            <a:r>
              <a:rPr lang="en-US" sz="2000" b="1" dirty="0">
                <a:solidFill>
                  <a:srgbClr val="FF0000"/>
                </a:solidFill>
              </a:rPr>
              <a:t>r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  <a:sym typeface="Symbol"/>
              </a:rPr>
              <a:t> </a:t>
            </a:r>
            <a:r>
              <a:rPr lang="en-US" sz="2000" b="1" dirty="0">
                <a:solidFill>
                  <a:srgbClr val="FF0000"/>
                </a:solidFill>
              </a:rPr>
              <a:t>F </a:t>
            </a:r>
            <a:r>
              <a:rPr lang="en-US" sz="2000" dirty="0">
                <a:solidFill>
                  <a:srgbClr val="FF0000"/>
                </a:solidFill>
              </a:rPr>
              <a:t>will </a:t>
            </a:r>
            <a:r>
              <a:rPr lang="en-US" sz="2000" u="sng" dirty="0">
                <a:solidFill>
                  <a:srgbClr val="FF0000"/>
                </a:solidFill>
              </a:rPr>
              <a:t>not</a:t>
            </a:r>
            <a:r>
              <a:rPr lang="en-US" sz="2000" dirty="0">
                <a:solidFill>
                  <a:srgbClr val="FF0000"/>
                </a:solidFill>
              </a:rPr>
              <a:t> generally vanish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However, the cross product </a:t>
            </a:r>
            <a:r>
              <a:rPr lang="en-US" sz="2000" i="1" dirty="0">
                <a:solidFill>
                  <a:srgbClr val="FF0000"/>
                </a:solidFill>
              </a:rPr>
              <a:t>will</a:t>
            </a:r>
            <a:r>
              <a:rPr lang="en-US" sz="2000" dirty="0">
                <a:solidFill>
                  <a:srgbClr val="FF0000"/>
                </a:solidFill>
              </a:rPr>
              <a:t> always be perpendicular to the vertical direction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Call this the </a:t>
            </a:r>
            <a:r>
              <a:rPr lang="en-US" sz="2000" i="1" dirty="0">
                <a:solidFill>
                  <a:srgbClr val="FF0000"/>
                </a:solidFill>
              </a:rPr>
              <a:t>z</a:t>
            </a:r>
            <a:r>
              <a:rPr lang="en-US" sz="2000" dirty="0">
                <a:solidFill>
                  <a:srgbClr val="FF0000"/>
                </a:solidFill>
              </a:rPr>
              <a:t> –direction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This </a:t>
            </a:r>
            <a:r>
              <a:rPr lang="en-US" sz="2000" i="1" dirty="0">
                <a:solidFill>
                  <a:srgbClr val="FF0000"/>
                </a:solidFill>
              </a:rPr>
              <a:t>component </a:t>
            </a:r>
            <a:r>
              <a:rPr lang="en-US" sz="2000" dirty="0">
                <a:solidFill>
                  <a:srgbClr val="FF0000"/>
                </a:solidFill>
              </a:rPr>
              <a:t> of the motion will be conserved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The combination </a:t>
            </a:r>
            <a:r>
              <a:rPr lang="en-US" sz="2000" i="1" dirty="0" err="1">
                <a:solidFill>
                  <a:srgbClr val="FF0000"/>
                </a:solidFill>
              </a:rPr>
              <a:t>Rv</a:t>
            </a:r>
            <a:r>
              <a:rPr lang="en-US" sz="2000" i="1" baseline="-25000" dirty="0">
                <a:solidFill>
                  <a:srgbClr val="FF0000"/>
                </a:solidFill>
                <a:sym typeface="Symbol"/>
              </a:rPr>
              <a:t></a:t>
            </a:r>
            <a:r>
              <a:rPr lang="en-US" sz="2000" dirty="0">
                <a:solidFill>
                  <a:srgbClr val="FF0000"/>
                </a:solidFill>
              </a:rPr>
              <a:t> is conserved</a:t>
            </a:r>
          </a:p>
        </p:txBody>
      </p:sp>
      <p:graphicFrame>
        <p:nvGraphicFramePr>
          <p:cNvPr id="10" name="Object 6"/>
          <p:cNvGraphicFramePr>
            <a:graphicFrameLocks/>
          </p:cNvGraphicFramePr>
          <p:nvPr/>
        </p:nvGraphicFramePr>
        <p:xfrm>
          <a:off x="7429501" y="5943601"/>
          <a:ext cx="2222010" cy="44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69720" imgH="253800" progId="Equation.DSMT4">
                  <p:embed/>
                </p:oleObj>
              </mc:Choice>
              <mc:Fallback>
                <p:oleObj name="Equation" r:id="rId10" imgW="1269720" imgH="253800" progId="Equation.DSMT4">
                  <p:embed/>
                  <p:pic>
                    <p:nvPicPr>
                      <p:cNvPr id="1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01" y="5943601"/>
                        <a:ext cx="2222010" cy="444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-4618" y="763084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Conservation of Angular Momentum</a:t>
            </a: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</a:rPr>
              <a:t>Orbits of Disk Stars</a:t>
            </a:r>
          </a:p>
        </p:txBody>
      </p:sp>
    </p:spTree>
    <p:extLst>
      <p:ext uri="{BB962C8B-B14F-4D97-AF65-F5344CB8AC3E}">
        <p14:creationId xmlns:p14="http://schemas.microsoft.com/office/powerpoint/2010/main" val="375869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06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26" grpId="0"/>
      <p:bldP spid="27" grpId="0"/>
      <p:bldP spid="28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228600" y="880964"/>
            <a:ext cx="100584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896" indent="-342896" eaLnBrk="0" hangingPunct="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FF"/>
                </a:solidFill>
                <a:cs typeface="+mn-cs"/>
              </a:rPr>
              <a:t>We will be using cylindrical coordinates:</a:t>
            </a:r>
          </a:p>
          <a:p>
            <a:pPr marL="800092" lvl="1" indent="-342896" eaLnBrk="0" hangingPunct="0">
              <a:buFont typeface="Arial" panose="020B0604020202020204" pitchFamily="34" charset="0"/>
              <a:buChar char="•"/>
              <a:defRPr/>
            </a:pPr>
            <a:r>
              <a:rPr lang="en-US" sz="2000" i="1" dirty="0">
                <a:solidFill>
                  <a:srgbClr val="FF0000"/>
                </a:solidFill>
                <a:cs typeface="+mn-cs"/>
              </a:rPr>
              <a:t>R </a:t>
            </a:r>
            <a:r>
              <a:rPr lang="en-US" sz="2000" dirty="0">
                <a:solidFill>
                  <a:srgbClr val="FF0000"/>
                </a:solidFill>
                <a:cs typeface="+mn-cs"/>
              </a:rPr>
              <a:t>– the distance from the </a:t>
            </a:r>
            <a:r>
              <a:rPr lang="en-US" sz="2000" i="1" dirty="0">
                <a:solidFill>
                  <a:srgbClr val="FF0000"/>
                </a:solidFill>
                <a:cs typeface="+mn-cs"/>
              </a:rPr>
              <a:t>z</a:t>
            </a:r>
            <a:r>
              <a:rPr lang="en-US" sz="2000" dirty="0">
                <a:solidFill>
                  <a:srgbClr val="FF0000"/>
                </a:solidFill>
                <a:cs typeface="+mn-cs"/>
              </a:rPr>
              <a:t>-axis, </a:t>
            </a:r>
            <a:r>
              <a:rPr lang="en-US" sz="2000" i="1" dirty="0" err="1">
                <a:solidFill>
                  <a:srgbClr val="FF0000"/>
                </a:solidFill>
                <a:cs typeface="+mn-cs"/>
              </a:rPr>
              <a:t>v</a:t>
            </a:r>
            <a:r>
              <a:rPr lang="en-US" sz="2000" i="1" baseline="-25000" dirty="0" err="1">
                <a:solidFill>
                  <a:srgbClr val="FF0000"/>
                </a:solidFill>
                <a:cs typeface="+mn-cs"/>
              </a:rPr>
              <a:t>r</a:t>
            </a:r>
            <a:r>
              <a:rPr lang="en-US" sz="2000" dirty="0">
                <a:solidFill>
                  <a:srgbClr val="FF0000"/>
                </a:solidFill>
              </a:rPr>
              <a:t> the corresponding velocity</a:t>
            </a:r>
            <a:endParaRPr lang="en-US" sz="2000" dirty="0">
              <a:solidFill>
                <a:srgbClr val="FF0000"/>
              </a:solidFill>
              <a:cs typeface="+mn-cs"/>
            </a:endParaRPr>
          </a:p>
          <a:p>
            <a:pPr marL="800092" lvl="1" indent="-342896" eaLnBrk="0" hangingPunct="0">
              <a:buFont typeface="Arial" panose="020B0604020202020204" pitchFamily="34" charset="0"/>
              <a:buChar char="•"/>
              <a:defRPr/>
            </a:pPr>
            <a:r>
              <a:rPr lang="en-US" sz="2000" i="1" dirty="0">
                <a:solidFill>
                  <a:srgbClr val="7030A0"/>
                </a:solidFill>
                <a:cs typeface="+mn-cs"/>
              </a:rPr>
              <a:t>z</a:t>
            </a:r>
            <a:r>
              <a:rPr lang="en-US" sz="2000" dirty="0">
                <a:solidFill>
                  <a:srgbClr val="7030A0"/>
                </a:solidFill>
                <a:cs typeface="+mn-cs"/>
              </a:rPr>
              <a:t> – the vertical distance from the plane, </a:t>
            </a:r>
            <a:r>
              <a:rPr lang="en-US" sz="2000" i="1" dirty="0" err="1">
                <a:solidFill>
                  <a:srgbClr val="7030A0"/>
                </a:solidFill>
              </a:rPr>
              <a:t>v</a:t>
            </a:r>
            <a:r>
              <a:rPr lang="en-US" sz="2000" i="1" baseline="-25000" dirty="0" err="1">
                <a:solidFill>
                  <a:srgbClr val="7030A0"/>
                </a:solidFill>
              </a:rPr>
              <a:t>z</a:t>
            </a:r>
            <a:r>
              <a:rPr lang="en-US" sz="2000" dirty="0">
                <a:solidFill>
                  <a:srgbClr val="7030A0"/>
                </a:solidFill>
              </a:rPr>
              <a:t> the corresponding velocity</a:t>
            </a:r>
          </a:p>
          <a:p>
            <a:pPr marL="800092" lvl="1" indent="-342896" eaLnBrk="0" hangingPunct="0">
              <a:buFont typeface="Arial" panose="020B0604020202020204" pitchFamily="34" charset="0"/>
              <a:buChar char="•"/>
              <a:defRPr/>
            </a:pPr>
            <a:r>
              <a:rPr lang="en-US" sz="2000" i="1" dirty="0">
                <a:solidFill>
                  <a:srgbClr val="006600"/>
                </a:solidFill>
                <a:cs typeface="+mn-cs"/>
                <a:sym typeface="Symbol"/>
              </a:rPr>
              <a:t></a:t>
            </a:r>
            <a:r>
              <a:rPr lang="en-US" sz="2000" dirty="0">
                <a:solidFill>
                  <a:srgbClr val="006600"/>
                </a:solidFill>
                <a:cs typeface="+mn-cs"/>
                <a:sym typeface="Symbol"/>
              </a:rPr>
              <a:t> – the angle around, </a:t>
            </a:r>
            <a:r>
              <a:rPr lang="en-US" sz="2000" i="1" dirty="0">
                <a:solidFill>
                  <a:srgbClr val="006600"/>
                </a:solidFill>
              </a:rPr>
              <a:t>v</a:t>
            </a:r>
            <a:r>
              <a:rPr lang="en-US" sz="2000" i="1" baseline="-25000" dirty="0">
                <a:solidFill>
                  <a:srgbClr val="006600"/>
                </a:solidFill>
                <a:sym typeface="Symbol"/>
              </a:rPr>
              <a:t></a:t>
            </a:r>
            <a:r>
              <a:rPr lang="en-US" sz="2000" dirty="0">
                <a:solidFill>
                  <a:srgbClr val="006600"/>
                </a:solidFill>
              </a:rPr>
              <a:t> the corresponding velocity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0000FF"/>
              </a:solidFill>
              <a:cs typeface="+mn-cs"/>
            </a:endParaRPr>
          </a:p>
          <a:p>
            <a:pPr marL="342896" indent="-342896" eaLnBrk="0" hangingPunct="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FF"/>
                </a:solidFill>
                <a:cs typeface="+mn-cs"/>
              </a:rPr>
              <a:t>There will potentially be three kinds of motion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0000FF"/>
              </a:solidFill>
              <a:cs typeface="+mn-cs"/>
            </a:endParaRPr>
          </a:p>
          <a:p>
            <a:pPr marL="342896" indent="-342896" eaLnBrk="0" hangingPunct="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FF"/>
                </a:solidFill>
                <a:cs typeface="+mn-cs"/>
              </a:rPr>
              <a:t>These will have associated with them three angular </a:t>
            </a:r>
            <a:r>
              <a:rPr lang="en-US" sz="2000" dirty="0">
                <a:solidFill>
                  <a:srgbClr val="0000FF"/>
                </a:solidFill>
                <a:cs typeface="+mn-cs"/>
                <a:sym typeface="Symbol"/>
              </a:rPr>
              <a:t>frequencies</a:t>
            </a:r>
          </a:p>
          <a:p>
            <a:pPr marL="800092" lvl="1" indent="-342896" eaLnBrk="0" hangingPunct="0">
              <a:buFont typeface="Arial" panose="020B0604020202020204" pitchFamily="34" charset="0"/>
              <a:buChar char="•"/>
              <a:defRPr/>
            </a:pPr>
            <a:r>
              <a:rPr lang="en-US" sz="2000" i="1" dirty="0">
                <a:solidFill>
                  <a:srgbClr val="FF0000"/>
                </a:solidFill>
                <a:sym typeface="Symbol"/>
              </a:rPr>
              <a:t>  </a:t>
            </a:r>
            <a:r>
              <a:rPr lang="en-US" sz="2000" dirty="0">
                <a:solidFill>
                  <a:srgbClr val="FF0000"/>
                </a:solidFill>
                <a:sym typeface="Symbol"/>
              </a:rPr>
              <a:t>– angular rate at which it wanders in and out</a:t>
            </a:r>
          </a:p>
          <a:p>
            <a:pPr marL="800092" lvl="1" indent="-342896" eaLnBrk="0" hangingPunct="0">
              <a:buFont typeface="Arial" panose="020B0604020202020204" pitchFamily="34" charset="0"/>
              <a:buChar char="•"/>
              <a:defRPr/>
            </a:pPr>
            <a:r>
              <a:rPr lang="en-US" sz="2000" i="1" dirty="0">
                <a:solidFill>
                  <a:srgbClr val="9900CC"/>
                </a:solidFill>
                <a:sym typeface="Symbol"/>
              </a:rPr>
              <a:t>  </a:t>
            </a:r>
            <a:r>
              <a:rPr lang="en-US" sz="2000" dirty="0">
                <a:solidFill>
                  <a:srgbClr val="9900CC"/>
                </a:solidFill>
                <a:sym typeface="Symbol"/>
              </a:rPr>
              <a:t>– angular rate at which it bobs up and down</a:t>
            </a:r>
          </a:p>
          <a:p>
            <a:pPr marL="800092" lvl="1" indent="-342896" eaLnBrk="0" hangingPunct="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6600"/>
                </a:solidFill>
                <a:sym typeface="Symbol"/>
              </a:rPr>
              <a:t> – angular rate at which it goes around</a:t>
            </a: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228600" y="4623456"/>
            <a:ext cx="10058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>
                <a:solidFill>
                  <a:srgbClr val="006600"/>
                </a:solidFill>
              </a:rPr>
              <a:t>Angular motion – the easiest to understand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The star goes </a:t>
            </a:r>
            <a:r>
              <a:rPr lang="en-US" sz="2000" i="1" dirty="0">
                <a:solidFill>
                  <a:srgbClr val="006600"/>
                </a:solidFill>
              </a:rPr>
              <a:t>approximately</a:t>
            </a:r>
            <a:r>
              <a:rPr lang="en-US" sz="2000" dirty="0">
                <a:solidFill>
                  <a:srgbClr val="006600"/>
                </a:solidFill>
              </a:rPr>
              <a:t> in a circle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Assume we know the angular velocity for circular orbits: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Assume that at some radius </a:t>
            </a:r>
            <a:r>
              <a:rPr lang="en-US" sz="2000" i="1" dirty="0">
                <a:solidFill>
                  <a:srgbClr val="006600"/>
                </a:solidFill>
              </a:rPr>
              <a:t>R</a:t>
            </a:r>
            <a:r>
              <a:rPr lang="en-US" sz="2000" baseline="-25000" dirty="0">
                <a:solidFill>
                  <a:srgbClr val="006600"/>
                </a:solidFill>
              </a:rPr>
              <a:t>0</a:t>
            </a:r>
            <a:r>
              <a:rPr lang="en-US" sz="2000" baseline="30000" dirty="0">
                <a:solidFill>
                  <a:srgbClr val="006600"/>
                </a:solidFill>
              </a:rPr>
              <a:t> </a:t>
            </a:r>
            <a:r>
              <a:rPr lang="en-US" sz="2000" dirty="0">
                <a:solidFill>
                  <a:srgbClr val="006600"/>
                </a:solidFill>
              </a:rPr>
              <a:t>this is exactly </a:t>
            </a:r>
            <a:r>
              <a:rPr lang="en-US" sz="2000" i="1" dirty="0">
                <a:solidFill>
                  <a:srgbClr val="006600"/>
                </a:solidFill>
              </a:rPr>
              <a:t>v</a:t>
            </a:r>
            <a:r>
              <a:rPr lang="en-US" sz="2000" i="1" baseline="-25000" dirty="0">
                <a:solidFill>
                  <a:srgbClr val="006600"/>
                </a:solidFill>
                <a:sym typeface="Symbol"/>
              </a:rPr>
              <a:t></a:t>
            </a:r>
            <a:endParaRPr lang="en-US" sz="2000" dirty="0">
              <a:solidFill>
                <a:srgbClr val="006600"/>
              </a:solidFill>
            </a:endParaRP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Approximate angular velocity and angular period is: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At all other radii, we must have:</a:t>
            </a:r>
          </a:p>
        </p:txBody>
      </p:sp>
      <p:graphicFrame>
        <p:nvGraphicFramePr>
          <p:cNvPr id="506921" name="Object 1"/>
          <p:cNvGraphicFramePr>
            <a:graphicFrameLocks/>
          </p:cNvGraphicFramePr>
          <p:nvPr/>
        </p:nvGraphicFramePr>
        <p:xfrm>
          <a:off x="8420100" y="838200"/>
          <a:ext cx="1644300" cy="42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39600" imgH="241200" progId="Equation.DSMT4">
                  <p:embed/>
                </p:oleObj>
              </mc:Choice>
              <mc:Fallback>
                <p:oleObj name="Equation" r:id="rId2" imgW="939600" imgH="241200" progId="Equation.DSMT4">
                  <p:embed/>
                  <p:pic>
                    <p:nvPicPr>
                      <p:cNvPr id="506921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0100" y="838200"/>
                        <a:ext cx="1644300" cy="422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2"/>
          <p:cNvGraphicFramePr>
            <a:graphicFrameLocks/>
          </p:cNvGraphicFramePr>
          <p:nvPr/>
        </p:nvGraphicFramePr>
        <p:xfrm>
          <a:off x="7399338" y="4662488"/>
          <a:ext cx="1355725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74360" imgH="228600" progId="Equation.DSMT4">
                  <p:embed/>
                </p:oleObj>
              </mc:Choice>
              <mc:Fallback>
                <p:oleObj name="Equation" r:id="rId4" imgW="774360" imgH="228600" progId="Equation.DSMT4">
                  <p:embed/>
                  <p:pic>
                    <p:nvPicPr>
                      <p:cNvPr id="2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9338" y="4662488"/>
                        <a:ext cx="1355725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/>
          <p:cNvGraphicFramePr>
            <a:graphicFrameLocks/>
          </p:cNvGraphicFramePr>
          <p:nvPr/>
        </p:nvGraphicFramePr>
        <p:xfrm>
          <a:off x="7105650" y="5224463"/>
          <a:ext cx="171132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77760" imgH="279360" progId="Equation.DSMT4">
                  <p:embed/>
                </p:oleObj>
              </mc:Choice>
              <mc:Fallback>
                <p:oleObj name="Equation" r:id="rId6" imgW="977760" imgH="279360" progId="Equation.DSMT4">
                  <p:embed/>
                  <p:pic>
                    <p:nvPicPr>
                      <p:cNvPr id="3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5650" y="5224463"/>
                        <a:ext cx="1711325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/>
          <p:cNvGraphicFramePr>
            <a:graphicFrameLocks/>
          </p:cNvGraphicFramePr>
          <p:nvPr/>
        </p:nvGraphicFramePr>
        <p:xfrm>
          <a:off x="9694863" y="4497388"/>
          <a:ext cx="86677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95000" imgH="431640" progId="Equation.DSMT4">
                  <p:embed/>
                </p:oleObj>
              </mc:Choice>
              <mc:Fallback>
                <p:oleObj name="Equation" r:id="rId8" imgW="495000" imgH="431640" progId="Equation.DSMT4">
                  <p:embed/>
                  <p:pic>
                    <p:nvPicPr>
                      <p:cNvPr id="4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4863" y="4497388"/>
                        <a:ext cx="866775" cy="7556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/>
          </p:cNvGraphicFramePr>
          <p:nvPr/>
        </p:nvGraphicFramePr>
        <p:xfrm>
          <a:off x="9661414" y="6005056"/>
          <a:ext cx="933030" cy="688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33160" imgH="393480" progId="Equation.DSMT4">
                  <p:embed/>
                </p:oleObj>
              </mc:Choice>
              <mc:Fallback>
                <p:oleObj name="Equation" r:id="rId10" imgW="533160" imgH="393480" progId="Equation.DSMT4">
                  <p:embed/>
                  <p:pic>
                    <p:nvPicPr>
                      <p:cNvPr id="5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1414" y="6005056"/>
                        <a:ext cx="933030" cy="68859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prstDash val="sysDot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/>
          </p:cNvGraphicFramePr>
          <p:nvPr/>
        </p:nvGraphicFramePr>
        <p:xfrm>
          <a:off x="4615809" y="6271546"/>
          <a:ext cx="1200150" cy="42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85800" imgH="241200" progId="Equation.DSMT4">
                  <p:embed/>
                </p:oleObj>
              </mc:Choice>
              <mc:Fallback>
                <p:oleObj name="Equation" r:id="rId12" imgW="685800" imgH="241200" progId="Equation.DSMT4">
                  <p:embed/>
                  <p:pic>
                    <p:nvPicPr>
                      <p:cNvPr id="6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5809" y="6271546"/>
                        <a:ext cx="1200150" cy="42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/>
          <p:cNvGraphicFramePr>
            <a:graphicFrameLocks/>
          </p:cNvGraphicFramePr>
          <p:nvPr/>
        </p:nvGraphicFramePr>
        <p:xfrm>
          <a:off x="7134947" y="5959179"/>
          <a:ext cx="1088640" cy="688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22080" imgH="393480" progId="Equation.DSMT4">
                  <p:embed/>
                </p:oleObj>
              </mc:Choice>
              <mc:Fallback>
                <p:oleObj name="Equation" r:id="rId14" imgW="622080" imgH="393480" progId="Equation.DSMT4">
                  <p:embed/>
                  <p:pic>
                    <p:nvPicPr>
                      <p:cNvPr id="7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4947" y="5959179"/>
                        <a:ext cx="1088640" cy="68859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7620000" y="1828800"/>
            <a:ext cx="3200400" cy="1085911"/>
            <a:chOff x="7620000" y="1524000"/>
            <a:chExt cx="3200400" cy="1085910"/>
          </a:xfrm>
        </p:grpSpPr>
        <p:grpSp>
          <p:nvGrpSpPr>
            <p:cNvPr id="9" name="Group 8"/>
            <p:cNvGrpSpPr/>
            <p:nvPr/>
          </p:nvGrpSpPr>
          <p:grpSpPr>
            <a:xfrm>
              <a:off x="7620000" y="1676401"/>
              <a:ext cx="3200400" cy="914400"/>
              <a:chOff x="7772400" y="5715000"/>
              <a:chExt cx="3200400" cy="914400"/>
            </a:xfrm>
          </p:grpSpPr>
          <p:sp>
            <p:nvSpPr>
              <p:cNvPr id="10" name="Oval 9"/>
              <p:cNvSpPr/>
              <p:nvPr/>
            </p:nvSpPr>
            <p:spPr bwMode="auto">
              <a:xfrm>
                <a:off x="7772400" y="5791200"/>
                <a:ext cx="3200400" cy="8382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91" eaLnBrk="0" hangingPunct="0"/>
                <a:endParaRPr lang="en-US" sz="2000"/>
              </a:p>
            </p:txBody>
          </p:sp>
          <p:sp>
            <p:nvSpPr>
              <p:cNvPr id="12" name="4-Point Star 11"/>
              <p:cNvSpPr/>
              <p:nvPr/>
            </p:nvSpPr>
            <p:spPr bwMode="auto">
              <a:xfrm>
                <a:off x="8229600" y="5715000"/>
                <a:ext cx="457200" cy="381000"/>
              </a:xfrm>
              <a:prstGeom prst="star4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91" eaLnBrk="0" hangingPunct="0"/>
                <a:endParaRPr lang="en-US" sz="2000"/>
              </a:p>
            </p:txBody>
          </p:sp>
          <p:sp>
            <p:nvSpPr>
              <p:cNvPr id="13" name="Arc 12"/>
              <p:cNvSpPr/>
              <p:nvPr/>
            </p:nvSpPr>
            <p:spPr bwMode="auto">
              <a:xfrm>
                <a:off x="9067800" y="5979225"/>
                <a:ext cx="685800" cy="457200"/>
              </a:xfrm>
              <a:prstGeom prst="arc">
                <a:avLst>
                  <a:gd name="adj1" fmla="val 10819527"/>
                  <a:gd name="adj2" fmla="val 0"/>
                </a:avLst>
              </a:prstGeom>
              <a:gradFill flip="none" rotWithShape="1">
                <a:gsLst>
                  <a:gs pos="0">
                    <a:srgbClr val="FF0000"/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91" eaLnBrk="0" hangingPunct="0"/>
                <a:endParaRPr lang="en-US" sz="2000"/>
              </a:p>
            </p:txBody>
          </p:sp>
          <p:sp>
            <p:nvSpPr>
              <p:cNvPr id="15" name="Arc 14"/>
              <p:cNvSpPr/>
              <p:nvPr/>
            </p:nvSpPr>
            <p:spPr bwMode="auto">
              <a:xfrm flipV="1">
                <a:off x="9067800" y="6100950"/>
                <a:ext cx="685800" cy="188025"/>
              </a:xfrm>
              <a:prstGeom prst="arc">
                <a:avLst>
                  <a:gd name="adj1" fmla="val 10819527"/>
                  <a:gd name="adj2" fmla="val 0"/>
                </a:avLst>
              </a:prstGeom>
              <a:gradFill flip="none" rotWithShape="1">
                <a:gsLst>
                  <a:gs pos="0">
                    <a:srgbClr val="FF0000"/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91" eaLnBrk="0" hangingPunct="0"/>
                <a:endParaRPr lang="en-US" sz="2000"/>
              </a:p>
            </p:txBody>
          </p:sp>
        </p:grpSp>
        <p:cxnSp>
          <p:nvCxnSpPr>
            <p:cNvPr id="17" name="Straight Arrow Connector 16"/>
            <p:cNvCxnSpPr/>
            <p:nvPr/>
          </p:nvCxnSpPr>
          <p:spPr bwMode="auto">
            <a:xfrm rot="5400000" flipH="1" flipV="1">
              <a:off x="8152606" y="2056607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9900CC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 rot="10800000">
              <a:off x="8293926" y="1891538"/>
              <a:ext cx="1002475" cy="158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8610600" y="1524001"/>
              <a:ext cx="5334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1" i="1" dirty="0">
                  <a:solidFill>
                    <a:srgbClr val="FF0000"/>
                  </a:solidFill>
                  <a:sym typeface="Symbol"/>
                </a:rPr>
                <a:t>R</a:t>
              </a:r>
              <a:endParaRPr lang="en-US" sz="20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 Box 4"/>
            <p:cNvSpPr txBox="1">
              <a:spLocks noChangeArrowheads="1"/>
            </p:cNvSpPr>
            <p:nvPr/>
          </p:nvSpPr>
          <p:spPr bwMode="auto">
            <a:xfrm>
              <a:off x="7848600" y="1828801"/>
              <a:ext cx="5334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1" i="1" dirty="0">
                  <a:solidFill>
                    <a:srgbClr val="9900CC"/>
                  </a:solidFill>
                  <a:sym typeface="Symbol"/>
                </a:rPr>
                <a:t>z</a:t>
              </a:r>
              <a:endParaRPr lang="en-US" sz="2000" b="1" i="1" dirty="0">
                <a:solidFill>
                  <a:srgbClr val="9900CC"/>
                </a:solidFill>
              </a:endParaRPr>
            </a:p>
          </p:txBody>
        </p:sp>
        <p:sp>
          <p:nvSpPr>
            <p:cNvPr id="27" name="Arc 26"/>
            <p:cNvSpPr/>
            <p:nvPr/>
          </p:nvSpPr>
          <p:spPr bwMode="auto">
            <a:xfrm rot="10800000">
              <a:off x="8305800" y="1524000"/>
              <a:ext cx="1905000" cy="838200"/>
            </a:xfrm>
            <a:prstGeom prst="arc">
              <a:avLst/>
            </a:prstGeom>
            <a:noFill/>
            <a:ln w="28575" cap="flat" cmpd="sng" algn="ctr">
              <a:solidFill>
                <a:srgbClr val="00660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 sz="2000"/>
            </a:p>
          </p:txBody>
        </p:sp>
        <p:sp>
          <p:nvSpPr>
            <p:cNvPr id="22" name="Text Box 4"/>
            <p:cNvSpPr txBox="1">
              <a:spLocks noChangeArrowheads="1"/>
            </p:cNvSpPr>
            <p:nvPr/>
          </p:nvSpPr>
          <p:spPr bwMode="auto">
            <a:xfrm>
              <a:off x="8382000" y="2209800"/>
              <a:ext cx="5334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1" i="1" dirty="0">
                  <a:solidFill>
                    <a:srgbClr val="006600"/>
                  </a:solidFill>
                  <a:sym typeface="Symbol"/>
                </a:rPr>
                <a:t></a:t>
              </a:r>
              <a:endParaRPr lang="en-US" sz="2000" b="1" i="1" dirty="0">
                <a:solidFill>
                  <a:srgbClr val="006600"/>
                </a:solidFill>
              </a:endParaRPr>
            </a:p>
          </p:txBody>
        </p:sp>
      </p:grp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0" y="-7709"/>
            <a:ext cx="10972800" cy="830997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/>
              <a:t>Three Types of Motion</a:t>
            </a:r>
          </a:p>
        </p:txBody>
      </p:sp>
    </p:spTree>
    <p:extLst>
      <p:ext uri="{BB962C8B-B14F-4D97-AF65-F5344CB8AC3E}">
        <p14:creationId xmlns:p14="http://schemas.microsoft.com/office/powerpoint/2010/main" val="62068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1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457200" y="996950"/>
            <a:ext cx="100584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>
                <a:solidFill>
                  <a:srgbClr val="9900CC"/>
                </a:solidFill>
              </a:rPr>
              <a:t>In the vertical direction, there will be small motions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</a:endParaRP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The star should only be moving a small amount, </a:t>
            </a:r>
            <a:r>
              <a:rPr lang="en-US" sz="2000" i="1" dirty="0">
                <a:solidFill>
                  <a:srgbClr val="006600"/>
                </a:solidFill>
              </a:rPr>
              <a:t>z</a:t>
            </a:r>
            <a:r>
              <a:rPr lang="en-US" sz="2000" dirty="0">
                <a:solidFill>
                  <a:srgbClr val="006600"/>
                </a:solidFill>
              </a:rPr>
              <a:t> small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Locally, the disk looks much like a uniform slab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We found the gravitational acceleration previously</a:t>
            </a:r>
          </a:p>
        </p:txBody>
      </p:sp>
      <p:graphicFrame>
        <p:nvGraphicFramePr>
          <p:cNvPr id="6" name="Object 6"/>
          <p:cNvGraphicFramePr>
            <a:graphicFrameLocks/>
          </p:cNvGraphicFramePr>
          <p:nvPr/>
        </p:nvGraphicFramePr>
        <p:xfrm>
          <a:off x="302131" y="2837118"/>
          <a:ext cx="2000250" cy="44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3000" imgH="253800" progId="Equation.DSMT4">
                  <p:embed/>
                </p:oleObj>
              </mc:Choice>
              <mc:Fallback>
                <p:oleObj name="Equation" r:id="rId2" imgW="1143000" imgH="253800" progId="Equation.DSMT4">
                  <p:embed/>
                  <p:pic>
                    <p:nvPicPr>
                      <p:cNvPr id="6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131" y="2837118"/>
                        <a:ext cx="2000250" cy="44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Group 26"/>
          <p:cNvGrpSpPr>
            <a:grpSpLocks/>
          </p:cNvGrpSpPr>
          <p:nvPr/>
        </p:nvGrpSpPr>
        <p:grpSpPr bwMode="auto">
          <a:xfrm>
            <a:off x="5843010" y="2025650"/>
            <a:ext cx="5029200" cy="2362200"/>
            <a:chOff x="5562600" y="914400"/>
            <a:chExt cx="5029200" cy="2362200"/>
          </a:xfrm>
        </p:grpSpPr>
        <p:cxnSp>
          <p:nvCxnSpPr>
            <p:cNvPr id="23" name="Straight Arrow Connector 23"/>
            <p:cNvCxnSpPr>
              <a:cxnSpLocks noChangeShapeType="1"/>
            </p:cNvCxnSpPr>
            <p:nvPr/>
          </p:nvCxnSpPr>
          <p:spPr bwMode="auto">
            <a:xfrm rot="10800000">
              <a:off x="5562600" y="2057400"/>
              <a:ext cx="914400" cy="1588"/>
            </a:xfrm>
            <a:prstGeom prst="straightConnector1">
              <a:avLst/>
            </a:prstGeom>
            <a:noFill/>
            <a:ln w="6350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4" name="Straight Arrow Connector 20"/>
            <p:cNvCxnSpPr>
              <a:cxnSpLocks noChangeShapeType="1"/>
            </p:cNvCxnSpPr>
            <p:nvPr/>
          </p:nvCxnSpPr>
          <p:spPr bwMode="auto">
            <a:xfrm rot="5400000">
              <a:off x="8763000" y="914400"/>
              <a:ext cx="533400" cy="533400"/>
            </a:xfrm>
            <a:prstGeom prst="straightConnector1">
              <a:avLst/>
            </a:prstGeom>
            <a:noFill/>
            <a:ln w="63500" algn="ctr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sp>
          <p:nvSpPr>
            <p:cNvPr id="25" name="Cube 14"/>
            <p:cNvSpPr>
              <a:spLocks noChangeArrowheads="1"/>
            </p:cNvSpPr>
            <p:nvPr/>
          </p:nvSpPr>
          <p:spPr bwMode="auto">
            <a:xfrm>
              <a:off x="5943600" y="1219200"/>
              <a:ext cx="4419600" cy="1981200"/>
            </a:xfrm>
            <a:prstGeom prst="cube">
              <a:avLst>
                <a:gd name="adj" fmla="val 57051"/>
              </a:avLst>
            </a:prstGeom>
            <a:solidFill>
              <a:srgbClr val="9900CC">
                <a:alpha val="79999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cxnSp>
          <p:nvCxnSpPr>
            <p:cNvPr id="26" name="Straight Arrow Connector 18"/>
            <p:cNvCxnSpPr>
              <a:cxnSpLocks noChangeShapeType="1"/>
            </p:cNvCxnSpPr>
            <p:nvPr/>
          </p:nvCxnSpPr>
          <p:spPr bwMode="auto">
            <a:xfrm rot="5400000">
              <a:off x="7010400" y="2743200"/>
              <a:ext cx="533400" cy="533400"/>
            </a:xfrm>
            <a:prstGeom prst="straightConnector1">
              <a:avLst/>
            </a:prstGeom>
            <a:noFill/>
            <a:ln w="6350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8" name="Straight Arrow Connector 21"/>
            <p:cNvCxnSpPr>
              <a:cxnSpLocks noChangeShapeType="1"/>
            </p:cNvCxnSpPr>
            <p:nvPr/>
          </p:nvCxnSpPr>
          <p:spPr bwMode="auto">
            <a:xfrm>
              <a:off x="9753600" y="2209800"/>
              <a:ext cx="838200" cy="1588"/>
            </a:xfrm>
            <a:prstGeom prst="straightConnector1">
              <a:avLst/>
            </a:prstGeom>
            <a:noFill/>
            <a:ln w="6350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29" name="4-Point Star 28"/>
          <p:cNvSpPr/>
          <p:nvPr/>
        </p:nvSpPr>
        <p:spPr bwMode="auto">
          <a:xfrm>
            <a:off x="8264957" y="3584149"/>
            <a:ext cx="457200" cy="381000"/>
          </a:xfrm>
          <a:prstGeom prst="star4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91" eaLnBrk="0" hangingPunct="0"/>
            <a:endParaRPr lang="en-US"/>
          </a:p>
        </p:txBody>
      </p:sp>
      <p:graphicFrame>
        <p:nvGraphicFramePr>
          <p:cNvPr id="9" name="Object 9"/>
          <p:cNvGraphicFramePr>
            <a:graphicFrameLocks/>
          </p:cNvGraphicFramePr>
          <p:nvPr/>
        </p:nvGraphicFramePr>
        <p:xfrm>
          <a:off x="3142694" y="2617052"/>
          <a:ext cx="1799910" cy="733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28520" imgH="419040" progId="Equation.DSMT4">
                  <p:embed/>
                </p:oleObj>
              </mc:Choice>
              <mc:Fallback>
                <p:oleObj name="Equation" r:id="rId4" imgW="1028520" imgH="419040" progId="Equation.DSMT4">
                  <p:embed/>
                  <p:pic>
                    <p:nvPicPr>
                      <p:cNvPr id="9" name="Object 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2694" y="2617052"/>
                        <a:ext cx="1799910" cy="733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381001" y="3419475"/>
            <a:ext cx="6553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This looks like Hooke’s Law</a:t>
            </a:r>
          </a:p>
          <a:p>
            <a:pPr marL="800092" lvl="1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Simple harmonic motion</a:t>
            </a:r>
          </a:p>
        </p:txBody>
      </p:sp>
      <p:graphicFrame>
        <p:nvGraphicFramePr>
          <p:cNvPr id="14" name="Object 10"/>
          <p:cNvGraphicFramePr>
            <a:graphicFrameLocks/>
          </p:cNvGraphicFramePr>
          <p:nvPr/>
        </p:nvGraphicFramePr>
        <p:xfrm>
          <a:off x="601873" y="4284320"/>
          <a:ext cx="1466640" cy="46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38080" imgH="266400" progId="Equation.DSMT4">
                  <p:embed/>
                </p:oleObj>
              </mc:Choice>
              <mc:Fallback>
                <p:oleObj name="Equation" r:id="rId6" imgW="838080" imgH="266400" progId="Equation.DSMT4">
                  <p:embed/>
                  <p:pic>
                    <p:nvPicPr>
                      <p:cNvPr id="14" name="Object 10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873" y="4284320"/>
                        <a:ext cx="1466640" cy="4662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prstDash val="dash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1"/>
          <p:cNvGraphicFramePr>
            <a:graphicFrameLocks/>
          </p:cNvGraphicFramePr>
          <p:nvPr/>
        </p:nvGraphicFramePr>
        <p:xfrm>
          <a:off x="2634078" y="4147366"/>
          <a:ext cx="1311030" cy="733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49160" imgH="419040" progId="Equation.DSMT4">
                  <p:embed/>
                </p:oleObj>
              </mc:Choice>
              <mc:Fallback>
                <p:oleObj name="Equation" r:id="rId8" imgW="749160" imgH="419040" progId="Equation.DSMT4">
                  <p:embed/>
                  <p:pic>
                    <p:nvPicPr>
                      <p:cNvPr id="21" name="Object 11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4078" y="4147366"/>
                        <a:ext cx="1311030" cy="733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2"/>
          <p:cNvGraphicFramePr>
            <a:graphicFrameLocks/>
          </p:cNvGraphicFramePr>
          <p:nvPr/>
        </p:nvGraphicFramePr>
        <p:xfrm>
          <a:off x="4792938" y="5275477"/>
          <a:ext cx="910980" cy="688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20560" imgH="393480" progId="Equation.DSMT4">
                  <p:embed/>
                </p:oleObj>
              </mc:Choice>
              <mc:Fallback>
                <p:oleObj name="Equation" r:id="rId10" imgW="520560" imgH="393480" progId="Equation.DSMT4">
                  <p:embed/>
                  <p:pic>
                    <p:nvPicPr>
                      <p:cNvPr id="31" name="Object 12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2938" y="5275477"/>
                        <a:ext cx="910980" cy="68859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prstDash val="sysDot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6912" name="Object 13"/>
          <p:cNvGraphicFramePr>
            <a:graphicFrameLocks/>
          </p:cNvGraphicFramePr>
          <p:nvPr/>
        </p:nvGraphicFramePr>
        <p:xfrm>
          <a:off x="4326108" y="4296134"/>
          <a:ext cx="1844640" cy="44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54080" imgH="253800" progId="Equation.DSMT4">
                  <p:embed/>
                </p:oleObj>
              </mc:Choice>
              <mc:Fallback>
                <p:oleObj name="Equation" r:id="rId12" imgW="1054080" imgH="253800" progId="Equation.DSMT4">
                  <p:embed/>
                  <p:pic>
                    <p:nvPicPr>
                      <p:cNvPr id="506912" name="Object 13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6108" y="4296134"/>
                        <a:ext cx="1844640" cy="44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 Box 19"/>
          <p:cNvSpPr txBox="1">
            <a:spLocks noChangeArrowheads="1"/>
          </p:cNvSpPr>
          <p:nvPr/>
        </p:nvSpPr>
        <p:spPr bwMode="auto">
          <a:xfrm>
            <a:off x="302131" y="5419717"/>
            <a:ext cx="655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Star bounces up and down</a:t>
            </a: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0" y="-7709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Up and Down Motion</a:t>
            </a:r>
          </a:p>
        </p:txBody>
      </p:sp>
    </p:spTree>
    <p:extLst>
      <p:ext uri="{BB962C8B-B14F-4D97-AF65-F5344CB8AC3E}">
        <p14:creationId xmlns:p14="http://schemas.microsoft.com/office/powerpoint/2010/main" val="261306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06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30" grpId="0" uiExpand="1" build="p"/>
      <p:bldP spid="3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228600" y="954896"/>
            <a:ext cx="107442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>
                <a:solidFill>
                  <a:schemeClr val="tx1"/>
                </a:solidFill>
              </a:rPr>
              <a:t>In the radial direction, star moves in and out somewhat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I will work in a frame that is rotating around with the galaxy</a:t>
            </a:r>
          </a:p>
          <a:p>
            <a:pPr marL="800092" lvl="1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In this frame, there will apparently be a centrifugal force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If it were in a perfectly circular orbit, force would cancel gravitational force, so 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</a:endParaRP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Effective force is the sum of these two</a:t>
            </a:r>
          </a:p>
        </p:txBody>
      </p:sp>
      <p:graphicFrame>
        <p:nvGraphicFramePr>
          <p:cNvPr id="6" name="Object 6"/>
          <p:cNvGraphicFramePr>
            <a:graphicFrameLocks/>
          </p:cNvGraphicFramePr>
          <p:nvPr/>
        </p:nvGraphicFramePr>
        <p:xfrm>
          <a:off x="8745538" y="2849563"/>
          <a:ext cx="135572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74360" imgH="419040" progId="Equation.DSMT4">
                  <p:embed/>
                </p:oleObj>
              </mc:Choice>
              <mc:Fallback>
                <p:oleObj name="Equation" r:id="rId2" imgW="774360" imgH="419040" progId="Equation.DSMT4">
                  <p:embed/>
                  <p:pic>
                    <p:nvPicPr>
                      <p:cNvPr id="6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5538" y="2849563"/>
                        <a:ext cx="1355725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6921" name="Object 8"/>
          <p:cNvGraphicFramePr>
            <a:graphicFrameLocks/>
          </p:cNvGraphicFramePr>
          <p:nvPr/>
        </p:nvGraphicFramePr>
        <p:xfrm>
          <a:off x="8153401" y="1019790"/>
          <a:ext cx="1088640" cy="688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22080" imgH="393480" progId="Equation.DSMT4">
                  <p:embed/>
                </p:oleObj>
              </mc:Choice>
              <mc:Fallback>
                <p:oleObj name="Equation" r:id="rId4" imgW="622080" imgH="393480" progId="Equation.DSMT4">
                  <p:embed/>
                  <p:pic>
                    <p:nvPicPr>
                      <p:cNvPr id="506921" name="Object 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1" y="1019790"/>
                        <a:ext cx="1088640" cy="68859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9"/>
          <p:cNvGraphicFramePr>
            <a:graphicFrameLocks/>
          </p:cNvGraphicFramePr>
          <p:nvPr/>
        </p:nvGraphicFramePr>
        <p:xfrm>
          <a:off x="8675688" y="1695271"/>
          <a:ext cx="1066590" cy="755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09480" imgH="431640" progId="Equation.DSMT4">
                  <p:embed/>
                </p:oleObj>
              </mc:Choice>
              <mc:Fallback>
                <p:oleObj name="Equation" r:id="rId6" imgW="609480" imgH="431640" progId="Equation.DSMT4">
                  <p:embed/>
                  <p:pic>
                    <p:nvPicPr>
                      <p:cNvPr id="3" name="Object 9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5688" y="1695271"/>
                        <a:ext cx="1066590" cy="7553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2"/>
          <p:cNvGraphicFramePr>
            <a:graphicFrameLocks/>
          </p:cNvGraphicFramePr>
          <p:nvPr/>
        </p:nvGraphicFramePr>
        <p:xfrm>
          <a:off x="1014413" y="3478213"/>
          <a:ext cx="2889250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50960" imgH="431640" progId="Equation.DSMT4">
                  <p:embed/>
                </p:oleObj>
              </mc:Choice>
              <mc:Fallback>
                <p:oleObj name="Equation" r:id="rId8" imgW="1650960" imgH="431640" progId="Equation.DSMT4">
                  <p:embed/>
                  <p:pic>
                    <p:nvPicPr>
                      <p:cNvPr id="7" name="Object 12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413" y="3478213"/>
                        <a:ext cx="2889250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228600" y="4215700"/>
            <a:ext cx="10744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This will equal mass times radial acceleration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</a:endParaRP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We are only interested in near circular orbits, so </a:t>
            </a:r>
            <a:r>
              <a:rPr lang="en-US" sz="2000" i="1" dirty="0">
                <a:solidFill>
                  <a:srgbClr val="FF0000"/>
                </a:solidFill>
              </a:rPr>
              <a:t>R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  <a:sym typeface="Symbol"/>
              </a:rPr>
              <a:t> </a:t>
            </a:r>
            <a:r>
              <a:rPr lang="en-US" sz="2000" i="1" dirty="0">
                <a:solidFill>
                  <a:srgbClr val="FF0000"/>
                </a:solidFill>
                <a:sym typeface="Symbol"/>
              </a:rPr>
              <a:t>R</a:t>
            </a:r>
            <a:r>
              <a:rPr lang="en-US" sz="2000" baseline="-25000" dirty="0">
                <a:solidFill>
                  <a:srgbClr val="FF0000"/>
                </a:solidFill>
                <a:sym typeface="Symbol"/>
              </a:rPr>
              <a:t>0</a:t>
            </a:r>
            <a:r>
              <a:rPr lang="en-US" sz="2000" dirty="0">
                <a:solidFill>
                  <a:srgbClr val="FF0000"/>
                </a:solidFill>
              </a:rPr>
              <a:t> circular and </a:t>
            </a:r>
            <a:r>
              <a:rPr lang="en-US" sz="2000" i="1" dirty="0">
                <a:solidFill>
                  <a:srgbClr val="FF0000"/>
                </a:solidFill>
              </a:rPr>
              <a:t>V </a:t>
            </a:r>
            <a:r>
              <a:rPr lang="en-US" sz="2000" dirty="0">
                <a:solidFill>
                  <a:srgbClr val="FF0000"/>
                </a:solidFill>
                <a:sym typeface="Symbol"/>
              </a:rPr>
              <a:t> </a:t>
            </a:r>
            <a:r>
              <a:rPr lang="en-US" sz="2000" i="1" dirty="0">
                <a:solidFill>
                  <a:srgbClr val="FF0000"/>
                </a:solidFill>
                <a:sym typeface="Symbol"/>
              </a:rPr>
              <a:t>V</a:t>
            </a:r>
            <a:r>
              <a:rPr lang="en-US" sz="2000" baseline="-25000" dirty="0">
                <a:solidFill>
                  <a:srgbClr val="FF0000"/>
                </a:solidFill>
                <a:sym typeface="Symbol"/>
              </a:rPr>
              <a:t>0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Expand, keep only leading order term </a:t>
            </a:r>
          </a:p>
        </p:txBody>
      </p:sp>
      <p:graphicFrame>
        <p:nvGraphicFramePr>
          <p:cNvPr id="8" name="Object 13"/>
          <p:cNvGraphicFramePr>
            <a:graphicFrameLocks/>
          </p:cNvGraphicFramePr>
          <p:nvPr/>
        </p:nvGraphicFramePr>
        <p:xfrm>
          <a:off x="3881596" y="3495911"/>
          <a:ext cx="999810" cy="733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71320" imgH="419040" progId="Equation.DSMT4">
                  <p:embed/>
                </p:oleObj>
              </mc:Choice>
              <mc:Fallback>
                <p:oleObj name="Equation" r:id="rId10" imgW="571320" imgH="419040" progId="Equation.DSMT4">
                  <p:embed/>
                  <p:pic>
                    <p:nvPicPr>
                      <p:cNvPr id="8" name="Object 13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1596" y="3495911"/>
                        <a:ext cx="999810" cy="733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4"/>
          <p:cNvGraphicFramePr>
            <a:graphicFrameLocks/>
          </p:cNvGraphicFramePr>
          <p:nvPr/>
        </p:nvGraphicFramePr>
        <p:xfrm>
          <a:off x="1114425" y="5861050"/>
          <a:ext cx="315595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803240" imgH="419040" progId="Equation.DSMT4">
                  <p:embed/>
                </p:oleObj>
              </mc:Choice>
              <mc:Fallback>
                <p:oleObj name="Equation" r:id="rId12" imgW="1803240" imgH="419040" progId="Equation.DSMT4">
                  <p:embed/>
                  <p:pic>
                    <p:nvPicPr>
                      <p:cNvPr id="10" name="Object 14"/>
                      <p:cNvPicPr>
                        <a:picLocks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4425" y="5861050"/>
                        <a:ext cx="3155950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5"/>
          <p:cNvGraphicFramePr>
            <a:graphicFrameLocks/>
          </p:cNvGraphicFramePr>
          <p:nvPr/>
        </p:nvGraphicFramePr>
        <p:xfrm>
          <a:off x="4211637" y="5827712"/>
          <a:ext cx="27781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587240" imgH="457200" progId="Equation.DSMT4">
                  <p:embed/>
                </p:oleObj>
              </mc:Choice>
              <mc:Fallback>
                <p:oleObj name="Equation" r:id="rId14" imgW="1587240" imgH="457200" progId="Equation.DSMT4">
                  <p:embed/>
                  <p:pic>
                    <p:nvPicPr>
                      <p:cNvPr id="12" name="Object 15"/>
                      <p:cNvPicPr>
                        <a:picLocks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7" y="5827712"/>
                        <a:ext cx="2778125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-7709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In and Out Motion: Epicycles (1)</a:t>
            </a:r>
          </a:p>
        </p:txBody>
      </p:sp>
    </p:spTree>
    <p:extLst>
      <p:ext uri="{BB962C8B-B14F-4D97-AF65-F5344CB8AC3E}">
        <p14:creationId xmlns:p14="http://schemas.microsoft.com/office/powerpoint/2010/main" val="339489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27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152400" y="3047999"/>
            <a:ext cx="59436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Keep only leading order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</a:endParaRP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</a:endParaRP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</a:endParaRP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This is yet another Harmonic oscillator</a:t>
            </a:r>
          </a:p>
        </p:txBody>
      </p:sp>
      <p:graphicFrame>
        <p:nvGraphicFramePr>
          <p:cNvPr id="15" name="Object 17"/>
          <p:cNvGraphicFramePr>
            <a:graphicFrameLocks/>
          </p:cNvGraphicFramePr>
          <p:nvPr/>
        </p:nvGraphicFramePr>
        <p:xfrm>
          <a:off x="609601" y="3508578"/>
          <a:ext cx="413385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61960" imgH="482400" progId="Equation.DSMT4">
                  <p:embed/>
                </p:oleObj>
              </mc:Choice>
              <mc:Fallback>
                <p:oleObj name="Equation" r:id="rId2" imgW="2361960" imgH="482400" progId="Equation.DSMT4">
                  <p:embed/>
                  <p:pic>
                    <p:nvPicPr>
                      <p:cNvPr id="15" name="Object 17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1" y="3508578"/>
                        <a:ext cx="4133850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2"/>
          <p:cNvGraphicFramePr>
            <a:graphicFrameLocks/>
          </p:cNvGraphicFramePr>
          <p:nvPr/>
        </p:nvGraphicFramePr>
        <p:xfrm>
          <a:off x="6667501" y="4495801"/>
          <a:ext cx="2177910" cy="733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44520" imgH="419040" progId="Equation.DSMT4">
                  <p:embed/>
                </p:oleObj>
              </mc:Choice>
              <mc:Fallback>
                <p:oleObj name="Equation" r:id="rId4" imgW="1244520" imgH="419040" progId="Equation.DSMT4">
                  <p:embed/>
                  <p:pic>
                    <p:nvPicPr>
                      <p:cNvPr id="2" name="Object 1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1" y="4495801"/>
                        <a:ext cx="2177910" cy="733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4"/>
          <p:cNvGraphicFramePr>
            <a:graphicFrameLocks/>
          </p:cNvGraphicFramePr>
          <p:nvPr/>
        </p:nvGraphicFramePr>
        <p:xfrm>
          <a:off x="6626225" y="3505200"/>
          <a:ext cx="25781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73120" imgH="457200" progId="Equation.DSMT4">
                  <p:embed/>
                </p:oleObj>
              </mc:Choice>
              <mc:Fallback>
                <p:oleObj name="Equation" r:id="rId6" imgW="1473120" imgH="457200" progId="Equation.DSMT4">
                  <p:embed/>
                  <p:pic>
                    <p:nvPicPr>
                      <p:cNvPr id="4" name="Object 14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6225" y="3505200"/>
                        <a:ext cx="2578100" cy="8001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5"/>
          <p:cNvGraphicFramePr>
            <a:graphicFrameLocks/>
          </p:cNvGraphicFramePr>
          <p:nvPr/>
        </p:nvGraphicFramePr>
        <p:xfrm>
          <a:off x="1099128" y="4813707"/>
          <a:ext cx="2710890" cy="44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49080" imgH="253800" progId="Equation.DSMT4">
                  <p:embed/>
                </p:oleObj>
              </mc:Choice>
              <mc:Fallback>
                <p:oleObj name="Equation" r:id="rId8" imgW="1549080" imgH="253800" progId="Equation.DSMT4">
                  <p:embed/>
                  <p:pic>
                    <p:nvPicPr>
                      <p:cNvPr id="9" name="Object 15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9128" y="4813707"/>
                        <a:ext cx="2710890" cy="44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6"/>
          <p:cNvGraphicFramePr>
            <a:graphicFrameLocks/>
          </p:cNvGraphicFramePr>
          <p:nvPr/>
        </p:nvGraphicFramePr>
        <p:xfrm>
          <a:off x="8001000" y="5257800"/>
          <a:ext cx="910980" cy="688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20560" imgH="393480" progId="Equation.DSMT4">
                  <p:embed/>
                </p:oleObj>
              </mc:Choice>
              <mc:Fallback>
                <p:oleObj name="Equation" r:id="rId10" imgW="520560" imgH="393480" progId="Equation.DSMT4">
                  <p:embed/>
                  <p:pic>
                    <p:nvPicPr>
                      <p:cNvPr id="14" name="Object 16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5257800"/>
                        <a:ext cx="910980" cy="68859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prstDash val="sysDot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331789" y="5594360"/>
            <a:ext cx="381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6600"/>
                </a:solidFill>
              </a:rPr>
              <a:t>Example: flat rotation curves:</a:t>
            </a:r>
          </a:p>
        </p:txBody>
      </p:sp>
      <p:graphicFrame>
        <p:nvGraphicFramePr>
          <p:cNvPr id="16" name="Object 17"/>
          <p:cNvGraphicFramePr>
            <a:graphicFrameLocks/>
          </p:cNvGraphicFramePr>
          <p:nvPr/>
        </p:nvGraphicFramePr>
        <p:xfrm>
          <a:off x="609601" y="5946775"/>
          <a:ext cx="108864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22080" imgH="457200" progId="Equation.DSMT4">
                  <p:embed/>
                </p:oleObj>
              </mc:Choice>
              <mc:Fallback>
                <p:oleObj name="Equation" r:id="rId12" imgW="622080" imgH="457200" progId="Equation.DSMT4">
                  <p:embed/>
                  <p:pic>
                    <p:nvPicPr>
                      <p:cNvPr id="16" name="Object 17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1" y="5946775"/>
                        <a:ext cx="108864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8"/>
          <p:cNvGraphicFramePr>
            <a:graphicFrameLocks/>
          </p:cNvGraphicFramePr>
          <p:nvPr/>
        </p:nvGraphicFramePr>
        <p:xfrm>
          <a:off x="1664880" y="6173991"/>
          <a:ext cx="710640" cy="333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06080" imgH="190440" progId="Equation.DSMT4">
                  <p:embed/>
                </p:oleObj>
              </mc:Choice>
              <mc:Fallback>
                <p:oleObj name="Equation" r:id="rId14" imgW="406080" imgH="190440" progId="Equation.DSMT4">
                  <p:embed/>
                  <p:pic>
                    <p:nvPicPr>
                      <p:cNvPr id="17" name="Object 18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4880" y="6173991"/>
                        <a:ext cx="710640" cy="3332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9"/>
          <p:cNvGraphicFramePr>
            <a:graphicFrameLocks/>
          </p:cNvGraphicFramePr>
          <p:nvPr/>
        </p:nvGraphicFramePr>
        <p:xfrm>
          <a:off x="3287748" y="6118365"/>
          <a:ext cx="1044540" cy="377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96880" imgH="215640" progId="Equation.DSMT4">
                  <p:embed/>
                </p:oleObj>
              </mc:Choice>
              <mc:Fallback>
                <p:oleObj name="Equation" r:id="rId16" imgW="596880" imgH="215640" progId="Equation.DSMT4">
                  <p:embed/>
                  <p:pic>
                    <p:nvPicPr>
                      <p:cNvPr id="18" name="Object 19"/>
                      <p:cNvPicPr>
                        <a:picLocks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7748" y="6118365"/>
                        <a:ext cx="1044540" cy="3773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0"/>
          <p:cNvGraphicFramePr>
            <a:graphicFrameLocks/>
          </p:cNvGraphicFramePr>
          <p:nvPr/>
        </p:nvGraphicFramePr>
        <p:xfrm>
          <a:off x="5044146" y="5825192"/>
          <a:ext cx="933030" cy="777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33160" imgH="444240" progId="Equation.DSMT4">
                  <p:embed/>
                </p:oleObj>
              </mc:Choice>
              <mc:Fallback>
                <p:oleObj name="Equation" r:id="rId18" imgW="533160" imgH="444240" progId="Equation.DSMT4">
                  <p:embed/>
                  <p:pic>
                    <p:nvPicPr>
                      <p:cNvPr id="19" name="Object 20"/>
                      <p:cNvPicPr>
                        <a:picLocks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4146" y="5825192"/>
                        <a:ext cx="933030" cy="7774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152400" y="1697759"/>
            <a:ext cx="6477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Taylor expand </a:t>
            </a:r>
            <a:r>
              <a:rPr lang="en-US" sz="2000" i="1" dirty="0">
                <a:solidFill>
                  <a:srgbClr val="006600"/>
                </a:solidFill>
              </a:rPr>
              <a:t>V</a:t>
            </a:r>
            <a:r>
              <a:rPr lang="en-US" sz="2000" i="1" baseline="30000" dirty="0">
                <a:solidFill>
                  <a:srgbClr val="006600"/>
                </a:solidFill>
              </a:rPr>
              <a:t>2</a:t>
            </a:r>
            <a:r>
              <a:rPr lang="en-US" sz="2000" dirty="0">
                <a:solidFill>
                  <a:srgbClr val="006600"/>
                </a:solidFill>
              </a:rPr>
              <a:t> around </a:t>
            </a:r>
            <a:r>
              <a:rPr lang="en-US" sz="2000" i="1" dirty="0">
                <a:solidFill>
                  <a:srgbClr val="006600"/>
                </a:solidFill>
              </a:rPr>
              <a:t>R</a:t>
            </a:r>
            <a:r>
              <a:rPr lang="en-US" sz="2000" baseline="-25000" dirty="0">
                <a:solidFill>
                  <a:srgbClr val="006600"/>
                </a:solidFill>
              </a:rPr>
              <a:t>0</a:t>
            </a:r>
            <a:r>
              <a:rPr lang="en-US" sz="2000" dirty="0">
                <a:solidFill>
                  <a:srgbClr val="006600"/>
                </a:solidFill>
              </a:rPr>
              <a:t>, then substitute:</a:t>
            </a:r>
          </a:p>
        </p:txBody>
      </p:sp>
      <p:graphicFrame>
        <p:nvGraphicFramePr>
          <p:cNvPr id="22" name="Object 16"/>
          <p:cNvGraphicFramePr>
            <a:graphicFrameLocks/>
          </p:cNvGraphicFramePr>
          <p:nvPr/>
        </p:nvGraphicFramePr>
        <p:xfrm>
          <a:off x="6267450" y="1528763"/>
          <a:ext cx="297815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701720" imgH="393480" progId="Equation.DSMT4">
                  <p:embed/>
                </p:oleObj>
              </mc:Choice>
              <mc:Fallback>
                <p:oleObj name="Equation" r:id="rId20" imgW="1701720" imgH="393480" progId="Equation.DSMT4">
                  <p:embed/>
                  <p:pic>
                    <p:nvPicPr>
                      <p:cNvPr id="22" name="Object 16"/>
                      <p:cNvPicPr>
                        <a:picLocks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7450" y="1528763"/>
                        <a:ext cx="2978150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7"/>
          <p:cNvGraphicFramePr>
            <a:graphicFrameLocks/>
          </p:cNvGraphicFramePr>
          <p:nvPr/>
        </p:nvGraphicFramePr>
        <p:xfrm>
          <a:off x="327025" y="2209800"/>
          <a:ext cx="548957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3136680" imgH="431640" progId="Equation.DSMT4">
                  <p:embed/>
                </p:oleObj>
              </mc:Choice>
              <mc:Fallback>
                <p:oleObj name="Equation" r:id="rId22" imgW="3136680" imgH="431640" progId="Equation.DSMT4">
                  <p:embed/>
                  <p:pic>
                    <p:nvPicPr>
                      <p:cNvPr id="23" name="Object 17"/>
                      <p:cNvPicPr>
                        <a:picLocks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" y="2209800"/>
                        <a:ext cx="5489575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6921" name="Object 23"/>
          <p:cNvGraphicFramePr>
            <a:graphicFrameLocks/>
          </p:cNvGraphicFramePr>
          <p:nvPr/>
        </p:nvGraphicFramePr>
        <p:xfrm>
          <a:off x="820738" y="860425"/>
          <a:ext cx="351155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006280" imgH="457200" progId="Equation.DSMT4">
                  <p:embed/>
                </p:oleObj>
              </mc:Choice>
              <mc:Fallback>
                <p:oleObj name="Equation" r:id="rId24" imgW="2006280" imgH="457200" progId="Equation.DSMT4">
                  <p:embed/>
                  <p:pic>
                    <p:nvPicPr>
                      <p:cNvPr id="506921" name="Object 23"/>
                      <p:cNvPicPr>
                        <a:picLocks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738" y="860425"/>
                        <a:ext cx="351155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0" y="-7709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In and Out Motion: Epicycles (2)</a:t>
            </a:r>
          </a:p>
        </p:txBody>
      </p:sp>
    </p:spTree>
    <p:extLst>
      <p:ext uri="{BB962C8B-B14F-4D97-AF65-F5344CB8AC3E}">
        <p14:creationId xmlns:p14="http://schemas.microsoft.com/office/powerpoint/2010/main" val="134965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21" grpId="0"/>
      <p:bldP spid="2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228601" y="838200"/>
            <a:ext cx="6477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Spiral Arms vary between galaxies</a:t>
            </a:r>
          </a:p>
          <a:p>
            <a:pPr marL="800092" lvl="1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Most spiral galaxies have two arms</a:t>
            </a:r>
          </a:p>
          <a:p>
            <a:pPr marL="800092" lvl="1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Some have three or four</a:t>
            </a:r>
          </a:p>
          <a:p>
            <a:pPr marL="800092" lvl="1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Some have “partial” spiral arms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The “winding” nature of them is a bit tricky</a:t>
            </a:r>
          </a:p>
          <a:p>
            <a:pPr marL="800092" lvl="1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Not just simple winding!</a:t>
            </a:r>
          </a:p>
        </p:txBody>
      </p:sp>
      <p:pic>
        <p:nvPicPr>
          <p:cNvPr id="435215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33725"/>
            <a:ext cx="47625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5216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1" y="3190876"/>
            <a:ext cx="38100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5214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15300" y="4086226"/>
            <a:ext cx="28575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5217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1" y="685800"/>
            <a:ext cx="3724275" cy="3452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-7709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Spiral Arms: What Causes Them?</a:t>
            </a:r>
          </a:p>
        </p:txBody>
      </p:sp>
    </p:spTree>
    <p:extLst>
      <p:ext uri="{BB962C8B-B14F-4D97-AF65-F5344CB8AC3E}">
        <p14:creationId xmlns:p14="http://schemas.microsoft.com/office/powerpoint/2010/main" val="206948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22F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67486"/>
            <a:ext cx="8128000" cy="6096000"/>
          </a:xfrm>
          <a:prstGeom prst="rect">
            <a:avLst/>
          </a:prstGeom>
          <a:noFill/>
        </p:spPr>
      </p:pic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228600" y="838201"/>
            <a:ext cx="29718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In one cycle, spiral arms would end up completely wound up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</a:endParaRP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There have been 20 or so circuits since the beginning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</a:endParaRP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Therefore, it’s not this simple</a:t>
            </a: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228600" y="4269432"/>
            <a:ext cx="5029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It cannot be the </a:t>
            </a:r>
            <a:r>
              <a:rPr lang="en-US" sz="2000" i="1" dirty="0">
                <a:solidFill>
                  <a:srgbClr val="FF0000"/>
                </a:solidFill>
              </a:rPr>
              <a:t>same stars</a:t>
            </a:r>
            <a:r>
              <a:rPr lang="en-US" sz="2000" dirty="0">
                <a:solidFill>
                  <a:srgbClr val="FF0000"/>
                </a:solidFill>
              </a:rPr>
              <a:t> that inhabit the spiral arm on each cycle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</a:endParaRP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Different stars, clouds and gas inhabit it in each cycle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-7709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Simple Winding: The Wrong Theory</a:t>
            </a:r>
          </a:p>
        </p:txBody>
      </p:sp>
    </p:spTree>
    <p:extLst>
      <p:ext uri="{BB962C8B-B14F-4D97-AF65-F5344CB8AC3E}">
        <p14:creationId xmlns:p14="http://schemas.microsoft.com/office/powerpoint/2010/main" val="420724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304800" y="899718"/>
            <a:ext cx="103632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Suppose a region in a rotating spiral galaxy has higher density “clump”</a:t>
            </a:r>
          </a:p>
          <a:p>
            <a:pPr marL="800092" lvl="1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Due to random fluctuations, nearby galaxies, etc.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</a:endParaRP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It attracts gas from in front, from behind, from inside, from outside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900CC"/>
              </a:solidFill>
            </a:endParaRP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But they rotate at different rates, so the “clump” gets spread out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900CC"/>
              </a:solidFill>
            </a:endParaRP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Which causes still more clumps to form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900CC"/>
              </a:solidFill>
            </a:endParaRP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The pattern angular frequency </a:t>
            </a:r>
            <a:r>
              <a:rPr lang="en-US" sz="2000" dirty="0">
                <a:solidFill>
                  <a:srgbClr val="9900CC"/>
                </a:solidFill>
                <a:sym typeface="Symbol"/>
              </a:rPr>
              <a:t></a:t>
            </a:r>
            <a:r>
              <a:rPr lang="en-US" sz="2000" baseline="-25000" dirty="0" err="1">
                <a:solidFill>
                  <a:srgbClr val="9900CC"/>
                </a:solidFill>
                <a:sym typeface="Symbol"/>
              </a:rPr>
              <a:t>gp</a:t>
            </a:r>
            <a:r>
              <a:rPr lang="en-US" sz="2000" dirty="0">
                <a:solidFill>
                  <a:srgbClr val="9900CC"/>
                </a:solidFill>
                <a:sym typeface="Symbol"/>
              </a:rPr>
              <a:t> will be a little</a:t>
            </a:r>
            <a:br>
              <a:rPr lang="en-US" sz="2000" dirty="0">
                <a:solidFill>
                  <a:srgbClr val="9900CC"/>
                </a:solidFill>
                <a:sym typeface="Symbol"/>
              </a:rPr>
            </a:br>
            <a:r>
              <a:rPr lang="en-US" sz="2000" dirty="0">
                <a:solidFill>
                  <a:srgbClr val="9900CC"/>
                </a:solidFill>
                <a:sym typeface="Symbol"/>
              </a:rPr>
              <a:t>different than the rotation rate </a:t>
            </a:r>
          </a:p>
          <a:p>
            <a:pPr marL="800092" lvl="1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  <a:sym typeface="Symbol"/>
              </a:rPr>
              <a:t>Because it is spreading in both directions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  <a:sym typeface="Symbol"/>
            </a:endParaRP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sym typeface="Symbol"/>
              </a:rPr>
              <a:t>How widespread the pattern can be depends on</a:t>
            </a:r>
            <a:br>
              <a:rPr lang="en-US" sz="2000" dirty="0">
                <a:solidFill>
                  <a:srgbClr val="FF0000"/>
                </a:solidFill>
                <a:sym typeface="Symbol"/>
              </a:rPr>
            </a:br>
            <a:r>
              <a:rPr lang="en-US" sz="2000" dirty="0">
                <a:solidFill>
                  <a:srgbClr val="FF0000"/>
                </a:solidFill>
                <a:sym typeface="Symbol"/>
              </a:rPr>
              <a:t>how many arms </a:t>
            </a:r>
            <a:r>
              <a:rPr lang="en-US" sz="2000" i="1" dirty="0">
                <a:solidFill>
                  <a:srgbClr val="FF0000"/>
                </a:solidFill>
                <a:sym typeface="Symbol"/>
              </a:rPr>
              <a:t>m </a:t>
            </a:r>
            <a:r>
              <a:rPr lang="en-US" sz="2000" dirty="0">
                <a:solidFill>
                  <a:srgbClr val="FF0000"/>
                </a:solidFill>
                <a:sym typeface="Symbol"/>
              </a:rPr>
              <a:t>you need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  <a:sym typeface="Symbol"/>
            </a:endParaRP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sym typeface="Symbol"/>
              </a:rPr>
              <a:t>Can show that pattern only works if </a:t>
            </a:r>
            <a:r>
              <a:rPr lang="en-US" sz="2000" baseline="-25000" dirty="0" err="1">
                <a:solidFill>
                  <a:srgbClr val="FF0000"/>
                </a:solidFill>
                <a:sym typeface="Symbol"/>
              </a:rPr>
              <a:t>gp</a:t>
            </a:r>
            <a:r>
              <a:rPr lang="en-US" sz="2000" baseline="-25000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000" dirty="0">
                <a:solidFill>
                  <a:srgbClr val="FF0000"/>
                </a:solidFill>
                <a:sym typeface="Symbol"/>
              </a:rPr>
              <a:t>differs</a:t>
            </a:r>
            <a:br>
              <a:rPr lang="en-US" sz="2000" dirty="0">
                <a:solidFill>
                  <a:srgbClr val="FF0000"/>
                </a:solidFill>
                <a:sym typeface="Symbol"/>
              </a:rPr>
            </a:br>
            <a:r>
              <a:rPr lang="en-US" sz="2000" dirty="0">
                <a:solidFill>
                  <a:srgbClr val="FF0000"/>
                </a:solidFill>
                <a:sym typeface="Symbol"/>
              </a:rPr>
              <a:t>from  by at most </a:t>
            </a:r>
            <a:r>
              <a:rPr lang="en-US" sz="2000" i="1" dirty="0">
                <a:solidFill>
                  <a:srgbClr val="FF0000"/>
                </a:solidFill>
                <a:sym typeface="Symbol"/>
              </a:rPr>
              <a:t></a:t>
            </a:r>
            <a:r>
              <a:rPr lang="en-US" sz="2000" dirty="0">
                <a:solidFill>
                  <a:srgbClr val="FF0000"/>
                </a:solidFill>
                <a:sym typeface="Symbol"/>
              </a:rPr>
              <a:t>/</a:t>
            </a:r>
            <a:r>
              <a:rPr lang="en-US" sz="2000" i="1" dirty="0">
                <a:solidFill>
                  <a:srgbClr val="FF0000"/>
                </a:solidFill>
                <a:sym typeface="Symbol"/>
              </a:rPr>
              <a:t>m</a:t>
            </a:r>
            <a:r>
              <a:rPr lang="en-US" sz="2000" dirty="0">
                <a:solidFill>
                  <a:srgbClr val="FF0000"/>
                </a:solidFill>
                <a:sym typeface="Symbol"/>
              </a:rPr>
              <a:t>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781800" y="3124200"/>
            <a:ext cx="3733800" cy="3505200"/>
          </a:xfrm>
          <a:prstGeom prst="ellipse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91" eaLnBrk="0" hangingPunct="0"/>
            <a:endParaRPr lang="en-US"/>
          </a:p>
        </p:txBody>
      </p:sp>
      <p:sp>
        <p:nvSpPr>
          <p:cNvPr id="14" name="Oval 13"/>
          <p:cNvSpPr/>
          <p:nvPr/>
        </p:nvSpPr>
        <p:spPr bwMode="auto">
          <a:xfrm>
            <a:off x="8470075" y="3874324"/>
            <a:ext cx="292926" cy="316676"/>
          </a:xfrm>
          <a:prstGeom prst="ellipse">
            <a:avLst/>
          </a:prstGeom>
          <a:gradFill>
            <a:gsLst>
              <a:gs pos="0">
                <a:schemeClr val="accent6"/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91" eaLnBrk="0" hangingPunct="0"/>
            <a:endParaRPr lang="en-US"/>
          </a:p>
        </p:txBody>
      </p:sp>
      <p:sp>
        <p:nvSpPr>
          <p:cNvPr id="15" name="Left Arrow 14"/>
          <p:cNvSpPr/>
          <p:nvPr/>
        </p:nvSpPr>
        <p:spPr bwMode="auto">
          <a:xfrm>
            <a:off x="7620001" y="3903025"/>
            <a:ext cx="533400" cy="228600"/>
          </a:xfrm>
          <a:prstGeom prst="lef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91" eaLnBrk="0" hangingPunct="0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8229601" y="3657600"/>
            <a:ext cx="762000" cy="685800"/>
            <a:chOff x="8229600" y="3657600"/>
            <a:chExt cx="762000" cy="685800"/>
          </a:xfrm>
        </p:grpSpPr>
        <p:cxnSp>
          <p:nvCxnSpPr>
            <p:cNvPr id="17" name="Straight Arrow Connector 16"/>
            <p:cNvCxnSpPr/>
            <p:nvPr/>
          </p:nvCxnSpPr>
          <p:spPr bwMode="auto">
            <a:xfrm rot="10800000">
              <a:off x="8763000" y="4037012"/>
              <a:ext cx="228600" cy="158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" name="Straight Arrow Connector 27"/>
            <p:cNvCxnSpPr/>
            <p:nvPr/>
          </p:nvCxnSpPr>
          <p:spPr bwMode="auto">
            <a:xfrm rot="5400000">
              <a:off x="8495506" y="3771106"/>
              <a:ext cx="228600" cy="158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8229600" y="4037012"/>
              <a:ext cx="228600" cy="158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0" name="Straight Arrow Connector 29"/>
            <p:cNvCxnSpPr/>
            <p:nvPr/>
          </p:nvCxnSpPr>
          <p:spPr bwMode="auto">
            <a:xfrm rot="16200000" flipV="1">
              <a:off x="8497094" y="4228306"/>
              <a:ext cx="228600" cy="158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3" name="Oval 32"/>
          <p:cNvSpPr/>
          <p:nvPr/>
        </p:nvSpPr>
        <p:spPr bwMode="auto">
          <a:xfrm>
            <a:off x="8686800" y="3733800"/>
            <a:ext cx="292926" cy="316676"/>
          </a:xfrm>
          <a:prstGeom prst="ellipse">
            <a:avLst/>
          </a:prstGeom>
          <a:gradFill>
            <a:gsLst>
              <a:gs pos="0">
                <a:schemeClr val="accent6"/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91" eaLnBrk="0" hangingPunct="0"/>
            <a:endParaRPr lang="en-US"/>
          </a:p>
        </p:txBody>
      </p:sp>
      <p:sp>
        <p:nvSpPr>
          <p:cNvPr id="34" name="Oval 33"/>
          <p:cNvSpPr/>
          <p:nvPr/>
        </p:nvSpPr>
        <p:spPr bwMode="auto">
          <a:xfrm>
            <a:off x="8317674" y="4102924"/>
            <a:ext cx="292926" cy="316676"/>
          </a:xfrm>
          <a:prstGeom prst="ellipse">
            <a:avLst/>
          </a:prstGeom>
          <a:gradFill>
            <a:gsLst>
              <a:gs pos="0">
                <a:schemeClr val="accent6"/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91" eaLnBrk="0" hangingPunct="0"/>
            <a:endParaRPr lang="en-US"/>
          </a:p>
        </p:txBody>
      </p:sp>
      <p:sp>
        <p:nvSpPr>
          <p:cNvPr id="35" name="Oval 34"/>
          <p:cNvSpPr/>
          <p:nvPr/>
        </p:nvSpPr>
        <p:spPr bwMode="auto">
          <a:xfrm>
            <a:off x="8915400" y="3581400"/>
            <a:ext cx="292926" cy="316676"/>
          </a:xfrm>
          <a:prstGeom prst="ellipse">
            <a:avLst/>
          </a:prstGeom>
          <a:gradFill>
            <a:gsLst>
              <a:gs pos="0">
                <a:schemeClr val="accent6"/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91" eaLnBrk="0" hangingPunct="0"/>
            <a:endParaRPr lang="en-US"/>
          </a:p>
        </p:txBody>
      </p:sp>
      <p:sp>
        <p:nvSpPr>
          <p:cNvPr id="36" name="Oval 35"/>
          <p:cNvSpPr/>
          <p:nvPr/>
        </p:nvSpPr>
        <p:spPr bwMode="auto">
          <a:xfrm>
            <a:off x="8317674" y="4331524"/>
            <a:ext cx="292926" cy="316676"/>
          </a:xfrm>
          <a:prstGeom prst="ellipse">
            <a:avLst/>
          </a:prstGeom>
          <a:gradFill>
            <a:gsLst>
              <a:gs pos="0">
                <a:schemeClr val="accent6"/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91" eaLnBrk="0" hangingPunct="0"/>
            <a:endParaRPr lang="en-US"/>
          </a:p>
        </p:txBody>
      </p:sp>
      <p:sp>
        <p:nvSpPr>
          <p:cNvPr id="37" name="Oval 36"/>
          <p:cNvSpPr/>
          <p:nvPr/>
        </p:nvSpPr>
        <p:spPr bwMode="auto">
          <a:xfrm>
            <a:off x="9144000" y="3569524"/>
            <a:ext cx="292926" cy="316676"/>
          </a:xfrm>
          <a:prstGeom prst="ellipse">
            <a:avLst/>
          </a:prstGeom>
          <a:gradFill>
            <a:gsLst>
              <a:gs pos="0">
                <a:schemeClr val="accent6"/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91" eaLnBrk="0" hangingPunct="0"/>
            <a:endParaRPr lang="en-US"/>
          </a:p>
        </p:txBody>
      </p:sp>
      <p:sp>
        <p:nvSpPr>
          <p:cNvPr id="38" name="Oval 37"/>
          <p:cNvSpPr/>
          <p:nvPr/>
        </p:nvSpPr>
        <p:spPr bwMode="auto">
          <a:xfrm>
            <a:off x="8382001" y="4560124"/>
            <a:ext cx="292926" cy="316676"/>
          </a:xfrm>
          <a:prstGeom prst="ellipse">
            <a:avLst/>
          </a:prstGeom>
          <a:gradFill>
            <a:gsLst>
              <a:gs pos="0">
                <a:schemeClr val="accent6"/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91" eaLnBrk="0" hangingPunct="0"/>
            <a:endParaRPr lang="en-US"/>
          </a:p>
        </p:txBody>
      </p:sp>
      <p:graphicFrame>
        <p:nvGraphicFramePr>
          <p:cNvPr id="506921" name="Object 2"/>
          <p:cNvGraphicFramePr>
            <a:graphicFrameLocks/>
          </p:cNvGraphicFramePr>
          <p:nvPr/>
        </p:nvGraphicFramePr>
        <p:xfrm>
          <a:off x="4075200" y="6247915"/>
          <a:ext cx="2822400" cy="42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12800" imgH="241200" progId="Equation.DSMT4">
                  <p:embed/>
                </p:oleObj>
              </mc:Choice>
              <mc:Fallback>
                <p:oleObj name="Equation" r:id="rId2" imgW="1612800" imgH="241200" progId="Equation.DSMT4">
                  <p:embed/>
                  <p:pic>
                    <p:nvPicPr>
                      <p:cNvPr id="506921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5200" y="6247915"/>
                        <a:ext cx="2822400" cy="4221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008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0" y="-7709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Density Waves: The Idea</a:t>
            </a:r>
          </a:p>
        </p:txBody>
      </p:sp>
    </p:spTree>
    <p:extLst>
      <p:ext uri="{BB962C8B-B14F-4D97-AF65-F5344CB8AC3E}">
        <p14:creationId xmlns:p14="http://schemas.microsoft.com/office/powerpoint/2010/main" val="351276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06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4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22F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276601"/>
            <a:ext cx="4749800" cy="3562350"/>
          </a:xfrm>
          <a:prstGeom prst="rect">
            <a:avLst/>
          </a:prstGeom>
          <a:noFill/>
        </p:spPr>
      </p:pic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0" y="838201"/>
            <a:ext cx="10134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The “clumping” works best for objects with nearly perfect circular orbits to start with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Works best for cool gas</a:t>
            </a:r>
          </a:p>
          <a:p>
            <a:pPr marL="800092" lvl="1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Molecular clouds – almost in perfect circular orbits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These regions are where the young stars will form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Young stars (the brightest) mark out the spiral arms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</a:endParaRP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Once stars are born, they typically “fall out” of the spiral arms</a:t>
            </a:r>
          </a:p>
          <a:p>
            <a:pPr marL="800092" lvl="1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The spiral arms are </a:t>
            </a:r>
            <a:r>
              <a:rPr lang="en-US" sz="2000" i="1" dirty="0">
                <a:solidFill>
                  <a:srgbClr val="FF0000"/>
                </a:solidFill>
              </a:rPr>
              <a:t>not</a:t>
            </a:r>
            <a:r>
              <a:rPr lang="en-US" sz="2000" dirty="0">
                <a:solidFill>
                  <a:srgbClr val="FF0000"/>
                </a:solidFill>
              </a:rPr>
              <a:t> made of particular stars – they change over time</a:t>
            </a:r>
          </a:p>
        </p:txBody>
      </p:sp>
      <p:pic>
        <p:nvPicPr>
          <p:cNvPr id="20" name="Picture 2" descr="C22F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638550"/>
            <a:ext cx="4292600" cy="3219450"/>
          </a:xfrm>
          <a:prstGeom prst="rect">
            <a:avLst/>
          </a:prstGeom>
          <a:noFill/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-7709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The Spiral Arms:  What We’re Seeing</a:t>
            </a:r>
          </a:p>
        </p:txBody>
      </p:sp>
    </p:spTree>
    <p:extLst>
      <p:ext uri="{BB962C8B-B14F-4D97-AF65-F5344CB8AC3E}">
        <p14:creationId xmlns:p14="http://schemas.microsoft.com/office/powerpoint/2010/main" val="361088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Shapes of Clusters</a:t>
            </a: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265545" y="2133600"/>
            <a:ext cx="61722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Shape of a cluster (especially globular clusters)</a:t>
            </a:r>
            <a:endParaRPr lang="en-US" sz="2000" i="1" dirty="0">
              <a:solidFill>
                <a:schemeClr val="tx1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Typically roughly spherical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Dense inner region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Core radius </a:t>
            </a:r>
            <a:r>
              <a:rPr lang="en-US" sz="2000" i="1" dirty="0" err="1">
                <a:solidFill>
                  <a:srgbClr val="FF0000"/>
                </a:solidFill>
              </a:rPr>
              <a:t>r</a:t>
            </a:r>
            <a:r>
              <a:rPr lang="en-US" sz="2000" i="1" baseline="-25000" dirty="0" err="1">
                <a:solidFill>
                  <a:srgbClr val="FF0000"/>
                </a:solidFill>
              </a:rPr>
              <a:t>c</a:t>
            </a:r>
            <a:endParaRPr lang="en-US" sz="2000" i="1" baseline="-25000" dirty="0">
              <a:solidFill>
                <a:srgbClr val="FF00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Sharp </a:t>
            </a:r>
            <a:r>
              <a:rPr lang="en-US" sz="2000" dirty="0" err="1">
                <a:solidFill>
                  <a:srgbClr val="0000FF"/>
                </a:solidFill>
              </a:rPr>
              <a:t>dropoff</a:t>
            </a:r>
            <a:r>
              <a:rPr lang="en-US" sz="2000" dirty="0">
                <a:solidFill>
                  <a:srgbClr val="0000FF"/>
                </a:solidFill>
              </a:rPr>
              <a:t> at large radius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Tidal disruption radius </a:t>
            </a:r>
            <a:r>
              <a:rPr lang="en-US" sz="2000" i="1" dirty="0" err="1">
                <a:solidFill>
                  <a:srgbClr val="0000FF"/>
                </a:solidFill>
              </a:rPr>
              <a:t>r</a:t>
            </a:r>
            <a:r>
              <a:rPr lang="en-US" sz="2000" i="1" baseline="-25000" dirty="0" err="1">
                <a:solidFill>
                  <a:srgbClr val="0000FF"/>
                </a:solidFill>
              </a:rPr>
              <a:t>t</a:t>
            </a:r>
            <a:endParaRPr lang="en-US" sz="2000" baseline="-25000" dirty="0">
              <a:solidFill>
                <a:srgbClr val="0000FF"/>
              </a:solidFill>
            </a:endParaRP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Region where other gravitational objects have stripped stars away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6934201" y="2950007"/>
            <a:ext cx="3810000" cy="3581400"/>
          </a:xfrm>
          <a:prstGeom prst="ellipse">
            <a:avLst/>
          </a:prstGeom>
          <a:gradFill flip="none" rotWithShape="1">
            <a:gsLst>
              <a:gs pos="0">
                <a:srgbClr val="006600"/>
              </a:gs>
              <a:gs pos="25000">
                <a:srgbClr val="66FF33"/>
              </a:gs>
              <a:gs pos="100000">
                <a:schemeClr val="bg1">
                  <a:lumMod val="8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91" eaLnBrk="0" hangingPunct="0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8839200" y="4701018"/>
            <a:ext cx="4572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8839200" y="4169206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i="1" dirty="0" err="1">
                <a:solidFill>
                  <a:schemeClr val="tx1"/>
                </a:solidFill>
              </a:rPr>
              <a:t>r</a:t>
            </a:r>
            <a:r>
              <a:rPr lang="en-US" sz="2400" i="1" baseline="-25000" dirty="0" err="1">
                <a:solidFill>
                  <a:schemeClr val="tx1"/>
                </a:solidFill>
              </a:rPr>
              <a:t>c</a:t>
            </a:r>
            <a:endParaRPr lang="en-US" sz="2400" i="1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6858000" y="4702606"/>
            <a:ext cx="19812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7467600" y="4240942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i="1" dirty="0" err="1">
                <a:solidFill>
                  <a:schemeClr val="tx1"/>
                </a:solidFill>
              </a:rPr>
              <a:t>r</a:t>
            </a:r>
            <a:r>
              <a:rPr lang="en-US" sz="2400" i="1" baseline="-25000" dirty="0" err="1">
                <a:solidFill>
                  <a:schemeClr val="tx1"/>
                </a:solidFill>
              </a:rPr>
              <a:t>t</a:t>
            </a:r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0" y="762000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Core and Tidal Radius</a:t>
            </a:r>
          </a:p>
        </p:txBody>
      </p:sp>
    </p:spTree>
    <p:extLst>
      <p:ext uri="{BB962C8B-B14F-4D97-AF65-F5344CB8AC3E}">
        <p14:creationId xmlns:p14="http://schemas.microsoft.com/office/powerpoint/2010/main" val="78829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  <p:bldP spid="25" grpId="0" animBg="1"/>
      <p:bldP spid="30" grpId="0" build="p"/>
      <p:bldP spid="3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228600" y="762001"/>
            <a:ext cx="7010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In 114, you learned the total electric flux out of a region was related to the total charge in that region:</a:t>
            </a:r>
          </a:p>
        </p:txBody>
      </p:sp>
      <p:graphicFrame>
        <p:nvGraphicFramePr>
          <p:cNvPr id="26633" name="Object 9"/>
          <p:cNvGraphicFramePr>
            <a:graphicFrameLocks/>
          </p:cNvGraphicFramePr>
          <p:nvPr/>
        </p:nvGraphicFramePr>
        <p:xfrm>
          <a:off x="457200" y="1752601"/>
          <a:ext cx="1600200" cy="488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279360" progId="Equation.DSMT4">
                  <p:embed/>
                </p:oleObj>
              </mc:Choice>
              <mc:Fallback>
                <p:oleObj name="Equation" r:id="rId2" imgW="914400" imgH="279360" progId="Equation.DSMT4">
                  <p:embed/>
                  <p:pic>
                    <p:nvPicPr>
                      <p:cNvPr id="26633" name="Object 9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752601"/>
                        <a:ext cx="1600200" cy="4888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7391400" y="1143000"/>
            <a:ext cx="3200400" cy="3585865"/>
            <a:chOff x="6019800" y="1447800"/>
            <a:chExt cx="3200400" cy="3585865"/>
          </a:xfrm>
        </p:grpSpPr>
        <p:sp>
          <p:nvSpPr>
            <p:cNvPr id="7193" name="AutoShape 70"/>
            <p:cNvSpPr>
              <a:spLocks noChangeArrowheads="1"/>
            </p:cNvSpPr>
            <p:nvPr/>
          </p:nvSpPr>
          <p:spPr bwMode="auto">
            <a:xfrm>
              <a:off x="6858000" y="1981200"/>
              <a:ext cx="1828800" cy="2590800"/>
            </a:xfrm>
            <a:prstGeom prst="can">
              <a:avLst>
                <a:gd name="adj" fmla="val 44441"/>
              </a:avLst>
            </a:prstGeom>
            <a:gradFill rotWithShape="1">
              <a:gsLst>
                <a:gs pos="0">
                  <a:srgbClr val="47762F"/>
                </a:gs>
                <a:gs pos="50000">
                  <a:srgbClr val="99FF66"/>
                </a:gs>
                <a:gs pos="100000">
                  <a:srgbClr val="47762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7194" name="Oval 71"/>
            <p:cNvSpPr>
              <a:spLocks noChangeArrowheads="1"/>
            </p:cNvSpPr>
            <p:nvPr/>
          </p:nvSpPr>
          <p:spPr bwMode="auto">
            <a:xfrm>
              <a:off x="7620000" y="3200400"/>
              <a:ext cx="304800" cy="304800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100000">
                  <a:srgbClr val="47005E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 b="1"/>
            </a:p>
          </p:txBody>
        </p:sp>
        <p:sp>
          <p:nvSpPr>
            <p:cNvPr id="7195" name="Text Box 72"/>
            <p:cNvSpPr txBox="1">
              <a:spLocks noChangeArrowheads="1"/>
            </p:cNvSpPr>
            <p:nvPr/>
          </p:nvSpPr>
          <p:spPr bwMode="auto">
            <a:xfrm>
              <a:off x="7467600" y="3429000"/>
              <a:ext cx="533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b="1" i="1">
                  <a:solidFill>
                    <a:srgbClr val="9900CC"/>
                  </a:solidFill>
                </a:rPr>
                <a:t>q</a:t>
              </a:r>
              <a:endParaRPr lang="en-US" sz="2400" b="1" i="1">
                <a:solidFill>
                  <a:srgbClr val="9900CC"/>
                </a:solidFill>
                <a:sym typeface="Symbol" pitchFamily="18" charset="2"/>
              </a:endParaRPr>
            </a:p>
          </p:txBody>
        </p:sp>
        <p:sp>
          <p:nvSpPr>
            <p:cNvPr id="7196" name="Line 73"/>
            <p:cNvSpPr>
              <a:spLocks noChangeShapeType="1"/>
            </p:cNvSpPr>
            <p:nvPr/>
          </p:nvSpPr>
          <p:spPr bwMode="auto">
            <a:xfrm>
              <a:off x="8839200" y="2362200"/>
              <a:ext cx="0" cy="914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7" name="Line 75"/>
            <p:cNvSpPr>
              <a:spLocks noChangeShapeType="1"/>
            </p:cNvSpPr>
            <p:nvPr/>
          </p:nvSpPr>
          <p:spPr bwMode="auto">
            <a:xfrm>
              <a:off x="8839200" y="3276600"/>
              <a:ext cx="0" cy="914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8" name="Text Box 76"/>
            <p:cNvSpPr txBox="1">
              <a:spLocks noChangeArrowheads="1"/>
            </p:cNvSpPr>
            <p:nvPr/>
          </p:nvSpPr>
          <p:spPr bwMode="auto">
            <a:xfrm>
              <a:off x="8686800" y="3505200"/>
              <a:ext cx="533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b="1" i="1">
                  <a:solidFill>
                    <a:schemeClr val="tx2"/>
                  </a:solidFill>
                </a:rPr>
                <a:t>b</a:t>
              </a:r>
              <a:endParaRPr lang="en-US" sz="2400" b="1" i="1">
                <a:solidFill>
                  <a:schemeClr val="tx2"/>
                </a:solidFill>
                <a:sym typeface="Symbol" pitchFamily="18" charset="2"/>
              </a:endParaRPr>
            </a:p>
          </p:txBody>
        </p:sp>
        <p:sp>
          <p:nvSpPr>
            <p:cNvPr id="7199" name="Text Box 77"/>
            <p:cNvSpPr txBox="1">
              <a:spLocks noChangeArrowheads="1"/>
            </p:cNvSpPr>
            <p:nvPr/>
          </p:nvSpPr>
          <p:spPr bwMode="auto">
            <a:xfrm>
              <a:off x="8686800" y="2514600"/>
              <a:ext cx="533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b="1" i="1">
                  <a:solidFill>
                    <a:schemeClr val="tx2"/>
                  </a:solidFill>
                </a:rPr>
                <a:t>b</a:t>
              </a:r>
              <a:endParaRPr lang="en-US" sz="2400" b="1" i="1">
                <a:solidFill>
                  <a:schemeClr val="tx2"/>
                </a:solidFill>
                <a:sym typeface="Symbol" pitchFamily="18" charset="2"/>
              </a:endParaRPr>
            </a:p>
          </p:txBody>
        </p:sp>
        <p:sp>
          <p:nvSpPr>
            <p:cNvPr id="7200" name="Line 78"/>
            <p:cNvSpPr>
              <a:spLocks noChangeShapeType="1"/>
            </p:cNvSpPr>
            <p:nvPr/>
          </p:nvSpPr>
          <p:spPr bwMode="auto">
            <a:xfrm>
              <a:off x="7772400" y="4648200"/>
              <a:ext cx="914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1" name="Text Box 79"/>
            <p:cNvSpPr txBox="1">
              <a:spLocks noChangeArrowheads="1"/>
            </p:cNvSpPr>
            <p:nvPr/>
          </p:nvSpPr>
          <p:spPr bwMode="auto">
            <a:xfrm>
              <a:off x="8077200" y="4572000"/>
              <a:ext cx="533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b="1" i="1" dirty="0">
                  <a:solidFill>
                    <a:schemeClr val="tx2"/>
                  </a:solidFill>
                </a:rPr>
                <a:t>a</a:t>
              </a:r>
              <a:endParaRPr lang="en-US" sz="2400" b="1" i="1" dirty="0">
                <a:solidFill>
                  <a:schemeClr val="tx2"/>
                </a:solidFill>
                <a:sym typeface="Symbol" pitchFamily="18" charset="2"/>
              </a:endParaRPr>
            </a:p>
          </p:txBody>
        </p:sp>
        <p:sp>
          <p:nvSpPr>
            <p:cNvPr id="7202" name="Line 83"/>
            <p:cNvSpPr>
              <a:spLocks noChangeShapeType="1"/>
            </p:cNvSpPr>
            <p:nvPr/>
          </p:nvSpPr>
          <p:spPr bwMode="auto">
            <a:xfrm flipV="1">
              <a:off x="8229600" y="1600200"/>
              <a:ext cx="0" cy="76835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7174" name="Object 10"/>
            <p:cNvGraphicFramePr>
              <a:graphicFrameLocks/>
            </p:cNvGraphicFramePr>
            <p:nvPr/>
          </p:nvGraphicFramePr>
          <p:xfrm>
            <a:off x="7924800" y="1670050"/>
            <a:ext cx="221760" cy="3105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26720" imgH="177480" progId="Equation.DSMT4">
                    <p:embed/>
                  </p:oleObj>
                </mc:Choice>
                <mc:Fallback>
                  <p:oleObj name="Equation" r:id="rId4" imgW="126720" imgH="177480" progId="Equation.DSMT4">
                    <p:embed/>
                    <p:pic>
                      <p:nvPicPr>
                        <p:cNvPr id="7174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24800" y="1670050"/>
                          <a:ext cx="221760" cy="3105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 cap="rnd">
                              <a:solidFill>
                                <a:srgbClr val="FF0000"/>
                              </a:solidFill>
                              <a:prstDash val="sysDot"/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203" name="Line 82"/>
            <p:cNvSpPr>
              <a:spLocks noChangeShapeType="1"/>
            </p:cNvSpPr>
            <p:nvPr/>
          </p:nvSpPr>
          <p:spPr bwMode="auto">
            <a:xfrm flipV="1">
              <a:off x="8229600" y="1752600"/>
              <a:ext cx="228600" cy="61595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7175" name="Object 11"/>
            <p:cNvGraphicFramePr>
              <a:graphicFrameLocks/>
            </p:cNvGraphicFramePr>
            <p:nvPr/>
          </p:nvGraphicFramePr>
          <p:xfrm>
            <a:off x="8534400" y="1676400"/>
            <a:ext cx="266490" cy="2885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52280" imgH="164880" progId="Equation.DSMT4">
                    <p:embed/>
                  </p:oleObj>
                </mc:Choice>
                <mc:Fallback>
                  <p:oleObj name="Equation" r:id="rId6" imgW="152280" imgH="164880" progId="Equation.DSMT4">
                    <p:embed/>
                    <p:pic>
                      <p:nvPicPr>
                        <p:cNvPr id="7175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34400" y="1676400"/>
                          <a:ext cx="266490" cy="2885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 cap="rnd">
                              <a:solidFill>
                                <a:srgbClr val="FF0000"/>
                              </a:solidFill>
                              <a:prstDash val="sysDot"/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204" name="Line 86"/>
            <p:cNvSpPr>
              <a:spLocks noChangeShapeType="1"/>
            </p:cNvSpPr>
            <p:nvPr/>
          </p:nvSpPr>
          <p:spPr bwMode="auto">
            <a:xfrm flipV="1">
              <a:off x="7772400" y="2362200"/>
              <a:ext cx="0" cy="990600"/>
            </a:xfrm>
            <a:prstGeom prst="line">
              <a:avLst/>
            </a:prstGeom>
            <a:noFill/>
            <a:ln w="28575">
              <a:solidFill>
                <a:srgbClr val="6633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5" name="Line 87"/>
            <p:cNvSpPr>
              <a:spLocks noChangeShapeType="1"/>
            </p:cNvSpPr>
            <p:nvPr/>
          </p:nvSpPr>
          <p:spPr bwMode="auto">
            <a:xfrm flipH="1" flipV="1">
              <a:off x="7772400" y="2362200"/>
              <a:ext cx="457200" cy="0"/>
            </a:xfrm>
            <a:prstGeom prst="line">
              <a:avLst/>
            </a:prstGeom>
            <a:noFill/>
            <a:ln w="28575">
              <a:solidFill>
                <a:srgbClr val="6633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6" name="Line 88"/>
            <p:cNvSpPr>
              <a:spLocks noChangeShapeType="1"/>
            </p:cNvSpPr>
            <p:nvPr/>
          </p:nvSpPr>
          <p:spPr bwMode="auto">
            <a:xfrm flipV="1">
              <a:off x="7772400" y="2362200"/>
              <a:ext cx="457200" cy="990600"/>
            </a:xfrm>
            <a:prstGeom prst="line">
              <a:avLst/>
            </a:prstGeom>
            <a:noFill/>
            <a:ln w="28575">
              <a:solidFill>
                <a:srgbClr val="6633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7" name="Text Box 89"/>
            <p:cNvSpPr txBox="1">
              <a:spLocks noChangeArrowheads="1"/>
            </p:cNvSpPr>
            <p:nvPr/>
          </p:nvSpPr>
          <p:spPr bwMode="auto">
            <a:xfrm>
              <a:off x="7391400" y="2438400"/>
              <a:ext cx="533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b="1" i="1">
                  <a:solidFill>
                    <a:schemeClr val="tx2"/>
                  </a:solidFill>
                </a:rPr>
                <a:t>b</a:t>
              </a:r>
              <a:endParaRPr lang="en-US" sz="2400" b="1" i="1">
                <a:solidFill>
                  <a:schemeClr val="tx2"/>
                </a:solidFill>
                <a:sym typeface="Symbol" pitchFamily="18" charset="2"/>
              </a:endParaRPr>
            </a:p>
          </p:txBody>
        </p:sp>
        <p:sp>
          <p:nvSpPr>
            <p:cNvPr id="7208" name="Text Box 90"/>
            <p:cNvSpPr txBox="1">
              <a:spLocks noChangeArrowheads="1"/>
            </p:cNvSpPr>
            <p:nvPr/>
          </p:nvSpPr>
          <p:spPr bwMode="auto">
            <a:xfrm>
              <a:off x="7696200" y="1905000"/>
              <a:ext cx="533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b="1" i="1">
                  <a:solidFill>
                    <a:schemeClr val="tx2"/>
                  </a:solidFill>
                </a:rPr>
                <a:t>s</a:t>
              </a:r>
              <a:endParaRPr lang="en-US" sz="2400" b="1" i="1">
                <a:solidFill>
                  <a:schemeClr val="tx2"/>
                </a:solidFill>
                <a:sym typeface="Symbol" pitchFamily="18" charset="2"/>
              </a:endParaRPr>
            </a:p>
          </p:txBody>
        </p:sp>
        <p:sp>
          <p:nvSpPr>
            <p:cNvPr id="7209" name="Text Box 91"/>
            <p:cNvSpPr txBox="1">
              <a:spLocks noChangeArrowheads="1"/>
            </p:cNvSpPr>
            <p:nvPr/>
          </p:nvSpPr>
          <p:spPr bwMode="auto">
            <a:xfrm>
              <a:off x="7848600" y="2667000"/>
              <a:ext cx="533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b="1" i="1">
                  <a:solidFill>
                    <a:schemeClr val="tx2"/>
                  </a:solidFill>
                </a:rPr>
                <a:t>r</a:t>
              </a:r>
              <a:endParaRPr lang="en-US" sz="2400" b="1" i="1">
                <a:solidFill>
                  <a:schemeClr val="tx2"/>
                </a:solidFill>
                <a:sym typeface="Symbol" pitchFamily="18" charset="2"/>
              </a:endParaRPr>
            </a:p>
          </p:txBody>
        </p:sp>
        <p:sp>
          <p:nvSpPr>
            <p:cNvPr id="7210" name="Text Box 95"/>
            <p:cNvSpPr txBox="1">
              <a:spLocks noChangeArrowheads="1"/>
            </p:cNvSpPr>
            <p:nvPr/>
          </p:nvSpPr>
          <p:spPr bwMode="auto">
            <a:xfrm>
              <a:off x="7620000" y="2590800"/>
              <a:ext cx="533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b="1" i="1">
                  <a:solidFill>
                    <a:schemeClr val="tx2"/>
                  </a:solidFill>
                  <a:sym typeface="Symbol" pitchFamily="18" charset="2"/>
                </a:rPr>
                <a:t></a:t>
              </a:r>
            </a:p>
          </p:txBody>
        </p:sp>
        <p:sp>
          <p:nvSpPr>
            <p:cNvPr id="7211" name="AutoShape 100"/>
            <p:cNvSpPr>
              <a:spLocks noChangeArrowheads="1"/>
            </p:cNvSpPr>
            <p:nvPr/>
          </p:nvSpPr>
          <p:spPr bwMode="auto">
            <a:xfrm>
              <a:off x="7315200" y="2209800"/>
              <a:ext cx="990600" cy="304800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800" y="10800"/>
                  </a:moveTo>
                  <a:cubicBezTo>
                    <a:pt x="1800" y="15771"/>
                    <a:pt x="5829" y="19800"/>
                    <a:pt x="10800" y="19800"/>
                  </a:cubicBezTo>
                  <a:cubicBezTo>
                    <a:pt x="15771" y="19800"/>
                    <a:pt x="19800" y="15771"/>
                    <a:pt x="19800" y="10800"/>
                  </a:cubicBezTo>
                  <a:cubicBezTo>
                    <a:pt x="19800" y="5829"/>
                    <a:pt x="15771" y="1800"/>
                    <a:pt x="10800" y="1800"/>
                  </a:cubicBezTo>
                  <a:cubicBezTo>
                    <a:pt x="5829" y="1800"/>
                    <a:pt x="1800" y="5829"/>
                    <a:pt x="1800" y="1080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2" name="Line 108"/>
            <p:cNvSpPr>
              <a:spLocks noChangeShapeType="1"/>
            </p:cNvSpPr>
            <p:nvPr/>
          </p:nvSpPr>
          <p:spPr bwMode="auto">
            <a:xfrm flipH="1" flipV="1">
              <a:off x="6172200" y="2667000"/>
              <a:ext cx="685800" cy="31115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7176" name="Object 12"/>
            <p:cNvGraphicFramePr>
              <a:graphicFrameLocks/>
            </p:cNvGraphicFramePr>
            <p:nvPr/>
          </p:nvGraphicFramePr>
          <p:xfrm>
            <a:off x="6019800" y="2279650"/>
            <a:ext cx="266490" cy="2885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52280" imgH="164880" progId="Equation.DSMT4">
                    <p:embed/>
                  </p:oleObj>
                </mc:Choice>
                <mc:Fallback>
                  <p:oleObj name="Equation" r:id="rId8" imgW="152280" imgH="164880" progId="Equation.DSMT4">
                    <p:embed/>
                    <p:pic>
                      <p:nvPicPr>
                        <p:cNvPr id="7176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19800" y="2279650"/>
                          <a:ext cx="266490" cy="2885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 cap="rnd">
                              <a:solidFill>
                                <a:srgbClr val="FF0000"/>
                              </a:solidFill>
                              <a:prstDash val="sysDot"/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213" name="Line 110"/>
            <p:cNvSpPr>
              <a:spLocks noChangeShapeType="1"/>
            </p:cNvSpPr>
            <p:nvPr/>
          </p:nvSpPr>
          <p:spPr bwMode="auto">
            <a:xfrm flipH="1">
              <a:off x="6858000" y="3352800"/>
              <a:ext cx="914400" cy="0"/>
            </a:xfrm>
            <a:prstGeom prst="line">
              <a:avLst/>
            </a:prstGeom>
            <a:noFill/>
            <a:ln w="28575">
              <a:solidFill>
                <a:srgbClr val="6633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4" name="Line 111"/>
            <p:cNvSpPr>
              <a:spLocks noChangeShapeType="1"/>
            </p:cNvSpPr>
            <p:nvPr/>
          </p:nvSpPr>
          <p:spPr bwMode="auto">
            <a:xfrm flipH="1">
              <a:off x="6858000" y="2971800"/>
              <a:ext cx="0" cy="381000"/>
            </a:xfrm>
            <a:prstGeom prst="line">
              <a:avLst/>
            </a:prstGeom>
            <a:noFill/>
            <a:ln w="28575">
              <a:solidFill>
                <a:srgbClr val="6633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5" name="Line 112"/>
            <p:cNvSpPr>
              <a:spLocks noChangeShapeType="1"/>
            </p:cNvSpPr>
            <p:nvPr/>
          </p:nvSpPr>
          <p:spPr bwMode="auto">
            <a:xfrm flipH="1" flipV="1">
              <a:off x="6858000" y="2971800"/>
              <a:ext cx="914400" cy="381000"/>
            </a:xfrm>
            <a:prstGeom prst="line">
              <a:avLst/>
            </a:prstGeom>
            <a:noFill/>
            <a:ln w="28575">
              <a:solidFill>
                <a:srgbClr val="6633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6" name="Text Box 113"/>
            <p:cNvSpPr txBox="1">
              <a:spLocks noChangeArrowheads="1"/>
            </p:cNvSpPr>
            <p:nvPr/>
          </p:nvSpPr>
          <p:spPr bwMode="auto">
            <a:xfrm>
              <a:off x="6934200" y="3276600"/>
              <a:ext cx="533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b="1" i="1">
                  <a:solidFill>
                    <a:schemeClr val="tx2"/>
                  </a:solidFill>
                </a:rPr>
                <a:t>a</a:t>
              </a:r>
              <a:endParaRPr lang="en-US" sz="2400" b="1" i="1">
                <a:solidFill>
                  <a:schemeClr val="tx2"/>
                </a:solidFill>
                <a:sym typeface="Symbol" pitchFamily="18" charset="2"/>
              </a:endParaRPr>
            </a:p>
          </p:txBody>
        </p:sp>
        <p:sp>
          <p:nvSpPr>
            <p:cNvPr id="7217" name="Line 115"/>
            <p:cNvSpPr>
              <a:spLocks noChangeShapeType="1"/>
            </p:cNvSpPr>
            <p:nvPr/>
          </p:nvSpPr>
          <p:spPr bwMode="auto">
            <a:xfrm rot="16200000" flipV="1">
              <a:off x="6515100" y="2628900"/>
              <a:ext cx="0" cy="6858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7177" name="Object 13"/>
            <p:cNvGraphicFramePr>
              <a:graphicFrameLocks/>
            </p:cNvGraphicFramePr>
            <p:nvPr/>
          </p:nvGraphicFramePr>
          <p:xfrm>
            <a:off x="6019800" y="3048000"/>
            <a:ext cx="221760" cy="3105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26720" imgH="177480" progId="Equation.DSMT4">
                    <p:embed/>
                  </p:oleObj>
                </mc:Choice>
                <mc:Fallback>
                  <p:oleObj name="Equation" r:id="rId9" imgW="126720" imgH="177480" progId="Equation.DSMT4">
                    <p:embed/>
                    <p:pic>
                      <p:nvPicPr>
                        <p:cNvPr id="7177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19800" y="3048000"/>
                          <a:ext cx="221760" cy="3105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 cap="rnd">
                              <a:solidFill>
                                <a:srgbClr val="FF0000"/>
                              </a:solidFill>
                              <a:prstDash val="sysDot"/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218" name="Text Box 119"/>
            <p:cNvSpPr txBox="1">
              <a:spLocks noChangeArrowheads="1"/>
            </p:cNvSpPr>
            <p:nvPr/>
          </p:nvSpPr>
          <p:spPr bwMode="auto">
            <a:xfrm>
              <a:off x="6477000" y="2971800"/>
              <a:ext cx="533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b="1" i="1">
                  <a:solidFill>
                    <a:schemeClr val="tx2"/>
                  </a:solidFill>
                </a:rPr>
                <a:t>z</a:t>
              </a:r>
              <a:endParaRPr lang="en-US" sz="2400" b="1" i="1">
                <a:solidFill>
                  <a:schemeClr val="tx2"/>
                </a:solidFill>
                <a:sym typeface="Symbol" pitchFamily="18" charset="2"/>
              </a:endParaRPr>
            </a:p>
          </p:txBody>
        </p:sp>
        <p:sp>
          <p:nvSpPr>
            <p:cNvPr id="7219" name="Text Box 120"/>
            <p:cNvSpPr txBox="1">
              <a:spLocks noChangeArrowheads="1"/>
            </p:cNvSpPr>
            <p:nvPr/>
          </p:nvSpPr>
          <p:spPr bwMode="auto">
            <a:xfrm>
              <a:off x="6934200" y="2743200"/>
              <a:ext cx="533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b="1" i="1">
                  <a:solidFill>
                    <a:schemeClr val="tx2"/>
                  </a:solidFill>
                </a:rPr>
                <a:t>r</a:t>
              </a:r>
              <a:endParaRPr lang="en-US" sz="2400" b="1" i="1">
                <a:solidFill>
                  <a:schemeClr val="tx2"/>
                </a:solidFill>
                <a:sym typeface="Symbol" pitchFamily="18" charset="2"/>
              </a:endParaRPr>
            </a:p>
          </p:txBody>
        </p:sp>
        <p:sp>
          <p:nvSpPr>
            <p:cNvPr id="7220" name="AutoShape 123"/>
            <p:cNvSpPr>
              <a:spLocks noChangeArrowheads="1"/>
            </p:cNvSpPr>
            <p:nvPr/>
          </p:nvSpPr>
          <p:spPr bwMode="auto">
            <a:xfrm>
              <a:off x="6858000" y="2743200"/>
              <a:ext cx="1828800" cy="533400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050" y="10800"/>
                  </a:moveTo>
                  <a:cubicBezTo>
                    <a:pt x="1050" y="16185"/>
                    <a:pt x="5415" y="20550"/>
                    <a:pt x="10800" y="20550"/>
                  </a:cubicBezTo>
                  <a:cubicBezTo>
                    <a:pt x="16185" y="20550"/>
                    <a:pt x="20550" y="16185"/>
                    <a:pt x="20550" y="10800"/>
                  </a:cubicBezTo>
                  <a:cubicBezTo>
                    <a:pt x="20550" y="5415"/>
                    <a:pt x="16185" y="1050"/>
                    <a:pt x="10800" y="1050"/>
                  </a:cubicBezTo>
                  <a:cubicBezTo>
                    <a:pt x="5415" y="1050"/>
                    <a:pt x="1050" y="5415"/>
                    <a:pt x="1050" y="1080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1" name="Text Box 129"/>
            <p:cNvSpPr txBox="1">
              <a:spLocks noChangeArrowheads="1"/>
            </p:cNvSpPr>
            <p:nvPr/>
          </p:nvSpPr>
          <p:spPr bwMode="auto">
            <a:xfrm>
              <a:off x="8077200" y="1447800"/>
              <a:ext cx="533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b="1" i="1">
                  <a:solidFill>
                    <a:schemeClr val="tx2"/>
                  </a:solidFill>
                  <a:sym typeface="Symbol" pitchFamily="18" charset="2"/>
                </a:rPr>
                <a:t></a:t>
              </a:r>
            </a:p>
          </p:txBody>
        </p:sp>
      </p:grpSp>
      <p:graphicFrame>
        <p:nvGraphicFramePr>
          <p:cNvPr id="26638" name="Object 14"/>
          <p:cNvGraphicFramePr>
            <a:graphicFrameLocks/>
          </p:cNvGraphicFramePr>
          <p:nvPr/>
        </p:nvGraphicFramePr>
        <p:xfrm>
          <a:off x="3810001" y="1676401"/>
          <a:ext cx="1888740" cy="488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79280" imgH="279360" progId="Equation.DSMT4">
                  <p:embed/>
                </p:oleObj>
              </mc:Choice>
              <mc:Fallback>
                <p:oleObj name="Equation" r:id="rId10" imgW="1079280" imgH="279360" progId="Equation.DSMT4">
                  <p:embed/>
                  <p:pic>
                    <p:nvPicPr>
                      <p:cNvPr id="26638" name="Object 14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1" y="1676401"/>
                        <a:ext cx="1888740" cy="4888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ext Box 19"/>
          <p:cNvSpPr txBox="1">
            <a:spLocks noChangeArrowheads="1"/>
          </p:cNvSpPr>
          <p:nvPr/>
        </p:nvSpPr>
        <p:spPr bwMode="auto">
          <a:xfrm>
            <a:off x="228601" y="2438400"/>
            <a:ext cx="5105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There is an exactly analogous formula for the gravitational field:</a:t>
            </a:r>
            <a:endParaRPr lang="en-US" sz="2000" i="1" dirty="0">
              <a:solidFill>
                <a:srgbClr val="006600"/>
              </a:solidFill>
            </a:endParaRPr>
          </a:p>
        </p:txBody>
      </p:sp>
      <p:graphicFrame>
        <p:nvGraphicFramePr>
          <p:cNvPr id="26639" name="Object 15"/>
          <p:cNvGraphicFramePr>
            <a:graphicFrameLocks/>
          </p:cNvGraphicFramePr>
          <p:nvPr/>
        </p:nvGraphicFramePr>
        <p:xfrm>
          <a:off x="914400" y="3429000"/>
          <a:ext cx="2710890" cy="488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49080" imgH="279360" progId="Equation.DSMT4">
                  <p:embed/>
                </p:oleObj>
              </mc:Choice>
              <mc:Fallback>
                <p:oleObj name="Equation" r:id="rId12" imgW="1549080" imgH="279360" progId="Equation.DSMT4">
                  <p:embed/>
                  <p:pic>
                    <p:nvPicPr>
                      <p:cNvPr id="26639" name="Object 15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429000"/>
                        <a:ext cx="2710890" cy="4888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98"/>
          <p:cNvGrpSpPr>
            <a:grpSpLocks/>
          </p:cNvGrpSpPr>
          <p:nvPr/>
        </p:nvGrpSpPr>
        <p:grpSpPr bwMode="auto">
          <a:xfrm>
            <a:off x="4800600" y="4267201"/>
            <a:ext cx="2184400" cy="2146300"/>
            <a:chOff x="5588000" y="2959100"/>
            <a:chExt cx="2184400" cy="2146300"/>
          </a:xfrm>
        </p:grpSpPr>
        <p:sp>
          <p:nvSpPr>
            <p:cNvPr id="7184" name="Freeform 50"/>
            <p:cNvSpPr>
              <a:spLocks/>
            </p:cNvSpPr>
            <p:nvPr/>
          </p:nvSpPr>
          <p:spPr bwMode="auto">
            <a:xfrm>
              <a:off x="5588000" y="3492500"/>
              <a:ext cx="2184400" cy="1612900"/>
            </a:xfrm>
            <a:custGeom>
              <a:avLst/>
              <a:gdLst>
                <a:gd name="T0" fmla="*/ 2147483647 w 1376"/>
                <a:gd name="T1" fmla="*/ 2147483647 h 1016"/>
                <a:gd name="T2" fmla="*/ 2147483647 w 1376"/>
                <a:gd name="T3" fmla="*/ 2147483647 h 1016"/>
                <a:gd name="T4" fmla="*/ 2147483647 w 1376"/>
                <a:gd name="T5" fmla="*/ 2147483647 h 1016"/>
                <a:gd name="T6" fmla="*/ 2147483647 w 1376"/>
                <a:gd name="T7" fmla="*/ 2147483647 h 1016"/>
                <a:gd name="T8" fmla="*/ 2147483647 w 1376"/>
                <a:gd name="T9" fmla="*/ 2147483647 h 1016"/>
                <a:gd name="T10" fmla="*/ 2147483647 w 1376"/>
                <a:gd name="T11" fmla="*/ 2147483647 h 1016"/>
                <a:gd name="T12" fmla="*/ 2147483647 w 1376"/>
                <a:gd name="T13" fmla="*/ 2147483647 h 10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76"/>
                <a:gd name="T22" fmla="*/ 0 h 1016"/>
                <a:gd name="T23" fmla="*/ 1376 w 1376"/>
                <a:gd name="T24" fmla="*/ 1016 h 10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76" h="1016">
                  <a:moveTo>
                    <a:pt x="560" y="96"/>
                  </a:moveTo>
                  <a:cubicBezTo>
                    <a:pt x="712" y="72"/>
                    <a:pt x="832" y="0"/>
                    <a:pt x="944" y="48"/>
                  </a:cubicBezTo>
                  <a:cubicBezTo>
                    <a:pt x="1056" y="96"/>
                    <a:pt x="1184" y="232"/>
                    <a:pt x="1232" y="384"/>
                  </a:cubicBezTo>
                  <a:cubicBezTo>
                    <a:pt x="1280" y="536"/>
                    <a:pt x="1376" y="904"/>
                    <a:pt x="1232" y="960"/>
                  </a:cubicBezTo>
                  <a:cubicBezTo>
                    <a:pt x="1088" y="1016"/>
                    <a:pt x="568" y="848"/>
                    <a:pt x="368" y="720"/>
                  </a:cubicBezTo>
                  <a:cubicBezTo>
                    <a:pt x="168" y="592"/>
                    <a:pt x="0" y="296"/>
                    <a:pt x="32" y="192"/>
                  </a:cubicBezTo>
                  <a:cubicBezTo>
                    <a:pt x="64" y="88"/>
                    <a:pt x="408" y="120"/>
                    <a:pt x="560" y="96"/>
                  </a:cubicBezTo>
                  <a:close/>
                </a:path>
              </a:pathLst>
            </a:custGeom>
            <a:gradFill rotWithShape="1">
              <a:gsLst>
                <a:gs pos="0">
                  <a:srgbClr val="99FF66"/>
                </a:gs>
                <a:gs pos="100000">
                  <a:srgbClr val="47762F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5" name="Oval 51"/>
            <p:cNvSpPr>
              <a:spLocks noChangeArrowheads="1"/>
            </p:cNvSpPr>
            <p:nvPr/>
          </p:nvSpPr>
          <p:spPr bwMode="auto">
            <a:xfrm>
              <a:off x="6807200" y="3797300"/>
              <a:ext cx="304800" cy="304800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100000">
                  <a:srgbClr val="47005E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 b="1"/>
            </a:p>
          </p:txBody>
        </p:sp>
        <p:sp>
          <p:nvSpPr>
            <p:cNvPr id="7186" name="Text Box 52"/>
            <p:cNvSpPr txBox="1">
              <a:spLocks noChangeArrowheads="1"/>
            </p:cNvSpPr>
            <p:nvPr/>
          </p:nvSpPr>
          <p:spPr bwMode="auto">
            <a:xfrm>
              <a:off x="6578600" y="3949700"/>
              <a:ext cx="685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b="1" i="1">
                  <a:solidFill>
                    <a:srgbClr val="9900CC"/>
                  </a:solidFill>
                </a:rPr>
                <a:t>m</a:t>
              </a:r>
              <a:r>
                <a:rPr lang="en-US" sz="2400" b="1" baseline="-25000">
                  <a:solidFill>
                    <a:srgbClr val="9900CC"/>
                  </a:solidFill>
                </a:rPr>
                <a:t>1</a:t>
              </a:r>
              <a:endParaRPr lang="en-US" sz="2400" b="1" i="1">
                <a:solidFill>
                  <a:srgbClr val="9900CC"/>
                </a:solidFill>
                <a:sym typeface="Symbol" pitchFamily="18" charset="2"/>
              </a:endParaRPr>
            </a:p>
          </p:txBody>
        </p:sp>
        <p:sp>
          <p:nvSpPr>
            <p:cNvPr id="92" name="Oval 53"/>
            <p:cNvSpPr>
              <a:spLocks noChangeArrowheads="1"/>
            </p:cNvSpPr>
            <p:nvPr/>
          </p:nvSpPr>
          <p:spPr bwMode="auto">
            <a:xfrm>
              <a:off x="7264400" y="4483100"/>
              <a:ext cx="304800" cy="304800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2400" b="1">
                <a:cs typeface="+mn-cs"/>
              </a:endParaRPr>
            </a:p>
          </p:txBody>
        </p:sp>
        <p:sp>
          <p:nvSpPr>
            <p:cNvPr id="7188" name="Text Box 54"/>
            <p:cNvSpPr txBox="1">
              <a:spLocks noChangeArrowheads="1"/>
            </p:cNvSpPr>
            <p:nvPr/>
          </p:nvSpPr>
          <p:spPr bwMode="auto">
            <a:xfrm>
              <a:off x="6883400" y="4483100"/>
              <a:ext cx="533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b="1" i="1">
                  <a:solidFill>
                    <a:schemeClr val="accent2"/>
                  </a:solidFill>
                </a:rPr>
                <a:t>m</a:t>
              </a:r>
              <a:r>
                <a:rPr lang="en-US" sz="2400" b="1" baseline="-25000">
                  <a:solidFill>
                    <a:schemeClr val="accent2"/>
                  </a:solidFill>
                </a:rPr>
                <a:t>2</a:t>
              </a:r>
              <a:endParaRPr lang="en-US" sz="2400" b="1" i="1">
                <a:solidFill>
                  <a:schemeClr val="accent2"/>
                </a:solidFill>
                <a:sym typeface="Symbol" pitchFamily="18" charset="2"/>
              </a:endParaRPr>
            </a:p>
          </p:txBody>
        </p:sp>
        <p:sp>
          <p:nvSpPr>
            <p:cNvPr id="7189" name="Oval 55"/>
            <p:cNvSpPr>
              <a:spLocks noChangeArrowheads="1"/>
            </p:cNvSpPr>
            <p:nvPr/>
          </p:nvSpPr>
          <p:spPr bwMode="auto">
            <a:xfrm>
              <a:off x="5664200" y="3721100"/>
              <a:ext cx="304800" cy="304800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 b="1"/>
            </a:p>
          </p:txBody>
        </p:sp>
        <p:sp>
          <p:nvSpPr>
            <p:cNvPr id="7190" name="Text Box 56"/>
            <p:cNvSpPr txBox="1">
              <a:spLocks noChangeArrowheads="1"/>
            </p:cNvSpPr>
            <p:nvPr/>
          </p:nvSpPr>
          <p:spPr bwMode="auto">
            <a:xfrm>
              <a:off x="5892800" y="3721100"/>
              <a:ext cx="685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b="1" i="1" dirty="0">
                  <a:solidFill>
                    <a:srgbClr val="FFFF00"/>
                  </a:solidFill>
                </a:rPr>
                <a:t>m</a:t>
              </a:r>
              <a:r>
                <a:rPr lang="en-US" sz="2400" b="1" baseline="-25000" dirty="0">
                  <a:solidFill>
                    <a:srgbClr val="FFFF00"/>
                  </a:solidFill>
                </a:rPr>
                <a:t>3</a:t>
              </a:r>
              <a:endParaRPr lang="en-US" sz="2400" b="1" i="1" dirty="0">
                <a:solidFill>
                  <a:srgbClr val="FFFF00"/>
                </a:solidFill>
                <a:sym typeface="Symbol" pitchFamily="18" charset="2"/>
              </a:endParaRPr>
            </a:p>
          </p:txBody>
        </p:sp>
        <p:sp>
          <p:nvSpPr>
            <p:cNvPr id="7191" name="Oval 58"/>
            <p:cNvSpPr>
              <a:spLocks noChangeArrowheads="1"/>
            </p:cNvSpPr>
            <p:nvPr/>
          </p:nvSpPr>
          <p:spPr bwMode="auto">
            <a:xfrm>
              <a:off x="5664200" y="3035300"/>
              <a:ext cx="304800" cy="30480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 b="1"/>
            </a:p>
          </p:txBody>
        </p:sp>
        <p:sp>
          <p:nvSpPr>
            <p:cNvPr id="7192" name="Text Box 59"/>
            <p:cNvSpPr txBox="1">
              <a:spLocks noChangeArrowheads="1"/>
            </p:cNvSpPr>
            <p:nvPr/>
          </p:nvSpPr>
          <p:spPr bwMode="auto">
            <a:xfrm>
              <a:off x="5892800" y="2959100"/>
              <a:ext cx="762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b="1" i="1" dirty="0">
                  <a:solidFill>
                    <a:srgbClr val="FF0000"/>
                  </a:solidFill>
                </a:rPr>
                <a:t>m</a:t>
              </a:r>
              <a:r>
                <a:rPr lang="en-US" sz="2400" b="1" baseline="-25000" dirty="0">
                  <a:solidFill>
                    <a:srgbClr val="FF0000"/>
                  </a:solidFill>
                </a:rPr>
                <a:t>4</a:t>
              </a:r>
              <a:endParaRPr lang="en-US" sz="2400" b="1" i="1" dirty="0">
                <a:solidFill>
                  <a:srgbClr val="FF0000"/>
                </a:solidFill>
                <a:sym typeface="Symbol" pitchFamily="18" charset="2"/>
              </a:endParaRPr>
            </a:p>
          </p:txBody>
        </p:sp>
      </p:grpSp>
      <p:sp>
        <p:nvSpPr>
          <p:cNvPr id="100" name="Text Box 11"/>
          <p:cNvSpPr txBox="1">
            <a:spLocks noChangeArrowheads="1"/>
          </p:cNvSpPr>
          <p:nvPr/>
        </p:nvSpPr>
        <p:spPr bwMode="auto">
          <a:xfrm>
            <a:off x="891615" y="4391025"/>
            <a:ext cx="3472890" cy="707886"/>
          </a:xfrm>
          <a:prstGeom prst="rect">
            <a:avLst/>
          </a:prstGeom>
          <a:solidFill>
            <a:srgbClr val="4D4D4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b="1" dirty="0"/>
              <a:t>What’s the gravitational flux from the region in this case?</a:t>
            </a:r>
            <a:endParaRPr lang="en-US" sz="2000" dirty="0"/>
          </a:p>
        </p:txBody>
      </p:sp>
      <p:graphicFrame>
        <p:nvGraphicFramePr>
          <p:cNvPr id="26644" name="Object 20"/>
          <p:cNvGraphicFramePr>
            <a:graphicFrameLocks/>
          </p:cNvGraphicFramePr>
          <p:nvPr/>
        </p:nvGraphicFramePr>
        <p:xfrm>
          <a:off x="685800" y="5562601"/>
          <a:ext cx="2889180" cy="44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50960" imgH="253800" progId="Equation.DSMT4">
                  <p:embed/>
                </p:oleObj>
              </mc:Choice>
              <mc:Fallback>
                <p:oleObj name="Equation" r:id="rId14" imgW="1650960" imgH="253800" progId="Equation.DSMT4">
                  <p:embed/>
                  <p:pic>
                    <p:nvPicPr>
                      <p:cNvPr id="26644" name="Object 20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562601"/>
                        <a:ext cx="2889180" cy="44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 Box 2"/>
          <p:cNvSpPr txBox="1">
            <a:spLocks noChangeArrowheads="1"/>
          </p:cNvSpPr>
          <p:nvPr/>
        </p:nvSpPr>
        <p:spPr bwMode="auto">
          <a:xfrm>
            <a:off x="0" y="-18040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Gauss’s Law for Gravity</a:t>
            </a:r>
          </a:p>
        </p:txBody>
      </p:sp>
    </p:spTree>
    <p:extLst>
      <p:ext uri="{BB962C8B-B14F-4D97-AF65-F5344CB8AC3E}">
        <p14:creationId xmlns:p14="http://schemas.microsoft.com/office/powerpoint/2010/main" val="139740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  <p:bldP spid="53" grpId="0" build="p"/>
      <p:bldP spid="10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228600" y="838201"/>
            <a:ext cx="107442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Clusters (especially globular clusters) </a:t>
            </a:r>
            <a:r>
              <a:rPr lang="en-US" sz="2000" i="1" dirty="0">
                <a:solidFill>
                  <a:srgbClr val="006600"/>
                </a:solidFill>
              </a:rPr>
              <a:t>most</a:t>
            </a:r>
            <a:r>
              <a:rPr lang="en-US" sz="2000" dirty="0">
                <a:solidFill>
                  <a:srgbClr val="006600"/>
                </a:solidFill>
              </a:rPr>
              <a:t> of the time have relatively little interaction with other objects</a:t>
            </a:r>
          </a:p>
          <a:p>
            <a:pPr marL="800092" lvl="1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Conservation laws should hold within the cluster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Though they have net momentum, we can ignore that</a:t>
            </a:r>
          </a:p>
          <a:p>
            <a:pPr marL="800092" lvl="1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Work in center of mass frame of the cluster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900CC"/>
              </a:solidFill>
            </a:endParaRP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They usually were formed with little or no net angular momentum</a:t>
            </a:r>
          </a:p>
          <a:p>
            <a:pPr marL="800092" lvl="1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Generally, this will just be conserved, so they stay that way</a:t>
            </a:r>
          </a:p>
          <a:p>
            <a:pPr marL="800092" lvl="1" indent="-342896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</a:endParaRP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Over the course of approximately one orbit, potential energy </a:t>
            </a:r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  kinetic energy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Therefore, over time, the system will </a:t>
            </a:r>
            <a:r>
              <a:rPr lang="en-US" sz="2000" i="1" dirty="0" err="1">
                <a:solidFill>
                  <a:srgbClr val="FF0000"/>
                </a:solidFill>
                <a:sym typeface="Wingdings" panose="05000000000000000000" pitchFamily="2" charset="2"/>
              </a:rPr>
              <a:t>virialize</a:t>
            </a:r>
            <a:endParaRPr lang="en-US" sz="2000" i="1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-7709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Conservation Laws with Clusters</a:t>
            </a:r>
          </a:p>
        </p:txBody>
      </p:sp>
      <p:graphicFrame>
        <p:nvGraphicFramePr>
          <p:cNvPr id="7" name="Object 17"/>
          <p:cNvGraphicFramePr>
            <a:graphicFrameLocks/>
          </p:cNvGraphicFramePr>
          <p:nvPr/>
        </p:nvGraphicFramePr>
        <p:xfrm>
          <a:off x="7239000" y="4621543"/>
          <a:ext cx="148869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50680" imgH="228600" progId="Equation.DSMT4">
                  <p:embed/>
                </p:oleObj>
              </mc:Choice>
              <mc:Fallback>
                <p:oleObj name="Equation" r:id="rId2" imgW="850680" imgH="228600" progId="Equation.DSMT4">
                  <p:embed/>
                  <p:pic>
                    <p:nvPicPr>
                      <p:cNvPr id="7" name="Object 17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4621543"/>
                        <a:ext cx="1488690" cy="40005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228600" y="5083836"/>
            <a:ext cx="70104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>
                <a:solidFill>
                  <a:schemeClr val="tx1"/>
                </a:solidFill>
              </a:rPr>
              <a:t>They then evolve due to two types of effects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Close encounters of pairs of stars in the cluster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</a:endParaRP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Interaction of passing stars or other mass sources</a:t>
            </a:r>
          </a:p>
        </p:txBody>
      </p:sp>
    </p:spTree>
    <p:extLst>
      <p:ext uri="{BB962C8B-B14F-4D97-AF65-F5344CB8AC3E}">
        <p14:creationId xmlns:p14="http://schemas.microsoft.com/office/powerpoint/2010/main" val="245564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8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228600" y="838201"/>
            <a:ext cx="9525001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When two stars pass near each other, they will alter each others’ orbits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Wingdings" panose="05000000000000000000" pitchFamily="2" charset="2"/>
              </a:rPr>
              <a:t>This changes each star’s momentum and energy, but not the total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Wingdings" panose="05000000000000000000" pitchFamily="2" charset="2"/>
              </a:rPr>
              <a:t>Over time, this allows transfer of energy between all the stars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Wingdings" panose="05000000000000000000" pitchFamily="2" charset="2"/>
              </a:rPr>
              <a:t>System ends up in a sort of</a:t>
            </a:r>
            <a:br>
              <a:rPr lang="en-US" sz="2000" dirty="0">
                <a:solidFill>
                  <a:srgbClr val="0000FF"/>
                </a:solidFill>
                <a:sym typeface="Wingdings" panose="05000000000000000000" pitchFamily="2" charset="2"/>
              </a:rPr>
            </a:br>
            <a:r>
              <a:rPr lang="en-US" sz="2000" dirty="0">
                <a:solidFill>
                  <a:srgbClr val="0000FF"/>
                </a:solidFill>
                <a:sym typeface="Wingdings" panose="05000000000000000000" pitchFamily="2" charset="2"/>
              </a:rPr>
              <a:t>thermal type distribution</a:t>
            </a:r>
          </a:p>
          <a:p>
            <a:pPr marL="800092" lvl="1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Wingdings" panose="05000000000000000000" pitchFamily="2" charset="2"/>
              </a:rPr>
              <a:t>Don’t think of this dynamical “temperature” </a:t>
            </a:r>
            <a:r>
              <a:rPr lang="en-US" sz="2000" i="1" dirty="0">
                <a:solidFill>
                  <a:srgbClr val="0000FF"/>
                </a:solidFill>
                <a:sym typeface="Wingdings" panose="05000000000000000000" pitchFamily="2" charset="2"/>
              </a:rPr>
              <a:t>T</a:t>
            </a:r>
            <a:r>
              <a:rPr lang="en-US" sz="2000" i="1" baseline="-25000" dirty="0">
                <a:solidFill>
                  <a:srgbClr val="0000FF"/>
                </a:solidFill>
                <a:sym typeface="Wingdings" panose="05000000000000000000" pitchFamily="2" charset="2"/>
              </a:rPr>
              <a:t>D</a:t>
            </a:r>
            <a:r>
              <a:rPr lang="en-US" sz="2000" i="1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sz="2000" dirty="0">
                <a:solidFill>
                  <a:srgbClr val="0000FF"/>
                </a:solidFill>
                <a:sym typeface="Wingdings" panose="05000000000000000000" pitchFamily="2" charset="2"/>
              </a:rPr>
              <a:t>too</a:t>
            </a:r>
            <a:br>
              <a:rPr lang="en-US" sz="2000" dirty="0">
                <a:solidFill>
                  <a:srgbClr val="0000FF"/>
                </a:solidFill>
                <a:sym typeface="Wingdings" panose="05000000000000000000" pitchFamily="2" charset="2"/>
              </a:rPr>
            </a:br>
            <a:r>
              <a:rPr lang="en-US" sz="2000" dirty="0">
                <a:solidFill>
                  <a:srgbClr val="0000FF"/>
                </a:solidFill>
                <a:sym typeface="Wingdings" panose="05000000000000000000" pitchFamily="2" charset="2"/>
              </a:rPr>
              <a:t>literally</a:t>
            </a:r>
          </a:p>
          <a:p>
            <a:pPr marL="800092" lvl="1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Wingdings" panose="05000000000000000000" pitchFamily="2" charset="2"/>
              </a:rPr>
              <a:t>Does </a:t>
            </a:r>
            <a:r>
              <a:rPr lang="en-US" sz="2000" u="sng" dirty="0">
                <a:solidFill>
                  <a:srgbClr val="0000FF"/>
                </a:solidFill>
                <a:sym typeface="Wingdings" panose="05000000000000000000" pitchFamily="2" charset="2"/>
              </a:rPr>
              <a:t>not</a:t>
            </a:r>
            <a:r>
              <a:rPr lang="en-US" sz="2000" dirty="0">
                <a:solidFill>
                  <a:srgbClr val="0000FF"/>
                </a:solidFill>
                <a:sym typeface="Wingdings" panose="05000000000000000000" pitchFamily="2" charset="2"/>
              </a:rPr>
              <a:t> correspond to the temperature of the</a:t>
            </a:r>
            <a:br>
              <a:rPr lang="en-US" sz="2000" dirty="0">
                <a:solidFill>
                  <a:srgbClr val="0000FF"/>
                </a:solidFill>
                <a:sym typeface="Wingdings" panose="05000000000000000000" pitchFamily="2" charset="2"/>
              </a:rPr>
            </a:br>
            <a:r>
              <a:rPr lang="en-US" sz="2000" dirty="0">
                <a:solidFill>
                  <a:srgbClr val="0000FF"/>
                </a:solidFill>
                <a:sym typeface="Wingdings" panose="05000000000000000000" pitchFamily="2" charset="2"/>
              </a:rPr>
              <a:t>stars themselves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900CC"/>
              </a:solidFill>
              <a:sym typeface="Wingdings" panose="05000000000000000000" pitchFamily="2" charset="2"/>
            </a:endParaRP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  <a:sym typeface="Wingdings" panose="05000000000000000000" pitchFamily="2" charset="2"/>
              </a:rPr>
              <a:t>Recall, energy is kinetic plus potential energy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  <a:sym typeface="Wingdings" panose="05000000000000000000" pitchFamily="2" charset="2"/>
              </a:rPr>
              <a:t>Note that </a:t>
            </a:r>
            <a:r>
              <a:rPr lang="en-US" sz="2000" i="1" dirty="0">
                <a:solidFill>
                  <a:srgbClr val="9900CC"/>
                </a:solidFill>
                <a:sym typeface="Wingdings" panose="05000000000000000000" pitchFamily="2" charset="2"/>
              </a:rPr>
              <a:t>both</a:t>
            </a:r>
            <a:r>
              <a:rPr lang="en-US" sz="2000" dirty="0">
                <a:solidFill>
                  <a:srgbClr val="9900CC"/>
                </a:solidFill>
                <a:sym typeface="Wingdings" panose="05000000000000000000" pitchFamily="2" charset="2"/>
              </a:rPr>
              <a:t> terms in the energy are proportional to mass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  <a:sym typeface="Wingdings" panose="05000000000000000000" pitchFamily="2" charset="2"/>
              </a:rPr>
              <a:t>The probability distribution prefers lower energy states</a:t>
            </a:r>
          </a:p>
          <a:p>
            <a:pPr marL="800092" lvl="1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  <a:sym typeface="Wingdings" panose="05000000000000000000" pitchFamily="2" charset="2"/>
              </a:rPr>
              <a:t>This effect has the most effect on high mass stars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Therefore:</a:t>
            </a:r>
          </a:p>
          <a:p>
            <a:pPr marL="800092" lvl="1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High mass stars tend to move at lower velocities</a:t>
            </a:r>
          </a:p>
          <a:p>
            <a:pPr marL="800092" lvl="1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High mass stars tend to “fall” to the center of the cluster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-7709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Close Encounters of Pairs of Stars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7658767" y="2345479"/>
            <a:ext cx="381000" cy="381000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100000">
                <a:schemeClr val="accent6"/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91" eaLnBrk="0" hangingPunct="0"/>
            <a:endParaRPr lang="en-US"/>
          </a:p>
        </p:txBody>
      </p:sp>
      <p:sp>
        <p:nvSpPr>
          <p:cNvPr id="8" name="Oval 7"/>
          <p:cNvSpPr/>
          <p:nvPr/>
        </p:nvSpPr>
        <p:spPr bwMode="auto">
          <a:xfrm>
            <a:off x="10287000" y="1752601"/>
            <a:ext cx="381000" cy="381000"/>
          </a:xfrm>
          <a:prstGeom prst="ellipse">
            <a:avLst/>
          </a:prstGeom>
          <a:gradFill flip="none" rotWithShape="1">
            <a:gsLst>
              <a:gs pos="0">
                <a:srgbClr val="66FF33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91" eaLnBrk="0" hangingPunct="0"/>
            <a:endParaRPr lang="en-US"/>
          </a:p>
        </p:txBody>
      </p:sp>
      <p:sp>
        <p:nvSpPr>
          <p:cNvPr id="3" name="Freeform 2"/>
          <p:cNvSpPr/>
          <p:nvPr/>
        </p:nvSpPr>
        <p:spPr bwMode="auto">
          <a:xfrm>
            <a:off x="8222246" y="1267781"/>
            <a:ext cx="1339945" cy="1328427"/>
          </a:xfrm>
          <a:custGeom>
            <a:avLst/>
            <a:gdLst>
              <a:gd name="connsiteX0" fmla="*/ 0 w 1335506"/>
              <a:gd name="connsiteY0" fmla="*/ 1311443 h 1354498"/>
              <a:gd name="connsiteX1" fmla="*/ 938464 w 1335506"/>
              <a:gd name="connsiteY1" fmla="*/ 1323474 h 1354498"/>
              <a:gd name="connsiteX2" fmla="*/ 1263316 w 1335506"/>
              <a:gd name="connsiteY2" fmla="*/ 962527 h 1354498"/>
              <a:gd name="connsiteX3" fmla="*/ 1335506 w 1335506"/>
              <a:gd name="connsiteY3" fmla="*/ 0 h 1354498"/>
              <a:gd name="connsiteX0" fmla="*/ 0 w 1335506"/>
              <a:gd name="connsiteY0" fmla="*/ 1311443 h 1323206"/>
              <a:gd name="connsiteX1" fmla="*/ 866274 w 1335506"/>
              <a:gd name="connsiteY1" fmla="*/ 1239253 h 1323206"/>
              <a:gd name="connsiteX2" fmla="*/ 1263316 w 1335506"/>
              <a:gd name="connsiteY2" fmla="*/ 962527 h 1323206"/>
              <a:gd name="connsiteX3" fmla="*/ 1335506 w 1335506"/>
              <a:gd name="connsiteY3" fmla="*/ 0 h 1323206"/>
              <a:gd name="connsiteX0" fmla="*/ 0 w 1339945"/>
              <a:gd name="connsiteY0" fmla="*/ 1311443 h 1328427"/>
              <a:gd name="connsiteX1" fmla="*/ 866274 w 1339945"/>
              <a:gd name="connsiteY1" fmla="*/ 1239253 h 1328427"/>
              <a:gd name="connsiteX2" fmla="*/ 1287379 w 1339945"/>
              <a:gd name="connsiteY2" fmla="*/ 770022 h 1328427"/>
              <a:gd name="connsiteX3" fmla="*/ 1335506 w 1339945"/>
              <a:gd name="connsiteY3" fmla="*/ 0 h 1328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9945" h="1328427">
                <a:moveTo>
                  <a:pt x="0" y="1311443"/>
                </a:moveTo>
                <a:cubicBezTo>
                  <a:pt x="363955" y="1346535"/>
                  <a:pt x="651711" y="1329490"/>
                  <a:pt x="866274" y="1239253"/>
                </a:cubicBezTo>
                <a:cubicBezTo>
                  <a:pt x="1080837" y="1149016"/>
                  <a:pt x="1209174" y="976564"/>
                  <a:pt x="1287379" y="770022"/>
                </a:cubicBezTo>
                <a:cubicBezTo>
                  <a:pt x="1365584" y="563480"/>
                  <a:pt x="1332498" y="370974"/>
                  <a:pt x="1335506" y="0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91" eaLnBrk="0" hangingPunct="0"/>
            <a:endParaRPr lang="en-US"/>
          </a:p>
        </p:txBody>
      </p:sp>
      <p:sp>
        <p:nvSpPr>
          <p:cNvPr id="11" name="Freeform 10"/>
          <p:cNvSpPr/>
          <p:nvPr/>
        </p:nvSpPr>
        <p:spPr bwMode="auto">
          <a:xfrm rot="10800000">
            <a:off x="8775700" y="1889015"/>
            <a:ext cx="1339945" cy="1328427"/>
          </a:xfrm>
          <a:custGeom>
            <a:avLst/>
            <a:gdLst>
              <a:gd name="connsiteX0" fmla="*/ 0 w 1335506"/>
              <a:gd name="connsiteY0" fmla="*/ 1311443 h 1354498"/>
              <a:gd name="connsiteX1" fmla="*/ 938464 w 1335506"/>
              <a:gd name="connsiteY1" fmla="*/ 1323474 h 1354498"/>
              <a:gd name="connsiteX2" fmla="*/ 1263316 w 1335506"/>
              <a:gd name="connsiteY2" fmla="*/ 962527 h 1354498"/>
              <a:gd name="connsiteX3" fmla="*/ 1335506 w 1335506"/>
              <a:gd name="connsiteY3" fmla="*/ 0 h 1354498"/>
              <a:gd name="connsiteX0" fmla="*/ 0 w 1335506"/>
              <a:gd name="connsiteY0" fmla="*/ 1311443 h 1323206"/>
              <a:gd name="connsiteX1" fmla="*/ 866274 w 1335506"/>
              <a:gd name="connsiteY1" fmla="*/ 1239253 h 1323206"/>
              <a:gd name="connsiteX2" fmla="*/ 1263316 w 1335506"/>
              <a:gd name="connsiteY2" fmla="*/ 962527 h 1323206"/>
              <a:gd name="connsiteX3" fmla="*/ 1335506 w 1335506"/>
              <a:gd name="connsiteY3" fmla="*/ 0 h 1323206"/>
              <a:gd name="connsiteX0" fmla="*/ 0 w 1339945"/>
              <a:gd name="connsiteY0" fmla="*/ 1311443 h 1328427"/>
              <a:gd name="connsiteX1" fmla="*/ 866274 w 1339945"/>
              <a:gd name="connsiteY1" fmla="*/ 1239253 h 1328427"/>
              <a:gd name="connsiteX2" fmla="*/ 1287379 w 1339945"/>
              <a:gd name="connsiteY2" fmla="*/ 770022 h 1328427"/>
              <a:gd name="connsiteX3" fmla="*/ 1335506 w 1339945"/>
              <a:gd name="connsiteY3" fmla="*/ 0 h 1328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9945" h="1328427">
                <a:moveTo>
                  <a:pt x="0" y="1311443"/>
                </a:moveTo>
                <a:cubicBezTo>
                  <a:pt x="363955" y="1346535"/>
                  <a:pt x="651711" y="1329490"/>
                  <a:pt x="866274" y="1239253"/>
                </a:cubicBezTo>
                <a:cubicBezTo>
                  <a:pt x="1080837" y="1149016"/>
                  <a:pt x="1209174" y="976564"/>
                  <a:pt x="1287379" y="770022"/>
                </a:cubicBezTo>
                <a:cubicBezTo>
                  <a:pt x="1365584" y="563480"/>
                  <a:pt x="1332498" y="370974"/>
                  <a:pt x="1335506" y="0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91" eaLnBrk="0" hangingPunct="0"/>
            <a:endParaRPr lang="en-US"/>
          </a:p>
        </p:txBody>
      </p:sp>
      <p:graphicFrame>
        <p:nvGraphicFramePr>
          <p:cNvPr id="12" name="Object 17"/>
          <p:cNvGraphicFramePr>
            <a:graphicFrameLocks/>
          </p:cNvGraphicFramePr>
          <p:nvPr/>
        </p:nvGraphicFramePr>
        <p:xfrm>
          <a:off x="4496467" y="2109538"/>
          <a:ext cx="1689030" cy="44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65160" imgH="253800" progId="Equation.DSMT4">
                  <p:embed/>
                </p:oleObj>
              </mc:Choice>
              <mc:Fallback>
                <p:oleObj name="Equation" r:id="rId2" imgW="965160" imgH="253800" progId="Equation.DSMT4">
                  <p:embed/>
                  <p:pic>
                    <p:nvPicPr>
                      <p:cNvPr id="12" name="Object 17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6467" y="2109538"/>
                        <a:ext cx="1689030" cy="4441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7"/>
          <p:cNvGraphicFramePr>
            <a:graphicFrameLocks/>
          </p:cNvGraphicFramePr>
          <p:nvPr/>
        </p:nvGraphicFramePr>
        <p:xfrm>
          <a:off x="6661957" y="4131522"/>
          <a:ext cx="137781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87320" imgH="228600" progId="Equation.DSMT4">
                  <p:embed/>
                </p:oleObj>
              </mc:Choice>
              <mc:Fallback>
                <p:oleObj name="Equation" r:id="rId4" imgW="787320" imgH="228600" progId="Equation.DSMT4">
                  <p:embed/>
                  <p:pic>
                    <p:nvPicPr>
                      <p:cNvPr id="13" name="Object 17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1957" y="4131522"/>
                        <a:ext cx="1377810" cy="4000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7"/>
          <p:cNvGraphicFramePr>
            <a:graphicFrameLocks/>
          </p:cNvGraphicFramePr>
          <p:nvPr/>
        </p:nvGraphicFramePr>
        <p:xfrm>
          <a:off x="8020330" y="4103486"/>
          <a:ext cx="1510740" cy="42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63280" imgH="241200" progId="Equation.DSMT4">
                  <p:embed/>
                </p:oleObj>
              </mc:Choice>
              <mc:Fallback>
                <p:oleObj name="Equation" r:id="rId6" imgW="863280" imgH="241200" progId="Equation.DSMT4">
                  <p:embed/>
                  <p:pic>
                    <p:nvPicPr>
                      <p:cNvPr id="14" name="Object 17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0330" y="4103486"/>
                        <a:ext cx="1510740" cy="4221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740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3" grpId="0" animBg="1"/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152400" y="793822"/>
            <a:ext cx="97155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Due to interactions between stars within the cluster:</a:t>
            </a:r>
            <a:endParaRPr lang="en-US" sz="2000" i="1" dirty="0">
              <a:solidFill>
                <a:schemeClr val="tx1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Because the distribution depends only on energy, and</a:t>
            </a:r>
            <a:br>
              <a:rPr lang="en-US" sz="2000" dirty="0">
                <a:solidFill>
                  <a:srgbClr val="006600"/>
                </a:solidFill>
              </a:rPr>
            </a:br>
            <a:r>
              <a:rPr lang="en-US" sz="2000" dirty="0">
                <a:solidFill>
                  <a:srgbClr val="006600"/>
                </a:solidFill>
              </a:rPr>
              <a:t>this is the same in all directions, the cluster ends up</a:t>
            </a:r>
            <a:br>
              <a:rPr lang="en-US" sz="2000" dirty="0">
                <a:solidFill>
                  <a:srgbClr val="006600"/>
                </a:solidFill>
              </a:rPr>
            </a:br>
            <a:r>
              <a:rPr lang="en-US" sz="2000" dirty="0">
                <a:solidFill>
                  <a:srgbClr val="006600"/>
                </a:solidFill>
              </a:rPr>
              <a:t>as a sphere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The more massive stars are gradually moving</a:t>
            </a:r>
            <a:br>
              <a:rPr lang="en-US" sz="2000" dirty="0">
                <a:solidFill>
                  <a:srgbClr val="0000FF"/>
                </a:solidFill>
              </a:rPr>
            </a:br>
            <a:r>
              <a:rPr lang="en-US" sz="2000" dirty="0">
                <a:solidFill>
                  <a:srgbClr val="0000FF"/>
                </a:solidFill>
              </a:rPr>
              <a:t>towards the center, and slowing down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Less massive stars drift towards the edge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Over time, the core radius </a:t>
            </a:r>
            <a:r>
              <a:rPr lang="en-US" sz="2000" i="1" dirty="0" err="1">
                <a:solidFill>
                  <a:srgbClr val="0000FF"/>
                </a:solidFill>
              </a:rPr>
              <a:t>r</a:t>
            </a:r>
            <a:r>
              <a:rPr lang="en-US" sz="2000" i="1" baseline="-25000" dirty="0" err="1">
                <a:solidFill>
                  <a:srgbClr val="0000FF"/>
                </a:solidFill>
              </a:rPr>
              <a:t>c</a:t>
            </a:r>
            <a:r>
              <a:rPr lang="en-US" sz="2000" i="1" dirty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0000FF"/>
                </a:solidFill>
              </a:rPr>
              <a:t>shrinks smaller and smaller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900CC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Eventually </a:t>
            </a:r>
            <a:r>
              <a:rPr lang="en-US" sz="2000" i="1" dirty="0" err="1">
                <a:solidFill>
                  <a:srgbClr val="9900CC"/>
                </a:solidFill>
              </a:rPr>
              <a:t>r</a:t>
            </a:r>
            <a:r>
              <a:rPr lang="en-US" sz="2000" i="1" baseline="-25000" dirty="0" err="1">
                <a:solidFill>
                  <a:srgbClr val="9900CC"/>
                </a:solidFill>
              </a:rPr>
              <a:t>c</a:t>
            </a:r>
            <a:r>
              <a:rPr lang="en-US" sz="2000" dirty="0">
                <a:solidFill>
                  <a:srgbClr val="9900CC"/>
                </a:solidFill>
              </a:rPr>
              <a:t> shrinks to zero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Many globular clusters seem to have already reached this stage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The outer layer </a:t>
            </a:r>
            <a:r>
              <a:rPr lang="en-US" sz="2000" i="1" dirty="0">
                <a:solidFill>
                  <a:srgbClr val="FF0000"/>
                </a:solidFill>
              </a:rPr>
              <a:t>should</a:t>
            </a:r>
            <a:r>
              <a:rPr lang="en-US" sz="2000" dirty="0">
                <a:solidFill>
                  <a:srgbClr val="FF0000"/>
                </a:solidFill>
              </a:rPr>
              <a:t>, over time, expand and slowly evaporate off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But that’s not what we see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7086600" y="1066801"/>
            <a:ext cx="3810000" cy="3581400"/>
          </a:xfrm>
          <a:prstGeom prst="ellipse">
            <a:avLst/>
          </a:prstGeom>
          <a:gradFill flip="none" rotWithShape="1">
            <a:gsLst>
              <a:gs pos="0">
                <a:srgbClr val="006600"/>
              </a:gs>
              <a:gs pos="25000">
                <a:srgbClr val="66FF33"/>
              </a:gs>
              <a:gs pos="100000">
                <a:schemeClr val="bg1">
                  <a:lumMod val="8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91" eaLnBrk="0" hangingPunct="0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8991600" y="2817812"/>
            <a:ext cx="4572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8991601" y="2286000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i="1" dirty="0" err="1">
                <a:solidFill>
                  <a:schemeClr val="tx1"/>
                </a:solidFill>
              </a:rPr>
              <a:t>r</a:t>
            </a:r>
            <a:r>
              <a:rPr lang="en-US" sz="2400" i="1" baseline="-25000" dirty="0" err="1">
                <a:solidFill>
                  <a:schemeClr val="tx1"/>
                </a:solidFill>
              </a:rPr>
              <a:t>c</a:t>
            </a:r>
            <a:endParaRPr lang="en-US" sz="2400" i="1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7010401" y="2819400"/>
            <a:ext cx="19812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7620001" y="2357736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i="1" dirty="0" err="1">
                <a:solidFill>
                  <a:schemeClr val="tx1"/>
                </a:solidFill>
              </a:rPr>
              <a:t>r</a:t>
            </a:r>
            <a:r>
              <a:rPr lang="en-US" sz="2400" i="1" baseline="-25000" dirty="0" err="1">
                <a:solidFill>
                  <a:schemeClr val="tx1"/>
                </a:solidFill>
              </a:rPr>
              <a:t>t</a:t>
            </a:r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0" y="-14085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Evolution of Cluster Shapes</a:t>
            </a:r>
          </a:p>
        </p:txBody>
      </p:sp>
    </p:spTree>
    <p:extLst>
      <p:ext uri="{BB962C8B-B14F-4D97-AF65-F5344CB8AC3E}">
        <p14:creationId xmlns:p14="http://schemas.microsoft.com/office/powerpoint/2010/main" val="230989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266700" y="1066801"/>
            <a:ext cx="75819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What effect does a passing mass have on a cluster?</a:t>
            </a:r>
            <a:endParaRPr lang="en-US" sz="2000" i="1" dirty="0">
              <a:solidFill>
                <a:schemeClr val="tx1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Typically, the passing mass is moving quickly past the cluster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As it goes by, it pulls on the stars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Net effect: The entire cluster accelerates in the direction of the passing star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But not evenly!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We don’t care about the net motion of the cluster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But we do care about what effect is has on the stars in the cluster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It pulls most strongly on the part of the cluster near it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It pulls more weakly on the far part of the cluster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It pulls diagonally on the parts to the side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This means it is adding internal kinetic energy to the cluster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7086600" y="1066801"/>
            <a:ext cx="3810000" cy="3581400"/>
          </a:xfrm>
          <a:prstGeom prst="ellipse">
            <a:avLst/>
          </a:prstGeom>
          <a:gradFill flip="none" rotWithShape="1">
            <a:gsLst>
              <a:gs pos="0">
                <a:srgbClr val="006600"/>
              </a:gs>
              <a:gs pos="25000">
                <a:srgbClr val="66FF33"/>
              </a:gs>
              <a:gs pos="100000">
                <a:schemeClr val="bg1">
                  <a:lumMod val="8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91" eaLnBrk="0" hangingPunct="0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8991600" y="2817812"/>
            <a:ext cx="4572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8991601" y="2286000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i="1" dirty="0" err="1">
                <a:solidFill>
                  <a:schemeClr val="tx1"/>
                </a:solidFill>
              </a:rPr>
              <a:t>r</a:t>
            </a:r>
            <a:r>
              <a:rPr lang="en-US" sz="2400" i="1" baseline="-25000" dirty="0" err="1">
                <a:solidFill>
                  <a:schemeClr val="tx1"/>
                </a:solidFill>
              </a:rPr>
              <a:t>c</a:t>
            </a:r>
            <a:endParaRPr lang="en-US" sz="2400" i="1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7010401" y="2819400"/>
            <a:ext cx="19812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7620001" y="2357736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i="1" dirty="0" err="1">
                <a:solidFill>
                  <a:schemeClr val="tx1"/>
                </a:solidFill>
              </a:rPr>
              <a:t>r</a:t>
            </a:r>
            <a:r>
              <a:rPr lang="en-US" sz="2400" i="1" baseline="-25000" dirty="0" err="1">
                <a:solidFill>
                  <a:schemeClr val="tx1"/>
                </a:solidFill>
              </a:rPr>
              <a:t>t</a:t>
            </a:r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0" y="-14085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Effects of Passing Mass on a Cluster (1)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7239000" y="6514885"/>
            <a:ext cx="32766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0" name="Oval 9"/>
          <p:cNvSpPr/>
          <p:nvPr/>
        </p:nvSpPr>
        <p:spPr bwMode="auto">
          <a:xfrm>
            <a:off x="6629400" y="6324601"/>
            <a:ext cx="381000" cy="381000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100000">
                <a:schemeClr val="accent6"/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91" eaLnBrk="0" hangingPunct="0"/>
            <a:endParaRPr lang="en-US"/>
          </a:p>
        </p:txBody>
      </p:sp>
      <p:sp>
        <p:nvSpPr>
          <p:cNvPr id="6" name="Down Arrow 5"/>
          <p:cNvSpPr/>
          <p:nvPr/>
        </p:nvSpPr>
        <p:spPr bwMode="auto">
          <a:xfrm>
            <a:off x="8763000" y="4648201"/>
            <a:ext cx="457200" cy="9906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91" eaLnBrk="0" hangingPunct="0"/>
            <a:endParaRPr lang="en-US"/>
          </a:p>
        </p:txBody>
      </p:sp>
      <p:sp>
        <p:nvSpPr>
          <p:cNvPr id="16" name="Down Arrow 15"/>
          <p:cNvSpPr/>
          <p:nvPr/>
        </p:nvSpPr>
        <p:spPr bwMode="auto">
          <a:xfrm>
            <a:off x="8801101" y="1101081"/>
            <a:ext cx="419100" cy="59191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91"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08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 L 0.19097 0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  <p:bldP spid="10" grpId="0" animBg="1"/>
      <p:bldP spid="6" grpId="0" animBg="1"/>
      <p:bldP spid="1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407068" y="1030706"/>
            <a:ext cx="820353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The initial energy was negative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Can be easily seen from the</a:t>
            </a:r>
            <a:br>
              <a:rPr lang="en-US" sz="2000" dirty="0">
                <a:solidFill>
                  <a:srgbClr val="006600"/>
                </a:solidFill>
              </a:rPr>
            </a:br>
            <a:r>
              <a:rPr lang="en-US" sz="2000" dirty="0">
                <a:solidFill>
                  <a:srgbClr val="006600"/>
                </a:solidFill>
              </a:rPr>
              <a:t>total energy and the virial theorem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The total energy has increased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Over one dynamical time scale, this energy will</a:t>
            </a:r>
            <a:br>
              <a:rPr lang="en-US" sz="2000" dirty="0">
                <a:solidFill>
                  <a:srgbClr val="0000FF"/>
                </a:solidFill>
              </a:rPr>
            </a:br>
            <a:r>
              <a:rPr lang="en-US" sz="2000" dirty="0">
                <a:solidFill>
                  <a:srgbClr val="0000FF"/>
                </a:solidFill>
              </a:rPr>
              <a:t>get distributed between the kinetic and potential</a:t>
            </a:r>
            <a:br>
              <a:rPr lang="en-US" sz="2000" dirty="0">
                <a:solidFill>
                  <a:srgbClr val="0000FF"/>
                </a:solidFill>
              </a:rPr>
            </a:br>
            <a:r>
              <a:rPr lang="en-US" sz="2000" dirty="0">
                <a:solidFill>
                  <a:srgbClr val="0000FF"/>
                </a:solidFill>
              </a:rPr>
              <a:t>energy according to the virial theorem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The energy gets redistributed so that the kinetic and potential</a:t>
            </a:r>
            <a:br>
              <a:rPr lang="en-US" sz="2000" dirty="0">
                <a:solidFill>
                  <a:srgbClr val="0000FF"/>
                </a:solidFill>
              </a:rPr>
            </a:br>
            <a:r>
              <a:rPr lang="en-US" sz="2000" dirty="0">
                <a:solidFill>
                  <a:srgbClr val="0000FF"/>
                </a:solidFill>
              </a:rPr>
              <a:t>energy is shared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900CC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The cluster gets larger and more loosely bound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Stars near the outer edge eventually get completely stripped away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This causes there to be a relatively sharp outer boundary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If the cluster has insufficient mass, it will eventually be entirely disrupted </a:t>
            </a:r>
            <a:endParaRPr lang="en-US" sz="2000" i="1" dirty="0">
              <a:solidFill>
                <a:srgbClr val="FF0000"/>
              </a:solidFill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7086600" y="1066801"/>
            <a:ext cx="3810000" cy="3581400"/>
          </a:xfrm>
          <a:prstGeom prst="ellipse">
            <a:avLst/>
          </a:prstGeom>
          <a:gradFill flip="none" rotWithShape="1">
            <a:gsLst>
              <a:gs pos="0">
                <a:srgbClr val="006600"/>
              </a:gs>
              <a:gs pos="25000">
                <a:srgbClr val="66FF33"/>
              </a:gs>
              <a:gs pos="100000">
                <a:schemeClr val="bg1">
                  <a:lumMod val="8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91" eaLnBrk="0" hangingPunct="0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8991600" y="2817812"/>
            <a:ext cx="4572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8991601" y="2286000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i="1" dirty="0" err="1">
                <a:solidFill>
                  <a:schemeClr val="tx1"/>
                </a:solidFill>
              </a:rPr>
              <a:t>r</a:t>
            </a:r>
            <a:r>
              <a:rPr lang="en-US" sz="2400" i="1" baseline="-25000" dirty="0" err="1">
                <a:solidFill>
                  <a:schemeClr val="tx1"/>
                </a:solidFill>
              </a:rPr>
              <a:t>c</a:t>
            </a:r>
            <a:endParaRPr lang="en-US" sz="2400" i="1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7010401" y="2819400"/>
            <a:ext cx="19812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7620001" y="2357736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i="1" dirty="0" err="1">
                <a:solidFill>
                  <a:schemeClr val="tx1"/>
                </a:solidFill>
              </a:rPr>
              <a:t>r</a:t>
            </a:r>
            <a:r>
              <a:rPr lang="en-US" sz="2400" i="1" baseline="-25000" dirty="0" err="1">
                <a:solidFill>
                  <a:schemeClr val="tx1"/>
                </a:solidFill>
              </a:rPr>
              <a:t>t</a:t>
            </a:r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0" y="-14085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Effects of Passing Mass on a Cluster (2)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7239000" y="6514885"/>
            <a:ext cx="32766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0" name="Oval 9"/>
          <p:cNvSpPr/>
          <p:nvPr/>
        </p:nvSpPr>
        <p:spPr bwMode="auto">
          <a:xfrm>
            <a:off x="8801100" y="6324386"/>
            <a:ext cx="381000" cy="381000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100000">
                <a:schemeClr val="accent6"/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91" eaLnBrk="0" hangingPunct="0"/>
            <a:endParaRPr lang="en-US"/>
          </a:p>
        </p:txBody>
      </p:sp>
      <p:sp>
        <p:nvSpPr>
          <p:cNvPr id="6" name="Down Arrow 5"/>
          <p:cNvSpPr/>
          <p:nvPr/>
        </p:nvSpPr>
        <p:spPr bwMode="auto">
          <a:xfrm>
            <a:off x="8763000" y="4648201"/>
            <a:ext cx="457200" cy="9906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91" eaLnBrk="0" hangingPunct="0"/>
            <a:endParaRPr lang="en-US"/>
          </a:p>
        </p:txBody>
      </p:sp>
      <p:sp>
        <p:nvSpPr>
          <p:cNvPr id="16" name="Down Arrow 15"/>
          <p:cNvSpPr/>
          <p:nvPr/>
        </p:nvSpPr>
        <p:spPr bwMode="auto">
          <a:xfrm>
            <a:off x="8801101" y="1101081"/>
            <a:ext cx="419100" cy="59191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91" eaLnBrk="0" hangingPunct="0"/>
            <a:endParaRPr lang="en-US"/>
          </a:p>
        </p:txBody>
      </p:sp>
      <p:graphicFrame>
        <p:nvGraphicFramePr>
          <p:cNvPr id="13" name="Object 17"/>
          <p:cNvGraphicFramePr>
            <a:graphicFrameLocks/>
          </p:cNvGraphicFramePr>
          <p:nvPr/>
        </p:nvGraphicFramePr>
        <p:xfrm>
          <a:off x="5549900" y="1016252"/>
          <a:ext cx="1377810" cy="888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87320" imgH="507960" progId="Equation.DSMT4">
                  <p:embed/>
                </p:oleObj>
              </mc:Choice>
              <mc:Fallback>
                <p:oleObj name="Equation" r:id="rId2" imgW="787320" imgH="507960" progId="Equation.DSMT4">
                  <p:embed/>
                  <p:pic>
                    <p:nvPicPr>
                      <p:cNvPr id="13" name="Object 17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9900" y="1016252"/>
                        <a:ext cx="1377810" cy="88893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658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266865" y="1447800"/>
            <a:ext cx="1043907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Many of the details about how galaxies form structure are not well understood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Much of our understanding comes from computer simulations, without detailed theories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If an expert told you everything they knew, some of it would be wrong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I am not an expert, and hence some of what I am going to tell you is </a:t>
            </a:r>
            <a:r>
              <a:rPr lang="en-US" sz="2000" i="1" dirty="0">
                <a:solidFill>
                  <a:srgbClr val="FF0000"/>
                </a:solidFill>
              </a:rPr>
              <a:t>probably</a:t>
            </a:r>
            <a:r>
              <a:rPr lang="en-US" sz="2000" dirty="0">
                <a:solidFill>
                  <a:srgbClr val="FF0000"/>
                </a:solidFill>
              </a:rPr>
              <a:t> wrong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Take my comments as probably generally right, but probably wrong in details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And it will doubtless need revision over time</a:t>
            </a: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0" y="-14085"/>
            <a:ext cx="10972800" cy="76944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>
                <a:solidFill>
                  <a:schemeClr val="tx1"/>
                </a:solidFill>
              </a:rPr>
              <a:t>CAUTION!</a:t>
            </a:r>
          </a:p>
        </p:txBody>
      </p:sp>
    </p:spTree>
    <p:extLst>
      <p:ext uri="{BB962C8B-B14F-4D97-AF65-F5344CB8AC3E}">
        <p14:creationId xmlns:p14="http://schemas.microsoft.com/office/powerpoint/2010/main" val="129858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-4618" y="0"/>
            <a:ext cx="10972800" cy="769441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Shapes of Galaxies</a:t>
            </a: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152400" y="1828801"/>
            <a:ext cx="103632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The stars in a disk are formed from gas and dust in the disk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We need to understand these objects to understand the stars in them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Although a galaxy is moving, we are once again not interested in the </a:t>
            </a:r>
            <a:r>
              <a:rPr lang="en-US" sz="2000" i="1" dirty="0">
                <a:solidFill>
                  <a:srgbClr val="9900CC"/>
                </a:solidFill>
              </a:rPr>
              <a:t>net</a:t>
            </a:r>
            <a:r>
              <a:rPr lang="en-US" sz="2000" dirty="0">
                <a:solidFill>
                  <a:srgbClr val="9900CC"/>
                </a:solidFill>
              </a:rPr>
              <a:t> motion of the galaxy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Work in the center of mass frame of the galaxy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Unlike stars, gas clouds are </a:t>
            </a:r>
            <a:r>
              <a:rPr lang="en-US" sz="2000" i="1" dirty="0">
                <a:solidFill>
                  <a:srgbClr val="0000FF"/>
                </a:solidFill>
              </a:rPr>
              <a:t>huge</a:t>
            </a:r>
            <a:r>
              <a:rPr lang="en-US" sz="2000" dirty="0">
                <a:solidFill>
                  <a:srgbClr val="0000FF"/>
                </a:solidFill>
              </a:rPr>
              <a:t> and frequently undergo collisions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These collisions heat the gas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The gas then starts to radiate the heat, which leaves the disk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So we have Kinetic Energy </a:t>
            </a:r>
            <a:r>
              <a:rPr lang="en-US" sz="2000" dirty="0">
                <a:solidFill>
                  <a:srgbClr val="0000FF"/>
                </a:solidFill>
                <a:sym typeface="Wingdings" panose="05000000000000000000" pitchFamily="2" charset="2"/>
              </a:rPr>
              <a:t> Heat  Radiation  Lost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Effectively, energy is </a:t>
            </a:r>
            <a:r>
              <a:rPr lang="en-US" sz="2000" i="1" dirty="0">
                <a:solidFill>
                  <a:srgbClr val="FF0000"/>
                </a:solidFill>
                <a:sym typeface="Wingdings" panose="05000000000000000000" pitchFamily="2" charset="2"/>
              </a:rPr>
              <a:t>not</a:t>
            </a:r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 conserved in the gas of the disk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  <a:sym typeface="Wingdings" panose="05000000000000000000" pitchFamily="2" charset="2"/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Wingdings" panose="05000000000000000000" pitchFamily="2" charset="2"/>
              </a:rPr>
              <a:t>However, radiation carries off very little momentum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Wingdings" panose="05000000000000000000" pitchFamily="2" charset="2"/>
              </a:rPr>
              <a:t>And therefore, very little angular momentum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Angular momentum </a:t>
            </a:r>
            <a:r>
              <a:rPr lang="en-US" sz="2000" i="1" dirty="0">
                <a:solidFill>
                  <a:srgbClr val="FF0000"/>
                </a:solidFill>
                <a:sym typeface="Wingdings" panose="05000000000000000000" pitchFamily="2" charset="2"/>
              </a:rPr>
              <a:t>is</a:t>
            </a:r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 conserved in the disk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4618" y="769441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Conservation Laws in Disks</a:t>
            </a:r>
          </a:p>
        </p:txBody>
      </p:sp>
    </p:spTree>
    <p:extLst>
      <p:ext uri="{BB962C8B-B14F-4D97-AF65-F5344CB8AC3E}">
        <p14:creationId xmlns:p14="http://schemas.microsoft.com/office/powerpoint/2010/main" val="2940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 bwMode="auto">
          <a:xfrm>
            <a:off x="6477001" y="816912"/>
            <a:ext cx="4495800" cy="604108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91" eaLnBrk="0" hangingPunct="0"/>
            <a:endParaRPr lang="en-US"/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332549" y="816912"/>
            <a:ext cx="5829867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All stars come initially from clouds of gas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Initially, the clouds of gas can be any shape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Stars form throughout the cloud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Initially probably having little motion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Gravity pulls the stars towards the center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Converting gravitational energy to kinetic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Ultimately, the system </a:t>
            </a:r>
            <a:r>
              <a:rPr lang="en-US" sz="2000" dirty="0" err="1">
                <a:solidFill>
                  <a:srgbClr val="0000FF"/>
                </a:solidFill>
              </a:rPr>
              <a:t>virializes</a:t>
            </a:r>
            <a:endParaRPr lang="en-US" sz="2000" dirty="0">
              <a:solidFill>
                <a:srgbClr val="0000FF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900CC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If there is no net angular momentum, it will</a:t>
            </a:r>
            <a:br>
              <a:rPr lang="en-US" sz="2000" dirty="0">
                <a:solidFill>
                  <a:srgbClr val="9900CC"/>
                </a:solidFill>
              </a:rPr>
            </a:br>
            <a:r>
              <a:rPr lang="en-US" sz="2000" dirty="0">
                <a:solidFill>
                  <a:srgbClr val="9900CC"/>
                </a:solidFill>
              </a:rPr>
              <a:t>forma sphere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With stars having random motion in it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If there is some net angular momentum, it</a:t>
            </a:r>
            <a:br>
              <a:rPr lang="en-US" sz="2000" dirty="0">
                <a:solidFill>
                  <a:srgbClr val="006600"/>
                </a:solidFill>
              </a:rPr>
            </a:br>
            <a:r>
              <a:rPr lang="en-US" sz="2000" dirty="0">
                <a:solidFill>
                  <a:srgbClr val="006600"/>
                </a:solidFill>
              </a:rPr>
              <a:t>will form an oblate sphere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Stars having some random motion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But more going in direction of rotation</a:t>
            </a:r>
            <a:br>
              <a:rPr lang="en-US" sz="2000" dirty="0">
                <a:solidFill>
                  <a:srgbClr val="006600"/>
                </a:solidFill>
              </a:rPr>
            </a:br>
            <a:r>
              <a:rPr lang="en-US" sz="2000" dirty="0">
                <a:solidFill>
                  <a:srgbClr val="006600"/>
                </a:solidFill>
              </a:rPr>
              <a:t>than counter to it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These early stars may be the bulge stars</a:t>
            </a: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0" y="-14085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Early Star Formation In Galaxies</a:t>
            </a:r>
          </a:p>
        </p:txBody>
      </p:sp>
      <p:sp>
        <p:nvSpPr>
          <p:cNvPr id="2" name="Cloud 1"/>
          <p:cNvSpPr/>
          <p:nvPr/>
        </p:nvSpPr>
        <p:spPr bwMode="auto">
          <a:xfrm>
            <a:off x="6629400" y="990601"/>
            <a:ext cx="4267200" cy="3124200"/>
          </a:xfrm>
          <a:prstGeom prst="cloud">
            <a:avLst/>
          </a:prstGeom>
          <a:gradFill flip="none" rotWithShape="1">
            <a:gsLst>
              <a:gs pos="0">
                <a:srgbClr val="66FF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91" eaLnBrk="0" hangingPunct="0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148760" y="1447800"/>
            <a:ext cx="3214441" cy="2265147"/>
            <a:chOff x="6771294" y="1545639"/>
            <a:chExt cx="3214441" cy="2265147"/>
          </a:xfrm>
        </p:grpSpPr>
        <p:sp>
          <p:nvSpPr>
            <p:cNvPr id="4" name="4-Point Star 3"/>
            <p:cNvSpPr/>
            <p:nvPr/>
          </p:nvSpPr>
          <p:spPr bwMode="auto">
            <a:xfrm>
              <a:off x="7196488" y="1659939"/>
              <a:ext cx="228600" cy="228600"/>
            </a:xfrm>
            <a:prstGeom prst="star4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  <p:sp>
          <p:nvSpPr>
            <p:cNvPr id="17" name="4-Point Star 16"/>
            <p:cNvSpPr/>
            <p:nvPr/>
          </p:nvSpPr>
          <p:spPr bwMode="auto">
            <a:xfrm>
              <a:off x="8058956" y="1545639"/>
              <a:ext cx="228600" cy="228600"/>
            </a:xfrm>
            <a:prstGeom prst="star4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  <p:sp>
          <p:nvSpPr>
            <p:cNvPr id="18" name="4-Point Star 17"/>
            <p:cNvSpPr/>
            <p:nvPr/>
          </p:nvSpPr>
          <p:spPr bwMode="auto">
            <a:xfrm>
              <a:off x="6847005" y="3001904"/>
              <a:ext cx="228600" cy="228600"/>
            </a:xfrm>
            <a:prstGeom prst="star4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  <p:sp>
          <p:nvSpPr>
            <p:cNvPr id="19" name="4-Point Star 18"/>
            <p:cNvSpPr/>
            <p:nvPr/>
          </p:nvSpPr>
          <p:spPr bwMode="auto">
            <a:xfrm>
              <a:off x="6771294" y="2298443"/>
              <a:ext cx="228600" cy="228600"/>
            </a:xfrm>
            <a:prstGeom prst="star4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  <p:sp>
          <p:nvSpPr>
            <p:cNvPr id="20" name="4-Point Star 19"/>
            <p:cNvSpPr/>
            <p:nvPr/>
          </p:nvSpPr>
          <p:spPr bwMode="auto">
            <a:xfrm>
              <a:off x="7416538" y="2552700"/>
              <a:ext cx="228600" cy="228600"/>
            </a:xfrm>
            <a:prstGeom prst="star4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  <p:sp>
          <p:nvSpPr>
            <p:cNvPr id="21" name="4-Point Star 20"/>
            <p:cNvSpPr/>
            <p:nvPr/>
          </p:nvSpPr>
          <p:spPr bwMode="auto">
            <a:xfrm>
              <a:off x="8823396" y="1659939"/>
              <a:ext cx="228600" cy="228600"/>
            </a:xfrm>
            <a:prstGeom prst="star4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  <p:sp>
          <p:nvSpPr>
            <p:cNvPr id="22" name="4-Point Star 21"/>
            <p:cNvSpPr/>
            <p:nvPr/>
          </p:nvSpPr>
          <p:spPr bwMode="auto">
            <a:xfrm>
              <a:off x="8110562" y="2986869"/>
              <a:ext cx="228600" cy="228600"/>
            </a:xfrm>
            <a:prstGeom prst="star4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  <p:sp>
          <p:nvSpPr>
            <p:cNvPr id="23" name="4-Point Star 22"/>
            <p:cNvSpPr/>
            <p:nvPr/>
          </p:nvSpPr>
          <p:spPr bwMode="auto">
            <a:xfrm>
              <a:off x="7677141" y="3363211"/>
              <a:ext cx="228600" cy="228600"/>
            </a:xfrm>
            <a:prstGeom prst="star4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  <p:sp>
          <p:nvSpPr>
            <p:cNvPr id="26" name="4-Point Star 25"/>
            <p:cNvSpPr/>
            <p:nvPr/>
          </p:nvSpPr>
          <p:spPr bwMode="auto">
            <a:xfrm>
              <a:off x="8808562" y="3582186"/>
              <a:ext cx="228600" cy="228600"/>
            </a:xfrm>
            <a:prstGeom prst="star4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  <p:sp>
          <p:nvSpPr>
            <p:cNvPr id="27" name="4-Point Star 26"/>
            <p:cNvSpPr/>
            <p:nvPr/>
          </p:nvSpPr>
          <p:spPr bwMode="auto">
            <a:xfrm>
              <a:off x="9535998" y="2976222"/>
              <a:ext cx="228600" cy="228600"/>
            </a:xfrm>
            <a:prstGeom prst="star4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  <p:sp>
          <p:nvSpPr>
            <p:cNvPr id="28" name="4-Point Star 27"/>
            <p:cNvSpPr/>
            <p:nvPr/>
          </p:nvSpPr>
          <p:spPr bwMode="auto">
            <a:xfrm>
              <a:off x="9587836" y="1835649"/>
              <a:ext cx="228600" cy="228600"/>
            </a:xfrm>
            <a:prstGeom prst="star4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  <p:sp>
          <p:nvSpPr>
            <p:cNvPr id="34" name="4-Point Star 33"/>
            <p:cNvSpPr/>
            <p:nvPr/>
          </p:nvSpPr>
          <p:spPr bwMode="auto">
            <a:xfrm>
              <a:off x="8030361" y="2214978"/>
              <a:ext cx="228600" cy="228600"/>
            </a:xfrm>
            <a:prstGeom prst="star4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  <p:sp>
          <p:nvSpPr>
            <p:cNvPr id="35" name="4-Point Star 34"/>
            <p:cNvSpPr/>
            <p:nvPr/>
          </p:nvSpPr>
          <p:spPr bwMode="auto">
            <a:xfrm>
              <a:off x="8845485" y="2316490"/>
              <a:ext cx="228600" cy="228600"/>
            </a:xfrm>
            <a:prstGeom prst="star4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  <p:sp>
          <p:nvSpPr>
            <p:cNvPr id="36" name="4-Point Star 35"/>
            <p:cNvSpPr/>
            <p:nvPr/>
          </p:nvSpPr>
          <p:spPr bwMode="auto">
            <a:xfrm>
              <a:off x="9757135" y="2595222"/>
              <a:ext cx="228600" cy="228600"/>
            </a:xfrm>
            <a:prstGeom prst="star4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  <p:sp>
          <p:nvSpPr>
            <p:cNvPr id="37" name="4-Point Star 36"/>
            <p:cNvSpPr/>
            <p:nvPr/>
          </p:nvSpPr>
          <p:spPr bwMode="auto">
            <a:xfrm>
              <a:off x="8766130" y="2881773"/>
              <a:ext cx="228600" cy="228600"/>
            </a:xfrm>
            <a:prstGeom prst="star4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</p:grpSp>
      <p:sp>
        <p:nvSpPr>
          <p:cNvPr id="5" name="Oval 4"/>
          <p:cNvSpPr/>
          <p:nvPr/>
        </p:nvSpPr>
        <p:spPr bwMode="auto">
          <a:xfrm>
            <a:off x="8250263" y="4200182"/>
            <a:ext cx="1301685" cy="1295400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91" eaLnBrk="0" hangingPunct="0"/>
            <a:endParaRPr lang="en-US"/>
          </a:p>
        </p:txBody>
      </p:sp>
      <p:sp>
        <p:nvSpPr>
          <p:cNvPr id="38" name="Oval 37"/>
          <p:cNvSpPr/>
          <p:nvPr/>
        </p:nvSpPr>
        <p:spPr bwMode="auto">
          <a:xfrm>
            <a:off x="8063297" y="5867400"/>
            <a:ext cx="1808138" cy="646436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91"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3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  <p:bldP spid="2" grpId="0" animBg="1"/>
      <p:bldP spid="5" grpId="0" animBg="1"/>
      <p:bldP spid="3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 bwMode="auto">
          <a:xfrm>
            <a:off x="6477001" y="816913"/>
            <a:ext cx="4495800" cy="337408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91" eaLnBrk="0" hangingPunct="0"/>
            <a:endParaRPr lang="en-US"/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381329" y="856358"/>
            <a:ext cx="838167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The cloud of gas is also getting pulled together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Because energy is not conserved in this cloud, it can</a:t>
            </a:r>
            <a:br>
              <a:rPr lang="en-US" sz="2000" dirty="0">
                <a:solidFill>
                  <a:srgbClr val="006600"/>
                </a:solidFill>
              </a:rPr>
            </a:br>
            <a:r>
              <a:rPr lang="en-US" sz="2000" dirty="0">
                <a:solidFill>
                  <a:srgbClr val="006600"/>
                </a:solidFill>
              </a:rPr>
              <a:t>shrink down a lot more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It can’t shrink to a point if it has angular</a:t>
            </a:r>
            <a:br>
              <a:rPr lang="en-US" sz="2000" dirty="0">
                <a:solidFill>
                  <a:srgbClr val="0000FF"/>
                </a:solidFill>
              </a:rPr>
            </a:br>
            <a:r>
              <a:rPr lang="en-US" sz="2000" dirty="0">
                <a:solidFill>
                  <a:srgbClr val="0000FF"/>
                </a:solidFill>
              </a:rPr>
              <a:t>momentum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It will ultimately become a disk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Only thing opposing it becoming infinitely</a:t>
            </a:r>
            <a:br>
              <a:rPr lang="en-US" sz="2000" dirty="0">
                <a:solidFill>
                  <a:srgbClr val="0000FF"/>
                </a:solidFill>
              </a:rPr>
            </a:br>
            <a:r>
              <a:rPr lang="en-US" sz="2000" dirty="0">
                <a:solidFill>
                  <a:srgbClr val="0000FF"/>
                </a:solidFill>
              </a:rPr>
              <a:t>thin is pressure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The lowest temperature gas (molecular clouds) will make a very thin disk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New stars will form in this disk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Hence the youngest stars always form in the thinnest disk</a:t>
            </a: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0" y="-14085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The Shapes of Disks</a:t>
            </a:r>
          </a:p>
        </p:txBody>
      </p:sp>
      <p:sp>
        <p:nvSpPr>
          <p:cNvPr id="2" name="Cloud 1"/>
          <p:cNvSpPr/>
          <p:nvPr/>
        </p:nvSpPr>
        <p:spPr bwMode="auto">
          <a:xfrm>
            <a:off x="6629400" y="877139"/>
            <a:ext cx="4267200" cy="3124200"/>
          </a:xfrm>
          <a:prstGeom prst="cloud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91" eaLnBrk="0" hangingPunct="0"/>
            <a:endParaRPr lang="en-US"/>
          </a:p>
        </p:txBody>
      </p:sp>
      <p:sp>
        <p:nvSpPr>
          <p:cNvPr id="3" name="Oval 2"/>
          <p:cNvSpPr/>
          <p:nvPr/>
        </p:nvSpPr>
        <p:spPr bwMode="auto">
          <a:xfrm>
            <a:off x="7167294" y="2019301"/>
            <a:ext cx="3429000" cy="838200"/>
          </a:xfrm>
          <a:prstGeom prst="ellipse">
            <a:avLst/>
          </a:prstGeom>
          <a:gradFill>
            <a:gsLst>
              <a:gs pos="0">
                <a:srgbClr val="66FF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91" eaLnBrk="0" hangingPunct="0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352315" y="2057400"/>
            <a:ext cx="2928088" cy="740329"/>
            <a:chOff x="7352314" y="2057400"/>
            <a:chExt cx="2928088" cy="740329"/>
          </a:xfrm>
        </p:grpSpPr>
        <p:sp>
          <p:nvSpPr>
            <p:cNvPr id="29" name="4-Point Star 28"/>
            <p:cNvSpPr/>
            <p:nvPr/>
          </p:nvSpPr>
          <p:spPr bwMode="auto">
            <a:xfrm>
              <a:off x="7770428" y="2161929"/>
              <a:ext cx="228600" cy="228600"/>
            </a:xfrm>
            <a:prstGeom prst="star4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  <p:sp>
          <p:nvSpPr>
            <p:cNvPr id="30" name="4-Point Star 29"/>
            <p:cNvSpPr/>
            <p:nvPr/>
          </p:nvSpPr>
          <p:spPr bwMode="auto">
            <a:xfrm>
              <a:off x="7709744" y="2429301"/>
              <a:ext cx="228600" cy="228600"/>
            </a:xfrm>
            <a:prstGeom prst="star4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  <p:sp>
          <p:nvSpPr>
            <p:cNvPr id="31" name="4-Point Star 30"/>
            <p:cNvSpPr/>
            <p:nvPr/>
          </p:nvSpPr>
          <p:spPr bwMode="auto">
            <a:xfrm>
              <a:off x="8264249" y="2569129"/>
              <a:ext cx="228600" cy="228600"/>
            </a:xfrm>
            <a:prstGeom prst="star4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  <p:sp>
          <p:nvSpPr>
            <p:cNvPr id="32" name="4-Point Star 31"/>
            <p:cNvSpPr/>
            <p:nvPr/>
          </p:nvSpPr>
          <p:spPr bwMode="auto">
            <a:xfrm>
              <a:off x="7352314" y="2286000"/>
              <a:ext cx="228600" cy="228600"/>
            </a:xfrm>
            <a:prstGeom prst="star4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  <p:sp>
          <p:nvSpPr>
            <p:cNvPr id="39" name="4-Point Star 38"/>
            <p:cNvSpPr/>
            <p:nvPr/>
          </p:nvSpPr>
          <p:spPr bwMode="auto">
            <a:xfrm>
              <a:off x="8214041" y="2066679"/>
              <a:ext cx="228600" cy="228600"/>
            </a:xfrm>
            <a:prstGeom prst="star4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  <p:sp>
          <p:nvSpPr>
            <p:cNvPr id="40" name="4-Point Star 39"/>
            <p:cNvSpPr/>
            <p:nvPr/>
          </p:nvSpPr>
          <p:spPr bwMode="auto">
            <a:xfrm>
              <a:off x="8449371" y="2225961"/>
              <a:ext cx="228600" cy="228600"/>
            </a:xfrm>
            <a:prstGeom prst="star4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  <p:sp>
          <p:nvSpPr>
            <p:cNvPr id="41" name="4-Point Star 40"/>
            <p:cNvSpPr/>
            <p:nvPr/>
          </p:nvSpPr>
          <p:spPr bwMode="auto">
            <a:xfrm>
              <a:off x="8607938" y="2476500"/>
              <a:ext cx="228600" cy="228600"/>
            </a:xfrm>
            <a:prstGeom prst="star4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  <p:sp>
          <p:nvSpPr>
            <p:cNvPr id="42" name="4-Point Star 41"/>
            <p:cNvSpPr/>
            <p:nvPr/>
          </p:nvSpPr>
          <p:spPr bwMode="auto">
            <a:xfrm>
              <a:off x="8635869" y="2089722"/>
              <a:ext cx="228600" cy="228600"/>
            </a:xfrm>
            <a:prstGeom prst="star4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  <p:sp>
          <p:nvSpPr>
            <p:cNvPr id="43" name="4-Point Star 42"/>
            <p:cNvSpPr/>
            <p:nvPr/>
          </p:nvSpPr>
          <p:spPr bwMode="auto">
            <a:xfrm>
              <a:off x="9419666" y="2514600"/>
              <a:ext cx="228600" cy="228600"/>
            </a:xfrm>
            <a:prstGeom prst="star4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  <p:sp>
          <p:nvSpPr>
            <p:cNvPr id="44" name="4-Point Star 43"/>
            <p:cNvSpPr/>
            <p:nvPr/>
          </p:nvSpPr>
          <p:spPr bwMode="auto">
            <a:xfrm>
              <a:off x="9413715" y="2160246"/>
              <a:ext cx="228600" cy="228600"/>
            </a:xfrm>
            <a:prstGeom prst="star4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  <p:sp>
          <p:nvSpPr>
            <p:cNvPr id="45" name="4-Point Star 44"/>
            <p:cNvSpPr/>
            <p:nvPr/>
          </p:nvSpPr>
          <p:spPr bwMode="auto">
            <a:xfrm>
              <a:off x="8767494" y="2261172"/>
              <a:ext cx="228600" cy="228600"/>
            </a:xfrm>
            <a:prstGeom prst="star4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  <p:sp>
          <p:nvSpPr>
            <p:cNvPr id="46" name="4-Point Star 45"/>
            <p:cNvSpPr/>
            <p:nvPr/>
          </p:nvSpPr>
          <p:spPr bwMode="auto">
            <a:xfrm>
              <a:off x="8133874" y="2315001"/>
              <a:ext cx="228600" cy="228600"/>
            </a:xfrm>
            <a:prstGeom prst="star4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  <p:sp>
          <p:nvSpPr>
            <p:cNvPr id="47" name="4-Point Star 46"/>
            <p:cNvSpPr/>
            <p:nvPr/>
          </p:nvSpPr>
          <p:spPr bwMode="auto">
            <a:xfrm>
              <a:off x="8987527" y="2057400"/>
              <a:ext cx="228600" cy="228600"/>
            </a:xfrm>
            <a:prstGeom prst="star4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  <p:sp>
          <p:nvSpPr>
            <p:cNvPr id="48" name="4-Point Star 47"/>
            <p:cNvSpPr/>
            <p:nvPr/>
          </p:nvSpPr>
          <p:spPr bwMode="auto">
            <a:xfrm>
              <a:off x="9139196" y="2324100"/>
              <a:ext cx="228600" cy="228600"/>
            </a:xfrm>
            <a:prstGeom prst="star4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  <p:sp>
          <p:nvSpPr>
            <p:cNvPr id="49" name="4-Point Star 48"/>
            <p:cNvSpPr/>
            <p:nvPr/>
          </p:nvSpPr>
          <p:spPr bwMode="auto">
            <a:xfrm>
              <a:off x="8983497" y="2564456"/>
              <a:ext cx="228600" cy="228600"/>
            </a:xfrm>
            <a:prstGeom prst="star4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  <p:sp>
          <p:nvSpPr>
            <p:cNvPr id="50" name="4-Point Star 49"/>
            <p:cNvSpPr/>
            <p:nvPr/>
          </p:nvSpPr>
          <p:spPr bwMode="auto">
            <a:xfrm>
              <a:off x="9655292" y="2101359"/>
              <a:ext cx="228600" cy="228600"/>
            </a:xfrm>
            <a:prstGeom prst="star4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  <p:sp>
          <p:nvSpPr>
            <p:cNvPr id="51" name="4-Point Star 50"/>
            <p:cNvSpPr/>
            <p:nvPr/>
          </p:nvSpPr>
          <p:spPr bwMode="auto">
            <a:xfrm>
              <a:off x="9709799" y="2400300"/>
              <a:ext cx="228600" cy="228600"/>
            </a:xfrm>
            <a:prstGeom prst="star4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  <p:sp>
          <p:nvSpPr>
            <p:cNvPr id="52" name="4-Point Star 51"/>
            <p:cNvSpPr/>
            <p:nvPr/>
          </p:nvSpPr>
          <p:spPr bwMode="auto">
            <a:xfrm>
              <a:off x="10051802" y="2295279"/>
              <a:ext cx="228600" cy="228600"/>
            </a:xfrm>
            <a:prstGeom prst="star4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3650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  <p:bldP spid="2" grpId="0" animBg="1"/>
      <p:bldP spid="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auto">
          <a:xfrm>
            <a:off x="6477001" y="816912"/>
            <a:ext cx="4495800" cy="413608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91" eaLnBrk="0" hangingPunct="0"/>
            <a:endParaRPr lang="en-US"/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381328" y="856358"/>
            <a:ext cx="5769767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Passing galaxies and collisions with small galaxies will add kinetic energy to the remaining gas and stars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This causes orbits to distort, no longer circular, and moving above and below the plane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The gas ultimately loses this excess energy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and goes back to being a disk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But the disk of the stars thickens permanently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The older parts of the disk will tend to be thicker than the younger parts</a:t>
            </a: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0" y="-14085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Evolution of Shapes of Disks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7167294" y="2019301"/>
            <a:ext cx="3429000" cy="838200"/>
          </a:xfrm>
          <a:prstGeom prst="ellipse">
            <a:avLst/>
          </a:prstGeom>
          <a:gradFill>
            <a:gsLst>
              <a:gs pos="0">
                <a:srgbClr val="66FF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91" eaLnBrk="0" hangingPunct="0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352315" y="2057400"/>
            <a:ext cx="2928088" cy="740329"/>
            <a:chOff x="7352314" y="2057400"/>
            <a:chExt cx="2928088" cy="740329"/>
          </a:xfrm>
        </p:grpSpPr>
        <p:sp>
          <p:nvSpPr>
            <p:cNvPr id="29" name="4-Point Star 28"/>
            <p:cNvSpPr/>
            <p:nvPr/>
          </p:nvSpPr>
          <p:spPr bwMode="auto">
            <a:xfrm>
              <a:off x="7770428" y="2161929"/>
              <a:ext cx="228600" cy="228600"/>
            </a:xfrm>
            <a:prstGeom prst="star4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  <p:sp>
          <p:nvSpPr>
            <p:cNvPr id="30" name="4-Point Star 29"/>
            <p:cNvSpPr/>
            <p:nvPr/>
          </p:nvSpPr>
          <p:spPr bwMode="auto">
            <a:xfrm>
              <a:off x="7709744" y="2429301"/>
              <a:ext cx="228600" cy="228600"/>
            </a:xfrm>
            <a:prstGeom prst="star4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  <p:sp>
          <p:nvSpPr>
            <p:cNvPr id="31" name="4-Point Star 30"/>
            <p:cNvSpPr/>
            <p:nvPr/>
          </p:nvSpPr>
          <p:spPr bwMode="auto">
            <a:xfrm>
              <a:off x="8264249" y="2569129"/>
              <a:ext cx="228600" cy="228600"/>
            </a:xfrm>
            <a:prstGeom prst="star4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  <p:sp>
          <p:nvSpPr>
            <p:cNvPr id="32" name="4-Point Star 31"/>
            <p:cNvSpPr/>
            <p:nvPr/>
          </p:nvSpPr>
          <p:spPr bwMode="auto">
            <a:xfrm>
              <a:off x="7352314" y="2286000"/>
              <a:ext cx="228600" cy="228600"/>
            </a:xfrm>
            <a:prstGeom prst="star4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  <p:sp>
          <p:nvSpPr>
            <p:cNvPr id="39" name="4-Point Star 38"/>
            <p:cNvSpPr/>
            <p:nvPr/>
          </p:nvSpPr>
          <p:spPr bwMode="auto">
            <a:xfrm>
              <a:off x="8214041" y="2066679"/>
              <a:ext cx="228600" cy="228600"/>
            </a:xfrm>
            <a:prstGeom prst="star4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  <p:sp>
          <p:nvSpPr>
            <p:cNvPr id="40" name="4-Point Star 39"/>
            <p:cNvSpPr/>
            <p:nvPr/>
          </p:nvSpPr>
          <p:spPr bwMode="auto">
            <a:xfrm>
              <a:off x="8449371" y="2225961"/>
              <a:ext cx="228600" cy="228600"/>
            </a:xfrm>
            <a:prstGeom prst="star4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  <p:sp>
          <p:nvSpPr>
            <p:cNvPr id="41" name="4-Point Star 40"/>
            <p:cNvSpPr/>
            <p:nvPr/>
          </p:nvSpPr>
          <p:spPr bwMode="auto">
            <a:xfrm>
              <a:off x="8607938" y="2476500"/>
              <a:ext cx="228600" cy="228600"/>
            </a:xfrm>
            <a:prstGeom prst="star4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  <p:sp>
          <p:nvSpPr>
            <p:cNvPr id="42" name="4-Point Star 41"/>
            <p:cNvSpPr/>
            <p:nvPr/>
          </p:nvSpPr>
          <p:spPr bwMode="auto">
            <a:xfrm>
              <a:off x="8635869" y="2089722"/>
              <a:ext cx="228600" cy="228600"/>
            </a:xfrm>
            <a:prstGeom prst="star4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  <p:sp>
          <p:nvSpPr>
            <p:cNvPr id="43" name="4-Point Star 42"/>
            <p:cNvSpPr/>
            <p:nvPr/>
          </p:nvSpPr>
          <p:spPr bwMode="auto">
            <a:xfrm>
              <a:off x="9419666" y="2514600"/>
              <a:ext cx="228600" cy="228600"/>
            </a:xfrm>
            <a:prstGeom prst="star4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  <p:sp>
          <p:nvSpPr>
            <p:cNvPr id="44" name="4-Point Star 43"/>
            <p:cNvSpPr/>
            <p:nvPr/>
          </p:nvSpPr>
          <p:spPr bwMode="auto">
            <a:xfrm>
              <a:off x="9413715" y="2160246"/>
              <a:ext cx="228600" cy="228600"/>
            </a:xfrm>
            <a:prstGeom prst="star4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  <p:sp>
          <p:nvSpPr>
            <p:cNvPr id="45" name="4-Point Star 44"/>
            <p:cNvSpPr/>
            <p:nvPr/>
          </p:nvSpPr>
          <p:spPr bwMode="auto">
            <a:xfrm>
              <a:off x="8767494" y="2261172"/>
              <a:ext cx="228600" cy="228600"/>
            </a:xfrm>
            <a:prstGeom prst="star4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  <p:sp>
          <p:nvSpPr>
            <p:cNvPr id="46" name="4-Point Star 45"/>
            <p:cNvSpPr/>
            <p:nvPr/>
          </p:nvSpPr>
          <p:spPr bwMode="auto">
            <a:xfrm>
              <a:off x="8133874" y="2315001"/>
              <a:ext cx="228600" cy="228600"/>
            </a:xfrm>
            <a:prstGeom prst="star4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  <p:sp>
          <p:nvSpPr>
            <p:cNvPr id="47" name="4-Point Star 46"/>
            <p:cNvSpPr/>
            <p:nvPr/>
          </p:nvSpPr>
          <p:spPr bwMode="auto">
            <a:xfrm>
              <a:off x="8987527" y="2057400"/>
              <a:ext cx="228600" cy="228600"/>
            </a:xfrm>
            <a:prstGeom prst="star4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  <p:sp>
          <p:nvSpPr>
            <p:cNvPr id="48" name="4-Point Star 47"/>
            <p:cNvSpPr/>
            <p:nvPr/>
          </p:nvSpPr>
          <p:spPr bwMode="auto">
            <a:xfrm>
              <a:off x="9139196" y="2324100"/>
              <a:ext cx="228600" cy="228600"/>
            </a:xfrm>
            <a:prstGeom prst="star4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  <p:sp>
          <p:nvSpPr>
            <p:cNvPr id="49" name="4-Point Star 48"/>
            <p:cNvSpPr/>
            <p:nvPr/>
          </p:nvSpPr>
          <p:spPr bwMode="auto">
            <a:xfrm>
              <a:off x="8983497" y="2564456"/>
              <a:ext cx="228600" cy="228600"/>
            </a:xfrm>
            <a:prstGeom prst="star4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  <p:sp>
          <p:nvSpPr>
            <p:cNvPr id="50" name="4-Point Star 49"/>
            <p:cNvSpPr/>
            <p:nvPr/>
          </p:nvSpPr>
          <p:spPr bwMode="auto">
            <a:xfrm>
              <a:off x="9655292" y="2101359"/>
              <a:ext cx="228600" cy="228600"/>
            </a:xfrm>
            <a:prstGeom prst="star4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  <p:sp>
          <p:nvSpPr>
            <p:cNvPr id="51" name="4-Point Star 50"/>
            <p:cNvSpPr/>
            <p:nvPr/>
          </p:nvSpPr>
          <p:spPr bwMode="auto">
            <a:xfrm>
              <a:off x="9709799" y="2400300"/>
              <a:ext cx="228600" cy="228600"/>
            </a:xfrm>
            <a:prstGeom prst="star4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  <p:sp>
          <p:nvSpPr>
            <p:cNvPr id="52" name="4-Point Star 51"/>
            <p:cNvSpPr/>
            <p:nvPr/>
          </p:nvSpPr>
          <p:spPr bwMode="auto">
            <a:xfrm>
              <a:off x="10051802" y="2295279"/>
              <a:ext cx="228600" cy="228600"/>
            </a:xfrm>
            <a:prstGeom prst="star4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709911" y="3867151"/>
            <a:ext cx="864877" cy="838200"/>
            <a:chOff x="6477000" y="3685056"/>
            <a:chExt cx="864877" cy="838200"/>
          </a:xfrm>
        </p:grpSpPr>
        <p:sp>
          <p:nvSpPr>
            <p:cNvPr id="27" name="Oval 26"/>
            <p:cNvSpPr/>
            <p:nvPr/>
          </p:nvSpPr>
          <p:spPr bwMode="auto">
            <a:xfrm>
              <a:off x="6477000" y="3685056"/>
              <a:ext cx="864877" cy="838200"/>
            </a:xfrm>
            <a:prstGeom prst="ellipse">
              <a:avLst/>
            </a:prstGeom>
            <a:gradFill>
              <a:gsLst>
                <a:gs pos="0">
                  <a:srgbClr val="66FF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  <p:sp>
          <p:nvSpPr>
            <p:cNvPr id="36" name="4-Point Star 35"/>
            <p:cNvSpPr/>
            <p:nvPr/>
          </p:nvSpPr>
          <p:spPr bwMode="auto">
            <a:xfrm>
              <a:off x="6571637" y="4188544"/>
              <a:ext cx="228600" cy="228600"/>
            </a:xfrm>
            <a:prstGeom prst="star4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  <p:sp>
          <p:nvSpPr>
            <p:cNvPr id="53" name="4-Point Star 52"/>
            <p:cNvSpPr/>
            <p:nvPr/>
          </p:nvSpPr>
          <p:spPr bwMode="auto">
            <a:xfrm>
              <a:off x="6661818" y="3954952"/>
              <a:ext cx="228600" cy="228600"/>
            </a:xfrm>
            <a:prstGeom prst="star4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  <p:sp>
          <p:nvSpPr>
            <p:cNvPr id="54" name="4-Point Star 53"/>
            <p:cNvSpPr/>
            <p:nvPr/>
          </p:nvSpPr>
          <p:spPr bwMode="auto">
            <a:xfrm>
              <a:off x="6820385" y="4205491"/>
              <a:ext cx="228600" cy="228600"/>
            </a:xfrm>
            <a:prstGeom prst="star4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  <p:sp>
          <p:nvSpPr>
            <p:cNvPr id="55" name="4-Point Star 54"/>
            <p:cNvSpPr/>
            <p:nvPr/>
          </p:nvSpPr>
          <p:spPr bwMode="auto">
            <a:xfrm>
              <a:off x="6848316" y="3818713"/>
              <a:ext cx="228600" cy="228600"/>
            </a:xfrm>
            <a:prstGeom prst="star4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  <p:sp>
          <p:nvSpPr>
            <p:cNvPr id="57" name="4-Point Star 56"/>
            <p:cNvSpPr/>
            <p:nvPr/>
          </p:nvSpPr>
          <p:spPr bwMode="auto">
            <a:xfrm>
              <a:off x="6820385" y="4034353"/>
              <a:ext cx="228600" cy="228600"/>
            </a:xfrm>
            <a:prstGeom prst="star4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  <p:sp>
          <p:nvSpPr>
            <p:cNvPr id="58" name="4-Point Star 57"/>
            <p:cNvSpPr/>
            <p:nvPr/>
          </p:nvSpPr>
          <p:spPr bwMode="auto">
            <a:xfrm>
              <a:off x="6979941" y="3990163"/>
              <a:ext cx="228600" cy="228600"/>
            </a:xfrm>
            <a:prstGeom prst="star4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  <p:sp>
          <p:nvSpPr>
            <p:cNvPr id="59" name="4-Point Star 58"/>
            <p:cNvSpPr/>
            <p:nvPr/>
          </p:nvSpPr>
          <p:spPr bwMode="auto">
            <a:xfrm>
              <a:off x="6547766" y="4010504"/>
              <a:ext cx="228600" cy="228600"/>
            </a:xfrm>
            <a:prstGeom prst="star4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  <p:sp>
          <p:nvSpPr>
            <p:cNvPr id="60" name="4-Point Star 59"/>
            <p:cNvSpPr/>
            <p:nvPr/>
          </p:nvSpPr>
          <p:spPr bwMode="auto">
            <a:xfrm>
              <a:off x="7034814" y="3840652"/>
              <a:ext cx="228600" cy="228600"/>
            </a:xfrm>
            <a:prstGeom prst="star4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  <p:sp>
          <p:nvSpPr>
            <p:cNvPr id="61" name="4-Point Star 60"/>
            <p:cNvSpPr/>
            <p:nvPr/>
          </p:nvSpPr>
          <p:spPr bwMode="auto">
            <a:xfrm>
              <a:off x="6648841" y="3757469"/>
              <a:ext cx="228600" cy="228600"/>
            </a:xfrm>
            <a:prstGeom prst="star4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  <p:sp>
          <p:nvSpPr>
            <p:cNvPr id="63" name="4-Point Star 62"/>
            <p:cNvSpPr/>
            <p:nvPr/>
          </p:nvSpPr>
          <p:spPr bwMode="auto">
            <a:xfrm>
              <a:off x="6981762" y="4189267"/>
              <a:ext cx="228600" cy="228600"/>
            </a:xfrm>
            <a:prstGeom prst="star4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4184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228600" y="761999"/>
            <a:ext cx="7467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Gauss’s Law can be used to find the gravitational field when there is a lot of symmetry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Example: Spherical symmetry</a:t>
            </a:r>
          </a:p>
          <a:p>
            <a:pPr marL="800092" lvl="1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Mass density depends only on distance from center</a:t>
            </a:r>
          </a:p>
        </p:txBody>
      </p:sp>
      <p:graphicFrame>
        <p:nvGraphicFramePr>
          <p:cNvPr id="26644" name="Object 9"/>
          <p:cNvGraphicFramePr>
            <a:graphicFrameLocks/>
          </p:cNvGraphicFramePr>
          <p:nvPr/>
        </p:nvGraphicFramePr>
        <p:xfrm>
          <a:off x="397565" y="3596009"/>
          <a:ext cx="2422350" cy="44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84200" imgH="253800" progId="Equation.DSMT4">
                  <p:embed/>
                </p:oleObj>
              </mc:Choice>
              <mc:Fallback>
                <p:oleObj name="Equation" r:id="rId2" imgW="1384200" imgH="253800" progId="Equation.DSMT4">
                  <p:embed/>
                  <p:pic>
                    <p:nvPicPr>
                      <p:cNvPr id="26644" name="Object 9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565" y="3596009"/>
                        <a:ext cx="2422350" cy="44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Oval 54"/>
          <p:cNvSpPr/>
          <p:nvPr/>
        </p:nvSpPr>
        <p:spPr bwMode="auto">
          <a:xfrm>
            <a:off x="7467600" y="762000"/>
            <a:ext cx="3429000" cy="3429000"/>
          </a:xfrm>
          <a:prstGeom prst="ellipse">
            <a:avLst/>
          </a:prstGeom>
          <a:gradFill>
            <a:gsLst>
              <a:gs pos="0">
                <a:srgbClr val="9900CC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27658" name="Object 10"/>
          <p:cNvGraphicFramePr>
            <a:graphicFrameLocks/>
          </p:cNvGraphicFramePr>
          <p:nvPr/>
        </p:nvGraphicFramePr>
        <p:xfrm>
          <a:off x="5791200" y="2198688"/>
          <a:ext cx="1421910" cy="44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12520" imgH="253800" progId="Equation.DSMT4">
                  <p:embed/>
                </p:oleObj>
              </mc:Choice>
              <mc:Fallback>
                <p:oleObj name="Equation" r:id="rId4" imgW="812520" imgH="253800" progId="Equation.DSMT4">
                  <p:embed/>
                  <p:pic>
                    <p:nvPicPr>
                      <p:cNvPr id="27658" name="Object 1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198688"/>
                        <a:ext cx="1421910" cy="44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Oval 57"/>
          <p:cNvSpPr>
            <a:spLocks noChangeArrowheads="1"/>
          </p:cNvSpPr>
          <p:nvPr/>
        </p:nvSpPr>
        <p:spPr bwMode="auto">
          <a:xfrm>
            <a:off x="8153400" y="1447800"/>
            <a:ext cx="2057400" cy="2057400"/>
          </a:xfrm>
          <a:prstGeom prst="ellipse">
            <a:avLst/>
          </a:prstGeom>
          <a:noFill/>
          <a:ln w="28575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graphicFrame>
        <p:nvGraphicFramePr>
          <p:cNvPr id="27659" name="Object 11"/>
          <p:cNvGraphicFramePr>
            <a:graphicFrameLocks/>
          </p:cNvGraphicFramePr>
          <p:nvPr/>
        </p:nvGraphicFramePr>
        <p:xfrm>
          <a:off x="808640" y="5622926"/>
          <a:ext cx="1600200" cy="82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400" imgH="469800" progId="Equation.DSMT4">
                  <p:embed/>
                </p:oleObj>
              </mc:Choice>
              <mc:Fallback>
                <p:oleObj name="Equation" r:id="rId6" imgW="914400" imgH="469800" progId="Equation.DSMT4">
                  <p:embed/>
                  <p:pic>
                    <p:nvPicPr>
                      <p:cNvPr id="27659" name="Object 11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640" y="5622926"/>
                        <a:ext cx="1600200" cy="82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0" name="Object 12"/>
          <p:cNvGraphicFramePr>
            <a:graphicFrameLocks/>
          </p:cNvGraphicFramePr>
          <p:nvPr/>
        </p:nvGraphicFramePr>
        <p:xfrm>
          <a:off x="2336800" y="5622926"/>
          <a:ext cx="1355130" cy="82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74360" imgH="469800" progId="Equation.DSMT4">
                  <p:embed/>
                </p:oleObj>
              </mc:Choice>
              <mc:Fallback>
                <p:oleObj name="Equation" r:id="rId8" imgW="774360" imgH="469800" progId="Equation.DSMT4">
                  <p:embed/>
                  <p:pic>
                    <p:nvPicPr>
                      <p:cNvPr id="27660" name="Object 12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5622926"/>
                        <a:ext cx="1355130" cy="82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1" name="Object 13"/>
          <p:cNvGraphicFramePr>
            <a:graphicFrameLocks/>
          </p:cNvGraphicFramePr>
          <p:nvPr/>
        </p:nvGraphicFramePr>
        <p:xfrm>
          <a:off x="3686490" y="5606132"/>
          <a:ext cx="1799910" cy="82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28520" imgH="469800" progId="Equation.DSMT4">
                  <p:embed/>
                </p:oleObj>
              </mc:Choice>
              <mc:Fallback>
                <p:oleObj name="Equation" r:id="rId10" imgW="1028520" imgH="469800" progId="Equation.DSMT4">
                  <p:embed/>
                  <p:pic>
                    <p:nvPicPr>
                      <p:cNvPr id="27661" name="Object 13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6490" y="5606132"/>
                        <a:ext cx="1799910" cy="82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ext Box 19"/>
          <p:cNvSpPr txBox="1">
            <a:spLocks noChangeArrowheads="1"/>
          </p:cNvSpPr>
          <p:nvPr/>
        </p:nvSpPr>
        <p:spPr bwMode="auto">
          <a:xfrm>
            <a:off x="175591" y="2327767"/>
            <a:ext cx="90678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Draw a spherical Gaussian surface 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Logically, gravitational field is radial everywhere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Gauss’s Law tells you flux is proportional to contained mass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</a:endParaRP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</a:endParaRP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</a:endParaRP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The mass contained inside the sphere is just the sum of the</a:t>
            </a:r>
            <a:br>
              <a:rPr lang="en-US" sz="2000" dirty="0">
                <a:solidFill>
                  <a:srgbClr val="006600"/>
                </a:solidFill>
              </a:rPr>
            </a:br>
            <a:r>
              <a:rPr lang="en-US" sz="2000" dirty="0">
                <a:solidFill>
                  <a:srgbClr val="006600"/>
                </a:solidFill>
              </a:rPr>
              <a:t>masses on each spherical shell inside it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The volume of a thin spherical shell is the area of a sphere of</a:t>
            </a:r>
            <a:br>
              <a:rPr lang="en-US" sz="2000" dirty="0">
                <a:solidFill>
                  <a:srgbClr val="006600"/>
                </a:solidFill>
              </a:rPr>
            </a:br>
            <a:r>
              <a:rPr lang="en-US" sz="2000" dirty="0">
                <a:solidFill>
                  <a:srgbClr val="006600"/>
                </a:solidFill>
              </a:rPr>
              <a:t>radius </a:t>
            </a:r>
            <a:r>
              <a:rPr lang="en-US" sz="2000" i="1" dirty="0">
                <a:solidFill>
                  <a:srgbClr val="006600"/>
                </a:solidFill>
              </a:rPr>
              <a:t>r</a:t>
            </a:r>
            <a:r>
              <a:rPr lang="en-US" sz="2000" dirty="0">
                <a:solidFill>
                  <a:srgbClr val="006600"/>
                </a:solidFill>
              </a:rPr>
              <a:t> times the thickness </a:t>
            </a:r>
            <a:r>
              <a:rPr lang="en-US" sz="2000" i="1" dirty="0">
                <a:solidFill>
                  <a:srgbClr val="006600"/>
                </a:solidFill>
              </a:rPr>
              <a:t>dr</a:t>
            </a:r>
            <a:r>
              <a:rPr lang="en-US" sz="2000" dirty="0">
                <a:solidFill>
                  <a:srgbClr val="006600"/>
                </a:solidFill>
              </a:rPr>
              <a:t>. </a:t>
            </a:r>
          </a:p>
        </p:txBody>
      </p:sp>
      <p:graphicFrame>
        <p:nvGraphicFramePr>
          <p:cNvPr id="27662" name="Object 14"/>
          <p:cNvGraphicFramePr>
            <a:graphicFrameLocks/>
          </p:cNvGraphicFramePr>
          <p:nvPr/>
        </p:nvGraphicFramePr>
        <p:xfrm>
          <a:off x="3691930" y="3545135"/>
          <a:ext cx="2288790" cy="44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07880" imgH="253800" progId="Equation.DSMT4">
                  <p:embed/>
                </p:oleObj>
              </mc:Choice>
              <mc:Fallback>
                <p:oleObj name="Equation" r:id="rId12" imgW="1307880" imgH="253800" progId="Equation.DSMT4">
                  <p:embed/>
                  <p:pic>
                    <p:nvPicPr>
                      <p:cNvPr id="27662" name="Object 14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1930" y="3545135"/>
                        <a:ext cx="2288790" cy="44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3" name="Object 15"/>
          <p:cNvGraphicFramePr>
            <a:graphicFrameLocks/>
          </p:cNvGraphicFramePr>
          <p:nvPr/>
        </p:nvGraphicFramePr>
        <p:xfrm>
          <a:off x="8382000" y="4496823"/>
          <a:ext cx="2155230" cy="733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31560" imgH="419040" progId="Equation.DSMT4">
                  <p:embed/>
                </p:oleObj>
              </mc:Choice>
              <mc:Fallback>
                <p:oleObj name="Equation" r:id="rId14" imgW="1231560" imgH="419040" progId="Equation.DSMT4">
                  <p:embed/>
                  <p:pic>
                    <p:nvPicPr>
                      <p:cNvPr id="27663" name="Object 15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4496823"/>
                        <a:ext cx="2155230" cy="73332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prstDash val="sysDot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4" name="Object 16"/>
          <p:cNvGraphicFramePr>
            <a:graphicFrameLocks/>
          </p:cNvGraphicFramePr>
          <p:nvPr/>
        </p:nvGraphicFramePr>
        <p:xfrm>
          <a:off x="6816795" y="5622926"/>
          <a:ext cx="2978010" cy="82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701720" imgH="469800" progId="Equation.DSMT4">
                  <p:embed/>
                </p:oleObj>
              </mc:Choice>
              <mc:Fallback>
                <p:oleObj name="Equation" r:id="rId16" imgW="1701720" imgH="469800" progId="Equation.DSMT4">
                  <p:embed/>
                  <p:pic>
                    <p:nvPicPr>
                      <p:cNvPr id="27664" name="Object 16"/>
                      <p:cNvPicPr>
                        <a:picLocks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6795" y="5622926"/>
                        <a:ext cx="2978010" cy="82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0" y="-53109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400" dirty="0"/>
              <a:t>Gauss’s Law and Spherical Symmetry</a:t>
            </a:r>
          </a:p>
        </p:txBody>
      </p:sp>
    </p:spTree>
    <p:extLst>
      <p:ext uri="{BB962C8B-B14F-4D97-AF65-F5344CB8AC3E}">
        <p14:creationId xmlns:p14="http://schemas.microsoft.com/office/powerpoint/2010/main" val="26535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/>
      <p:bldP spid="58" grpId="0" uiExpand="1" animBg="1"/>
      <p:bldP spid="5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auto">
          <a:xfrm>
            <a:off x="6477001" y="816912"/>
            <a:ext cx="4495800" cy="413608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91" eaLnBrk="0" hangingPunct="0"/>
            <a:endParaRPr lang="en-US"/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381328" y="856358"/>
            <a:ext cx="5769767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A perfectly symmetric ellipsoid should remain that way indefinitely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But passing galaxies and other perturbations cause distortions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In the bulge, there is an instability that makes the oblate ellipsoid become more elongated (cigar shaped)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In the disk, there are instabilities that cause spiral arms to form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Much of this information comes from computer simulations</a:t>
            </a: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0" y="-14085"/>
            <a:ext cx="10972800" cy="830997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/>
              <a:t>Instabilities in Disks and Bulges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7167294" y="2019301"/>
            <a:ext cx="3429000" cy="838200"/>
          </a:xfrm>
          <a:prstGeom prst="ellipse">
            <a:avLst/>
          </a:prstGeom>
          <a:gradFill>
            <a:gsLst>
              <a:gs pos="0">
                <a:srgbClr val="66FF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91" eaLnBrk="0" hangingPunct="0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352315" y="2057400"/>
            <a:ext cx="2928088" cy="740329"/>
            <a:chOff x="7352314" y="2057400"/>
            <a:chExt cx="2928088" cy="740329"/>
          </a:xfrm>
        </p:grpSpPr>
        <p:sp>
          <p:nvSpPr>
            <p:cNvPr id="29" name="4-Point Star 28"/>
            <p:cNvSpPr/>
            <p:nvPr/>
          </p:nvSpPr>
          <p:spPr bwMode="auto">
            <a:xfrm>
              <a:off x="7770428" y="2161929"/>
              <a:ext cx="228600" cy="228600"/>
            </a:xfrm>
            <a:prstGeom prst="star4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  <p:sp>
          <p:nvSpPr>
            <p:cNvPr id="30" name="4-Point Star 29"/>
            <p:cNvSpPr/>
            <p:nvPr/>
          </p:nvSpPr>
          <p:spPr bwMode="auto">
            <a:xfrm>
              <a:off x="7709744" y="2429301"/>
              <a:ext cx="228600" cy="228600"/>
            </a:xfrm>
            <a:prstGeom prst="star4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  <p:sp>
          <p:nvSpPr>
            <p:cNvPr id="31" name="4-Point Star 30"/>
            <p:cNvSpPr/>
            <p:nvPr/>
          </p:nvSpPr>
          <p:spPr bwMode="auto">
            <a:xfrm>
              <a:off x="8264249" y="2569129"/>
              <a:ext cx="228600" cy="228600"/>
            </a:xfrm>
            <a:prstGeom prst="star4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  <p:sp>
          <p:nvSpPr>
            <p:cNvPr id="32" name="4-Point Star 31"/>
            <p:cNvSpPr/>
            <p:nvPr/>
          </p:nvSpPr>
          <p:spPr bwMode="auto">
            <a:xfrm>
              <a:off x="7352314" y="2286000"/>
              <a:ext cx="228600" cy="228600"/>
            </a:xfrm>
            <a:prstGeom prst="star4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  <p:sp>
          <p:nvSpPr>
            <p:cNvPr id="39" name="4-Point Star 38"/>
            <p:cNvSpPr/>
            <p:nvPr/>
          </p:nvSpPr>
          <p:spPr bwMode="auto">
            <a:xfrm>
              <a:off x="8214041" y="2066679"/>
              <a:ext cx="228600" cy="228600"/>
            </a:xfrm>
            <a:prstGeom prst="star4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  <p:sp>
          <p:nvSpPr>
            <p:cNvPr id="40" name="4-Point Star 39"/>
            <p:cNvSpPr/>
            <p:nvPr/>
          </p:nvSpPr>
          <p:spPr bwMode="auto">
            <a:xfrm>
              <a:off x="8449371" y="2225961"/>
              <a:ext cx="228600" cy="228600"/>
            </a:xfrm>
            <a:prstGeom prst="star4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  <p:sp>
          <p:nvSpPr>
            <p:cNvPr id="41" name="4-Point Star 40"/>
            <p:cNvSpPr/>
            <p:nvPr/>
          </p:nvSpPr>
          <p:spPr bwMode="auto">
            <a:xfrm>
              <a:off x="8607938" y="2476500"/>
              <a:ext cx="228600" cy="228600"/>
            </a:xfrm>
            <a:prstGeom prst="star4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  <p:sp>
          <p:nvSpPr>
            <p:cNvPr id="42" name="4-Point Star 41"/>
            <p:cNvSpPr/>
            <p:nvPr/>
          </p:nvSpPr>
          <p:spPr bwMode="auto">
            <a:xfrm>
              <a:off x="8635869" y="2089722"/>
              <a:ext cx="228600" cy="228600"/>
            </a:xfrm>
            <a:prstGeom prst="star4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  <p:sp>
          <p:nvSpPr>
            <p:cNvPr id="43" name="4-Point Star 42"/>
            <p:cNvSpPr/>
            <p:nvPr/>
          </p:nvSpPr>
          <p:spPr bwMode="auto">
            <a:xfrm>
              <a:off x="9419666" y="2514600"/>
              <a:ext cx="228600" cy="228600"/>
            </a:xfrm>
            <a:prstGeom prst="star4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  <p:sp>
          <p:nvSpPr>
            <p:cNvPr id="44" name="4-Point Star 43"/>
            <p:cNvSpPr/>
            <p:nvPr/>
          </p:nvSpPr>
          <p:spPr bwMode="auto">
            <a:xfrm>
              <a:off x="9413715" y="2160246"/>
              <a:ext cx="228600" cy="228600"/>
            </a:xfrm>
            <a:prstGeom prst="star4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  <p:sp>
          <p:nvSpPr>
            <p:cNvPr id="45" name="4-Point Star 44"/>
            <p:cNvSpPr/>
            <p:nvPr/>
          </p:nvSpPr>
          <p:spPr bwMode="auto">
            <a:xfrm>
              <a:off x="8767494" y="2261172"/>
              <a:ext cx="228600" cy="228600"/>
            </a:xfrm>
            <a:prstGeom prst="star4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  <p:sp>
          <p:nvSpPr>
            <p:cNvPr id="46" name="4-Point Star 45"/>
            <p:cNvSpPr/>
            <p:nvPr/>
          </p:nvSpPr>
          <p:spPr bwMode="auto">
            <a:xfrm>
              <a:off x="8133874" y="2315001"/>
              <a:ext cx="228600" cy="228600"/>
            </a:xfrm>
            <a:prstGeom prst="star4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  <p:sp>
          <p:nvSpPr>
            <p:cNvPr id="47" name="4-Point Star 46"/>
            <p:cNvSpPr/>
            <p:nvPr/>
          </p:nvSpPr>
          <p:spPr bwMode="auto">
            <a:xfrm>
              <a:off x="8987527" y="2057400"/>
              <a:ext cx="228600" cy="228600"/>
            </a:xfrm>
            <a:prstGeom prst="star4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  <p:sp>
          <p:nvSpPr>
            <p:cNvPr id="48" name="4-Point Star 47"/>
            <p:cNvSpPr/>
            <p:nvPr/>
          </p:nvSpPr>
          <p:spPr bwMode="auto">
            <a:xfrm>
              <a:off x="9139196" y="2324100"/>
              <a:ext cx="228600" cy="228600"/>
            </a:xfrm>
            <a:prstGeom prst="star4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  <p:sp>
          <p:nvSpPr>
            <p:cNvPr id="49" name="4-Point Star 48"/>
            <p:cNvSpPr/>
            <p:nvPr/>
          </p:nvSpPr>
          <p:spPr bwMode="auto">
            <a:xfrm>
              <a:off x="8983497" y="2564456"/>
              <a:ext cx="228600" cy="228600"/>
            </a:xfrm>
            <a:prstGeom prst="star4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  <p:sp>
          <p:nvSpPr>
            <p:cNvPr id="50" name="4-Point Star 49"/>
            <p:cNvSpPr/>
            <p:nvPr/>
          </p:nvSpPr>
          <p:spPr bwMode="auto">
            <a:xfrm>
              <a:off x="9655292" y="2101359"/>
              <a:ext cx="228600" cy="228600"/>
            </a:xfrm>
            <a:prstGeom prst="star4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  <p:sp>
          <p:nvSpPr>
            <p:cNvPr id="51" name="4-Point Star 50"/>
            <p:cNvSpPr/>
            <p:nvPr/>
          </p:nvSpPr>
          <p:spPr bwMode="auto">
            <a:xfrm>
              <a:off x="9709799" y="2400300"/>
              <a:ext cx="228600" cy="228600"/>
            </a:xfrm>
            <a:prstGeom prst="star4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  <p:sp>
          <p:nvSpPr>
            <p:cNvPr id="52" name="4-Point Star 51"/>
            <p:cNvSpPr/>
            <p:nvPr/>
          </p:nvSpPr>
          <p:spPr bwMode="auto">
            <a:xfrm>
              <a:off x="10051802" y="2295279"/>
              <a:ext cx="228600" cy="228600"/>
            </a:xfrm>
            <a:prstGeom prst="star4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6491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92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1" y="4514850"/>
            <a:ext cx="607695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Oval 54"/>
          <p:cNvSpPr/>
          <p:nvPr/>
        </p:nvSpPr>
        <p:spPr bwMode="auto">
          <a:xfrm>
            <a:off x="7391400" y="909798"/>
            <a:ext cx="3429000" cy="3429000"/>
          </a:xfrm>
          <a:prstGeom prst="ellipse">
            <a:avLst/>
          </a:prstGeom>
          <a:gradFill>
            <a:gsLst>
              <a:gs pos="0">
                <a:srgbClr val="00B0F0"/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0" y="771525"/>
            <a:ext cx="6477000" cy="1631216"/>
          </a:xfrm>
          <a:prstGeom prst="rect">
            <a:avLst/>
          </a:prstGeom>
          <a:solidFill>
            <a:srgbClr val="4D4D4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000" b="1" dirty="0">
                <a:cs typeface="+mn-cs"/>
              </a:rPr>
              <a:t>A gravitational source takes the form of a uniform sphere of density</a:t>
            </a:r>
            <a:r>
              <a:rPr lang="en-US" sz="2000" b="1" i="1" dirty="0">
                <a:cs typeface="+mn-cs"/>
                <a:sym typeface="Symbol"/>
              </a:rPr>
              <a:t></a:t>
            </a:r>
            <a:r>
              <a:rPr lang="en-US" sz="2000" b="1" baseline="-25000" dirty="0">
                <a:cs typeface="+mn-cs"/>
                <a:sym typeface="Symbol"/>
              </a:rPr>
              <a:t>0</a:t>
            </a:r>
            <a:r>
              <a:rPr lang="en-US" sz="2000" b="1" dirty="0">
                <a:cs typeface="+mn-cs"/>
              </a:rPr>
              <a:t> and radius </a:t>
            </a:r>
            <a:r>
              <a:rPr lang="en-US" sz="2000" b="1" i="1" dirty="0">
                <a:cs typeface="+mn-cs"/>
              </a:rPr>
              <a:t>a</a:t>
            </a:r>
            <a:endParaRPr lang="en-US" sz="2000" b="1" dirty="0">
              <a:cs typeface="+mn-cs"/>
            </a:endParaRPr>
          </a:p>
          <a:p>
            <a:pPr marL="457196" indent="-457196" eaLnBrk="0" hangingPunct="0">
              <a:buFontTx/>
              <a:buAutoNum type="alphaLcParenBoth"/>
              <a:defRPr/>
            </a:pPr>
            <a:r>
              <a:rPr lang="en-US" sz="2000" b="1" dirty="0">
                <a:cs typeface="+mn-cs"/>
              </a:rPr>
              <a:t>What is the gravitational field everywhere?</a:t>
            </a:r>
          </a:p>
          <a:p>
            <a:pPr marL="457196" indent="-457196" eaLnBrk="0" hangingPunct="0">
              <a:buFontTx/>
              <a:buAutoNum type="alphaLcParenBoth"/>
              <a:defRPr/>
            </a:pPr>
            <a:r>
              <a:rPr lang="en-US" sz="2000" b="1" dirty="0">
                <a:cs typeface="+mn-cs"/>
              </a:rPr>
              <a:t>What is the corresponding orbital velocity for circular orbits?</a:t>
            </a:r>
            <a:endParaRPr lang="en-US" sz="2000" dirty="0">
              <a:cs typeface="+mn-cs"/>
            </a:endParaRPr>
          </a:p>
        </p:txBody>
      </p:sp>
      <p:graphicFrame>
        <p:nvGraphicFramePr>
          <p:cNvPr id="28682" name="Object 10"/>
          <p:cNvGraphicFramePr>
            <a:graphicFrameLocks/>
          </p:cNvGraphicFramePr>
          <p:nvPr/>
        </p:nvGraphicFramePr>
        <p:xfrm>
          <a:off x="152400" y="2542896"/>
          <a:ext cx="2978010" cy="82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01720" imgH="469800" progId="Equation.DSMT4">
                  <p:embed/>
                </p:oleObj>
              </mc:Choice>
              <mc:Fallback>
                <p:oleObj name="Equation" r:id="rId3" imgW="1701720" imgH="469800" progId="Equation.DSMT4">
                  <p:embed/>
                  <p:pic>
                    <p:nvPicPr>
                      <p:cNvPr id="28682" name="Object 10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542896"/>
                        <a:ext cx="2978010" cy="82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3" name="Object 11"/>
          <p:cNvGraphicFramePr>
            <a:graphicFrameLocks/>
          </p:cNvGraphicFramePr>
          <p:nvPr/>
        </p:nvGraphicFramePr>
        <p:xfrm>
          <a:off x="7772401" y="2281399"/>
          <a:ext cx="242235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84200" imgH="457200" progId="Equation.DSMT4">
                  <p:embed/>
                </p:oleObj>
              </mc:Choice>
              <mc:Fallback>
                <p:oleObj name="Equation" r:id="rId5" imgW="1384200" imgH="457200" progId="Equation.DSMT4">
                  <p:embed/>
                  <p:pic>
                    <p:nvPicPr>
                      <p:cNvPr id="28683" name="Object 11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1" y="2281399"/>
                        <a:ext cx="242235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4" name="Object 12"/>
          <p:cNvGraphicFramePr>
            <a:graphicFrameLocks/>
          </p:cNvGraphicFramePr>
          <p:nvPr/>
        </p:nvGraphicFramePr>
        <p:xfrm>
          <a:off x="3136865" y="2505023"/>
          <a:ext cx="253365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47560" imgH="495000" progId="Equation.DSMT4">
                  <p:embed/>
                </p:oleObj>
              </mc:Choice>
              <mc:Fallback>
                <p:oleObj name="Equation" r:id="rId7" imgW="1447560" imgH="495000" progId="Equation.DSMT4">
                  <p:embed/>
                  <p:pic>
                    <p:nvPicPr>
                      <p:cNvPr id="28684" name="Object 12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6865" y="2505023"/>
                        <a:ext cx="2533650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5" name="Object 13"/>
          <p:cNvGraphicFramePr>
            <a:graphicFrameLocks/>
          </p:cNvGraphicFramePr>
          <p:nvPr/>
        </p:nvGraphicFramePr>
        <p:xfrm>
          <a:off x="871486" y="3371798"/>
          <a:ext cx="2377620" cy="688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58640" imgH="393480" progId="Equation.DSMT4">
                  <p:embed/>
                </p:oleObj>
              </mc:Choice>
              <mc:Fallback>
                <p:oleObj name="Equation" r:id="rId9" imgW="1358640" imgH="393480" progId="Equation.DSMT4">
                  <p:embed/>
                  <p:pic>
                    <p:nvPicPr>
                      <p:cNvPr id="28685" name="Object 13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486" y="3371798"/>
                        <a:ext cx="2377620" cy="6885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6" name="Object 14"/>
          <p:cNvGraphicFramePr>
            <a:graphicFrameLocks/>
          </p:cNvGraphicFramePr>
          <p:nvPr/>
        </p:nvGraphicFramePr>
        <p:xfrm>
          <a:off x="3741930" y="3578086"/>
          <a:ext cx="3488940" cy="84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993680" imgH="482400" progId="Equation.DSMT4">
                  <p:embed/>
                </p:oleObj>
              </mc:Choice>
              <mc:Fallback>
                <p:oleObj name="Equation" r:id="rId11" imgW="1993680" imgH="482400" progId="Equation.DSMT4">
                  <p:embed/>
                  <p:pic>
                    <p:nvPicPr>
                      <p:cNvPr id="28686" name="Object 14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1930" y="3578086"/>
                        <a:ext cx="3488940" cy="8442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9933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7" name="Object 15"/>
          <p:cNvGraphicFramePr>
            <a:graphicFrameLocks/>
          </p:cNvGraphicFramePr>
          <p:nvPr/>
        </p:nvGraphicFramePr>
        <p:xfrm>
          <a:off x="580425" y="4609896"/>
          <a:ext cx="1444590" cy="733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25480" imgH="419040" progId="Equation.DSMT4">
                  <p:embed/>
                </p:oleObj>
              </mc:Choice>
              <mc:Fallback>
                <p:oleObj name="Equation" r:id="rId13" imgW="825480" imgH="419040" progId="Equation.DSMT4">
                  <p:embed/>
                  <p:pic>
                    <p:nvPicPr>
                      <p:cNvPr id="28687" name="Object 15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425" y="4609896"/>
                        <a:ext cx="1444590" cy="733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8" name="Object 16"/>
          <p:cNvGraphicFramePr>
            <a:graphicFrameLocks/>
          </p:cNvGraphicFramePr>
          <p:nvPr/>
        </p:nvGraphicFramePr>
        <p:xfrm>
          <a:off x="2843018" y="4727138"/>
          <a:ext cx="91098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520560" imgH="228600" progId="Equation.DSMT4">
                  <p:embed/>
                </p:oleObj>
              </mc:Choice>
              <mc:Fallback>
                <p:oleObj name="Equation" r:id="rId15" imgW="520560" imgH="228600" progId="Equation.DSMT4">
                  <p:embed/>
                  <p:pic>
                    <p:nvPicPr>
                      <p:cNvPr id="28688" name="Object 16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018" y="4727138"/>
                        <a:ext cx="91098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ounded Rectangle 22"/>
          <p:cNvSpPr>
            <a:spLocks noChangeArrowheads="1"/>
          </p:cNvSpPr>
          <p:nvPr/>
        </p:nvSpPr>
        <p:spPr bwMode="auto">
          <a:xfrm>
            <a:off x="0" y="1390649"/>
            <a:ext cx="5334000" cy="326292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rgbClr val="9900CC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graphicFrame>
        <p:nvGraphicFramePr>
          <p:cNvPr id="28690" name="Object 18"/>
          <p:cNvGraphicFramePr>
            <a:graphicFrameLocks/>
          </p:cNvGraphicFramePr>
          <p:nvPr/>
        </p:nvGraphicFramePr>
        <p:xfrm>
          <a:off x="457200" y="5505298"/>
          <a:ext cx="3510990" cy="1021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006280" imgH="583920" progId="Equation.DSMT4">
                  <p:embed/>
                </p:oleObj>
              </mc:Choice>
              <mc:Fallback>
                <p:oleObj name="Equation" r:id="rId17" imgW="2006280" imgH="583920" progId="Equation.DSMT4">
                  <p:embed/>
                  <p:pic>
                    <p:nvPicPr>
                      <p:cNvPr id="28690" name="Object 18"/>
                      <p:cNvPicPr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505298"/>
                        <a:ext cx="3510990" cy="102186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ounded Rectangle 25"/>
          <p:cNvSpPr>
            <a:spLocks noChangeArrowheads="1"/>
          </p:cNvSpPr>
          <p:nvPr/>
        </p:nvSpPr>
        <p:spPr bwMode="auto">
          <a:xfrm>
            <a:off x="0" y="1716941"/>
            <a:ext cx="5867400" cy="685800"/>
          </a:xfrm>
          <a:prstGeom prst="roundRect">
            <a:avLst>
              <a:gd name="adj" fmla="val 33333"/>
            </a:avLst>
          </a:prstGeom>
          <a:noFill/>
          <a:ln w="28575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0" y="-53109"/>
            <a:ext cx="10972800" cy="769441"/>
          </a:xfrm>
          <a:prstGeom prst="rect">
            <a:avLst/>
          </a:prstGeom>
          <a:solidFill>
            <a:srgbClr val="9900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400" dirty="0"/>
              <a:t>Sample Problem</a:t>
            </a:r>
          </a:p>
        </p:txBody>
      </p:sp>
    </p:spTree>
    <p:extLst>
      <p:ext uri="{BB962C8B-B14F-4D97-AF65-F5344CB8AC3E}">
        <p14:creationId xmlns:p14="http://schemas.microsoft.com/office/powerpoint/2010/main" val="324602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228600" y="1052512"/>
            <a:ext cx="99822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Consider a slab source, spread out</a:t>
            </a:r>
            <a:br>
              <a:rPr lang="en-US" sz="2000" dirty="0">
                <a:solidFill>
                  <a:srgbClr val="0000FF"/>
                </a:solidFill>
              </a:rPr>
            </a:br>
            <a:r>
              <a:rPr lang="en-US" sz="2000" dirty="0">
                <a:solidFill>
                  <a:srgbClr val="0000FF"/>
                </a:solidFill>
              </a:rPr>
              <a:t>uniformly in two dimensions</a:t>
            </a:r>
          </a:p>
          <a:p>
            <a:pPr marL="800092" lvl="1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Density depends only on </a:t>
            </a:r>
            <a:r>
              <a:rPr lang="en-US" sz="2000" i="1" dirty="0">
                <a:solidFill>
                  <a:srgbClr val="0000FF"/>
                </a:solidFill>
              </a:rPr>
              <a:t>z</a:t>
            </a:r>
            <a:r>
              <a:rPr lang="en-US" sz="2000" dirty="0">
                <a:solidFill>
                  <a:srgbClr val="0000FF"/>
                </a:solidFill>
              </a:rPr>
              <a:t>.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Assume the top half has same mass</a:t>
            </a:r>
            <a:br>
              <a:rPr lang="en-US" sz="2000" dirty="0">
                <a:solidFill>
                  <a:srgbClr val="006600"/>
                </a:solidFill>
              </a:rPr>
            </a:br>
            <a:r>
              <a:rPr lang="en-US" sz="2000" dirty="0">
                <a:solidFill>
                  <a:srgbClr val="006600"/>
                </a:solidFill>
              </a:rPr>
              <a:t>distribution as the bottom half</a:t>
            </a:r>
          </a:p>
          <a:p>
            <a:pPr marL="800092" lvl="1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No gravity at </a:t>
            </a:r>
            <a:r>
              <a:rPr lang="en-US" sz="2000" i="1" dirty="0">
                <a:solidFill>
                  <a:srgbClr val="006600"/>
                </a:solidFill>
              </a:rPr>
              <a:t>z</a:t>
            </a:r>
            <a:r>
              <a:rPr lang="en-US" sz="2000" dirty="0">
                <a:solidFill>
                  <a:srgbClr val="006600"/>
                </a:solidFill>
              </a:rPr>
              <a:t> = 0.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Draw Gaussian surface</a:t>
            </a:r>
          </a:p>
          <a:p>
            <a:pPr marL="800092" lvl="1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Box from </a:t>
            </a:r>
            <a:r>
              <a:rPr lang="en-US" sz="2000" i="1" dirty="0">
                <a:solidFill>
                  <a:srgbClr val="FF0000"/>
                </a:solidFill>
              </a:rPr>
              <a:t>z</a:t>
            </a:r>
            <a:r>
              <a:rPr lang="en-US" sz="2000" dirty="0">
                <a:solidFill>
                  <a:srgbClr val="FF0000"/>
                </a:solidFill>
              </a:rPr>
              <a:t> = 0 to </a:t>
            </a:r>
            <a:r>
              <a:rPr lang="en-US" sz="2000" i="1" dirty="0">
                <a:solidFill>
                  <a:srgbClr val="FF0000"/>
                </a:solidFill>
              </a:rPr>
              <a:t>z</a:t>
            </a:r>
            <a:r>
              <a:rPr lang="en-US" sz="2000" dirty="0">
                <a:solidFill>
                  <a:srgbClr val="FF0000"/>
                </a:solidFill>
              </a:rPr>
              <a:t> = </a:t>
            </a:r>
            <a:r>
              <a:rPr lang="en-US" sz="2000" i="1" dirty="0">
                <a:solidFill>
                  <a:srgbClr val="FF0000"/>
                </a:solidFill>
              </a:rPr>
              <a:t>Z</a:t>
            </a:r>
            <a:r>
              <a:rPr lang="en-US" sz="2000" dirty="0">
                <a:solidFill>
                  <a:srgbClr val="FF0000"/>
                </a:solidFill>
              </a:rPr>
              <a:t>, of area </a:t>
            </a:r>
            <a:r>
              <a:rPr lang="en-US" sz="2000" i="1" dirty="0">
                <a:solidFill>
                  <a:srgbClr val="FF0000"/>
                </a:solidFill>
              </a:rPr>
              <a:t>A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Use Gauss’s Law:</a:t>
            </a:r>
          </a:p>
        </p:txBody>
      </p:sp>
      <p:graphicFrame>
        <p:nvGraphicFramePr>
          <p:cNvPr id="26644" name="Object 2"/>
          <p:cNvGraphicFramePr>
            <a:graphicFrameLocks/>
          </p:cNvGraphicFramePr>
          <p:nvPr/>
        </p:nvGraphicFramePr>
        <p:xfrm>
          <a:off x="238125" y="4373011"/>
          <a:ext cx="2422350" cy="44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84200" imgH="253800" progId="Equation.DSMT4">
                  <p:embed/>
                </p:oleObj>
              </mc:Choice>
              <mc:Fallback>
                <p:oleObj name="Equation" r:id="rId2" imgW="1384200" imgH="253800" progId="Equation.DSMT4">
                  <p:embed/>
                  <p:pic>
                    <p:nvPicPr>
                      <p:cNvPr id="26644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" y="4373011"/>
                        <a:ext cx="2422350" cy="44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9" name="Object 4"/>
          <p:cNvGraphicFramePr>
            <a:graphicFrameLocks/>
          </p:cNvGraphicFramePr>
          <p:nvPr/>
        </p:nvGraphicFramePr>
        <p:xfrm>
          <a:off x="228600" y="5059830"/>
          <a:ext cx="1600200" cy="82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469800" progId="Equation.DSMT4">
                  <p:embed/>
                </p:oleObj>
              </mc:Choice>
              <mc:Fallback>
                <p:oleObj name="Equation" r:id="rId4" imgW="914400" imgH="469800" progId="Equation.DSMT4">
                  <p:embed/>
                  <p:pic>
                    <p:nvPicPr>
                      <p:cNvPr id="27659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059830"/>
                        <a:ext cx="1600200" cy="82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0" name="Object 5"/>
          <p:cNvGraphicFramePr>
            <a:graphicFrameLocks/>
          </p:cNvGraphicFramePr>
          <p:nvPr/>
        </p:nvGraphicFramePr>
        <p:xfrm>
          <a:off x="1832850" y="5101018"/>
          <a:ext cx="1355130" cy="82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74360" imgH="469800" progId="Equation.DSMT4">
                  <p:embed/>
                </p:oleObj>
              </mc:Choice>
              <mc:Fallback>
                <p:oleObj name="Equation" r:id="rId6" imgW="774360" imgH="469800" progId="Equation.DSMT4">
                  <p:embed/>
                  <p:pic>
                    <p:nvPicPr>
                      <p:cNvPr id="2766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2850" y="5101018"/>
                        <a:ext cx="1355130" cy="82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1" name="Object 6"/>
          <p:cNvGraphicFramePr>
            <a:graphicFrameLocks/>
          </p:cNvGraphicFramePr>
          <p:nvPr/>
        </p:nvGraphicFramePr>
        <p:xfrm>
          <a:off x="3228731" y="5067709"/>
          <a:ext cx="1444590" cy="82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25480" imgH="469800" progId="Equation.DSMT4">
                  <p:embed/>
                </p:oleObj>
              </mc:Choice>
              <mc:Fallback>
                <p:oleObj name="Equation" r:id="rId8" imgW="825480" imgH="469800" progId="Equation.DSMT4">
                  <p:embed/>
                  <p:pic>
                    <p:nvPicPr>
                      <p:cNvPr id="27661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8731" y="5067709"/>
                        <a:ext cx="1444590" cy="82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2" name="Object 7"/>
          <p:cNvGraphicFramePr>
            <a:graphicFrameLocks/>
          </p:cNvGraphicFramePr>
          <p:nvPr/>
        </p:nvGraphicFramePr>
        <p:xfrm>
          <a:off x="3159405" y="4251014"/>
          <a:ext cx="1910790" cy="44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91880" imgH="253800" progId="Equation.DSMT4">
                  <p:embed/>
                </p:oleObj>
              </mc:Choice>
              <mc:Fallback>
                <p:oleObj name="Equation" r:id="rId10" imgW="1091880" imgH="253800" progId="Equation.DSMT4">
                  <p:embed/>
                  <p:pic>
                    <p:nvPicPr>
                      <p:cNvPr id="27662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405" y="4251014"/>
                        <a:ext cx="1910790" cy="44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3" name="Object 8"/>
          <p:cNvGraphicFramePr>
            <a:graphicFrameLocks/>
          </p:cNvGraphicFramePr>
          <p:nvPr/>
        </p:nvGraphicFramePr>
        <p:xfrm>
          <a:off x="5838826" y="3995181"/>
          <a:ext cx="2466450" cy="733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409400" imgH="419040" progId="Equation.DSMT4">
                  <p:embed/>
                </p:oleObj>
              </mc:Choice>
              <mc:Fallback>
                <p:oleObj name="Equation" r:id="rId12" imgW="1409400" imgH="419040" progId="Equation.DSMT4">
                  <p:embed/>
                  <p:pic>
                    <p:nvPicPr>
                      <p:cNvPr id="27663" name="Object 8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8826" y="3995181"/>
                        <a:ext cx="2466450" cy="733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4" name="Object 9"/>
          <p:cNvGraphicFramePr>
            <a:graphicFrameLocks/>
          </p:cNvGraphicFramePr>
          <p:nvPr/>
        </p:nvGraphicFramePr>
        <p:xfrm>
          <a:off x="5623066" y="4983338"/>
          <a:ext cx="2666790" cy="82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523880" imgH="469800" progId="Equation.DSMT4">
                  <p:embed/>
                </p:oleObj>
              </mc:Choice>
              <mc:Fallback>
                <p:oleObj name="Equation" r:id="rId14" imgW="1523880" imgH="469800" progId="Equation.DSMT4">
                  <p:embed/>
                  <p:pic>
                    <p:nvPicPr>
                      <p:cNvPr id="27664" name="Object 9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3066" y="4983338"/>
                        <a:ext cx="2666790" cy="8221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5638800" y="900112"/>
            <a:ext cx="5029200" cy="2362200"/>
            <a:chOff x="5562600" y="914400"/>
            <a:chExt cx="5029200" cy="2362200"/>
          </a:xfrm>
        </p:grpSpPr>
        <p:cxnSp>
          <p:nvCxnSpPr>
            <p:cNvPr id="10256" name="Straight Arrow Connector 23"/>
            <p:cNvCxnSpPr>
              <a:cxnSpLocks noChangeShapeType="1"/>
            </p:cNvCxnSpPr>
            <p:nvPr/>
          </p:nvCxnSpPr>
          <p:spPr bwMode="auto">
            <a:xfrm rot="10800000">
              <a:off x="5562600" y="2057400"/>
              <a:ext cx="914400" cy="1588"/>
            </a:xfrm>
            <a:prstGeom prst="straightConnector1">
              <a:avLst/>
            </a:prstGeom>
            <a:noFill/>
            <a:ln w="6350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0257" name="Straight Arrow Connector 20"/>
            <p:cNvCxnSpPr>
              <a:cxnSpLocks noChangeShapeType="1"/>
            </p:cNvCxnSpPr>
            <p:nvPr/>
          </p:nvCxnSpPr>
          <p:spPr bwMode="auto">
            <a:xfrm rot="5400000">
              <a:off x="8763000" y="914400"/>
              <a:ext cx="533400" cy="533400"/>
            </a:xfrm>
            <a:prstGeom prst="straightConnector1">
              <a:avLst/>
            </a:prstGeom>
            <a:noFill/>
            <a:ln w="63500" algn="ctr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sp>
          <p:nvSpPr>
            <p:cNvPr id="10258" name="Cube 14"/>
            <p:cNvSpPr>
              <a:spLocks noChangeArrowheads="1"/>
            </p:cNvSpPr>
            <p:nvPr/>
          </p:nvSpPr>
          <p:spPr bwMode="auto">
            <a:xfrm>
              <a:off x="5943600" y="1219200"/>
              <a:ext cx="4419600" cy="1981200"/>
            </a:xfrm>
            <a:prstGeom prst="cube">
              <a:avLst>
                <a:gd name="adj" fmla="val 57051"/>
              </a:avLst>
            </a:prstGeom>
            <a:solidFill>
              <a:srgbClr val="9900CC">
                <a:alpha val="79999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cxnSp>
          <p:nvCxnSpPr>
            <p:cNvPr id="10259" name="Straight Arrow Connector 18"/>
            <p:cNvCxnSpPr>
              <a:cxnSpLocks noChangeShapeType="1"/>
            </p:cNvCxnSpPr>
            <p:nvPr/>
          </p:nvCxnSpPr>
          <p:spPr bwMode="auto">
            <a:xfrm rot="5400000">
              <a:off x="7010400" y="2743200"/>
              <a:ext cx="533400" cy="533400"/>
            </a:xfrm>
            <a:prstGeom prst="straightConnector1">
              <a:avLst/>
            </a:prstGeom>
            <a:noFill/>
            <a:ln w="6350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0260" name="Straight Arrow Connector 21"/>
            <p:cNvCxnSpPr>
              <a:cxnSpLocks noChangeShapeType="1"/>
            </p:cNvCxnSpPr>
            <p:nvPr/>
          </p:nvCxnSpPr>
          <p:spPr bwMode="auto">
            <a:xfrm>
              <a:off x="9753600" y="2209800"/>
              <a:ext cx="838200" cy="1588"/>
            </a:xfrm>
            <a:prstGeom prst="straightConnector1">
              <a:avLst/>
            </a:prstGeom>
            <a:noFill/>
            <a:ln w="6350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10254" name="Cube 31"/>
          <p:cNvSpPr>
            <a:spLocks noChangeArrowheads="1"/>
          </p:cNvSpPr>
          <p:nvPr/>
        </p:nvSpPr>
        <p:spPr bwMode="auto">
          <a:xfrm>
            <a:off x="6019801" y="1204912"/>
            <a:ext cx="4495800" cy="1600200"/>
          </a:xfrm>
          <a:prstGeom prst="cube">
            <a:avLst>
              <a:gd name="adj" fmla="val 77991"/>
            </a:avLst>
          </a:prstGeom>
          <a:noFill/>
          <a:ln w="38100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graphicFrame>
        <p:nvGraphicFramePr>
          <p:cNvPr id="29706" name="Object 10"/>
          <p:cNvGraphicFramePr>
            <a:graphicFrameLocks/>
          </p:cNvGraphicFramePr>
          <p:nvPr/>
        </p:nvGraphicFramePr>
        <p:xfrm>
          <a:off x="4416916" y="1281428"/>
          <a:ext cx="1421910" cy="44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812520" imgH="253800" progId="Equation.DSMT4">
                  <p:embed/>
                </p:oleObj>
              </mc:Choice>
              <mc:Fallback>
                <p:oleObj name="Equation" r:id="rId16" imgW="812520" imgH="253800" progId="Equation.DSMT4">
                  <p:embed/>
                  <p:pic>
                    <p:nvPicPr>
                      <p:cNvPr id="29706" name="Object 10"/>
                      <p:cNvPicPr>
                        <a:picLocks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6916" y="1281428"/>
                        <a:ext cx="1421910" cy="44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 Box 19"/>
          <p:cNvSpPr txBox="1">
            <a:spLocks noChangeArrowheads="1"/>
          </p:cNvSpPr>
          <p:nvPr/>
        </p:nvSpPr>
        <p:spPr bwMode="auto">
          <a:xfrm>
            <a:off x="457201" y="5895946"/>
            <a:ext cx="36575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For uniform density, we find:</a:t>
            </a:r>
          </a:p>
        </p:txBody>
      </p:sp>
      <p:graphicFrame>
        <p:nvGraphicFramePr>
          <p:cNvPr id="29707" name="Object 11"/>
          <p:cNvGraphicFramePr>
            <a:graphicFrameLocks/>
          </p:cNvGraphicFramePr>
          <p:nvPr/>
        </p:nvGraphicFramePr>
        <p:xfrm>
          <a:off x="4267200" y="6251983"/>
          <a:ext cx="2089080" cy="44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193760" imgH="253800" progId="Equation.DSMT4">
                  <p:embed/>
                </p:oleObj>
              </mc:Choice>
              <mc:Fallback>
                <p:oleObj name="Equation" r:id="rId18" imgW="1193760" imgH="253800" progId="Equation.DSMT4">
                  <p:embed/>
                  <p:pic>
                    <p:nvPicPr>
                      <p:cNvPr id="29707" name="Object 11"/>
                      <p:cNvPicPr>
                        <a:picLocks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6251983"/>
                        <a:ext cx="2089080" cy="4441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0" y="-53109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400" dirty="0"/>
              <a:t>Gauss’s Law For a Slab</a:t>
            </a:r>
          </a:p>
        </p:txBody>
      </p:sp>
    </p:spTree>
    <p:extLst>
      <p:ext uri="{BB962C8B-B14F-4D97-AF65-F5344CB8AC3E}">
        <p14:creationId xmlns:p14="http://schemas.microsoft.com/office/powerpoint/2010/main" val="120649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/>
      <p:bldP spid="10254" grpId="0" uiExpand="1" animBg="1"/>
      <p:bldP spid="3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228600" y="762001"/>
            <a:ext cx="10744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For electric fields, it is often more useful to work with the electrostatic potential</a:t>
            </a:r>
          </a:p>
        </p:txBody>
      </p:sp>
      <p:graphicFrame>
        <p:nvGraphicFramePr>
          <p:cNvPr id="27663" name="Object 8"/>
          <p:cNvGraphicFramePr>
            <a:graphicFrameLocks/>
          </p:cNvGraphicFramePr>
          <p:nvPr/>
        </p:nvGraphicFramePr>
        <p:xfrm>
          <a:off x="654988" y="1385527"/>
          <a:ext cx="1821960" cy="488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41120" imgH="279360" progId="Equation.DSMT4">
                  <p:embed/>
                </p:oleObj>
              </mc:Choice>
              <mc:Fallback>
                <p:oleObj name="Equation" r:id="rId2" imgW="1041120" imgH="279360" progId="Equation.DSMT4">
                  <p:embed/>
                  <p:pic>
                    <p:nvPicPr>
                      <p:cNvPr id="27663" name="Object 8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988" y="1385527"/>
                        <a:ext cx="1821960" cy="4888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1"/>
          <p:cNvGraphicFramePr>
            <a:graphicFrameLocks/>
          </p:cNvGraphicFramePr>
          <p:nvPr/>
        </p:nvGraphicFramePr>
        <p:xfrm>
          <a:off x="3276601" y="1447801"/>
          <a:ext cx="1510740" cy="44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63280" imgH="253800" progId="Equation.DSMT4">
                  <p:embed/>
                </p:oleObj>
              </mc:Choice>
              <mc:Fallback>
                <p:oleObj name="Equation" r:id="rId4" imgW="863280" imgH="253800" progId="Equation.DSMT4">
                  <p:embed/>
                  <p:pic>
                    <p:nvPicPr>
                      <p:cNvPr id="3" name="Object 1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1" y="1447801"/>
                        <a:ext cx="1510740" cy="44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8" name="Object 12"/>
          <p:cNvGraphicFramePr>
            <a:graphicFrameLocks/>
          </p:cNvGraphicFramePr>
          <p:nvPr/>
        </p:nvGraphicFramePr>
        <p:xfrm>
          <a:off x="4787341" y="1382603"/>
          <a:ext cx="2822400" cy="733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12800" imgH="419040" progId="Equation.DSMT4">
                  <p:embed/>
                </p:oleObj>
              </mc:Choice>
              <mc:Fallback>
                <p:oleObj name="Equation" r:id="rId6" imgW="1612800" imgH="419040" progId="Equation.DSMT4">
                  <p:embed/>
                  <p:pic>
                    <p:nvPicPr>
                      <p:cNvPr id="29708" name="Object 12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341" y="1382603"/>
                        <a:ext cx="2822400" cy="733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3"/>
          <p:cNvGraphicFramePr>
            <a:graphicFrameLocks/>
          </p:cNvGraphicFramePr>
          <p:nvPr/>
        </p:nvGraphicFramePr>
        <p:xfrm>
          <a:off x="8153746" y="1396666"/>
          <a:ext cx="1933470" cy="777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04840" imgH="444240" progId="Equation.DSMT4">
                  <p:embed/>
                </p:oleObj>
              </mc:Choice>
              <mc:Fallback>
                <p:oleObj name="Equation" r:id="rId8" imgW="1104840" imgH="444240" progId="Equation.DSMT4">
                  <p:embed/>
                  <p:pic>
                    <p:nvPicPr>
                      <p:cNvPr id="4" name="Object 13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746" y="1396666"/>
                        <a:ext cx="1933470" cy="7774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304800" y="2357439"/>
            <a:ext cx="868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Exactly the same thing can be done for the gravitational field</a:t>
            </a:r>
          </a:p>
        </p:txBody>
      </p:sp>
      <p:graphicFrame>
        <p:nvGraphicFramePr>
          <p:cNvPr id="5" name="Object 14"/>
          <p:cNvGraphicFramePr>
            <a:graphicFrameLocks/>
          </p:cNvGraphicFramePr>
          <p:nvPr/>
        </p:nvGraphicFramePr>
        <p:xfrm>
          <a:off x="431800" y="3124200"/>
          <a:ext cx="1733130" cy="488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90360" imgH="279360" progId="Equation.DSMT4">
                  <p:embed/>
                </p:oleObj>
              </mc:Choice>
              <mc:Fallback>
                <p:oleObj name="Equation" r:id="rId10" imgW="990360" imgH="279360" progId="Equation.DSMT4">
                  <p:embed/>
                  <p:pic>
                    <p:nvPicPr>
                      <p:cNvPr id="5" name="Object 14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" y="3124200"/>
                        <a:ext cx="1733130" cy="4888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5"/>
          <p:cNvGraphicFramePr>
            <a:graphicFrameLocks/>
          </p:cNvGraphicFramePr>
          <p:nvPr/>
        </p:nvGraphicFramePr>
        <p:xfrm>
          <a:off x="3505200" y="2971800"/>
          <a:ext cx="3955770" cy="733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260440" imgH="419040" progId="Equation.DSMT4">
                  <p:embed/>
                </p:oleObj>
              </mc:Choice>
              <mc:Fallback>
                <p:oleObj name="Equation" r:id="rId12" imgW="2260440" imgH="419040" progId="Equation.DSMT4">
                  <p:embed/>
                  <p:pic>
                    <p:nvPicPr>
                      <p:cNvPr id="6" name="Object 15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971800"/>
                        <a:ext cx="3955770" cy="73332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6"/>
          <p:cNvGraphicFramePr>
            <a:graphicFrameLocks/>
          </p:cNvGraphicFramePr>
          <p:nvPr/>
        </p:nvGraphicFramePr>
        <p:xfrm>
          <a:off x="4495800" y="4038600"/>
          <a:ext cx="2044350" cy="777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168200" imgH="444240" progId="Equation.DSMT4">
                  <p:embed/>
                </p:oleObj>
              </mc:Choice>
              <mc:Fallback>
                <p:oleObj name="Equation" r:id="rId14" imgW="1168200" imgH="444240" progId="Equation.DSMT4">
                  <p:embed/>
                  <p:pic>
                    <p:nvPicPr>
                      <p:cNvPr id="7" name="Object 16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038600"/>
                        <a:ext cx="2044350" cy="77742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381000" y="5029200"/>
            <a:ext cx="868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FF"/>
                </a:solidFill>
              </a:rPr>
              <a:t>The potential energy for one particle, then, is</a:t>
            </a:r>
          </a:p>
        </p:txBody>
      </p:sp>
      <p:graphicFrame>
        <p:nvGraphicFramePr>
          <p:cNvPr id="2" name="Object 9"/>
          <p:cNvGraphicFramePr>
            <a:graphicFrameLocks/>
          </p:cNvGraphicFramePr>
          <p:nvPr/>
        </p:nvGraphicFramePr>
        <p:xfrm>
          <a:off x="1878014" y="5751513"/>
          <a:ext cx="1555470" cy="44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888840" imgH="253800" progId="Equation.DSMT4">
                  <p:embed/>
                </p:oleObj>
              </mc:Choice>
              <mc:Fallback>
                <p:oleObj name="Equation" r:id="rId16" imgW="888840" imgH="253800" progId="Equation.DSMT4">
                  <p:embed/>
                  <p:pic>
                    <p:nvPicPr>
                      <p:cNvPr id="2" name="Object 9"/>
                      <p:cNvPicPr>
                        <a:picLocks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8014" y="5751513"/>
                        <a:ext cx="1555470" cy="4441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-53109"/>
            <a:ext cx="10972800" cy="830997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/>
              <a:t>Gravitational Potential</a:t>
            </a:r>
          </a:p>
        </p:txBody>
      </p:sp>
    </p:spTree>
    <p:extLst>
      <p:ext uri="{BB962C8B-B14F-4D97-AF65-F5344CB8AC3E}">
        <p14:creationId xmlns:p14="http://schemas.microsoft.com/office/powerpoint/2010/main" val="258080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  <p:bldP spid="24" grpId="0" build="p"/>
      <p:bldP spid="1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304801" y="3657601"/>
            <a:ext cx="5867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>
                <a:solidFill>
                  <a:srgbClr val="9900CC"/>
                </a:solidFill>
              </a:rPr>
              <a:t>Must do inside and outside separately!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Don’t forget the constant of integration!</a:t>
            </a:r>
          </a:p>
        </p:txBody>
      </p:sp>
      <p:graphicFrame>
        <p:nvGraphicFramePr>
          <p:cNvPr id="4" name="Object 13"/>
          <p:cNvGraphicFramePr>
            <a:graphicFrameLocks/>
          </p:cNvGraphicFramePr>
          <p:nvPr/>
        </p:nvGraphicFramePr>
        <p:xfrm>
          <a:off x="838200" y="2719261"/>
          <a:ext cx="1825625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393480" progId="Equation.DSMT4">
                  <p:embed/>
                </p:oleObj>
              </mc:Choice>
              <mc:Fallback>
                <p:oleObj name="Equation" r:id="rId2" imgW="914400" imgH="393480" progId="Equation.DSMT4">
                  <p:embed/>
                  <p:pic>
                    <p:nvPicPr>
                      <p:cNvPr id="4" name="Object 13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719261"/>
                        <a:ext cx="1825625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152401" y="1676400"/>
            <a:ext cx="6553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Because the gravitational field is only in the </a:t>
            </a:r>
            <a:r>
              <a:rPr lang="en-US" sz="2000" i="1" dirty="0">
                <a:solidFill>
                  <a:srgbClr val="0000FF"/>
                </a:solidFill>
              </a:rPr>
              <a:t>r</a:t>
            </a:r>
            <a:r>
              <a:rPr lang="en-US" sz="2000" dirty="0">
                <a:solidFill>
                  <a:srgbClr val="0000FF"/>
                </a:solidFill>
              </a:rPr>
              <a:t>- direction, the potential should depend only on </a:t>
            </a:r>
            <a:r>
              <a:rPr lang="en-US" sz="2000" i="1" dirty="0">
                <a:solidFill>
                  <a:srgbClr val="0000FF"/>
                </a:solidFill>
              </a:rPr>
              <a:t>r</a:t>
            </a:r>
            <a:r>
              <a:rPr lang="en-US" sz="2000" dirty="0">
                <a:solidFill>
                  <a:srgbClr val="0000FF"/>
                </a:solidFill>
              </a:rPr>
              <a:t>.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Therefore, the relationship between </a:t>
            </a: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</a:t>
            </a:r>
            <a:r>
              <a:rPr lang="en-US" sz="2000" dirty="0">
                <a:solidFill>
                  <a:srgbClr val="0000FF"/>
                </a:solidFill>
              </a:rPr>
              <a:t> and </a:t>
            </a:r>
            <a:r>
              <a:rPr lang="en-US" sz="2000" b="1" dirty="0">
                <a:solidFill>
                  <a:srgbClr val="0000FF"/>
                </a:solidFill>
              </a:rPr>
              <a:t>g</a:t>
            </a:r>
            <a:r>
              <a:rPr lang="en-US" sz="2000" dirty="0">
                <a:solidFill>
                  <a:srgbClr val="0000FF"/>
                </a:solidFill>
              </a:rPr>
              <a:t> is: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143000" y="819218"/>
            <a:ext cx="8839201" cy="707886"/>
          </a:xfrm>
          <a:prstGeom prst="rect">
            <a:avLst/>
          </a:prstGeom>
          <a:solidFill>
            <a:srgbClr val="4D4D4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/>
              <a:t>What is the gravitational potential everywhere for a uniform sphere of density </a:t>
            </a:r>
            <a:r>
              <a:rPr lang="en-US" sz="2000" b="1" i="1" dirty="0">
                <a:sym typeface="Symbol" pitchFamily="18" charset="2"/>
              </a:rPr>
              <a:t></a:t>
            </a:r>
            <a:r>
              <a:rPr lang="en-US" sz="2000" b="1" baseline="-25000" dirty="0">
                <a:sym typeface="Symbol" pitchFamily="18" charset="2"/>
              </a:rPr>
              <a:t>0</a:t>
            </a:r>
            <a:r>
              <a:rPr lang="en-US" sz="2000" b="1" dirty="0">
                <a:sym typeface="Symbol" pitchFamily="18" charset="2"/>
              </a:rPr>
              <a:t> and radius </a:t>
            </a:r>
            <a:r>
              <a:rPr lang="en-US" sz="2000" b="1" i="1" dirty="0">
                <a:sym typeface="Symbol" pitchFamily="18" charset="2"/>
              </a:rPr>
              <a:t>a</a:t>
            </a:r>
            <a:r>
              <a:rPr lang="en-US" sz="2000" b="1" dirty="0">
                <a:sym typeface="Symbol" pitchFamily="18" charset="2"/>
              </a:rPr>
              <a:t>?  What is escape velocity from the center of the sphere?</a:t>
            </a:r>
            <a:endParaRPr lang="en-US" sz="2000" b="1" dirty="0"/>
          </a:p>
        </p:txBody>
      </p:sp>
      <p:graphicFrame>
        <p:nvGraphicFramePr>
          <p:cNvPr id="28686" name="Object 9"/>
          <p:cNvGraphicFramePr>
            <a:graphicFrameLocks/>
          </p:cNvGraphicFramePr>
          <p:nvPr/>
        </p:nvGraphicFramePr>
        <p:xfrm>
          <a:off x="6585154" y="1787566"/>
          <a:ext cx="3733380" cy="84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33360" imgH="482400" progId="Equation.DSMT4">
                  <p:embed/>
                </p:oleObj>
              </mc:Choice>
              <mc:Fallback>
                <p:oleObj name="Equation" r:id="rId4" imgW="2133360" imgH="482400" progId="Equation.DSMT4">
                  <p:embed/>
                  <p:pic>
                    <p:nvPicPr>
                      <p:cNvPr id="28686" name="Object 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5154" y="1787566"/>
                        <a:ext cx="3733380" cy="8442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9933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0"/>
          <p:cNvGraphicFramePr>
            <a:graphicFrameLocks/>
          </p:cNvGraphicFramePr>
          <p:nvPr/>
        </p:nvGraphicFramePr>
        <p:xfrm>
          <a:off x="3581400" y="2885877"/>
          <a:ext cx="2332038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68200" imgH="279360" progId="Equation.DSMT4">
                  <p:embed/>
                </p:oleObj>
              </mc:Choice>
              <mc:Fallback>
                <p:oleObj name="Equation" r:id="rId6" imgW="1168200" imgH="279360" progId="Equation.DSMT4">
                  <p:embed/>
                  <p:pic>
                    <p:nvPicPr>
                      <p:cNvPr id="2" name="Object 10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885877"/>
                        <a:ext cx="2332038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1"/>
          <p:cNvGraphicFramePr>
            <a:graphicFrameLocks/>
          </p:cNvGraphicFramePr>
          <p:nvPr/>
        </p:nvGraphicFramePr>
        <p:xfrm>
          <a:off x="5486400" y="3733800"/>
          <a:ext cx="2355570" cy="488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46040" imgH="279360" progId="Equation.DSMT4">
                  <p:embed/>
                </p:oleObj>
              </mc:Choice>
              <mc:Fallback>
                <p:oleObj name="Equation" r:id="rId8" imgW="1346040" imgH="279360" progId="Equation.DSMT4">
                  <p:embed/>
                  <p:pic>
                    <p:nvPicPr>
                      <p:cNvPr id="8" name="Object 11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733800"/>
                        <a:ext cx="2355570" cy="4888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2"/>
          <p:cNvGraphicFramePr>
            <a:graphicFrameLocks noChangeAspect="1"/>
          </p:cNvGraphicFramePr>
          <p:nvPr/>
        </p:nvGraphicFramePr>
        <p:xfrm>
          <a:off x="8305800" y="3886201"/>
          <a:ext cx="2266740" cy="42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95280" imgH="241200" progId="Equation.DSMT4">
                  <p:embed/>
                </p:oleObj>
              </mc:Choice>
              <mc:Fallback>
                <p:oleObj name="Equation" r:id="rId10" imgW="1295280" imgH="241200" progId="Equation.DSMT4">
                  <p:embed/>
                  <p:pic>
                    <p:nvPicPr>
                      <p:cNvPr id="9" name="Object 12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3886201"/>
                        <a:ext cx="2266740" cy="4221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/>
          <p:cNvGraphicFramePr>
            <a:graphicFrameLocks/>
          </p:cNvGraphicFramePr>
          <p:nvPr/>
        </p:nvGraphicFramePr>
        <p:xfrm>
          <a:off x="533401" y="4572000"/>
          <a:ext cx="2866500" cy="488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38000" imgH="279360" progId="Equation.DSMT4">
                  <p:embed/>
                </p:oleObj>
              </mc:Choice>
              <mc:Fallback>
                <p:oleObj name="Equation" r:id="rId12" imgW="1638000" imgH="279360" progId="Equation.DSMT4">
                  <p:embed/>
                  <p:pic>
                    <p:nvPicPr>
                      <p:cNvPr id="1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1" y="4572000"/>
                        <a:ext cx="2866500" cy="4888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4"/>
          <p:cNvGraphicFramePr>
            <a:graphicFrameLocks/>
          </p:cNvGraphicFramePr>
          <p:nvPr/>
        </p:nvGraphicFramePr>
        <p:xfrm>
          <a:off x="4800600" y="4572001"/>
          <a:ext cx="2911230" cy="42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63560" imgH="241200" progId="Equation.DSMT4">
                  <p:embed/>
                </p:oleObj>
              </mc:Choice>
              <mc:Fallback>
                <p:oleObj name="Equation" r:id="rId14" imgW="1663560" imgH="241200" progId="Equation.DSMT4">
                  <p:embed/>
                  <p:pic>
                    <p:nvPicPr>
                      <p:cNvPr id="11" name="Object 14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572001"/>
                        <a:ext cx="2911230" cy="4221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304801" y="5113339"/>
            <a:ext cx="6705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>
                <a:solidFill>
                  <a:schemeClr val="tx1"/>
                </a:solidFill>
              </a:rPr>
              <a:t>How can we find the constants of integration?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Potential at infinity is zero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Potential at the boundary must be continuous</a:t>
            </a:r>
          </a:p>
        </p:txBody>
      </p:sp>
      <p:graphicFrame>
        <p:nvGraphicFramePr>
          <p:cNvPr id="13" name="Object 15"/>
          <p:cNvGraphicFramePr>
            <a:graphicFrameLocks/>
          </p:cNvGraphicFramePr>
          <p:nvPr/>
        </p:nvGraphicFramePr>
        <p:xfrm>
          <a:off x="6400800" y="5181601"/>
          <a:ext cx="1355130" cy="44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774360" imgH="253800" progId="Equation.DSMT4">
                  <p:embed/>
                </p:oleObj>
              </mc:Choice>
              <mc:Fallback>
                <p:oleObj name="Equation" r:id="rId16" imgW="774360" imgH="253800" progId="Equation.DSMT4">
                  <p:embed/>
                  <p:pic>
                    <p:nvPicPr>
                      <p:cNvPr id="13" name="Object 15"/>
                      <p:cNvPicPr>
                        <a:picLocks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5181601"/>
                        <a:ext cx="1355130" cy="44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6"/>
          <p:cNvGraphicFramePr>
            <a:graphicFrameLocks/>
          </p:cNvGraphicFramePr>
          <p:nvPr/>
        </p:nvGraphicFramePr>
        <p:xfrm>
          <a:off x="7719204" y="5233906"/>
          <a:ext cx="104454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96880" imgH="228600" progId="Equation.DSMT4">
                  <p:embed/>
                </p:oleObj>
              </mc:Choice>
              <mc:Fallback>
                <p:oleObj name="Equation" r:id="rId18" imgW="596880" imgH="228600" progId="Equation.DSMT4">
                  <p:embed/>
                  <p:pic>
                    <p:nvPicPr>
                      <p:cNvPr id="14" name="Object 16"/>
                      <p:cNvPicPr>
                        <a:picLocks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9204" y="5233906"/>
                        <a:ext cx="104454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7"/>
          <p:cNvGraphicFramePr>
            <a:graphicFrameLocks/>
          </p:cNvGraphicFramePr>
          <p:nvPr/>
        </p:nvGraphicFramePr>
        <p:xfrm>
          <a:off x="7319964" y="5821364"/>
          <a:ext cx="1933470" cy="44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104840" imgH="253800" progId="Equation.DSMT4">
                  <p:embed/>
                </p:oleObj>
              </mc:Choice>
              <mc:Fallback>
                <p:oleObj name="Equation" r:id="rId20" imgW="1104840" imgH="253800" progId="Equation.DSMT4">
                  <p:embed/>
                  <p:pic>
                    <p:nvPicPr>
                      <p:cNvPr id="15" name="Object 17"/>
                      <p:cNvPicPr>
                        <a:picLocks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9964" y="5821364"/>
                        <a:ext cx="1933470" cy="44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8"/>
          <p:cNvGraphicFramePr>
            <a:graphicFrameLocks/>
          </p:cNvGraphicFramePr>
          <p:nvPr/>
        </p:nvGraphicFramePr>
        <p:xfrm>
          <a:off x="473076" y="6235700"/>
          <a:ext cx="3422160" cy="42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955520" imgH="241200" progId="Equation.DSMT4">
                  <p:embed/>
                </p:oleObj>
              </mc:Choice>
              <mc:Fallback>
                <p:oleObj name="Equation" r:id="rId22" imgW="1955520" imgH="241200" progId="Equation.DSMT4">
                  <p:embed/>
                  <p:pic>
                    <p:nvPicPr>
                      <p:cNvPr id="16" name="Object 18"/>
                      <p:cNvPicPr>
                        <a:picLocks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6" y="6235700"/>
                        <a:ext cx="3422160" cy="42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9"/>
          <p:cNvGraphicFramePr>
            <a:graphicFrameLocks/>
          </p:cNvGraphicFramePr>
          <p:nvPr/>
        </p:nvGraphicFramePr>
        <p:xfrm>
          <a:off x="9404603" y="5187367"/>
          <a:ext cx="88893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507960" imgH="228600" progId="Equation.DSMT4">
                  <p:embed/>
                </p:oleObj>
              </mc:Choice>
              <mc:Fallback>
                <p:oleObj name="Equation" r:id="rId24" imgW="507960" imgH="228600" progId="Equation.DSMT4">
                  <p:embed/>
                  <p:pic>
                    <p:nvPicPr>
                      <p:cNvPr id="17" name="Object 19"/>
                      <p:cNvPicPr>
                        <a:picLocks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04603" y="5187367"/>
                        <a:ext cx="888930" cy="40005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00FF"/>
                        </a:solidFill>
                        <a:prstDash val="sysDot"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0"/>
          <p:cNvGraphicFramePr>
            <a:graphicFrameLocks/>
          </p:cNvGraphicFramePr>
          <p:nvPr/>
        </p:nvGraphicFramePr>
        <p:xfrm>
          <a:off x="5257801" y="6248400"/>
          <a:ext cx="1799910" cy="42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028520" imgH="241200" progId="Equation.DSMT4">
                  <p:embed/>
                </p:oleObj>
              </mc:Choice>
              <mc:Fallback>
                <p:oleObj name="Equation" r:id="rId26" imgW="1028520" imgH="241200" progId="Equation.DSMT4">
                  <p:embed/>
                  <p:pic>
                    <p:nvPicPr>
                      <p:cNvPr id="18" name="Object 20"/>
                      <p:cNvPicPr>
                        <a:picLocks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1" y="6248400"/>
                        <a:ext cx="1799910" cy="4221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9900"/>
                        </a:solidFill>
                        <a:prstDash val="sysDot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0" y="-53109"/>
            <a:ext cx="10972800" cy="769441"/>
          </a:xfrm>
          <a:prstGeom prst="rect">
            <a:avLst/>
          </a:prstGeom>
          <a:solidFill>
            <a:srgbClr val="9900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400" dirty="0"/>
              <a:t>Sample Problem (1)</a:t>
            </a:r>
          </a:p>
        </p:txBody>
      </p:sp>
    </p:spTree>
    <p:extLst>
      <p:ext uri="{BB962C8B-B14F-4D97-AF65-F5344CB8AC3E}">
        <p14:creationId xmlns:p14="http://schemas.microsoft.com/office/powerpoint/2010/main" val="354309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/>
      <p:bldP spid="24" grpId="0" uiExpand="1" build="p"/>
      <p:bldP spid="12" grpId="0" animBg="1"/>
      <p:bldP spid="19" grpId="0" build="p"/>
    </p:bldLst>
  </p:timing>
</p:sld>
</file>

<file path=ppt/theme/theme1.xml><?xml version="1.0" encoding="utf-8"?>
<a:theme xmlns:a="http://schemas.openxmlformats.org/drawingml/2006/main" name="Blank Presentation">
  <a:themeElements>
    <a:clrScheme name="Custom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C00000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26600</TotalTime>
  <Words>4417</Words>
  <Application>Microsoft Office PowerPoint</Application>
  <PresentationFormat>Custom</PresentationFormat>
  <Paragraphs>675</Paragraphs>
  <Slides>50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Arial</vt:lpstr>
      <vt:lpstr>Times New Roman</vt:lpstr>
      <vt:lpstr>Blank Presentation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Wake Forest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Wake Forest University</dc:creator>
  <cp:lastModifiedBy>Carlson, Eric</cp:lastModifiedBy>
  <cp:revision>958</cp:revision>
  <cp:lastPrinted>1998-03-31T16:12:30Z</cp:lastPrinted>
  <dcterms:created xsi:type="dcterms:W3CDTF">1997-09-10T20:18:06Z</dcterms:created>
  <dcterms:modified xsi:type="dcterms:W3CDTF">2023-08-27T18:41:53Z</dcterms:modified>
</cp:coreProperties>
</file>