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1106" r:id="rId2"/>
    <p:sldId id="1107" r:id="rId3"/>
    <p:sldId id="1108" r:id="rId4"/>
    <p:sldId id="1109" r:id="rId5"/>
    <p:sldId id="1110" r:id="rId6"/>
    <p:sldId id="1111" r:id="rId7"/>
    <p:sldId id="1112" r:id="rId8"/>
    <p:sldId id="1650" r:id="rId9"/>
    <p:sldId id="1651" r:id="rId10"/>
    <p:sldId id="1652" r:id="rId11"/>
    <p:sldId id="1654" r:id="rId12"/>
    <p:sldId id="1655" r:id="rId13"/>
    <p:sldId id="1656" r:id="rId14"/>
    <p:sldId id="1657" r:id="rId15"/>
    <p:sldId id="1658" r:id="rId16"/>
    <p:sldId id="1659" r:id="rId17"/>
    <p:sldId id="1660" r:id="rId18"/>
    <p:sldId id="1661" r:id="rId19"/>
    <p:sldId id="1662" r:id="rId20"/>
    <p:sldId id="1664" r:id="rId21"/>
    <p:sldId id="1665" r:id="rId22"/>
    <p:sldId id="1666" r:id="rId23"/>
    <p:sldId id="1667" r:id="rId24"/>
    <p:sldId id="1907" r:id="rId25"/>
    <p:sldId id="1669" r:id="rId26"/>
    <p:sldId id="1670" r:id="rId27"/>
    <p:sldId id="1671" r:id="rId28"/>
    <p:sldId id="1909" r:id="rId29"/>
    <p:sldId id="1137" r:id="rId30"/>
    <p:sldId id="1135" r:id="rId31"/>
    <p:sldId id="1102" r:id="rId32"/>
    <p:sldId id="1103" r:id="rId33"/>
    <p:sldId id="1908" r:id="rId34"/>
  </p:sldIdLst>
  <p:sldSz cx="10972800" cy="6858000"/>
  <p:notesSz cx="69469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6600"/>
    <a:srgbClr val="0000FF"/>
    <a:srgbClr val="FF0000"/>
    <a:srgbClr val="9933FF"/>
    <a:srgbClr val="00FF00"/>
    <a:srgbClr val="9900CC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 autoAdjust="0"/>
    <p:restoredTop sz="94660" autoAdjust="0"/>
  </p:normalViewPr>
  <p:slideViewPr>
    <p:cSldViewPr>
      <p:cViewPr varScale="1">
        <p:scale>
          <a:sx n="62" d="100"/>
          <a:sy n="62" d="100"/>
        </p:scale>
        <p:origin x="984" y="56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3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692150"/>
            <a:ext cx="553720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66DA8CD-EA35-4421-89F6-12D96133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A8CD-EA35-4421-89F6-12D96133EA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30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174B-7E99-4263-8914-C4806B8E7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D190-8531-42D5-84C1-99201E4B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609600"/>
            <a:ext cx="233172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09600"/>
            <a:ext cx="681228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92DF-B95D-4E95-B25D-E0C6ACD2B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ADBC-3932-4221-8570-13EB945BC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4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E79F-8F7F-423F-80FD-37BEFD42B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907E-CEE0-4026-8BA5-A3CD8FC8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9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4"/>
            <a:ext cx="484822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535114"/>
            <a:ext cx="48501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347D-49ED-437E-B93A-460C966FE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0821-8036-4B25-9953-E99CB29E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6714-3C0F-4603-A877-221CA73D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0"/>
            <a:ext cx="360997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4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1B04-0926-4D6F-919C-95FE19FF8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1"/>
            <a:ext cx="658368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9"/>
            <a:ext cx="658368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2903-CD40-45A9-8849-2FE3AB64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609600"/>
            <a:ext cx="9328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981200"/>
            <a:ext cx="9328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8400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85FBB20-16EC-4878-B015-F9FF7BED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73" name="Text Box 17"/>
          <p:cNvSpPr txBox="1">
            <a:spLocks noChangeArrowheads="1"/>
          </p:cNvSpPr>
          <p:nvPr/>
        </p:nvSpPr>
        <p:spPr bwMode="auto">
          <a:xfrm>
            <a:off x="228600" y="1545452"/>
            <a:ext cx="102870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ym typeface="Symbol" panose="05050102010706020507" pitchFamily="18" charset="2"/>
              </a:rPr>
              <a:t>Particle Physics arises from the combination of special relativity and quantum mechanics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000" u="sng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u="sng" dirty="0">
                <a:sym typeface="Symbol" panose="05050102010706020507" pitchFamily="18" charset="2"/>
              </a:rPr>
              <a:t>Particles are described by a list of properties: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Mass, a positive number or zero, describing</a:t>
            </a:r>
            <a:b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the minimum energy of the particle</a:t>
            </a:r>
          </a:p>
          <a:p>
            <a:pPr marL="800100" lvl="1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Always given in metric multiples of eV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/c</a:t>
            </a:r>
            <a:r>
              <a:rPr lang="en-US" altLang="en-US" sz="2000" baseline="30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,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like MeV/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c</a:t>
            </a:r>
            <a:r>
              <a:rPr lang="en-US" altLang="en-US" sz="2000" baseline="30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and GeV/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c</a:t>
            </a:r>
            <a:r>
              <a:rPr lang="en-US" altLang="en-US" sz="2000" baseline="30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endParaRPr lang="en-US" alt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Spin, which describes the internal angular momentum of the particle</a:t>
            </a:r>
          </a:p>
          <a:p>
            <a:pPr marL="800100" lvl="1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Written as </a:t>
            </a:r>
            <a:r>
              <a:rPr lang="en-US" alt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000" dirty="0">
                <a:solidFill>
                  <a:srgbClr val="006600"/>
                </a:solidFill>
                <a:sym typeface="Euclid Math One" panose="05050601010101010101" pitchFamily="18" charset="2"/>
              </a:rPr>
              <a:t>, but we abbreviate this by just giving </a:t>
            </a:r>
            <a:r>
              <a:rPr lang="en-US" altLang="en-US" sz="2000" i="1" dirty="0">
                <a:solidFill>
                  <a:srgbClr val="006600"/>
                </a:solidFill>
                <a:sym typeface="Euclid Math One" panose="05050601010101010101" pitchFamily="18" charset="2"/>
              </a:rPr>
              <a:t>s</a:t>
            </a:r>
            <a:r>
              <a:rPr lang="en-US" altLang="en-US" sz="2000" dirty="0">
                <a:solidFill>
                  <a:srgbClr val="006600"/>
                </a:solidFill>
                <a:sym typeface="Euclid Math One" panose="05050601010101010101" pitchFamily="18" charset="2"/>
              </a:rPr>
              <a:t>, where </a:t>
            </a:r>
            <a:r>
              <a:rPr lang="en-US" altLang="en-US" sz="2000" i="1" dirty="0">
                <a:solidFill>
                  <a:srgbClr val="006600"/>
                </a:solidFill>
                <a:sym typeface="Euclid Math One" panose="05050601010101010101" pitchFamily="18" charset="2"/>
              </a:rPr>
              <a:t>s</a:t>
            </a:r>
            <a:r>
              <a:rPr lang="en-US" altLang="en-US" sz="2000" dirty="0">
                <a:solidFill>
                  <a:srgbClr val="006600"/>
                </a:solidFill>
                <a:sym typeface="Euclid Math One" panose="05050601010101010101" pitchFamily="18" charset="2"/>
              </a:rPr>
              <a:t> &gt; 0</a:t>
            </a:r>
            <a:endParaRPr lang="en-US" altLang="en-US" sz="2000" i="1" dirty="0">
              <a:solidFill>
                <a:srgbClr val="006600"/>
              </a:solidFill>
              <a:sym typeface="Euclid Math One" panose="05050601010101010101" pitchFamily="18" charset="2"/>
            </a:endParaRPr>
          </a:p>
          <a:p>
            <a:pPr marL="800100" lvl="1" indent="-342900">
              <a:spcBef>
                <a:spcPct val="0"/>
              </a:spcBef>
              <a:defRPr/>
            </a:pPr>
            <a:r>
              <a:rPr lang="en-US" altLang="en-US" sz="2000" i="1" dirty="0">
                <a:solidFill>
                  <a:srgbClr val="006600"/>
                </a:solidFill>
                <a:sym typeface="Euclid Math One" panose="05050601010101010101" pitchFamily="18" charset="2"/>
              </a:rPr>
              <a:t>s</a:t>
            </a:r>
            <a:r>
              <a:rPr lang="en-US" altLang="en-US" sz="2000" dirty="0">
                <a:solidFill>
                  <a:srgbClr val="006600"/>
                </a:solidFill>
                <a:sym typeface="Euclid Math One" panose="05050601010101010101" pitchFamily="18" charset="2"/>
              </a:rPr>
              <a:t> is always an integer (0,1,2,3,…) or half-integer (1/2,3/2,5/2,…)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9900CC"/>
              </a:solidFill>
              <a:sym typeface="Euclid Math One" panose="05050601010101010101" pitchFamily="18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9900CC"/>
                </a:solidFill>
                <a:sym typeface="Euclid Math One" panose="05050601010101010101" pitchFamily="18" charset="2"/>
              </a:rPr>
              <a:t>Electric charge, which is a multiple of the fundamental charge </a:t>
            </a:r>
            <a:r>
              <a:rPr lang="en-US" altLang="en-US" sz="2000" i="1" dirty="0">
                <a:solidFill>
                  <a:srgbClr val="9900CC"/>
                </a:solidFill>
                <a:sym typeface="Euclid Math One" panose="05050601010101010101" pitchFamily="18" charset="2"/>
              </a:rPr>
              <a:t>e</a:t>
            </a:r>
            <a:endParaRPr lang="en-US" altLang="en-US" sz="2000" dirty="0">
              <a:solidFill>
                <a:srgbClr val="9900CC"/>
              </a:solidFill>
              <a:sym typeface="Euclid Math One" panose="05050601010101010101" pitchFamily="18" charset="2"/>
            </a:endParaRPr>
          </a:p>
          <a:p>
            <a:pPr marL="800100" lvl="1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9900CC"/>
                </a:solidFill>
                <a:sym typeface="Euclid Math One" panose="05050601010101010101" pitchFamily="18" charset="2"/>
              </a:rPr>
              <a:t>We normally give just </a:t>
            </a:r>
            <a:r>
              <a:rPr lang="en-US" altLang="en-US" sz="2000" i="1" dirty="0">
                <a:solidFill>
                  <a:srgbClr val="9900CC"/>
                </a:solidFill>
                <a:sym typeface="Euclid Math One" panose="05050601010101010101" pitchFamily="18" charset="2"/>
              </a:rPr>
              <a:t>Q</a:t>
            </a:r>
            <a:r>
              <a:rPr lang="en-US" altLang="en-US" sz="2000" dirty="0">
                <a:solidFill>
                  <a:srgbClr val="9900CC"/>
                </a:solidFill>
                <a:sym typeface="Euclid Math One" panose="05050601010101010101" pitchFamily="18" charset="2"/>
              </a:rPr>
              <a:t>, and the charge is </a:t>
            </a:r>
            <a:r>
              <a:rPr lang="en-US" altLang="en-US" sz="2000" i="1" dirty="0" err="1">
                <a:solidFill>
                  <a:srgbClr val="9900CC"/>
                </a:solidFill>
                <a:sym typeface="Euclid Math One" panose="05050601010101010101" pitchFamily="18" charset="2"/>
              </a:rPr>
              <a:t>Qe</a:t>
            </a:r>
            <a:endParaRPr lang="en-US" altLang="en-US" sz="2000" dirty="0">
              <a:solidFill>
                <a:srgbClr val="9900CC"/>
              </a:solidFill>
              <a:sym typeface="Euclid Math One" panose="05050601010101010101" pitchFamily="18" charset="2"/>
            </a:endParaRPr>
          </a:p>
          <a:p>
            <a:pPr marL="800100" lvl="1" indent="-342900">
              <a:spcBef>
                <a:spcPct val="0"/>
              </a:spcBef>
              <a:defRPr/>
            </a:pPr>
            <a:r>
              <a:rPr lang="en-US" altLang="en-US" sz="2000" i="1" dirty="0">
                <a:solidFill>
                  <a:srgbClr val="9900CC"/>
                </a:solidFill>
                <a:sym typeface="Euclid Math One" panose="05050601010101010101" pitchFamily="18" charset="2"/>
              </a:rPr>
              <a:t>Q</a:t>
            </a:r>
            <a:r>
              <a:rPr lang="en-US" altLang="en-US" sz="2000" dirty="0">
                <a:solidFill>
                  <a:srgbClr val="9900CC"/>
                </a:solidFill>
                <a:sym typeface="Euclid Math One" panose="05050601010101010101" pitchFamily="18" charset="2"/>
              </a:rPr>
              <a:t> is an integer.  It can be positive, negative, or zero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FF0000"/>
              </a:solidFill>
              <a:sym typeface="Euclid Math One" panose="05050601010101010101" pitchFamily="18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sym typeface="Euclid Math One" panose="05050601010101010101" pitchFamily="18" charset="2"/>
              </a:rPr>
              <a:t>Other properties exist, which we will discuss as they come up</a:t>
            </a:r>
          </a:p>
        </p:txBody>
      </p:sp>
      <p:graphicFrame>
        <p:nvGraphicFramePr>
          <p:cNvPr id="813075" name="Object 2"/>
          <p:cNvGraphicFramePr>
            <a:graphicFrameLocks/>
          </p:cNvGraphicFramePr>
          <p:nvPr/>
        </p:nvGraphicFramePr>
        <p:xfrm>
          <a:off x="6324600" y="2590801"/>
          <a:ext cx="2221536" cy="533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449" imgH="304668" progId="Equation.DSMT4">
                  <p:embed/>
                </p:oleObj>
              </mc:Choice>
              <mc:Fallback>
                <p:oleObj name="Equation" r:id="rId2" imgW="1269449" imgH="304668" progId="Equation.DSMT4">
                  <p:embed/>
                  <p:pic>
                    <p:nvPicPr>
                      <p:cNvPr id="813075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590801"/>
                        <a:ext cx="2221536" cy="533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Particle Physics</a:t>
            </a:r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0" y="762000"/>
            <a:ext cx="10972800" cy="769938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The Basics</a:t>
            </a:r>
          </a:p>
        </p:txBody>
      </p:sp>
    </p:spTree>
    <p:extLst>
      <p:ext uri="{BB962C8B-B14F-4D97-AF65-F5344CB8AC3E}">
        <p14:creationId xmlns:p14="http://schemas.microsoft.com/office/powerpoint/2010/main" val="138852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130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30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>
            <a:extLst>
              <a:ext uri="{FF2B5EF4-FFF2-40B4-BE49-F238E27FC236}">
                <a16:creationId xmlns:a16="http://schemas.microsoft.com/office/drawing/2014/main" id="{BB1BD9E7-5A0B-E4AF-B32F-C5DC7851A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Types of Interactions</a:t>
            </a:r>
          </a:p>
        </p:txBody>
      </p:sp>
      <p:sp>
        <p:nvSpPr>
          <p:cNvPr id="823299" name="Text Box 3">
            <a:extLst>
              <a:ext uri="{FF2B5EF4-FFF2-40B4-BE49-F238E27FC236}">
                <a16:creationId xmlns:a16="http://schemas.microsoft.com/office/drawing/2014/main" id="{D0B30AB5-4430-7DC7-5850-486ED4AA2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10972800" cy="1016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b="1" u="sng" dirty="0">
                <a:solidFill>
                  <a:srgbClr val="006600"/>
                </a:solidFill>
                <a:sym typeface="Symbol" panose="05050102010706020507" pitchFamily="18" charset="2"/>
              </a:rPr>
              <a:t>THE STRONG FORCE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Involves only strongly interacting particles: baryons, anti-baryons, and mesons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Conserves strangeness</a:t>
            </a:r>
          </a:p>
        </p:txBody>
      </p:sp>
      <p:sp>
        <p:nvSpPr>
          <p:cNvPr id="823300" name="Text Box 4">
            <a:extLst>
              <a:ext uri="{FF2B5EF4-FFF2-40B4-BE49-F238E27FC236}">
                <a16:creationId xmlns:a16="http://schemas.microsoft.com/office/drawing/2014/main" id="{4220B024-1F35-C59F-0E1F-43009101E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" y="1984375"/>
            <a:ext cx="10698163" cy="1016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b="1" u="sng" dirty="0">
                <a:solidFill>
                  <a:srgbClr val="0000FF"/>
                </a:solidFill>
                <a:sym typeface="Symbol" panose="05050102010706020507" pitchFamily="18" charset="2"/>
              </a:rPr>
              <a:t>ELECTROMAGNETISM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Affects all charged particles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Always involves photons (though this isn’t always obvious)</a:t>
            </a:r>
          </a:p>
        </p:txBody>
      </p:sp>
      <p:sp>
        <p:nvSpPr>
          <p:cNvPr id="823317" name="Text Box 21">
            <a:extLst>
              <a:ext uri="{FF2B5EF4-FFF2-40B4-BE49-F238E27FC236}">
                <a16:creationId xmlns:a16="http://schemas.microsoft.com/office/drawing/2014/main" id="{59ED63C1-ED61-2F01-6DA2-A73D65805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10698163" cy="1323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b="1" u="sng" dirty="0">
                <a:solidFill>
                  <a:srgbClr val="FF0000"/>
                </a:solidFill>
                <a:sym typeface="Symbol" panose="05050102010706020507" pitchFamily="18" charset="2"/>
              </a:rPr>
              <a:t>THE WEAK FORCE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Affects essentially all particles except photons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The only force that affects neutrinos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The only force that violates strangeness</a:t>
            </a:r>
          </a:p>
        </p:txBody>
      </p:sp>
      <p:sp>
        <p:nvSpPr>
          <p:cNvPr id="823318" name="Text Box 22">
            <a:extLst>
              <a:ext uri="{FF2B5EF4-FFF2-40B4-BE49-F238E27FC236}">
                <a16:creationId xmlns:a16="http://schemas.microsoft.com/office/drawing/2014/main" id="{E45A3B09-4B49-0F00-F775-7790DFEE8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70550"/>
            <a:ext cx="7543800" cy="1016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>
                <a:solidFill>
                  <a:srgbClr val="9900CC"/>
                </a:solidFill>
                <a:sym typeface="Symbol" panose="05050102010706020507" pitchFamily="18" charset="2"/>
              </a:rPr>
              <a:t>Which force is at work in a given reaction?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The stronger a force is, the more likely it is to be at work</a:t>
            </a:r>
          </a:p>
          <a:p>
            <a:pPr marL="800100" lvl="1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Strong &gt; Electromagnetism &gt; Weak</a:t>
            </a:r>
          </a:p>
        </p:txBody>
      </p:sp>
      <p:sp>
        <p:nvSpPr>
          <p:cNvPr id="823319" name="Oval 23">
            <a:extLst>
              <a:ext uri="{FF2B5EF4-FFF2-40B4-BE49-F238E27FC236}">
                <a16:creationId xmlns:a16="http://schemas.microsoft.com/office/drawing/2014/main" id="{755820A9-D6F2-7F23-56DF-E1A6CB6C5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49488"/>
            <a:ext cx="366713" cy="3810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</a:rPr>
              <a:t>e</a:t>
            </a:r>
            <a:r>
              <a:rPr lang="en-US" altLang="en-US" sz="2000" b="1" i="1" baseline="30000">
                <a:solidFill>
                  <a:schemeClr val="bg1"/>
                </a:solidFill>
              </a:rPr>
              <a:t>-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23320" name="Text Box 24">
            <a:extLst>
              <a:ext uri="{FF2B5EF4-FFF2-40B4-BE49-F238E27FC236}">
                <a16:creationId xmlns:a16="http://schemas.microsoft.com/office/drawing/2014/main" id="{9A66D731-FACF-02DF-AA13-862FA202B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097088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/>
              <a:t>+</a:t>
            </a:r>
          </a:p>
        </p:txBody>
      </p:sp>
      <p:sp>
        <p:nvSpPr>
          <p:cNvPr id="823321" name="Oval 25">
            <a:extLst>
              <a:ext uri="{FF2B5EF4-FFF2-40B4-BE49-F238E27FC236}">
                <a16:creationId xmlns:a16="http://schemas.microsoft.com/office/drawing/2014/main" id="{29FAD7F0-E33C-A78A-8912-55A54CC59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675" y="2249488"/>
            <a:ext cx="365125" cy="381000"/>
          </a:xfrm>
          <a:prstGeom prst="ellipse">
            <a:avLst/>
          </a:prstGeom>
          <a:gradFill rotWithShape="1">
            <a:gsLst>
              <a:gs pos="0">
                <a:srgbClr val="0047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</a:rPr>
              <a:t>e</a:t>
            </a:r>
            <a:r>
              <a:rPr lang="en-US" altLang="en-US" sz="2000" b="1" i="1" baseline="30000">
                <a:solidFill>
                  <a:schemeClr val="bg1"/>
                </a:solidFill>
              </a:rPr>
              <a:t>+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23322" name="AutoShape 26">
            <a:extLst>
              <a:ext uri="{FF2B5EF4-FFF2-40B4-BE49-F238E27FC236}">
                <a16:creationId xmlns:a16="http://schemas.microsoft.com/office/drawing/2014/main" id="{E0C896FB-BF16-66A1-8D99-018FCA830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363" y="2249488"/>
            <a:ext cx="366712" cy="381000"/>
          </a:xfrm>
          <a:prstGeom prst="rightArrow">
            <a:avLst>
              <a:gd name="adj1" fmla="val 50000"/>
              <a:gd name="adj2" fmla="val 25065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823323" name="Oval 27">
            <a:extLst>
              <a:ext uri="{FF2B5EF4-FFF2-40B4-BE49-F238E27FC236}">
                <a16:creationId xmlns:a16="http://schemas.microsoft.com/office/drawing/2014/main" id="{CD30459E-0051-5F73-0DF6-35977A08D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638" y="2249488"/>
            <a:ext cx="365125" cy="381000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4700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cs typeface="Times New Roman" panose="02020603050405020304" pitchFamily="18" charset="0"/>
              </a:rPr>
              <a:t>µ</a:t>
            </a:r>
            <a:r>
              <a:rPr lang="en-US" altLang="en-US" sz="2000" b="1" i="1" baseline="30000">
                <a:solidFill>
                  <a:schemeClr val="bg1"/>
                </a:solidFill>
              </a:rPr>
              <a:t>-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23324" name="Text Box 28">
            <a:extLst>
              <a:ext uri="{FF2B5EF4-FFF2-40B4-BE49-F238E27FC236}">
                <a16:creationId xmlns:a16="http://schemas.microsoft.com/office/drawing/2014/main" id="{01C63186-8A57-7FFE-BC21-509D85A7A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38" y="2097088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/>
              <a:t>+</a:t>
            </a:r>
          </a:p>
        </p:txBody>
      </p:sp>
      <p:sp>
        <p:nvSpPr>
          <p:cNvPr id="823325" name="Oval 29">
            <a:extLst>
              <a:ext uri="{FF2B5EF4-FFF2-40B4-BE49-F238E27FC236}">
                <a16:creationId xmlns:a16="http://schemas.microsoft.com/office/drawing/2014/main" id="{7D81755B-B2DA-B4CE-0014-E1570310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113" y="2249488"/>
            <a:ext cx="365125" cy="381000"/>
          </a:xfrm>
          <a:prstGeom prst="ellipse">
            <a:avLst/>
          </a:prstGeom>
          <a:gradFill rotWithShape="1">
            <a:gsLst>
              <a:gs pos="0">
                <a:srgbClr val="47005E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cs typeface="Times New Roman" panose="02020603050405020304" pitchFamily="18" charset="0"/>
              </a:rPr>
              <a:t>µ</a:t>
            </a:r>
            <a:r>
              <a:rPr lang="en-US" altLang="en-US" sz="2000" b="1" i="1" baseline="30000">
                <a:solidFill>
                  <a:schemeClr val="bg1"/>
                </a:solidFill>
              </a:rPr>
              <a:t>+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23326" name="Oval 30">
            <a:extLst>
              <a:ext uri="{FF2B5EF4-FFF2-40B4-BE49-F238E27FC236}">
                <a16:creationId xmlns:a16="http://schemas.microsoft.com/office/drawing/2014/main" id="{2A726E43-65FE-A67D-06E9-3954294C7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63" y="3276600"/>
            <a:ext cx="366712" cy="3810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</a:rPr>
              <a:t>e</a:t>
            </a:r>
            <a:r>
              <a:rPr lang="en-US" altLang="en-US" sz="2000" b="1" i="1" baseline="30000">
                <a:solidFill>
                  <a:schemeClr val="bg1"/>
                </a:solidFill>
              </a:rPr>
              <a:t>-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23328" name="Oval 32">
            <a:extLst>
              <a:ext uri="{FF2B5EF4-FFF2-40B4-BE49-F238E27FC236}">
                <a16:creationId xmlns:a16="http://schemas.microsoft.com/office/drawing/2014/main" id="{E43E9910-43F3-144A-7EC4-837CA762C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63" y="3886200"/>
            <a:ext cx="366712" cy="381000"/>
          </a:xfrm>
          <a:prstGeom prst="ellipse">
            <a:avLst/>
          </a:prstGeom>
          <a:gradFill rotWithShape="1">
            <a:gsLst>
              <a:gs pos="0">
                <a:srgbClr val="0047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</a:rPr>
              <a:t>e</a:t>
            </a:r>
            <a:r>
              <a:rPr lang="en-US" altLang="en-US" sz="2000" b="1" i="1" baseline="30000">
                <a:solidFill>
                  <a:schemeClr val="bg1"/>
                </a:solidFill>
              </a:rPr>
              <a:t>+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23330" name="Oval 34">
            <a:extLst>
              <a:ext uri="{FF2B5EF4-FFF2-40B4-BE49-F238E27FC236}">
                <a16:creationId xmlns:a16="http://schemas.microsoft.com/office/drawing/2014/main" id="{3A6FF40A-CD7C-D33D-5F76-137FDE12B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3" y="3581400"/>
            <a:ext cx="366712" cy="381000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4700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cs typeface="Times New Roman" panose="02020603050405020304" pitchFamily="18" charset="0"/>
              </a:rPr>
              <a:t>µ</a:t>
            </a:r>
            <a:r>
              <a:rPr lang="en-US" altLang="en-US" sz="2000" b="1" i="1" baseline="30000">
                <a:solidFill>
                  <a:schemeClr val="bg1"/>
                </a:solidFill>
              </a:rPr>
              <a:t>-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23332" name="Oval 36">
            <a:extLst>
              <a:ext uri="{FF2B5EF4-FFF2-40B4-BE49-F238E27FC236}">
                <a16:creationId xmlns:a16="http://schemas.microsoft.com/office/drawing/2014/main" id="{28298F47-6B2B-9F22-7518-254940343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3" y="3581400"/>
            <a:ext cx="366712" cy="381000"/>
          </a:xfrm>
          <a:prstGeom prst="ellipse">
            <a:avLst/>
          </a:prstGeom>
          <a:gradFill rotWithShape="1">
            <a:gsLst>
              <a:gs pos="0">
                <a:srgbClr val="47005E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cs typeface="Times New Roman" panose="02020603050405020304" pitchFamily="18" charset="0"/>
              </a:rPr>
              <a:t>µ</a:t>
            </a:r>
            <a:r>
              <a:rPr lang="en-US" altLang="en-US" sz="2000" b="1" i="1" baseline="30000">
                <a:solidFill>
                  <a:schemeClr val="bg1"/>
                </a:solidFill>
              </a:rPr>
              <a:t>+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23333" name="Oval 37">
            <a:extLst>
              <a:ext uri="{FF2B5EF4-FFF2-40B4-BE49-F238E27FC236}">
                <a16:creationId xmlns:a16="http://schemas.microsoft.com/office/drawing/2014/main" id="{F4A94353-CF67-0523-C9EC-D578CE3DD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675" y="3581400"/>
            <a:ext cx="365125" cy="381000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</a:p>
        </p:txBody>
      </p:sp>
    </p:spTree>
    <p:extLst>
      <p:ext uri="{BB962C8B-B14F-4D97-AF65-F5344CB8AC3E}">
        <p14:creationId xmlns:p14="http://schemas.microsoft.com/office/powerpoint/2010/main" val="246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2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2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2 0.0444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2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2222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 -0.0444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823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23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82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2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1.11111E-6 L 0.25833 1.11111E-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823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823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82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82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25 -0.0509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2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54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0463 L 0.25 0.0379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2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2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2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2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2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2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2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2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2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2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2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299" grpId="0" build="p"/>
      <p:bldP spid="823300" grpId="0" build="p"/>
      <p:bldP spid="823317" grpId="0" uiExpand="1" build="p"/>
      <p:bldP spid="823318" grpId="0" uiExpand="1" build="p"/>
      <p:bldP spid="823319" grpId="0" animBg="1"/>
      <p:bldP spid="823320" grpId="0"/>
      <p:bldP spid="823321" grpId="0" animBg="1"/>
      <p:bldP spid="823322" grpId="0" animBg="1"/>
      <p:bldP spid="823323" grpId="0" animBg="1"/>
      <p:bldP spid="823324" grpId="0"/>
      <p:bldP spid="823325" grpId="0" animBg="1"/>
      <p:bldP spid="823326" grpId="0" animBg="1"/>
      <p:bldP spid="823326" grpId="1" animBg="1"/>
      <p:bldP spid="823326" grpId="2" animBg="1"/>
      <p:bldP spid="823328" grpId="0" animBg="1"/>
      <p:bldP spid="823328" grpId="1" animBg="1"/>
      <p:bldP spid="823328" grpId="2" animBg="1"/>
      <p:bldP spid="823330" grpId="0" animBg="1"/>
      <p:bldP spid="823330" grpId="1" animBg="1"/>
      <p:bldP spid="823332" grpId="0" animBg="1"/>
      <p:bldP spid="823332" grpId="1" animBg="1"/>
      <p:bldP spid="823333" grpId="0" animBg="1"/>
      <p:bldP spid="823333" grpId="1" animBg="1"/>
      <p:bldP spid="823333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>
            <a:extLst>
              <a:ext uri="{FF2B5EF4-FFF2-40B4-BE49-F238E27FC236}">
                <a16:creationId xmlns:a16="http://schemas.microsoft.com/office/drawing/2014/main" id="{6B7B48DD-E87F-545F-FC24-BD20EA3E0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Which Force?</a:t>
            </a:r>
          </a:p>
        </p:txBody>
      </p:sp>
      <p:sp>
        <p:nvSpPr>
          <p:cNvPr id="824339" name="Text Box 19">
            <a:extLst>
              <a:ext uri="{FF2B5EF4-FFF2-40B4-BE49-F238E27FC236}">
                <a16:creationId xmlns:a16="http://schemas.microsoft.com/office/drawing/2014/main" id="{02476EA4-D87B-4DAC-E681-D0D7F6B60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066800"/>
            <a:ext cx="7315200" cy="53244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/>
              <a:t>A step-by-step procedure for determining which force is at work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C00000"/>
                </a:solidFill>
              </a:rPr>
              <a:t>If charge conservation is violated 	</a:t>
            </a:r>
            <a:r>
              <a:rPr lang="en-US" altLang="en-US" sz="2000" dirty="0">
                <a:solidFill>
                  <a:srgbClr val="C00000"/>
                </a:solidFill>
                <a:sym typeface="Wingdings" panose="05000000000000000000" pitchFamily="2" charset="2"/>
              </a:rPr>
              <a:t>  Impossible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C00000"/>
                </a:solidFill>
                <a:sym typeface="Wingdings" panose="05000000000000000000" pitchFamily="2" charset="2"/>
              </a:rPr>
              <a:t>Else if baryon number is violated	  Impossible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C00000"/>
                </a:solidFill>
                <a:sym typeface="Wingdings" panose="05000000000000000000" pitchFamily="2" charset="2"/>
              </a:rPr>
              <a:t>Else if odd # fermions (left + right)	  Impossible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C00000"/>
                </a:solidFill>
                <a:sym typeface="Wingdings" panose="05000000000000000000" pitchFamily="2" charset="2"/>
              </a:rPr>
              <a:t>Else if decay </a:t>
            </a:r>
            <a:r>
              <a:rPr lang="en-US" altLang="en-US" sz="2000" u="sng" dirty="0">
                <a:solidFill>
                  <a:srgbClr val="C00000"/>
                </a:solidFill>
                <a:sym typeface="Wingdings" panose="05000000000000000000" pitchFamily="2" charset="2"/>
              </a:rPr>
              <a:t>and</a:t>
            </a:r>
            <a:r>
              <a:rPr lang="en-US" altLang="en-US" sz="2000" dirty="0">
                <a:solidFill>
                  <a:srgbClr val="C00000"/>
                </a:solidFill>
                <a:sym typeface="Wingdings" panose="05000000000000000000" pitchFamily="2" charset="2"/>
              </a:rPr>
              <a:t> insufficient energy	  Impossible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Else if strangeness violated		  Weak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006600"/>
              </a:solidFill>
              <a:sym typeface="Wingdings" panose="05000000000000000000" pitchFamily="2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Else if all particles are strong		  Strong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Else if neutrinos are involved		  Weak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Else					  Electromagnetism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2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39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2" name="Text Box 4">
            <a:extLst>
              <a:ext uri="{FF2B5EF4-FFF2-40B4-BE49-F238E27FC236}">
                <a16:creationId xmlns:a16="http://schemas.microsoft.com/office/drawing/2014/main" id="{C476749F-2A0B-B6D7-66E0-D93E3002C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2103438" cy="708025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Classify the reactions below:</a:t>
            </a:r>
            <a:endParaRPr lang="en-US" altLang="en-US" sz="20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6373" name="Text Box 5">
            <a:extLst>
              <a:ext uri="{FF2B5EF4-FFF2-40B4-BE49-F238E27FC236}">
                <a16:creationId xmlns:a16="http://schemas.microsoft.com/office/drawing/2014/main" id="{AD87C2FC-5F1B-06E6-7136-DCCC12A6D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8800"/>
            <a:ext cx="2209800" cy="4000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sym typeface="Wingdings" panose="05000000000000000000" pitchFamily="2" charset="2"/>
              </a:rPr>
              <a:t>p</a:t>
            </a:r>
            <a:r>
              <a:rPr lang="en-US" altLang="en-US" sz="2000" baseline="30000">
                <a:solidFill>
                  <a:schemeClr val="bg1"/>
                </a:solidFill>
                <a:sym typeface="Wingdings" panose="05000000000000000000" pitchFamily="2" charset="2"/>
              </a:rPr>
              <a:t>+ </a:t>
            </a:r>
            <a:r>
              <a:rPr lang="en-US" altLang="en-US" sz="2000">
                <a:solidFill>
                  <a:schemeClr val="bg1"/>
                </a:solidFill>
                <a:sym typeface="Wingdings" panose="05000000000000000000" pitchFamily="2" charset="2"/>
              </a:rPr>
              <a:t>+ K</a:t>
            </a:r>
            <a:r>
              <a:rPr lang="en-US" altLang="en-US" sz="2000" baseline="30000">
                <a:solidFill>
                  <a:schemeClr val="bg1"/>
                </a:solidFill>
                <a:sym typeface="Wingdings" panose="05000000000000000000" pitchFamily="2" charset="2"/>
              </a:rPr>
              <a:t>-</a:t>
            </a:r>
            <a:r>
              <a:rPr lang="en-US" altLang="en-US" sz="2000">
                <a:solidFill>
                  <a:schemeClr val="bg1"/>
                </a:solidFill>
                <a:sym typeface="Wingdings" panose="05000000000000000000" pitchFamily="2" charset="2"/>
              </a:rPr>
              <a:t> </a:t>
            </a:r>
            <a:r>
              <a:rPr lang="en-US" altLang="en-US" sz="2000">
                <a:solidFill>
                  <a:schemeClr val="bg1"/>
                </a:solidFill>
                <a:sym typeface="Symbol" panose="05050102010706020507" pitchFamily="18" charset="2"/>
              </a:rPr>
              <a:t> </a:t>
            </a:r>
            <a:r>
              <a:rPr lang="en-US" altLang="en-US" sz="2000" baseline="30000">
                <a:solidFill>
                  <a:schemeClr val="bg1"/>
                </a:solidFill>
                <a:sym typeface="Symbol" panose="05050102010706020507" pitchFamily="18" charset="2"/>
              </a:rPr>
              <a:t>0 </a:t>
            </a:r>
            <a:r>
              <a:rPr lang="en-US" altLang="en-US" sz="2000">
                <a:solidFill>
                  <a:schemeClr val="bg1"/>
                </a:solidFill>
                <a:sym typeface="Symbol" panose="05050102010706020507" pitchFamily="18" charset="2"/>
              </a:rPr>
              <a:t>+ K</a:t>
            </a:r>
            <a:r>
              <a:rPr lang="en-US" altLang="en-US" sz="2000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</a:p>
        </p:txBody>
      </p:sp>
      <p:sp>
        <p:nvSpPr>
          <p:cNvPr id="826375" name="Text Box 7">
            <a:extLst>
              <a:ext uri="{FF2B5EF4-FFF2-40B4-BE49-F238E27FC236}">
                <a16:creationId xmlns:a16="http://schemas.microsoft.com/office/drawing/2014/main" id="{5A139BA9-5887-176B-3A89-503582480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81400"/>
            <a:ext cx="2103438" cy="40005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000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r>
              <a:rPr lang="en-US" altLang="en-US" sz="2000">
                <a:solidFill>
                  <a:schemeClr val="bg1"/>
                </a:solidFill>
                <a:sym typeface="Wingdings" panose="05000000000000000000" pitchFamily="2" charset="2"/>
              </a:rPr>
              <a:t> </a:t>
            </a:r>
            <a:r>
              <a:rPr lang="en-US" altLang="en-US" sz="2000">
                <a:solidFill>
                  <a:schemeClr val="bg1"/>
                </a:solidFill>
                <a:sym typeface="Symbol" panose="05050102010706020507" pitchFamily="18" charset="2"/>
              </a:rPr>
              <a:t> </a:t>
            </a:r>
            <a:r>
              <a:rPr lang="en-US" altLang="en-US" sz="2000" baseline="30000">
                <a:solidFill>
                  <a:schemeClr val="bg1"/>
                </a:solidFill>
                <a:sym typeface="Symbol" panose="05050102010706020507" pitchFamily="18" charset="2"/>
              </a:rPr>
              <a:t>0 </a:t>
            </a:r>
            <a:r>
              <a:rPr lang="en-US" altLang="en-US" sz="2000">
                <a:solidFill>
                  <a:schemeClr val="bg1"/>
                </a:solidFill>
                <a:sym typeface="Symbol" panose="05050102010706020507" pitchFamily="18" charset="2"/>
              </a:rPr>
              <a:t>+ e</a:t>
            </a:r>
            <a:r>
              <a:rPr lang="en-US" altLang="en-US" sz="2000" baseline="30000">
                <a:solidFill>
                  <a:schemeClr val="bg1"/>
                </a:solidFill>
                <a:sym typeface="Symbol" panose="05050102010706020507" pitchFamily="18" charset="2"/>
              </a:rPr>
              <a:t>+</a:t>
            </a:r>
            <a:r>
              <a:rPr lang="en-US" altLang="en-US" sz="2000">
                <a:solidFill>
                  <a:schemeClr val="bg1"/>
                </a:solidFill>
                <a:sym typeface="Symbol" panose="05050102010706020507" pitchFamily="18" charset="2"/>
              </a:rPr>
              <a:t> + e</a:t>
            </a:r>
            <a:r>
              <a:rPr lang="en-US" altLang="en-US" sz="2000" baseline="30000">
                <a:solidFill>
                  <a:schemeClr val="bg1"/>
                </a:solidFill>
                <a:sym typeface="Symbol" panose="05050102010706020507" pitchFamily="18" charset="2"/>
              </a:rPr>
              <a:t>-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9CB3EFDE-4C6D-357B-E4C6-0301181FCDB0}"/>
              </a:ext>
            </a:extLst>
          </p:cNvPr>
          <p:cNvGrpSpPr>
            <a:grpSpLocks/>
          </p:cNvGrpSpPr>
          <p:nvPr/>
        </p:nvGrpSpPr>
        <p:grpSpPr bwMode="auto">
          <a:xfrm>
            <a:off x="296862" y="4933950"/>
            <a:ext cx="1828800" cy="400050"/>
            <a:chOff x="0" y="3120"/>
            <a:chExt cx="1200" cy="252"/>
          </a:xfrm>
          <a:solidFill>
            <a:srgbClr val="0000FF"/>
          </a:solidFill>
        </p:grpSpPr>
        <p:sp>
          <p:nvSpPr>
            <p:cNvPr id="51217" name="Text Box 8">
              <a:extLst>
                <a:ext uri="{FF2B5EF4-FFF2-40B4-BE49-F238E27FC236}">
                  <a16:creationId xmlns:a16="http://schemas.microsoft.com/office/drawing/2014/main" id="{03DD2D3D-073E-2217-D344-CD44BFA5B5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20"/>
              <a:ext cx="1200" cy="252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000">
                  <a:solidFill>
                    <a:schemeClr val="bg1"/>
                  </a:solidFill>
                  <a:sym typeface="Symbol" panose="05050102010706020507" pitchFamily="18" charset="2"/>
                </a:rPr>
                <a:t>n</a:t>
              </a:r>
              <a:r>
                <a:rPr lang="en-US" altLang="en-US" sz="2000" baseline="30000">
                  <a:solidFill>
                    <a:schemeClr val="bg1"/>
                  </a:solidFill>
                  <a:sym typeface="Symbol" panose="05050102010706020507" pitchFamily="18" charset="2"/>
                </a:rPr>
                <a:t>0</a:t>
              </a:r>
              <a:r>
                <a:rPr lang="en-US" altLang="en-US" sz="2000">
                  <a:solidFill>
                    <a:schemeClr val="bg1"/>
                  </a:solidFill>
                  <a:sym typeface="Wingdings" panose="05000000000000000000" pitchFamily="2" charset="2"/>
                </a:rPr>
                <a:t> </a:t>
              </a:r>
              <a:r>
                <a:rPr lang="en-US" altLang="en-US" sz="2000">
                  <a:solidFill>
                    <a:schemeClr val="bg1"/>
                  </a:solidFill>
                  <a:sym typeface="Symbol" panose="05050102010706020507" pitchFamily="18" charset="2"/>
                </a:rPr>
                <a:t> p</a:t>
              </a:r>
              <a:r>
                <a:rPr lang="en-US" altLang="en-US" sz="2000" baseline="30000">
                  <a:solidFill>
                    <a:schemeClr val="bg1"/>
                  </a:solidFill>
                  <a:sym typeface="Symbol" panose="05050102010706020507" pitchFamily="18" charset="2"/>
                </a:rPr>
                <a:t>-</a:t>
              </a:r>
              <a:r>
                <a:rPr lang="en-US" altLang="en-US" sz="2000">
                  <a:solidFill>
                    <a:schemeClr val="bg1"/>
                  </a:solidFill>
                  <a:sym typeface="Symbol" panose="05050102010706020507" pitchFamily="18" charset="2"/>
                </a:rPr>
                <a:t> + e</a:t>
              </a:r>
              <a:r>
                <a:rPr lang="en-US" altLang="en-US" sz="2000" baseline="30000">
                  <a:solidFill>
                    <a:schemeClr val="bg1"/>
                  </a:solidFill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51218" name="Line 10">
              <a:extLst>
                <a:ext uri="{FF2B5EF4-FFF2-40B4-BE49-F238E27FC236}">
                  <a16:creationId xmlns:a16="http://schemas.microsoft.com/office/drawing/2014/main" id="{70401494-E9E3-EBC9-DDBC-6588EAE49C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3198"/>
              <a:ext cx="96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/>
            </a:p>
          </p:txBody>
        </p:sp>
        <p:sp>
          <p:nvSpPr>
            <p:cNvPr id="51219" name="Line 11">
              <a:extLst>
                <a:ext uri="{FF2B5EF4-FFF2-40B4-BE49-F238E27FC236}">
                  <a16:creationId xmlns:a16="http://schemas.microsoft.com/office/drawing/2014/main" id="{A7DA1CDC-806B-671E-CF13-7841FADAC6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" y="3198"/>
              <a:ext cx="96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/>
            </a:p>
          </p:txBody>
        </p: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81CE1D85-E26F-AE22-849F-5C323397919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446713"/>
            <a:ext cx="3749675" cy="1016000"/>
            <a:chOff x="-16" y="3600"/>
            <a:chExt cx="1968" cy="640"/>
          </a:xfrm>
        </p:grpSpPr>
        <p:sp>
          <p:nvSpPr>
            <p:cNvPr id="111630" name="Text Box 9">
              <a:extLst>
                <a:ext uri="{FF2B5EF4-FFF2-40B4-BE49-F238E27FC236}">
                  <a16:creationId xmlns:a16="http://schemas.microsoft.com/office/drawing/2014/main" id="{0606C8CA-5057-EF38-7AC3-78B7343AF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6" y="3600"/>
              <a:ext cx="1968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sym typeface="Symbol" panose="05050102010706020507" pitchFamily="18" charset="2"/>
                </a:rPr>
                <a:t>(the n</a:t>
              </a:r>
              <a:r>
                <a:rPr lang="en-US" altLang="en-US" sz="2000" baseline="30000">
                  <a:solidFill>
                    <a:srgbClr val="0000FF"/>
                  </a:solidFill>
                  <a:sym typeface="Symbol" panose="05050102010706020507" pitchFamily="18" charset="2"/>
                </a:rPr>
                <a:t>0</a:t>
              </a:r>
              <a:r>
                <a:rPr lang="en-US" altLang="en-US" sz="2000">
                  <a:solidFill>
                    <a:srgbClr val="0000FF"/>
                  </a:solidFill>
                  <a:sym typeface="Symbol" panose="05050102010706020507" pitchFamily="18" charset="2"/>
                </a:rPr>
                <a:t> and the p</a:t>
              </a:r>
              <a:r>
                <a:rPr lang="en-US" altLang="en-US" sz="2000" baseline="30000">
                  <a:solidFill>
                    <a:srgbClr val="0000FF"/>
                  </a:solidFill>
                  <a:sym typeface="Symbol" panose="05050102010706020507" pitchFamily="18" charset="2"/>
                </a:rPr>
                <a:t>-</a:t>
              </a:r>
              <a:r>
                <a:rPr lang="en-US" altLang="en-US" sz="2000">
                  <a:solidFill>
                    <a:srgbClr val="0000FF"/>
                  </a:solidFill>
                  <a:sym typeface="Symbol" panose="05050102010706020507" pitchFamily="18" charset="2"/>
                </a:rPr>
                <a:t> are the anti-particles of the neutron and proton)</a:t>
              </a:r>
              <a:endParaRPr lang="en-US" altLang="en-US" sz="2000" baseline="30000">
                <a:solidFill>
                  <a:srgbClr val="0000FF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11631" name="Line 15">
              <a:extLst>
                <a:ext uri="{FF2B5EF4-FFF2-40B4-BE49-F238E27FC236}">
                  <a16:creationId xmlns:a16="http://schemas.microsoft.com/office/drawing/2014/main" id="{8D1B6635-8B4B-258B-D49E-9BEAEDC575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3672"/>
              <a:ext cx="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32" name="Line 16">
              <a:extLst>
                <a:ext uri="{FF2B5EF4-FFF2-40B4-BE49-F238E27FC236}">
                  <a16:creationId xmlns:a16="http://schemas.microsoft.com/office/drawing/2014/main" id="{045C6DB1-6739-2E55-C225-06D2B047A0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678"/>
              <a:ext cx="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6386" name="Text Box 18">
            <a:extLst>
              <a:ext uri="{FF2B5EF4-FFF2-40B4-BE49-F238E27FC236}">
                <a16:creationId xmlns:a16="http://schemas.microsoft.com/office/drawing/2014/main" id="{05373A20-C167-393B-05EB-6E4B06236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762000"/>
            <a:ext cx="66754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sym typeface="Symbol" panose="05050102010706020507" pitchFamily="18" charset="2"/>
              </a:rPr>
              <a:t>Charge: (+1) + (-1) = 0 + 0 </a:t>
            </a:r>
            <a:r>
              <a:rPr lang="en-US" altLang="en-US" sz="2000">
                <a:solidFill>
                  <a:srgbClr val="C00000"/>
                </a:solidFill>
                <a:sym typeface="Wingdings" panose="05000000000000000000" pitchFamily="2" charset="2"/>
              </a:rPr>
              <a:t>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sym typeface="Symbol" panose="05050102010706020507" pitchFamily="18" charset="2"/>
              </a:rPr>
              <a:t>Baryons: (+1) + 0 = (+1) + 0 </a:t>
            </a:r>
            <a:r>
              <a:rPr lang="en-US" altLang="en-US" sz="2000">
                <a:solidFill>
                  <a:srgbClr val="C00000"/>
                </a:solidFill>
                <a:sym typeface="Wingdings" panose="05000000000000000000" pitchFamily="2" charset="2"/>
              </a:rPr>
              <a:t>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sym typeface="Wingdings" panose="05000000000000000000" pitchFamily="2" charset="2"/>
              </a:rPr>
              <a:t>Fermions: [1+0] + [1+0] = 2 = even 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sym typeface="Wingdings" panose="05000000000000000000" pitchFamily="2" charset="2"/>
              </a:rPr>
              <a:t>Not a decay 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sym typeface="Wingdings" panose="05000000000000000000" pitchFamily="2" charset="2"/>
              </a:rPr>
              <a:t>Strangeness: 0 + (-1) = (-2) + (+1) 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sym typeface="Wingdings" panose="05000000000000000000" pitchFamily="2" charset="2"/>
              </a:rPr>
              <a:t>All particles are strong </a:t>
            </a:r>
          </a:p>
        </p:txBody>
      </p:sp>
      <p:sp>
        <p:nvSpPr>
          <p:cNvPr id="826387" name="Text Box 19">
            <a:extLst>
              <a:ext uri="{FF2B5EF4-FFF2-40B4-BE49-F238E27FC236}">
                <a16:creationId xmlns:a16="http://schemas.microsoft.com/office/drawing/2014/main" id="{D9A96D1E-E185-A46D-43D2-0813F5FE6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1050925" cy="4000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sym typeface="Wingdings" panose="05000000000000000000" pitchFamily="2" charset="2"/>
              </a:rPr>
              <a:t>Strong</a:t>
            </a:r>
            <a:endParaRPr lang="en-US" altLang="en-US" sz="2000" baseline="3000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6388" name="Text Box 20">
            <a:extLst>
              <a:ext uri="{FF2B5EF4-FFF2-40B4-BE49-F238E27FC236}">
                <a16:creationId xmlns:a16="http://schemas.microsoft.com/office/drawing/2014/main" id="{058EF18A-2C56-25DD-1E6D-F163359FC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963" y="2971800"/>
            <a:ext cx="6675437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Charge: 0 = 0 + (+1) + (-1) </a:t>
            </a: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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Baryons: (+1) = (+1) + 0 + 0 </a:t>
            </a: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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Fermions: [1] + [1+1+1] = 4 = even 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Energy: 1193 &gt; 1116 + 0.5 + 0.5 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Strangeness: 1 = 1 + 0 + 0 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All particles are strong 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Wingdings" panose="05000000000000000000" pitchFamily="2" charset="2"/>
              </a:rPr>
              <a:t>Neutrinos are involved </a:t>
            </a:r>
          </a:p>
        </p:txBody>
      </p:sp>
      <p:sp>
        <p:nvSpPr>
          <p:cNvPr id="826389" name="Text Box 21">
            <a:extLst>
              <a:ext uri="{FF2B5EF4-FFF2-40B4-BE49-F238E27FC236}">
                <a16:creationId xmlns:a16="http://schemas.microsoft.com/office/drawing/2014/main" id="{4F962E2C-9971-9791-24FE-CA4121619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2286000" cy="40005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sym typeface="Symbol" panose="05050102010706020507" pitchFamily="18" charset="2"/>
              </a:rPr>
              <a:t>Electromagnetism</a:t>
            </a:r>
            <a:endParaRPr lang="en-US" altLang="en-US" sz="2000" baseline="3000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6390" name="Text Box 22">
            <a:extLst>
              <a:ext uri="{FF2B5EF4-FFF2-40B4-BE49-F238E27FC236}">
                <a16:creationId xmlns:a16="http://schemas.microsoft.com/office/drawing/2014/main" id="{5BE524E1-0E40-FD1F-4537-45F7E5FF1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435600"/>
            <a:ext cx="66754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Charge: 0 = (-1) + (+1) </a:t>
            </a:r>
            <a:r>
              <a:rPr lang="en-US" altLang="en-US" sz="2000">
                <a:solidFill>
                  <a:srgbClr val="0000FF"/>
                </a:solidFill>
                <a:sym typeface="Wingdings" panose="05000000000000000000" pitchFamily="2" charset="2"/>
              </a:rPr>
              <a:t>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Baryons: (-1) = (-1) + 0 </a:t>
            </a:r>
            <a:r>
              <a:rPr lang="en-US" altLang="en-US" sz="2000">
                <a:solidFill>
                  <a:srgbClr val="0000FF"/>
                </a:solidFill>
                <a:sym typeface="Wingdings" panose="05000000000000000000" pitchFamily="2" charset="2"/>
              </a:rPr>
              <a:t>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Wingdings" panose="05000000000000000000" pitchFamily="2" charset="2"/>
              </a:rPr>
              <a:t>Fermions: [1] + [1+1] = 3 = odd </a:t>
            </a:r>
          </a:p>
        </p:txBody>
      </p:sp>
      <p:sp>
        <p:nvSpPr>
          <p:cNvPr id="826391" name="Text Box 23">
            <a:extLst>
              <a:ext uri="{FF2B5EF4-FFF2-40B4-BE49-F238E27FC236}">
                <a16:creationId xmlns:a16="http://schemas.microsoft.com/office/drawing/2014/main" id="{2E44E987-31AD-0683-02C0-99FBB62E9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876925"/>
            <a:ext cx="1295400" cy="4000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sym typeface="Symbol" panose="05050102010706020507" pitchFamily="18" charset="2"/>
              </a:rPr>
              <a:t>Impossible</a:t>
            </a:r>
            <a:endParaRPr lang="en-US" altLang="en-US" sz="2000" baseline="3000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111629" name="Text Box 2">
            <a:extLst>
              <a:ext uri="{FF2B5EF4-FFF2-40B4-BE49-F238E27FC236}">
                <a16:creationId xmlns:a16="http://schemas.microsoft.com/office/drawing/2014/main" id="{6F0C706A-5FB0-04E6-7B58-0566444EB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99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Sample Problems</a:t>
            </a:r>
          </a:p>
        </p:txBody>
      </p:sp>
    </p:spTree>
    <p:extLst>
      <p:ext uri="{BB962C8B-B14F-4D97-AF65-F5344CB8AC3E}">
        <p14:creationId xmlns:p14="http://schemas.microsoft.com/office/powerpoint/2010/main" val="2433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2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2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2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2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2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2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2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2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2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2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2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2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2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72" grpId="0" animBg="1"/>
      <p:bldP spid="826373" grpId="0" animBg="1"/>
      <p:bldP spid="826375" grpId="0" animBg="1"/>
      <p:bldP spid="826386" grpId="0" build="p"/>
      <p:bldP spid="826387" grpId="0" animBg="1"/>
      <p:bldP spid="826388" grpId="0" build="p"/>
      <p:bldP spid="826389" grpId="0" animBg="1"/>
      <p:bldP spid="826390" grpId="0" build="p"/>
      <p:bldP spid="8263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400" name="Line 8">
            <a:extLst>
              <a:ext uri="{FF2B5EF4-FFF2-40B4-BE49-F238E27FC236}">
                <a16:creationId xmlns:a16="http://schemas.microsoft.com/office/drawing/2014/main" id="{184730ED-9CF0-5089-3E97-A7B30A15F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563" y="5334000"/>
            <a:ext cx="3749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05" name="Line 13">
            <a:extLst>
              <a:ext uri="{FF2B5EF4-FFF2-40B4-BE49-F238E27FC236}">
                <a16:creationId xmlns:a16="http://schemas.microsoft.com/office/drawing/2014/main" id="{87480C24-89CB-B19A-212E-C4470D151AE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49263" y="52959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399" name="Text Box 7">
            <a:extLst>
              <a:ext uri="{FF2B5EF4-FFF2-40B4-BE49-F238E27FC236}">
                <a16:creationId xmlns:a16="http://schemas.microsoft.com/office/drawing/2014/main" id="{3C61C17A-1DA6-A496-8162-67A0EA37D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81248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In the 50’s and 60’s, the number of baryons and mesons was growing out of control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There are currently hundreds known</a:t>
            </a: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In 1961, Murray Gell-Mann noticed a series of mathematical relationships between the various particles</a:t>
            </a:r>
          </a:p>
        </p:txBody>
      </p:sp>
      <p:sp>
        <p:nvSpPr>
          <p:cNvPr id="827401" name="Oval 9">
            <a:extLst>
              <a:ext uri="{FF2B5EF4-FFF2-40B4-BE49-F238E27FC236}">
                <a16:creationId xmlns:a16="http://schemas.microsoft.com/office/drawing/2014/main" id="{47128E77-67A2-D114-355A-B9533BAD2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275" y="50546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+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03" name="Text Box 11">
            <a:extLst>
              <a:ext uri="{FF2B5EF4-FFF2-40B4-BE49-F238E27FC236}">
                <a16:creationId xmlns:a16="http://schemas.microsoft.com/office/drawing/2014/main" id="{E0EBB183-3EF8-54EC-B3FD-819ED723E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3722688"/>
            <a:ext cx="200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ym typeface="Symbol" panose="05050102010706020507" pitchFamily="18" charset="2"/>
              </a:rPr>
              <a:t>Y </a:t>
            </a:r>
            <a:r>
              <a:rPr lang="en-US" altLang="en-US" sz="2000" b="1">
                <a:sym typeface="Symbol" panose="05050102010706020507" pitchFamily="18" charset="2"/>
              </a:rPr>
              <a:t>= </a:t>
            </a:r>
            <a:r>
              <a:rPr lang="en-US" altLang="en-US" sz="2000" b="1" i="1">
                <a:sym typeface="Symbol" panose="05050102010706020507" pitchFamily="18" charset="2"/>
              </a:rPr>
              <a:t>S + B</a:t>
            </a:r>
          </a:p>
        </p:txBody>
      </p:sp>
      <p:sp>
        <p:nvSpPr>
          <p:cNvPr id="827404" name="Text Box 12">
            <a:extLst>
              <a:ext uri="{FF2B5EF4-FFF2-40B4-BE49-F238E27FC236}">
                <a16:creationId xmlns:a16="http://schemas.microsoft.com/office/drawing/2014/main" id="{BC68E564-2C97-1E08-DD9A-ECF83CC6A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4841875"/>
            <a:ext cx="219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ym typeface="Symbol" panose="05050102010706020507" pitchFamily="18" charset="2"/>
              </a:rPr>
              <a:t>I</a:t>
            </a:r>
            <a:r>
              <a:rPr lang="en-US" altLang="en-US" sz="2000" b="1" baseline="-25000">
                <a:sym typeface="Symbol" panose="05050102010706020507" pitchFamily="18" charset="2"/>
              </a:rPr>
              <a:t>3</a:t>
            </a:r>
            <a:r>
              <a:rPr lang="en-US" altLang="en-US" sz="2000" b="1" i="1">
                <a:sym typeface="Symbol" panose="05050102010706020507" pitchFamily="18" charset="2"/>
              </a:rPr>
              <a:t> </a:t>
            </a:r>
            <a:r>
              <a:rPr lang="en-US" altLang="en-US" sz="2000" b="1">
                <a:sym typeface="Symbol" panose="05050102010706020507" pitchFamily="18" charset="2"/>
              </a:rPr>
              <a:t>= </a:t>
            </a:r>
            <a:r>
              <a:rPr lang="en-US" altLang="en-US" sz="2000" b="1" i="1">
                <a:sym typeface="Symbol" panose="05050102010706020507" pitchFamily="18" charset="2"/>
              </a:rPr>
              <a:t>Q + </a:t>
            </a:r>
            <a:r>
              <a:rPr lang="en-US" altLang="en-US" sz="2000" b="1">
                <a:sym typeface="Symbol" panose="05050102010706020507" pitchFamily="18" charset="2"/>
              </a:rPr>
              <a:t>½</a:t>
            </a:r>
            <a:r>
              <a:rPr lang="en-US" altLang="en-US" sz="2000" b="1" i="1">
                <a:sym typeface="Symbol" panose="05050102010706020507" pitchFamily="18" charset="2"/>
              </a:rPr>
              <a:t>Y</a:t>
            </a:r>
          </a:p>
        </p:txBody>
      </p:sp>
      <p:sp>
        <p:nvSpPr>
          <p:cNvPr id="827407" name="Oval 15">
            <a:extLst>
              <a:ext uri="{FF2B5EF4-FFF2-40B4-BE49-F238E27FC236}">
                <a16:creationId xmlns:a16="http://schemas.microsoft.com/office/drawing/2014/main" id="{72E4B635-CE56-63EF-84BA-3F57C6BF8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50546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–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08" name="Oval 16">
            <a:extLst>
              <a:ext uri="{FF2B5EF4-FFF2-40B4-BE49-F238E27FC236}">
                <a16:creationId xmlns:a16="http://schemas.microsoft.com/office/drawing/2014/main" id="{860F92A8-C747-9F8F-A495-F9F751D1A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1402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+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09" name="Oval 17">
            <a:extLst>
              <a:ext uri="{FF2B5EF4-FFF2-40B4-BE49-F238E27FC236}">
                <a16:creationId xmlns:a16="http://schemas.microsoft.com/office/drawing/2014/main" id="{D55EF20C-BEFE-3386-65C8-84AF0501F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41402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10" name="Oval 18">
            <a:extLst>
              <a:ext uri="{FF2B5EF4-FFF2-40B4-BE49-F238E27FC236}">
                <a16:creationId xmlns:a16="http://schemas.microsoft.com/office/drawing/2014/main" id="{6E97FE9D-791A-C979-8901-80EB4C3B4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969000"/>
            <a:ext cx="549275" cy="5492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11" name="Oval 19">
            <a:extLst>
              <a:ext uri="{FF2B5EF4-FFF2-40B4-BE49-F238E27FC236}">
                <a16:creationId xmlns:a16="http://schemas.microsoft.com/office/drawing/2014/main" id="{8C24C9CB-6046-430E-D58E-C0E0ACF6F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5969000"/>
            <a:ext cx="549275" cy="5492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–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112653" name="Line 20">
            <a:extLst>
              <a:ext uri="{FF2B5EF4-FFF2-40B4-BE49-F238E27FC236}">
                <a16:creationId xmlns:a16="http://schemas.microsoft.com/office/drawing/2014/main" id="{7E8B37C3-65D1-BA02-8656-3E4DDCAA4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075" y="6096000"/>
            <a:ext cx="2889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13" name="Oval 21">
            <a:extLst>
              <a:ext uri="{FF2B5EF4-FFF2-40B4-BE49-F238E27FC236}">
                <a16:creationId xmlns:a16="http://schemas.microsoft.com/office/drawing/2014/main" id="{FD1BFA55-DE59-CA37-CC8A-85AB9A673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207000"/>
            <a:ext cx="549275" cy="549275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4700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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02" name="Oval 10">
            <a:extLst>
              <a:ext uri="{FF2B5EF4-FFF2-40B4-BE49-F238E27FC236}">
                <a16:creationId xmlns:a16="http://schemas.microsoft.com/office/drawing/2014/main" id="{569C4DF5-028A-0833-07B6-A01D8EA7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725" y="50546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pic>
        <p:nvPicPr>
          <p:cNvPr id="827414" name="Picture 22">
            <a:extLst>
              <a:ext uri="{FF2B5EF4-FFF2-40B4-BE49-F238E27FC236}">
                <a16:creationId xmlns:a16="http://schemas.microsoft.com/office/drawing/2014/main" id="{F76E165E-6D80-A59C-EB6C-0358A0462EB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6"/>
          <a:stretch>
            <a:fillRect/>
          </a:stretch>
        </p:blipFill>
        <p:spPr bwMode="auto">
          <a:xfrm>
            <a:off x="8828088" y="1541463"/>
            <a:ext cx="2157412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7428" name="Text Box 36">
            <a:extLst>
              <a:ext uri="{FF2B5EF4-FFF2-40B4-BE49-F238E27FC236}">
                <a16:creationId xmlns:a16="http://schemas.microsoft.com/office/drawing/2014/main" id="{356031E7-0714-44D3-B35B-D22C2EE54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35675"/>
            <a:ext cx="1554163" cy="7080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Spin-0 Mesons</a:t>
            </a:r>
          </a:p>
        </p:txBody>
      </p:sp>
      <p:sp>
        <p:nvSpPr>
          <p:cNvPr id="827442" name="Line 50">
            <a:extLst>
              <a:ext uri="{FF2B5EF4-FFF2-40B4-BE49-F238E27FC236}">
                <a16:creationId xmlns:a16="http://schemas.microsoft.com/office/drawing/2014/main" id="{3C7BAF82-C3E2-C497-5F2E-478C7A167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334000"/>
            <a:ext cx="3749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43" name="Line 51">
            <a:extLst>
              <a:ext uri="{FF2B5EF4-FFF2-40B4-BE49-F238E27FC236}">
                <a16:creationId xmlns:a16="http://schemas.microsoft.com/office/drawing/2014/main" id="{9C135344-8536-F10F-056B-CBEF5F8FEE7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753100" y="52959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44" name="Oval 52">
            <a:extLst>
              <a:ext uri="{FF2B5EF4-FFF2-40B4-BE49-F238E27FC236}">
                <a16:creationId xmlns:a16="http://schemas.microsoft.com/office/drawing/2014/main" id="{BAAC56FE-1D5F-2F76-52C2-1D9F166D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50673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+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45" name="Text Box 53">
            <a:extLst>
              <a:ext uri="{FF2B5EF4-FFF2-40B4-BE49-F238E27FC236}">
                <a16:creationId xmlns:a16="http://schemas.microsoft.com/office/drawing/2014/main" id="{AD65CFB8-B969-8816-8B39-308783DD9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900" y="3733800"/>
            <a:ext cx="1566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ym typeface="Symbol" panose="05050102010706020507" pitchFamily="18" charset="2"/>
              </a:rPr>
              <a:t>Y </a:t>
            </a:r>
            <a:r>
              <a:rPr lang="en-US" altLang="en-US" sz="2000" b="1">
                <a:sym typeface="Symbol" panose="05050102010706020507" pitchFamily="18" charset="2"/>
              </a:rPr>
              <a:t>= </a:t>
            </a:r>
            <a:r>
              <a:rPr lang="en-US" altLang="en-US" sz="2000" b="1" i="1">
                <a:sym typeface="Symbol" panose="05050102010706020507" pitchFamily="18" charset="2"/>
              </a:rPr>
              <a:t>S + B</a:t>
            </a:r>
          </a:p>
        </p:txBody>
      </p:sp>
      <p:sp>
        <p:nvSpPr>
          <p:cNvPr id="827446" name="Text Box 54">
            <a:extLst>
              <a:ext uri="{FF2B5EF4-FFF2-40B4-BE49-F238E27FC236}">
                <a16:creationId xmlns:a16="http://schemas.microsoft.com/office/drawing/2014/main" id="{3D1357D2-149D-A101-7B77-B65CFB3F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4100" y="5368925"/>
            <a:ext cx="219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ym typeface="Symbol" panose="05050102010706020507" pitchFamily="18" charset="2"/>
              </a:rPr>
              <a:t>I</a:t>
            </a:r>
            <a:r>
              <a:rPr lang="en-US" altLang="en-US" sz="2000" b="1" baseline="-25000">
                <a:sym typeface="Symbol" panose="05050102010706020507" pitchFamily="18" charset="2"/>
              </a:rPr>
              <a:t>3</a:t>
            </a:r>
            <a:r>
              <a:rPr lang="en-US" altLang="en-US" sz="2000" b="1" i="1">
                <a:sym typeface="Symbol" panose="05050102010706020507" pitchFamily="18" charset="2"/>
              </a:rPr>
              <a:t> </a:t>
            </a:r>
            <a:r>
              <a:rPr lang="en-US" altLang="en-US" sz="2000" b="1">
                <a:sym typeface="Symbol" panose="05050102010706020507" pitchFamily="18" charset="2"/>
              </a:rPr>
              <a:t>= </a:t>
            </a:r>
            <a:r>
              <a:rPr lang="en-US" altLang="en-US" sz="2000" b="1" i="1">
                <a:sym typeface="Symbol" panose="05050102010706020507" pitchFamily="18" charset="2"/>
              </a:rPr>
              <a:t>Q + </a:t>
            </a:r>
            <a:r>
              <a:rPr lang="en-US" altLang="en-US" sz="2000" b="1">
                <a:sym typeface="Symbol" panose="05050102010706020507" pitchFamily="18" charset="2"/>
              </a:rPr>
              <a:t>½</a:t>
            </a:r>
            <a:r>
              <a:rPr lang="en-US" altLang="en-US" sz="2000" b="1" i="1">
                <a:sym typeface="Symbol" panose="05050102010706020507" pitchFamily="18" charset="2"/>
              </a:rPr>
              <a:t>Y</a:t>
            </a:r>
          </a:p>
        </p:txBody>
      </p:sp>
      <p:sp>
        <p:nvSpPr>
          <p:cNvPr id="827447" name="Oval 55">
            <a:extLst>
              <a:ext uri="{FF2B5EF4-FFF2-40B4-BE49-F238E27FC236}">
                <a16:creationId xmlns:a16="http://schemas.microsoft.com/office/drawing/2014/main" id="{A186BE3A-2B38-2AEB-BECC-E85029432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900" y="50673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–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48" name="Oval 56">
            <a:extLst>
              <a:ext uri="{FF2B5EF4-FFF2-40B4-BE49-F238E27FC236}">
                <a16:creationId xmlns:a16="http://schemas.microsoft.com/office/drawing/2014/main" id="{19BE47B3-6919-DAA8-39E1-538897E16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41529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p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+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49" name="Oval 57">
            <a:extLst>
              <a:ext uri="{FF2B5EF4-FFF2-40B4-BE49-F238E27FC236}">
                <a16:creationId xmlns:a16="http://schemas.microsoft.com/office/drawing/2014/main" id="{2F93D548-F7FF-199C-857F-D5E8A205F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175" y="41529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n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50" name="Oval 58">
            <a:extLst>
              <a:ext uri="{FF2B5EF4-FFF2-40B4-BE49-F238E27FC236}">
                <a16:creationId xmlns:a16="http://schemas.microsoft.com/office/drawing/2014/main" id="{75FB9D5E-A4FD-80DA-D242-8EC948BD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5981700"/>
            <a:ext cx="549275" cy="5492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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51" name="Oval 59">
            <a:extLst>
              <a:ext uri="{FF2B5EF4-FFF2-40B4-BE49-F238E27FC236}">
                <a16:creationId xmlns:a16="http://schemas.microsoft.com/office/drawing/2014/main" id="{3614D9A2-6486-86E0-29D5-1EF04F9C6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175" y="5981700"/>
            <a:ext cx="549275" cy="5492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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–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53" name="Oval 61">
            <a:extLst>
              <a:ext uri="{FF2B5EF4-FFF2-40B4-BE49-F238E27FC236}">
                <a16:creationId xmlns:a16="http://schemas.microsoft.com/office/drawing/2014/main" id="{3E7B03A2-4D3D-A0A2-3781-74DC71F36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5219700"/>
            <a:ext cx="549275" cy="549275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4700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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54" name="Oval 62">
            <a:extLst>
              <a:ext uri="{FF2B5EF4-FFF2-40B4-BE49-F238E27FC236}">
                <a16:creationId xmlns:a16="http://schemas.microsoft.com/office/drawing/2014/main" id="{6B37BE62-8632-5381-74B3-EABFDD0E9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50673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7455" name="Text Box 63">
            <a:extLst>
              <a:ext uri="{FF2B5EF4-FFF2-40B4-BE49-F238E27FC236}">
                <a16:creationId xmlns:a16="http://schemas.microsoft.com/office/drawing/2014/main" id="{B844E5A1-81BC-C098-252A-D8F94E03F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4238" y="6035675"/>
            <a:ext cx="1554162" cy="7080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Spin-½  Baryons</a:t>
            </a:r>
          </a:p>
        </p:txBody>
      </p:sp>
      <p:sp>
        <p:nvSpPr>
          <p:cNvPr id="112671" name="Text Box 2">
            <a:extLst>
              <a:ext uri="{FF2B5EF4-FFF2-40B4-BE49-F238E27FC236}">
                <a16:creationId xmlns:a16="http://schemas.microsoft.com/office/drawing/2014/main" id="{155F4EAB-6CD7-A209-6562-2BFC75187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The Standard Model</a:t>
            </a:r>
          </a:p>
        </p:txBody>
      </p:sp>
      <p:sp>
        <p:nvSpPr>
          <p:cNvPr id="112672" name="Text Box 2">
            <a:extLst>
              <a:ext uri="{FF2B5EF4-FFF2-40B4-BE49-F238E27FC236}">
                <a16:creationId xmlns:a16="http://schemas.microsoft.com/office/drawing/2014/main" id="{11407A56-B750-1C4C-F3A7-B8D0028A2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10972800" cy="76993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Patterns in Baryons and Mesons</a:t>
            </a:r>
          </a:p>
        </p:txBody>
      </p:sp>
    </p:spTree>
    <p:extLst>
      <p:ext uri="{BB962C8B-B14F-4D97-AF65-F5344CB8AC3E}">
        <p14:creationId xmlns:p14="http://schemas.microsoft.com/office/powerpoint/2010/main" val="242277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7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7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7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7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7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2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7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7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7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7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7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7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7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7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2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2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2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2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2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2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2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2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2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2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2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27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27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27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27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2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2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399" grpId="0" uiExpand="1" build="p"/>
      <p:bldP spid="827401" grpId="0" animBg="1"/>
      <p:bldP spid="827403" grpId="0"/>
      <p:bldP spid="827404" grpId="0"/>
      <p:bldP spid="827407" grpId="0" animBg="1"/>
      <p:bldP spid="827408" grpId="0" animBg="1"/>
      <p:bldP spid="827409" grpId="0" animBg="1"/>
      <p:bldP spid="827410" grpId="0" animBg="1"/>
      <p:bldP spid="827411" grpId="0" animBg="1"/>
      <p:bldP spid="827413" grpId="0" animBg="1"/>
      <p:bldP spid="827402" grpId="0" animBg="1"/>
      <p:bldP spid="827428" grpId="0" animBg="1"/>
      <p:bldP spid="827444" grpId="0" animBg="1"/>
      <p:bldP spid="827445" grpId="0"/>
      <p:bldP spid="827446" grpId="0"/>
      <p:bldP spid="827447" grpId="0" animBg="1"/>
      <p:bldP spid="827448" grpId="0" animBg="1"/>
      <p:bldP spid="827449" grpId="0" animBg="1"/>
      <p:bldP spid="827450" grpId="0" animBg="1"/>
      <p:bldP spid="827451" grpId="0" animBg="1"/>
      <p:bldP spid="827453" grpId="0" animBg="1"/>
      <p:bldP spid="827454" grpId="0" animBg="1"/>
      <p:bldP spid="8274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21" name="Text Box 5">
            <a:extLst>
              <a:ext uri="{FF2B5EF4-FFF2-40B4-BE49-F238E27FC236}">
                <a16:creationId xmlns:a16="http://schemas.microsoft.com/office/drawing/2014/main" id="{FF0C1BEA-A39D-25E7-F422-C7C31D1D5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769938"/>
            <a:ext cx="585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In 1962, based on the patterns, Gell-Mann predicted a new particle, the</a:t>
            </a:r>
            <a:r>
              <a:rPr lang="en-US" altLang="en-US" sz="2000" baseline="30000">
                <a:solidFill>
                  <a:srgbClr val="0000FF"/>
                </a:solidFill>
                <a:sym typeface="Symbol" panose="05050102010706020507" pitchFamily="18" charset="2"/>
              </a:rPr>
              <a:t>-</a:t>
            </a:r>
            <a:endParaRPr lang="en-US" altLang="en-US" sz="2000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113667" name="Text Box 18">
            <a:extLst>
              <a:ext uri="{FF2B5EF4-FFF2-40B4-BE49-F238E27FC236}">
                <a16:creationId xmlns:a16="http://schemas.microsoft.com/office/drawing/2014/main" id="{4600750D-4D2C-20E1-98C5-3C744FEC1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Quarks</a:t>
            </a:r>
          </a:p>
        </p:txBody>
      </p:sp>
      <p:sp>
        <p:nvSpPr>
          <p:cNvPr id="828436" name="Line 20">
            <a:extLst>
              <a:ext uri="{FF2B5EF4-FFF2-40B4-BE49-F238E27FC236}">
                <a16:creationId xmlns:a16="http://schemas.microsoft.com/office/drawing/2014/main" id="{4D74906E-0566-E8E1-32BF-AB1464398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667000"/>
            <a:ext cx="3749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37" name="Line 21">
            <a:extLst>
              <a:ext uri="{FF2B5EF4-FFF2-40B4-BE49-F238E27FC236}">
                <a16:creationId xmlns:a16="http://schemas.microsoft.com/office/drawing/2014/main" id="{82C455E6-6E41-D608-445C-BEE3A401BE72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324600" y="30480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38" name="Oval 22">
            <a:extLst>
              <a:ext uri="{FF2B5EF4-FFF2-40B4-BE49-F238E27FC236}">
                <a16:creationId xmlns:a16="http://schemas.microsoft.com/office/drawing/2014/main" id="{9C80F662-A09F-E7F2-52DF-9E12FE4EA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1925" y="24003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*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+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8439" name="Text Box 23">
            <a:extLst>
              <a:ext uri="{FF2B5EF4-FFF2-40B4-BE49-F238E27FC236}">
                <a16:creationId xmlns:a16="http://schemas.microsoft.com/office/drawing/2014/main" id="{4459D17C-7FDF-D540-B19D-3A598B3A8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275" y="769938"/>
            <a:ext cx="2011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ym typeface="Symbol" panose="05050102010706020507" pitchFamily="18" charset="2"/>
              </a:rPr>
              <a:t>Y </a:t>
            </a:r>
            <a:r>
              <a:rPr lang="en-US" altLang="en-US" sz="2000" b="1">
                <a:sym typeface="Symbol" panose="05050102010706020507" pitchFamily="18" charset="2"/>
              </a:rPr>
              <a:t>= </a:t>
            </a:r>
            <a:r>
              <a:rPr lang="en-US" altLang="en-US" sz="2000" b="1" i="1">
                <a:sym typeface="Symbol" panose="05050102010706020507" pitchFamily="18" charset="2"/>
              </a:rPr>
              <a:t>S + B</a:t>
            </a:r>
          </a:p>
        </p:txBody>
      </p:sp>
      <p:sp>
        <p:nvSpPr>
          <p:cNvPr id="828440" name="Text Box 24">
            <a:extLst>
              <a:ext uri="{FF2B5EF4-FFF2-40B4-BE49-F238E27FC236}">
                <a16:creationId xmlns:a16="http://schemas.microsoft.com/office/drawing/2014/main" id="{A23B01FD-0F14-2AE3-EBAF-D0772B0F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2724150"/>
            <a:ext cx="1477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ym typeface="Symbol" panose="05050102010706020507" pitchFamily="18" charset="2"/>
              </a:rPr>
              <a:t>I</a:t>
            </a:r>
            <a:r>
              <a:rPr lang="en-US" altLang="en-US" sz="2000" b="1" baseline="-25000">
                <a:sym typeface="Symbol" panose="05050102010706020507" pitchFamily="18" charset="2"/>
              </a:rPr>
              <a:t>3</a:t>
            </a:r>
            <a:r>
              <a:rPr lang="en-US" altLang="en-US" sz="2000" b="1" i="1">
                <a:sym typeface="Symbol" panose="05050102010706020507" pitchFamily="18" charset="2"/>
              </a:rPr>
              <a:t> </a:t>
            </a:r>
            <a:r>
              <a:rPr lang="en-US" altLang="en-US" sz="2000" b="1">
                <a:sym typeface="Symbol" panose="05050102010706020507" pitchFamily="18" charset="2"/>
              </a:rPr>
              <a:t>= </a:t>
            </a:r>
            <a:r>
              <a:rPr lang="en-US" altLang="en-US" sz="2000" b="1" i="1">
                <a:sym typeface="Symbol" panose="05050102010706020507" pitchFamily="18" charset="2"/>
              </a:rPr>
              <a:t>Q + </a:t>
            </a:r>
            <a:r>
              <a:rPr lang="en-US" altLang="en-US" sz="2000" b="1">
                <a:sym typeface="Symbol" panose="05050102010706020507" pitchFamily="18" charset="2"/>
              </a:rPr>
              <a:t>½</a:t>
            </a:r>
            <a:r>
              <a:rPr lang="en-US" altLang="en-US" sz="2000" b="1" i="1">
                <a:sym typeface="Symbol" panose="05050102010706020507" pitchFamily="18" charset="2"/>
              </a:rPr>
              <a:t>Y</a:t>
            </a:r>
          </a:p>
        </p:txBody>
      </p:sp>
      <p:sp>
        <p:nvSpPr>
          <p:cNvPr id="828441" name="Oval 25">
            <a:extLst>
              <a:ext uri="{FF2B5EF4-FFF2-40B4-BE49-F238E27FC236}">
                <a16:creationId xmlns:a16="http://schemas.microsoft.com/office/drawing/2014/main" id="{F79AC4F8-DF4D-4036-0378-3ECD256CD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4003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*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–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8442" name="Oval 26">
            <a:extLst>
              <a:ext uri="{FF2B5EF4-FFF2-40B4-BE49-F238E27FC236}">
                <a16:creationId xmlns:a16="http://schemas.microsoft.com/office/drawing/2014/main" id="{8758F8F3-63CF-3563-CBD7-2D6C8BA9A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4238" y="14859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+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8443" name="Oval 27">
            <a:extLst>
              <a:ext uri="{FF2B5EF4-FFF2-40B4-BE49-F238E27FC236}">
                <a16:creationId xmlns:a16="http://schemas.microsoft.com/office/drawing/2014/main" id="{2B0D5A27-BE84-1090-A2BD-7BF24D84E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14859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24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4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8444" name="Oval 28">
            <a:extLst>
              <a:ext uri="{FF2B5EF4-FFF2-40B4-BE49-F238E27FC236}">
                <a16:creationId xmlns:a16="http://schemas.microsoft.com/office/drawing/2014/main" id="{DF6D5DB7-1851-55EE-B33E-678D48672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4238" y="3314700"/>
            <a:ext cx="549275" cy="5492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*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8445" name="Oval 29">
            <a:extLst>
              <a:ext uri="{FF2B5EF4-FFF2-40B4-BE49-F238E27FC236}">
                <a16:creationId xmlns:a16="http://schemas.microsoft.com/office/drawing/2014/main" id="{9448A4B2-7D37-E235-6202-492302CB2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3314700"/>
            <a:ext cx="549275" cy="549275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*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–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8447" name="Oval 31">
            <a:extLst>
              <a:ext uri="{FF2B5EF4-FFF2-40B4-BE49-F238E27FC236}">
                <a16:creationId xmlns:a16="http://schemas.microsoft.com/office/drawing/2014/main" id="{57D65705-5B3D-3752-E27F-3A26DCFE5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963" y="24003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*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8448" name="Text Box 32">
            <a:extLst>
              <a:ext uri="{FF2B5EF4-FFF2-40B4-BE49-F238E27FC236}">
                <a16:creationId xmlns:a16="http://schemas.microsoft.com/office/drawing/2014/main" id="{31161F6C-F24A-A6D4-634F-7A357C7B9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513138"/>
            <a:ext cx="1371600" cy="7080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Spin-3/2  Baryons</a:t>
            </a:r>
          </a:p>
        </p:txBody>
      </p:sp>
      <p:sp>
        <p:nvSpPr>
          <p:cNvPr id="828449" name="Oval 33">
            <a:extLst>
              <a:ext uri="{FF2B5EF4-FFF2-40B4-BE49-F238E27FC236}">
                <a16:creationId xmlns:a16="http://schemas.microsoft.com/office/drawing/2014/main" id="{BA66E823-97FB-CE15-AB03-E76036184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14859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–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8450" name="Oval 34">
            <a:extLst>
              <a:ext uri="{FF2B5EF4-FFF2-40B4-BE49-F238E27FC236}">
                <a16:creationId xmlns:a16="http://schemas.microsoft.com/office/drawing/2014/main" id="{6D3C9C5F-5D98-CAEB-C4D9-CE9A10B60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1485900"/>
            <a:ext cx="549275" cy="549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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++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8451" name="Oval 35">
            <a:extLst>
              <a:ext uri="{FF2B5EF4-FFF2-40B4-BE49-F238E27FC236}">
                <a16:creationId xmlns:a16="http://schemas.microsoft.com/office/drawing/2014/main" id="{D571064D-1A09-D70B-C180-B9BBFAE3D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963" y="4229100"/>
            <a:ext cx="549275" cy="54927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</a:t>
            </a:r>
            <a:r>
              <a:rPr lang="en-US" sz="2000" b="1" baseline="30000">
                <a:sym typeface="Symbol" panose="05050102010706020507" pitchFamily="18" charset="2"/>
              </a:rPr>
              <a:t>–</a:t>
            </a:r>
            <a:endParaRPr lang="en-US" sz="2000" b="1" i="1">
              <a:sym typeface="Symbol" panose="05050102010706020507" pitchFamily="18" charset="2"/>
            </a:endParaRPr>
          </a:p>
        </p:txBody>
      </p:sp>
      <p:sp>
        <p:nvSpPr>
          <p:cNvPr id="828452" name="Text Box 36">
            <a:extLst>
              <a:ext uri="{FF2B5EF4-FFF2-40B4-BE49-F238E27FC236}">
                <a16:creationId xmlns:a16="http://schemas.microsoft.com/office/drawing/2014/main" id="{C9564B1D-E578-2547-BB3C-95A27B2E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795463"/>
            <a:ext cx="5943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In 1964, Gell-Mann and George Zweig independently proposed that all these particles could be explained if there were underlying particles called </a:t>
            </a:r>
            <a:r>
              <a:rPr lang="en-US" altLang="en-US" sz="2000" i="1">
                <a:solidFill>
                  <a:srgbClr val="006600"/>
                </a:solidFill>
                <a:sym typeface="Symbol" panose="05050102010706020507" pitchFamily="18" charset="2"/>
              </a:rPr>
              <a:t>quarks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There were three of them, and in baryons,</a:t>
            </a:r>
            <a:b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</a:b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they always come in threes</a:t>
            </a: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There are also anti-quarks for every</a:t>
            </a:r>
            <a:b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</a:b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quark</a:t>
            </a:r>
          </a:p>
        </p:txBody>
      </p:sp>
      <p:pic>
        <p:nvPicPr>
          <p:cNvPr id="828453" name="Picture 37">
            <a:extLst>
              <a:ext uri="{FF2B5EF4-FFF2-40B4-BE49-F238E27FC236}">
                <a16:creationId xmlns:a16="http://schemas.microsoft.com/office/drawing/2014/main" id="{6EA00A43-E272-D330-71B7-A85AA857E4C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3881438"/>
            <a:ext cx="18573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8454" name="Text Box 38">
            <a:extLst>
              <a:ext uri="{FF2B5EF4-FFF2-40B4-BE49-F238E27FC236}">
                <a16:creationId xmlns:a16="http://schemas.microsoft.com/office/drawing/2014/main" id="{F5FEDDF0-935B-AFB4-5B96-CB9538FE6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5048250"/>
            <a:ext cx="4160837" cy="143827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  </a:t>
            </a:r>
            <a:r>
              <a:rPr lang="en-US" altLang="en-US" sz="2000" u="sng">
                <a:sym typeface="Symbol" panose="05050102010706020507" pitchFamily="18" charset="2"/>
              </a:rPr>
              <a:t>Quark</a:t>
            </a:r>
            <a:r>
              <a:rPr lang="en-US" altLang="en-US" sz="2000">
                <a:sym typeface="Symbol" panose="05050102010706020507" pitchFamily="18" charset="2"/>
              </a:rPr>
              <a:t>	</a:t>
            </a:r>
            <a:r>
              <a:rPr lang="en-US" altLang="en-US" sz="2000" u="sng">
                <a:sym typeface="Symbol" panose="05050102010706020507" pitchFamily="18" charset="2"/>
              </a:rPr>
              <a:t>Spin</a:t>
            </a:r>
            <a:r>
              <a:rPr lang="en-US" altLang="en-US" sz="2000">
                <a:sym typeface="Symbol" panose="05050102010706020507" pitchFamily="18" charset="2"/>
              </a:rPr>
              <a:t>	</a:t>
            </a:r>
            <a:r>
              <a:rPr lang="en-US" altLang="en-US" sz="2000" u="sng">
                <a:sym typeface="Symbol" panose="05050102010706020507" pitchFamily="18" charset="2"/>
              </a:rPr>
              <a:t>charge</a:t>
            </a:r>
            <a:r>
              <a:rPr lang="en-US" altLang="en-US" sz="2000">
                <a:sym typeface="Symbol" panose="05050102010706020507" pitchFamily="18" charset="2"/>
              </a:rPr>
              <a:t>	</a:t>
            </a:r>
            <a:r>
              <a:rPr lang="en-US" altLang="en-US" sz="2000" i="1" u="sng">
                <a:sym typeface="Symbol" panose="05050102010706020507" pitchFamily="18" charset="2"/>
              </a:rPr>
              <a:t>S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en-US" sz="2000" i="1">
                <a:sym typeface="Symbol" panose="05050102010706020507" pitchFamily="18" charset="2"/>
              </a:rPr>
              <a:t>      </a:t>
            </a:r>
            <a:r>
              <a:rPr lang="en-US" altLang="en-US" sz="2000">
                <a:sym typeface="Symbol" panose="05050102010706020507" pitchFamily="18" charset="2"/>
              </a:rPr>
              <a:t>Up		  ½	+2/3 	0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   Down	  ½	–1/3	0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   Strange	  ½	–1/3	–1</a:t>
            </a:r>
          </a:p>
        </p:txBody>
      </p:sp>
      <p:sp>
        <p:nvSpPr>
          <p:cNvPr id="828456" name="Oval 40">
            <a:extLst>
              <a:ext uri="{FF2B5EF4-FFF2-40B4-BE49-F238E27FC236}">
                <a16:creationId xmlns:a16="http://schemas.microsoft.com/office/drawing/2014/main" id="{3E998E2E-2A9A-C060-9CC2-320BC3099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5429250"/>
            <a:ext cx="365125" cy="365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u</a:t>
            </a:r>
            <a:endParaRPr lang="en-US" sz="2000" b="1" i="1"/>
          </a:p>
        </p:txBody>
      </p:sp>
      <p:sp>
        <p:nvSpPr>
          <p:cNvPr id="828457" name="Oval 41">
            <a:extLst>
              <a:ext uri="{FF2B5EF4-FFF2-40B4-BE49-F238E27FC236}">
                <a16:creationId xmlns:a16="http://schemas.microsoft.com/office/drawing/2014/main" id="{601BF3D5-9E71-2EE5-AA26-2D123C8B8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5715000"/>
            <a:ext cx="365125" cy="365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 dirty="0"/>
              <a:t>d</a:t>
            </a:r>
            <a:endParaRPr lang="en-US" sz="2000" b="1" i="1" dirty="0"/>
          </a:p>
        </p:txBody>
      </p:sp>
      <p:sp>
        <p:nvSpPr>
          <p:cNvPr id="828465" name="Oval 49">
            <a:extLst>
              <a:ext uri="{FF2B5EF4-FFF2-40B4-BE49-F238E27FC236}">
                <a16:creationId xmlns:a16="http://schemas.microsoft.com/office/drawing/2014/main" id="{E8A576B8-1BE0-F2B3-F5DA-0460EFD13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6111875"/>
            <a:ext cx="365125" cy="3651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s</a:t>
            </a:r>
            <a:endParaRPr lang="en-US" sz="2000" b="1" i="1"/>
          </a:p>
        </p:txBody>
      </p:sp>
      <p:sp>
        <p:nvSpPr>
          <p:cNvPr id="828467" name="Text Box 51">
            <a:extLst>
              <a:ext uri="{FF2B5EF4-FFF2-40B4-BE49-F238E27FC236}">
                <a16:creationId xmlns:a16="http://schemas.microsoft.com/office/drawing/2014/main" id="{35FA6580-79B5-D390-3858-B07492B2D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363" y="5048250"/>
            <a:ext cx="4237037" cy="143827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0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  </a:t>
            </a:r>
            <a:r>
              <a:rPr lang="en-US" altLang="en-US" sz="2000" u="sng">
                <a:sym typeface="Symbol" panose="05050102010706020507" pitchFamily="18" charset="2"/>
              </a:rPr>
              <a:t>anti-Quark</a:t>
            </a:r>
            <a:r>
              <a:rPr lang="en-US" altLang="en-US" sz="2000">
                <a:sym typeface="Symbol" panose="05050102010706020507" pitchFamily="18" charset="2"/>
              </a:rPr>
              <a:t>	</a:t>
            </a:r>
            <a:r>
              <a:rPr lang="en-US" altLang="en-US" sz="2000" u="sng">
                <a:sym typeface="Symbol" panose="05050102010706020507" pitchFamily="18" charset="2"/>
              </a:rPr>
              <a:t>Spin</a:t>
            </a:r>
            <a:r>
              <a:rPr lang="en-US" altLang="en-US" sz="2000">
                <a:sym typeface="Symbol" panose="05050102010706020507" pitchFamily="18" charset="2"/>
              </a:rPr>
              <a:t>	</a:t>
            </a:r>
            <a:r>
              <a:rPr lang="en-US" altLang="en-US" sz="2000" u="sng">
                <a:sym typeface="Symbol" panose="05050102010706020507" pitchFamily="18" charset="2"/>
              </a:rPr>
              <a:t>charge</a:t>
            </a:r>
            <a:r>
              <a:rPr lang="en-US" altLang="en-US" sz="2000">
                <a:sym typeface="Symbol" panose="05050102010706020507" pitchFamily="18" charset="2"/>
              </a:rPr>
              <a:t>	</a:t>
            </a:r>
            <a:r>
              <a:rPr lang="en-US" altLang="en-US" sz="2000" i="1" u="sng">
                <a:sym typeface="Symbol" panose="05050102010706020507" pitchFamily="18" charset="2"/>
              </a:rPr>
              <a:t>S</a:t>
            </a:r>
          </a:p>
          <a:p>
            <a:pPr>
              <a:spcBef>
                <a:spcPts val="300"/>
              </a:spcBef>
              <a:buFontTx/>
              <a:buNone/>
            </a:pPr>
            <a:r>
              <a:rPr lang="en-US" altLang="en-US" sz="2000" i="1">
                <a:sym typeface="Symbol" panose="05050102010706020507" pitchFamily="18" charset="2"/>
              </a:rPr>
              <a:t>      </a:t>
            </a:r>
            <a:r>
              <a:rPr lang="en-US" altLang="en-US" sz="2000">
                <a:sym typeface="Symbol" panose="05050102010706020507" pitchFamily="18" charset="2"/>
              </a:rPr>
              <a:t>anti-Up	  ½	–2/3 	0</a:t>
            </a:r>
          </a:p>
          <a:p>
            <a:pPr>
              <a:spcBef>
                <a:spcPts val="30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   anti-Down	  ½	+1/3	0</a:t>
            </a:r>
          </a:p>
          <a:p>
            <a:pPr>
              <a:spcBef>
                <a:spcPts val="30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   anti-Strange 	  ½	+1/3	+1</a:t>
            </a:r>
          </a:p>
        </p:txBody>
      </p:sp>
      <p:sp>
        <p:nvSpPr>
          <p:cNvPr id="828468" name="Oval 52">
            <a:extLst>
              <a:ext uri="{FF2B5EF4-FFF2-40B4-BE49-F238E27FC236}">
                <a16:creationId xmlns:a16="http://schemas.microsoft.com/office/drawing/2014/main" id="{D0B06EB3-6A24-0C8B-6A42-C99693F8E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349875"/>
            <a:ext cx="365125" cy="365125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 dirty="0"/>
              <a:t>u</a:t>
            </a:r>
            <a:endParaRPr lang="en-US" sz="2000" b="1" i="1" dirty="0"/>
          </a:p>
        </p:txBody>
      </p:sp>
      <p:sp>
        <p:nvSpPr>
          <p:cNvPr id="828469" name="Oval 53">
            <a:extLst>
              <a:ext uri="{FF2B5EF4-FFF2-40B4-BE49-F238E27FC236}">
                <a16:creationId xmlns:a16="http://schemas.microsoft.com/office/drawing/2014/main" id="{1130DB18-9D98-E950-949A-A275DFB3C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730875"/>
            <a:ext cx="365125" cy="365125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d</a:t>
            </a:r>
            <a:endParaRPr lang="en-US" sz="2000" b="1" i="1"/>
          </a:p>
        </p:txBody>
      </p:sp>
      <p:sp>
        <p:nvSpPr>
          <p:cNvPr id="828470" name="Oval 54">
            <a:extLst>
              <a:ext uri="{FF2B5EF4-FFF2-40B4-BE49-F238E27FC236}">
                <a16:creationId xmlns:a16="http://schemas.microsoft.com/office/drawing/2014/main" id="{818917A7-E0FC-4083-9C6A-9942213D2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111875"/>
            <a:ext cx="365125" cy="365125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s</a:t>
            </a:r>
            <a:endParaRPr lang="en-US" sz="2000" b="1" i="1"/>
          </a:p>
        </p:txBody>
      </p:sp>
      <p:sp>
        <p:nvSpPr>
          <p:cNvPr id="113693" name="Line 55">
            <a:extLst>
              <a:ext uri="{FF2B5EF4-FFF2-40B4-BE49-F238E27FC236}">
                <a16:creationId xmlns:a16="http://schemas.microsoft.com/office/drawing/2014/main" id="{19B5E64C-50EF-36B0-1576-7FDA1A941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4000" y="5470525"/>
            <a:ext cx="27463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94" name="Line 56">
            <a:extLst>
              <a:ext uri="{FF2B5EF4-FFF2-40B4-BE49-F238E27FC236}">
                <a16:creationId xmlns:a16="http://schemas.microsoft.com/office/drawing/2014/main" id="{5F71B5AD-0511-1F11-5E05-33B2A9DAE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8288" y="5788025"/>
            <a:ext cx="27463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95" name="Line 57">
            <a:extLst>
              <a:ext uri="{FF2B5EF4-FFF2-40B4-BE49-F238E27FC236}">
                <a16:creationId xmlns:a16="http://schemas.microsoft.com/office/drawing/2014/main" id="{4D5F95B6-CBDA-0D49-7BA1-824A46B99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9713" y="6175375"/>
            <a:ext cx="27463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3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2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8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8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8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28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2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2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2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2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82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2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2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2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2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2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2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421" grpId="0" build="p"/>
      <p:bldP spid="828438" grpId="0" animBg="1"/>
      <p:bldP spid="828439" grpId="0"/>
      <p:bldP spid="828440" grpId="0"/>
      <p:bldP spid="828441" grpId="0" animBg="1"/>
      <p:bldP spid="828442" grpId="0" animBg="1"/>
      <p:bldP spid="828443" grpId="0" animBg="1"/>
      <p:bldP spid="828444" grpId="0" animBg="1"/>
      <p:bldP spid="828445" grpId="0" animBg="1"/>
      <p:bldP spid="828447" grpId="0" animBg="1"/>
      <p:bldP spid="828448" grpId="0" animBg="1"/>
      <p:bldP spid="828449" grpId="0" animBg="1"/>
      <p:bldP spid="828450" grpId="0" animBg="1"/>
      <p:bldP spid="828451" grpId="0" animBg="1"/>
      <p:bldP spid="828452" grpId="0" uiExpand="1" build="p"/>
      <p:bldP spid="828454" grpId="0" animBg="1"/>
      <p:bldP spid="828456" grpId="0" animBg="1"/>
      <p:bldP spid="828457" grpId="0" animBg="1"/>
      <p:bldP spid="828465" grpId="0" animBg="1"/>
      <p:bldP spid="828467" grpId="0" animBg="1"/>
      <p:bldP spid="828468" grpId="0" animBg="1"/>
      <p:bldP spid="828469" grpId="0" animBg="1"/>
      <p:bldP spid="8284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508" name="Oval 44">
            <a:extLst>
              <a:ext uri="{FF2B5EF4-FFF2-40B4-BE49-F238E27FC236}">
                <a16:creationId xmlns:a16="http://schemas.microsoft.com/office/drawing/2014/main" id="{04BC0C20-9F21-ED4E-05A5-2126E3494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563880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830466" name="Text Box 2">
            <a:extLst>
              <a:ext uri="{FF2B5EF4-FFF2-40B4-BE49-F238E27FC236}">
                <a16:creationId xmlns:a16="http://schemas.microsoft.com/office/drawing/2014/main" id="{66C6C20C-9CAD-4330-B5CE-C6CD40973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22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To make a baryon, combine three quarks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To make an anti-baryon, combine three anti-quarks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To make a meson, combine a quark and an anti-quark</a:t>
            </a:r>
          </a:p>
        </p:txBody>
      </p:sp>
      <p:sp>
        <p:nvSpPr>
          <p:cNvPr id="114692" name="Text Box 3">
            <a:extLst>
              <a:ext uri="{FF2B5EF4-FFF2-40B4-BE49-F238E27FC236}">
                <a16:creationId xmlns:a16="http://schemas.microsoft.com/office/drawing/2014/main" id="{40F1A91A-A8F9-3E8C-189E-02A7D4B75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Baryons and Mesons from Quarks</a:t>
            </a:r>
          </a:p>
        </p:txBody>
      </p:sp>
      <p:sp>
        <p:nvSpPr>
          <p:cNvPr id="114693" name="Text Box 21">
            <a:extLst>
              <a:ext uri="{FF2B5EF4-FFF2-40B4-BE49-F238E27FC236}">
                <a16:creationId xmlns:a16="http://schemas.microsoft.com/office/drawing/2014/main" id="{A358AF5E-1705-4597-DC7B-8DA2BD0D4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81200"/>
            <a:ext cx="4160838" cy="143827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  </a:t>
            </a:r>
            <a:r>
              <a:rPr lang="en-US" altLang="en-US" sz="2000" u="sng">
                <a:sym typeface="Symbol" panose="05050102010706020507" pitchFamily="18" charset="2"/>
              </a:rPr>
              <a:t>Quark</a:t>
            </a:r>
            <a:r>
              <a:rPr lang="en-US" altLang="en-US" sz="2000">
                <a:sym typeface="Symbol" panose="05050102010706020507" pitchFamily="18" charset="2"/>
              </a:rPr>
              <a:t>	</a:t>
            </a:r>
            <a:r>
              <a:rPr lang="en-US" altLang="en-US" sz="2000" u="sng">
                <a:sym typeface="Symbol" panose="05050102010706020507" pitchFamily="18" charset="2"/>
              </a:rPr>
              <a:t>Spin</a:t>
            </a:r>
            <a:r>
              <a:rPr lang="en-US" altLang="en-US" sz="2000">
                <a:sym typeface="Symbol" panose="05050102010706020507" pitchFamily="18" charset="2"/>
              </a:rPr>
              <a:t>	</a:t>
            </a:r>
            <a:r>
              <a:rPr lang="en-US" altLang="en-US" sz="2000" u="sng">
                <a:sym typeface="Symbol" panose="05050102010706020507" pitchFamily="18" charset="2"/>
              </a:rPr>
              <a:t>charge</a:t>
            </a:r>
            <a:r>
              <a:rPr lang="en-US" altLang="en-US" sz="2000">
                <a:sym typeface="Symbol" panose="05050102010706020507" pitchFamily="18" charset="2"/>
              </a:rPr>
              <a:t>	</a:t>
            </a:r>
            <a:r>
              <a:rPr lang="en-US" altLang="en-US" sz="2000" i="1" u="sng">
                <a:sym typeface="Symbol" panose="05050102010706020507" pitchFamily="18" charset="2"/>
              </a:rPr>
              <a:t>S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en-US" sz="2000" i="1">
                <a:sym typeface="Symbol" panose="05050102010706020507" pitchFamily="18" charset="2"/>
              </a:rPr>
              <a:t>      </a:t>
            </a:r>
            <a:r>
              <a:rPr lang="en-US" altLang="en-US" sz="2000">
                <a:sym typeface="Symbol" panose="05050102010706020507" pitchFamily="18" charset="2"/>
              </a:rPr>
              <a:t>Up		  ½	+2/3 	0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   Down	  ½	–1/3	0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   Strange	  ½	 – /3	–1</a:t>
            </a:r>
          </a:p>
        </p:txBody>
      </p:sp>
      <p:sp>
        <p:nvSpPr>
          <p:cNvPr id="830486" name="Oval 22">
            <a:extLst>
              <a:ext uri="{FF2B5EF4-FFF2-40B4-BE49-F238E27FC236}">
                <a16:creationId xmlns:a16="http://schemas.microsoft.com/office/drawing/2014/main" id="{E1B6D920-FC20-A80B-3F5F-70DBD6114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513" y="2276475"/>
            <a:ext cx="384175" cy="3810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u</a:t>
            </a:r>
            <a:endParaRPr lang="en-US" sz="2000" b="1" i="1"/>
          </a:p>
        </p:txBody>
      </p:sp>
      <p:sp>
        <p:nvSpPr>
          <p:cNvPr id="830487" name="Oval 23">
            <a:extLst>
              <a:ext uri="{FF2B5EF4-FFF2-40B4-BE49-F238E27FC236}">
                <a16:creationId xmlns:a16="http://schemas.microsoft.com/office/drawing/2014/main" id="{53B0A8CA-BFC0-C412-5B99-4AD142B02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513" y="2657475"/>
            <a:ext cx="384175" cy="3810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d</a:t>
            </a:r>
            <a:endParaRPr lang="en-US" sz="2000" b="1" i="1"/>
          </a:p>
        </p:txBody>
      </p:sp>
      <p:sp>
        <p:nvSpPr>
          <p:cNvPr id="830488" name="Oval 24">
            <a:extLst>
              <a:ext uri="{FF2B5EF4-FFF2-40B4-BE49-F238E27FC236}">
                <a16:creationId xmlns:a16="http://schemas.microsoft.com/office/drawing/2014/main" id="{92F936B5-CBD2-3A06-0F78-EC917C9F9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513" y="3038475"/>
            <a:ext cx="384175" cy="3810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s</a:t>
            </a:r>
            <a:endParaRPr lang="en-US" sz="2000" b="1" i="1"/>
          </a:p>
        </p:txBody>
      </p:sp>
      <p:sp>
        <p:nvSpPr>
          <p:cNvPr id="830496" name="Text Box 32">
            <a:extLst>
              <a:ext uri="{FF2B5EF4-FFF2-40B4-BE49-F238E27FC236}">
                <a16:creationId xmlns:a16="http://schemas.microsoft.com/office/drawing/2014/main" id="{F1F7ECAE-ADC2-F734-F5F0-2B7234C6D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20875"/>
            <a:ext cx="5668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Composition can generally be determined from strangeness and charge</a:t>
            </a:r>
          </a:p>
        </p:txBody>
      </p:sp>
      <p:sp>
        <p:nvSpPr>
          <p:cNvPr id="830497" name="Text Box 33">
            <a:extLst>
              <a:ext uri="{FF2B5EF4-FFF2-40B4-BE49-F238E27FC236}">
                <a16:creationId xmlns:a16="http://schemas.microsoft.com/office/drawing/2014/main" id="{0E572920-C885-0132-337B-39C3A90F6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43200"/>
            <a:ext cx="3733800" cy="40005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What is a proton made from?</a:t>
            </a:r>
            <a:endParaRPr lang="en-US" altLang="en-US" sz="20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30498" name="Text Box 34">
            <a:extLst>
              <a:ext uri="{FF2B5EF4-FFF2-40B4-BE49-F238E27FC236}">
                <a16:creationId xmlns:a16="http://schemas.microsoft.com/office/drawing/2014/main" id="{666706FB-40A2-43BC-5B18-668B9166B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" y="3238500"/>
            <a:ext cx="65833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It is a baryon: three quarks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It has strangeness 0, so no strange quarks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It has charge +1, so to get this, must take:</a:t>
            </a:r>
          </a:p>
        </p:txBody>
      </p:sp>
      <p:graphicFrame>
        <p:nvGraphicFramePr>
          <p:cNvPr id="830499" name="Object 2">
            <a:extLst>
              <a:ext uri="{FF2B5EF4-FFF2-40B4-BE49-F238E27FC236}">
                <a16:creationId xmlns:a16="http://schemas.microsoft.com/office/drawing/2014/main" id="{FED9CE0B-1B6F-CF47-DB58-5639F8DB09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81513"/>
          <a:ext cx="16446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800" imgH="228600" progId="Equation.DSMT4">
                  <p:embed/>
                </p:oleObj>
              </mc:Choice>
              <mc:Fallback>
                <p:oleObj name="Equation" r:id="rId2" imgW="939800" imgH="228600" progId="Equation.DSMT4">
                  <p:embed/>
                  <p:pic>
                    <p:nvPicPr>
                      <p:cNvPr id="830499" name="Object 2">
                        <a:extLst>
                          <a:ext uri="{FF2B5EF4-FFF2-40B4-BE49-F238E27FC236}">
                            <a16:creationId xmlns:a16="http://schemas.microsoft.com/office/drawing/2014/main" id="{FED9CE0B-1B6F-CF47-DB58-5639F8DB09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81513"/>
                        <a:ext cx="16446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0500" name="Text Box 36">
            <a:extLst>
              <a:ext uri="{FF2B5EF4-FFF2-40B4-BE49-F238E27FC236}">
                <a16:creationId xmlns:a16="http://schemas.microsoft.com/office/drawing/2014/main" id="{E10B69AA-368E-0AD9-7336-9AC03B24F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114800"/>
            <a:ext cx="3048000" cy="40005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What is a K</a:t>
            </a:r>
            <a:r>
              <a:rPr lang="en-US" altLang="en-US" sz="2000" b="1" baseline="30000">
                <a:solidFill>
                  <a:schemeClr val="bg1"/>
                </a:solidFill>
              </a:rPr>
              <a:t>+</a:t>
            </a:r>
            <a:r>
              <a:rPr lang="en-US" altLang="en-US" sz="2000" b="1">
                <a:solidFill>
                  <a:schemeClr val="bg1"/>
                </a:solidFill>
              </a:rPr>
              <a:t> made from?</a:t>
            </a:r>
            <a:endParaRPr lang="en-US" altLang="en-US" sz="20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30501" name="Text Box 37">
            <a:extLst>
              <a:ext uri="{FF2B5EF4-FFF2-40B4-BE49-F238E27FC236}">
                <a16:creationId xmlns:a16="http://schemas.microsoft.com/office/drawing/2014/main" id="{2FF47E08-8712-73BA-E1C0-80B858B30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4953000"/>
            <a:ext cx="1508125" cy="40005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6600"/>
                </a:solidFill>
              </a:rPr>
              <a:t>p</a:t>
            </a:r>
            <a:r>
              <a:rPr lang="en-US" altLang="en-US" sz="2000" b="1" baseline="30000">
                <a:solidFill>
                  <a:srgbClr val="006600"/>
                </a:solidFill>
              </a:rPr>
              <a:t>+</a:t>
            </a:r>
            <a:r>
              <a:rPr lang="en-US" altLang="en-US" sz="2000" b="1">
                <a:solidFill>
                  <a:srgbClr val="006600"/>
                </a:solidFill>
              </a:rPr>
              <a:t> = [uud]</a:t>
            </a:r>
            <a:endParaRPr lang="en-US" altLang="en-US" sz="2000" b="1">
              <a:solidFill>
                <a:srgbClr val="006600"/>
              </a:solidFill>
              <a:sym typeface="Symbol" panose="05050102010706020507" pitchFamily="18" charset="2"/>
            </a:endParaRPr>
          </a:p>
        </p:txBody>
      </p:sp>
      <p:sp>
        <p:nvSpPr>
          <p:cNvPr id="830502" name="Text Box 38">
            <a:extLst>
              <a:ext uri="{FF2B5EF4-FFF2-40B4-BE49-F238E27FC236}">
                <a16:creationId xmlns:a16="http://schemas.microsoft.com/office/drawing/2014/main" id="{379A3630-2FE0-EBE8-08FB-DEC38006F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825" y="4665663"/>
            <a:ext cx="56705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It is a meson: quark + anti-quark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It has strangeness +1, so must have an anti-strange quark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To get charge +1, the other quark must have charge +2/3</a:t>
            </a:r>
          </a:p>
        </p:txBody>
      </p:sp>
      <p:graphicFrame>
        <p:nvGraphicFramePr>
          <p:cNvPr id="830503" name="Object 3">
            <a:extLst>
              <a:ext uri="{FF2B5EF4-FFF2-40B4-BE49-F238E27FC236}">
                <a16:creationId xmlns:a16="http://schemas.microsoft.com/office/drawing/2014/main" id="{BC6708EA-0039-0B07-2742-799472ADA0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47050" y="6029325"/>
          <a:ext cx="16668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087" imgH="253890" progId="Equation.DSMT4">
                  <p:embed/>
                </p:oleObj>
              </mc:Choice>
              <mc:Fallback>
                <p:oleObj name="Equation" r:id="rId4" imgW="952087" imgH="253890" progId="Equation.DSMT4">
                  <p:embed/>
                  <p:pic>
                    <p:nvPicPr>
                      <p:cNvPr id="830503" name="Object 3">
                        <a:extLst>
                          <a:ext uri="{FF2B5EF4-FFF2-40B4-BE49-F238E27FC236}">
                            <a16:creationId xmlns:a16="http://schemas.microsoft.com/office/drawing/2014/main" id="{BC6708EA-0039-0B07-2742-799472ADA0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7050" y="6029325"/>
                        <a:ext cx="16668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0504" name="Text Box 40">
            <a:extLst>
              <a:ext uri="{FF2B5EF4-FFF2-40B4-BE49-F238E27FC236}">
                <a16:creationId xmlns:a16="http://schemas.microsoft.com/office/drawing/2014/main" id="{E2018B56-F26E-55B7-67FF-A94FA59CB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650" y="5448300"/>
            <a:ext cx="1295400" cy="4000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K</a:t>
            </a:r>
            <a:r>
              <a:rPr lang="en-US" altLang="en-US" sz="2000" b="1" baseline="30000">
                <a:solidFill>
                  <a:srgbClr val="0000FF"/>
                </a:solidFill>
              </a:rPr>
              <a:t>+</a:t>
            </a:r>
            <a:r>
              <a:rPr lang="en-US" altLang="en-US" sz="2000" b="1">
                <a:solidFill>
                  <a:srgbClr val="0000FF"/>
                </a:solidFill>
              </a:rPr>
              <a:t> = [us]</a:t>
            </a:r>
            <a:endParaRPr lang="en-US" altLang="en-US" sz="2000" b="1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830505" name="Line 41">
            <a:extLst>
              <a:ext uri="{FF2B5EF4-FFF2-40B4-BE49-F238E27FC236}">
                <a16:creationId xmlns:a16="http://schemas.microsoft.com/office/drawing/2014/main" id="{C552432E-40FD-6149-3168-130E66DEA8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588000"/>
            <a:ext cx="1841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506" name="Oval 42">
            <a:extLst>
              <a:ext uri="{FF2B5EF4-FFF2-40B4-BE49-F238E27FC236}">
                <a16:creationId xmlns:a16="http://schemas.microsoft.com/office/drawing/2014/main" id="{2B58DCFD-BC3B-44C6-0FB2-05E251D39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5638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u</a:t>
            </a:r>
            <a:endParaRPr lang="en-US" sz="2000" b="1" i="1"/>
          </a:p>
        </p:txBody>
      </p:sp>
      <p:sp>
        <p:nvSpPr>
          <p:cNvPr id="830507" name="Oval 43">
            <a:extLst>
              <a:ext uri="{FF2B5EF4-FFF2-40B4-BE49-F238E27FC236}">
                <a16:creationId xmlns:a16="http://schemas.microsoft.com/office/drawing/2014/main" id="{6C716F3E-F3AA-69D7-975E-0E5A64A2F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59436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d</a:t>
            </a:r>
            <a:endParaRPr lang="en-US" sz="2000" b="1" i="1"/>
          </a:p>
        </p:txBody>
      </p:sp>
      <p:sp>
        <p:nvSpPr>
          <p:cNvPr id="830509" name="Oval 45">
            <a:extLst>
              <a:ext uri="{FF2B5EF4-FFF2-40B4-BE49-F238E27FC236}">
                <a16:creationId xmlns:a16="http://schemas.microsoft.com/office/drawing/2014/main" id="{660628A4-C9A9-EBEE-FB2C-49CDCCCB3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59436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u</a:t>
            </a:r>
            <a:endParaRPr lang="en-US" sz="2000" b="1" i="1"/>
          </a:p>
        </p:txBody>
      </p:sp>
      <p:sp>
        <p:nvSpPr>
          <p:cNvPr id="830510" name="Oval 46">
            <a:extLst>
              <a:ext uri="{FF2B5EF4-FFF2-40B4-BE49-F238E27FC236}">
                <a16:creationId xmlns:a16="http://schemas.microsoft.com/office/drawing/2014/main" id="{76A258DF-3C86-F28A-487F-0301E1202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134100"/>
            <a:ext cx="884238" cy="54927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sz="2000"/>
          </a:p>
        </p:txBody>
      </p:sp>
      <p:sp>
        <p:nvSpPr>
          <p:cNvPr id="830512" name="Oval 48">
            <a:extLst>
              <a:ext uri="{FF2B5EF4-FFF2-40B4-BE49-F238E27FC236}">
                <a16:creationId xmlns:a16="http://schemas.microsoft.com/office/drawing/2014/main" id="{C3EFB409-E95B-9950-00CF-D44F7E7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638" y="6172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 dirty="0"/>
              <a:t>u</a:t>
            </a:r>
            <a:endParaRPr lang="en-US" sz="2000" b="1" i="1" dirty="0"/>
          </a:p>
        </p:txBody>
      </p:sp>
      <p:sp>
        <p:nvSpPr>
          <p:cNvPr id="830513" name="Oval 49">
            <a:extLst>
              <a:ext uri="{FF2B5EF4-FFF2-40B4-BE49-F238E27FC236}">
                <a16:creationId xmlns:a16="http://schemas.microsoft.com/office/drawing/2014/main" id="{86CBFB99-CCA7-EA66-C1BA-3DF999C82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6172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s</a:t>
            </a:r>
            <a:endParaRPr lang="en-US" sz="2000" b="1" i="1"/>
          </a:p>
        </p:txBody>
      </p:sp>
      <p:sp>
        <p:nvSpPr>
          <p:cNvPr id="830514" name="Line 50">
            <a:extLst>
              <a:ext uri="{FF2B5EF4-FFF2-40B4-BE49-F238E27FC236}">
                <a16:creationId xmlns:a16="http://schemas.microsoft.com/office/drawing/2014/main" id="{0A7EDEB8-857F-0F27-2601-2A064B4766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2775" y="6324600"/>
            <a:ext cx="1825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7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3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3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3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3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3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0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30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30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30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3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3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3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3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3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3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3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83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3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3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3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3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508" grpId="0" animBg="1"/>
      <p:bldP spid="830466" grpId="0" build="p"/>
      <p:bldP spid="830496" grpId="0" build="p"/>
      <p:bldP spid="830497" grpId="0" animBg="1"/>
      <p:bldP spid="830498" grpId="0" build="p"/>
      <p:bldP spid="830500" grpId="0" animBg="1"/>
      <p:bldP spid="830501" grpId="0" animBg="1"/>
      <p:bldP spid="830502" grpId="0" build="p"/>
      <p:bldP spid="830504" grpId="0" animBg="1"/>
      <p:bldP spid="830506" grpId="0" animBg="1"/>
      <p:bldP spid="830507" grpId="0" animBg="1"/>
      <p:bldP spid="830509" grpId="0" animBg="1"/>
      <p:bldP spid="830510" grpId="0" animBg="1"/>
      <p:bldP spid="830512" grpId="0" animBg="1"/>
      <p:bldP spid="8305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1" name="Text Box 3">
            <a:extLst>
              <a:ext uri="{FF2B5EF4-FFF2-40B4-BE49-F238E27FC236}">
                <a16:creationId xmlns:a16="http://schemas.microsoft.com/office/drawing/2014/main" id="{C939BF1B-1F79-14A2-3FE9-97BEDCA51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876300"/>
            <a:ext cx="64928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Can we “predict” which baryons and mesons are lightest from the quark model?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How about, say, the </a:t>
            </a:r>
            <a:r>
              <a:rPr lang="en-US" altLang="en-US" sz="2000" baseline="30000">
                <a:solidFill>
                  <a:srgbClr val="0000FF"/>
                </a:solidFill>
                <a:sym typeface="Symbol" panose="05050102010706020507" pitchFamily="18" charset="2"/>
              </a:rPr>
              <a:t>++</a:t>
            </a: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?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Spin 3/2, three up quarks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Seems to violate Pauli principle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Some people abandoned the quark model, others, in desperation, dreamed up color</a:t>
            </a:r>
          </a:p>
        </p:txBody>
      </p:sp>
      <p:sp>
        <p:nvSpPr>
          <p:cNvPr id="115715" name="Text Box 4">
            <a:extLst>
              <a:ext uri="{FF2B5EF4-FFF2-40B4-BE49-F238E27FC236}">
                <a16:creationId xmlns:a16="http://schemas.microsoft.com/office/drawing/2014/main" id="{29423E69-7852-BED0-D174-27D00DF37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The Problem with Quarks</a:t>
            </a:r>
          </a:p>
        </p:txBody>
      </p:sp>
      <p:grpSp>
        <p:nvGrpSpPr>
          <p:cNvPr id="2" name="Group 47">
            <a:extLst>
              <a:ext uri="{FF2B5EF4-FFF2-40B4-BE49-F238E27FC236}">
                <a16:creationId xmlns:a16="http://schemas.microsoft.com/office/drawing/2014/main" id="{FD4585F3-53A3-2367-2E2A-9676D67B61F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219200"/>
            <a:ext cx="4206875" cy="1143000"/>
            <a:chOff x="3360" y="768"/>
            <a:chExt cx="2208" cy="720"/>
          </a:xfrm>
        </p:grpSpPr>
        <p:sp>
          <p:nvSpPr>
            <p:cNvPr id="115772" name="Line 26">
              <a:extLst>
                <a:ext uri="{FF2B5EF4-FFF2-40B4-BE49-F238E27FC236}">
                  <a16:creationId xmlns:a16="http://schemas.microsoft.com/office/drawing/2014/main" id="{27866ABE-691D-E795-74ED-C13A8BFAF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4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73" name="Line 27">
              <a:extLst>
                <a:ext uri="{FF2B5EF4-FFF2-40B4-BE49-F238E27FC236}">
                  <a16:creationId xmlns:a16="http://schemas.microsoft.com/office/drawing/2014/main" id="{D882F1D5-1728-D96F-1804-C60C034A4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74" name="Line 28">
              <a:extLst>
                <a:ext uri="{FF2B5EF4-FFF2-40B4-BE49-F238E27FC236}">
                  <a16:creationId xmlns:a16="http://schemas.microsoft.com/office/drawing/2014/main" id="{1833ECEB-D5C1-3BDF-E77E-81337F516C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75" name="Line 29">
              <a:extLst>
                <a:ext uri="{FF2B5EF4-FFF2-40B4-BE49-F238E27FC236}">
                  <a16:creationId xmlns:a16="http://schemas.microsoft.com/office/drawing/2014/main" id="{604A4FF0-653A-4A5B-C71E-4C74C111EA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14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76" name="Line 30">
              <a:extLst>
                <a:ext uri="{FF2B5EF4-FFF2-40B4-BE49-F238E27FC236}">
                  <a16:creationId xmlns:a16="http://schemas.microsoft.com/office/drawing/2014/main" id="{AE5CFCC3-CAA6-496D-3924-12BAA1E875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77" name="Line 31">
              <a:extLst>
                <a:ext uri="{FF2B5EF4-FFF2-40B4-BE49-F238E27FC236}">
                  <a16:creationId xmlns:a16="http://schemas.microsoft.com/office/drawing/2014/main" id="{37331088-447A-F732-8607-1CC232301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78" name="Line 32">
              <a:extLst>
                <a:ext uri="{FF2B5EF4-FFF2-40B4-BE49-F238E27FC236}">
                  <a16:creationId xmlns:a16="http://schemas.microsoft.com/office/drawing/2014/main" id="{13305035-1511-0E40-1FA9-57A45DC753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12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79" name="Line 33">
              <a:extLst>
                <a:ext uri="{FF2B5EF4-FFF2-40B4-BE49-F238E27FC236}">
                  <a16:creationId xmlns:a16="http://schemas.microsoft.com/office/drawing/2014/main" id="{0A3E1F9F-1BF0-B83E-EC3F-577DBBABB0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7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80" name="Line 34">
              <a:extLst>
                <a:ext uri="{FF2B5EF4-FFF2-40B4-BE49-F238E27FC236}">
                  <a16:creationId xmlns:a16="http://schemas.microsoft.com/office/drawing/2014/main" id="{EA2FC712-3EBF-DF81-28DC-DE02F989B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7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4">
            <a:extLst>
              <a:ext uri="{FF2B5EF4-FFF2-40B4-BE49-F238E27FC236}">
                <a16:creationId xmlns:a16="http://schemas.microsoft.com/office/drawing/2014/main" id="{6E283C5F-C228-4EB6-051C-8CE8058B359F}"/>
              </a:ext>
            </a:extLst>
          </p:cNvPr>
          <p:cNvGrpSpPr>
            <a:grpSpLocks/>
          </p:cNvGrpSpPr>
          <p:nvPr/>
        </p:nvGrpSpPr>
        <p:grpSpPr bwMode="auto">
          <a:xfrm>
            <a:off x="6308725" y="2438400"/>
            <a:ext cx="1463675" cy="704850"/>
            <a:chOff x="3312" y="1536"/>
            <a:chExt cx="768" cy="444"/>
          </a:xfrm>
        </p:grpSpPr>
        <p:sp>
          <p:nvSpPr>
            <p:cNvPr id="115770" name="AutoShape 35">
              <a:extLst>
                <a:ext uri="{FF2B5EF4-FFF2-40B4-BE49-F238E27FC236}">
                  <a16:creationId xmlns:a16="http://schemas.microsoft.com/office/drawing/2014/main" id="{2F2F7494-00DD-BE7A-70C0-1FF877A419B2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576" y="1272"/>
              <a:ext cx="240" cy="768"/>
            </a:xfrm>
            <a:prstGeom prst="leftBrace">
              <a:avLst>
                <a:gd name="adj1" fmla="val 26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15771" name="Text Box 39">
              <a:extLst>
                <a:ext uri="{FF2B5EF4-FFF2-40B4-BE49-F238E27FC236}">
                  <a16:creationId xmlns:a16="http://schemas.microsoft.com/office/drawing/2014/main" id="{A77774F9-0043-26E2-821A-AA5FACAFF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728"/>
              <a:ext cx="3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ym typeface="Symbol" panose="05050102010706020507" pitchFamily="18" charset="2"/>
                </a:rPr>
                <a:t>Up</a:t>
              </a:r>
              <a:endParaRPr lang="en-US" altLang="en-US" sz="2000" baseline="30000">
                <a:sym typeface="Symbol" panose="05050102010706020507" pitchFamily="18" charset="2"/>
              </a:endParaRPr>
            </a:p>
          </p:txBody>
        </p:sp>
      </p:grpSp>
      <p:grpSp>
        <p:nvGrpSpPr>
          <p:cNvPr id="4" name="Group 45">
            <a:extLst>
              <a:ext uri="{FF2B5EF4-FFF2-40B4-BE49-F238E27FC236}">
                <a16:creationId xmlns:a16="http://schemas.microsoft.com/office/drawing/2014/main" id="{A31F54EC-A653-6AFD-0A61-BB9C0F6765A4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2438400"/>
            <a:ext cx="1463675" cy="781050"/>
            <a:chOff x="4080" y="1536"/>
            <a:chExt cx="768" cy="492"/>
          </a:xfrm>
        </p:grpSpPr>
        <p:sp>
          <p:nvSpPr>
            <p:cNvPr id="115768" name="AutoShape 36">
              <a:extLst>
                <a:ext uri="{FF2B5EF4-FFF2-40B4-BE49-F238E27FC236}">
                  <a16:creationId xmlns:a16="http://schemas.microsoft.com/office/drawing/2014/main" id="{8985D175-FEA8-A26D-A8D1-8FF8B178742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344" y="1272"/>
              <a:ext cx="240" cy="768"/>
            </a:xfrm>
            <a:prstGeom prst="leftBrace">
              <a:avLst>
                <a:gd name="adj1" fmla="val 26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15769" name="Text Box 42">
              <a:extLst>
                <a:ext uri="{FF2B5EF4-FFF2-40B4-BE49-F238E27FC236}">
                  <a16:creationId xmlns:a16="http://schemas.microsoft.com/office/drawing/2014/main" id="{11B02EED-4277-5AB9-1ADC-BB312675C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776"/>
              <a:ext cx="67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ym typeface="Symbol" panose="05050102010706020507" pitchFamily="18" charset="2"/>
                </a:rPr>
                <a:t>Down</a:t>
              </a:r>
              <a:endParaRPr lang="en-US" altLang="en-US" sz="2000" baseline="30000">
                <a:sym typeface="Symbol" panose="05050102010706020507" pitchFamily="18" charset="2"/>
              </a:endParaRPr>
            </a:p>
          </p:txBody>
        </p:sp>
      </p:grpSp>
      <p:grpSp>
        <p:nvGrpSpPr>
          <p:cNvPr id="5" name="Group 46">
            <a:extLst>
              <a:ext uri="{FF2B5EF4-FFF2-40B4-BE49-F238E27FC236}">
                <a16:creationId xmlns:a16="http://schemas.microsoft.com/office/drawing/2014/main" id="{3A70A6EA-940E-997A-15CC-9315CF4E0687}"/>
              </a:ext>
            </a:extLst>
          </p:cNvPr>
          <p:cNvGrpSpPr>
            <a:grpSpLocks/>
          </p:cNvGrpSpPr>
          <p:nvPr/>
        </p:nvGrpSpPr>
        <p:grpSpPr bwMode="auto">
          <a:xfrm>
            <a:off x="9236075" y="2438400"/>
            <a:ext cx="1736725" cy="781050"/>
            <a:chOff x="4848" y="1536"/>
            <a:chExt cx="912" cy="492"/>
          </a:xfrm>
        </p:grpSpPr>
        <p:sp>
          <p:nvSpPr>
            <p:cNvPr id="115766" name="AutoShape 37">
              <a:extLst>
                <a:ext uri="{FF2B5EF4-FFF2-40B4-BE49-F238E27FC236}">
                  <a16:creationId xmlns:a16="http://schemas.microsoft.com/office/drawing/2014/main" id="{A012E05C-6E91-DFA9-4374-FDD264B53D56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12" y="1272"/>
              <a:ext cx="240" cy="768"/>
            </a:xfrm>
            <a:prstGeom prst="leftBrace">
              <a:avLst>
                <a:gd name="adj1" fmla="val 26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15767" name="Text Box 43">
              <a:extLst>
                <a:ext uri="{FF2B5EF4-FFF2-40B4-BE49-F238E27FC236}">
                  <a16:creationId xmlns:a16="http://schemas.microsoft.com/office/drawing/2014/main" id="{A23692F0-CD63-D07A-046E-55A4DC022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776"/>
              <a:ext cx="86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ym typeface="Symbol" panose="05050102010706020507" pitchFamily="18" charset="2"/>
                </a:rPr>
                <a:t>Strange</a:t>
              </a:r>
              <a:endParaRPr lang="en-US" altLang="en-US" sz="2000" baseline="30000">
                <a:sym typeface="Symbol" panose="05050102010706020507" pitchFamily="18" charset="2"/>
              </a:endParaRPr>
            </a:p>
          </p:txBody>
        </p:sp>
      </p:grpSp>
      <p:grpSp>
        <p:nvGrpSpPr>
          <p:cNvPr id="6" name="Group 51">
            <a:extLst>
              <a:ext uri="{FF2B5EF4-FFF2-40B4-BE49-F238E27FC236}">
                <a16:creationId xmlns:a16="http://schemas.microsoft.com/office/drawing/2014/main" id="{3B9C3A08-4559-4F79-BA95-75BD4B38F819}"/>
              </a:ext>
            </a:extLst>
          </p:cNvPr>
          <p:cNvGrpSpPr>
            <a:grpSpLocks/>
          </p:cNvGrpSpPr>
          <p:nvPr/>
        </p:nvGrpSpPr>
        <p:grpSpPr bwMode="auto">
          <a:xfrm>
            <a:off x="6492875" y="1981200"/>
            <a:ext cx="365125" cy="381000"/>
            <a:chOff x="2736" y="3072"/>
            <a:chExt cx="192" cy="240"/>
          </a:xfrm>
        </p:grpSpPr>
        <p:sp>
          <p:nvSpPr>
            <p:cNvPr id="115763" name="Line 48">
              <a:extLst>
                <a:ext uri="{FF2B5EF4-FFF2-40B4-BE49-F238E27FC236}">
                  <a16:creationId xmlns:a16="http://schemas.microsoft.com/office/drawing/2014/main" id="{962C9F4B-D1DD-23D8-4AD9-49B5D07B6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307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64" name="Line 49">
              <a:extLst>
                <a:ext uri="{FF2B5EF4-FFF2-40B4-BE49-F238E27FC236}">
                  <a16:creationId xmlns:a16="http://schemas.microsoft.com/office/drawing/2014/main" id="{EC0F3F6A-66BA-09CE-7EEB-5065A18C27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307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65" name="Line 50">
              <a:extLst>
                <a:ext uri="{FF2B5EF4-FFF2-40B4-BE49-F238E27FC236}">
                  <a16:creationId xmlns:a16="http://schemas.microsoft.com/office/drawing/2014/main" id="{5EB017F8-276B-7D4D-1E2D-849E7DC58E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07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1540" name="Text Box 52">
            <a:extLst>
              <a:ext uri="{FF2B5EF4-FFF2-40B4-BE49-F238E27FC236}">
                <a16:creationId xmlns:a16="http://schemas.microsoft.com/office/drawing/2014/main" id="{8CE4765C-8117-A30C-721B-42585B31C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Color</a:t>
            </a:r>
          </a:p>
        </p:txBody>
      </p:sp>
      <p:sp>
        <p:nvSpPr>
          <p:cNvPr id="831541" name="Text Box 53">
            <a:extLst>
              <a:ext uri="{FF2B5EF4-FFF2-40B4-BE49-F238E27FC236}">
                <a16:creationId xmlns:a16="http://schemas.microsoft.com/office/drawing/2014/main" id="{04B857DD-96B6-3BA6-D05F-3A39002C8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4038600"/>
            <a:ext cx="78994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Maybe there is another property, call it color, that describes an individual quark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Need three colors: typically called red, green, and blue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Every type of quark comes in three colors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You must always combine quarks in colorless combinations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Anti-quarks come in anti-red, anti-green, and anti-blue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Everything worked fine, but looked awfully arbitrary</a:t>
            </a:r>
          </a:p>
        </p:txBody>
      </p:sp>
      <p:sp>
        <p:nvSpPr>
          <p:cNvPr id="831542" name="Oval 54">
            <a:extLst>
              <a:ext uri="{FF2B5EF4-FFF2-40B4-BE49-F238E27FC236}">
                <a16:creationId xmlns:a16="http://schemas.microsoft.com/office/drawing/2014/main" id="{556F071E-B7B6-48BD-49B6-365DADA77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038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u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1543" name="Oval 55">
            <a:extLst>
              <a:ext uri="{FF2B5EF4-FFF2-40B4-BE49-F238E27FC236}">
                <a16:creationId xmlns:a16="http://schemas.microsoft.com/office/drawing/2014/main" id="{E39E1C7D-C508-A598-0E17-C65A613BE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038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u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1544" name="Oval 56">
            <a:extLst>
              <a:ext uri="{FF2B5EF4-FFF2-40B4-BE49-F238E27FC236}">
                <a16:creationId xmlns:a16="http://schemas.microsoft.com/office/drawing/2014/main" id="{A3F60259-2C29-DF12-D1F1-5A4A1538A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40386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u</a:t>
            </a:r>
            <a:endParaRPr lang="en-US" sz="2000" b="1" i="1"/>
          </a:p>
        </p:txBody>
      </p:sp>
      <p:sp>
        <p:nvSpPr>
          <p:cNvPr id="831545" name="Oval 57">
            <a:extLst>
              <a:ext uri="{FF2B5EF4-FFF2-40B4-BE49-F238E27FC236}">
                <a16:creationId xmlns:a16="http://schemas.microsoft.com/office/drawing/2014/main" id="{CC057092-3F37-4F5F-3FCB-76F48B21A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958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d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1546" name="Oval 58">
            <a:extLst>
              <a:ext uri="{FF2B5EF4-FFF2-40B4-BE49-F238E27FC236}">
                <a16:creationId xmlns:a16="http://schemas.microsoft.com/office/drawing/2014/main" id="{0052EF68-38FF-76AC-028A-88C51A730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4958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d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1547" name="Oval 59">
            <a:extLst>
              <a:ext uri="{FF2B5EF4-FFF2-40B4-BE49-F238E27FC236}">
                <a16:creationId xmlns:a16="http://schemas.microsoft.com/office/drawing/2014/main" id="{5F60029C-86D1-6AF7-42AB-254E978F8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4495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d</a:t>
            </a:r>
            <a:endParaRPr lang="en-US" sz="2000" b="1" i="1"/>
          </a:p>
        </p:txBody>
      </p:sp>
      <p:sp>
        <p:nvSpPr>
          <p:cNvPr id="831548" name="Oval 60">
            <a:extLst>
              <a:ext uri="{FF2B5EF4-FFF2-40B4-BE49-F238E27FC236}">
                <a16:creationId xmlns:a16="http://schemas.microsoft.com/office/drawing/2014/main" id="{4EED6F1B-BAC4-AB84-666C-3858724E4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953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1549" name="Oval 61">
            <a:extLst>
              <a:ext uri="{FF2B5EF4-FFF2-40B4-BE49-F238E27FC236}">
                <a16:creationId xmlns:a16="http://schemas.microsoft.com/office/drawing/2014/main" id="{485E0289-F444-700D-07B7-2CE2D6B39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953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1550" name="Oval 62">
            <a:extLst>
              <a:ext uri="{FF2B5EF4-FFF2-40B4-BE49-F238E27FC236}">
                <a16:creationId xmlns:a16="http://schemas.microsoft.com/office/drawing/2014/main" id="{F5A12B9C-F8FB-19FE-147A-BF06F507E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49530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s</a:t>
            </a:r>
            <a:endParaRPr lang="en-US" sz="2000" b="1" i="1"/>
          </a:p>
        </p:txBody>
      </p:sp>
      <p:grpSp>
        <p:nvGrpSpPr>
          <p:cNvPr id="7" name="Group 63">
            <a:extLst>
              <a:ext uri="{FF2B5EF4-FFF2-40B4-BE49-F238E27FC236}">
                <a16:creationId xmlns:a16="http://schemas.microsoft.com/office/drawing/2014/main" id="{53CBAE2D-A97A-A639-5EFB-5179C9DA3DF8}"/>
              </a:ext>
            </a:extLst>
          </p:cNvPr>
          <p:cNvGrpSpPr>
            <a:grpSpLocks/>
          </p:cNvGrpSpPr>
          <p:nvPr/>
        </p:nvGrpSpPr>
        <p:grpSpPr bwMode="auto">
          <a:xfrm>
            <a:off x="6492875" y="1981200"/>
            <a:ext cx="365125" cy="381000"/>
            <a:chOff x="2736" y="3072"/>
            <a:chExt cx="192" cy="240"/>
          </a:xfrm>
        </p:grpSpPr>
        <p:sp>
          <p:nvSpPr>
            <p:cNvPr id="115760" name="Line 64">
              <a:extLst>
                <a:ext uri="{FF2B5EF4-FFF2-40B4-BE49-F238E27FC236}">
                  <a16:creationId xmlns:a16="http://schemas.microsoft.com/office/drawing/2014/main" id="{557E1C74-EC19-8A9B-2987-B935CA42C0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3072"/>
              <a:ext cx="0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61" name="Line 65">
              <a:extLst>
                <a:ext uri="{FF2B5EF4-FFF2-40B4-BE49-F238E27FC236}">
                  <a16:creationId xmlns:a16="http://schemas.microsoft.com/office/drawing/2014/main" id="{2C8F1EAE-EEB3-0151-9A60-084F09D188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3072"/>
              <a:ext cx="0" cy="24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62" name="Line 66">
              <a:extLst>
                <a:ext uri="{FF2B5EF4-FFF2-40B4-BE49-F238E27FC236}">
                  <a16:creationId xmlns:a16="http://schemas.microsoft.com/office/drawing/2014/main" id="{CAFD02D4-D823-D332-5789-A270857A4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072"/>
              <a:ext cx="0" cy="24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3">
            <a:extLst>
              <a:ext uri="{FF2B5EF4-FFF2-40B4-BE49-F238E27FC236}">
                <a16:creationId xmlns:a16="http://schemas.microsoft.com/office/drawing/2014/main" id="{D87BE83D-F552-E4E1-639F-EB9AED558AD6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5486400"/>
            <a:ext cx="457200" cy="457200"/>
            <a:chOff x="5040" y="3360"/>
            <a:chExt cx="240" cy="240"/>
          </a:xfrm>
        </p:grpSpPr>
        <p:sp>
          <p:nvSpPr>
            <p:cNvPr id="115758" name="Oval 67">
              <a:extLst>
                <a:ext uri="{FF2B5EF4-FFF2-40B4-BE49-F238E27FC236}">
                  <a16:creationId xmlns:a16="http://schemas.microsoft.com/office/drawing/2014/main" id="{ED5B37F4-CDBE-8D11-3EAE-A9AB40DF6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185E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u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5759" name="Line 70">
              <a:extLst>
                <a:ext uri="{FF2B5EF4-FFF2-40B4-BE49-F238E27FC236}">
                  <a16:creationId xmlns:a16="http://schemas.microsoft.com/office/drawing/2014/main" id="{5421119A-E22C-0C71-E59A-7454CC9848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2" y="3440"/>
              <a:ext cx="1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4">
            <a:extLst>
              <a:ext uri="{FF2B5EF4-FFF2-40B4-BE49-F238E27FC236}">
                <a16:creationId xmlns:a16="http://schemas.microsoft.com/office/drawing/2014/main" id="{F5437DB0-2EB6-F4CA-F26F-BB2704FBBF69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5486400"/>
            <a:ext cx="457200" cy="457200"/>
            <a:chOff x="5280" y="3360"/>
            <a:chExt cx="240" cy="240"/>
          </a:xfrm>
        </p:grpSpPr>
        <p:sp>
          <p:nvSpPr>
            <p:cNvPr id="115756" name="Oval 68">
              <a:extLst>
                <a:ext uri="{FF2B5EF4-FFF2-40B4-BE49-F238E27FC236}">
                  <a16:creationId xmlns:a16="http://schemas.microsoft.com/office/drawing/2014/main" id="{A483885D-D4B0-919C-0A3E-717E21229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5E00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u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5757" name="Line 71">
              <a:extLst>
                <a:ext uri="{FF2B5EF4-FFF2-40B4-BE49-F238E27FC236}">
                  <a16:creationId xmlns:a16="http://schemas.microsoft.com/office/drawing/2014/main" id="{50B23FDD-8B36-D7CC-EB9C-57DD1CF5A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0" y="3440"/>
              <a:ext cx="1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75">
            <a:extLst>
              <a:ext uri="{FF2B5EF4-FFF2-40B4-BE49-F238E27FC236}">
                <a16:creationId xmlns:a16="http://schemas.microsoft.com/office/drawing/2014/main" id="{142AC76C-0081-EBF2-903C-8292C1D7479F}"/>
              </a:ext>
            </a:extLst>
          </p:cNvPr>
          <p:cNvGrpSpPr>
            <a:grpSpLocks/>
          </p:cNvGrpSpPr>
          <p:nvPr/>
        </p:nvGrpSpPr>
        <p:grpSpPr bwMode="auto">
          <a:xfrm>
            <a:off x="9220200" y="5486400"/>
            <a:ext cx="457200" cy="457200"/>
            <a:chOff x="5520" y="3360"/>
            <a:chExt cx="240" cy="240"/>
          </a:xfrm>
        </p:grpSpPr>
        <p:sp>
          <p:nvSpPr>
            <p:cNvPr id="115754" name="Oval 69">
              <a:extLst>
                <a:ext uri="{FF2B5EF4-FFF2-40B4-BE49-F238E27FC236}">
                  <a16:creationId xmlns:a16="http://schemas.microsoft.com/office/drawing/2014/main" id="{49420216-9EBE-A721-7496-8AF98D498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u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5755" name="Line 72">
              <a:extLst>
                <a:ext uri="{FF2B5EF4-FFF2-40B4-BE49-F238E27FC236}">
                  <a16:creationId xmlns:a16="http://schemas.microsoft.com/office/drawing/2014/main" id="{65F24656-7665-9BEA-2984-C74ABF13CD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2" y="3440"/>
              <a:ext cx="1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6">
            <a:extLst>
              <a:ext uri="{FF2B5EF4-FFF2-40B4-BE49-F238E27FC236}">
                <a16:creationId xmlns:a16="http://schemas.microsoft.com/office/drawing/2014/main" id="{A95CFD79-B7F0-A70F-77F1-015E8E3960A2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5943600"/>
            <a:ext cx="457200" cy="457200"/>
            <a:chOff x="5040" y="3360"/>
            <a:chExt cx="240" cy="240"/>
          </a:xfrm>
        </p:grpSpPr>
        <p:sp>
          <p:nvSpPr>
            <p:cNvPr id="115752" name="Oval 77">
              <a:extLst>
                <a:ext uri="{FF2B5EF4-FFF2-40B4-BE49-F238E27FC236}">
                  <a16:creationId xmlns:a16="http://schemas.microsoft.com/office/drawing/2014/main" id="{DE3ED84A-E096-42D7-F8AF-8003B4426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185E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d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5753" name="Line 78">
              <a:extLst>
                <a:ext uri="{FF2B5EF4-FFF2-40B4-BE49-F238E27FC236}">
                  <a16:creationId xmlns:a16="http://schemas.microsoft.com/office/drawing/2014/main" id="{A7DE98A2-470E-9D69-C0EE-D134BACFAD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2" y="3440"/>
              <a:ext cx="1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79">
            <a:extLst>
              <a:ext uri="{FF2B5EF4-FFF2-40B4-BE49-F238E27FC236}">
                <a16:creationId xmlns:a16="http://schemas.microsoft.com/office/drawing/2014/main" id="{1502F4A5-2EE6-EA53-B53E-93A4B6EFAD61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5943600"/>
            <a:ext cx="457200" cy="457200"/>
            <a:chOff x="5280" y="3360"/>
            <a:chExt cx="240" cy="240"/>
          </a:xfrm>
        </p:grpSpPr>
        <p:sp>
          <p:nvSpPr>
            <p:cNvPr id="115750" name="Oval 80">
              <a:extLst>
                <a:ext uri="{FF2B5EF4-FFF2-40B4-BE49-F238E27FC236}">
                  <a16:creationId xmlns:a16="http://schemas.microsoft.com/office/drawing/2014/main" id="{0D710293-3ADD-F6F2-D31D-618C4FEAA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5E00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d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5751" name="Line 81">
              <a:extLst>
                <a:ext uri="{FF2B5EF4-FFF2-40B4-BE49-F238E27FC236}">
                  <a16:creationId xmlns:a16="http://schemas.microsoft.com/office/drawing/2014/main" id="{6F4AF2C2-79CF-3DA5-ACE9-789D843D3D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0" y="3440"/>
              <a:ext cx="1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82">
            <a:extLst>
              <a:ext uri="{FF2B5EF4-FFF2-40B4-BE49-F238E27FC236}">
                <a16:creationId xmlns:a16="http://schemas.microsoft.com/office/drawing/2014/main" id="{ED3ED17D-08FD-9CD9-CB76-0DE6538529FB}"/>
              </a:ext>
            </a:extLst>
          </p:cNvPr>
          <p:cNvGrpSpPr>
            <a:grpSpLocks/>
          </p:cNvGrpSpPr>
          <p:nvPr/>
        </p:nvGrpSpPr>
        <p:grpSpPr bwMode="auto">
          <a:xfrm>
            <a:off x="9220200" y="5943600"/>
            <a:ext cx="457200" cy="457200"/>
            <a:chOff x="5520" y="3360"/>
            <a:chExt cx="240" cy="240"/>
          </a:xfrm>
        </p:grpSpPr>
        <p:sp>
          <p:nvSpPr>
            <p:cNvPr id="115748" name="Oval 83">
              <a:extLst>
                <a:ext uri="{FF2B5EF4-FFF2-40B4-BE49-F238E27FC236}">
                  <a16:creationId xmlns:a16="http://schemas.microsoft.com/office/drawing/2014/main" id="{2314DB5F-007D-6CC1-3425-70CE32F32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d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5749" name="Line 84">
              <a:extLst>
                <a:ext uri="{FF2B5EF4-FFF2-40B4-BE49-F238E27FC236}">
                  <a16:creationId xmlns:a16="http://schemas.microsoft.com/office/drawing/2014/main" id="{7EC09670-E228-EDAA-E43F-7C3D84D3BA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2" y="3440"/>
              <a:ext cx="1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85">
            <a:extLst>
              <a:ext uri="{FF2B5EF4-FFF2-40B4-BE49-F238E27FC236}">
                <a16:creationId xmlns:a16="http://schemas.microsoft.com/office/drawing/2014/main" id="{8BEA8462-661B-F23E-FAD4-44BEEB0FDB0F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6400800"/>
            <a:ext cx="457200" cy="457200"/>
            <a:chOff x="5040" y="3360"/>
            <a:chExt cx="240" cy="240"/>
          </a:xfrm>
        </p:grpSpPr>
        <p:sp>
          <p:nvSpPr>
            <p:cNvPr id="115746" name="Oval 86">
              <a:extLst>
                <a:ext uri="{FF2B5EF4-FFF2-40B4-BE49-F238E27FC236}">
                  <a16:creationId xmlns:a16="http://schemas.microsoft.com/office/drawing/2014/main" id="{969563D7-B0DA-3C63-3EBE-150B197ED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185E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s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5747" name="Line 87">
              <a:extLst>
                <a:ext uri="{FF2B5EF4-FFF2-40B4-BE49-F238E27FC236}">
                  <a16:creationId xmlns:a16="http://schemas.microsoft.com/office/drawing/2014/main" id="{D350AE73-3646-A275-70D1-57CDE3FE7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2" y="3440"/>
              <a:ext cx="1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88">
            <a:extLst>
              <a:ext uri="{FF2B5EF4-FFF2-40B4-BE49-F238E27FC236}">
                <a16:creationId xmlns:a16="http://schemas.microsoft.com/office/drawing/2014/main" id="{C344FB09-4E85-EA5E-2005-59B79F958814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6400800"/>
            <a:ext cx="457200" cy="457200"/>
            <a:chOff x="5280" y="3360"/>
            <a:chExt cx="240" cy="240"/>
          </a:xfrm>
        </p:grpSpPr>
        <p:sp>
          <p:nvSpPr>
            <p:cNvPr id="115744" name="Oval 89">
              <a:extLst>
                <a:ext uri="{FF2B5EF4-FFF2-40B4-BE49-F238E27FC236}">
                  <a16:creationId xmlns:a16="http://schemas.microsoft.com/office/drawing/2014/main" id="{58B28F78-ED1C-DADA-0E84-B9654218C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5E00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s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5745" name="Line 90">
              <a:extLst>
                <a:ext uri="{FF2B5EF4-FFF2-40B4-BE49-F238E27FC236}">
                  <a16:creationId xmlns:a16="http://schemas.microsoft.com/office/drawing/2014/main" id="{7DE2D6EE-AF8C-1D92-10D0-774681A5AC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0" y="3440"/>
              <a:ext cx="1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91">
            <a:extLst>
              <a:ext uri="{FF2B5EF4-FFF2-40B4-BE49-F238E27FC236}">
                <a16:creationId xmlns:a16="http://schemas.microsoft.com/office/drawing/2014/main" id="{F5E5955A-8A6B-2426-DA3C-D6CA5B3A8D6A}"/>
              </a:ext>
            </a:extLst>
          </p:cNvPr>
          <p:cNvGrpSpPr>
            <a:grpSpLocks/>
          </p:cNvGrpSpPr>
          <p:nvPr/>
        </p:nvGrpSpPr>
        <p:grpSpPr bwMode="auto">
          <a:xfrm>
            <a:off x="9220200" y="6400800"/>
            <a:ext cx="457200" cy="457200"/>
            <a:chOff x="5520" y="3360"/>
            <a:chExt cx="240" cy="240"/>
          </a:xfrm>
        </p:grpSpPr>
        <p:sp>
          <p:nvSpPr>
            <p:cNvPr id="115742" name="Oval 92">
              <a:extLst>
                <a:ext uri="{FF2B5EF4-FFF2-40B4-BE49-F238E27FC236}">
                  <a16:creationId xmlns:a16="http://schemas.microsoft.com/office/drawing/2014/main" id="{255373F2-8862-3162-17EA-3D03B04E9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s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5743" name="Line 93">
              <a:extLst>
                <a:ext uri="{FF2B5EF4-FFF2-40B4-BE49-F238E27FC236}">
                  <a16:creationId xmlns:a16="http://schemas.microsoft.com/office/drawing/2014/main" id="{2AD35CA4-2BA6-0BE5-5A03-8F5BF9254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2" y="3440"/>
              <a:ext cx="1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429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83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1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31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31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31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3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3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3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3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31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31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31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31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3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3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3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3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31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31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3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3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31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31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31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31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31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31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31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31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831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831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1" grpId="0" uiExpand="1" build="p"/>
      <p:bldP spid="831540" grpId="0" animBg="1"/>
      <p:bldP spid="831541" grpId="0" build="p"/>
      <p:bldP spid="831542" grpId="0" animBg="1"/>
      <p:bldP spid="831543" grpId="0" animBg="1"/>
      <p:bldP spid="831544" grpId="0" animBg="1"/>
      <p:bldP spid="831545" grpId="0" animBg="1"/>
      <p:bldP spid="831546" grpId="0" animBg="1"/>
      <p:bldP spid="831547" grpId="0" animBg="1"/>
      <p:bldP spid="831548" grpId="0" animBg="1"/>
      <p:bldP spid="831549" grpId="0" animBg="1"/>
      <p:bldP spid="8315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82" name="Oval 70">
            <a:extLst>
              <a:ext uri="{FF2B5EF4-FFF2-40B4-BE49-F238E27FC236}">
                <a16:creationId xmlns:a16="http://schemas.microsoft.com/office/drawing/2014/main" id="{2B80A316-6DE5-7CC0-8B2D-D9068E805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3733800"/>
            <a:ext cx="1570037" cy="15240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832514" name="Text Box 2">
            <a:extLst>
              <a:ext uri="{FF2B5EF4-FFF2-40B4-BE49-F238E27FC236}">
                <a16:creationId xmlns:a16="http://schemas.microsoft.com/office/drawing/2014/main" id="{680A95B6-6488-A40C-15F0-D98BD6EC4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976313"/>
            <a:ext cx="10972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Where does the arbitrary rule, “make it colorless” come from? 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Consider, by analogy, atoms: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Electrons and nuclei have a property called “charge”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However, atoms are </a:t>
            </a:r>
            <a:r>
              <a:rPr lang="en-US" altLang="en-US" sz="2000" i="1">
                <a:solidFill>
                  <a:srgbClr val="0000FF"/>
                </a:solidFill>
                <a:sym typeface="Symbol" panose="05050102010706020507" pitchFamily="18" charset="2"/>
              </a:rPr>
              <a:t>almost always</a:t>
            </a: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 neutral, they are “charge-free”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This is because there is a force (electromagnetism) mediated by a particle (the photon) that prefers when charges cancel out</a:t>
            </a:r>
          </a:p>
        </p:txBody>
      </p:sp>
      <p:sp>
        <p:nvSpPr>
          <p:cNvPr id="116740" name="Text Box 3">
            <a:extLst>
              <a:ext uri="{FF2B5EF4-FFF2-40B4-BE49-F238E27FC236}">
                <a16:creationId xmlns:a16="http://schemas.microsoft.com/office/drawing/2014/main" id="{4F1324C5-FA0D-4BB8-9A19-02489C455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The Secret of the Strong Force</a:t>
            </a:r>
          </a:p>
        </p:txBody>
      </p:sp>
      <p:sp>
        <p:nvSpPr>
          <p:cNvPr id="832540" name="Text Box 28">
            <a:extLst>
              <a:ext uri="{FF2B5EF4-FFF2-40B4-BE49-F238E27FC236}">
                <a16:creationId xmlns:a16="http://schemas.microsoft.com/office/drawing/2014/main" id="{2CDCED48-C258-78BF-6340-1626AED9F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3195638"/>
            <a:ext cx="1097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Maybe color is associated with a new force that also prefers colorless combinations</a:t>
            </a:r>
          </a:p>
        </p:txBody>
      </p:sp>
      <p:sp>
        <p:nvSpPr>
          <p:cNvPr id="832541" name="Oval 29">
            <a:extLst>
              <a:ext uri="{FF2B5EF4-FFF2-40B4-BE49-F238E27FC236}">
                <a16:creationId xmlns:a16="http://schemas.microsoft.com/office/drawing/2014/main" id="{2B2A6E2D-95D3-61CF-88CB-71704293B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3810000"/>
            <a:ext cx="436562" cy="42386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u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2542" name="Oval 30">
            <a:extLst>
              <a:ext uri="{FF2B5EF4-FFF2-40B4-BE49-F238E27FC236}">
                <a16:creationId xmlns:a16="http://schemas.microsoft.com/office/drawing/2014/main" id="{AD534896-4C95-6A28-3725-F65DE695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4681538"/>
            <a:ext cx="436562" cy="423862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u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2546" name="Oval 34">
            <a:extLst>
              <a:ext uri="{FF2B5EF4-FFF2-40B4-BE49-F238E27FC236}">
                <a16:creationId xmlns:a16="http://schemas.microsoft.com/office/drawing/2014/main" id="{122E15DE-00FF-129E-7DF4-C3EB4053A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67200"/>
            <a:ext cx="436563" cy="4238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d</a:t>
            </a:r>
            <a:endParaRPr lang="en-US" sz="2000" b="1" i="1"/>
          </a:p>
        </p:txBody>
      </p:sp>
      <p:sp>
        <p:nvSpPr>
          <p:cNvPr id="832581" name="Text Box 69">
            <a:extLst>
              <a:ext uri="{FF2B5EF4-FFF2-40B4-BE49-F238E27FC236}">
                <a16:creationId xmlns:a16="http://schemas.microsoft.com/office/drawing/2014/main" id="{741A31C4-5B33-F042-9387-0972A87FF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" y="5757863"/>
            <a:ext cx="1097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Particles called “gluons” carry the real strong force back and forth between the three quarks in a baryon or quark and anti-quark in a meson</a:t>
            </a:r>
          </a:p>
        </p:txBody>
      </p:sp>
      <p:sp>
        <p:nvSpPr>
          <p:cNvPr id="832587" name="Oval 75">
            <a:extLst>
              <a:ext uri="{FF2B5EF4-FFF2-40B4-BE49-F238E27FC236}">
                <a16:creationId xmlns:a16="http://schemas.microsoft.com/office/drawing/2014/main" id="{5B4DDAAF-8D58-FA46-816A-87E5D8AFC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3810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u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2588" name="Oval 76">
            <a:extLst>
              <a:ext uri="{FF2B5EF4-FFF2-40B4-BE49-F238E27FC236}">
                <a16:creationId xmlns:a16="http://schemas.microsoft.com/office/drawing/2014/main" id="{1ACF1A17-6F7C-09F3-07F2-E7BA4BCEF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100" y="3810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CC00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g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2589" name="Oval 77">
            <a:extLst>
              <a:ext uri="{FF2B5EF4-FFF2-40B4-BE49-F238E27FC236}">
                <a16:creationId xmlns:a16="http://schemas.microsoft.com/office/drawing/2014/main" id="{5D1813E3-F2C5-68B4-6EF5-5A292C261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48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u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0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2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2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2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2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3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3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3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3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3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4" dur="2000" fill="hold"/>
                                        <p:tgtEl>
                                          <p:spTgt spid="832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832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8" dur="2000" fill="hold"/>
                                        <p:tgtEl>
                                          <p:spTgt spid="832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0" dur="2000" fill="hold"/>
                                        <p:tgtEl>
                                          <p:spTgt spid="832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832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3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3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44444E-6 L 0.5 -4.44444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832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44444E-6 L 0.5 4.44444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832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0 L 0.5 0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832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9" dur="2000" fill="hold"/>
                                        <p:tgtEl>
                                          <p:spTgt spid="832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25608 0.1247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832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4" y="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832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32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3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4" dur="2000" fill="hold"/>
                                        <p:tgtEl>
                                          <p:spTgt spid="832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 1.11111E-6 L 0.75 1.11111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32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 -4.44444E-6 L 0.75 -4.44444E-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832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22222E-6 L 0.5 2.22222E-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832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82" grpId="0" animBg="1"/>
      <p:bldP spid="832582" grpId="1" animBg="1"/>
      <p:bldP spid="832582" grpId="2" animBg="1"/>
      <p:bldP spid="832582" grpId="3" animBg="1"/>
      <p:bldP spid="832514" grpId="0" uiExpand="1" build="p"/>
      <p:bldP spid="832540" grpId="0" build="p"/>
      <p:bldP spid="832541" grpId="0" animBg="1"/>
      <p:bldP spid="832541" grpId="1" animBg="1"/>
      <p:bldP spid="832541" grpId="2" animBg="1"/>
      <p:bldP spid="832542" grpId="0" animBg="1"/>
      <p:bldP spid="832542" grpId="1" animBg="1"/>
      <p:bldP spid="832542" grpId="2" animBg="1"/>
      <p:bldP spid="832542" grpId="3" animBg="1"/>
      <p:bldP spid="832546" grpId="0" animBg="1"/>
      <p:bldP spid="832546" grpId="1" animBg="1"/>
      <p:bldP spid="832546" grpId="2" animBg="1"/>
      <p:bldP spid="832546" grpId="3" animBg="1"/>
      <p:bldP spid="832581" grpId="0" build="p"/>
      <p:bldP spid="832587" grpId="0" animBg="1"/>
      <p:bldP spid="832587" grpId="1" animBg="1"/>
      <p:bldP spid="832587" grpId="2" animBg="1"/>
      <p:bldP spid="832588" grpId="0" animBg="1"/>
      <p:bldP spid="832588" grpId="1" animBg="1"/>
      <p:bldP spid="832588" grpId="2" animBg="1"/>
      <p:bldP spid="832589" grpId="0" animBg="1"/>
      <p:bldP spid="83258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9" name="Text Box 3">
            <a:extLst>
              <a:ext uri="{FF2B5EF4-FFF2-40B4-BE49-F238E27FC236}">
                <a16:creationId xmlns:a16="http://schemas.microsoft.com/office/drawing/2014/main" id="{1C9F2AF6-D7DF-3CA0-5AAC-FEFCDC0AF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10972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The real strong force is this force between quarks, mediated by gluons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There are eight different gluons in all (don’t worry about it)</a:t>
            </a: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The force we have been calling the “strong” force is just a weaker version of it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Analogy – nuclear force : strong force :: chemistry : electric force</a:t>
            </a:r>
          </a:p>
        </p:txBody>
      </p:sp>
      <p:sp>
        <p:nvSpPr>
          <p:cNvPr id="117763" name="Text Box 4">
            <a:extLst>
              <a:ext uri="{FF2B5EF4-FFF2-40B4-BE49-F238E27FC236}">
                <a16:creationId xmlns:a16="http://schemas.microsoft.com/office/drawing/2014/main" id="{01E9D88B-63E1-5F40-FCFD-3C91044F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More About the Strong Force</a:t>
            </a:r>
          </a:p>
        </p:txBody>
      </p:sp>
      <p:sp>
        <p:nvSpPr>
          <p:cNvPr id="833541" name="Text Box 5">
            <a:extLst>
              <a:ext uri="{FF2B5EF4-FFF2-40B4-BE49-F238E27FC236}">
                <a16:creationId xmlns:a16="http://schemas.microsoft.com/office/drawing/2014/main" id="{7D6BF209-ACF2-DE88-499E-AC6C7E079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107442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All calculations are </a:t>
            </a:r>
            <a:r>
              <a:rPr lang="en-US" altLang="en-US" sz="2000" u="sng">
                <a:solidFill>
                  <a:srgbClr val="006600"/>
                </a:solidFill>
                <a:sym typeface="Symbol" panose="05050102010706020507" pitchFamily="18" charset="2"/>
              </a:rPr>
              <a:t>very difficult</a:t>
            </a: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 involving the strong force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“Perturbation theory,” the usual technique, fails</a:t>
            </a: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A few conclusions have been drawn from the theory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Quark confinement – quarks never escape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The force gets weaker – slowly – at very high energies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Only colorless combinations – baryons, mesons, anti-baryons – are possible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The type of quark – like strange quarks – weren’t changed; this is why strangeness is conserved</a:t>
            </a: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With the advent of modern supercomputers, we are getting good match of theory and experiment</a:t>
            </a:r>
          </a:p>
        </p:txBody>
      </p:sp>
    </p:spTree>
    <p:extLst>
      <p:ext uri="{BB962C8B-B14F-4D97-AF65-F5344CB8AC3E}">
        <p14:creationId xmlns:p14="http://schemas.microsoft.com/office/powerpoint/2010/main" val="6634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3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3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3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3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3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3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3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3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3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33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3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3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33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3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33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33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39" grpId="0" uiExpand="1" build="p"/>
      <p:bldP spid="83354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80" name="Oval 20">
            <a:extLst>
              <a:ext uri="{FF2B5EF4-FFF2-40B4-BE49-F238E27FC236}">
                <a16:creationId xmlns:a16="http://schemas.microsoft.com/office/drawing/2014/main" id="{0E6E2DA7-38EA-E41F-E2C4-111DE2CD7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4267200"/>
            <a:ext cx="1004887" cy="1295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834562" name="Text Box 2">
            <a:extLst>
              <a:ext uri="{FF2B5EF4-FFF2-40B4-BE49-F238E27FC236}">
                <a16:creationId xmlns:a16="http://schemas.microsoft.com/office/drawing/2014/main" id="{B5D5C070-A7ED-8400-0210-CF8A5B07C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1028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The </a:t>
            </a:r>
            <a:r>
              <a:rPr lang="en-US" altLang="en-US" sz="2000" b="1" u="sng">
                <a:solidFill>
                  <a:srgbClr val="0000FF"/>
                </a:solidFill>
                <a:sym typeface="Symbol" panose="05050102010706020507" pitchFamily="18" charset="2"/>
              </a:rPr>
              <a:t>electromagnetic force</a:t>
            </a: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 was the first to be described quantum mechanically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Quantum Electrodynamics (QED) is the most accurately tested theory, ever</a:t>
            </a:r>
          </a:p>
        </p:txBody>
      </p:sp>
      <p:sp>
        <p:nvSpPr>
          <p:cNvPr id="118788" name="Text Box 3">
            <a:extLst>
              <a:ext uri="{FF2B5EF4-FFF2-40B4-BE49-F238E27FC236}">
                <a16:creationId xmlns:a16="http://schemas.microsoft.com/office/drawing/2014/main" id="{47541A4A-C5FF-DB18-C3ED-BA2A915D9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Two Down, One to Go</a:t>
            </a:r>
          </a:p>
        </p:txBody>
      </p:sp>
      <p:sp>
        <p:nvSpPr>
          <p:cNvPr id="834566" name="Text Box 6">
            <a:extLst>
              <a:ext uri="{FF2B5EF4-FFF2-40B4-BE49-F238E27FC236}">
                <a16:creationId xmlns:a16="http://schemas.microsoft.com/office/drawing/2014/main" id="{E94F672D-1CEE-9879-1483-08B89CD4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95638"/>
            <a:ext cx="1097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The </a:t>
            </a:r>
            <a:r>
              <a:rPr lang="en-US" altLang="en-US" sz="2000" b="1" u="sng">
                <a:solidFill>
                  <a:srgbClr val="006600"/>
                </a:solidFill>
                <a:sym typeface="Symbol" panose="05050102010706020507" pitchFamily="18" charset="2"/>
              </a:rPr>
              <a:t>strong force</a:t>
            </a: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 was successfully described in terms of colors and gluons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Quantum Chromodynamics (QCD) is now pretty well tested</a:t>
            </a:r>
          </a:p>
        </p:txBody>
      </p:sp>
      <p:sp>
        <p:nvSpPr>
          <p:cNvPr id="834567" name="Oval 7">
            <a:extLst>
              <a:ext uri="{FF2B5EF4-FFF2-40B4-BE49-F238E27FC236}">
                <a16:creationId xmlns:a16="http://schemas.microsoft.com/office/drawing/2014/main" id="{010EB055-C410-08B8-E3A6-C9BD6907E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1905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u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4568" name="Oval 8">
            <a:extLst>
              <a:ext uri="{FF2B5EF4-FFF2-40B4-BE49-F238E27FC236}">
                <a16:creationId xmlns:a16="http://schemas.microsoft.com/office/drawing/2014/main" id="{83625DCB-E275-C6CC-698A-59EF2E622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26670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e</a:t>
            </a:r>
            <a:r>
              <a:rPr lang="en-US" sz="2000" b="1" baseline="30000"/>
              <a:t>-</a:t>
            </a:r>
            <a:endParaRPr lang="en-US" sz="2000" b="1" i="1"/>
          </a:p>
        </p:txBody>
      </p:sp>
      <p:sp>
        <p:nvSpPr>
          <p:cNvPr id="834569" name="Oval 9">
            <a:extLst>
              <a:ext uri="{FF2B5EF4-FFF2-40B4-BE49-F238E27FC236}">
                <a16:creationId xmlns:a16="http://schemas.microsoft.com/office/drawing/2014/main" id="{EE626E9D-27F1-C994-D68F-201042C9D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905000"/>
            <a:ext cx="365125" cy="365125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</a:p>
        </p:txBody>
      </p:sp>
      <p:sp>
        <p:nvSpPr>
          <p:cNvPr id="834570" name="Oval 10">
            <a:extLst>
              <a:ext uri="{FF2B5EF4-FFF2-40B4-BE49-F238E27FC236}">
                <a16:creationId xmlns:a16="http://schemas.microsoft.com/office/drawing/2014/main" id="{A730C71B-B3EF-AE71-9A74-B8A76F5F4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4318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u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6F59463C-7370-9777-9190-780412153D11}"/>
              </a:ext>
            </a:extLst>
          </p:cNvPr>
          <p:cNvGrpSpPr>
            <a:grpSpLocks/>
          </p:cNvGrpSpPr>
          <p:nvPr/>
        </p:nvGrpSpPr>
        <p:grpSpPr bwMode="auto">
          <a:xfrm>
            <a:off x="777875" y="5080000"/>
            <a:ext cx="457200" cy="457200"/>
            <a:chOff x="5280" y="3360"/>
            <a:chExt cx="240" cy="240"/>
          </a:xfrm>
        </p:grpSpPr>
        <p:sp>
          <p:nvSpPr>
            <p:cNvPr id="118801" name="Oval 14">
              <a:extLst>
                <a:ext uri="{FF2B5EF4-FFF2-40B4-BE49-F238E27FC236}">
                  <a16:creationId xmlns:a16="http://schemas.microsoft.com/office/drawing/2014/main" id="{14BDB8EA-ACB0-0566-0D97-72EAE76E6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5E00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d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8802" name="Line 15">
              <a:extLst>
                <a:ext uri="{FF2B5EF4-FFF2-40B4-BE49-F238E27FC236}">
                  <a16:creationId xmlns:a16="http://schemas.microsoft.com/office/drawing/2014/main" id="{BE53C790-5A82-0CAF-2E29-97BE0D763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7" y="3413"/>
              <a:ext cx="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4576" name="Oval 16">
            <a:extLst>
              <a:ext uri="{FF2B5EF4-FFF2-40B4-BE49-F238E27FC236}">
                <a16:creationId xmlns:a16="http://schemas.microsoft.com/office/drawing/2014/main" id="{05CC8D51-4B4A-966B-5E06-A1BAFA701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075" y="43180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u</a:t>
            </a:r>
            <a:endParaRPr lang="en-US" sz="2000" b="1" i="1"/>
          </a:p>
        </p:txBody>
      </p:sp>
      <p:grpSp>
        <p:nvGrpSpPr>
          <p:cNvPr id="3" name="Group 17">
            <a:extLst>
              <a:ext uri="{FF2B5EF4-FFF2-40B4-BE49-F238E27FC236}">
                <a16:creationId xmlns:a16="http://schemas.microsoft.com/office/drawing/2014/main" id="{0003EAD8-96D4-3145-4C2B-25A8993874F6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092700"/>
            <a:ext cx="457200" cy="457200"/>
            <a:chOff x="5520" y="3360"/>
            <a:chExt cx="240" cy="240"/>
          </a:xfrm>
        </p:grpSpPr>
        <p:sp>
          <p:nvSpPr>
            <p:cNvPr id="118799" name="Oval 18">
              <a:extLst>
                <a:ext uri="{FF2B5EF4-FFF2-40B4-BE49-F238E27FC236}">
                  <a16:creationId xmlns:a16="http://schemas.microsoft.com/office/drawing/2014/main" id="{698E16D7-3E16-4285-29A9-1D25BFDA1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336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d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8800" name="Line 19">
              <a:extLst>
                <a:ext uri="{FF2B5EF4-FFF2-40B4-BE49-F238E27FC236}">
                  <a16:creationId xmlns:a16="http://schemas.microsoft.com/office/drawing/2014/main" id="{0903CC35-4C77-7FE0-5CE3-2981CD22BF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8" y="3407"/>
              <a:ext cx="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4572" name="Oval 12">
            <a:extLst>
              <a:ext uri="{FF2B5EF4-FFF2-40B4-BE49-F238E27FC236}">
                <a16:creationId xmlns:a16="http://schemas.microsoft.com/office/drawing/2014/main" id="{2D99D463-1CD5-A6D8-878C-095CA427C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075" y="4318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FF99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g</a:t>
            </a:r>
          </a:p>
        </p:txBody>
      </p:sp>
      <p:sp>
        <p:nvSpPr>
          <p:cNvPr id="834581" name="Text Box 21">
            <a:extLst>
              <a:ext uri="{FF2B5EF4-FFF2-40B4-BE49-F238E27FC236}">
                <a16:creationId xmlns:a16="http://schemas.microsoft.com/office/drawing/2014/main" id="{CD1E9BBE-6F79-B97D-20D6-98F6F016B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62600"/>
            <a:ext cx="929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The </a:t>
            </a:r>
            <a:r>
              <a:rPr lang="en-US" altLang="en-US" sz="2000" b="1" u="sng">
                <a:solidFill>
                  <a:srgbClr val="FF0000"/>
                </a:solidFill>
                <a:sym typeface="Symbol" panose="05050102010706020507" pitchFamily="18" charset="2"/>
              </a:rPr>
              <a:t>weak force</a:t>
            </a: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 was still being worked on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Actually, much of this work was simultaneous with strong force</a:t>
            </a:r>
          </a:p>
        </p:txBody>
      </p:sp>
    </p:spTree>
    <p:extLst>
      <p:ext uri="{BB962C8B-B14F-4D97-AF65-F5344CB8AC3E}">
        <p14:creationId xmlns:p14="http://schemas.microsoft.com/office/powerpoint/2010/main" val="157796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4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4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4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4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4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4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4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4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7" dur="2000" fill="hold"/>
                                        <p:tgtEl>
                                          <p:spTgt spid="834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9" dur="2000" fill="hold"/>
                                        <p:tgtEl>
                                          <p:spTgt spid="834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3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25 0.122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34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11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16 0 L 0.50416 0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34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16 -1.11111E-6 L 0.50416 -1.11111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34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34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416 0 L 0.75416 0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34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416 -1.11111E-6 L 0.75416 -1.11111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34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4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4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34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34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34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34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3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3704E-6 -2.96296E-6 L 0.25 -2.96296E-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834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3704E-6 -4.07407E-6 L 0.25 -4.07407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7 3.33333E-6 L 0.25 3.33333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34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3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834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3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3704E-6 -2.96296E-6 L 0.2555 0.11482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834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5" y="5741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3704E-6 -2.96296E-6 L 0.25 -2.96296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834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2 -4.07407E-6 L 0.5042 -4.07407E-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2 3.33333E-6 L 0.5042 3.33333E-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834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834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2 -2.96296E-6 L 0.5042 -2.96296E-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834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25 4.07407E-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42 3.33333E-6 L 0.7542 3.33333E-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834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3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3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3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3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580" grpId="0" animBg="1"/>
      <p:bldP spid="834580" grpId="1" animBg="1"/>
      <p:bldP spid="834580" grpId="2" animBg="1"/>
      <p:bldP spid="834580" grpId="3" animBg="1"/>
      <p:bldP spid="834562" grpId="0" uiExpand="1" build="p"/>
      <p:bldP spid="834566" grpId="0" uiExpand="1" build="p"/>
      <p:bldP spid="834567" grpId="0" animBg="1"/>
      <p:bldP spid="834567" grpId="1" animBg="1"/>
      <p:bldP spid="834567" grpId="2" animBg="1"/>
      <p:bldP spid="834567" grpId="3" animBg="1"/>
      <p:bldP spid="834568" grpId="0" animBg="1"/>
      <p:bldP spid="834568" grpId="1" animBg="1"/>
      <p:bldP spid="834568" grpId="2" animBg="1"/>
      <p:bldP spid="834568" grpId="3" animBg="1"/>
      <p:bldP spid="834569" grpId="0" animBg="1"/>
      <p:bldP spid="834569" grpId="1" animBg="1"/>
      <p:bldP spid="834569" grpId="2" animBg="1"/>
      <p:bldP spid="834570" grpId="0" animBg="1"/>
      <p:bldP spid="834570" grpId="1" animBg="1"/>
      <p:bldP spid="834570" grpId="2" animBg="1"/>
      <p:bldP spid="834576" grpId="0" animBg="1"/>
      <p:bldP spid="834576" grpId="1" animBg="1"/>
      <p:bldP spid="834576" grpId="2" animBg="1"/>
      <p:bldP spid="834572" grpId="0" animBg="1"/>
      <p:bldP spid="834572" grpId="1" animBg="1"/>
      <p:bldP spid="834572" grpId="2" animBg="1"/>
      <p:bldP spid="83458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400" dirty="0">
                <a:solidFill>
                  <a:schemeClr val="accent3"/>
                </a:solidFill>
              </a:rPr>
              <a:t>Fermions and Bosons</a:t>
            </a:r>
          </a:p>
        </p:txBody>
      </p:sp>
      <p:sp>
        <p:nvSpPr>
          <p:cNvPr id="814084" name="Text Box 4"/>
          <p:cNvSpPr txBox="1">
            <a:spLocks noChangeArrowheads="1"/>
          </p:cNvSpPr>
          <p:nvPr/>
        </p:nvSpPr>
        <p:spPr bwMode="auto">
          <a:xfrm>
            <a:off x="0" y="762000"/>
            <a:ext cx="8534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i="1" dirty="0">
                <a:solidFill>
                  <a:srgbClr val="9900CC"/>
                </a:solidFill>
                <a:sym typeface="Symbol" panose="05050102010706020507" pitchFamily="18" charset="2"/>
              </a:rPr>
              <a:t>Fermions</a:t>
            </a: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 are particles that obey the Pauli Exclusion Principle</a:t>
            </a:r>
            <a:endParaRPr lang="en-US" altLang="en-US" sz="2000" i="1" dirty="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You can’t put two of the same kind in the same quantum state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Fermions always have half-integer spin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Bosons</a:t>
            </a: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 are particles that violate the Pauli Exclusion Principle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They actually </a:t>
            </a:r>
            <a:r>
              <a:rPr lang="en-US" alt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prefer</a:t>
            </a: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 being in the same quantum state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Bosons always have integer spin</a:t>
            </a:r>
          </a:p>
        </p:txBody>
      </p:sp>
      <p:sp>
        <p:nvSpPr>
          <p:cNvPr id="814087" name="Text Box 7"/>
          <p:cNvSpPr txBox="1">
            <a:spLocks noChangeArrowheads="1"/>
          </p:cNvSpPr>
          <p:nvPr/>
        </p:nvSpPr>
        <p:spPr bwMode="auto">
          <a:xfrm>
            <a:off x="2162779" y="3352800"/>
            <a:ext cx="5533421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Some Particles (masses in MeV/</a:t>
            </a:r>
            <a:r>
              <a:rPr lang="en-US" altLang="en-US" sz="2000" b="1" i="1" dirty="0"/>
              <a:t>c</a:t>
            </a:r>
            <a:r>
              <a:rPr lang="en-US" altLang="en-US" sz="2000" b="1" baseline="30000" dirty="0"/>
              <a:t>2</a:t>
            </a:r>
            <a:r>
              <a:rPr lang="en-US" altLang="en-US" sz="2000" b="1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dirty="0"/>
              <a:t>Name</a:t>
            </a:r>
            <a:r>
              <a:rPr lang="en-US" altLang="en-US" sz="2000" b="1" dirty="0"/>
              <a:t>	  </a:t>
            </a:r>
            <a:r>
              <a:rPr lang="en-US" altLang="en-US" sz="2000" b="1" u="sng" dirty="0"/>
              <a:t>Sym.</a:t>
            </a:r>
            <a:r>
              <a:rPr lang="en-US" altLang="en-US" sz="2000" b="1" dirty="0"/>
              <a:t>	</a:t>
            </a:r>
            <a:r>
              <a:rPr lang="en-US" altLang="en-US" sz="2000" b="1" u="sng" dirty="0"/>
              <a:t>Spin</a:t>
            </a:r>
            <a:r>
              <a:rPr lang="en-US" altLang="en-US" sz="2000" b="1" dirty="0"/>
              <a:t>	</a:t>
            </a:r>
            <a:r>
              <a:rPr lang="en-US" altLang="en-US" sz="2000" b="1" i="1" u="sng" dirty="0"/>
              <a:t>Q</a:t>
            </a:r>
            <a:r>
              <a:rPr lang="en-US" altLang="en-US" sz="2000" b="1" i="1" dirty="0"/>
              <a:t>	</a:t>
            </a:r>
            <a:r>
              <a:rPr lang="en-US" altLang="en-US" sz="2000" b="1" u="sng" dirty="0"/>
              <a:t>Mass</a:t>
            </a:r>
            <a:endParaRPr lang="en-US" altLang="en-US" sz="2000" b="1" i="1" u="sng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Proton	   p</a:t>
            </a:r>
            <a:r>
              <a:rPr lang="en-US" altLang="en-US" sz="2000" baseline="30000" dirty="0"/>
              <a:t>+	   </a:t>
            </a:r>
            <a:r>
              <a:rPr lang="en-US" altLang="en-US" sz="2000" dirty="0"/>
              <a:t>½ 	+1	938.27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Neutron  n</a:t>
            </a:r>
            <a:r>
              <a:rPr lang="en-US" altLang="en-US" sz="2000" baseline="30000" dirty="0"/>
              <a:t>0</a:t>
            </a:r>
            <a:r>
              <a:rPr lang="en-US" altLang="en-US" sz="2000" dirty="0"/>
              <a:t>	  ½	 0	939.57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Electron  e</a:t>
            </a:r>
            <a:r>
              <a:rPr lang="en-US" altLang="en-US" sz="2000" baseline="30000" dirty="0"/>
              <a:t>-	 </a:t>
            </a:r>
            <a:r>
              <a:rPr lang="en-US" altLang="en-US" sz="2000" dirty="0"/>
              <a:t> ½	 -1	0.511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Neutrino  </a:t>
            </a:r>
            <a:r>
              <a:rPr lang="en-US" altLang="en-US" sz="2000" dirty="0">
                <a:sym typeface="Symbol" panose="05050102010706020507" pitchFamily="18" charset="2"/>
              </a:rPr>
              <a:t>	 ½	 0	</a:t>
            </a:r>
            <a:r>
              <a:rPr lang="en-US" altLang="en-US" sz="2000" dirty="0">
                <a:sym typeface="Euclid Math Two" panose="02050601010101010101" pitchFamily="18" charset="2"/>
              </a:rPr>
              <a:t></a:t>
            </a:r>
            <a:r>
              <a:rPr lang="en-US" altLang="en-US" sz="2000" dirty="0">
                <a:sym typeface="Symbol" panose="05050102010706020507" pitchFamily="18" charset="2"/>
              </a:rPr>
              <a:t> 210</a:t>
            </a:r>
            <a:r>
              <a:rPr lang="en-US" altLang="en-US" sz="2000" baseline="30000" dirty="0">
                <a:sym typeface="Symbol" panose="05050102010706020507" pitchFamily="18" charset="2"/>
              </a:rPr>
              <a:t>-6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Photon	    </a:t>
            </a:r>
            <a:r>
              <a:rPr lang="en-US" altLang="en-US" sz="2000" dirty="0">
                <a:sym typeface="Symbol" panose="05050102010706020507" pitchFamily="18" charset="2"/>
              </a:rPr>
              <a:t>	  1	 0	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Pi-plus	   </a:t>
            </a:r>
            <a:r>
              <a:rPr lang="en-US" altLang="en-US" sz="2000" baseline="30000" dirty="0">
                <a:sym typeface="Symbol" panose="05050102010706020507" pitchFamily="18" charset="2"/>
              </a:rPr>
              <a:t>+</a:t>
            </a:r>
            <a:r>
              <a:rPr lang="en-US" altLang="en-US" sz="2000" dirty="0">
                <a:sym typeface="Symbol" panose="05050102010706020507" pitchFamily="18" charset="2"/>
              </a:rPr>
              <a:t>	  0	+1	139.57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Pi-zero	   </a:t>
            </a:r>
            <a:r>
              <a:rPr lang="en-US" altLang="en-US" sz="2000" baseline="30000" dirty="0">
                <a:sym typeface="Symbol" panose="05050102010706020507" pitchFamily="18" charset="2"/>
              </a:rPr>
              <a:t>0</a:t>
            </a:r>
            <a:r>
              <a:rPr lang="en-US" altLang="en-US" sz="2000" dirty="0">
                <a:sym typeface="Symbol" panose="05050102010706020507" pitchFamily="18" charset="2"/>
              </a:rPr>
              <a:t>	  0	 0	134.98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Pi-minus </a:t>
            </a:r>
            <a:r>
              <a:rPr lang="en-US" altLang="en-US" sz="2000" baseline="30000" dirty="0">
                <a:sym typeface="Symbol" panose="05050102010706020507" pitchFamily="18" charset="2"/>
              </a:rPr>
              <a:t>-</a:t>
            </a:r>
            <a:r>
              <a:rPr lang="en-US" altLang="en-US" sz="2000" dirty="0">
                <a:sym typeface="Symbol" panose="05050102010706020507" pitchFamily="18" charset="2"/>
              </a:rPr>
              <a:t>	  0	-1	139.57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28794" y="3936857"/>
            <a:ext cx="674646" cy="1347788"/>
            <a:chOff x="750" y="2431"/>
            <a:chExt cx="354" cy="897"/>
          </a:xfrm>
        </p:grpSpPr>
        <p:sp>
          <p:nvSpPr>
            <p:cNvPr id="39945" name="AutoShape 9"/>
            <p:cNvSpPr>
              <a:spLocks/>
            </p:cNvSpPr>
            <p:nvPr/>
          </p:nvSpPr>
          <p:spPr bwMode="auto">
            <a:xfrm>
              <a:off x="960" y="2448"/>
              <a:ext cx="144" cy="864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 rot="16200000">
              <a:off x="406" y="2775"/>
              <a:ext cx="897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9900CC"/>
                  </a:solidFill>
                </a:rPr>
                <a:t>Fermions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96396" y="5410200"/>
            <a:ext cx="707044" cy="1298204"/>
            <a:chOff x="733" y="2448"/>
            <a:chExt cx="371" cy="864"/>
          </a:xfrm>
        </p:grpSpPr>
        <p:sp>
          <p:nvSpPr>
            <p:cNvPr id="39943" name="AutoShape 13"/>
            <p:cNvSpPr>
              <a:spLocks/>
            </p:cNvSpPr>
            <p:nvPr/>
          </p:nvSpPr>
          <p:spPr bwMode="auto">
            <a:xfrm>
              <a:off x="960" y="2448"/>
              <a:ext cx="144" cy="864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39944" name="Text Box 14"/>
            <p:cNvSpPr txBox="1">
              <a:spLocks noChangeArrowheads="1"/>
            </p:cNvSpPr>
            <p:nvPr/>
          </p:nvSpPr>
          <p:spPr bwMode="auto">
            <a:xfrm rot="16200000">
              <a:off x="490" y="2775"/>
              <a:ext cx="6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006600"/>
                  </a:solidFill>
                </a:rPr>
                <a:t>Bosons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482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4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4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15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408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611" name="Oval 27">
            <a:extLst>
              <a:ext uri="{FF2B5EF4-FFF2-40B4-BE49-F238E27FC236}">
                <a16:creationId xmlns:a16="http://schemas.microsoft.com/office/drawing/2014/main" id="{C56F0185-BCE8-1A4D-A37D-6110A5430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81400"/>
            <a:ext cx="1006475" cy="1006475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4700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-</a:t>
            </a:r>
            <a:endParaRPr lang="en-US" altLang="en-US" sz="20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119811" name="Text Box 4">
            <a:extLst>
              <a:ext uri="{FF2B5EF4-FFF2-40B4-BE49-F238E27FC236}">
                <a16:creationId xmlns:a16="http://schemas.microsoft.com/office/drawing/2014/main" id="{C2B9F0D4-CB5F-40D2-C464-DB7629B0D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Clues to the Weak Force</a:t>
            </a:r>
          </a:p>
        </p:txBody>
      </p:sp>
      <p:sp>
        <p:nvSpPr>
          <p:cNvPr id="835602" name="Text Box 18">
            <a:extLst>
              <a:ext uri="{FF2B5EF4-FFF2-40B4-BE49-F238E27FC236}">
                <a16:creationId xmlns:a16="http://schemas.microsoft.com/office/drawing/2014/main" id="{D8024B58-5637-238C-3E1B-DCC5CDCDD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81063"/>
            <a:ext cx="10972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The </a:t>
            </a:r>
            <a:r>
              <a:rPr lang="en-US" altLang="en-US" sz="2000" b="1" u="sng">
                <a:solidFill>
                  <a:srgbClr val="FF0000"/>
                </a:solidFill>
                <a:sym typeface="Symbol" panose="05050102010706020507" pitchFamily="18" charset="2"/>
              </a:rPr>
              <a:t>weak force</a:t>
            </a: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 changed the nature of particles in a more fundamental way than did the strong or the electromagnetic force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It had a very short range, which is why it was so weak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It was guessed it also involved exchange of a particle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Called the W</a:t>
            </a:r>
            <a:r>
              <a:rPr lang="en-US" altLang="en-US" sz="2000" baseline="30000">
                <a:solidFill>
                  <a:srgbClr val="FF0000"/>
                </a:solidFill>
                <a:sym typeface="Symbol" panose="05050102010706020507" pitchFamily="18" charset="2"/>
              </a:rPr>
              <a:t></a:t>
            </a: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, it was apparently </a:t>
            </a:r>
            <a:r>
              <a:rPr lang="en-US" altLang="en-US" sz="2000" u="sng">
                <a:solidFill>
                  <a:srgbClr val="FF0000"/>
                </a:solidFill>
                <a:sym typeface="Symbol" panose="05050102010706020507" pitchFamily="18" charset="2"/>
              </a:rPr>
              <a:t>very</a:t>
            </a: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 massive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It changed particles into ones with different identities</a:t>
            </a:r>
            <a:endParaRPr lang="en-US" altLang="en-US" sz="2000" baseline="3000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835603" name="Oval 19">
            <a:extLst>
              <a:ext uri="{FF2B5EF4-FFF2-40B4-BE49-F238E27FC236}">
                <a16:creationId xmlns:a16="http://schemas.microsoft.com/office/drawing/2014/main" id="{DD2DED0C-41B2-1E94-12B1-3AB90D5E9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3124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p</a:t>
            </a:r>
            <a:r>
              <a:rPr lang="en-US" altLang="en-US" sz="2000" b="1" baseline="30000">
                <a:solidFill>
                  <a:schemeClr val="bg1"/>
                </a:solidFill>
              </a:rPr>
              <a:t>+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835604" name="Oval 20">
            <a:extLst>
              <a:ext uri="{FF2B5EF4-FFF2-40B4-BE49-F238E27FC236}">
                <a16:creationId xmlns:a16="http://schemas.microsoft.com/office/drawing/2014/main" id="{EE98AF29-B019-07C1-1293-272146EE6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3886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e</a:t>
            </a:r>
            <a:r>
              <a:rPr lang="en-US" sz="2000" b="1" baseline="30000"/>
              <a:t>-</a:t>
            </a:r>
            <a:endParaRPr lang="en-US" sz="2000" b="1" i="1"/>
          </a:p>
        </p:txBody>
      </p:sp>
      <p:sp>
        <p:nvSpPr>
          <p:cNvPr id="835606" name="Oval 22">
            <a:extLst>
              <a:ext uri="{FF2B5EF4-FFF2-40B4-BE49-F238E27FC236}">
                <a16:creationId xmlns:a16="http://schemas.microsoft.com/office/drawing/2014/main" id="{3E28D376-FA59-0A2F-2BF0-FD36408E4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3886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</a:t>
            </a:r>
            <a:r>
              <a:rPr lang="en-US" sz="2000" b="1" baseline="-25000">
                <a:sym typeface="Symbol" panose="05050102010706020507" pitchFamily="18" charset="2"/>
              </a:rPr>
              <a:t>e</a:t>
            </a:r>
            <a:endParaRPr lang="en-US" sz="2000" b="1">
              <a:sym typeface="Symbol" panose="05050102010706020507" pitchFamily="18" charset="2"/>
            </a:endParaRPr>
          </a:p>
        </p:txBody>
      </p:sp>
      <p:sp>
        <p:nvSpPr>
          <p:cNvPr id="835607" name="Oval 23">
            <a:extLst>
              <a:ext uri="{FF2B5EF4-FFF2-40B4-BE49-F238E27FC236}">
                <a16:creationId xmlns:a16="http://schemas.microsoft.com/office/drawing/2014/main" id="{1604A634-1DA0-5045-80BC-58502E4C3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163" y="3124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n</a:t>
            </a:r>
            <a:r>
              <a:rPr lang="en-US" sz="2000" b="1" baseline="30000"/>
              <a:t>0</a:t>
            </a:r>
            <a:endParaRPr lang="en-US" sz="2000" b="1" i="1"/>
          </a:p>
        </p:txBody>
      </p:sp>
      <p:sp>
        <p:nvSpPr>
          <p:cNvPr id="835608" name="Text Box 24">
            <a:extLst>
              <a:ext uri="{FF2B5EF4-FFF2-40B4-BE49-F238E27FC236}">
                <a16:creationId xmlns:a16="http://schemas.microsoft.com/office/drawing/2014/main" id="{47B40A59-5015-3404-26AE-089237F7B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5175"/>
            <a:ext cx="10972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8000"/>
                </a:solidFill>
                <a:sym typeface="Symbol" panose="05050102010706020507" pitchFamily="18" charset="2"/>
              </a:rPr>
              <a:t>Weak interactions changed the electron into an electron neutrino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8000"/>
                </a:solidFill>
                <a:sym typeface="Symbol" panose="05050102010706020507" pitchFamily="18" charset="2"/>
              </a:rPr>
              <a:t>This worked fine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8000"/>
                </a:solidFill>
                <a:sym typeface="Symbol" panose="05050102010706020507" pitchFamily="18" charset="2"/>
              </a:rPr>
              <a:t>These two particles were called leptons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8000"/>
                </a:solidFill>
                <a:sym typeface="Symbol" panose="05050102010706020507" pitchFamily="18" charset="2"/>
              </a:rPr>
              <a:t>Another pair of leptons had also been discovered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8000"/>
                </a:solidFill>
                <a:sym typeface="Symbol" panose="05050102010706020507" pitchFamily="18" charset="2"/>
              </a:rPr>
              <a:t>The muon and muon neutrino were two more leptons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8000"/>
                </a:solidFill>
                <a:sym typeface="Symbol" panose="05050102010706020507" pitchFamily="18" charset="2"/>
              </a:rPr>
              <a:t>Just like the electron, but heavier</a:t>
            </a:r>
          </a:p>
        </p:txBody>
      </p:sp>
    </p:spTree>
    <p:extLst>
      <p:ext uri="{BB962C8B-B14F-4D97-AF65-F5344CB8AC3E}">
        <p14:creationId xmlns:p14="http://schemas.microsoft.com/office/powerpoint/2010/main" val="270764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3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835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83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83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3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3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16 4.44444E-6 L 0.50416 4.44444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35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5416 0.0055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835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278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4583 -0.1055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835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92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3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835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35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16 0.00555 L 0.50416 0.0055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835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8" dur="2000" fill="hold"/>
                                        <p:tgtEl>
                                          <p:spTgt spid="835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3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3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3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3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3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3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3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3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3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3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611" grpId="0" animBg="1"/>
      <p:bldP spid="835611" grpId="1" animBg="1"/>
      <p:bldP spid="835611" grpId="2" animBg="1"/>
      <p:bldP spid="835602" grpId="0" uiExpand="1" build="p"/>
      <p:bldP spid="835603" grpId="0" animBg="1"/>
      <p:bldP spid="835603" grpId="1" animBg="1"/>
      <p:bldP spid="835603" grpId="2" animBg="1"/>
      <p:bldP spid="835603" grpId="3" animBg="1"/>
      <p:bldP spid="835604" grpId="0" animBg="1"/>
      <p:bldP spid="835604" grpId="1" animBg="1"/>
      <p:bldP spid="835604" grpId="2" animBg="1"/>
      <p:bldP spid="835606" grpId="0" animBg="1"/>
      <p:bldP spid="835606" grpId="1" animBg="1"/>
      <p:bldP spid="835606" grpId="2" animBg="1"/>
      <p:bldP spid="835607" grpId="0" animBg="1"/>
      <p:bldP spid="835607" grpId="1" animBg="1"/>
      <p:bldP spid="835608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1" descr="meandshelly2">
            <a:extLst>
              <a:ext uri="{FF2B5EF4-FFF2-40B4-BE49-F238E27FC236}">
                <a16:creationId xmlns:a16="http://schemas.microsoft.com/office/drawing/2014/main" id="{0A1D0EC6-3AB5-60AD-EBBC-06F512A8A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0" y="4206875"/>
            <a:ext cx="296545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8658" name="Oval 2">
            <a:extLst>
              <a:ext uri="{FF2B5EF4-FFF2-40B4-BE49-F238E27FC236}">
                <a16:creationId xmlns:a16="http://schemas.microsoft.com/office/drawing/2014/main" id="{62E4B988-71F7-1BC3-0C6D-A3EC37246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3048000"/>
            <a:ext cx="914400" cy="914400"/>
          </a:xfrm>
          <a:prstGeom prst="ellipse">
            <a:avLst/>
          </a:prstGeom>
          <a:gradFill rotWithShape="1">
            <a:gsLst>
              <a:gs pos="0">
                <a:srgbClr val="CC00CC"/>
              </a:gs>
              <a:gs pos="100000">
                <a:srgbClr val="5E00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b="1" i="1" baseline="30000">
                <a:solidFill>
                  <a:schemeClr val="bg1"/>
                </a:solidFill>
                <a:sym typeface="Symbol" panose="05050102010706020507" pitchFamily="18" charset="2"/>
              </a:rPr>
              <a:t>-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120836" name="Text Box 3">
            <a:extLst>
              <a:ext uri="{FF2B5EF4-FFF2-40B4-BE49-F238E27FC236}">
                <a16:creationId xmlns:a16="http://schemas.microsoft.com/office/drawing/2014/main" id="{06933C52-147F-7982-1EE5-E80FC7388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The Electroweak Theory</a:t>
            </a:r>
          </a:p>
        </p:txBody>
      </p:sp>
      <p:sp>
        <p:nvSpPr>
          <p:cNvPr id="838660" name="Text Box 4">
            <a:extLst>
              <a:ext uri="{FF2B5EF4-FFF2-40B4-BE49-F238E27FC236}">
                <a16:creationId xmlns:a16="http://schemas.microsoft.com/office/drawing/2014/main" id="{D3E6E14C-7569-608A-A4CF-61C835CA8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771524"/>
            <a:ext cx="10972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During the 1960’s, the modern electroweak theory was developed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It is a partial unification of the electromagnetic and weak forces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In 1960 Sheldon Glashow proposed that the theory could be understood if there were also another neutral massive particle called the 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Z</a:t>
            </a:r>
            <a:endParaRPr lang="en-US" alt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838667" name="Oval 11">
            <a:extLst>
              <a:ext uri="{FF2B5EF4-FFF2-40B4-BE49-F238E27FC236}">
                <a16:creationId xmlns:a16="http://schemas.microsoft.com/office/drawing/2014/main" id="{3C2D911B-F1FF-9898-188C-905F5847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0" y="3048000"/>
            <a:ext cx="914400" cy="914400"/>
          </a:xfrm>
          <a:prstGeom prst="ellipse">
            <a:avLst/>
          </a:prstGeom>
          <a:gradFill rotWithShape="1">
            <a:gsLst>
              <a:gs pos="0">
                <a:srgbClr val="5E005E"/>
              </a:gs>
              <a:gs pos="100000">
                <a:srgbClr val="CC00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b="1" i="1" baseline="30000">
                <a:solidFill>
                  <a:schemeClr val="bg1"/>
                </a:solidFill>
                <a:sym typeface="Symbol" panose="05050102010706020507" pitchFamily="18" charset="2"/>
              </a:rPr>
              <a:t>+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38668" name="Oval 12">
            <a:extLst>
              <a:ext uri="{FF2B5EF4-FFF2-40B4-BE49-F238E27FC236}">
                <a16:creationId xmlns:a16="http://schemas.microsoft.com/office/drawing/2014/main" id="{9B770AA4-ADAD-F2D5-36CF-C8AC0451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3763" y="1828800"/>
            <a:ext cx="1189037" cy="1189038"/>
          </a:xfrm>
          <a:prstGeom prst="ellipse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38669" name="Oval 13">
            <a:extLst>
              <a:ext uri="{FF2B5EF4-FFF2-40B4-BE49-F238E27FC236}">
                <a16:creationId xmlns:a16="http://schemas.microsoft.com/office/drawing/2014/main" id="{560CCE4D-0507-E70B-0E92-5756F7A0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63" y="2209800"/>
            <a:ext cx="366712" cy="365125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</a:p>
        </p:txBody>
      </p:sp>
      <p:sp>
        <p:nvSpPr>
          <p:cNvPr id="838671" name="Text Box 15">
            <a:extLst>
              <a:ext uri="{FF2B5EF4-FFF2-40B4-BE49-F238E27FC236}">
                <a16:creationId xmlns:a16="http://schemas.microsoft.com/office/drawing/2014/main" id="{37778C67-A6D4-A5FF-F1DD-8ECD6A6C4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0463"/>
            <a:ext cx="8763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There were theoretical problems with this approach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The </a:t>
            </a:r>
            <a:r>
              <a:rPr lang="en-US" alt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’s and </a:t>
            </a:r>
            <a:r>
              <a:rPr lang="en-US" alt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’s were not massless like the photon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The </a:t>
            </a:r>
            <a:r>
              <a:rPr lang="en-US" alt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’s were connecting particles of different masses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In 1967, Steven Weinberg and Abdus Salam independently proposed a solution to these problems</a:t>
            </a:r>
          </a:p>
        </p:txBody>
      </p:sp>
      <p:pic>
        <p:nvPicPr>
          <p:cNvPr id="838673" name="Picture 17">
            <a:extLst>
              <a:ext uri="{FF2B5EF4-FFF2-40B4-BE49-F238E27FC236}">
                <a16:creationId xmlns:a16="http://schemas.microsoft.com/office/drawing/2014/main" id="{498BC87F-E038-2CC3-14CC-DC305630639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267200"/>
            <a:ext cx="2286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8674" name="Picture 18">
            <a:extLst>
              <a:ext uri="{FF2B5EF4-FFF2-40B4-BE49-F238E27FC236}">
                <a16:creationId xmlns:a16="http://schemas.microsoft.com/office/drawing/2014/main" id="{6F2F4453-9E4C-CCDE-511F-A1ED48F5D503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91000"/>
            <a:ext cx="1905000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8675" name="Text Box 19">
            <a:extLst>
              <a:ext uri="{FF2B5EF4-FFF2-40B4-BE49-F238E27FC236}">
                <a16:creationId xmlns:a16="http://schemas.microsoft.com/office/drawing/2014/main" id="{11DB1FDC-40D4-E2AE-D95B-2641ECE0B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4495800"/>
            <a:ext cx="5121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The mass of the </a:t>
            </a:r>
            <a:r>
              <a:rPr lang="en-US" altLang="en-US" sz="2000" i="1" dirty="0">
                <a:solidFill>
                  <a:srgbClr val="FF0000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and the </a:t>
            </a:r>
            <a:r>
              <a:rPr lang="en-US" altLang="en-US" sz="2000" i="1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, as well as all the quarks and leptons, had to come from a background field that pervades the universe, now called the Higgs field</a:t>
            </a:r>
          </a:p>
        </p:txBody>
      </p:sp>
      <p:sp>
        <p:nvSpPr>
          <p:cNvPr id="838676" name="Oval 20">
            <a:extLst>
              <a:ext uri="{FF2B5EF4-FFF2-40B4-BE49-F238E27FC236}">
                <a16:creationId xmlns:a16="http://schemas.microsoft.com/office/drawing/2014/main" id="{7F750A0B-FB27-82D8-9F1E-45C131C10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5715000"/>
            <a:ext cx="1189038" cy="1189038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 i="1">
                <a:sym typeface="Symbol" panose="05050102010706020507" pitchFamily="18" charset="2"/>
              </a:rPr>
              <a:t>H</a:t>
            </a:r>
            <a:r>
              <a:rPr lang="en-US" sz="2000" b="1" baseline="30000">
                <a:sym typeface="Symbol" panose="05050102010706020507" pitchFamily="18" charset="2"/>
              </a:rPr>
              <a:t>0</a:t>
            </a:r>
            <a:endParaRPr lang="en-US" sz="2000" b="1" i="1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0969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3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3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3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8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8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8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38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8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8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8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8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3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3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3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3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3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60" grpId="0" uiExpand="1" build="p"/>
      <p:bldP spid="838669" grpId="0" animBg="1"/>
      <p:bldP spid="838671" grpId="0" uiExpand="1" build="p"/>
      <p:bldP spid="8386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3">
            <a:extLst>
              <a:ext uri="{FF2B5EF4-FFF2-40B4-BE49-F238E27FC236}">
                <a16:creationId xmlns:a16="http://schemas.microsoft.com/office/drawing/2014/main" id="{0D2D993E-5171-9055-90BF-3341E8DA3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Weak Interactions in the Quark Sector</a:t>
            </a:r>
          </a:p>
        </p:txBody>
      </p:sp>
      <p:sp>
        <p:nvSpPr>
          <p:cNvPr id="836617" name="Text Box 9">
            <a:extLst>
              <a:ext uri="{FF2B5EF4-FFF2-40B4-BE49-F238E27FC236}">
                <a16:creationId xmlns:a16="http://schemas.microsoft.com/office/drawing/2014/main" id="{F313999E-5E3C-73FF-5168-657E14418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1097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In the leptons, we had two charged leptons and two neutrinos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Emission or absorption of a </a:t>
            </a:r>
            <a:r>
              <a:rPr lang="en-US" altLang="en-US" sz="2000" i="1">
                <a:solidFill>
                  <a:srgbClr val="006600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baseline="30000">
                <a:solidFill>
                  <a:srgbClr val="006600"/>
                </a:solidFill>
                <a:sym typeface="Symbol" panose="05050102010706020507" pitchFamily="18" charset="2"/>
              </a:rPr>
              <a:t></a:t>
            </a: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 could convert them back and forth</a:t>
            </a:r>
          </a:p>
        </p:txBody>
      </p:sp>
      <p:sp>
        <p:nvSpPr>
          <p:cNvPr id="836618" name="Oval 10">
            <a:extLst>
              <a:ext uri="{FF2B5EF4-FFF2-40B4-BE49-F238E27FC236}">
                <a16:creationId xmlns:a16="http://schemas.microsoft.com/office/drawing/2014/main" id="{42EBA765-FF1B-B2E9-6079-9E4A450A2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1828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e</a:t>
            </a:r>
            <a:r>
              <a:rPr lang="en-US" sz="2000" b="1" baseline="30000"/>
              <a:t>-</a:t>
            </a:r>
            <a:endParaRPr lang="en-US" sz="2000" b="1" i="1"/>
          </a:p>
        </p:txBody>
      </p:sp>
      <p:sp>
        <p:nvSpPr>
          <p:cNvPr id="836619" name="Line 11">
            <a:extLst>
              <a:ext uri="{FF2B5EF4-FFF2-40B4-BE49-F238E27FC236}">
                <a16:creationId xmlns:a16="http://schemas.microsoft.com/office/drawing/2014/main" id="{DFCF7A99-E647-0123-F5FF-6D4ADED12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475" y="1981200"/>
            <a:ext cx="1096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622" name="Oval 14">
            <a:extLst>
              <a:ext uri="{FF2B5EF4-FFF2-40B4-BE49-F238E27FC236}">
                <a16:creationId xmlns:a16="http://schemas.microsoft.com/office/drawing/2014/main" id="{AB845015-59FF-1D75-0CC7-A726110B6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828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</a:t>
            </a:r>
            <a:r>
              <a:rPr lang="en-US" sz="2000" b="1" baseline="-25000">
                <a:sym typeface="Symbol" panose="05050102010706020507" pitchFamily="18" charset="2"/>
              </a:rPr>
              <a:t>e</a:t>
            </a:r>
            <a:endParaRPr lang="en-US" sz="2000" b="1">
              <a:sym typeface="Symbol" panose="05050102010706020507" pitchFamily="18" charset="2"/>
            </a:endParaRPr>
          </a:p>
        </p:txBody>
      </p:sp>
      <p:sp>
        <p:nvSpPr>
          <p:cNvPr id="836624" name="Oval 16">
            <a:extLst>
              <a:ext uri="{FF2B5EF4-FFF2-40B4-BE49-F238E27FC236}">
                <a16:creationId xmlns:a16="http://schemas.microsoft.com/office/drawing/2014/main" id="{160C6ED3-3856-8767-ED0E-B098D6855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2590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</a:t>
            </a:r>
            <a:r>
              <a:rPr lang="en-US" sz="2000" b="1" baseline="30000"/>
              <a:t>-</a:t>
            </a:r>
            <a:endParaRPr lang="en-US" sz="2000" b="1" i="1"/>
          </a:p>
        </p:txBody>
      </p:sp>
      <p:sp>
        <p:nvSpPr>
          <p:cNvPr id="836625" name="Line 17">
            <a:extLst>
              <a:ext uri="{FF2B5EF4-FFF2-40B4-BE49-F238E27FC236}">
                <a16:creationId xmlns:a16="http://schemas.microsoft.com/office/drawing/2014/main" id="{35F393F6-19BD-D0FF-7FD1-3181A231D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475" y="2743200"/>
            <a:ext cx="1096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627" name="Oval 19">
            <a:extLst>
              <a:ext uri="{FF2B5EF4-FFF2-40B4-BE49-F238E27FC236}">
                <a16:creationId xmlns:a16="http://schemas.microsoft.com/office/drawing/2014/main" id="{9D77CF37-88E4-7E60-0D76-F883F5DC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90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</a:t>
            </a:r>
            <a:r>
              <a:rPr lang="en-US" sz="2000" b="1" baseline="-25000">
                <a:cs typeface="Times New Roman" panose="02020603050405020304" pitchFamily="18" charset="0"/>
                <a:sym typeface="Symbol" panose="05050102010706020507" pitchFamily="18" charset="2"/>
              </a:rPr>
              <a:t>µ</a:t>
            </a:r>
            <a:endParaRPr lang="en-US" sz="2000" b="1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36629" name="Text Box 21">
            <a:extLst>
              <a:ext uri="{FF2B5EF4-FFF2-40B4-BE49-F238E27FC236}">
                <a16:creationId xmlns:a16="http://schemas.microsoft.com/office/drawing/2014/main" id="{8C0B7D2E-D29B-E51A-060A-732316036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346450"/>
            <a:ext cx="90678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In the quarks, we had three quarks 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Emission or absorption of a </a:t>
            </a:r>
            <a:r>
              <a:rPr lang="en-US" altLang="en-US" sz="2000" i="1">
                <a:solidFill>
                  <a:srgbClr val="9900CC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baseline="30000">
                <a:solidFill>
                  <a:srgbClr val="9900CC"/>
                </a:solidFill>
                <a:sym typeface="Symbol" panose="05050102010706020507" pitchFamily="18" charset="2"/>
              </a:rPr>
              <a:t></a:t>
            </a: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 could convert them back and forth, but not equally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The </a:t>
            </a:r>
            <a:r>
              <a:rPr lang="en-US" altLang="en-US" sz="2000" i="1">
                <a:solidFill>
                  <a:srgbClr val="9900CC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 particle should also cause transitions that don’t change the charge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This should cause d </a:t>
            </a:r>
            <a:r>
              <a:rPr lang="en-US" altLang="en-US" sz="2000">
                <a:solidFill>
                  <a:srgbClr val="9900CC"/>
                </a:solidFill>
                <a:sym typeface="Wingdings" panose="05000000000000000000" pitchFamily="2" charset="2"/>
              </a:rPr>
              <a:t> s transitions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Wingdings" panose="05000000000000000000" pitchFamily="2" charset="2"/>
              </a:rPr>
              <a:t>But they weren’t observed</a:t>
            </a: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In 1970, Glashow, Iliopoulos and Maiani found a solution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They had to assume there was a fourth quark, called charm</a:t>
            </a: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In 1974, the charmed quark was discovered by Richter and Ting</a:t>
            </a:r>
          </a:p>
        </p:txBody>
      </p:sp>
      <p:sp>
        <p:nvSpPr>
          <p:cNvPr id="836630" name="Oval 22">
            <a:extLst>
              <a:ext uri="{FF2B5EF4-FFF2-40B4-BE49-F238E27FC236}">
                <a16:creationId xmlns:a16="http://schemas.microsoft.com/office/drawing/2014/main" id="{27F79248-6B8B-6710-9183-3C77F7677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828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u</a:t>
            </a:r>
            <a:endParaRPr lang="en-US" sz="2000" b="1" i="1"/>
          </a:p>
        </p:txBody>
      </p:sp>
      <p:sp>
        <p:nvSpPr>
          <p:cNvPr id="836631" name="Oval 23">
            <a:extLst>
              <a:ext uri="{FF2B5EF4-FFF2-40B4-BE49-F238E27FC236}">
                <a16:creationId xmlns:a16="http://schemas.microsoft.com/office/drawing/2014/main" id="{0E83526A-85A5-FF68-9BAA-2C4F245DB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1828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d</a:t>
            </a:r>
            <a:endParaRPr lang="en-US" sz="2000" b="1" i="1"/>
          </a:p>
        </p:txBody>
      </p:sp>
      <p:sp>
        <p:nvSpPr>
          <p:cNvPr id="836632" name="Oval 24">
            <a:extLst>
              <a:ext uri="{FF2B5EF4-FFF2-40B4-BE49-F238E27FC236}">
                <a16:creationId xmlns:a16="http://schemas.microsoft.com/office/drawing/2014/main" id="{30E7A22C-1713-8621-C75C-56D2D78F8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2590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s</a:t>
            </a:r>
            <a:endParaRPr lang="en-US" sz="2000" b="1" i="1"/>
          </a:p>
        </p:txBody>
      </p:sp>
      <p:sp>
        <p:nvSpPr>
          <p:cNvPr id="836633" name="Line 25">
            <a:extLst>
              <a:ext uri="{FF2B5EF4-FFF2-40B4-BE49-F238E27FC236}">
                <a16:creationId xmlns:a16="http://schemas.microsoft.com/office/drawing/2014/main" id="{DA7126CD-5EE7-1210-B485-8856B5260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044700"/>
            <a:ext cx="1098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634" name="Line 26">
            <a:extLst>
              <a:ext uri="{FF2B5EF4-FFF2-40B4-BE49-F238E27FC236}">
                <a16:creationId xmlns:a16="http://schemas.microsoft.com/office/drawing/2014/main" id="{BFD8312A-EFDA-60A4-0335-2B0D413067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79925" y="2133600"/>
            <a:ext cx="1098550" cy="5492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635" name="Line 27">
            <a:extLst>
              <a:ext uri="{FF2B5EF4-FFF2-40B4-BE49-F238E27FC236}">
                <a16:creationId xmlns:a16="http://schemas.microsoft.com/office/drawing/2014/main" id="{AAFD1783-5EE8-8B11-73A7-FFD5F7E51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6700" y="22987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36636" name="Picture 28">
            <a:extLst>
              <a:ext uri="{FF2B5EF4-FFF2-40B4-BE49-F238E27FC236}">
                <a16:creationId xmlns:a16="http://schemas.microsoft.com/office/drawing/2014/main" id="{F9793CA2-391C-2661-7BE5-90E4E969776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1371600"/>
            <a:ext cx="171450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6637" name="Picture 29">
            <a:extLst>
              <a:ext uri="{FF2B5EF4-FFF2-40B4-BE49-F238E27FC236}">
                <a16:creationId xmlns:a16="http://schemas.microsoft.com/office/drawing/2014/main" id="{0D563700-F5E0-B2D3-243D-CAE3B74D0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3581400"/>
            <a:ext cx="1714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836640" name="Oval 32">
            <a:extLst>
              <a:ext uri="{FF2B5EF4-FFF2-40B4-BE49-F238E27FC236}">
                <a16:creationId xmlns:a16="http://schemas.microsoft.com/office/drawing/2014/main" id="{0723A5AB-D8DE-EE72-5BBD-55E87BE17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90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c</a:t>
            </a:r>
            <a:endParaRPr lang="en-US" sz="2000" b="1" i="1"/>
          </a:p>
        </p:txBody>
      </p:sp>
      <p:sp>
        <p:nvSpPr>
          <p:cNvPr id="836641" name="Line 33">
            <a:extLst>
              <a:ext uri="{FF2B5EF4-FFF2-40B4-BE49-F238E27FC236}">
                <a16:creationId xmlns:a16="http://schemas.microsoft.com/office/drawing/2014/main" id="{1116CF08-CD43-0B56-7ECB-4521FC4B6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819400"/>
            <a:ext cx="1098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6642" name="Line 34">
            <a:extLst>
              <a:ext uri="{FF2B5EF4-FFF2-40B4-BE49-F238E27FC236}">
                <a16:creationId xmlns:a16="http://schemas.microsoft.com/office/drawing/2014/main" id="{F42F8920-2947-C351-206D-A7DB36263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133600"/>
            <a:ext cx="1098550" cy="5492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7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6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6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6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6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6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6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3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6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6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6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6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3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3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3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3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3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3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3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3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3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3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3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3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3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3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3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83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3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3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3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3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83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3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3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3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3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3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3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3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3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3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836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17" grpId="0" build="p"/>
      <p:bldP spid="836618" grpId="0" animBg="1"/>
      <p:bldP spid="836622" grpId="0" animBg="1"/>
      <p:bldP spid="836624" grpId="0" animBg="1"/>
      <p:bldP spid="836627" grpId="0" animBg="1"/>
      <p:bldP spid="836629" grpId="0" uiExpand="1" build="p"/>
      <p:bldP spid="836630" grpId="0" uiExpand="1" animBg="1"/>
      <p:bldP spid="836631" grpId="0" uiExpand="1" animBg="1"/>
      <p:bldP spid="836632" grpId="0" uiExpand="1" animBg="1"/>
      <p:bldP spid="836637" grpId="0" uiExpand="1" animBg="1"/>
      <p:bldP spid="8366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>
            <a:extLst>
              <a:ext uri="{FF2B5EF4-FFF2-40B4-BE49-F238E27FC236}">
                <a16:creationId xmlns:a16="http://schemas.microsoft.com/office/drawing/2014/main" id="{1A10A061-2CC3-10A0-893D-B92020591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The List Grows . . . But Not Forever</a:t>
            </a:r>
          </a:p>
        </p:txBody>
      </p:sp>
      <p:sp>
        <p:nvSpPr>
          <p:cNvPr id="837635" name="Text Box 3">
            <a:extLst>
              <a:ext uri="{FF2B5EF4-FFF2-40B4-BE49-F238E27FC236}">
                <a16:creationId xmlns:a16="http://schemas.microsoft.com/office/drawing/2014/main" id="{1C3F5C41-DCCB-4E90-5257-AC42E1307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1097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In 1975, a new lepton was discovered, named the</a:t>
            </a:r>
            <a:r>
              <a:rPr lang="en-US" altLang="en-US" sz="2000" i="1">
                <a:solidFill>
                  <a:srgbClr val="006600"/>
                </a:solidFill>
                <a:sym typeface="Symbol" panose="05050102010706020507" pitchFamily="18" charset="2"/>
              </a:rPr>
              <a:t></a:t>
            </a:r>
            <a:endParaRPr lang="en-US" altLang="en-US" sz="200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It is just like the electron and muon, only heavier</a:t>
            </a:r>
          </a:p>
        </p:txBody>
      </p:sp>
      <p:sp>
        <p:nvSpPr>
          <p:cNvPr id="837636" name="Oval 4">
            <a:extLst>
              <a:ext uri="{FF2B5EF4-FFF2-40B4-BE49-F238E27FC236}">
                <a16:creationId xmlns:a16="http://schemas.microsoft.com/office/drawing/2014/main" id="{38BD25C4-0005-294B-C8D5-9C75B6F04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1828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e</a:t>
            </a:r>
            <a:r>
              <a:rPr lang="en-US" sz="2000" b="1" baseline="30000"/>
              <a:t>-</a:t>
            </a:r>
            <a:endParaRPr lang="en-US" sz="2000" b="1" i="1"/>
          </a:p>
        </p:txBody>
      </p:sp>
      <p:sp>
        <p:nvSpPr>
          <p:cNvPr id="122885" name="Line 5">
            <a:extLst>
              <a:ext uri="{FF2B5EF4-FFF2-40B4-BE49-F238E27FC236}">
                <a16:creationId xmlns:a16="http://schemas.microsoft.com/office/drawing/2014/main" id="{2D059B6D-0505-0E65-2505-DE53FAF9B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475" y="2057400"/>
            <a:ext cx="1096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38" name="Oval 6">
            <a:extLst>
              <a:ext uri="{FF2B5EF4-FFF2-40B4-BE49-F238E27FC236}">
                <a16:creationId xmlns:a16="http://schemas.microsoft.com/office/drawing/2014/main" id="{CA37ED14-2318-12E6-5DD5-3779CC568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828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</a:t>
            </a:r>
            <a:r>
              <a:rPr lang="en-US" sz="2000" b="1" baseline="-25000">
                <a:sym typeface="Symbol" panose="05050102010706020507" pitchFamily="18" charset="2"/>
              </a:rPr>
              <a:t>e</a:t>
            </a:r>
            <a:endParaRPr lang="en-US" sz="2000" b="1">
              <a:sym typeface="Symbol" panose="05050102010706020507" pitchFamily="18" charset="2"/>
            </a:endParaRPr>
          </a:p>
        </p:txBody>
      </p:sp>
      <p:sp>
        <p:nvSpPr>
          <p:cNvPr id="837639" name="Oval 7">
            <a:extLst>
              <a:ext uri="{FF2B5EF4-FFF2-40B4-BE49-F238E27FC236}">
                <a16:creationId xmlns:a16="http://schemas.microsoft.com/office/drawing/2014/main" id="{0B9B9942-46B4-5AF0-D428-F130FBFC3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2590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</a:t>
            </a:r>
            <a:r>
              <a:rPr lang="en-US" sz="2000" b="1" baseline="30000"/>
              <a:t>-</a:t>
            </a:r>
            <a:endParaRPr lang="en-US" sz="2000" b="1" i="1"/>
          </a:p>
        </p:txBody>
      </p:sp>
      <p:sp>
        <p:nvSpPr>
          <p:cNvPr id="122888" name="Line 8">
            <a:extLst>
              <a:ext uri="{FF2B5EF4-FFF2-40B4-BE49-F238E27FC236}">
                <a16:creationId xmlns:a16="http://schemas.microsoft.com/office/drawing/2014/main" id="{95531882-3737-4FE8-71D0-9D8E730F2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475" y="2819400"/>
            <a:ext cx="1096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41" name="Oval 9">
            <a:extLst>
              <a:ext uri="{FF2B5EF4-FFF2-40B4-BE49-F238E27FC236}">
                <a16:creationId xmlns:a16="http://schemas.microsoft.com/office/drawing/2014/main" id="{F70C9C40-5DA2-911B-1F6B-8534C8E0C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90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</a:t>
            </a:r>
            <a:r>
              <a:rPr lang="en-US" sz="2000" b="1" baseline="-25000">
                <a:cs typeface="Times New Roman" panose="02020603050405020304" pitchFamily="18" charset="0"/>
                <a:sym typeface="Symbol" panose="05050102010706020507" pitchFamily="18" charset="2"/>
              </a:rPr>
              <a:t>µ</a:t>
            </a:r>
            <a:endParaRPr lang="en-US" sz="2000" b="1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37643" name="Oval 11">
            <a:extLst>
              <a:ext uri="{FF2B5EF4-FFF2-40B4-BE49-F238E27FC236}">
                <a16:creationId xmlns:a16="http://schemas.microsoft.com/office/drawing/2014/main" id="{468458A7-0682-A81D-4F79-353952FD0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828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u</a:t>
            </a:r>
            <a:endParaRPr lang="en-US" sz="2000" b="1" i="1"/>
          </a:p>
        </p:txBody>
      </p:sp>
      <p:sp>
        <p:nvSpPr>
          <p:cNvPr id="837644" name="Oval 12">
            <a:extLst>
              <a:ext uri="{FF2B5EF4-FFF2-40B4-BE49-F238E27FC236}">
                <a16:creationId xmlns:a16="http://schemas.microsoft.com/office/drawing/2014/main" id="{21855B64-6057-D1C4-8E57-4B2F55511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1828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d</a:t>
            </a:r>
            <a:endParaRPr lang="en-US" sz="2000" b="1" i="1"/>
          </a:p>
        </p:txBody>
      </p:sp>
      <p:sp>
        <p:nvSpPr>
          <p:cNvPr id="837645" name="Oval 13">
            <a:extLst>
              <a:ext uri="{FF2B5EF4-FFF2-40B4-BE49-F238E27FC236}">
                <a16:creationId xmlns:a16="http://schemas.microsoft.com/office/drawing/2014/main" id="{9EA477E3-9DA5-B909-10C9-9410D61C9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2590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s</a:t>
            </a:r>
            <a:endParaRPr lang="en-US" sz="2000" b="1" i="1"/>
          </a:p>
        </p:txBody>
      </p:sp>
      <p:sp>
        <p:nvSpPr>
          <p:cNvPr id="122893" name="Line 14">
            <a:extLst>
              <a:ext uri="{FF2B5EF4-FFF2-40B4-BE49-F238E27FC236}">
                <a16:creationId xmlns:a16="http://schemas.microsoft.com/office/drawing/2014/main" id="{10245D7D-07AA-A8A0-948B-9F3367B19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044700"/>
            <a:ext cx="1098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4" name="Line 15">
            <a:extLst>
              <a:ext uri="{FF2B5EF4-FFF2-40B4-BE49-F238E27FC236}">
                <a16:creationId xmlns:a16="http://schemas.microsoft.com/office/drawing/2014/main" id="{F49D4725-6331-9489-88ED-2E6A9286F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79925" y="2133600"/>
            <a:ext cx="1098550" cy="5492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52" name="Oval 20">
            <a:extLst>
              <a:ext uri="{FF2B5EF4-FFF2-40B4-BE49-F238E27FC236}">
                <a16:creationId xmlns:a16="http://schemas.microsoft.com/office/drawing/2014/main" id="{2798BFAE-AE6A-2545-FD77-AE4B1155C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90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 dirty="0"/>
              <a:t>c</a:t>
            </a:r>
            <a:endParaRPr lang="en-US" sz="2000" b="1" i="1" dirty="0"/>
          </a:p>
        </p:txBody>
      </p:sp>
      <p:sp>
        <p:nvSpPr>
          <p:cNvPr id="122896" name="Line 21">
            <a:extLst>
              <a:ext uri="{FF2B5EF4-FFF2-40B4-BE49-F238E27FC236}">
                <a16:creationId xmlns:a16="http://schemas.microsoft.com/office/drawing/2014/main" id="{7F419678-63FB-521F-8C09-7BBDA4295C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819400"/>
            <a:ext cx="1098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7" name="Line 22">
            <a:extLst>
              <a:ext uri="{FF2B5EF4-FFF2-40B4-BE49-F238E27FC236}">
                <a16:creationId xmlns:a16="http://schemas.microsoft.com/office/drawing/2014/main" id="{035FAF44-A845-3F3F-80F4-4566250CE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133600"/>
            <a:ext cx="1098550" cy="5492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55" name="Oval 23">
            <a:extLst>
              <a:ext uri="{FF2B5EF4-FFF2-40B4-BE49-F238E27FC236}">
                <a16:creationId xmlns:a16="http://schemas.microsoft.com/office/drawing/2014/main" id="{738A18E1-A487-ABCA-32F9-54C2F4038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3352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</a:t>
            </a:r>
            <a:r>
              <a:rPr lang="en-US" sz="2000" b="1" baseline="30000"/>
              <a:t>-</a:t>
            </a:r>
            <a:endParaRPr lang="en-US" sz="2000" b="1" i="1"/>
          </a:p>
        </p:txBody>
      </p:sp>
      <p:sp>
        <p:nvSpPr>
          <p:cNvPr id="837656" name="Line 24">
            <a:extLst>
              <a:ext uri="{FF2B5EF4-FFF2-40B4-BE49-F238E27FC236}">
                <a16:creationId xmlns:a16="http://schemas.microsoft.com/office/drawing/2014/main" id="{28B16FE1-53B6-DA47-E144-9CC3B14F2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475" y="3581400"/>
            <a:ext cx="1096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57" name="Oval 25">
            <a:extLst>
              <a:ext uri="{FF2B5EF4-FFF2-40B4-BE49-F238E27FC236}">
                <a16:creationId xmlns:a16="http://schemas.microsoft.com/office/drawing/2014/main" id="{2F50712A-3F9B-95D0-EA84-8CDDC33A3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>
                <a:sym typeface="Symbol" panose="05050102010706020507" pitchFamily="18" charset="2"/>
              </a:rPr>
              <a:t></a:t>
            </a:r>
            <a:r>
              <a:rPr lang="en-US" sz="2000" b="1" baseline="-25000"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endParaRPr lang="en-US" sz="2000" b="1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37658" name="Oval 26">
            <a:extLst>
              <a:ext uri="{FF2B5EF4-FFF2-40B4-BE49-F238E27FC236}">
                <a16:creationId xmlns:a16="http://schemas.microsoft.com/office/drawing/2014/main" id="{F80B56E7-FAE3-8580-FFF8-FD323E492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3352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b</a:t>
            </a:r>
            <a:endParaRPr lang="en-US" sz="2000" b="1" i="1"/>
          </a:p>
        </p:txBody>
      </p:sp>
      <p:sp>
        <p:nvSpPr>
          <p:cNvPr id="837659" name="Oval 27">
            <a:extLst>
              <a:ext uri="{FF2B5EF4-FFF2-40B4-BE49-F238E27FC236}">
                <a16:creationId xmlns:a16="http://schemas.microsoft.com/office/drawing/2014/main" id="{C1EF9363-2F3E-C7E5-DF44-9478C6FF6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352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/>
              <a:t>t</a:t>
            </a:r>
            <a:endParaRPr lang="en-US" sz="2000" b="1" i="1"/>
          </a:p>
        </p:txBody>
      </p:sp>
      <p:sp>
        <p:nvSpPr>
          <p:cNvPr id="837660" name="Line 28">
            <a:extLst>
              <a:ext uri="{FF2B5EF4-FFF2-40B4-BE49-F238E27FC236}">
                <a16:creationId xmlns:a16="http://schemas.microsoft.com/office/drawing/2014/main" id="{59875B82-6599-F992-4E2F-5905830A8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3581400"/>
            <a:ext cx="1098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61" name="Line 29">
            <a:extLst>
              <a:ext uri="{FF2B5EF4-FFF2-40B4-BE49-F238E27FC236}">
                <a16:creationId xmlns:a16="http://schemas.microsoft.com/office/drawing/2014/main" id="{01C61DA3-DB08-7CCF-8E07-58EB683CC0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79925" y="2971800"/>
            <a:ext cx="1098550" cy="5492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62" name="Line 30">
            <a:extLst>
              <a:ext uri="{FF2B5EF4-FFF2-40B4-BE49-F238E27FC236}">
                <a16:creationId xmlns:a16="http://schemas.microsoft.com/office/drawing/2014/main" id="{107BC380-3575-C3E2-2A9C-3B2C0C08D7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971800"/>
            <a:ext cx="1098550" cy="5492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63" name="Text Box 31">
            <a:extLst>
              <a:ext uri="{FF2B5EF4-FFF2-40B4-BE49-F238E27FC236}">
                <a16:creationId xmlns:a16="http://schemas.microsoft.com/office/drawing/2014/main" id="{81C0BDDC-CF36-4509-D730-D35AAE570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1800225"/>
            <a:ext cx="396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There was associated evidence for a new neutrino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Finally proven in 2001</a:t>
            </a:r>
          </a:p>
        </p:txBody>
      </p:sp>
      <p:sp>
        <p:nvSpPr>
          <p:cNvPr id="837664" name="Text Box 32">
            <a:extLst>
              <a:ext uri="{FF2B5EF4-FFF2-40B4-BE49-F238E27FC236}">
                <a16:creationId xmlns:a16="http://schemas.microsoft.com/office/drawing/2014/main" id="{DFFA9CD2-7730-3B81-D7B6-9C35FCEF9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8229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Complicated arguments  suggested it was likely there was another pair of quarks, too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Bottom quark (originally beauty) discovered in 1977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Top quark (originally truth) discovered in 1995</a:t>
            </a:r>
          </a:p>
        </p:txBody>
      </p:sp>
      <p:sp>
        <p:nvSpPr>
          <p:cNvPr id="837665" name="Line 33">
            <a:extLst>
              <a:ext uri="{FF2B5EF4-FFF2-40B4-BE49-F238E27FC236}">
                <a16:creationId xmlns:a16="http://schemas.microsoft.com/office/drawing/2014/main" id="{C293D08D-76C8-2B14-8C6B-DD1FD47DD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209800"/>
            <a:ext cx="1098550" cy="1219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66" name="Line 34">
            <a:extLst>
              <a:ext uri="{FF2B5EF4-FFF2-40B4-BE49-F238E27FC236}">
                <a16:creationId xmlns:a16="http://schemas.microsoft.com/office/drawing/2014/main" id="{BE9BFDC5-7A3A-A0B2-24C9-8AA74D2C74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0088" y="2209800"/>
            <a:ext cx="1158875" cy="121126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7667" name="Text Box 35">
            <a:extLst>
              <a:ext uri="{FF2B5EF4-FFF2-40B4-BE49-F238E27FC236}">
                <a16:creationId xmlns:a16="http://schemas.microsoft.com/office/drawing/2014/main" id="{5E62006C-9B70-1A42-D2A7-3C09E62F0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565775"/>
            <a:ext cx="70866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Around 1989, measurements of the </a:t>
            </a:r>
            <a:r>
              <a:rPr lang="en-US" altLang="en-US" sz="2000" i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 established that there were no new neutrinos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We now think this means we didn’t miss anything</a:t>
            </a:r>
          </a:p>
        </p:txBody>
      </p:sp>
    </p:spTree>
    <p:extLst>
      <p:ext uri="{BB962C8B-B14F-4D97-AF65-F5344CB8AC3E}">
        <p14:creationId xmlns:p14="http://schemas.microsoft.com/office/powerpoint/2010/main" val="154615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7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7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3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3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3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3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3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3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3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3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3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3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3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3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3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5" grpId="0" uiExpand="1" build="p"/>
      <p:bldP spid="837655" grpId="0" animBg="1"/>
      <p:bldP spid="837657" grpId="0" animBg="1"/>
      <p:bldP spid="837658" grpId="0" animBg="1"/>
      <p:bldP spid="837659" grpId="0" animBg="1"/>
      <p:bldP spid="837663" grpId="0" uiExpand="1" build="p"/>
      <p:bldP spid="837664" grpId="0" uiExpand="1" build="p"/>
      <p:bldP spid="83766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>
            <a:extLst>
              <a:ext uri="{FF2B5EF4-FFF2-40B4-BE49-F238E27FC236}">
                <a16:creationId xmlns:a16="http://schemas.microsoft.com/office/drawing/2014/main" id="{DABDD3F5-AE64-A7DE-DE4C-2FF1F7093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All Standard Model Particles</a:t>
            </a:r>
          </a:p>
        </p:txBody>
      </p:sp>
      <p:sp>
        <p:nvSpPr>
          <p:cNvPr id="839711" name="Text Box 31">
            <a:extLst>
              <a:ext uri="{FF2B5EF4-FFF2-40B4-BE49-F238E27FC236}">
                <a16:creationId xmlns:a16="http://schemas.microsoft.com/office/drawing/2014/main" id="{01E9CAAD-99EF-C18F-399B-0E075434E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85800"/>
            <a:ext cx="7589838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u="sng" dirty="0"/>
              <a:t>Particle</a:t>
            </a:r>
            <a:r>
              <a:rPr lang="en-US" altLang="en-US" sz="2000" dirty="0"/>
              <a:t>		</a:t>
            </a:r>
            <a:r>
              <a:rPr lang="en-US" altLang="en-US" sz="2000" u="sng" dirty="0"/>
              <a:t>symbols</a:t>
            </a:r>
            <a:r>
              <a:rPr lang="en-US" altLang="en-US" sz="2000" dirty="0"/>
              <a:t>	</a:t>
            </a:r>
            <a:r>
              <a:rPr lang="en-US" altLang="en-US" sz="2000" u="sng" dirty="0"/>
              <a:t>spin</a:t>
            </a:r>
            <a:r>
              <a:rPr lang="en-US" altLang="en-US" sz="2000" dirty="0"/>
              <a:t>	</a:t>
            </a:r>
            <a:r>
              <a:rPr lang="en-US" altLang="en-US" sz="2000" u="sng" dirty="0"/>
              <a:t>charge</a:t>
            </a:r>
            <a:r>
              <a:rPr lang="en-US" altLang="en-US" sz="2000" dirty="0"/>
              <a:t>	</a:t>
            </a:r>
            <a:r>
              <a:rPr lang="en-US" altLang="en-US" sz="2000" u="sng" dirty="0"/>
              <a:t>Mass (MeV/</a:t>
            </a:r>
            <a:r>
              <a:rPr lang="en-US" altLang="en-US" sz="2000" i="1" u="sng" dirty="0"/>
              <a:t>c</a:t>
            </a:r>
            <a:r>
              <a:rPr lang="en-US" altLang="en-US" sz="2000" u="sng" baseline="30000" dirty="0"/>
              <a:t>2</a:t>
            </a:r>
            <a:r>
              <a:rPr lang="en-US" altLang="en-US" sz="2000" u="sng" dirty="0"/>
              <a:t>)</a:t>
            </a:r>
            <a:br>
              <a:rPr lang="en-US" altLang="en-US" sz="2000" u="sng" dirty="0"/>
            </a:br>
            <a:r>
              <a:rPr lang="en-US" altLang="en-US" sz="2000" dirty="0"/>
              <a:t>Electron		</a:t>
            </a:r>
            <a:r>
              <a:rPr lang="en-US" altLang="en-US" sz="2000" b="1" i="1" dirty="0"/>
              <a:t>e</a:t>
            </a:r>
            <a:r>
              <a:rPr lang="en-US" altLang="en-US" sz="2000" b="1" i="1" baseline="30000" dirty="0"/>
              <a:t>-</a:t>
            </a:r>
            <a:r>
              <a:rPr lang="en-US" altLang="en-US" sz="2000" dirty="0"/>
              <a:t>	½	-1	0.511</a:t>
            </a:r>
            <a:br>
              <a:rPr lang="en-US" altLang="en-US" sz="2000" dirty="0"/>
            </a:br>
            <a:r>
              <a:rPr lang="en-US" altLang="en-US" sz="2000" dirty="0"/>
              <a:t>Neutrino 1	</a:t>
            </a:r>
            <a:r>
              <a:rPr lang="en-US" altLang="en-US" sz="2000" b="1" i="1" dirty="0">
                <a:sym typeface="Symbol" panose="05050102010706020507" pitchFamily="18" charset="2"/>
              </a:rPr>
              <a:t></a:t>
            </a:r>
            <a:r>
              <a:rPr lang="en-US" altLang="en-US" sz="2000" b="1" baseline="-25000" dirty="0">
                <a:sym typeface="Symbol" panose="05050102010706020507" pitchFamily="18" charset="2"/>
              </a:rPr>
              <a:t>1</a:t>
            </a:r>
            <a:r>
              <a:rPr lang="en-US" altLang="en-US" sz="2000" dirty="0">
                <a:sym typeface="Symbol" panose="05050102010706020507" pitchFamily="18" charset="2"/>
              </a:rPr>
              <a:t>	½	 0	0?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/>
              <a:t>Muon	</a:t>
            </a:r>
            <a:r>
              <a:rPr lang="en-US" altLang="en-US" sz="2000" i="1" dirty="0"/>
              <a:t>	</a:t>
            </a:r>
            <a:r>
              <a:rPr lang="en-US" altLang="en-US" sz="2000" b="1" i="1" dirty="0">
                <a:sym typeface="Symbol" panose="05050102010706020507" pitchFamily="18" charset="2"/>
              </a:rPr>
              <a:t></a:t>
            </a:r>
            <a:r>
              <a:rPr lang="en-US" altLang="en-US" sz="2000" b="1" i="1" baseline="30000" dirty="0">
                <a:sym typeface="Symbol" panose="05050102010706020507" pitchFamily="18" charset="2"/>
              </a:rPr>
              <a:t>-</a:t>
            </a:r>
            <a:r>
              <a:rPr lang="en-US" altLang="en-US" sz="2000" dirty="0"/>
              <a:t>	½	-1	105.7</a:t>
            </a:r>
            <a:br>
              <a:rPr lang="en-US" altLang="en-US" sz="2000" dirty="0"/>
            </a:br>
            <a:r>
              <a:rPr lang="en-US" altLang="en-US" sz="2000" dirty="0"/>
              <a:t>Neutrino 2	</a:t>
            </a:r>
            <a:r>
              <a:rPr lang="en-US" altLang="en-US" sz="2000" b="1" i="1" dirty="0">
                <a:sym typeface="Symbol" panose="05050102010706020507" pitchFamily="18" charset="2"/>
              </a:rPr>
              <a:t></a:t>
            </a:r>
            <a:r>
              <a:rPr lang="en-US" altLang="en-US" sz="2000" b="1" baseline="-25000" dirty="0">
                <a:sym typeface="Symbol" panose="05050102010706020507" pitchFamily="18" charset="2"/>
              </a:rPr>
              <a:t>2</a:t>
            </a:r>
            <a:r>
              <a:rPr lang="en-US" altLang="en-US" sz="2000" dirty="0">
                <a:sym typeface="Symbol" panose="05050102010706020507" pitchFamily="18" charset="2"/>
              </a:rPr>
              <a:t>	½	0	910</a:t>
            </a:r>
            <a:r>
              <a:rPr lang="en-US" altLang="en-US" sz="2000" baseline="30000" dirty="0">
                <a:sym typeface="Symbol" panose="05050102010706020507" pitchFamily="18" charset="2"/>
              </a:rPr>
              <a:t>–9 </a:t>
            </a:r>
            <a:r>
              <a:rPr lang="en-US" altLang="en-US" sz="2000" dirty="0">
                <a:sym typeface="Symbol" panose="05050102010706020507" pitchFamily="18" charset="2"/>
              </a:rPr>
              <a:t>?</a:t>
            </a:r>
            <a:r>
              <a:rPr lang="en-US" altLang="en-US" sz="2000" baseline="30000" dirty="0">
                <a:sym typeface="Symbol" panose="05050102010706020507" pitchFamily="18" charset="2"/>
              </a:rPr>
              <a:t> 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/>
              <a:t>Tau	</a:t>
            </a:r>
            <a:r>
              <a:rPr lang="en-US" altLang="en-US" sz="2000" i="1" dirty="0"/>
              <a:t>	</a:t>
            </a:r>
            <a:r>
              <a:rPr lang="en-US" altLang="en-US" sz="2000" b="1" i="1" dirty="0">
                <a:sym typeface="Symbol" panose="05050102010706020507" pitchFamily="18" charset="2"/>
              </a:rPr>
              <a:t></a:t>
            </a:r>
            <a:r>
              <a:rPr lang="en-US" altLang="en-US" sz="2000" b="1" i="1" baseline="30000" dirty="0">
                <a:sym typeface="Symbol" panose="05050102010706020507" pitchFamily="18" charset="2"/>
              </a:rPr>
              <a:t>-</a:t>
            </a:r>
            <a:r>
              <a:rPr lang="en-US" altLang="en-US" sz="2000" b="1" i="1" baseline="-25000" dirty="0">
                <a:sym typeface="Symbol" panose="05050102010706020507" pitchFamily="18" charset="2"/>
              </a:rPr>
              <a:t></a:t>
            </a:r>
            <a:r>
              <a:rPr lang="en-US" altLang="en-US" sz="2000" dirty="0"/>
              <a:t>	½	-1	1777</a:t>
            </a:r>
            <a:br>
              <a:rPr lang="en-US" altLang="en-US" sz="2000" dirty="0"/>
            </a:br>
            <a:r>
              <a:rPr lang="en-US" altLang="en-US" sz="2000" dirty="0"/>
              <a:t>Neutrino 3	</a:t>
            </a:r>
            <a:r>
              <a:rPr lang="en-US" altLang="en-US" sz="2000" b="1" i="1" dirty="0">
                <a:sym typeface="Symbol" panose="05050102010706020507" pitchFamily="18" charset="2"/>
              </a:rPr>
              <a:t></a:t>
            </a:r>
            <a:r>
              <a:rPr lang="en-US" altLang="en-US" sz="2000" b="1" i="1" baseline="-25000" dirty="0">
                <a:sym typeface="Symbol" panose="05050102010706020507" pitchFamily="18" charset="2"/>
              </a:rPr>
              <a:t>3</a:t>
            </a:r>
            <a:r>
              <a:rPr lang="en-US" altLang="en-US" sz="2000" dirty="0">
                <a:sym typeface="Symbol" panose="05050102010706020507" pitchFamily="18" charset="2"/>
              </a:rPr>
              <a:t>	½	0	510</a:t>
            </a:r>
            <a:r>
              <a:rPr lang="en-US" altLang="en-US" sz="2000" baseline="30000" dirty="0">
                <a:sym typeface="Symbol" panose="05050102010706020507" pitchFamily="18" charset="2"/>
              </a:rPr>
              <a:t>–8 </a:t>
            </a:r>
            <a:r>
              <a:rPr lang="en-US" altLang="en-US" sz="2000" dirty="0">
                <a:sym typeface="Symbol" panose="05050102010706020507" pitchFamily="18" charset="2"/>
              </a:rPr>
              <a:t>?</a:t>
            </a:r>
            <a:r>
              <a:rPr lang="en-US" altLang="en-US" sz="2000" baseline="30000" dirty="0">
                <a:sym typeface="Symbol" panose="05050102010706020507" pitchFamily="18" charset="2"/>
              </a:rPr>
              <a:t> 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Up quark	</a:t>
            </a:r>
            <a:r>
              <a:rPr lang="en-US" altLang="en-US" sz="20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altLang="en-US" sz="2000" b="1" i="1" dirty="0" err="1">
                <a:solidFill>
                  <a:srgbClr val="006600"/>
                </a:solidFill>
                <a:sym typeface="Symbol" panose="05050102010706020507" pitchFamily="18" charset="2"/>
              </a:rPr>
              <a:t>u</a:t>
            </a:r>
            <a:r>
              <a:rPr lang="en-US" altLang="en-US" sz="2000" b="1" i="1" dirty="0" err="1">
                <a:solidFill>
                  <a:schemeClr val="accent2"/>
                </a:solidFill>
                <a:sym typeface="Symbol" panose="05050102010706020507" pitchFamily="18" charset="2"/>
              </a:rPr>
              <a:t>u</a:t>
            </a:r>
            <a:r>
              <a:rPr lang="en-US" altLang="en-US" sz="2000" dirty="0">
                <a:sym typeface="Symbol" panose="05050102010706020507" pitchFamily="18" charset="2"/>
              </a:rPr>
              <a:t>	½	+2/3	3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>
                <a:sym typeface="Symbol" panose="05050102010706020507" pitchFamily="18" charset="2"/>
              </a:rPr>
              <a:t>Down quark	</a:t>
            </a:r>
            <a:r>
              <a:rPr lang="en-US" altLang="en-US" sz="20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US" altLang="en-US" sz="2000" b="1" i="1" dirty="0" err="1">
                <a:solidFill>
                  <a:srgbClr val="006600"/>
                </a:solidFill>
                <a:sym typeface="Symbol" panose="05050102010706020507" pitchFamily="18" charset="2"/>
              </a:rPr>
              <a:t>d</a:t>
            </a:r>
            <a:r>
              <a:rPr lang="en-US" altLang="en-US" sz="2000" b="1" i="1" dirty="0" err="1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US" altLang="en-US" sz="2000" dirty="0">
                <a:sym typeface="Symbol" panose="05050102010706020507" pitchFamily="18" charset="2"/>
              </a:rPr>
              <a:t>	½	-1/3	5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>
                <a:sym typeface="Symbol" panose="05050102010706020507" pitchFamily="18" charset="2"/>
              </a:rPr>
              <a:t>Charm quark	</a:t>
            </a:r>
            <a:r>
              <a:rPr lang="en-US" altLang="en-US" sz="2000" b="1" i="1" dirty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altLang="en-US" sz="2000" b="1" i="1" dirty="0">
                <a:solidFill>
                  <a:srgbClr val="006600"/>
                </a:solidFill>
                <a:sym typeface="Symbol" panose="05050102010706020507" pitchFamily="18" charset="2"/>
              </a:rPr>
              <a:t>c</a:t>
            </a:r>
            <a:r>
              <a:rPr lang="en-US" altLang="en-US" sz="2000" b="1" i="1" dirty="0">
                <a:solidFill>
                  <a:schemeClr val="accent2"/>
                </a:solidFill>
                <a:sym typeface="Symbol" panose="05050102010706020507" pitchFamily="18" charset="2"/>
              </a:rPr>
              <a:t>c</a:t>
            </a:r>
            <a:r>
              <a:rPr lang="en-US" altLang="en-US" sz="2000" dirty="0">
                <a:sym typeface="Symbol" panose="05050102010706020507" pitchFamily="18" charset="2"/>
              </a:rPr>
              <a:t>	½	+2/3	1,300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>
                <a:sym typeface="Symbol" panose="05050102010706020507" pitchFamily="18" charset="2"/>
              </a:rPr>
              <a:t>Strange quark	</a:t>
            </a:r>
            <a:r>
              <a:rPr lang="en-US" altLang="en-US" sz="20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000" b="1" i="1" dirty="0" err="1">
                <a:solidFill>
                  <a:srgbClr val="00660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000" b="1" i="1" dirty="0" err="1">
                <a:solidFill>
                  <a:schemeClr val="accent2"/>
                </a:solidFill>
                <a:sym typeface="Symbol" panose="05050102010706020507" pitchFamily="18" charset="2"/>
              </a:rPr>
              <a:t>s</a:t>
            </a:r>
            <a:r>
              <a:rPr lang="en-US" altLang="en-US" sz="2000" dirty="0">
                <a:sym typeface="Symbol" panose="05050102010706020507" pitchFamily="18" charset="2"/>
              </a:rPr>
              <a:t>	½	-1/3	120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>
                <a:sym typeface="Symbol" panose="05050102010706020507" pitchFamily="18" charset="2"/>
              </a:rPr>
              <a:t>Top quark	</a:t>
            </a:r>
            <a:r>
              <a:rPr lang="en-US" altLang="en-US" sz="20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altLang="en-US" sz="2000" b="1" i="1" dirty="0" err="1">
                <a:solidFill>
                  <a:srgbClr val="006600"/>
                </a:solidFill>
                <a:sym typeface="Symbol" panose="05050102010706020507" pitchFamily="18" charset="2"/>
              </a:rPr>
              <a:t>t</a:t>
            </a:r>
            <a:r>
              <a:rPr lang="en-US" altLang="en-US" sz="2000" b="1" i="1" dirty="0" err="1">
                <a:solidFill>
                  <a:schemeClr val="accent2"/>
                </a:solidFill>
                <a:sym typeface="Symbol" panose="05050102010706020507" pitchFamily="18" charset="2"/>
              </a:rPr>
              <a:t>t</a:t>
            </a:r>
            <a:r>
              <a:rPr lang="en-US" altLang="en-US" sz="2000" dirty="0">
                <a:sym typeface="Symbol" panose="05050102010706020507" pitchFamily="18" charset="2"/>
              </a:rPr>
              <a:t>	½	+2/3	174,200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>
                <a:sym typeface="Symbol" panose="05050102010706020507" pitchFamily="18" charset="2"/>
              </a:rPr>
              <a:t>Bottom quark	</a:t>
            </a:r>
            <a:r>
              <a:rPr lang="en-US" altLang="en-US" sz="20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2000" b="1" i="1" dirty="0" err="1">
                <a:solidFill>
                  <a:srgbClr val="0066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2000" b="1" i="1" dirty="0" err="1">
                <a:solidFill>
                  <a:schemeClr val="accent2"/>
                </a:solidFill>
                <a:sym typeface="Symbol" panose="05050102010706020507" pitchFamily="18" charset="2"/>
              </a:rPr>
              <a:t>b</a:t>
            </a:r>
            <a:r>
              <a:rPr lang="en-US" altLang="en-US" sz="2000" dirty="0">
                <a:sym typeface="Symbol" panose="05050102010706020507" pitchFamily="18" charset="2"/>
              </a:rPr>
              <a:t>	½	-1/3	4,300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Photon		</a:t>
            </a:r>
            <a:r>
              <a:rPr lang="en-US" altLang="en-US" sz="2000" b="1" i="1" dirty="0">
                <a:sym typeface="Symbol" panose="05050102010706020507" pitchFamily="18" charset="2"/>
              </a:rPr>
              <a:t></a:t>
            </a:r>
            <a:r>
              <a:rPr lang="en-US" altLang="en-US" sz="2000" i="1" dirty="0">
                <a:sym typeface="Symbol" panose="05050102010706020507" pitchFamily="18" charset="2"/>
              </a:rPr>
              <a:t>	</a:t>
            </a:r>
            <a:r>
              <a:rPr lang="en-US" altLang="en-US" sz="2000" dirty="0">
                <a:sym typeface="Symbol" panose="05050102010706020507" pitchFamily="18" charset="2"/>
              </a:rPr>
              <a:t>1	0	0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>
                <a:sym typeface="Symbol" panose="05050102010706020507" pitchFamily="18" charset="2"/>
              </a:rPr>
              <a:t>Gluon	        </a:t>
            </a:r>
            <a:r>
              <a:rPr lang="en-US" altLang="en-US" sz="2000" b="1" i="1" dirty="0" err="1">
                <a:solidFill>
                  <a:srgbClr val="FF0000"/>
                </a:solidFill>
                <a:sym typeface="Symbol" panose="05050102010706020507" pitchFamily="18" charset="2"/>
              </a:rPr>
              <a:t>g</a:t>
            </a:r>
            <a:r>
              <a:rPr lang="en-US" altLang="en-US" sz="2000" b="1" i="1" dirty="0" err="1">
                <a:solidFill>
                  <a:srgbClr val="006600"/>
                </a:solidFill>
                <a:sym typeface="Symbol" panose="05050102010706020507" pitchFamily="18" charset="2"/>
              </a:rPr>
              <a:t>g</a:t>
            </a:r>
            <a:r>
              <a:rPr lang="en-US" altLang="en-US" sz="2000" b="1" i="1" dirty="0" err="1">
                <a:solidFill>
                  <a:srgbClr val="000099"/>
                </a:solidFill>
                <a:sym typeface="Symbol" panose="05050102010706020507" pitchFamily="18" charset="2"/>
              </a:rPr>
              <a:t>g</a:t>
            </a:r>
            <a:r>
              <a:rPr lang="en-US" altLang="en-US" sz="2000" b="1" i="1" dirty="0" err="1">
                <a:solidFill>
                  <a:srgbClr val="FF66FF"/>
                </a:solidFill>
                <a:sym typeface="Symbol" panose="05050102010706020507" pitchFamily="18" charset="2"/>
              </a:rPr>
              <a:t>g</a:t>
            </a:r>
            <a:r>
              <a:rPr lang="en-US" altLang="en-US" sz="2000" b="1" i="1" dirty="0" err="1">
                <a:solidFill>
                  <a:srgbClr val="FFFF00"/>
                </a:solidFill>
                <a:sym typeface="Symbol" panose="05050102010706020507" pitchFamily="18" charset="2"/>
              </a:rPr>
              <a:t>g</a:t>
            </a:r>
            <a:r>
              <a:rPr lang="en-US" altLang="en-US" sz="2000" b="1" i="1" dirty="0" err="1">
                <a:solidFill>
                  <a:srgbClr val="663300"/>
                </a:solidFill>
                <a:sym typeface="Symbol" panose="05050102010706020507" pitchFamily="18" charset="2"/>
              </a:rPr>
              <a:t>g</a:t>
            </a:r>
            <a:r>
              <a:rPr lang="en-US" altLang="en-US" sz="2000" b="1" i="1" dirty="0" err="1">
                <a:solidFill>
                  <a:srgbClr val="FF9900"/>
                </a:solidFill>
                <a:sym typeface="Symbol" panose="05050102010706020507" pitchFamily="18" charset="2"/>
              </a:rPr>
              <a:t>g</a:t>
            </a:r>
            <a:r>
              <a:rPr lang="en-US" altLang="en-US" sz="2000" b="1" i="1" dirty="0" err="1">
                <a:solidFill>
                  <a:srgbClr val="800080"/>
                </a:solidFill>
                <a:sym typeface="Symbol" panose="05050102010706020507" pitchFamily="18" charset="2"/>
              </a:rPr>
              <a:t>g</a:t>
            </a:r>
            <a:r>
              <a:rPr lang="en-US" altLang="en-US" sz="2000" i="1" dirty="0">
                <a:solidFill>
                  <a:srgbClr val="800080"/>
                </a:solidFill>
                <a:sym typeface="Symbol" panose="05050102010706020507" pitchFamily="18" charset="2"/>
              </a:rPr>
              <a:t>	</a:t>
            </a:r>
            <a:r>
              <a:rPr lang="en-US" altLang="en-US" sz="2000" dirty="0">
                <a:sym typeface="Symbol" panose="05050102010706020507" pitchFamily="18" charset="2"/>
              </a:rPr>
              <a:t>1	0	0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>
                <a:sym typeface="Symbol" panose="05050102010706020507" pitchFamily="18" charset="2"/>
              </a:rPr>
              <a:t>W-boson	</a:t>
            </a:r>
            <a:r>
              <a:rPr lang="en-US" altLang="en-US" sz="2000" b="1" i="1" dirty="0">
                <a:sym typeface="Symbol" panose="05050102010706020507" pitchFamily="18" charset="2"/>
              </a:rPr>
              <a:t>W</a:t>
            </a:r>
            <a:r>
              <a:rPr lang="en-US" altLang="en-US" sz="2000" b="1" baseline="30000" dirty="0">
                <a:sym typeface="Symbol" panose="05050102010706020507" pitchFamily="18" charset="2"/>
              </a:rPr>
              <a:t></a:t>
            </a:r>
            <a:r>
              <a:rPr lang="en-US" altLang="en-US" sz="2000" dirty="0">
                <a:sym typeface="Symbol" panose="05050102010706020507" pitchFamily="18" charset="2"/>
              </a:rPr>
              <a:t>	1	1	80,400</a:t>
            </a:r>
            <a:br>
              <a:rPr lang="en-US" altLang="en-US" sz="2000" dirty="0">
                <a:sym typeface="Symbol" panose="05050102010706020507" pitchFamily="18" charset="2"/>
              </a:rPr>
            </a:br>
            <a:r>
              <a:rPr lang="en-US" altLang="en-US" sz="2000" dirty="0">
                <a:sym typeface="Symbol" panose="05050102010706020507" pitchFamily="18" charset="2"/>
              </a:rPr>
              <a:t>Z-boson		</a:t>
            </a:r>
            <a:r>
              <a:rPr lang="en-US" altLang="en-US" sz="2000" b="1" i="1" dirty="0">
                <a:sym typeface="Symbol" panose="05050102010706020507" pitchFamily="18" charset="2"/>
              </a:rPr>
              <a:t>Z</a:t>
            </a:r>
            <a:r>
              <a:rPr lang="en-US" altLang="en-US" sz="2000" b="1" baseline="30000" dirty="0">
                <a:sym typeface="Symbol" panose="05050102010706020507" pitchFamily="18" charset="2"/>
              </a:rPr>
              <a:t>0</a:t>
            </a:r>
            <a:r>
              <a:rPr lang="en-US" altLang="en-US" sz="2000" dirty="0">
                <a:sym typeface="Symbol" panose="05050102010706020507" pitchFamily="18" charset="2"/>
              </a:rPr>
              <a:t>	1	0	91,188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/>
              <a:t>Higgs		</a:t>
            </a:r>
            <a:r>
              <a:rPr lang="en-US" altLang="en-US" sz="2000" b="1" i="1" dirty="0"/>
              <a:t>H</a:t>
            </a:r>
            <a:r>
              <a:rPr lang="en-US" altLang="en-US" sz="2000" dirty="0"/>
              <a:t>	0	0	125,100</a:t>
            </a:r>
          </a:p>
        </p:txBody>
      </p:sp>
      <p:grpSp>
        <p:nvGrpSpPr>
          <p:cNvPr id="2" name="Group 42">
            <a:extLst>
              <a:ext uri="{FF2B5EF4-FFF2-40B4-BE49-F238E27FC236}">
                <a16:creationId xmlns:a16="http://schemas.microsoft.com/office/drawing/2014/main" id="{FEBDDAAF-1236-DE68-12B9-462F607DE076}"/>
              </a:ext>
            </a:extLst>
          </p:cNvPr>
          <p:cNvGrpSpPr>
            <a:grpSpLocks/>
          </p:cNvGrpSpPr>
          <p:nvPr/>
        </p:nvGrpSpPr>
        <p:grpSpPr bwMode="auto">
          <a:xfrm>
            <a:off x="1882775" y="1143000"/>
            <a:ext cx="677863" cy="1752600"/>
            <a:chOff x="220" y="672"/>
            <a:chExt cx="356" cy="1104"/>
          </a:xfrm>
        </p:grpSpPr>
        <p:sp>
          <p:nvSpPr>
            <p:cNvPr id="123918" name="AutoShape 32">
              <a:extLst>
                <a:ext uri="{FF2B5EF4-FFF2-40B4-BE49-F238E27FC236}">
                  <a16:creationId xmlns:a16="http://schemas.microsoft.com/office/drawing/2014/main" id="{DBDB27C2-42E2-B419-30C6-DCED3D2A05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2" y="672"/>
              <a:ext cx="144" cy="1104"/>
            </a:xfrm>
            <a:prstGeom prst="rightBrace">
              <a:avLst>
                <a:gd name="adj1" fmla="val 6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23919" name="Text Box 34">
              <a:extLst>
                <a:ext uri="{FF2B5EF4-FFF2-40B4-BE49-F238E27FC236}">
                  <a16:creationId xmlns:a16="http://schemas.microsoft.com/office/drawing/2014/main" id="{93D62063-3D56-C008-37D9-E19A77B7C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 flipH="1">
              <a:off x="-35" y="1167"/>
              <a:ext cx="72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leptons</a:t>
              </a:r>
            </a:p>
          </p:txBody>
        </p:sp>
      </p:grpSp>
      <p:grpSp>
        <p:nvGrpSpPr>
          <p:cNvPr id="3" name="Group 43">
            <a:extLst>
              <a:ext uri="{FF2B5EF4-FFF2-40B4-BE49-F238E27FC236}">
                <a16:creationId xmlns:a16="http://schemas.microsoft.com/office/drawing/2014/main" id="{416A5852-856C-48BC-8FDA-637A2977B1E0}"/>
              </a:ext>
            </a:extLst>
          </p:cNvPr>
          <p:cNvGrpSpPr>
            <a:grpSpLocks/>
          </p:cNvGrpSpPr>
          <p:nvPr/>
        </p:nvGrpSpPr>
        <p:grpSpPr bwMode="auto">
          <a:xfrm>
            <a:off x="1882775" y="3048000"/>
            <a:ext cx="677863" cy="1752600"/>
            <a:chOff x="220" y="672"/>
            <a:chExt cx="356" cy="1104"/>
          </a:xfrm>
        </p:grpSpPr>
        <p:sp>
          <p:nvSpPr>
            <p:cNvPr id="123916" name="AutoShape 44">
              <a:extLst>
                <a:ext uri="{FF2B5EF4-FFF2-40B4-BE49-F238E27FC236}">
                  <a16:creationId xmlns:a16="http://schemas.microsoft.com/office/drawing/2014/main" id="{69FE9264-4174-9E81-1582-CDF91868E6C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2" y="672"/>
              <a:ext cx="144" cy="1104"/>
            </a:xfrm>
            <a:prstGeom prst="rightBrace">
              <a:avLst>
                <a:gd name="adj1" fmla="val 6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23917" name="Text Box 45">
              <a:extLst>
                <a:ext uri="{FF2B5EF4-FFF2-40B4-BE49-F238E27FC236}">
                  <a16:creationId xmlns:a16="http://schemas.microsoft.com/office/drawing/2014/main" id="{85405877-5A5B-E38E-65A5-20680B4A08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 flipH="1">
              <a:off x="-35" y="1167"/>
              <a:ext cx="72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quarks</a:t>
              </a:r>
            </a:p>
          </p:txBody>
        </p:sp>
      </p:grpSp>
      <p:grpSp>
        <p:nvGrpSpPr>
          <p:cNvPr id="4" name="Group 49">
            <a:extLst>
              <a:ext uri="{FF2B5EF4-FFF2-40B4-BE49-F238E27FC236}">
                <a16:creationId xmlns:a16="http://schemas.microsoft.com/office/drawing/2014/main" id="{76E3667D-6E88-7CFD-E000-C1640B365A6C}"/>
              </a:ext>
            </a:extLst>
          </p:cNvPr>
          <p:cNvGrpSpPr>
            <a:grpSpLocks/>
          </p:cNvGrpSpPr>
          <p:nvPr/>
        </p:nvGrpSpPr>
        <p:grpSpPr bwMode="auto">
          <a:xfrm>
            <a:off x="1590675" y="4876800"/>
            <a:ext cx="969963" cy="1371600"/>
            <a:chOff x="1267" y="3072"/>
            <a:chExt cx="509" cy="864"/>
          </a:xfrm>
        </p:grpSpPr>
        <p:sp>
          <p:nvSpPr>
            <p:cNvPr id="123914" name="AutoShape 47">
              <a:extLst>
                <a:ext uri="{FF2B5EF4-FFF2-40B4-BE49-F238E27FC236}">
                  <a16:creationId xmlns:a16="http://schemas.microsoft.com/office/drawing/2014/main" id="{1C0A0EC0-283B-A7BC-C765-CF2064354BF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632" y="3072"/>
              <a:ext cx="144" cy="864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23915" name="Text Box 48">
              <a:extLst>
                <a:ext uri="{FF2B5EF4-FFF2-40B4-BE49-F238E27FC236}">
                  <a16:creationId xmlns:a16="http://schemas.microsoft.com/office/drawing/2014/main" id="{C118007A-BF95-F03A-A060-2E203B634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 flipH="1">
              <a:off x="1051" y="3348"/>
              <a:ext cx="804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force carriers</a:t>
              </a:r>
            </a:p>
          </p:txBody>
        </p:sp>
      </p:grpSp>
      <p:grpSp>
        <p:nvGrpSpPr>
          <p:cNvPr id="5" name="Group 53">
            <a:extLst>
              <a:ext uri="{FF2B5EF4-FFF2-40B4-BE49-F238E27FC236}">
                <a16:creationId xmlns:a16="http://schemas.microsoft.com/office/drawing/2014/main" id="{75E0563D-9275-B278-8AD9-992EFEFA93FA}"/>
              </a:ext>
            </a:extLst>
          </p:cNvPr>
          <p:cNvGrpSpPr>
            <a:grpSpLocks/>
          </p:cNvGrpSpPr>
          <p:nvPr/>
        </p:nvGrpSpPr>
        <p:grpSpPr bwMode="auto">
          <a:xfrm>
            <a:off x="874713" y="1066800"/>
            <a:ext cx="954087" cy="3581400"/>
            <a:chOff x="1275" y="3072"/>
            <a:chExt cx="501" cy="864"/>
          </a:xfrm>
        </p:grpSpPr>
        <p:sp>
          <p:nvSpPr>
            <p:cNvPr id="123912" name="AutoShape 54">
              <a:extLst>
                <a:ext uri="{FF2B5EF4-FFF2-40B4-BE49-F238E27FC236}">
                  <a16:creationId xmlns:a16="http://schemas.microsoft.com/office/drawing/2014/main" id="{3A4A83D4-713D-A2F4-FD95-662A14B84B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632" y="3072"/>
              <a:ext cx="144" cy="864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23913" name="Text Box 55">
              <a:extLst>
                <a:ext uri="{FF2B5EF4-FFF2-40B4-BE49-F238E27FC236}">
                  <a16:creationId xmlns:a16="http://schemas.microsoft.com/office/drawing/2014/main" id="{A1AC8E85-1BF7-732E-4648-3082A42A5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 flipH="1">
              <a:off x="1059" y="3309"/>
              <a:ext cx="804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Fermions</a:t>
              </a:r>
              <a:br>
                <a:rPr lang="en-US" altLang="en-US" sz="2000">
                  <a:solidFill>
                    <a:schemeClr val="tx2"/>
                  </a:solidFill>
                </a:rPr>
              </a:br>
              <a:r>
                <a:rPr lang="en-US" altLang="en-US" sz="2000">
                  <a:solidFill>
                    <a:schemeClr val="tx2"/>
                  </a:solidFill>
                </a:rPr>
                <a:t>(add anti-particles)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014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3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>
            <a:extLst>
              <a:ext uri="{FF2B5EF4-FFF2-40B4-BE49-F238E27FC236}">
                <a16:creationId xmlns:a16="http://schemas.microsoft.com/office/drawing/2014/main" id="{BB582F49-EED5-99B7-E8DE-A4635BECD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All Standard Model Particles</a:t>
            </a:r>
          </a:p>
        </p:txBody>
      </p:sp>
      <p:grpSp>
        <p:nvGrpSpPr>
          <p:cNvPr id="2" name="Group 68">
            <a:extLst>
              <a:ext uri="{FF2B5EF4-FFF2-40B4-BE49-F238E27FC236}">
                <a16:creationId xmlns:a16="http://schemas.microsoft.com/office/drawing/2014/main" id="{45BE11AD-45EB-9B16-8663-CC649668C89C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752600"/>
            <a:ext cx="4876800" cy="914400"/>
            <a:chOff x="2286000" y="1524000"/>
            <a:chExt cx="4876800" cy="914400"/>
          </a:xfrm>
        </p:grpSpPr>
        <p:sp>
          <p:nvSpPr>
            <p:cNvPr id="125018" name="Oval 54">
              <a:extLst>
                <a:ext uri="{FF2B5EF4-FFF2-40B4-BE49-F238E27FC236}">
                  <a16:creationId xmlns:a16="http://schemas.microsoft.com/office/drawing/2014/main" id="{FE54B25C-FC5C-2E41-B042-7071B1DDF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u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25019" name="Oval 55">
              <a:extLst>
                <a:ext uri="{FF2B5EF4-FFF2-40B4-BE49-F238E27FC236}">
                  <a16:creationId xmlns:a16="http://schemas.microsoft.com/office/drawing/2014/main" id="{639B322C-9E4A-B237-BA3B-DEE5437A4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u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8" name="Oval 56">
              <a:extLst>
                <a:ext uri="{FF2B5EF4-FFF2-40B4-BE49-F238E27FC236}">
                  <a16:creationId xmlns:a16="http://schemas.microsoft.com/office/drawing/2014/main" id="{207678A1-5F71-E198-EB1A-B56A4CADB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/>
                <a:t>u</a:t>
              </a:r>
              <a:endParaRPr lang="en-US" sz="2000" b="1" i="1"/>
            </a:p>
          </p:txBody>
        </p:sp>
        <p:sp>
          <p:nvSpPr>
            <p:cNvPr id="125021" name="Oval 57">
              <a:extLst>
                <a:ext uri="{FF2B5EF4-FFF2-40B4-BE49-F238E27FC236}">
                  <a16:creationId xmlns:a16="http://schemas.microsoft.com/office/drawing/2014/main" id="{4EE0DF9A-F208-C1FB-445B-524735138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d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25022" name="Oval 58">
              <a:extLst>
                <a:ext uri="{FF2B5EF4-FFF2-40B4-BE49-F238E27FC236}">
                  <a16:creationId xmlns:a16="http://schemas.microsoft.com/office/drawing/2014/main" id="{9A932479-090E-1958-6E1F-7CBF1A25B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d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21" name="Oval 59">
              <a:extLst>
                <a:ext uri="{FF2B5EF4-FFF2-40B4-BE49-F238E27FC236}">
                  <a16:creationId xmlns:a16="http://schemas.microsoft.com/office/drawing/2014/main" id="{F54D1A80-CE6D-92E5-33C2-84DE5F0E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/>
                <a:t>d</a:t>
              </a:r>
              <a:endParaRPr lang="en-US" sz="2000" b="1" i="1"/>
            </a:p>
          </p:txBody>
        </p:sp>
        <p:grpSp>
          <p:nvGrpSpPr>
            <p:cNvPr id="125024" name="Group 73">
              <a:extLst>
                <a:ext uri="{FF2B5EF4-FFF2-40B4-BE49-F238E27FC236}">
                  <a16:creationId xmlns:a16="http://schemas.microsoft.com/office/drawing/2014/main" id="{55C048BD-678E-034A-D44A-5CA5465121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600" y="1524000"/>
              <a:ext cx="457200" cy="457200"/>
              <a:chOff x="5040" y="3360"/>
              <a:chExt cx="240" cy="240"/>
            </a:xfrm>
          </p:grpSpPr>
          <p:sp>
            <p:nvSpPr>
              <p:cNvPr id="125045" name="Oval 67">
                <a:extLst>
                  <a:ext uri="{FF2B5EF4-FFF2-40B4-BE49-F238E27FC236}">
                    <a16:creationId xmlns:a16="http://schemas.microsoft.com/office/drawing/2014/main" id="{5FF83D61-00ED-6588-2C40-B54ACF8FF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185E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u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46" name="Line 70">
                <a:extLst>
                  <a:ext uri="{FF2B5EF4-FFF2-40B4-BE49-F238E27FC236}">
                    <a16:creationId xmlns:a16="http://schemas.microsoft.com/office/drawing/2014/main" id="{BFB43F70-7CF3-4BBF-D085-5AACD973A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025" name="Group 74">
              <a:extLst>
                <a:ext uri="{FF2B5EF4-FFF2-40B4-BE49-F238E27FC236}">
                  <a16:creationId xmlns:a16="http://schemas.microsoft.com/office/drawing/2014/main" id="{FE39DEFF-7837-EAD0-187A-C62082C593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8800" y="1524000"/>
              <a:ext cx="457200" cy="457200"/>
              <a:chOff x="5280" y="3360"/>
              <a:chExt cx="240" cy="240"/>
            </a:xfrm>
          </p:grpSpPr>
          <p:sp>
            <p:nvSpPr>
              <p:cNvPr id="125043" name="Oval 68">
                <a:extLst>
                  <a:ext uri="{FF2B5EF4-FFF2-40B4-BE49-F238E27FC236}">
                    <a16:creationId xmlns:a16="http://schemas.microsoft.com/office/drawing/2014/main" id="{01A995E6-6BCB-7061-BD20-5C08436D1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CC00CC"/>
                  </a:gs>
                  <a:gs pos="100000">
                    <a:srgbClr val="5E00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u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44" name="Line 71">
                <a:extLst>
                  <a:ext uri="{FF2B5EF4-FFF2-40B4-BE49-F238E27FC236}">
                    <a16:creationId xmlns:a16="http://schemas.microsoft.com/office/drawing/2014/main" id="{26FA81F1-1607-108A-0846-95DDBEBCE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0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026" name="Group 75">
              <a:extLst>
                <a:ext uri="{FF2B5EF4-FFF2-40B4-BE49-F238E27FC236}">
                  <a16:creationId xmlns:a16="http://schemas.microsoft.com/office/drawing/2014/main" id="{7E7723C6-7241-63E7-68F5-9B7A67D54C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0" y="1524000"/>
              <a:ext cx="457200" cy="457200"/>
              <a:chOff x="5520" y="3360"/>
              <a:chExt cx="240" cy="240"/>
            </a:xfrm>
          </p:grpSpPr>
          <p:sp>
            <p:nvSpPr>
              <p:cNvPr id="125041" name="Oval 69">
                <a:extLst>
                  <a:ext uri="{FF2B5EF4-FFF2-40B4-BE49-F238E27FC236}">
                    <a16:creationId xmlns:a16="http://schemas.microsoft.com/office/drawing/2014/main" id="{759346A8-5A45-5DB1-7849-6E32F07A9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u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42" name="Line 72">
                <a:extLst>
                  <a:ext uri="{FF2B5EF4-FFF2-40B4-BE49-F238E27FC236}">
                    <a16:creationId xmlns:a16="http://schemas.microsoft.com/office/drawing/2014/main" id="{6124E6B6-C5C6-D79D-BBC1-3F79827B9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027" name="Group 76">
              <a:extLst>
                <a:ext uri="{FF2B5EF4-FFF2-40B4-BE49-F238E27FC236}">
                  <a16:creationId xmlns:a16="http://schemas.microsoft.com/office/drawing/2014/main" id="{3902A8F1-B5EA-1BD7-8489-A3FCFD4069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600" y="1981200"/>
              <a:ext cx="457200" cy="457200"/>
              <a:chOff x="5040" y="3360"/>
              <a:chExt cx="240" cy="240"/>
            </a:xfrm>
          </p:grpSpPr>
          <p:sp>
            <p:nvSpPr>
              <p:cNvPr id="125039" name="Oval 77">
                <a:extLst>
                  <a:ext uri="{FF2B5EF4-FFF2-40B4-BE49-F238E27FC236}">
                    <a16:creationId xmlns:a16="http://schemas.microsoft.com/office/drawing/2014/main" id="{0DEC7991-3BFB-6319-8C65-BC7FA8866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185E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d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40" name="Line 78">
                <a:extLst>
                  <a:ext uri="{FF2B5EF4-FFF2-40B4-BE49-F238E27FC236}">
                    <a16:creationId xmlns:a16="http://schemas.microsoft.com/office/drawing/2014/main" id="{9372B118-2D3A-1BAA-3A6A-93A29D3C87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028" name="Group 79">
              <a:extLst>
                <a:ext uri="{FF2B5EF4-FFF2-40B4-BE49-F238E27FC236}">
                  <a16:creationId xmlns:a16="http://schemas.microsoft.com/office/drawing/2014/main" id="{DFA5C373-5E9F-D92E-53C4-C2B213BB8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8800" y="1981200"/>
              <a:ext cx="457200" cy="457200"/>
              <a:chOff x="5280" y="3360"/>
              <a:chExt cx="240" cy="240"/>
            </a:xfrm>
          </p:grpSpPr>
          <p:sp>
            <p:nvSpPr>
              <p:cNvPr id="125037" name="Oval 80">
                <a:extLst>
                  <a:ext uri="{FF2B5EF4-FFF2-40B4-BE49-F238E27FC236}">
                    <a16:creationId xmlns:a16="http://schemas.microsoft.com/office/drawing/2014/main" id="{46712098-23A0-62DD-EE71-5BD94638C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CC00CC"/>
                  </a:gs>
                  <a:gs pos="100000">
                    <a:srgbClr val="5E00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d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38" name="Line 81">
                <a:extLst>
                  <a:ext uri="{FF2B5EF4-FFF2-40B4-BE49-F238E27FC236}">
                    <a16:creationId xmlns:a16="http://schemas.microsoft.com/office/drawing/2014/main" id="{9ADFDCB0-ABD7-4975-443D-2EB3CC89C5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0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5029" name="Group 82">
              <a:extLst>
                <a:ext uri="{FF2B5EF4-FFF2-40B4-BE49-F238E27FC236}">
                  <a16:creationId xmlns:a16="http://schemas.microsoft.com/office/drawing/2014/main" id="{258857D8-3637-F75B-E9A0-FD0BC414FB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0" y="1981200"/>
              <a:ext cx="457200" cy="457200"/>
              <a:chOff x="5520" y="3360"/>
              <a:chExt cx="240" cy="240"/>
            </a:xfrm>
          </p:grpSpPr>
          <p:sp>
            <p:nvSpPr>
              <p:cNvPr id="125035" name="Oval 83">
                <a:extLst>
                  <a:ext uri="{FF2B5EF4-FFF2-40B4-BE49-F238E27FC236}">
                    <a16:creationId xmlns:a16="http://schemas.microsoft.com/office/drawing/2014/main" id="{C4B6AB27-97B0-0304-E758-2FC591E76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d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36" name="Line 84">
                <a:extLst>
                  <a:ext uri="{FF2B5EF4-FFF2-40B4-BE49-F238E27FC236}">
                    <a16:creationId xmlns:a16="http://schemas.microsoft.com/office/drawing/2014/main" id="{055AFD3A-7F39-0212-E21A-366CFAA51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" name="Oval 4">
              <a:extLst>
                <a:ext uri="{FF2B5EF4-FFF2-40B4-BE49-F238E27FC236}">
                  <a16:creationId xmlns:a16="http://schemas.microsoft.com/office/drawing/2014/main" id="{6B8228A6-7914-F91A-5F62-A63707336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e</a:t>
              </a:r>
              <a:r>
                <a:rPr lang="en-US" sz="2000" b="1" baseline="30000" dirty="0"/>
                <a:t>-</a:t>
              </a:r>
              <a:endParaRPr lang="en-US" sz="2000" b="1" i="1" dirty="0"/>
            </a:p>
          </p:txBody>
        </p:sp>
        <p:sp>
          <p:nvSpPr>
            <p:cNvPr id="53" name="Oval 6">
              <a:extLst>
                <a:ext uri="{FF2B5EF4-FFF2-40B4-BE49-F238E27FC236}">
                  <a16:creationId xmlns:a16="http://schemas.microsoft.com/office/drawing/2014/main" id="{E8FE4837-2BEB-9954-A0F6-1359EA938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 pitchFamily="18" charset="2"/>
                </a:rPr>
                <a:t></a:t>
              </a:r>
              <a:r>
                <a:rPr lang="en-US" sz="2000" b="1" baseline="-25000" dirty="0">
                  <a:sym typeface="Symbol" pitchFamily="18" charset="2"/>
                </a:rPr>
                <a:t>1</a:t>
              </a:r>
              <a:endParaRPr lang="en-US" sz="2000" b="1" dirty="0">
                <a:sym typeface="Symbol" pitchFamily="18" charset="2"/>
              </a:endParaRPr>
            </a:p>
          </p:txBody>
        </p:sp>
        <p:sp>
          <p:nvSpPr>
            <p:cNvPr id="58" name="Oval 4">
              <a:extLst>
                <a:ext uri="{FF2B5EF4-FFF2-40B4-BE49-F238E27FC236}">
                  <a16:creationId xmlns:a16="http://schemas.microsoft.com/office/drawing/2014/main" id="{470EEACA-9FC1-BA09-7696-1DBE2E39B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e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59" name="Oval 6">
              <a:extLst>
                <a:ext uri="{FF2B5EF4-FFF2-40B4-BE49-F238E27FC236}">
                  <a16:creationId xmlns:a16="http://schemas.microsoft.com/office/drawing/2014/main" id="{FA2120F9-17DD-3343-63DB-79735F42D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 pitchFamily="18" charset="2"/>
                </a:rPr>
                <a:t></a:t>
              </a:r>
              <a:r>
                <a:rPr lang="en-US" sz="2000" b="1" baseline="-25000" dirty="0">
                  <a:sym typeface="Symbol" pitchFamily="18" charset="2"/>
                </a:rPr>
                <a:t>1</a:t>
              </a:r>
              <a:endParaRPr lang="en-US" sz="2000" b="1" dirty="0">
                <a:sym typeface="Symbol" pitchFamily="18" charset="2"/>
              </a:endParaRPr>
            </a:p>
          </p:txBody>
        </p:sp>
        <p:sp>
          <p:nvSpPr>
            <p:cNvPr id="125034" name="Line 72">
              <a:extLst>
                <a:ext uri="{FF2B5EF4-FFF2-40B4-BE49-F238E27FC236}">
                  <a16:creationId xmlns:a16="http://schemas.microsoft.com/office/drawing/2014/main" id="{568A6187-BFB8-2AFF-45A1-6B8CBF18A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2280" y="1676400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9">
            <a:extLst>
              <a:ext uri="{FF2B5EF4-FFF2-40B4-BE49-F238E27FC236}">
                <a16:creationId xmlns:a16="http://schemas.microsoft.com/office/drawing/2014/main" id="{62A72EE5-50DB-09CC-43B4-50C4E6055AE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52600"/>
            <a:ext cx="2057400" cy="990600"/>
            <a:chOff x="152400" y="1524000"/>
            <a:chExt cx="2057194" cy="990600"/>
          </a:xfrm>
        </p:grpSpPr>
        <p:sp>
          <p:nvSpPr>
            <p:cNvPr id="125016" name="AutoShape 32">
              <a:extLst>
                <a:ext uri="{FF2B5EF4-FFF2-40B4-BE49-F238E27FC236}">
                  <a16:creationId xmlns:a16="http://schemas.microsoft.com/office/drawing/2014/main" id="{6C809707-6204-80D2-4E33-690BC041D8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905000" y="1524000"/>
              <a:ext cx="304594" cy="990600"/>
            </a:xfrm>
            <a:prstGeom prst="rightBrace">
              <a:avLst>
                <a:gd name="adj1" fmla="val 63885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25017" name="TextBox 64">
              <a:extLst>
                <a:ext uri="{FF2B5EF4-FFF2-40B4-BE49-F238E27FC236}">
                  <a16:creationId xmlns:a16="http://schemas.microsoft.com/office/drawing/2014/main" id="{02CCCA5C-1F1E-43AF-6F23-7C5A43F6F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676400"/>
              <a:ext cx="1676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 dirty="0"/>
                <a:t>First Generation</a:t>
              </a:r>
            </a:p>
          </p:txBody>
        </p:sp>
      </p:grpSp>
      <p:sp>
        <p:nvSpPr>
          <p:cNvPr id="124933" name="TextBox 65">
            <a:extLst>
              <a:ext uri="{FF2B5EF4-FFF2-40B4-BE49-F238E27FC236}">
                <a16:creationId xmlns:a16="http://schemas.microsoft.com/office/drawing/2014/main" id="{97D7BE4C-2F9C-E823-C1D6-AE62E0E00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9144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u="sng"/>
              <a:t>Spin ½ Particles</a:t>
            </a:r>
          </a:p>
        </p:txBody>
      </p:sp>
      <p:sp>
        <p:nvSpPr>
          <p:cNvPr id="124934" name="TextBox 66">
            <a:extLst>
              <a:ext uri="{FF2B5EF4-FFF2-40B4-BE49-F238E27FC236}">
                <a16:creationId xmlns:a16="http://schemas.microsoft.com/office/drawing/2014/main" id="{FCF88062-F5F3-53CB-C16E-3593ECAC8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838200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u="sng"/>
              <a:t>Spin ½ </a:t>
            </a:r>
            <a:br>
              <a:rPr lang="en-US" altLang="en-US" sz="2000" u="sng"/>
            </a:br>
            <a:r>
              <a:rPr lang="en-US" altLang="en-US" sz="2000" u="sng"/>
              <a:t>Anti-Particles</a:t>
            </a:r>
          </a:p>
        </p:txBody>
      </p:sp>
      <p:sp>
        <p:nvSpPr>
          <p:cNvPr id="124935" name="TextBox 67">
            <a:extLst>
              <a:ext uri="{FF2B5EF4-FFF2-40B4-BE49-F238E27FC236}">
                <a16:creationId xmlns:a16="http://schemas.microsoft.com/office/drawing/2014/main" id="{C2CC3C09-6C8E-1F25-6074-387D7E18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3" y="722313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u="sng"/>
              <a:t>Spin 1</a:t>
            </a:r>
            <a:br>
              <a:rPr lang="en-US" altLang="en-US" sz="2000" u="sng"/>
            </a:br>
            <a:r>
              <a:rPr lang="en-US" altLang="en-US" sz="2000" u="sng"/>
              <a:t>Force Carriers</a:t>
            </a:r>
          </a:p>
        </p:txBody>
      </p:sp>
      <p:grpSp>
        <p:nvGrpSpPr>
          <p:cNvPr id="10" name="Group 70">
            <a:extLst>
              <a:ext uri="{FF2B5EF4-FFF2-40B4-BE49-F238E27FC236}">
                <a16:creationId xmlns:a16="http://schemas.microsoft.com/office/drawing/2014/main" id="{AC5F661E-390D-96D6-0F51-DA3A19CE6DB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124200"/>
            <a:ext cx="4876800" cy="914400"/>
            <a:chOff x="2286000" y="1524000"/>
            <a:chExt cx="4876800" cy="914400"/>
          </a:xfrm>
        </p:grpSpPr>
        <p:sp>
          <p:nvSpPr>
            <p:cNvPr id="124987" name="Oval 54">
              <a:extLst>
                <a:ext uri="{FF2B5EF4-FFF2-40B4-BE49-F238E27FC236}">
                  <a16:creationId xmlns:a16="http://schemas.microsoft.com/office/drawing/2014/main" id="{837A0192-6424-FCD2-6F19-31BEC4B2D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c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24988" name="Oval 55">
              <a:extLst>
                <a:ext uri="{FF2B5EF4-FFF2-40B4-BE49-F238E27FC236}">
                  <a16:creationId xmlns:a16="http://schemas.microsoft.com/office/drawing/2014/main" id="{60CC5A99-173F-0A6A-6D3E-7BA81B4FF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c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74" name="Oval 56">
              <a:extLst>
                <a:ext uri="{FF2B5EF4-FFF2-40B4-BE49-F238E27FC236}">
                  <a16:creationId xmlns:a16="http://schemas.microsoft.com/office/drawing/2014/main" id="{39961394-685A-B2FD-843B-5DCF55CAA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c</a:t>
              </a:r>
              <a:endParaRPr lang="en-US" sz="2000" b="1" i="1" dirty="0"/>
            </a:p>
          </p:txBody>
        </p:sp>
        <p:sp>
          <p:nvSpPr>
            <p:cNvPr id="124990" name="Oval 57">
              <a:extLst>
                <a:ext uri="{FF2B5EF4-FFF2-40B4-BE49-F238E27FC236}">
                  <a16:creationId xmlns:a16="http://schemas.microsoft.com/office/drawing/2014/main" id="{F074F337-DA81-E603-DB92-0960B0BBA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s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24991" name="Oval 58">
              <a:extLst>
                <a:ext uri="{FF2B5EF4-FFF2-40B4-BE49-F238E27FC236}">
                  <a16:creationId xmlns:a16="http://schemas.microsoft.com/office/drawing/2014/main" id="{D6972450-BE19-CDC3-F2EB-B892BE410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s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77" name="Oval 59">
              <a:extLst>
                <a:ext uri="{FF2B5EF4-FFF2-40B4-BE49-F238E27FC236}">
                  <a16:creationId xmlns:a16="http://schemas.microsoft.com/office/drawing/2014/main" id="{DC9604FB-9561-EBA1-50C0-B58BDF236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s</a:t>
              </a:r>
              <a:endParaRPr lang="en-US" sz="2000" b="1" i="1" dirty="0"/>
            </a:p>
          </p:txBody>
        </p:sp>
        <p:grpSp>
          <p:nvGrpSpPr>
            <p:cNvPr id="124993" name="Group 73">
              <a:extLst>
                <a:ext uri="{FF2B5EF4-FFF2-40B4-BE49-F238E27FC236}">
                  <a16:creationId xmlns:a16="http://schemas.microsoft.com/office/drawing/2014/main" id="{59BB8A4B-D6AD-8539-CCEB-3F9177DD33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600" y="1524000"/>
              <a:ext cx="457200" cy="457200"/>
              <a:chOff x="5040" y="3360"/>
              <a:chExt cx="240" cy="240"/>
            </a:xfrm>
          </p:grpSpPr>
          <p:sp>
            <p:nvSpPr>
              <p:cNvPr id="125014" name="Oval 67">
                <a:extLst>
                  <a:ext uri="{FF2B5EF4-FFF2-40B4-BE49-F238E27FC236}">
                    <a16:creationId xmlns:a16="http://schemas.microsoft.com/office/drawing/2014/main" id="{37BC10F4-8A08-5B49-F62E-A5C07E10C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185E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c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15" name="Line 70">
                <a:extLst>
                  <a:ext uri="{FF2B5EF4-FFF2-40B4-BE49-F238E27FC236}">
                    <a16:creationId xmlns:a16="http://schemas.microsoft.com/office/drawing/2014/main" id="{04AD1D77-693C-572E-7A7E-AB59C3632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94" name="Group 74">
              <a:extLst>
                <a:ext uri="{FF2B5EF4-FFF2-40B4-BE49-F238E27FC236}">
                  <a16:creationId xmlns:a16="http://schemas.microsoft.com/office/drawing/2014/main" id="{67797308-D80D-6DD6-E71A-D2F7651EFB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8800" y="1524000"/>
              <a:ext cx="457200" cy="457200"/>
              <a:chOff x="5280" y="3360"/>
              <a:chExt cx="240" cy="240"/>
            </a:xfrm>
          </p:grpSpPr>
          <p:sp>
            <p:nvSpPr>
              <p:cNvPr id="125012" name="Oval 68">
                <a:extLst>
                  <a:ext uri="{FF2B5EF4-FFF2-40B4-BE49-F238E27FC236}">
                    <a16:creationId xmlns:a16="http://schemas.microsoft.com/office/drawing/2014/main" id="{CA307F1D-3642-39AF-EE8C-9CEDA5716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CC00CC"/>
                  </a:gs>
                  <a:gs pos="100000">
                    <a:srgbClr val="5E00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c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13" name="Line 71">
                <a:extLst>
                  <a:ext uri="{FF2B5EF4-FFF2-40B4-BE49-F238E27FC236}">
                    <a16:creationId xmlns:a16="http://schemas.microsoft.com/office/drawing/2014/main" id="{C3DFD399-08B8-89F6-4108-DC59707722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0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95" name="Group 75">
              <a:extLst>
                <a:ext uri="{FF2B5EF4-FFF2-40B4-BE49-F238E27FC236}">
                  <a16:creationId xmlns:a16="http://schemas.microsoft.com/office/drawing/2014/main" id="{90B3FBD9-5907-7454-11F0-D779648948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0" y="1524000"/>
              <a:ext cx="457200" cy="457200"/>
              <a:chOff x="5520" y="3360"/>
              <a:chExt cx="240" cy="240"/>
            </a:xfrm>
          </p:grpSpPr>
          <p:sp>
            <p:nvSpPr>
              <p:cNvPr id="125010" name="Oval 69">
                <a:extLst>
                  <a:ext uri="{FF2B5EF4-FFF2-40B4-BE49-F238E27FC236}">
                    <a16:creationId xmlns:a16="http://schemas.microsoft.com/office/drawing/2014/main" id="{ADA07C88-EBBF-9CD8-6717-05CDB3B4C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c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11" name="Line 72">
                <a:extLst>
                  <a:ext uri="{FF2B5EF4-FFF2-40B4-BE49-F238E27FC236}">
                    <a16:creationId xmlns:a16="http://schemas.microsoft.com/office/drawing/2014/main" id="{8BC22A44-E177-6E64-ADD3-AF85BD07DD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96" name="Group 76">
              <a:extLst>
                <a:ext uri="{FF2B5EF4-FFF2-40B4-BE49-F238E27FC236}">
                  <a16:creationId xmlns:a16="http://schemas.microsoft.com/office/drawing/2014/main" id="{E8A0106D-8239-1F27-D0AF-4E4C3DCADC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600" y="1981200"/>
              <a:ext cx="457200" cy="457200"/>
              <a:chOff x="5040" y="3360"/>
              <a:chExt cx="240" cy="240"/>
            </a:xfrm>
          </p:grpSpPr>
          <p:sp>
            <p:nvSpPr>
              <p:cNvPr id="125008" name="Oval 77">
                <a:extLst>
                  <a:ext uri="{FF2B5EF4-FFF2-40B4-BE49-F238E27FC236}">
                    <a16:creationId xmlns:a16="http://schemas.microsoft.com/office/drawing/2014/main" id="{15D5BDF0-449C-429B-F0CC-838616696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185E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s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09" name="Line 78">
                <a:extLst>
                  <a:ext uri="{FF2B5EF4-FFF2-40B4-BE49-F238E27FC236}">
                    <a16:creationId xmlns:a16="http://schemas.microsoft.com/office/drawing/2014/main" id="{B3A69192-7B51-A097-A2A1-7267A44C93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97" name="Group 79">
              <a:extLst>
                <a:ext uri="{FF2B5EF4-FFF2-40B4-BE49-F238E27FC236}">
                  <a16:creationId xmlns:a16="http://schemas.microsoft.com/office/drawing/2014/main" id="{04109B9C-49DA-8851-B7BE-B2BC9790D8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8800" y="1981200"/>
              <a:ext cx="457200" cy="457200"/>
              <a:chOff x="5280" y="3360"/>
              <a:chExt cx="240" cy="240"/>
            </a:xfrm>
          </p:grpSpPr>
          <p:sp>
            <p:nvSpPr>
              <p:cNvPr id="125006" name="Oval 80">
                <a:extLst>
                  <a:ext uri="{FF2B5EF4-FFF2-40B4-BE49-F238E27FC236}">
                    <a16:creationId xmlns:a16="http://schemas.microsoft.com/office/drawing/2014/main" id="{AD649009-CBB9-4FCF-668D-49EA195C9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CC00CC"/>
                  </a:gs>
                  <a:gs pos="100000">
                    <a:srgbClr val="5E00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s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07" name="Line 81">
                <a:extLst>
                  <a:ext uri="{FF2B5EF4-FFF2-40B4-BE49-F238E27FC236}">
                    <a16:creationId xmlns:a16="http://schemas.microsoft.com/office/drawing/2014/main" id="{BDA41411-3721-C0AD-7123-E1E3F5DB32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0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98" name="Group 82">
              <a:extLst>
                <a:ext uri="{FF2B5EF4-FFF2-40B4-BE49-F238E27FC236}">
                  <a16:creationId xmlns:a16="http://schemas.microsoft.com/office/drawing/2014/main" id="{2B8DBBAB-D49C-908C-C826-BAAD0A8D85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0" y="1981200"/>
              <a:ext cx="457200" cy="457200"/>
              <a:chOff x="5520" y="3360"/>
              <a:chExt cx="240" cy="240"/>
            </a:xfrm>
          </p:grpSpPr>
          <p:sp>
            <p:nvSpPr>
              <p:cNvPr id="125004" name="Oval 83">
                <a:extLst>
                  <a:ext uri="{FF2B5EF4-FFF2-40B4-BE49-F238E27FC236}">
                    <a16:creationId xmlns:a16="http://schemas.microsoft.com/office/drawing/2014/main" id="{D9817006-5A7C-1C12-F517-65E2CD2FD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s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5005" name="Line 84">
                <a:extLst>
                  <a:ext uri="{FF2B5EF4-FFF2-40B4-BE49-F238E27FC236}">
                    <a16:creationId xmlns:a16="http://schemas.microsoft.com/office/drawing/2014/main" id="{902FCB70-82EC-5BD9-D4D7-35B7C2DD3D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" name="Oval 4">
              <a:extLst>
                <a:ext uri="{FF2B5EF4-FFF2-40B4-BE49-F238E27FC236}">
                  <a16:creationId xmlns:a16="http://schemas.microsoft.com/office/drawing/2014/main" id="{3A65235E-C567-A4EB-422C-DA768D91B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/>
                </a:rPr>
                <a:t></a:t>
              </a:r>
              <a:r>
                <a:rPr lang="en-US" sz="2000" b="1" baseline="30000" dirty="0"/>
                <a:t>-</a:t>
              </a:r>
              <a:endParaRPr lang="en-US" sz="2000" b="1" i="1" dirty="0"/>
            </a:p>
          </p:txBody>
        </p:sp>
        <p:sp>
          <p:nvSpPr>
            <p:cNvPr id="85" name="Oval 6">
              <a:extLst>
                <a:ext uri="{FF2B5EF4-FFF2-40B4-BE49-F238E27FC236}">
                  <a16:creationId xmlns:a16="http://schemas.microsoft.com/office/drawing/2014/main" id="{54AC47BF-423D-6F65-837C-F12BF4EEF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 pitchFamily="18" charset="2"/>
                </a:rPr>
                <a:t></a:t>
              </a:r>
              <a:r>
                <a:rPr lang="en-US" sz="2000" b="1" baseline="-25000" dirty="0">
                  <a:sym typeface="Symbol"/>
                </a:rPr>
                <a:t>2</a:t>
              </a:r>
              <a:endParaRPr lang="en-US" sz="2000" b="1" baseline="-25000" dirty="0">
                <a:sym typeface="Symbol" pitchFamily="18" charset="2"/>
              </a:endParaRPr>
            </a:p>
          </p:txBody>
        </p:sp>
        <p:sp>
          <p:nvSpPr>
            <p:cNvPr id="86" name="Oval 4">
              <a:extLst>
                <a:ext uri="{FF2B5EF4-FFF2-40B4-BE49-F238E27FC236}">
                  <a16:creationId xmlns:a16="http://schemas.microsoft.com/office/drawing/2014/main" id="{2FD60BE0-1023-DB1A-5BAA-E42EDC82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/>
                </a:rPr>
                <a:t> 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87" name="Oval 6">
              <a:extLst>
                <a:ext uri="{FF2B5EF4-FFF2-40B4-BE49-F238E27FC236}">
                  <a16:creationId xmlns:a16="http://schemas.microsoft.com/office/drawing/2014/main" id="{16F1C0FB-21E8-80F8-8C1B-D3E5BE6A9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 pitchFamily="18" charset="2"/>
                </a:rPr>
                <a:t></a:t>
              </a:r>
              <a:r>
                <a:rPr lang="en-US" sz="2000" b="1" baseline="-25000" dirty="0">
                  <a:sym typeface="Symbol"/>
                </a:rPr>
                <a:t>2</a:t>
              </a:r>
              <a:endParaRPr lang="en-US" sz="2000" b="1" baseline="-25000" dirty="0">
                <a:sym typeface="Symbol" pitchFamily="18" charset="2"/>
              </a:endParaRPr>
            </a:p>
          </p:txBody>
        </p:sp>
        <p:sp>
          <p:nvSpPr>
            <p:cNvPr id="125003" name="Line 72">
              <a:extLst>
                <a:ext uri="{FF2B5EF4-FFF2-40B4-BE49-F238E27FC236}">
                  <a16:creationId xmlns:a16="http://schemas.microsoft.com/office/drawing/2014/main" id="{6F6B9700-FC37-28DF-0715-97B6EF4D6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2280" y="1676400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00">
            <a:extLst>
              <a:ext uri="{FF2B5EF4-FFF2-40B4-BE49-F238E27FC236}">
                <a16:creationId xmlns:a16="http://schemas.microsoft.com/office/drawing/2014/main" id="{9617B2F9-A8D2-275F-A073-4D9FED93544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124200"/>
            <a:ext cx="2057400" cy="990600"/>
            <a:chOff x="152400" y="1524000"/>
            <a:chExt cx="2057194" cy="990600"/>
          </a:xfrm>
        </p:grpSpPr>
        <p:sp>
          <p:nvSpPr>
            <p:cNvPr id="124985" name="AutoShape 32">
              <a:extLst>
                <a:ext uri="{FF2B5EF4-FFF2-40B4-BE49-F238E27FC236}">
                  <a16:creationId xmlns:a16="http://schemas.microsoft.com/office/drawing/2014/main" id="{84B6CFC3-D2E3-C6BE-CC4B-DEAC42DA345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905000" y="1524000"/>
              <a:ext cx="304594" cy="990600"/>
            </a:xfrm>
            <a:prstGeom prst="rightBrace">
              <a:avLst>
                <a:gd name="adj1" fmla="val 63885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24986" name="TextBox 102">
              <a:extLst>
                <a:ext uri="{FF2B5EF4-FFF2-40B4-BE49-F238E27FC236}">
                  <a16:creationId xmlns:a16="http://schemas.microsoft.com/office/drawing/2014/main" id="{EE824803-F600-7958-0A91-6691AE99B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676400"/>
              <a:ext cx="1676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 dirty="0"/>
                <a:t>Second Generation</a:t>
              </a:r>
            </a:p>
          </p:txBody>
        </p:sp>
      </p:grpSp>
      <p:grpSp>
        <p:nvGrpSpPr>
          <p:cNvPr id="19" name="Group 103">
            <a:extLst>
              <a:ext uri="{FF2B5EF4-FFF2-40B4-BE49-F238E27FC236}">
                <a16:creationId xmlns:a16="http://schemas.microsoft.com/office/drawing/2014/main" id="{E8404AC6-7876-B53A-70F0-123C7FF2B41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419600"/>
            <a:ext cx="4876800" cy="914400"/>
            <a:chOff x="2286000" y="1524000"/>
            <a:chExt cx="4876800" cy="914400"/>
          </a:xfrm>
        </p:grpSpPr>
        <p:sp>
          <p:nvSpPr>
            <p:cNvPr id="124956" name="Oval 54">
              <a:extLst>
                <a:ext uri="{FF2B5EF4-FFF2-40B4-BE49-F238E27FC236}">
                  <a16:creationId xmlns:a16="http://schemas.microsoft.com/office/drawing/2014/main" id="{A805CA7A-F3F7-9B7D-9EBB-13332E9BD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t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24957" name="Oval 55">
              <a:extLst>
                <a:ext uri="{FF2B5EF4-FFF2-40B4-BE49-F238E27FC236}">
                  <a16:creationId xmlns:a16="http://schemas.microsoft.com/office/drawing/2014/main" id="{A5AF412E-2652-A58F-DD66-D21B58CB5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t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07" name="Oval 56">
              <a:extLst>
                <a:ext uri="{FF2B5EF4-FFF2-40B4-BE49-F238E27FC236}">
                  <a16:creationId xmlns:a16="http://schemas.microsoft.com/office/drawing/2014/main" id="{C4B2D338-658A-62B4-8FC8-A25679E8F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t</a:t>
              </a:r>
              <a:endParaRPr lang="en-US" sz="2000" b="1" i="1" dirty="0"/>
            </a:p>
          </p:txBody>
        </p:sp>
        <p:sp>
          <p:nvSpPr>
            <p:cNvPr id="124959" name="Oval 57">
              <a:extLst>
                <a:ext uri="{FF2B5EF4-FFF2-40B4-BE49-F238E27FC236}">
                  <a16:creationId xmlns:a16="http://schemas.microsoft.com/office/drawing/2014/main" id="{9CC878F9-B56C-211B-CBF6-BA0BE9E60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b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24960" name="Oval 58">
              <a:extLst>
                <a:ext uri="{FF2B5EF4-FFF2-40B4-BE49-F238E27FC236}">
                  <a16:creationId xmlns:a16="http://schemas.microsoft.com/office/drawing/2014/main" id="{ACF24449-B7DE-2274-99E6-16FD047C6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b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10" name="Oval 59">
              <a:extLst>
                <a:ext uri="{FF2B5EF4-FFF2-40B4-BE49-F238E27FC236}">
                  <a16:creationId xmlns:a16="http://schemas.microsoft.com/office/drawing/2014/main" id="{B453D79B-A905-53FA-071D-C2273FE0A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/>
                <a:t>b</a:t>
              </a:r>
              <a:endParaRPr lang="en-US" sz="2000" b="1" i="1" dirty="0"/>
            </a:p>
          </p:txBody>
        </p:sp>
        <p:grpSp>
          <p:nvGrpSpPr>
            <p:cNvPr id="124962" name="Group 73">
              <a:extLst>
                <a:ext uri="{FF2B5EF4-FFF2-40B4-BE49-F238E27FC236}">
                  <a16:creationId xmlns:a16="http://schemas.microsoft.com/office/drawing/2014/main" id="{03E354DE-7D8C-BC9C-B1B8-DCA44C2713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600" y="1524000"/>
              <a:ext cx="457200" cy="457200"/>
              <a:chOff x="5040" y="3360"/>
              <a:chExt cx="240" cy="240"/>
            </a:xfrm>
          </p:grpSpPr>
          <p:sp>
            <p:nvSpPr>
              <p:cNvPr id="124983" name="Oval 67">
                <a:extLst>
                  <a:ext uri="{FF2B5EF4-FFF2-40B4-BE49-F238E27FC236}">
                    <a16:creationId xmlns:a16="http://schemas.microsoft.com/office/drawing/2014/main" id="{38E89439-1885-67ED-5986-33B1B29A3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185E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t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4984" name="Line 70">
                <a:extLst>
                  <a:ext uri="{FF2B5EF4-FFF2-40B4-BE49-F238E27FC236}">
                    <a16:creationId xmlns:a16="http://schemas.microsoft.com/office/drawing/2014/main" id="{FE576916-05B8-D420-A00E-447964987D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63" name="Group 74">
              <a:extLst>
                <a:ext uri="{FF2B5EF4-FFF2-40B4-BE49-F238E27FC236}">
                  <a16:creationId xmlns:a16="http://schemas.microsoft.com/office/drawing/2014/main" id="{ED43383F-AEA3-9C0C-7ABF-5767242303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8800" y="1524000"/>
              <a:ext cx="457200" cy="457200"/>
              <a:chOff x="5280" y="3360"/>
              <a:chExt cx="240" cy="240"/>
            </a:xfrm>
          </p:grpSpPr>
          <p:sp>
            <p:nvSpPr>
              <p:cNvPr id="124981" name="Oval 68">
                <a:extLst>
                  <a:ext uri="{FF2B5EF4-FFF2-40B4-BE49-F238E27FC236}">
                    <a16:creationId xmlns:a16="http://schemas.microsoft.com/office/drawing/2014/main" id="{FACD14EF-F6FD-9313-54B2-F8A871D53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CC00CC"/>
                  </a:gs>
                  <a:gs pos="100000">
                    <a:srgbClr val="5E00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t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4982" name="Line 71">
                <a:extLst>
                  <a:ext uri="{FF2B5EF4-FFF2-40B4-BE49-F238E27FC236}">
                    <a16:creationId xmlns:a16="http://schemas.microsoft.com/office/drawing/2014/main" id="{1CEFF57F-69E1-A2EE-3EB9-42BC11D2EC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0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64" name="Group 75">
              <a:extLst>
                <a:ext uri="{FF2B5EF4-FFF2-40B4-BE49-F238E27FC236}">
                  <a16:creationId xmlns:a16="http://schemas.microsoft.com/office/drawing/2014/main" id="{7297D7A8-6C80-0EF4-EEF2-21A2BB145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0" y="1524000"/>
              <a:ext cx="457200" cy="457200"/>
              <a:chOff x="5520" y="3360"/>
              <a:chExt cx="240" cy="240"/>
            </a:xfrm>
          </p:grpSpPr>
          <p:sp>
            <p:nvSpPr>
              <p:cNvPr id="124979" name="Oval 69">
                <a:extLst>
                  <a:ext uri="{FF2B5EF4-FFF2-40B4-BE49-F238E27FC236}">
                    <a16:creationId xmlns:a16="http://schemas.microsoft.com/office/drawing/2014/main" id="{AC7F2F90-1732-6CFA-0058-0F10DDD47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t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4980" name="Line 72">
                <a:extLst>
                  <a:ext uri="{FF2B5EF4-FFF2-40B4-BE49-F238E27FC236}">
                    <a16:creationId xmlns:a16="http://schemas.microsoft.com/office/drawing/2014/main" id="{384559AE-C70C-77FE-0CF6-34E2D005E1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65" name="Group 76">
              <a:extLst>
                <a:ext uri="{FF2B5EF4-FFF2-40B4-BE49-F238E27FC236}">
                  <a16:creationId xmlns:a16="http://schemas.microsoft.com/office/drawing/2014/main" id="{70176391-303A-FD18-0F42-B02BD870D4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1600" y="1981200"/>
              <a:ext cx="457200" cy="457200"/>
              <a:chOff x="5040" y="3360"/>
              <a:chExt cx="240" cy="240"/>
            </a:xfrm>
          </p:grpSpPr>
          <p:sp>
            <p:nvSpPr>
              <p:cNvPr id="124977" name="Oval 77">
                <a:extLst>
                  <a:ext uri="{FF2B5EF4-FFF2-40B4-BE49-F238E27FC236}">
                    <a16:creationId xmlns:a16="http://schemas.microsoft.com/office/drawing/2014/main" id="{23846A3F-11CA-C6E2-927F-48B85743E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185E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b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4978" name="Line 78">
                <a:extLst>
                  <a:ext uri="{FF2B5EF4-FFF2-40B4-BE49-F238E27FC236}">
                    <a16:creationId xmlns:a16="http://schemas.microsoft.com/office/drawing/2014/main" id="{EDBF6582-D13F-A7C0-A714-2C6EAF0F0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66" name="Group 79">
              <a:extLst>
                <a:ext uri="{FF2B5EF4-FFF2-40B4-BE49-F238E27FC236}">
                  <a16:creationId xmlns:a16="http://schemas.microsoft.com/office/drawing/2014/main" id="{CB4B9294-3384-720B-40F5-7FB8AF648F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8800" y="1981200"/>
              <a:ext cx="457200" cy="457200"/>
              <a:chOff x="5280" y="3360"/>
              <a:chExt cx="240" cy="240"/>
            </a:xfrm>
          </p:grpSpPr>
          <p:sp>
            <p:nvSpPr>
              <p:cNvPr id="124975" name="Oval 80">
                <a:extLst>
                  <a:ext uri="{FF2B5EF4-FFF2-40B4-BE49-F238E27FC236}">
                    <a16:creationId xmlns:a16="http://schemas.microsoft.com/office/drawing/2014/main" id="{9ED344F2-E112-D4CF-56CF-0E2243EEE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CC00CC"/>
                  </a:gs>
                  <a:gs pos="100000">
                    <a:srgbClr val="5E00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b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4976" name="Line 81">
                <a:extLst>
                  <a:ext uri="{FF2B5EF4-FFF2-40B4-BE49-F238E27FC236}">
                    <a16:creationId xmlns:a16="http://schemas.microsoft.com/office/drawing/2014/main" id="{0129DA84-4EC1-2648-20BC-5942E8D03F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0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4967" name="Group 82">
              <a:extLst>
                <a:ext uri="{FF2B5EF4-FFF2-40B4-BE49-F238E27FC236}">
                  <a16:creationId xmlns:a16="http://schemas.microsoft.com/office/drawing/2014/main" id="{359DEF3D-3E99-0245-4B38-8B97CEFE7B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0" y="1981200"/>
              <a:ext cx="457200" cy="457200"/>
              <a:chOff x="5520" y="3360"/>
              <a:chExt cx="240" cy="240"/>
            </a:xfrm>
          </p:grpSpPr>
          <p:sp>
            <p:nvSpPr>
              <p:cNvPr id="124973" name="Oval 83">
                <a:extLst>
                  <a:ext uri="{FF2B5EF4-FFF2-40B4-BE49-F238E27FC236}">
                    <a16:creationId xmlns:a16="http://schemas.microsoft.com/office/drawing/2014/main" id="{6BED59B8-2889-7344-B08E-B99238B33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b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24974" name="Line 84">
                <a:extLst>
                  <a:ext uri="{FF2B5EF4-FFF2-40B4-BE49-F238E27FC236}">
                    <a16:creationId xmlns:a16="http://schemas.microsoft.com/office/drawing/2014/main" id="{3BFC1A3B-E13F-B40A-BF70-017057922F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2" y="3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7" name="Oval 4">
              <a:extLst>
                <a:ext uri="{FF2B5EF4-FFF2-40B4-BE49-F238E27FC236}">
                  <a16:creationId xmlns:a16="http://schemas.microsoft.com/office/drawing/2014/main" id="{2DFA52E3-7760-CBCA-4365-8070CE128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/>
                </a:rPr>
                <a:t></a:t>
              </a:r>
              <a:r>
                <a:rPr lang="en-US" sz="2000" b="1" baseline="30000" dirty="0"/>
                <a:t>-</a:t>
              </a:r>
              <a:endParaRPr lang="en-US" sz="2000" b="1" i="1" dirty="0"/>
            </a:p>
          </p:txBody>
        </p:sp>
        <p:sp>
          <p:nvSpPr>
            <p:cNvPr id="118" name="Oval 6">
              <a:extLst>
                <a:ext uri="{FF2B5EF4-FFF2-40B4-BE49-F238E27FC236}">
                  <a16:creationId xmlns:a16="http://schemas.microsoft.com/office/drawing/2014/main" id="{623AC496-0FA5-FEC2-0677-1AA8CF7FA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 pitchFamily="18" charset="2"/>
                </a:rPr>
                <a:t></a:t>
              </a:r>
              <a:r>
                <a:rPr lang="en-US" sz="2000" b="1" baseline="-25000" dirty="0">
                  <a:sym typeface="Symbol"/>
                </a:rPr>
                <a:t>3</a:t>
              </a:r>
              <a:endParaRPr lang="en-US" sz="2000" b="1" baseline="-25000" dirty="0">
                <a:sym typeface="Symbol" pitchFamily="18" charset="2"/>
              </a:endParaRPr>
            </a:p>
          </p:txBody>
        </p:sp>
        <p:sp>
          <p:nvSpPr>
            <p:cNvPr id="119" name="Oval 4">
              <a:extLst>
                <a:ext uri="{FF2B5EF4-FFF2-40B4-BE49-F238E27FC236}">
                  <a16:creationId xmlns:a16="http://schemas.microsoft.com/office/drawing/2014/main" id="{9A9ACC31-8629-2004-BC49-FFA4DE8D1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1981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/>
                </a:rPr>
                <a:t> </a:t>
              </a:r>
              <a:r>
                <a:rPr lang="en-US" sz="2000" b="1" baseline="30000" dirty="0"/>
                <a:t>+</a:t>
              </a:r>
              <a:endParaRPr lang="en-US" sz="2000" b="1" i="1" dirty="0"/>
            </a:p>
          </p:txBody>
        </p:sp>
        <p:sp>
          <p:nvSpPr>
            <p:cNvPr id="120" name="Oval 6">
              <a:extLst>
                <a:ext uri="{FF2B5EF4-FFF2-40B4-BE49-F238E27FC236}">
                  <a16:creationId xmlns:a16="http://schemas.microsoft.com/office/drawing/2014/main" id="{DAC5B913-0529-91A1-30B9-9A97FA82B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600" y="15240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40000"/>
                    <a:lumOff val="60000"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ym typeface="Symbol" pitchFamily="18" charset="2"/>
                </a:rPr>
                <a:t></a:t>
              </a:r>
              <a:r>
                <a:rPr lang="en-US" sz="2000" b="1" baseline="-25000" dirty="0">
                  <a:sym typeface="Symbol"/>
                </a:rPr>
                <a:t>3</a:t>
              </a:r>
              <a:endParaRPr lang="en-US" sz="2000" b="1" baseline="-25000" dirty="0">
                <a:sym typeface="Symbol" pitchFamily="18" charset="2"/>
              </a:endParaRPr>
            </a:p>
          </p:txBody>
        </p:sp>
        <p:sp>
          <p:nvSpPr>
            <p:cNvPr id="124972" name="Line 72">
              <a:extLst>
                <a:ext uri="{FF2B5EF4-FFF2-40B4-BE49-F238E27FC236}">
                  <a16:creationId xmlns:a16="http://schemas.microsoft.com/office/drawing/2014/main" id="{9D736E98-F53E-5BDF-DBAF-D47564723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2280" y="1676400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133">
            <a:extLst>
              <a:ext uri="{FF2B5EF4-FFF2-40B4-BE49-F238E27FC236}">
                <a16:creationId xmlns:a16="http://schemas.microsoft.com/office/drawing/2014/main" id="{C1F1D357-71CA-BB6C-2F4B-2BA7C5883C9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419600"/>
            <a:ext cx="2057400" cy="990600"/>
            <a:chOff x="152400" y="1524000"/>
            <a:chExt cx="2057194" cy="990600"/>
          </a:xfrm>
        </p:grpSpPr>
        <p:sp>
          <p:nvSpPr>
            <p:cNvPr id="124954" name="AutoShape 32">
              <a:extLst>
                <a:ext uri="{FF2B5EF4-FFF2-40B4-BE49-F238E27FC236}">
                  <a16:creationId xmlns:a16="http://schemas.microsoft.com/office/drawing/2014/main" id="{5E74F8B8-EED8-E8B9-BE2D-9704726F52D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905000" y="1524000"/>
              <a:ext cx="304594" cy="990600"/>
            </a:xfrm>
            <a:prstGeom prst="rightBrace">
              <a:avLst>
                <a:gd name="adj1" fmla="val 63885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24955" name="TextBox 135">
              <a:extLst>
                <a:ext uri="{FF2B5EF4-FFF2-40B4-BE49-F238E27FC236}">
                  <a16:creationId xmlns:a16="http://schemas.microsoft.com/office/drawing/2014/main" id="{126BBB95-0241-BEDA-64EE-6F36FD3F7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676400"/>
              <a:ext cx="1676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 dirty="0"/>
                <a:t>Third Generation</a:t>
              </a:r>
            </a:p>
          </p:txBody>
        </p:sp>
      </p:grpSp>
      <p:sp>
        <p:nvSpPr>
          <p:cNvPr id="137" name="Oval 2">
            <a:extLst>
              <a:ext uri="{FF2B5EF4-FFF2-40B4-BE49-F238E27FC236}">
                <a16:creationId xmlns:a16="http://schemas.microsoft.com/office/drawing/2014/main" id="{5546EEFF-A812-9B65-34A1-37D90125B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743200"/>
            <a:ext cx="914400" cy="914400"/>
          </a:xfrm>
          <a:prstGeom prst="ellipse">
            <a:avLst/>
          </a:prstGeom>
          <a:gradFill rotWithShape="1">
            <a:gsLst>
              <a:gs pos="0">
                <a:srgbClr val="CC00CC"/>
              </a:gs>
              <a:gs pos="100000">
                <a:srgbClr val="5E00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b="1" i="1" baseline="30000">
                <a:solidFill>
                  <a:schemeClr val="bg1"/>
                </a:solidFill>
                <a:sym typeface="Symbol" panose="05050102010706020507" pitchFamily="18" charset="2"/>
              </a:rPr>
              <a:t>-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138" name="Oval 11">
            <a:extLst>
              <a:ext uri="{FF2B5EF4-FFF2-40B4-BE49-F238E27FC236}">
                <a16:creationId xmlns:a16="http://schemas.microsoft.com/office/drawing/2014/main" id="{2E816FFC-647D-16C8-E00E-07627E57B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743200"/>
            <a:ext cx="914400" cy="914400"/>
          </a:xfrm>
          <a:prstGeom prst="ellipse">
            <a:avLst/>
          </a:prstGeom>
          <a:gradFill rotWithShape="1">
            <a:gsLst>
              <a:gs pos="0">
                <a:srgbClr val="5E005E"/>
              </a:gs>
              <a:gs pos="100000">
                <a:srgbClr val="CC00C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W</a:t>
            </a:r>
            <a:r>
              <a:rPr lang="en-US" altLang="en-US" sz="2000" b="1" i="1" baseline="30000">
                <a:solidFill>
                  <a:schemeClr val="bg1"/>
                </a:solidFill>
                <a:sym typeface="Symbol" panose="05050102010706020507" pitchFamily="18" charset="2"/>
              </a:rPr>
              <a:t>+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139" name="Oval 12">
            <a:extLst>
              <a:ext uri="{FF2B5EF4-FFF2-40B4-BE49-F238E27FC236}">
                <a16:creationId xmlns:a16="http://schemas.microsoft.com/office/drawing/2014/main" id="{484054B0-8BC6-B17B-A41F-04EFABFD3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1447800"/>
            <a:ext cx="1189038" cy="1189038"/>
          </a:xfrm>
          <a:prstGeom prst="ellipse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 b="1" baseline="30000">
                <a:solidFill>
                  <a:schemeClr val="bg1"/>
                </a:solidFill>
                <a:sym typeface="Symbol" panose="05050102010706020507" pitchFamily="18" charset="2"/>
              </a:rPr>
              <a:t>0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140" name="Oval 13">
            <a:extLst>
              <a:ext uri="{FF2B5EF4-FFF2-40B4-BE49-F238E27FC236}">
                <a16:creationId xmlns:a16="http://schemas.microsoft.com/office/drawing/2014/main" id="{B3C70B95-0741-B11D-2768-2DF810BA5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752600"/>
            <a:ext cx="366713" cy="365125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5E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</a:p>
        </p:txBody>
      </p:sp>
      <p:sp>
        <p:nvSpPr>
          <p:cNvPr id="141" name="Oval 20">
            <a:extLst>
              <a:ext uri="{FF2B5EF4-FFF2-40B4-BE49-F238E27FC236}">
                <a16:creationId xmlns:a16="http://schemas.microsoft.com/office/drawing/2014/main" id="{23B3DC42-09E2-0739-6018-F7048B55A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516563"/>
            <a:ext cx="1189038" cy="1189037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i="1">
                <a:sym typeface="Symbol" pitchFamily="18" charset="2"/>
              </a:rPr>
              <a:t>H</a:t>
            </a:r>
            <a:r>
              <a:rPr lang="en-US" sz="2000" b="1" baseline="30000">
                <a:sym typeface="Symbol" pitchFamily="18" charset="2"/>
              </a:rPr>
              <a:t>0</a:t>
            </a:r>
            <a:endParaRPr lang="en-US" sz="2000" b="1" i="1">
              <a:sym typeface="Symbol" pitchFamily="18" charset="2"/>
            </a:endParaRPr>
          </a:p>
        </p:txBody>
      </p:sp>
      <p:sp>
        <p:nvSpPr>
          <p:cNvPr id="142" name="Oval 56">
            <a:extLst>
              <a:ext uri="{FF2B5EF4-FFF2-40B4-BE49-F238E27FC236}">
                <a16:creationId xmlns:a16="http://schemas.microsoft.com/office/drawing/2014/main" id="{1BE82C62-C3F2-5FDB-F5D5-C5487D214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962400"/>
            <a:ext cx="381000" cy="3810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g</a:t>
            </a:r>
            <a:endParaRPr lang="en-US" sz="2000" b="1" i="1" dirty="0"/>
          </a:p>
        </p:txBody>
      </p:sp>
      <p:sp>
        <p:nvSpPr>
          <p:cNvPr id="143" name="Oval 56">
            <a:extLst>
              <a:ext uri="{FF2B5EF4-FFF2-40B4-BE49-F238E27FC236}">
                <a16:creationId xmlns:a16="http://schemas.microsoft.com/office/drawing/2014/main" id="{C524B767-6A38-49F9-C082-D67A26A28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962400"/>
            <a:ext cx="381000" cy="3810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g</a:t>
            </a:r>
            <a:endParaRPr lang="en-US" sz="2000" b="1" i="1" dirty="0"/>
          </a:p>
        </p:txBody>
      </p:sp>
      <p:sp>
        <p:nvSpPr>
          <p:cNvPr id="144" name="Oval 56">
            <a:extLst>
              <a:ext uri="{FF2B5EF4-FFF2-40B4-BE49-F238E27FC236}">
                <a16:creationId xmlns:a16="http://schemas.microsoft.com/office/drawing/2014/main" id="{44990B91-7B49-918E-E6C8-849B0A388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3962400"/>
            <a:ext cx="381000" cy="381000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g</a:t>
            </a:r>
            <a:endParaRPr lang="en-US" sz="2000" b="1" i="1" dirty="0"/>
          </a:p>
        </p:txBody>
      </p:sp>
      <p:sp>
        <p:nvSpPr>
          <p:cNvPr id="146" name="Oval 77">
            <a:extLst>
              <a:ext uri="{FF2B5EF4-FFF2-40B4-BE49-F238E27FC236}">
                <a16:creationId xmlns:a16="http://schemas.microsoft.com/office/drawing/2014/main" id="{E23E33CF-B906-4533-028A-33BCB8DAC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419600"/>
            <a:ext cx="381000" cy="381000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185E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g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147" name="Oval 68">
            <a:extLst>
              <a:ext uri="{FF2B5EF4-FFF2-40B4-BE49-F238E27FC236}">
                <a16:creationId xmlns:a16="http://schemas.microsoft.com/office/drawing/2014/main" id="{5AE85334-A199-FD42-EE17-D9C3DE7D7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419600"/>
            <a:ext cx="381000" cy="381000"/>
          </a:xfrm>
          <a:prstGeom prst="ellipse">
            <a:avLst/>
          </a:prstGeom>
          <a:gradFill rotWithShape="1">
            <a:gsLst>
              <a:gs pos="0">
                <a:srgbClr val="CC00CC"/>
              </a:gs>
              <a:gs pos="100000">
                <a:srgbClr val="5E005E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g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148" name="Oval 83">
            <a:extLst>
              <a:ext uri="{FF2B5EF4-FFF2-40B4-BE49-F238E27FC236}">
                <a16:creationId xmlns:a16="http://schemas.microsoft.com/office/drawing/2014/main" id="{2426D49D-FBF3-6917-B8F4-349876641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4419600"/>
            <a:ext cx="381000" cy="381000"/>
          </a:xfrm>
          <a:prstGeom prst="ellipse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g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149" name="Oval 56">
            <a:extLst>
              <a:ext uri="{FF2B5EF4-FFF2-40B4-BE49-F238E27FC236}">
                <a16:creationId xmlns:a16="http://schemas.microsoft.com/office/drawing/2014/main" id="{320D1435-C39B-5953-C6B8-BCC12CB55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3962400"/>
            <a:ext cx="381000" cy="381000"/>
          </a:xfrm>
          <a:prstGeom prst="ellipse">
            <a:avLst/>
          </a:prstGeom>
          <a:gradFill rotWithShape="1">
            <a:gsLst>
              <a:gs pos="0">
                <a:srgbClr val="996633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g</a:t>
            </a:r>
            <a:endParaRPr lang="en-US" sz="2000" b="1" i="1" dirty="0"/>
          </a:p>
        </p:txBody>
      </p:sp>
      <p:sp>
        <p:nvSpPr>
          <p:cNvPr id="150" name="Oval 83">
            <a:extLst>
              <a:ext uri="{FF2B5EF4-FFF2-40B4-BE49-F238E27FC236}">
                <a16:creationId xmlns:a16="http://schemas.microsoft.com/office/drawing/2014/main" id="{D6E6A8D0-8099-9C1D-D1E8-DA6579873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4419600"/>
            <a:ext cx="381000" cy="381000"/>
          </a:xfrm>
          <a:prstGeom prst="ellipse">
            <a:avLst/>
          </a:prstGeom>
          <a:gradFill rotWithShape="1">
            <a:gsLst>
              <a:gs pos="0">
                <a:srgbClr val="FF6699"/>
              </a:gs>
              <a:gs pos="100000">
                <a:srgbClr val="7647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g</a:t>
            </a:r>
            <a:endParaRPr lang="en-US" altLang="en-US" sz="2000" b="1" i="1">
              <a:solidFill>
                <a:schemeClr val="bg1"/>
              </a:solidFill>
            </a:endParaRPr>
          </a:p>
        </p:txBody>
      </p:sp>
      <p:sp>
        <p:nvSpPr>
          <p:cNvPr id="124953" name="TextBox 150">
            <a:extLst>
              <a:ext uri="{FF2B5EF4-FFF2-40B4-BE49-F238E27FC236}">
                <a16:creationId xmlns:a16="http://schemas.microsoft.com/office/drawing/2014/main" id="{AB5768D0-1C22-C8F7-767E-DCC68538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1054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u="sng"/>
              <a:t>Spin 0 Higgs</a:t>
            </a:r>
          </a:p>
        </p:txBody>
      </p:sp>
    </p:spTree>
    <p:extLst>
      <p:ext uri="{BB962C8B-B14F-4D97-AF65-F5344CB8AC3E}">
        <p14:creationId xmlns:p14="http://schemas.microsoft.com/office/powerpoint/2010/main" val="26977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2" grpId="0" animBg="1"/>
      <p:bldP spid="143" grpId="0" animBg="1"/>
      <p:bldP spid="144" grpId="0" animBg="1"/>
      <p:bldP spid="146" grpId="0" animBg="1"/>
      <p:bldP spid="147" grpId="0" animBg="1"/>
      <p:bldP spid="148" grpId="0" animBg="1"/>
      <p:bldP spid="149" grpId="0" animBg="1"/>
      <p:bldP spid="1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>
            <a:extLst>
              <a:ext uri="{FF2B5EF4-FFF2-40B4-BE49-F238E27FC236}">
                <a16:creationId xmlns:a16="http://schemas.microsoft.com/office/drawing/2014/main" id="{1742D782-DAA6-0A0F-EE02-C98F9DE7C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The Standard Model Lagrangian:</a:t>
            </a:r>
          </a:p>
        </p:txBody>
      </p:sp>
      <p:graphicFrame>
        <p:nvGraphicFramePr>
          <p:cNvPr id="125955" name="Object 2">
            <a:extLst>
              <a:ext uri="{FF2B5EF4-FFF2-40B4-BE49-F238E27FC236}">
                <a16:creationId xmlns:a16="http://schemas.microsoft.com/office/drawing/2014/main" id="{1A16B937-7F7F-6A86-AE02-BB632ADCC5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5113" y="4325938"/>
          <a:ext cx="134937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125955" name="Object 2">
                        <a:extLst>
                          <a:ext uri="{FF2B5EF4-FFF2-40B4-BE49-F238E27FC236}">
                            <a16:creationId xmlns:a16="http://schemas.microsoft.com/office/drawing/2014/main" id="{1A16B937-7F7F-6A86-AE02-BB632ADCC5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4325938"/>
                        <a:ext cx="134937" cy="21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6" name="Text Box 17">
            <a:extLst>
              <a:ext uri="{FF2B5EF4-FFF2-40B4-BE49-F238E27FC236}">
                <a16:creationId xmlns:a16="http://schemas.microsoft.com/office/drawing/2014/main" id="{F7962970-035E-B42B-61CE-B56DE844D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1824038"/>
            <a:ext cx="420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What part of</a:t>
            </a:r>
          </a:p>
        </p:txBody>
      </p:sp>
      <p:sp>
        <p:nvSpPr>
          <p:cNvPr id="125957" name="Text Box 18">
            <a:extLst>
              <a:ext uri="{FF2B5EF4-FFF2-40B4-BE49-F238E27FC236}">
                <a16:creationId xmlns:a16="http://schemas.microsoft.com/office/drawing/2014/main" id="{4AD76BF1-E20E-0769-37EB-73EABE247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32275"/>
            <a:ext cx="31242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don’t you understand?</a:t>
            </a:r>
          </a:p>
        </p:txBody>
      </p:sp>
      <p:graphicFrame>
        <p:nvGraphicFramePr>
          <p:cNvPr id="125958" name="Object 3">
            <a:extLst>
              <a:ext uri="{FF2B5EF4-FFF2-40B4-BE49-F238E27FC236}">
                <a16:creationId xmlns:a16="http://schemas.microsoft.com/office/drawing/2014/main" id="{3EED8FB6-A1E8-836B-DA5A-0FCF92970F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4538" y="2252663"/>
          <a:ext cx="933450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4000" imgH="939800" progId="Equation.DSMT4">
                  <p:embed/>
                </p:oleObj>
              </mc:Choice>
              <mc:Fallback>
                <p:oleObj name="Equation" r:id="rId4" imgW="5334000" imgH="939800" progId="Equation.DSMT4">
                  <p:embed/>
                  <p:pic>
                    <p:nvPicPr>
                      <p:cNvPr id="125958" name="Object 3">
                        <a:extLst>
                          <a:ext uri="{FF2B5EF4-FFF2-40B4-BE49-F238E27FC236}">
                            <a16:creationId xmlns:a16="http://schemas.microsoft.com/office/drawing/2014/main" id="{3EED8FB6-A1E8-836B-DA5A-0FCF92970F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2252663"/>
                        <a:ext cx="933450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505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>
            <a:extLst>
              <a:ext uri="{FF2B5EF4-FFF2-40B4-BE49-F238E27FC236}">
                <a16:creationId xmlns:a16="http://schemas.microsoft.com/office/drawing/2014/main" id="{15C518FF-3F6D-F51D-EB23-CC7959FA0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What’s Missing?</a:t>
            </a: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E3AA9986-870E-35CD-1A35-3D34AF30C72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4286250"/>
            <a:ext cx="2209800" cy="2111375"/>
            <a:chOff x="4280" y="2882"/>
            <a:chExt cx="1160" cy="1116"/>
          </a:xfrm>
        </p:grpSpPr>
        <p:sp>
          <p:nvSpPr>
            <p:cNvPr id="841735" name="Oval 7">
              <a:extLst>
                <a:ext uri="{FF2B5EF4-FFF2-40B4-BE49-F238E27FC236}">
                  <a16:creationId xmlns:a16="http://schemas.microsoft.com/office/drawing/2014/main" id="{45BF3C03-6F53-7826-4727-B3DE4AF8F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288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sz="2000" b="1" dirty="0"/>
                <a:t>e</a:t>
              </a:r>
              <a:r>
                <a:rPr lang="en-US" sz="2000" b="1" baseline="30000" dirty="0"/>
                <a:t>-</a:t>
              </a:r>
              <a:endParaRPr lang="en-US" sz="2000" b="1" i="1" dirty="0"/>
            </a:p>
          </p:txBody>
        </p:sp>
        <p:sp>
          <p:nvSpPr>
            <p:cNvPr id="126992" name="Line 8">
              <a:extLst>
                <a:ext uri="{FF2B5EF4-FFF2-40B4-BE49-F238E27FC236}">
                  <a16:creationId xmlns:a16="http://schemas.microsoft.com/office/drawing/2014/main" id="{6E60B983-3B4F-7C07-2089-5790C4B57C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296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1737" name="Oval 9">
              <a:extLst>
                <a:ext uri="{FF2B5EF4-FFF2-40B4-BE49-F238E27FC236}">
                  <a16:creationId xmlns:a16="http://schemas.microsoft.com/office/drawing/2014/main" id="{3194919E-DF1E-E0FD-2964-22E2AAABB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" y="290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sz="2000" b="1">
                  <a:sym typeface="Symbol" panose="05050102010706020507" pitchFamily="18" charset="2"/>
                </a:rPr>
                <a:t></a:t>
              </a:r>
              <a:r>
                <a:rPr lang="en-US" sz="2000" b="1" baseline="-25000">
                  <a:sym typeface="Symbol" panose="05050102010706020507" pitchFamily="18" charset="2"/>
                </a:rPr>
                <a:t>e</a:t>
              </a:r>
              <a:endParaRPr lang="en-US" sz="2000" b="1">
                <a:sym typeface="Symbol" panose="05050102010706020507" pitchFamily="18" charset="2"/>
              </a:endParaRPr>
            </a:p>
          </p:txBody>
        </p:sp>
        <p:sp>
          <p:nvSpPr>
            <p:cNvPr id="841738" name="Oval 10">
              <a:extLst>
                <a:ext uri="{FF2B5EF4-FFF2-40B4-BE49-F238E27FC236}">
                  <a16:creationId xmlns:a16="http://schemas.microsoft.com/office/drawing/2014/main" id="{935DFCF7-1236-CA61-59C8-25382CB34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331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sz="2000" b="1" dirty="0">
                  <a:sym typeface="Symbol" panose="05050102010706020507" pitchFamily="18" charset="2"/>
                </a:rPr>
                <a:t></a:t>
              </a:r>
              <a:r>
                <a:rPr lang="en-US" sz="2000" b="1" baseline="30000" dirty="0"/>
                <a:t>-</a:t>
              </a:r>
              <a:endParaRPr lang="en-US" sz="2000" b="1" i="1" dirty="0"/>
            </a:p>
          </p:txBody>
        </p:sp>
        <p:sp>
          <p:nvSpPr>
            <p:cNvPr id="126995" name="Line 11">
              <a:extLst>
                <a:ext uri="{FF2B5EF4-FFF2-40B4-BE49-F238E27FC236}">
                  <a16:creationId xmlns:a16="http://schemas.microsoft.com/office/drawing/2014/main" id="{17222FBA-B06B-3C31-1A4C-471EC6A57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3433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1740" name="Oval 12">
              <a:extLst>
                <a:ext uri="{FF2B5EF4-FFF2-40B4-BE49-F238E27FC236}">
                  <a16:creationId xmlns:a16="http://schemas.microsoft.com/office/drawing/2014/main" id="{5E61762C-7414-0A4B-3CDE-7FA99D1ED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" y="3312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sz="2000" b="1" dirty="0">
                  <a:sym typeface="Symbol" panose="05050102010706020507" pitchFamily="18" charset="2"/>
                </a:rPr>
                <a:t></a:t>
              </a:r>
              <a:r>
                <a:rPr lang="en-US" sz="2000" b="1" baseline="-25000" dirty="0">
                  <a:cs typeface="Times New Roman" panose="02020603050405020304" pitchFamily="18" charset="0"/>
                  <a:sym typeface="Symbol" panose="05050102010706020507" pitchFamily="18" charset="2"/>
                </a:rPr>
                <a:t>µ</a:t>
              </a:r>
              <a:endParaRPr lang="en-US" sz="2000" b="1" dirty="0"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841741" name="Oval 13">
              <a:extLst>
                <a:ext uri="{FF2B5EF4-FFF2-40B4-BE49-F238E27FC236}">
                  <a16:creationId xmlns:a16="http://schemas.microsoft.com/office/drawing/2014/main" id="{2E35473E-8EFB-9F1B-52F5-5020CF655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3758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sz="2000" b="1" dirty="0">
                  <a:sym typeface="Symbol" panose="05050102010706020507" pitchFamily="18" charset="2"/>
                </a:rPr>
                <a:t></a:t>
              </a:r>
              <a:r>
                <a:rPr lang="en-US" sz="2000" b="1" baseline="30000" dirty="0"/>
                <a:t>-</a:t>
              </a:r>
              <a:endParaRPr lang="en-US" sz="2000" b="1" i="1" dirty="0"/>
            </a:p>
          </p:txBody>
        </p:sp>
        <p:sp>
          <p:nvSpPr>
            <p:cNvPr id="126998" name="Line 14">
              <a:extLst>
                <a:ext uri="{FF2B5EF4-FFF2-40B4-BE49-F238E27FC236}">
                  <a16:creationId xmlns:a16="http://schemas.microsoft.com/office/drawing/2014/main" id="{A93BAD26-E25F-89DE-86A4-3B2BA9762B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3879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1743" name="Oval 15">
              <a:extLst>
                <a:ext uri="{FF2B5EF4-FFF2-40B4-BE49-F238E27FC236}">
                  <a16:creationId xmlns:a16="http://schemas.microsoft.com/office/drawing/2014/main" id="{97610C85-905E-93A3-5545-D05DDC3EE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" y="3758"/>
              <a:ext cx="240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sz="2000" b="1">
                  <a:sym typeface="Symbol" panose="05050102010706020507" pitchFamily="18" charset="2"/>
                </a:rPr>
                <a:t></a:t>
              </a:r>
              <a:r>
                <a:rPr lang="en-US" sz="2000" b="1" baseline="-25000">
                  <a:cs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endParaRPr lang="en-US" sz="2000" b="1"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  <p:sp>
        <p:nvSpPr>
          <p:cNvPr id="841744" name="Text Box 16">
            <a:extLst>
              <a:ext uri="{FF2B5EF4-FFF2-40B4-BE49-F238E27FC236}">
                <a16:creationId xmlns:a16="http://schemas.microsoft.com/office/drawing/2014/main" id="{BA24830E-4134-E347-3580-95EBF26F9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10972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There are 18 numbers in this theory that must be put in by hand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9 quark and lepton masses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3 strengths of the forces (strong, weak, electromagnetic)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4 describing the mixings in weak interactions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2 describe the mass and strength of the Higgs field</a:t>
            </a:r>
          </a:p>
        </p:txBody>
      </p:sp>
      <p:sp>
        <p:nvSpPr>
          <p:cNvPr id="841745" name="Text Box 17">
            <a:extLst>
              <a:ext uri="{FF2B5EF4-FFF2-40B4-BE49-F238E27FC236}">
                <a16:creationId xmlns:a16="http://schemas.microsoft.com/office/drawing/2014/main" id="{A1584A6A-42EA-9F8A-037F-BC5791512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2892425"/>
            <a:ext cx="8594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The Higgs particle: discovery announced July 4, 2012</a:t>
            </a:r>
          </a:p>
        </p:txBody>
      </p:sp>
      <p:sp>
        <p:nvSpPr>
          <p:cNvPr id="841746" name="Oval 18">
            <a:extLst>
              <a:ext uri="{FF2B5EF4-FFF2-40B4-BE49-F238E27FC236}">
                <a16:creationId xmlns:a16="http://schemas.microsoft.com/office/drawing/2014/main" id="{441B4202-6EA7-4C75-4289-C1FEC6978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363" y="2590800"/>
            <a:ext cx="1189037" cy="118110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sz="2000" b="1" i="1">
                <a:sym typeface="Symbol" panose="05050102010706020507" pitchFamily="18" charset="2"/>
              </a:rPr>
              <a:t>H</a:t>
            </a:r>
            <a:r>
              <a:rPr lang="en-US" sz="2000" b="1" baseline="30000">
                <a:sym typeface="Symbol" panose="05050102010706020507" pitchFamily="18" charset="2"/>
              </a:rPr>
              <a:t>0</a:t>
            </a:r>
            <a:endParaRPr lang="en-US" sz="2000" b="1" i="1">
              <a:sym typeface="Symbol" panose="05050102010706020507" pitchFamily="18" charset="2"/>
            </a:endParaRPr>
          </a:p>
        </p:txBody>
      </p:sp>
      <p:sp>
        <p:nvSpPr>
          <p:cNvPr id="841748" name="Text Box 20">
            <a:extLst>
              <a:ext uri="{FF2B5EF4-FFF2-40B4-BE49-F238E27FC236}">
                <a16:creationId xmlns:a16="http://schemas.microsoft.com/office/drawing/2014/main" id="{BA7B2557-4118-689B-8172-2BC092D90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633788"/>
            <a:ext cx="7707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The three neutrinos are massless in the standard model</a:t>
            </a:r>
          </a:p>
          <a:p>
            <a:pPr lvl="1"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Experimental evidence for masses and mixing</a:t>
            </a: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It is easy to fix this – too easy</a:t>
            </a:r>
          </a:p>
        </p:txBody>
      </p:sp>
      <p:sp>
        <p:nvSpPr>
          <p:cNvPr id="841749" name="Line 21">
            <a:extLst>
              <a:ext uri="{FF2B5EF4-FFF2-40B4-BE49-F238E27FC236}">
                <a16:creationId xmlns:a16="http://schemas.microsoft.com/office/drawing/2014/main" id="{222214BF-E494-2C35-7871-4F350396C4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6800" y="4630738"/>
            <a:ext cx="1096963" cy="474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1750" name="Line 22">
            <a:extLst>
              <a:ext uri="{FF2B5EF4-FFF2-40B4-BE49-F238E27FC236}">
                <a16:creationId xmlns:a16="http://schemas.microsoft.com/office/drawing/2014/main" id="{09BC6A27-B2A8-7126-9B46-44DD4A2CD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4560888"/>
            <a:ext cx="1096963" cy="544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1751" name="Text Box 23">
            <a:extLst>
              <a:ext uri="{FF2B5EF4-FFF2-40B4-BE49-F238E27FC236}">
                <a16:creationId xmlns:a16="http://schemas.microsoft.com/office/drawing/2014/main" id="{1292A3B4-353D-D1ED-AF4B-ACCE1FFD1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578475"/>
            <a:ext cx="1371600" cy="400050"/>
          </a:xfrm>
          <a:prstGeom prst="rect">
            <a:avLst/>
          </a:prstGeom>
          <a:solidFill>
            <a:srgbClr val="99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Gravity</a:t>
            </a:r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F9BCB199-0478-911B-80F7-1D18AD2665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6800" y="5475288"/>
            <a:ext cx="1096963" cy="544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EA27D71E-84FE-F6C1-F850-174532DDA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5475288"/>
            <a:ext cx="1096963" cy="544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CEF91F85-2019-DA38-4176-5867B5DBA8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96325" y="4832350"/>
            <a:ext cx="1087438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8E3D1C49-B915-88D5-2D16-CDE9564AB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4741863"/>
            <a:ext cx="11271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1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1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1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17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1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17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1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17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1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17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4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4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4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4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4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4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4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4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4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44" grpId="0" uiExpand="1" build="p"/>
      <p:bldP spid="841745" grpId="0" build="p"/>
      <p:bldP spid="841748" grpId="0" uiExpand="1" build="p"/>
      <p:bldP spid="84175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83026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chemeClr val="bg1"/>
                </a:solidFill>
              </a:rPr>
              <a:t>Outline of History of Universe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913949"/>
            <a:ext cx="10515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 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-43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18</a:t>
            </a:r>
            <a:r>
              <a:rPr lang="en-US" sz="2000" dirty="0">
                <a:solidFill>
                  <a:srgbClr val="0000FF"/>
                </a:solidFill>
              </a:rPr>
              <a:t> GeV	Planck Era; time becomes meaningless?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-39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16</a:t>
            </a:r>
            <a:r>
              <a:rPr lang="en-US" sz="2000" dirty="0">
                <a:solidFill>
                  <a:srgbClr val="0000FF"/>
                </a:solidFill>
              </a:rPr>
              <a:t> GeV	Inflation begins; forces unified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-35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15</a:t>
            </a:r>
            <a:r>
              <a:rPr lang="en-US" sz="2000" dirty="0">
                <a:solidFill>
                  <a:srgbClr val="0000FF"/>
                </a:solidFill>
              </a:rPr>
              <a:t> GeV	Inflation ends; reheating; forces separate; </a:t>
            </a:r>
            <a:r>
              <a:rPr lang="en-US" sz="2000" dirty="0" err="1">
                <a:solidFill>
                  <a:srgbClr val="0000FF"/>
                </a:solidFill>
              </a:rPr>
              <a:t>baryosynthesis</a:t>
            </a:r>
            <a:r>
              <a:rPr lang="en-US" sz="2000" dirty="0">
                <a:solidFill>
                  <a:srgbClr val="0000FF"/>
                </a:solidFill>
              </a:rPr>
              <a:t> (?)</a:t>
            </a:r>
          </a:p>
          <a:p>
            <a:pPr>
              <a:defRPr/>
            </a:pPr>
            <a:endParaRPr lang="en-US" sz="2000" dirty="0">
              <a:solidFill>
                <a:srgbClr val="9900CC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-13</a:t>
            </a:r>
            <a:r>
              <a:rPr lang="en-US" sz="2000" dirty="0">
                <a:solidFill>
                  <a:srgbClr val="9900CC"/>
                </a:solidFill>
              </a:rPr>
              <a:t> s	   1500 GeV	Supersymmetry breaking, LSP (dark matter)</a:t>
            </a: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-11</a:t>
            </a:r>
            <a:r>
              <a:rPr lang="en-US" sz="2000" dirty="0">
                <a:solidFill>
                  <a:srgbClr val="9900CC"/>
                </a:solidFill>
              </a:rPr>
              <a:t> s	   160 GeV	Electroweak symmetry breaking</a:t>
            </a:r>
          </a:p>
          <a:p>
            <a:pPr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14</a:t>
            </a:r>
            <a:r>
              <a:rPr 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s</a:t>
            </a:r>
            <a:r>
              <a:rPr lang="en-US" sz="2000" dirty="0">
                <a:solidFill>
                  <a:srgbClr val="C00000"/>
                </a:solidFill>
              </a:rPr>
              <a:t>	   150 MeV	Quark Confinement</a:t>
            </a:r>
          </a:p>
          <a:p>
            <a:pPr>
              <a:defRPr/>
            </a:pP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0.4 s	   1.5 MeV	Neutrino Decoupling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1.5 s	   0.7 MeV	Neutron/Proton </a:t>
            </a:r>
            <a:r>
              <a:rPr lang="en-US" sz="2000" dirty="0" err="1">
                <a:solidFill>
                  <a:srgbClr val="006600"/>
                </a:solidFill>
              </a:rPr>
              <a:t>freezeout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  170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Electron/Positron annihilation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200 s	   80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Nucleosynthesis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57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0.76 eV	Matter-Radiation equality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370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0.26 eV	Recombination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600 My     30 K		First Structure/First Stars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13.8 </a:t>
            </a:r>
            <a:r>
              <a:rPr lang="en-US" sz="2000" dirty="0" err="1">
                <a:solidFill>
                  <a:srgbClr val="FF0000"/>
                </a:solidFill>
              </a:rPr>
              <a:t>Gy</a:t>
            </a:r>
            <a:r>
              <a:rPr lang="en-US" sz="2000" dirty="0">
                <a:solidFill>
                  <a:srgbClr val="FF0000"/>
                </a:solidFill>
              </a:rPr>
              <a:t>     2.725 K	Today</a:t>
            </a:r>
          </a:p>
        </p:txBody>
      </p:sp>
      <p:sp>
        <p:nvSpPr>
          <p:cNvPr id="2" name="Rounded Rectangle 5">
            <a:extLst>
              <a:ext uri="{FF2B5EF4-FFF2-40B4-BE49-F238E27FC236}">
                <a16:creationId xmlns:a16="http://schemas.microsoft.com/office/drawing/2014/main" id="{D3C456F0-2CAA-9F33-8FD7-0552A10CE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6938818" cy="914400"/>
          </a:xfrm>
          <a:prstGeom prst="roundRect">
            <a:avLst>
              <a:gd name="adj" fmla="val 27292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6C4649-B897-D7FF-69A4-364BD9071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2162" y="3007667"/>
            <a:ext cx="3138055" cy="4001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Known Particle Physics</a:t>
            </a:r>
          </a:p>
        </p:txBody>
      </p:sp>
    </p:spTree>
    <p:extLst>
      <p:ext uri="{BB962C8B-B14F-4D97-AF65-F5344CB8AC3E}">
        <p14:creationId xmlns:p14="http://schemas.microsoft.com/office/powerpoint/2010/main" val="234515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743528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More Particles Become Relevant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28601" y="1693698"/>
            <a:ext cx="960119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At temperatures of 0.2 – 30 MeV, photons, neutrinos, and electrons (and their anti-particles) are effectively massless, and appear in high numbers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Above 35 – 50 MeV (~0.3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ms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) the muons and pions are relevant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pions are strongly interacting, and start to affect how all strongly interacting particles appear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Theory says that the strong force becomes weaker at higher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At 150 MeV quarks shift from being trapped in baryons and mesons to being free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Universe is filled with “quark soup”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-14744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Era of Particle Physics</a:t>
            </a:r>
          </a:p>
        </p:txBody>
      </p:sp>
      <p:sp>
        <p:nvSpPr>
          <p:cNvPr id="31" name="Line 78"/>
          <p:cNvSpPr>
            <a:spLocks noChangeShapeType="1"/>
          </p:cNvSpPr>
          <p:nvPr/>
        </p:nvSpPr>
        <p:spPr bwMode="auto">
          <a:xfrm>
            <a:off x="8366760" y="6096000"/>
            <a:ext cx="27432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6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400" dirty="0">
                <a:solidFill>
                  <a:schemeClr val="accent3"/>
                </a:solidFill>
              </a:rPr>
              <a:t>Anti-Particles</a:t>
            </a:r>
          </a:p>
        </p:txBody>
      </p:sp>
      <p:sp>
        <p:nvSpPr>
          <p:cNvPr id="815107" name="Text Box 3"/>
          <p:cNvSpPr txBox="1">
            <a:spLocks noChangeArrowheads="1"/>
          </p:cNvSpPr>
          <p:nvPr/>
        </p:nvSpPr>
        <p:spPr bwMode="auto">
          <a:xfrm>
            <a:off x="0" y="762000"/>
            <a:ext cx="599598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All particles have anti-</a:t>
            </a:r>
            <a:b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particles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Anti-particles have the</a:t>
            </a:r>
            <a:b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same mass and spin,</a:t>
            </a:r>
            <a:b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but opposite charge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Usually named by prefixing with “anti-”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Some particles are their own anti-particles</a:t>
            </a:r>
          </a:p>
        </p:txBody>
      </p:sp>
      <p:sp>
        <p:nvSpPr>
          <p:cNvPr id="815108" name="Text Box 4"/>
          <p:cNvSpPr txBox="1">
            <a:spLocks noChangeArrowheads="1"/>
          </p:cNvSpPr>
          <p:nvPr/>
        </p:nvSpPr>
        <p:spPr bwMode="auto">
          <a:xfrm>
            <a:off x="5943600" y="3417492"/>
            <a:ext cx="3032369" cy="286232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dirty="0"/>
              <a:t>Spin</a:t>
            </a:r>
            <a:r>
              <a:rPr lang="en-US" altLang="en-US" sz="2000" b="1" dirty="0"/>
              <a:t>	</a:t>
            </a:r>
            <a:r>
              <a:rPr lang="en-US" altLang="en-US" sz="2000" b="1" i="1" u="sng" dirty="0"/>
              <a:t>Q</a:t>
            </a:r>
            <a:r>
              <a:rPr lang="en-US" altLang="en-US" sz="2000" b="1" i="1" dirty="0"/>
              <a:t>	</a:t>
            </a:r>
            <a:r>
              <a:rPr lang="en-US" altLang="en-US" sz="2000" b="1" u="sng" dirty="0"/>
              <a:t>Mass</a:t>
            </a:r>
            <a:endParaRPr lang="en-US" altLang="en-US" sz="2000" b="1" i="1" u="sng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½ 	 –1	938.27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½	 0	939.57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½	 +1	0.511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  ½	 0	</a:t>
            </a:r>
            <a:r>
              <a:rPr lang="en-US" altLang="en-US" sz="2000" dirty="0">
                <a:sym typeface="Euclid Math Two" panose="02050601010101010101" pitchFamily="18" charset="2"/>
              </a:rPr>
              <a:t></a:t>
            </a:r>
            <a:r>
              <a:rPr lang="en-US" altLang="en-US" sz="2000" dirty="0">
                <a:sym typeface="Symbol" panose="05050102010706020507" pitchFamily="18" charset="2"/>
              </a:rPr>
              <a:t> 210</a:t>
            </a:r>
            <a:r>
              <a:rPr lang="en-US" altLang="en-US" sz="2000" baseline="30000" dirty="0">
                <a:sym typeface="Symbol" panose="05050102010706020507" pitchFamily="18" charset="2"/>
              </a:rPr>
              <a:t>-6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  1	 0	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  0	</a:t>
            </a:r>
            <a:r>
              <a:rPr lang="en-US" altLang="en-US" sz="2000" dirty="0"/>
              <a:t> –1</a:t>
            </a:r>
            <a:r>
              <a:rPr lang="en-US" altLang="en-US" sz="2000" dirty="0">
                <a:sym typeface="Symbol" panose="05050102010706020507" pitchFamily="18" charset="2"/>
              </a:rPr>
              <a:t>	139.57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  0	 0	134.98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  0	+1	139.57</a:t>
            </a:r>
          </a:p>
        </p:txBody>
      </p:sp>
      <p:sp>
        <p:nvSpPr>
          <p:cNvPr id="815115" name="Text Box 11"/>
          <p:cNvSpPr txBox="1">
            <a:spLocks noChangeArrowheads="1"/>
          </p:cNvSpPr>
          <p:nvPr/>
        </p:nvSpPr>
        <p:spPr bwMode="auto">
          <a:xfrm>
            <a:off x="3352800" y="812800"/>
            <a:ext cx="7654925" cy="1323439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For each of the particles below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000" b="1" dirty="0">
                <a:solidFill>
                  <a:schemeClr val="bg1"/>
                </a:solidFill>
              </a:rPr>
              <a:t>What is the spin, charge, and mass of the anti-particle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000" b="1" dirty="0">
                <a:solidFill>
                  <a:schemeClr val="bg1"/>
                </a:solidFill>
              </a:rPr>
              <a:t>Which might be their own anti-particles?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000" b="1" dirty="0">
                <a:solidFill>
                  <a:schemeClr val="bg1"/>
                </a:solidFill>
              </a:rPr>
              <a:t>Which might be anti-particles of each other?</a:t>
            </a:r>
            <a:endParaRPr lang="en-US" altLang="en-US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15116" name="Text Box 12"/>
          <p:cNvSpPr txBox="1">
            <a:spLocks noChangeArrowheads="1"/>
          </p:cNvSpPr>
          <p:nvPr/>
        </p:nvSpPr>
        <p:spPr bwMode="auto">
          <a:xfrm>
            <a:off x="1112838" y="3365500"/>
            <a:ext cx="505936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 dirty="0"/>
              <a:t>Name</a:t>
            </a:r>
            <a:r>
              <a:rPr lang="en-US" altLang="en-US" sz="2000" b="1" dirty="0"/>
              <a:t>	  </a:t>
            </a:r>
            <a:r>
              <a:rPr lang="en-US" altLang="en-US" sz="2000" b="1" u="sng" dirty="0"/>
              <a:t>Sym.</a:t>
            </a:r>
            <a:r>
              <a:rPr lang="en-US" altLang="en-US" sz="2000" b="1" dirty="0"/>
              <a:t>	</a:t>
            </a:r>
            <a:r>
              <a:rPr lang="en-US" altLang="en-US" sz="2000" b="1" u="sng" dirty="0"/>
              <a:t>Spin</a:t>
            </a:r>
            <a:r>
              <a:rPr lang="en-US" altLang="en-US" sz="2000" b="1" dirty="0"/>
              <a:t>	</a:t>
            </a:r>
            <a:r>
              <a:rPr lang="en-US" altLang="en-US" sz="2000" b="1" i="1" u="sng" dirty="0"/>
              <a:t>Q</a:t>
            </a:r>
            <a:r>
              <a:rPr lang="en-US" altLang="en-US" sz="2000" b="1" i="1" dirty="0"/>
              <a:t>	</a:t>
            </a:r>
            <a:r>
              <a:rPr lang="en-US" altLang="en-US" sz="2000" b="1" u="sng" dirty="0"/>
              <a:t>Mass</a:t>
            </a:r>
            <a:endParaRPr lang="en-US" altLang="en-US" sz="2000" b="1" i="1" u="sng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Proton	   p</a:t>
            </a:r>
            <a:r>
              <a:rPr lang="en-US" altLang="en-US" sz="2000" baseline="30000" dirty="0"/>
              <a:t>+	   </a:t>
            </a:r>
            <a:r>
              <a:rPr lang="en-US" altLang="en-US" sz="2000" dirty="0"/>
              <a:t>½ 	+1	938.27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Neutron  n</a:t>
            </a:r>
            <a:r>
              <a:rPr lang="en-US" altLang="en-US" sz="2000" baseline="30000" dirty="0"/>
              <a:t>0</a:t>
            </a:r>
            <a:r>
              <a:rPr lang="en-US" altLang="en-US" sz="2000" dirty="0"/>
              <a:t>	  ½	 0	939.57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Electron  e</a:t>
            </a:r>
            <a:r>
              <a:rPr lang="en-US" altLang="en-US" sz="2000" baseline="30000" dirty="0"/>
              <a:t>-	</a:t>
            </a:r>
            <a:r>
              <a:rPr lang="en-US" altLang="en-US" sz="2000" dirty="0"/>
              <a:t>  ½	 –1	0.511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Neutrino  </a:t>
            </a:r>
            <a:r>
              <a:rPr lang="en-US" altLang="en-US" sz="2000" dirty="0">
                <a:sym typeface="Symbol" panose="05050102010706020507" pitchFamily="18" charset="2"/>
              </a:rPr>
              <a:t>	  ½	 0	</a:t>
            </a:r>
            <a:r>
              <a:rPr lang="en-US" altLang="en-US" sz="2000" dirty="0">
                <a:sym typeface="Euclid Math Two" panose="02050601010101010101" pitchFamily="18" charset="2"/>
              </a:rPr>
              <a:t></a:t>
            </a:r>
            <a:r>
              <a:rPr lang="en-US" altLang="en-US" sz="2000" dirty="0">
                <a:sym typeface="Symbol" panose="05050102010706020507" pitchFamily="18" charset="2"/>
              </a:rPr>
              <a:t> 210</a:t>
            </a:r>
            <a:r>
              <a:rPr lang="en-US" altLang="en-US" sz="2000" baseline="30000" dirty="0">
                <a:sym typeface="Symbol" panose="05050102010706020507" pitchFamily="18" charset="2"/>
              </a:rPr>
              <a:t>-6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Photon	    </a:t>
            </a:r>
            <a:r>
              <a:rPr lang="en-US" altLang="en-US" sz="2000" dirty="0">
                <a:sym typeface="Symbol" panose="05050102010706020507" pitchFamily="18" charset="2"/>
              </a:rPr>
              <a:t>	  1	 0	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Pi-plus	   </a:t>
            </a:r>
            <a:r>
              <a:rPr lang="en-US" altLang="en-US" sz="2000" baseline="30000" dirty="0">
                <a:sym typeface="Symbol" panose="05050102010706020507" pitchFamily="18" charset="2"/>
              </a:rPr>
              <a:t>+</a:t>
            </a:r>
            <a:r>
              <a:rPr lang="en-US" altLang="en-US" sz="2000" dirty="0">
                <a:sym typeface="Symbol" panose="05050102010706020507" pitchFamily="18" charset="2"/>
              </a:rPr>
              <a:t>	  0	+1	139.57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Pi-zero	   </a:t>
            </a:r>
            <a:r>
              <a:rPr lang="en-US" altLang="en-US" sz="2000" baseline="30000" dirty="0">
                <a:sym typeface="Symbol" panose="05050102010706020507" pitchFamily="18" charset="2"/>
              </a:rPr>
              <a:t>0</a:t>
            </a:r>
            <a:r>
              <a:rPr lang="en-US" altLang="en-US" sz="2000" dirty="0">
                <a:sym typeface="Symbol" panose="05050102010706020507" pitchFamily="18" charset="2"/>
              </a:rPr>
              <a:t>	  0	 0	134.98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Pi-minus </a:t>
            </a:r>
            <a:r>
              <a:rPr lang="en-US" altLang="en-US" sz="2000" baseline="30000" dirty="0">
                <a:sym typeface="Symbol" panose="05050102010706020507" pitchFamily="18" charset="2"/>
              </a:rPr>
              <a:t>-</a:t>
            </a:r>
            <a:r>
              <a:rPr lang="en-US" altLang="en-US" sz="2000" dirty="0">
                <a:sym typeface="Symbol" panose="05050102010706020507" pitchFamily="18" charset="2"/>
              </a:rPr>
              <a:t>	  0	</a:t>
            </a:r>
            <a:r>
              <a:rPr lang="en-US" altLang="en-US" sz="2000" dirty="0"/>
              <a:t> –1 </a:t>
            </a:r>
            <a:r>
              <a:rPr lang="en-US" altLang="en-US" sz="2000" dirty="0">
                <a:sym typeface="Symbol" panose="05050102010706020507" pitchFamily="18" charset="2"/>
              </a:rPr>
              <a:t>	139.57</a:t>
            </a:r>
          </a:p>
        </p:txBody>
      </p:sp>
      <p:sp>
        <p:nvSpPr>
          <p:cNvPr id="815117" name="AutoShape 13"/>
          <p:cNvSpPr>
            <a:spLocks noChangeArrowheads="1"/>
          </p:cNvSpPr>
          <p:nvPr/>
        </p:nvSpPr>
        <p:spPr bwMode="auto">
          <a:xfrm>
            <a:off x="8983014" y="3951891"/>
            <a:ext cx="731838" cy="533400"/>
          </a:xfrm>
          <a:prstGeom prst="leftArrow">
            <a:avLst>
              <a:gd name="adj1" fmla="val 50000"/>
              <a:gd name="adj2" fmla="val 2858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815118" name="AutoShape 14"/>
          <p:cNvSpPr>
            <a:spLocks noChangeArrowheads="1"/>
          </p:cNvSpPr>
          <p:nvPr/>
        </p:nvSpPr>
        <p:spPr bwMode="auto">
          <a:xfrm>
            <a:off x="8983014" y="4565344"/>
            <a:ext cx="731838" cy="533400"/>
          </a:xfrm>
          <a:prstGeom prst="leftArrow">
            <a:avLst>
              <a:gd name="adj1" fmla="val 50000"/>
              <a:gd name="adj2" fmla="val 2858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815119" name="AutoShape 15"/>
          <p:cNvSpPr>
            <a:spLocks noChangeArrowheads="1"/>
          </p:cNvSpPr>
          <p:nvPr/>
        </p:nvSpPr>
        <p:spPr bwMode="auto">
          <a:xfrm>
            <a:off x="8975846" y="4862866"/>
            <a:ext cx="731838" cy="533400"/>
          </a:xfrm>
          <a:prstGeom prst="leftArrow">
            <a:avLst>
              <a:gd name="adj1" fmla="val 50000"/>
              <a:gd name="adj2" fmla="val 2858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815120" name="AutoShape 16"/>
          <p:cNvSpPr>
            <a:spLocks noChangeArrowheads="1"/>
          </p:cNvSpPr>
          <p:nvPr/>
        </p:nvSpPr>
        <p:spPr bwMode="auto">
          <a:xfrm>
            <a:off x="9013662" y="5486951"/>
            <a:ext cx="730250" cy="533400"/>
          </a:xfrm>
          <a:prstGeom prst="leftArrow">
            <a:avLst>
              <a:gd name="adj1" fmla="val 50000"/>
              <a:gd name="adj2" fmla="val 285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8991600" y="5196184"/>
            <a:ext cx="1189038" cy="1128416"/>
            <a:chOff x="5136" y="3504"/>
            <a:chExt cx="624" cy="816"/>
          </a:xfrm>
        </p:grpSpPr>
        <p:sp>
          <p:nvSpPr>
            <p:cNvPr id="40972" name="AutoShape 17"/>
            <p:cNvSpPr>
              <a:spLocks noChangeArrowheads="1"/>
            </p:cNvSpPr>
            <p:nvPr/>
          </p:nvSpPr>
          <p:spPr bwMode="auto">
            <a:xfrm>
              <a:off x="5136" y="3504"/>
              <a:ext cx="480" cy="336"/>
            </a:xfrm>
            <a:prstGeom prst="leftArrow">
              <a:avLst>
                <a:gd name="adj1" fmla="val 50000"/>
                <a:gd name="adj2" fmla="val 35714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anti</a:t>
              </a:r>
            </a:p>
          </p:txBody>
        </p:sp>
        <p:sp>
          <p:nvSpPr>
            <p:cNvPr id="40973" name="AutoShape 18"/>
            <p:cNvSpPr>
              <a:spLocks noChangeArrowheads="1"/>
            </p:cNvSpPr>
            <p:nvPr/>
          </p:nvSpPr>
          <p:spPr bwMode="auto">
            <a:xfrm>
              <a:off x="5136" y="3984"/>
              <a:ext cx="480" cy="336"/>
            </a:xfrm>
            <a:prstGeom prst="leftArrow">
              <a:avLst>
                <a:gd name="adj1" fmla="val 50000"/>
                <a:gd name="adj2" fmla="val 35714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pair</a:t>
              </a:r>
            </a:p>
          </p:txBody>
        </p:sp>
        <p:sp>
          <p:nvSpPr>
            <p:cNvPr id="40974" name="Rectangle 19"/>
            <p:cNvSpPr>
              <a:spLocks noChangeArrowheads="1"/>
            </p:cNvSpPr>
            <p:nvPr/>
          </p:nvSpPr>
          <p:spPr bwMode="auto">
            <a:xfrm>
              <a:off x="5616" y="3600"/>
              <a:ext cx="144" cy="6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03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1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5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5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5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5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5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5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8" grpId="0" animBg="1"/>
      <p:bldP spid="815115" grpId="0" animBg="1"/>
      <p:bldP spid="815116" grpId="0"/>
      <p:bldP spid="815117" grpId="0" animBg="1"/>
      <p:bldP spid="815118" grpId="0" animBg="1"/>
      <p:bldP spid="815119" grpId="0" animBg="1"/>
      <p:bldP spid="8151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20"/>
          <p:cNvSpPr>
            <a:spLocks noChangeArrowheads="1"/>
          </p:cNvSpPr>
          <p:nvPr/>
        </p:nvSpPr>
        <p:spPr bwMode="auto">
          <a:xfrm rot="16200000">
            <a:off x="7528927" y="1143084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75" name="Oval 20"/>
          <p:cNvSpPr>
            <a:spLocks noChangeArrowheads="1"/>
          </p:cNvSpPr>
          <p:nvPr/>
        </p:nvSpPr>
        <p:spPr bwMode="auto">
          <a:xfrm rot="16200000">
            <a:off x="6602057" y="1535187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74" name="Oval 20"/>
          <p:cNvSpPr>
            <a:spLocks noChangeArrowheads="1"/>
          </p:cNvSpPr>
          <p:nvPr/>
        </p:nvSpPr>
        <p:spPr bwMode="auto">
          <a:xfrm rot="16200000">
            <a:off x="8578667" y="2794167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73" name="Oval 20"/>
          <p:cNvSpPr>
            <a:spLocks noChangeArrowheads="1"/>
          </p:cNvSpPr>
          <p:nvPr/>
        </p:nvSpPr>
        <p:spPr bwMode="auto">
          <a:xfrm rot="18911434">
            <a:off x="9190045" y="3485395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72" name="Oval 20"/>
          <p:cNvSpPr>
            <a:spLocks noChangeArrowheads="1"/>
          </p:cNvSpPr>
          <p:nvPr/>
        </p:nvSpPr>
        <p:spPr bwMode="auto">
          <a:xfrm rot="18911434">
            <a:off x="9661583" y="2945072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68" name="Oval 20"/>
          <p:cNvSpPr>
            <a:spLocks noChangeArrowheads="1"/>
          </p:cNvSpPr>
          <p:nvPr/>
        </p:nvSpPr>
        <p:spPr bwMode="auto">
          <a:xfrm rot="18911434">
            <a:off x="7116795" y="3831777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61" name="Oval 20"/>
          <p:cNvSpPr>
            <a:spLocks noChangeArrowheads="1"/>
          </p:cNvSpPr>
          <p:nvPr/>
        </p:nvSpPr>
        <p:spPr bwMode="auto">
          <a:xfrm rot="2875415">
            <a:off x="8565234" y="1250867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60" name="Oval 20"/>
          <p:cNvSpPr>
            <a:spLocks noChangeArrowheads="1"/>
          </p:cNvSpPr>
          <p:nvPr/>
        </p:nvSpPr>
        <p:spPr bwMode="auto">
          <a:xfrm rot="2875415">
            <a:off x="6934984" y="2227191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59" name="Oval 20"/>
          <p:cNvSpPr>
            <a:spLocks noChangeArrowheads="1"/>
          </p:cNvSpPr>
          <p:nvPr/>
        </p:nvSpPr>
        <p:spPr bwMode="auto">
          <a:xfrm rot="2875415">
            <a:off x="7204353" y="2947583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44" name="Oval 20"/>
          <p:cNvSpPr>
            <a:spLocks noChangeArrowheads="1"/>
          </p:cNvSpPr>
          <p:nvPr/>
        </p:nvSpPr>
        <p:spPr bwMode="auto">
          <a:xfrm>
            <a:off x="8571914" y="3737603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-6715" y="-22531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Quark Confinement</a:t>
            </a:r>
          </a:p>
        </p:txBody>
      </p:sp>
      <p:sp>
        <p:nvSpPr>
          <p:cNvPr id="6" name="Oval 70"/>
          <p:cNvSpPr>
            <a:spLocks noChangeArrowheads="1"/>
          </p:cNvSpPr>
          <p:nvPr/>
        </p:nvSpPr>
        <p:spPr bwMode="auto">
          <a:xfrm>
            <a:off x="7772401" y="2147370"/>
            <a:ext cx="1029855" cy="98083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846219" y="2166468"/>
            <a:ext cx="866055" cy="826436"/>
            <a:chOff x="7846219" y="2166468"/>
            <a:chExt cx="866055" cy="826436"/>
          </a:xfrm>
        </p:grpSpPr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8085139" y="2166468"/>
              <a:ext cx="436562" cy="4238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u</a:t>
              </a:r>
              <a:endParaRPr lang="en-US" sz="2400" b="1" i="1" dirty="0"/>
            </a:p>
          </p:txBody>
        </p:sp>
        <p:sp>
          <p:nvSpPr>
            <p:cNvPr id="8" name="Oval 30"/>
            <p:cNvSpPr>
              <a:spLocks noChangeArrowheads="1"/>
            </p:cNvSpPr>
            <p:nvPr/>
          </p:nvSpPr>
          <p:spPr bwMode="auto">
            <a:xfrm>
              <a:off x="8275712" y="2569042"/>
              <a:ext cx="436562" cy="423862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u</a:t>
              </a:r>
              <a:endParaRPr lang="en-US" sz="2400" b="1" i="1" dirty="0"/>
            </a:p>
          </p:txBody>
        </p:sp>
        <p:sp>
          <p:nvSpPr>
            <p:cNvPr id="9" name="Oval 34"/>
            <p:cNvSpPr>
              <a:spLocks noChangeArrowheads="1"/>
            </p:cNvSpPr>
            <p:nvPr/>
          </p:nvSpPr>
          <p:spPr bwMode="auto">
            <a:xfrm>
              <a:off x="7846219" y="2559500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d</a:t>
              </a:r>
              <a:endParaRPr lang="en-US" sz="2400" b="1" i="1" dirty="0"/>
            </a:p>
          </p:txBody>
        </p:sp>
      </p:grpSp>
      <p:graphicFrame>
        <p:nvGraphicFramePr>
          <p:cNvPr id="537602" name="Object 2"/>
          <p:cNvGraphicFramePr>
            <a:graphicFrameLocks noChangeAspect="1"/>
          </p:cNvGraphicFramePr>
          <p:nvPr/>
        </p:nvGraphicFramePr>
        <p:xfrm>
          <a:off x="5953370" y="5286941"/>
          <a:ext cx="211113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520560" progId="Equation.DSMT4">
                  <p:embed/>
                </p:oleObj>
              </mc:Choice>
              <mc:Fallback>
                <p:oleObj name="Equation" r:id="rId2" imgW="1206360" imgH="520560" progId="Equation.DSMT4">
                  <p:embed/>
                  <p:pic>
                    <p:nvPicPr>
                      <p:cNvPr id="5376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370" y="5286941"/>
                        <a:ext cx="2111130" cy="910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7603" name="Object 3"/>
          <p:cNvGraphicFramePr>
            <a:graphicFrameLocks noChangeAspect="1"/>
          </p:cNvGraphicFramePr>
          <p:nvPr/>
        </p:nvGraphicFramePr>
        <p:xfrm>
          <a:off x="8088245" y="5374087"/>
          <a:ext cx="255528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469800" progId="Equation.DSMT4">
                  <p:embed/>
                </p:oleObj>
              </mc:Choice>
              <mc:Fallback>
                <p:oleObj name="Equation" r:id="rId4" imgW="1460160" imgH="469800" progId="Equation.DSMT4">
                  <p:embed/>
                  <p:pic>
                    <p:nvPicPr>
                      <p:cNvPr id="5376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8245" y="5374087"/>
                        <a:ext cx="255528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7604" name="Object 4"/>
          <p:cNvGraphicFramePr>
            <a:graphicFrameLocks noChangeAspect="1"/>
          </p:cNvGraphicFramePr>
          <p:nvPr/>
        </p:nvGraphicFramePr>
        <p:xfrm>
          <a:off x="8999116" y="6483288"/>
          <a:ext cx="142191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203040" progId="Equation.DSMT4">
                  <p:embed/>
                </p:oleObj>
              </mc:Choice>
              <mc:Fallback>
                <p:oleObj name="Equation" r:id="rId6" imgW="812520" imgH="203040" progId="Equation.DSMT4">
                  <p:embed/>
                  <p:pic>
                    <p:nvPicPr>
                      <p:cNvPr id="537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9116" y="6483288"/>
                        <a:ext cx="142191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20"/>
          <p:cNvSpPr>
            <a:spLocks noChangeArrowheads="1"/>
          </p:cNvSpPr>
          <p:nvPr/>
        </p:nvSpPr>
        <p:spPr bwMode="auto">
          <a:xfrm>
            <a:off x="9137218" y="1937994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259456" y="2014194"/>
            <a:ext cx="457200" cy="941388"/>
            <a:chOff x="9875838" y="2321970"/>
            <a:chExt cx="457200" cy="941388"/>
          </a:xfrm>
        </p:grpSpPr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9875838" y="232197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003B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u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9875838" y="2806158"/>
              <a:ext cx="457200" cy="457200"/>
              <a:chOff x="5280" y="3360"/>
              <a:chExt cx="240" cy="240"/>
            </a:xfrm>
          </p:grpSpPr>
          <p:sp>
            <p:nvSpPr>
              <p:cNvPr id="19" name="Oval 14"/>
              <p:cNvSpPr>
                <a:spLocks noChangeArrowheads="1"/>
              </p:cNvSpPr>
              <p:nvPr/>
            </p:nvSpPr>
            <p:spPr bwMode="auto">
              <a:xfrm>
                <a:off x="5280" y="33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CC00CC"/>
                  </a:gs>
                  <a:gs pos="100000">
                    <a:srgbClr val="5E00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/>
                    </a:solidFill>
                  </a:rPr>
                  <a:t>d</a:t>
                </a:r>
                <a:endParaRPr lang="en-US" altLang="en-US" sz="24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5367" y="3413"/>
                <a:ext cx="7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7892514" y="3464879"/>
            <a:ext cx="685801" cy="1042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31" name="Line 78"/>
          <p:cNvSpPr>
            <a:spLocks noChangeShapeType="1"/>
          </p:cNvSpPr>
          <p:nvPr/>
        </p:nvSpPr>
        <p:spPr bwMode="auto">
          <a:xfrm>
            <a:off x="8366760" y="6096000"/>
            <a:ext cx="27432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990341" y="3531025"/>
            <a:ext cx="457200" cy="913595"/>
            <a:chOff x="7728860" y="3751691"/>
            <a:chExt cx="457200" cy="913595"/>
          </a:xfrm>
        </p:grpSpPr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7728860" y="3751691"/>
              <a:ext cx="436562" cy="4238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u</a:t>
              </a:r>
              <a:endParaRPr lang="en-US" sz="2400" b="1" i="1" dirty="0"/>
            </a:p>
          </p:txBody>
        </p:sp>
        <p:sp>
          <p:nvSpPr>
            <p:cNvPr id="25" name="Oval 77"/>
            <p:cNvSpPr>
              <a:spLocks noChangeArrowheads="1"/>
            </p:cNvSpPr>
            <p:nvPr/>
          </p:nvSpPr>
          <p:spPr bwMode="auto">
            <a:xfrm>
              <a:off x="7728860" y="4208086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185E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d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30" name="Line 78"/>
            <p:cNvSpPr>
              <a:spLocks noChangeShapeType="1"/>
            </p:cNvSpPr>
            <p:nvPr/>
          </p:nvSpPr>
          <p:spPr bwMode="auto">
            <a:xfrm>
              <a:off x="7826764" y="4314306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686215" y="3801897"/>
            <a:ext cx="464127" cy="934223"/>
            <a:chOff x="6119055" y="3192497"/>
            <a:chExt cx="464127" cy="934223"/>
          </a:xfrm>
        </p:grpSpPr>
        <p:sp>
          <p:nvSpPr>
            <p:cNvPr id="32" name="Oval 56"/>
            <p:cNvSpPr>
              <a:spLocks noChangeArrowheads="1"/>
            </p:cNvSpPr>
            <p:nvPr/>
          </p:nvSpPr>
          <p:spPr bwMode="auto">
            <a:xfrm>
              <a:off x="6125982" y="3192497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/>
                <a:t>u</a:t>
              </a:r>
              <a:endParaRPr lang="en-US" sz="2400" b="1" i="1"/>
            </a:p>
          </p:txBody>
        </p:sp>
        <p:sp>
          <p:nvSpPr>
            <p:cNvPr id="33" name="Oval 83"/>
            <p:cNvSpPr>
              <a:spLocks noChangeArrowheads="1"/>
            </p:cNvSpPr>
            <p:nvPr/>
          </p:nvSpPr>
          <p:spPr bwMode="auto">
            <a:xfrm>
              <a:off x="6119055" y="366952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d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34" name="Line 78"/>
            <p:cNvSpPr>
              <a:spLocks noChangeShapeType="1"/>
            </p:cNvSpPr>
            <p:nvPr/>
          </p:nvSpPr>
          <p:spPr bwMode="auto">
            <a:xfrm>
              <a:off x="6199908" y="3754584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414627" y="1429391"/>
            <a:ext cx="894081" cy="457200"/>
            <a:chOff x="4744719" y="1752600"/>
            <a:chExt cx="894081" cy="457200"/>
          </a:xfrm>
        </p:grpSpPr>
        <p:sp>
          <p:nvSpPr>
            <p:cNvPr id="35" name="Oval 57"/>
            <p:cNvSpPr>
              <a:spLocks noChangeArrowheads="1"/>
            </p:cNvSpPr>
            <p:nvPr/>
          </p:nvSpPr>
          <p:spPr bwMode="auto">
            <a:xfrm>
              <a:off x="4744719" y="17526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solidFill>
                    <a:schemeClr val="bg1"/>
                  </a:solidFill>
                </a:rPr>
                <a:t>d</a:t>
              </a:r>
              <a:endParaRPr lang="en-US" altLang="en-US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38" name="Oval 67"/>
            <p:cNvSpPr>
              <a:spLocks noChangeArrowheads="1"/>
            </p:cNvSpPr>
            <p:nvPr/>
          </p:nvSpPr>
          <p:spPr bwMode="auto">
            <a:xfrm>
              <a:off x="5181600" y="17526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185E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u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39" name="Line 70"/>
            <p:cNvSpPr>
              <a:spLocks noChangeShapeType="1"/>
            </p:cNvSpPr>
            <p:nvPr/>
          </p:nvSpPr>
          <p:spPr bwMode="auto">
            <a:xfrm>
              <a:off x="5242560" y="1905000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41240" y="3078871"/>
            <a:ext cx="914399" cy="465391"/>
            <a:chOff x="6400801" y="2552217"/>
            <a:chExt cx="914399" cy="465391"/>
          </a:xfrm>
        </p:grpSpPr>
        <p:sp>
          <p:nvSpPr>
            <p:cNvPr id="36" name="Oval 58"/>
            <p:cNvSpPr>
              <a:spLocks noChangeArrowheads="1"/>
            </p:cNvSpPr>
            <p:nvPr/>
          </p:nvSpPr>
          <p:spPr bwMode="auto">
            <a:xfrm>
              <a:off x="6400801" y="2560408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d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40" name="Oval 68"/>
            <p:cNvSpPr>
              <a:spLocks noChangeArrowheads="1"/>
            </p:cNvSpPr>
            <p:nvPr/>
          </p:nvSpPr>
          <p:spPr bwMode="auto">
            <a:xfrm>
              <a:off x="6858000" y="2552217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5E00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u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41" name="Line 71"/>
            <p:cNvSpPr>
              <a:spLocks noChangeShapeType="1"/>
            </p:cNvSpPr>
            <p:nvPr/>
          </p:nvSpPr>
          <p:spPr bwMode="auto">
            <a:xfrm>
              <a:off x="6934200" y="2704617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74228" y="1802136"/>
            <a:ext cx="917172" cy="481448"/>
            <a:chOff x="6474228" y="1802136"/>
            <a:chExt cx="917172" cy="481448"/>
          </a:xfrm>
        </p:grpSpPr>
        <p:sp>
          <p:nvSpPr>
            <p:cNvPr id="37" name="Oval 59"/>
            <p:cNvSpPr>
              <a:spLocks noChangeArrowheads="1"/>
            </p:cNvSpPr>
            <p:nvPr/>
          </p:nvSpPr>
          <p:spPr bwMode="auto">
            <a:xfrm>
              <a:off x="6474228" y="1826384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d</a:t>
              </a:r>
              <a:endParaRPr lang="en-US" sz="2400" b="1" i="1" dirty="0"/>
            </a:p>
          </p:txBody>
        </p:sp>
        <p:sp>
          <p:nvSpPr>
            <p:cNvPr id="42" name="Oval 69"/>
            <p:cNvSpPr>
              <a:spLocks noChangeArrowheads="1"/>
            </p:cNvSpPr>
            <p:nvPr/>
          </p:nvSpPr>
          <p:spPr bwMode="auto">
            <a:xfrm>
              <a:off x="6934200" y="1802136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u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43" name="Line 72"/>
            <p:cNvSpPr>
              <a:spLocks noChangeShapeType="1"/>
            </p:cNvSpPr>
            <p:nvPr/>
          </p:nvSpPr>
          <p:spPr bwMode="auto">
            <a:xfrm>
              <a:off x="6995160" y="1954536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507738" y="1390211"/>
            <a:ext cx="805874" cy="775887"/>
            <a:chOff x="9724964" y="1826384"/>
            <a:chExt cx="805874" cy="775887"/>
          </a:xfrm>
        </p:grpSpPr>
        <p:sp>
          <p:nvSpPr>
            <p:cNvPr id="46" name="Oval 56"/>
            <p:cNvSpPr>
              <a:spLocks noChangeArrowheads="1"/>
            </p:cNvSpPr>
            <p:nvPr/>
          </p:nvSpPr>
          <p:spPr bwMode="auto">
            <a:xfrm>
              <a:off x="9724964" y="2145071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u</a:t>
              </a:r>
              <a:endParaRPr lang="en-US" sz="2400" b="1" i="1" dirty="0"/>
            </a:p>
          </p:txBody>
        </p:sp>
        <p:sp>
          <p:nvSpPr>
            <p:cNvPr id="49" name="Oval 69"/>
            <p:cNvSpPr>
              <a:spLocks noChangeArrowheads="1"/>
            </p:cNvSpPr>
            <p:nvPr/>
          </p:nvSpPr>
          <p:spPr bwMode="auto">
            <a:xfrm>
              <a:off x="10073638" y="1826384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u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50" name="Line 72"/>
            <p:cNvSpPr>
              <a:spLocks noChangeShapeType="1"/>
            </p:cNvSpPr>
            <p:nvPr/>
          </p:nvSpPr>
          <p:spPr bwMode="auto">
            <a:xfrm>
              <a:off x="10134598" y="1978784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69297" y="2361444"/>
            <a:ext cx="770327" cy="749662"/>
            <a:chOff x="9733278" y="2731342"/>
            <a:chExt cx="770327" cy="749662"/>
          </a:xfrm>
        </p:grpSpPr>
        <p:sp>
          <p:nvSpPr>
            <p:cNvPr id="51" name="Oval 29"/>
            <p:cNvSpPr>
              <a:spLocks noChangeArrowheads="1"/>
            </p:cNvSpPr>
            <p:nvPr/>
          </p:nvSpPr>
          <p:spPr bwMode="auto">
            <a:xfrm>
              <a:off x="10067043" y="2731342"/>
              <a:ext cx="436562" cy="4238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u</a:t>
              </a:r>
              <a:endParaRPr lang="en-US" sz="2400" b="1" i="1" dirty="0"/>
            </a:p>
          </p:txBody>
        </p:sp>
        <p:sp>
          <p:nvSpPr>
            <p:cNvPr id="52" name="Oval 67"/>
            <p:cNvSpPr>
              <a:spLocks noChangeArrowheads="1"/>
            </p:cNvSpPr>
            <p:nvPr/>
          </p:nvSpPr>
          <p:spPr bwMode="auto">
            <a:xfrm>
              <a:off x="9733278" y="3023804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185E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solidFill>
                    <a:schemeClr val="bg1"/>
                  </a:solidFill>
                </a:rPr>
                <a:t>u</a:t>
              </a:r>
              <a:endParaRPr lang="en-US" altLang="en-US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53" name="Line 70"/>
            <p:cNvSpPr>
              <a:spLocks noChangeShapeType="1"/>
            </p:cNvSpPr>
            <p:nvPr/>
          </p:nvSpPr>
          <p:spPr bwMode="auto">
            <a:xfrm>
              <a:off x="9794238" y="3176204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49751" y="3085298"/>
            <a:ext cx="787717" cy="716599"/>
            <a:chOff x="10134598" y="3343564"/>
            <a:chExt cx="787717" cy="716599"/>
          </a:xfrm>
        </p:grpSpPr>
        <p:sp>
          <p:nvSpPr>
            <p:cNvPr id="56" name="Oval 10"/>
            <p:cNvSpPr>
              <a:spLocks noChangeArrowheads="1"/>
            </p:cNvSpPr>
            <p:nvPr/>
          </p:nvSpPr>
          <p:spPr bwMode="auto">
            <a:xfrm>
              <a:off x="10465115" y="3343564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003B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u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57" name="Oval 68"/>
            <p:cNvSpPr>
              <a:spLocks noChangeArrowheads="1"/>
            </p:cNvSpPr>
            <p:nvPr/>
          </p:nvSpPr>
          <p:spPr bwMode="auto">
            <a:xfrm>
              <a:off x="10134598" y="3602963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5E00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u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58" name="Line 71"/>
            <p:cNvSpPr>
              <a:spLocks noChangeShapeType="1"/>
            </p:cNvSpPr>
            <p:nvPr/>
          </p:nvSpPr>
          <p:spPr bwMode="auto">
            <a:xfrm>
              <a:off x="10210798" y="3755363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7600" name="Group 537599"/>
          <p:cNvGrpSpPr/>
          <p:nvPr/>
        </p:nvGrpSpPr>
        <p:grpSpPr>
          <a:xfrm>
            <a:off x="9132684" y="3589993"/>
            <a:ext cx="816574" cy="806303"/>
            <a:chOff x="6635786" y="4327293"/>
            <a:chExt cx="816574" cy="806303"/>
          </a:xfrm>
        </p:grpSpPr>
        <p:sp>
          <p:nvSpPr>
            <p:cNvPr id="62" name="Oval 83"/>
            <p:cNvSpPr>
              <a:spLocks noChangeArrowheads="1"/>
            </p:cNvSpPr>
            <p:nvPr/>
          </p:nvSpPr>
          <p:spPr bwMode="auto">
            <a:xfrm>
              <a:off x="6995160" y="4676396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d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63" name="Line 78"/>
            <p:cNvSpPr>
              <a:spLocks noChangeShapeType="1"/>
            </p:cNvSpPr>
            <p:nvPr/>
          </p:nvSpPr>
          <p:spPr bwMode="auto">
            <a:xfrm>
              <a:off x="7076013" y="4761460"/>
              <a:ext cx="2743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59"/>
            <p:cNvSpPr>
              <a:spLocks noChangeArrowheads="1"/>
            </p:cNvSpPr>
            <p:nvPr/>
          </p:nvSpPr>
          <p:spPr bwMode="auto">
            <a:xfrm>
              <a:off x="6635786" y="4327293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d</a:t>
              </a:r>
              <a:endParaRPr lang="en-US" sz="2400" b="1" i="1" dirty="0"/>
            </a:p>
          </p:txBody>
        </p:sp>
      </p:grpSp>
      <p:grpSp>
        <p:nvGrpSpPr>
          <p:cNvPr id="537601" name="Group 537600"/>
          <p:cNvGrpSpPr/>
          <p:nvPr/>
        </p:nvGrpSpPr>
        <p:grpSpPr>
          <a:xfrm>
            <a:off x="7077155" y="3974307"/>
            <a:ext cx="785614" cy="789962"/>
            <a:chOff x="5812431" y="4648200"/>
            <a:chExt cx="785614" cy="789962"/>
          </a:xfrm>
        </p:grpSpPr>
        <p:sp>
          <p:nvSpPr>
            <p:cNvPr id="65" name="Oval 57"/>
            <p:cNvSpPr>
              <a:spLocks noChangeArrowheads="1"/>
            </p:cNvSpPr>
            <p:nvPr/>
          </p:nvSpPr>
          <p:spPr bwMode="auto">
            <a:xfrm>
              <a:off x="5812431" y="4648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solidFill>
                    <a:schemeClr val="bg1"/>
                  </a:solidFill>
                </a:rPr>
                <a:t>d</a:t>
              </a:r>
              <a:endParaRPr lang="en-US" altLang="en-US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66" name="Oval 77"/>
            <p:cNvSpPr>
              <a:spLocks noChangeArrowheads="1"/>
            </p:cNvSpPr>
            <p:nvPr/>
          </p:nvSpPr>
          <p:spPr bwMode="auto">
            <a:xfrm>
              <a:off x="6140845" y="4980962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185E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d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</p:grpSp>
      <p:sp>
        <p:nvSpPr>
          <p:cNvPr id="67" name="Line 78"/>
          <p:cNvSpPr>
            <a:spLocks noChangeShapeType="1"/>
          </p:cNvSpPr>
          <p:nvPr/>
        </p:nvSpPr>
        <p:spPr bwMode="auto">
          <a:xfrm>
            <a:off x="7498080" y="4398816"/>
            <a:ext cx="27432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9594041" y="3056423"/>
            <a:ext cx="820347" cy="796031"/>
            <a:chOff x="8439109" y="4678821"/>
            <a:chExt cx="820347" cy="796031"/>
          </a:xfrm>
        </p:grpSpPr>
        <p:sp>
          <p:nvSpPr>
            <p:cNvPr id="69" name="Oval 58"/>
            <p:cNvSpPr>
              <a:spLocks noChangeArrowheads="1"/>
            </p:cNvSpPr>
            <p:nvPr/>
          </p:nvSpPr>
          <p:spPr bwMode="auto">
            <a:xfrm>
              <a:off x="8439109" y="4678821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d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70" name="Oval 14"/>
            <p:cNvSpPr>
              <a:spLocks noChangeArrowheads="1"/>
            </p:cNvSpPr>
            <p:nvPr/>
          </p:nvSpPr>
          <p:spPr bwMode="auto">
            <a:xfrm>
              <a:off x="8802256" y="5017652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5E00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d</a:t>
              </a:r>
              <a:endParaRPr lang="en-US" altLang="en-US" sz="2400" b="1" i="1">
                <a:solidFill>
                  <a:schemeClr val="bg1"/>
                </a:solidFill>
              </a:endParaRPr>
            </a:p>
          </p:txBody>
        </p:sp>
        <p:sp>
          <p:nvSpPr>
            <p:cNvPr id="71" name="Line 15"/>
            <p:cNvSpPr>
              <a:spLocks noChangeShapeType="1"/>
            </p:cNvSpPr>
            <p:nvPr/>
          </p:nvSpPr>
          <p:spPr bwMode="auto">
            <a:xfrm>
              <a:off x="8967991" y="5118617"/>
              <a:ext cx="1371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68770" y="739469"/>
            <a:ext cx="666059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At low temperatures (&lt; 40 MeV) just an occasional baryon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45 MeV, pions start to appear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150 MeV, the pions are so thick that they start overlapping with each other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Quarks can jump from one pion to the next</a:t>
            </a: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Strong force gets weaker at higher energy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Effectively confinement doesn’t apply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Quarks go from free to confined at 150 MeV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C0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At this temperature there are up, down, and strange quarks, and gluons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In addition to the photons, neutrinos, electrons, and muons</a:t>
            </a:r>
          </a:p>
        </p:txBody>
      </p:sp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329574" y="5742431"/>
            <a:ext cx="5156826" cy="70788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 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14</a:t>
            </a:r>
            <a:r>
              <a:rPr 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s</a:t>
            </a:r>
            <a:r>
              <a:rPr lang="en-US" sz="2000" dirty="0">
                <a:solidFill>
                  <a:srgbClr val="C00000"/>
                </a:solidFill>
              </a:rPr>
              <a:t>	   150 MeV	Quark Confinement</a:t>
            </a:r>
          </a:p>
        </p:txBody>
      </p:sp>
    </p:spTree>
    <p:extLst>
      <p:ext uri="{BB962C8B-B14F-4D97-AF65-F5344CB8AC3E}">
        <p14:creationId xmlns:p14="http://schemas.microsoft.com/office/powerpoint/2010/main" val="302861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3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53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53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5" grpId="0" animBg="1"/>
      <p:bldP spid="75" grpId="1" animBg="1"/>
      <p:bldP spid="74" grpId="0" animBg="1"/>
      <p:bldP spid="74" grpId="1" animBg="1"/>
      <p:bldP spid="73" grpId="0" animBg="1"/>
      <p:bldP spid="73" grpId="1" animBg="1"/>
      <p:bldP spid="72" grpId="0" animBg="1"/>
      <p:bldP spid="72" grpId="1" animBg="1"/>
      <p:bldP spid="68" grpId="0" animBg="1"/>
      <p:bldP spid="68" grpId="1" animBg="1"/>
      <p:bldP spid="61" grpId="0" animBg="1"/>
      <p:bldP spid="61" grpId="1" animBg="1"/>
      <p:bldP spid="60" grpId="0" animBg="1"/>
      <p:bldP spid="60" grpId="1" animBg="1"/>
      <p:bldP spid="59" grpId="0" animBg="1"/>
      <p:bldP spid="59" grpId="1" animBg="1"/>
      <p:bldP spid="44" grpId="0" animBg="1"/>
      <p:bldP spid="44" grpId="1" animBg="1"/>
      <p:bldP spid="6" grpId="0" animBg="1"/>
      <p:bldP spid="6" grpId="1" animBg="1"/>
      <p:bldP spid="16" grpId="0" animBg="1"/>
      <p:bldP spid="16" grpId="1" animBg="1"/>
      <p:bldP spid="23" grpId="0" animBg="1"/>
      <p:bldP spid="23" grpId="1" animBg="1"/>
      <p:bldP spid="83" grpId="0" uiExpand="1" build="p"/>
      <p:bldP spid="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-34636" y="0"/>
            <a:ext cx="111252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Particles in the Early Universe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029200" y="838200"/>
            <a:ext cx="5943600" cy="594008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chemeClr val="tx1"/>
                </a:solidFill>
              </a:rPr>
              <a:t>Particle</a:t>
            </a:r>
            <a:r>
              <a:rPr lang="en-US" sz="2000" dirty="0">
                <a:solidFill>
                  <a:schemeClr val="tx1"/>
                </a:solidFill>
              </a:rPr>
              <a:t>		</a:t>
            </a:r>
            <a:r>
              <a:rPr lang="en-US" sz="2000" u="sng" dirty="0">
                <a:solidFill>
                  <a:schemeClr val="tx1"/>
                </a:solidFill>
              </a:rPr>
              <a:t>symbols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spin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i="1" u="sng" dirty="0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i="1" u="sng" dirty="0">
                <a:solidFill>
                  <a:schemeClr val="tx1"/>
                </a:solidFill>
              </a:rPr>
              <a:t>mc</a:t>
            </a:r>
            <a:r>
              <a:rPr lang="en-US" sz="2000" u="sng" baseline="30000" dirty="0">
                <a:solidFill>
                  <a:schemeClr val="tx1"/>
                </a:solidFill>
              </a:rPr>
              <a:t>2</a:t>
            </a:r>
            <a:r>
              <a:rPr lang="en-US" sz="2000" u="sng" dirty="0">
                <a:solidFill>
                  <a:schemeClr val="tx1"/>
                </a:solidFill>
              </a:rPr>
              <a:t> (MeV)</a:t>
            </a:r>
            <a:br>
              <a:rPr lang="en-US" sz="2000" u="sng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Electron		</a:t>
            </a:r>
            <a:r>
              <a:rPr lang="en-US" sz="2000" b="1" i="1" dirty="0">
                <a:solidFill>
                  <a:schemeClr val="tx1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	½	4	0.511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Neutrino 1	</a:t>
            </a:r>
            <a:r>
              <a:rPr lang="en-US" sz="2000" b="1" i="1" dirty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en-US" sz="2000" b="1" baseline="-25000" dirty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½	2	~0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Up quark	</a:t>
            </a:r>
            <a:r>
              <a:rPr lang="en-US" sz="2000" b="1" i="1" dirty="0" err="1">
                <a:solidFill>
                  <a:srgbClr val="FF0000"/>
                </a:solidFill>
                <a:sym typeface="Symbol" pitchFamily="18" charset="2"/>
              </a:rPr>
              <a:t>u</a:t>
            </a:r>
            <a:r>
              <a:rPr lang="en-US" sz="2000" b="1" i="1" dirty="0" err="1">
                <a:solidFill>
                  <a:srgbClr val="006600"/>
                </a:solidFill>
                <a:sym typeface="Symbol" pitchFamily="18" charset="2"/>
              </a:rPr>
              <a:t>u</a:t>
            </a:r>
            <a:r>
              <a:rPr lang="en-US" sz="2000" b="1" i="1" dirty="0" err="1">
                <a:solidFill>
                  <a:schemeClr val="accent2"/>
                </a:solidFill>
                <a:sym typeface="Symbol" pitchFamily="18" charset="2"/>
              </a:rPr>
              <a:t>u</a:t>
            </a:r>
            <a:r>
              <a:rPr lang="en-US" sz="2000" b="1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½	12	~5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Down quark	</a:t>
            </a:r>
            <a:r>
              <a:rPr lang="en-US" sz="2000" b="1" i="1" dirty="0" err="1">
                <a:solidFill>
                  <a:srgbClr val="FF0000"/>
                </a:solidFill>
                <a:sym typeface="Symbol" pitchFamily="18" charset="2"/>
              </a:rPr>
              <a:t>d</a:t>
            </a:r>
            <a:r>
              <a:rPr lang="en-US" sz="2000" b="1" i="1" dirty="0" err="1">
                <a:solidFill>
                  <a:srgbClr val="006600"/>
                </a:solidFill>
                <a:sym typeface="Symbol" pitchFamily="18" charset="2"/>
              </a:rPr>
              <a:t>d</a:t>
            </a:r>
            <a:r>
              <a:rPr lang="en-US" sz="2000" b="1" i="1" dirty="0" err="1">
                <a:solidFill>
                  <a:schemeClr val="accent2"/>
                </a:solidFill>
                <a:sym typeface="Symbol" pitchFamily="18" charset="2"/>
              </a:rPr>
              <a:t>d</a:t>
            </a:r>
            <a:r>
              <a:rPr lang="en-US" sz="2000" b="1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½	12	~10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</a:rPr>
              <a:t>Muon	</a:t>
            </a:r>
            <a:r>
              <a:rPr lang="en-US" sz="2000" i="1" dirty="0">
                <a:solidFill>
                  <a:schemeClr val="tx1"/>
                </a:solidFill>
              </a:rPr>
              <a:t>	</a:t>
            </a:r>
            <a:r>
              <a:rPr lang="en-US" sz="2000" b="1" i="1" dirty="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000" dirty="0">
                <a:solidFill>
                  <a:schemeClr val="tx1"/>
                </a:solidFill>
              </a:rPr>
              <a:t>	½	4	105.7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Neutrino 2	</a:t>
            </a:r>
            <a:r>
              <a:rPr lang="en-US" sz="2000" b="1" i="1" dirty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en-US" sz="2000" b="1" baseline="-25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½	2	~0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Charm quark	</a:t>
            </a:r>
            <a:r>
              <a:rPr lang="en-US" sz="2000" b="1" i="1" dirty="0">
                <a:solidFill>
                  <a:srgbClr val="FF0000"/>
                </a:solidFill>
                <a:sym typeface="Symbol" pitchFamily="18" charset="2"/>
              </a:rPr>
              <a:t>c</a:t>
            </a:r>
            <a:r>
              <a:rPr lang="en-US" sz="2000" b="1" i="1" dirty="0">
                <a:solidFill>
                  <a:srgbClr val="006600"/>
                </a:solidFill>
                <a:sym typeface="Symbol" pitchFamily="18" charset="2"/>
              </a:rPr>
              <a:t>c</a:t>
            </a:r>
            <a:r>
              <a:rPr lang="en-US" sz="2000" b="1" i="1" dirty="0">
                <a:solidFill>
                  <a:schemeClr val="accent2"/>
                </a:solidFill>
                <a:sym typeface="Symbol" pitchFamily="18" charset="2"/>
              </a:rPr>
              <a:t>c 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½	12	1,270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Strange quark	</a:t>
            </a:r>
            <a:r>
              <a:rPr lang="en-US" sz="2000" b="1" i="1" dirty="0" err="1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000" b="1" i="1" dirty="0" err="1">
                <a:solidFill>
                  <a:srgbClr val="006600"/>
                </a:solidFill>
                <a:sym typeface="Symbol" pitchFamily="18" charset="2"/>
              </a:rPr>
              <a:t>s</a:t>
            </a:r>
            <a:r>
              <a:rPr lang="en-US" sz="2000" b="1" i="1" dirty="0" err="1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sz="2000" b="1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½	12	~100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</a:rPr>
              <a:t>Tau	</a:t>
            </a:r>
            <a:r>
              <a:rPr lang="en-US" sz="2000" i="1" dirty="0">
                <a:solidFill>
                  <a:schemeClr val="tx1"/>
                </a:solidFill>
              </a:rPr>
              <a:t>	</a:t>
            </a:r>
            <a:r>
              <a:rPr lang="en-US" sz="2000" b="1" i="1" dirty="0">
                <a:solidFill>
                  <a:schemeClr val="tx1"/>
                </a:solidFill>
                <a:sym typeface="Symbol" pitchFamily="18" charset="2"/>
              </a:rPr>
              <a:t></a:t>
            </a:r>
            <a:r>
              <a:rPr lang="en-US" sz="2000" dirty="0">
                <a:solidFill>
                  <a:schemeClr val="tx1"/>
                </a:solidFill>
              </a:rPr>
              <a:t>	½	4	1,777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Neutrino 3	</a:t>
            </a:r>
            <a:r>
              <a:rPr lang="en-US" sz="2000" b="1" i="1" dirty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en-US" sz="2000" b="1" baseline="-25000" dirty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½	2	~0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Top quark	</a:t>
            </a:r>
            <a:r>
              <a:rPr lang="en-US" sz="2000" b="1" i="1" dirty="0" err="1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sz="2000" b="1" i="1" dirty="0" err="1">
                <a:solidFill>
                  <a:srgbClr val="006600"/>
                </a:solidFill>
                <a:sym typeface="Symbol" pitchFamily="18" charset="2"/>
              </a:rPr>
              <a:t>t</a:t>
            </a:r>
            <a:r>
              <a:rPr lang="en-US" sz="2000" b="1" i="1" dirty="0" err="1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sz="2000" b="1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½	12	173,000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Bottom quark	</a:t>
            </a:r>
            <a:r>
              <a:rPr lang="en-US" sz="2000" b="1" i="1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000" b="1" i="1" dirty="0" err="1">
                <a:solidFill>
                  <a:srgbClr val="006600"/>
                </a:solidFill>
                <a:sym typeface="Symbol" pitchFamily="18" charset="2"/>
              </a:rPr>
              <a:t>b</a:t>
            </a:r>
            <a:r>
              <a:rPr lang="en-US" sz="2000" b="1" i="1" dirty="0" err="1">
                <a:solidFill>
                  <a:schemeClr val="accent2"/>
                </a:solidFill>
                <a:sym typeface="Symbol" pitchFamily="18" charset="2"/>
              </a:rPr>
              <a:t>b</a:t>
            </a:r>
            <a:r>
              <a:rPr lang="en-US" sz="2000" b="1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½	12	4,700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Photon		</a:t>
            </a:r>
            <a:r>
              <a:rPr lang="en-US" sz="2000" b="1" i="1" dirty="0">
                <a:solidFill>
                  <a:schemeClr val="tx1"/>
                </a:solidFill>
                <a:sym typeface="Symbol" pitchFamily="18" charset="2"/>
              </a:rPr>
              <a:t></a:t>
            </a:r>
            <a:r>
              <a:rPr lang="en-US" sz="2000" i="1" dirty="0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1	2	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Gluon	       </a:t>
            </a:r>
            <a:r>
              <a:rPr lang="en-US" sz="2000" b="1" i="1" dirty="0" err="1">
                <a:solidFill>
                  <a:srgbClr val="FF0000"/>
                </a:solidFill>
                <a:sym typeface="Symbol" pitchFamily="18" charset="2"/>
              </a:rPr>
              <a:t>g</a:t>
            </a:r>
            <a:r>
              <a:rPr lang="en-US" sz="2000" b="1" i="1" dirty="0" err="1">
                <a:solidFill>
                  <a:srgbClr val="006600"/>
                </a:solidFill>
                <a:sym typeface="Symbol" pitchFamily="18" charset="2"/>
              </a:rPr>
              <a:t>g</a:t>
            </a:r>
            <a:r>
              <a:rPr lang="en-US" sz="2000" b="1" i="1" dirty="0" err="1">
                <a:solidFill>
                  <a:srgbClr val="000099"/>
                </a:solidFill>
                <a:sym typeface="Symbol" pitchFamily="18" charset="2"/>
              </a:rPr>
              <a:t>g</a:t>
            </a:r>
            <a:r>
              <a:rPr lang="en-US" sz="2000" b="1" i="1" dirty="0" err="1">
                <a:solidFill>
                  <a:srgbClr val="FF66FF"/>
                </a:solidFill>
                <a:sym typeface="Symbol" pitchFamily="18" charset="2"/>
              </a:rPr>
              <a:t>g</a:t>
            </a:r>
            <a:r>
              <a:rPr lang="en-US" sz="2000" b="1" i="1" dirty="0" err="1">
                <a:solidFill>
                  <a:srgbClr val="FFFF00"/>
                </a:solidFill>
                <a:sym typeface="Symbol" pitchFamily="18" charset="2"/>
              </a:rPr>
              <a:t>g</a:t>
            </a:r>
            <a:r>
              <a:rPr lang="en-US" sz="2000" b="1" i="1" dirty="0" err="1">
                <a:solidFill>
                  <a:srgbClr val="663300"/>
                </a:solidFill>
                <a:sym typeface="Symbol" pitchFamily="18" charset="2"/>
              </a:rPr>
              <a:t>g</a:t>
            </a:r>
            <a:r>
              <a:rPr lang="en-US" sz="2000" b="1" i="1" dirty="0" err="1">
                <a:solidFill>
                  <a:srgbClr val="FF9900"/>
                </a:solidFill>
                <a:sym typeface="Symbol" pitchFamily="18" charset="2"/>
              </a:rPr>
              <a:t>g</a:t>
            </a:r>
            <a:r>
              <a:rPr lang="en-US" sz="2000" b="1" i="1" dirty="0" err="1">
                <a:solidFill>
                  <a:srgbClr val="800080"/>
                </a:solidFill>
                <a:sym typeface="Symbol" pitchFamily="18" charset="2"/>
              </a:rPr>
              <a:t>g</a:t>
            </a:r>
            <a:r>
              <a:rPr lang="en-US" sz="2000" b="1" i="1" dirty="0">
                <a:solidFill>
                  <a:srgbClr val="800080"/>
                </a:solidFill>
                <a:sym typeface="Symbol" pitchFamily="18" charset="2"/>
              </a:rPr>
              <a:t> </a:t>
            </a:r>
            <a:r>
              <a:rPr lang="en-US" sz="2000" i="1" dirty="0">
                <a:solidFill>
                  <a:schemeClr val="tx1"/>
                </a:solidFill>
                <a:sym typeface="Symbol" pitchFamily="18" charset="2"/>
              </a:rPr>
              <a:t>	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1	16	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W-boson	</a:t>
            </a:r>
            <a:r>
              <a:rPr lang="en-US" sz="2000" b="1" i="1" dirty="0">
                <a:solidFill>
                  <a:schemeClr val="tx1"/>
                </a:solidFill>
                <a:sym typeface="Symbol" pitchFamily="18" charset="2"/>
              </a:rPr>
              <a:t>W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1	6	80,400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Z-boson		</a:t>
            </a:r>
            <a:r>
              <a:rPr lang="en-US" sz="2000" b="1" i="1" dirty="0">
                <a:solidFill>
                  <a:schemeClr val="tx1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	1	3	91,200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Higgs		</a:t>
            </a:r>
            <a:r>
              <a:rPr lang="en-US" sz="2000" b="1" i="1" dirty="0">
                <a:solidFill>
                  <a:schemeClr val="tx1"/>
                </a:solidFill>
              </a:rPr>
              <a:t>H</a:t>
            </a:r>
            <a:r>
              <a:rPr lang="en-US" sz="2000" dirty="0">
                <a:solidFill>
                  <a:schemeClr val="tx1"/>
                </a:solidFill>
              </a:rPr>
              <a:t>	0	1	125,100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74638" y="1419050"/>
            <a:ext cx="47545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For 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 &lt;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150 MeV, quarks are bound and it’s complicated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Above 150 MeV, all particles are in thermal equilibrium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As temperature rises, particles get included when 3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rgbClr val="9900CC"/>
                </a:solidFill>
                <a:sym typeface="Symbol" pitchFamily="18" charset="2"/>
              </a:rPr>
              <a:t>B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T 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&gt;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mc</a:t>
            </a:r>
            <a:r>
              <a:rPr lang="en-US" sz="2000" baseline="30000" dirty="0">
                <a:solidFill>
                  <a:srgbClr val="9900CC"/>
                </a:solidFill>
                <a:sym typeface="Symbol" pitchFamily="18" charset="2"/>
              </a:rPr>
              <a:t>2</a:t>
            </a:r>
            <a:endParaRPr lang="en-US" sz="2000" baseline="-25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For 150 – 400 MeV, include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e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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,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u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,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d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,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s,</a:t>
            </a:r>
            <a:r>
              <a:rPr lang="en-US" sz="2000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1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,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</a:t>
            </a:r>
            <a:r>
              <a:rPr lang="en-US" sz="2000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,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</a:t>
            </a:r>
            <a:r>
              <a:rPr lang="en-US" sz="2000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,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,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 and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g</a:t>
            </a:r>
            <a:endParaRPr lang="en-US" sz="2000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At 400 MeV, add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c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; at 600 add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At 1.5 GeV add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b</a:t>
            </a:r>
            <a:endParaRPr lang="en-US" sz="2000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At 30 GeV, add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W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 and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Z</a:t>
            </a:r>
            <a:endParaRPr lang="en-US" sz="2000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At 40 GeV, add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H</a:t>
            </a: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; at 60 add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Above 60 GeV, we have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273175" y="920750"/>
          <a:ext cx="166635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200" imgH="241200" progId="Equation.DSMT4">
                  <p:embed/>
                </p:oleObj>
              </mc:Choice>
              <mc:Fallback>
                <p:oleObj name="Equation" r:id="rId2" imgW="952200" imgH="2412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920750"/>
                        <a:ext cx="166635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762000" y="6413850"/>
          <a:ext cx="282240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253800" progId="Equation.DSMT4">
                  <p:embed/>
                </p:oleObj>
              </mc:Choice>
              <mc:Fallback>
                <p:oleObj name="Equation" r:id="rId4" imgW="1612800" imgH="2538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413850"/>
                        <a:ext cx="2822400" cy="44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62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-11545" y="-77089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Electroweak Phase Transition</a:t>
            </a:r>
          </a:p>
        </p:txBody>
      </p:sp>
      <p:sp>
        <p:nvSpPr>
          <p:cNvPr id="787472" name="Text Box 16"/>
          <p:cNvSpPr txBox="1">
            <a:spLocks noChangeArrowheads="1"/>
          </p:cNvSpPr>
          <p:nvPr/>
        </p:nvSpPr>
        <p:spPr bwMode="auto">
          <a:xfrm>
            <a:off x="274638" y="914400"/>
            <a:ext cx="106981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There are three forces that particle physicists understand: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Strong, electromagnetic, and weak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Electromagnetic and weak forces affected by a field called the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Higgs field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shape of the Higgs potential is interesting: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Sometimes called a Mexican Hat potential</a:t>
            </a:r>
          </a:p>
        </p:txBody>
      </p:sp>
      <p:pic>
        <p:nvPicPr>
          <p:cNvPr id="545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921" y="2148610"/>
            <a:ext cx="3305175" cy="293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28600" y="27432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At low temperatures (us), one direction is easy to move (EM forces) and one is very hard (weak forces)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At high temperatures, (early universe) you naturally move to the middle of the potential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All directions are created equal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Electroweak unification becomes apparent at perhaps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6600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= 160 GeV</a:t>
            </a:r>
          </a:p>
        </p:txBody>
      </p:sp>
      <p:graphicFrame>
        <p:nvGraphicFramePr>
          <p:cNvPr id="542721" name="Object 1"/>
          <p:cNvGraphicFramePr>
            <a:graphicFrameLocks noChangeAspect="1"/>
          </p:cNvGraphicFramePr>
          <p:nvPr/>
        </p:nvGraphicFramePr>
        <p:xfrm>
          <a:off x="1311477" y="4732063"/>
          <a:ext cx="211113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06360" imgH="520560" progId="Equation.DSMT4">
                  <p:embed/>
                </p:oleObj>
              </mc:Choice>
              <mc:Fallback>
                <p:oleObj name="Equation" r:id="rId3" imgW="1206360" imgH="520560" progId="Equation.DSMT4">
                  <p:embed/>
                  <p:pic>
                    <p:nvPicPr>
                      <p:cNvPr id="5427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477" y="4732063"/>
                        <a:ext cx="2111130" cy="910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22" name="Object 2"/>
          <p:cNvGraphicFramePr>
            <a:graphicFrameLocks noChangeAspect="1"/>
          </p:cNvGraphicFramePr>
          <p:nvPr/>
        </p:nvGraphicFramePr>
        <p:xfrm>
          <a:off x="3487122" y="4785864"/>
          <a:ext cx="315567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03240" imgH="482400" progId="Equation.DSMT4">
                  <p:embed/>
                </p:oleObj>
              </mc:Choice>
              <mc:Fallback>
                <p:oleObj name="Equation" r:id="rId5" imgW="1803240" imgH="482400" progId="Equation.DSMT4">
                  <p:embed/>
                  <p:pic>
                    <p:nvPicPr>
                      <p:cNvPr id="5427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122" y="4785864"/>
                        <a:ext cx="3155670" cy="84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23" name="Object 3"/>
          <p:cNvGraphicFramePr>
            <a:graphicFrameLocks noChangeAspect="1"/>
          </p:cNvGraphicFramePr>
          <p:nvPr/>
        </p:nvGraphicFramePr>
        <p:xfrm>
          <a:off x="6870840" y="5009893"/>
          <a:ext cx="97776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58720" imgH="203040" progId="Equation.DSMT4">
                  <p:embed/>
                </p:oleObj>
              </mc:Choice>
              <mc:Fallback>
                <p:oleObj name="Equation" r:id="rId7" imgW="558720" imgH="203040" progId="Equation.DSMT4">
                  <p:embed/>
                  <p:pic>
                    <p:nvPicPr>
                      <p:cNvPr id="5427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840" y="5009893"/>
                        <a:ext cx="97776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887576" y="5916202"/>
            <a:ext cx="6354762" cy="70788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 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  <a:sym typeface="Symbol" panose="05050102010706020507" pitchFamily="18" charset="2"/>
              </a:rPr>
              <a:t>–11 </a:t>
            </a: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s</a:t>
            </a:r>
            <a:r>
              <a:rPr lang="en-US" sz="2000" dirty="0">
                <a:solidFill>
                  <a:srgbClr val="9900CC"/>
                </a:solidFill>
              </a:rPr>
              <a:t>	   160 GeV	Electroweak Symmetry Breaking</a:t>
            </a:r>
          </a:p>
        </p:txBody>
      </p:sp>
    </p:spTree>
    <p:extLst>
      <p:ext uri="{BB962C8B-B14F-4D97-AF65-F5344CB8AC3E}">
        <p14:creationId xmlns:p14="http://schemas.microsoft.com/office/powerpoint/2010/main" val="38716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7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7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7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7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7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7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7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7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7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74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4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4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4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72" grpId="0" uiExpand="1" build="p"/>
      <p:bldP spid="16" grpId="0" build="p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83026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chemeClr val="bg1"/>
                </a:solidFill>
              </a:rPr>
              <a:t>Outline of History of Universe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913949"/>
            <a:ext cx="10515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 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-43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18</a:t>
            </a:r>
            <a:r>
              <a:rPr lang="en-US" sz="2000" dirty="0">
                <a:solidFill>
                  <a:srgbClr val="0000FF"/>
                </a:solidFill>
              </a:rPr>
              <a:t> GeV	Planck Era; time becomes meaningless?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-39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16</a:t>
            </a:r>
            <a:r>
              <a:rPr lang="en-US" sz="2000" dirty="0">
                <a:solidFill>
                  <a:srgbClr val="0000FF"/>
                </a:solidFill>
              </a:rPr>
              <a:t> GeV	Inflation begins; forces unified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-35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15</a:t>
            </a:r>
            <a:r>
              <a:rPr lang="en-US" sz="2000" dirty="0">
                <a:solidFill>
                  <a:srgbClr val="0000FF"/>
                </a:solidFill>
              </a:rPr>
              <a:t> GeV	Inflation ends; reheating; forces separate; </a:t>
            </a:r>
            <a:r>
              <a:rPr lang="en-US" sz="2000" dirty="0" err="1">
                <a:solidFill>
                  <a:srgbClr val="0000FF"/>
                </a:solidFill>
              </a:rPr>
              <a:t>baryosynthesis</a:t>
            </a:r>
            <a:r>
              <a:rPr lang="en-US" sz="2000" dirty="0">
                <a:solidFill>
                  <a:srgbClr val="0000FF"/>
                </a:solidFill>
              </a:rPr>
              <a:t> (?)</a:t>
            </a:r>
          </a:p>
          <a:p>
            <a:pPr>
              <a:defRPr/>
            </a:pPr>
            <a:endParaRPr lang="en-US" sz="2000" dirty="0">
              <a:solidFill>
                <a:srgbClr val="9900CC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-13</a:t>
            </a:r>
            <a:r>
              <a:rPr lang="en-US" sz="2000" dirty="0">
                <a:solidFill>
                  <a:srgbClr val="9900CC"/>
                </a:solidFill>
              </a:rPr>
              <a:t> s	   1500 GeV	Supersymmetry breaking, LSP (dark matter)</a:t>
            </a: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-11</a:t>
            </a:r>
            <a:r>
              <a:rPr lang="en-US" sz="2000" dirty="0">
                <a:solidFill>
                  <a:srgbClr val="9900CC"/>
                </a:solidFill>
              </a:rPr>
              <a:t> s	   160 GeV	Electroweak symmetry breaking</a:t>
            </a:r>
          </a:p>
          <a:p>
            <a:pPr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14</a:t>
            </a:r>
            <a:r>
              <a:rPr 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s</a:t>
            </a:r>
            <a:r>
              <a:rPr lang="en-US" sz="2000" dirty="0">
                <a:solidFill>
                  <a:srgbClr val="C00000"/>
                </a:solidFill>
              </a:rPr>
              <a:t>	   150 MeV	Quark Confinement</a:t>
            </a:r>
          </a:p>
          <a:p>
            <a:pPr>
              <a:defRPr/>
            </a:pP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0.4 s	   1.5 MeV	Neutrino Decoupling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1.5 s	   0.7 MeV	Neutron/Proton </a:t>
            </a:r>
            <a:r>
              <a:rPr lang="en-US" sz="2000" dirty="0" err="1">
                <a:solidFill>
                  <a:srgbClr val="006600"/>
                </a:solidFill>
              </a:rPr>
              <a:t>freezeout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  170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Electron/Positron annihilation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200 s	   80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Nucleosynthesis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57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0.76 eV	Matter-Radiation equality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370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0.26 eV	Recombination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600 My     30 K		First Structure/First Stars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13.8 </a:t>
            </a:r>
            <a:r>
              <a:rPr lang="en-US" sz="2000" dirty="0" err="1">
                <a:solidFill>
                  <a:srgbClr val="FF0000"/>
                </a:solidFill>
              </a:rPr>
              <a:t>Gy</a:t>
            </a:r>
            <a:r>
              <a:rPr lang="en-US" sz="2000" dirty="0">
                <a:solidFill>
                  <a:srgbClr val="FF0000"/>
                </a:solidFill>
              </a:rPr>
              <a:t>     2.725 K	Today</a:t>
            </a:r>
          </a:p>
        </p:txBody>
      </p:sp>
      <p:sp>
        <p:nvSpPr>
          <p:cNvPr id="2" name="Rounded Rectangle 5">
            <a:extLst>
              <a:ext uri="{FF2B5EF4-FFF2-40B4-BE49-F238E27FC236}">
                <a16:creationId xmlns:a16="http://schemas.microsoft.com/office/drawing/2014/main" id="{439A6CBA-D230-3E65-C28E-D9507A0EF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51" y="1600200"/>
            <a:ext cx="9836649" cy="1143000"/>
          </a:xfrm>
          <a:prstGeom prst="roundRect">
            <a:avLst>
              <a:gd name="adj" fmla="val 27292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0FFFD8-C65B-8140-AA0A-560305F22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26886"/>
            <a:ext cx="3442856" cy="4001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Unknown Particle Physics</a:t>
            </a:r>
          </a:p>
        </p:txBody>
      </p:sp>
    </p:spTree>
    <p:extLst>
      <p:ext uri="{BB962C8B-B14F-4D97-AF65-F5344CB8AC3E}">
        <p14:creationId xmlns:p14="http://schemas.microsoft.com/office/powerpoint/2010/main" val="146312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15"/>
          <p:cNvSpPr txBox="1">
            <a:spLocks noChangeArrowheads="1"/>
          </p:cNvSpPr>
          <p:nvPr/>
        </p:nvSpPr>
        <p:spPr bwMode="auto">
          <a:xfrm>
            <a:off x="14288" y="1628775"/>
            <a:ext cx="571246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Energy and Momentum are conserved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We’ll use only energy conservation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Consider a frame where the initial proton is at rest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257800" y="1741488"/>
            <a:ext cx="2492375" cy="646112"/>
            <a:chOff x="5257800" y="1742093"/>
            <a:chExt cx="2492736" cy="646112"/>
          </a:xfrm>
        </p:grpSpPr>
        <p:sp>
          <p:nvSpPr>
            <p:cNvPr id="42010" name="Oval 16"/>
            <p:cNvSpPr>
              <a:spLocks noChangeArrowheads="1"/>
            </p:cNvSpPr>
            <p:nvPr/>
          </p:nvSpPr>
          <p:spPr bwMode="auto">
            <a:xfrm>
              <a:off x="5257800" y="18288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p</a:t>
              </a:r>
              <a:r>
                <a:rPr lang="en-US" altLang="en-US" sz="2000" b="1" baseline="30000" dirty="0">
                  <a:solidFill>
                    <a:schemeClr val="bg1"/>
                  </a:solidFill>
                </a:rPr>
                <a:t>+</a:t>
              </a:r>
              <a:endParaRPr lang="en-US" altLang="en-US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011" name="AutoShape 17"/>
            <p:cNvSpPr>
              <a:spLocks noChangeArrowheads="1"/>
            </p:cNvSpPr>
            <p:nvPr/>
          </p:nvSpPr>
          <p:spPr bwMode="auto">
            <a:xfrm>
              <a:off x="5807075" y="1877074"/>
              <a:ext cx="365125" cy="366713"/>
            </a:xfrm>
            <a:prstGeom prst="rightArrow">
              <a:avLst>
                <a:gd name="adj1" fmla="val 50000"/>
                <a:gd name="adj2" fmla="val 24958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42012" name="Oval 18"/>
            <p:cNvSpPr>
              <a:spLocks noChangeArrowheads="1"/>
            </p:cNvSpPr>
            <p:nvPr/>
          </p:nvSpPr>
          <p:spPr bwMode="auto">
            <a:xfrm>
              <a:off x="6354763" y="18542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p</a:t>
              </a:r>
              <a:r>
                <a:rPr lang="en-US" altLang="en-US" sz="2000" b="1" baseline="30000">
                  <a:solidFill>
                    <a:schemeClr val="bg1"/>
                  </a:solidFill>
                </a:rPr>
                <a:t>+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42013" name="Text Box 19"/>
            <p:cNvSpPr txBox="1">
              <a:spLocks noChangeArrowheads="1"/>
            </p:cNvSpPr>
            <p:nvPr/>
          </p:nvSpPr>
          <p:spPr bwMode="auto">
            <a:xfrm>
              <a:off x="6803809" y="1742093"/>
              <a:ext cx="4572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42014" name="Oval 21"/>
            <p:cNvSpPr>
              <a:spLocks noChangeArrowheads="1"/>
            </p:cNvSpPr>
            <p:nvPr/>
          </p:nvSpPr>
          <p:spPr bwMode="auto">
            <a:xfrm>
              <a:off x="7293336" y="1843071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99CC"/>
                </a:gs>
                <a:gs pos="100000">
                  <a:srgbClr val="7647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i="1">
                  <a:solidFill>
                    <a:schemeClr val="bg1"/>
                  </a:solidFill>
                  <a:sym typeface="Symbol" panose="05050102010706020507" pitchFamily="18" charset="2"/>
                </a:rPr>
                <a:t></a:t>
              </a:r>
              <a:r>
                <a:rPr lang="en-US" altLang="en-US" sz="2000" b="1" baseline="30000">
                  <a:solidFill>
                    <a:schemeClr val="bg1"/>
                  </a:solidFill>
                  <a:sym typeface="Symbol" panose="05050102010706020507" pitchFamily="18" charset="2"/>
                </a:rPr>
                <a:t>0</a:t>
              </a:r>
              <a:endPara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endParaRPr>
            </a:p>
          </p:txBody>
        </p:sp>
      </p:grpSp>
      <p:graphicFrame>
        <p:nvGraphicFramePr>
          <p:cNvPr id="816151" name="Object 2"/>
          <p:cNvGraphicFramePr>
            <a:graphicFrameLocks/>
          </p:cNvGraphicFramePr>
          <p:nvPr/>
        </p:nvGraphicFramePr>
        <p:xfrm>
          <a:off x="538524" y="3002858"/>
          <a:ext cx="1666152" cy="444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087" imgH="253890" progId="Equation.DSMT4">
                  <p:embed/>
                </p:oleObj>
              </mc:Choice>
              <mc:Fallback>
                <p:oleObj name="Equation" r:id="rId3" imgW="952087" imgH="253890" progId="Equation.DSMT4">
                  <p:embed/>
                  <p:pic>
                    <p:nvPicPr>
                      <p:cNvPr id="816151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24" y="3002858"/>
                        <a:ext cx="1666152" cy="444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6152" name="Object 3"/>
          <p:cNvGraphicFramePr>
            <a:graphicFrameLocks/>
          </p:cNvGraphicFramePr>
          <p:nvPr/>
        </p:nvGraphicFramePr>
        <p:xfrm>
          <a:off x="2924175" y="2983903"/>
          <a:ext cx="14668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38200" imgH="241300" progId="Equation.DSMT4">
                  <p:embed/>
                </p:oleObj>
              </mc:Choice>
              <mc:Fallback>
                <p:oleObj name="Equation" r:id="rId5" imgW="838200" imgH="241300" progId="Equation.DSMT4">
                  <p:embed/>
                  <p:pic>
                    <p:nvPicPr>
                      <p:cNvPr id="816152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2983903"/>
                        <a:ext cx="14668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6153" name="Object 4"/>
          <p:cNvGraphicFramePr>
            <a:graphicFrameLocks/>
          </p:cNvGraphicFramePr>
          <p:nvPr/>
        </p:nvGraphicFramePr>
        <p:xfrm>
          <a:off x="6098188" y="2963914"/>
          <a:ext cx="799754" cy="444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002" imgH="253890" progId="Equation.DSMT4">
                  <p:embed/>
                </p:oleObj>
              </mc:Choice>
              <mc:Fallback>
                <p:oleObj name="Equation" r:id="rId7" imgW="457002" imgH="253890" progId="Equation.DSMT4">
                  <p:embed/>
                  <p:pic>
                    <p:nvPicPr>
                      <p:cNvPr id="816153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8188" y="2963914"/>
                        <a:ext cx="799754" cy="444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6154" name="Object 5"/>
          <p:cNvGraphicFramePr>
            <a:graphicFrameLocks/>
          </p:cNvGraphicFramePr>
          <p:nvPr/>
        </p:nvGraphicFramePr>
        <p:xfrm>
          <a:off x="4455839" y="2971071"/>
          <a:ext cx="1577291" cy="444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01309" imgH="253890" progId="Equation.DSMT4">
                  <p:embed/>
                </p:oleObj>
              </mc:Choice>
              <mc:Fallback>
                <p:oleObj name="Equation" r:id="rId9" imgW="901309" imgH="253890" progId="Equation.DSMT4">
                  <p:embed/>
                  <p:pic>
                    <p:nvPicPr>
                      <p:cNvPr id="816154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5839" y="2971071"/>
                        <a:ext cx="1577291" cy="444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6155" name="Text Box 27"/>
          <p:cNvSpPr txBox="1">
            <a:spLocks noChangeArrowheads="1"/>
          </p:cNvSpPr>
          <p:nvPr/>
        </p:nvSpPr>
        <p:spPr bwMode="auto">
          <a:xfrm>
            <a:off x="0" y="3624263"/>
            <a:ext cx="8137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Is the following interaction possible?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914400" y="4114800"/>
            <a:ext cx="6035675" cy="646112"/>
            <a:chOff x="914400" y="4005263"/>
            <a:chExt cx="6035675" cy="646112"/>
          </a:xfrm>
        </p:grpSpPr>
        <p:sp>
          <p:nvSpPr>
            <p:cNvPr id="41999" name="Oval 28"/>
            <p:cNvSpPr>
              <a:spLocks noChangeArrowheads="1"/>
            </p:cNvSpPr>
            <p:nvPr/>
          </p:nvSpPr>
          <p:spPr bwMode="auto">
            <a:xfrm>
              <a:off x="914400" y="4157663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p</a:t>
              </a:r>
              <a:r>
                <a:rPr lang="en-US" altLang="en-US" sz="2000" b="1" baseline="30000" dirty="0">
                  <a:solidFill>
                    <a:schemeClr val="bg1"/>
                  </a:solidFill>
                </a:rPr>
                <a:t>+</a:t>
              </a:r>
              <a:endParaRPr lang="en-US" altLang="en-US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2000" name="Text Box 29"/>
            <p:cNvSpPr txBox="1">
              <a:spLocks noChangeArrowheads="1"/>
            </p:cNvSpPr>
            <p:nvPr/>
          </p:nvSpPr>
          <p:spPr bwMode="auto">
            <a:xfrm>
              <a:off x="1463675" y="4005263"/>
              <a:ext cx="4572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816158" name="Oval 30"/>
            <p:cNvSpPr>
              <a:spLocks noChangeArrowheads="1"/>
            </p:cNvSpPr>
            <p:nvPr/>
          </p:nvSpPr>
          <p:spPr bwMode="auto">
            <a:xfrm>
              <a:off x="2011363" y="4157663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b="1"/>
                <a:t>n</a:t>
              </a:r>
              <a:r>
                <a:rPr lang="en-US" altLang="en-US" sz="2000" b="1" baseline="30000"/>
                <a:t>0</a:t>
              </a:r>
              <a:endParaRPr lang="en-US" altLang="en-US" sz="2000" b="1" i="1"/>
            </a:p>
          </p:txBody>
        </p:sp>
        <p:sp>
          <p:nvSpPr>
            <p:cNvPr id="42002" name="AutoShape 31"/>
            <p:cNvSpPr>
              <a:spLocks noChangeArrowheads="1"/>
            </p:cNvSpPr>
            <p:nvPr/>
          </p:nvSpPr>
          <p:spPr bwMode="auto">
            <a:xfrm>
              <a:off x="2613026" y="4194214"/>
              <a:ext cx="365125" cy="365125"/>
            </a:xfrm>
            <a:prstGeom prst="rightArrow">
              <a:avLst>
                <a:gd name="adj1" fmla="val 50000"/>
                <a:gd name="adj2" fmla="val 24958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42003" name="Oval 32"/>
            <p:cNvSpPr>
              <a:spLocks noChangeArrowheads="1"/>
            </p:cNvSpPr>
            <p:nvPr/>
          </p:nvSpPr>
          <p:spPr bwMode="auto">
            <a:xfrm>
              <a:off x="3200400" y="4157663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p</a:t>
              </a:r>
              <a:r>
                <a:rPr lang="en-US" altLang="en-US" sz="2000" b="1" baseline="30000">
                  <a:solidFill>
                    <a:schemeClr val="bg1"/>
                  </a:solidFill>
                </a:rPr>
                <a:t>+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42004" name="Text Box 33"/>
            <p:cNvSpPr txBox="1">
              <a:spLocks noChangeArrowheads="1"/>
            </p:cNvSpPr>
            <p:nvPr/>
          </p:nvSpPr>
          <p:spPr bwMode="auto">
            <a:xfrm>
              <a:off x="3749675" y="4005263"/>
              <a:ext cx="4572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816162" name="Oval 34"/>
            <p:cNvSpPr>
              <a:spLocks noChangeArrowheads="1"/>
            </p:cNvSpPr>
            <p:nvPr/>
          </p:nvSpPr>
          <p:spPr bwMode="auto">
            <a:xfrm>
              <a:off x="4297363" y="4157663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b="1"/>
                <a:t>n</a:t>
              </a:r>
              <a:r>
                <a:rPr lang="en-US" altLang="en-US" sz="2000" b="1" baseline="30000"/>
                <a:t>0</a:t>
              </a:r>
              <a:endParaRPr lang="en-US" altLang="en-US" sz="2000" b="1" i="1"/>
            </a:p>
          </p:txBody>
        </p:sp>
        <p:sp>
          <p:nvSpPr>
            <p:cNvPr id="42006" name="Text Box 35"/>
            <p:cNvSpPr txBox="1">
              <a:spLocks noChangeArrowheads="1"/>
            </p:cNvSpPr>
            <p:nvPr/>
          </p:nvSpPr>
          <p:spPr bwMode="auto">
            <a:xfrm>
              <a:off x="4846638" y="4005263"/>
              <a:ext cx="4572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42007" name="Oval 36"/>
            <p:cNvSpPr>
              <a:spLocks noChangeArrowheads="1"/>
            </p:cNvSpPr>
            <p:nvPr/>
          </p:nvSpPr>
          <p:spPr bwMode="auto">
            <a:xfrm>
              <a:off x="5394325" y="4157663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99CC"/>
                </a:gs>
                <a:gs pos="100000">
                  <a:srgbClr val="7647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i="1">
                  <a:solidFill>
                    <a:schemeClr val="bg1"/>
                  </a:solidFill>
                  <a:sym typeface="Symbol" panose="05050102010706020507" pitchFamily="18" charset="2"/>
                </a:rPr>
                <a:t></a:t>
              </a:r>
              <a:r>
                <a:rPr lang="en-US" altLang="en-US" sz="2000" b="1" baseline="30000">
                  <a:solidFill>
                    <a:schemeClr val="bg1"/>
                  </a:solidFill>
                  <a:sym typeface="Symbol" panose="05050102010706020507" pitchFamily="18" charset="2"/>
                </a:rPr>
                <a:t>+</a:t>
              </a:r>
              <a:endPara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42008" name="Text Box 37"/>
            <p:cNvSpPr txBox="1">
              <a:spLocks noChangeArrowheads="1"/>
            </p:cNvSpPr>
            <p:nvPr/>
          </p:nvSpPr>
          <p:spPr bwMode="auto">
            <a:xfrm>
              <a:off x="5943600" y="4005263"/>
              <a:ext cx="4572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42009" name="Oval 38"/>
            <p:cNvSpPr>
              <a:spLocks noChangeArrowheads="1"/>
            </p:cNvSpPr>
            <p:nvPr/>
          </p:nvSpPr>
          <p:spPr bwMode="auto">
            <a:xfrm>
              <a:off x="6492875" y="4157663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99CC"/>
                </a:gs>
                <a:gs pos="100000">
                  <a:srgbClr val="7647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i="1">
                  <a:solidFill>
                    <a:schemeClr val="bg1"/>
                  </a:solidFill>
                  <a:sym typeface="Symbol" panose="05050102010706020507" pitchFamily="18" charset="2"/>
                </a:rPr>
                <a:t></a:t>
              </a:r>
              <a:r>
                <a:rPr lang="en-US" altLang="en-US" sz="2000" b="1" baseline="30000">
                  <a:solidFill>
                    <a:schemeClr val="bg1"/>
                  </a:solidFill>
                  <a:sym typeface="Symbol" panose="05050102010706020507" pitchFamily="18" charset="2"/>
                </a:rPr>
                <a:t>–  </a:t>
              </a:r>
              <a:endPara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endParaRPr>
            </a:p>
          </p:txBody>
        </p:sp>
      </p:grpSp>
      <p:sp>
        <p:nvSpPr>
          <p:cNvPr id="816167" name="Text Box 39"/>
          <p:cNvSpPr txBox="1">
            <a:spLocks noChangeArrowheads="1"/>
          </p:cNvSpPr>
          <p:nvPr/>
        </p:nvSpPr>
        <p:spPr bwMode="auto">
          <a:xfrm>
            <a:off x="136525" y="4866481"/>
            <a:ext cx="10972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Energy doesn’t preclude it because the particles on the left can have kinetic energy in addition to their rest energy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There is not necessarily any frame</a:t>
            </a:r>
            <a:b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where these particles are at rest</a:t>
            </a:r>
          </a:p>
        </p:txBody>
      </p:sp>
      <p:sp>
        <p:nvSpPr>
          <p:cNvPr id="816168" name="Text Box 40"/>
          <p:cNvSpPr txBox="1">
            <a:spLocks noChangeArrowheads="1"/>
          </p:cNvSpPr>
          <p:nvPr/>
        </p:nvSpPr>
        <p:spPr bwMode="auto">
          <a:xfrm>
            <a:off x="5211762" y="5394325"/>
            <a:ext cx="5532437" cy="707886"/>
          </a:xfrm>
          <a:prstGeom prst="rect">
            <a:avLst/>
          </a:prstGeom>
          <a:solidFill>
            <a:srgbClr val="99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solidFill>
                  <a:schemeClr val="bg1"/>
                </a:solidFill>
                <a:sym typeface="Symbol" panose="05050102010706020507" pitchFamily="18" charset="2"/>
              </a:rPr>
              <a:t>For decays only</a:t>
            </a:r>
            <a:r>
              <a:rPr lang="en-US" alt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: Mass of initial particle must exceed sum of masses of final particles</a:t>
            </a:r>
            <a:endParaRPr lang="en-US" altLang="en-US" sz="2000" b="1" i="1" dirty="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1997" name="Text Box 2"/>
          <p:cNvSpPr txBox="1">
            <a:spLocks noChangeArrowheads="1"/>
          </p:cNvSpPr>
          <p:nvPr/>
        </p:nvSpPr>
        <p:spPr bwMode="auto">
          <a:xfrm>
            <a:off x="0" y="4763"/>
            <a:ext cx="10972800" cy="769937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Conservation Laws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758825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400" dirty="0">
                <a:solidFill>
                  <a:schemeClr val="accent3"/>
                </a:solidFill>
              </a:rPr>
              <a:t>Energy and Momentum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8337550" y="1589087"/>
            <a:ext cx="2635250" cy="1938992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Energy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Momentum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Angular Momentum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Electric Charge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Baryon Number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Strangeness</a:t>
            </a:r>
          </a:p>
        </p:txBody>
      </p:sp>
    </p:spTree>
    <p:extLst>
      <p:ext uri="{BB962C8B-B14F-4D97-AF65-F5344CB8AC3E}">
        <p14:creationId xmlns:p14="http://schemas.microsoft.com/office/powerpoint/2010/main" val="125717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1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1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1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1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1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uiExpand="1" build="p"/>
      <p:bldP spid="816155" grpId="0"/>
      <p:bldP spid="816167" grpId="0" uiExpand="1" build="p"/>
      <p:bldP spid="8161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0" y="838200"/>
            <a:ext cx="6035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Total angular momentum is conserved </a:t>
            </a:r>
          </a:p>
        </p:txBody>
      </p:sp>
      <p:sp>
        <p:nvSpPr>
          <p:cNvPr id="817162" name="Text Box 10"/>
          <p:cNvSpPr txBox="1">
            <a:spLocks noChangeArrowheads="1"/>
          </p:cNvSpPr>
          <p:nvPr/>
        </p:nvSpPr>
        <p:spPr bwMode="auto">
          <a:xfrm>
            <a:off x="0" y="1828800"/>
            <a:ext cx="6675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Consider angular momentum around </a:t>
            </a:r>
            <a:r>
              <a:rPr lang="en-US" alt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-axis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96963" y="1219200"/>
            <a:ext cx="2849562" cy="646113"/>
            <a:chOff x="1096963" y="1219200"/>
            <a:chExt cx="2849562" cy="646113"/>
          </a:xfrm>
        </p:grpSpPr>
        <p:sp>
          <p:nvSpPr>
            <p:cNvPr id="43021" name="AutoShape 6"/>
            <p:cNvSpPr>
              <a:spLocks noChangeArrowheads="1"/>
            </p:cNvSpPr>
            <p:nvPr/>
          </p:nvSpPr>
          <p:spPr bwMode="auto">
            <a:xfrm>
              <a:off x="1920875" y="1371600"/>
              <a:ext cx="365125" cy="365125"/>
            </a:xfrm>
            <a:prstGeom prst="rightArrow">
              <a:avLst>
                <a:gd name="adj1" fmla="val 50000"/>
                <a:gd name="adj2" fmla="val 24958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43022" name="Oval 7"/>
            <p:cNvSpPr>
              <a:spLocks noChangeArrowheads="1"/>
            </p:cNvSpPr>
            <p:nvPr/>
          </p:nvSpPr>
          <p:spPr bwMode="auto">
            <a:xfrm>
              <a:off x="2468563" y="13716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p</a:t>
              </a:r>
              <a:r>
                <a:rPr lang="en-US" altLang="en-US" sz="2000" b="1" baseline="30000">
                  <a:solidFill>
                    <a:schemeClr val="bg1"/>
                  </a:solidFill>
                </a:rPr>
                <a:t>+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43023" name="Text Box 8"/>
            <p:cNvSpPr txBox="1">
              <a:spLocks noChangeArrowheads="1"/>
            </p:cNvSpPr>
            <p:nvPr/>
          </p:nvSpPr>
          <p:spPr bwMode="auto">
            <a:xfrm>
              <a:off x="3017838" y="1219200"/>
              <a:ext cx="457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817170" name="Oval 18"/>
            <p:cNvSpPr>
              <a:spLocks noChangeArrowheads="1"/>
            </p:cNvSpPr>
            <p:nvPr/>
          </p:nvSpPr>
          <p:spPr bwMode="auto">
            <a:xfrm>
              <a:off x="1096963" y="13716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b="1" dirty="0"/>
                <a:t>n</a:t>
              </a:r>
              <a:r>
                <a:rPr lang="en-US" altLang="en-US" sz="2000" b="1" baseline="30000" dirty="0"/>
                <a:t>0</a:t>
              </a:r>
              <a:endParaRPr lang="en-US" altLang="en-US" sz="2000" b="1" i="1" dirty="0"/>
            </a:p>
          </p:txBody>
        </p:sp>
        <p:sp>
          <p:nvSpPr>
            <p:cNvPr id="43025" name="Oval 29"/>
            <p:cNvSpPr>
              <a:spLocks noChangeArrowheads="1"/>
            </p:cNvSpPr>
            <p:nvPr/>
          </p:nvSpPr>
          <p:spPr bwMode="auto">
            <a:xfrm>
              <a:off x="3581400" y="1371600"/>
              <a:ext cx="365125" cy="365125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i="1">
                  <a:solidFill>
                    <a:schemeClr val="bg1"/>
                  </a:solidFill>
                </a:rPr>
                <a:t>e</a:t>
              </a:r>
              <a:r>
                <a:rPr lang="en-US" altLang="en-US" sz="2000" b="1" i="1" baseline="30000">
                  <a:solidFill>
                    <a:schemeClr val="bg1"/>
                  </a:solidFill>
                </a:rPr>
                <a:t>-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817182" name="Object 2"/>
          <p:cNvGraphicFramePr>
            <a:graphicFrameLocks/>
          </p:cNvGraphicFramePr>
          <p:nvPr/>
        </p:nvGraphicFramePr>
        <p:xfrm>
          <a:off x="819150" y="2320926"/>
          <a:ext cx="32004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241300" progId="Equation.DSMT4">
                  <p:embed/>
                </p:oleObj>
              </mc:Choice>
              <mc:Fallback>
                <p:oleObj name="Equation" r:id="rId2" imgW="1828800" imgH="241300" progId="Equation.DSMT4">
                  <p:embed/>
                  <p:pic>
                    <p:nvPicPr>
                      <p:cNvPr id="817182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320926"/>
                        <a:ext cx="32004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7183" name="Text Box 31"/>
          <p:cNvSpPr txBox="1">
            <a:spLocks noChangeArrowheads="1"/>
          </p:cNvSpPr>
          <p:nvPr/>
        </p:nvSpPr>
        <p:spPr bwMode="auto">
          <a:xfrm>
            <a:off x="44450" y="2892425"/>
            <a:ext cx="106076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All of the orbital angular momenta (</a:t>
            </a:r>
            <a:r>
              <a:rPr lang="en-US" alt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L</a:t>
            </a: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’s) are integer</a:t>
            </a:r>
            <a:b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multiples of </a:t>
            </a:r>
            <a:r>
              <a:rPr lang="en-US" altLang="en-US" sz="2000" dirty="0">
                <a:solidFill>
                  <a:srgbClr val="006600"/>
                </a:solidFill>
                <a:sym typeface="Euclid Math One" panose="05050601010101010101" pitchFamily="18" charset="2"/>
              </a:rPr>
              <a:t>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solidFill>
                <a:srgbClr val="006600"/>
              </a:solidFill>
              <a:sym typeface="Euclid Math One" panose="05050601010101010101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Euclid Math One" panose="05050601010101010101" pitchFamily="18" charset="2"/>
              </a:rPr>
              <a:t>Because the neutron, proton and electron are all fermions, the internal angular momenta (</a:t>
            </a:r>
            <a:r>
              <a:rPr lang="en-US" altLang="en-US" sz="2000" i="1" dirty="0">
                <a:solidFill>
                  <a:srgbClr val="006600"/>
                </a:solidFill>
                <a:sym typeface="Euclid Math One" panose="05050601010101010101" pitchFamily="18" charset="2"/>
              </a:rPr>
              <a:t>S</a:t>
            </a:r>
            <a:r>
              <a:rPr lang="en-US" altLang="en-US" sz="2000" dirty="0">
                <a:solidFill>
                  <a:srgbClr val="006600"/>
                </a:solidFill>
                <a:sym typeface="Euclid Math One" panose="05050601010101010101" pitchFamily="18" charset="2"/>
              </a:rPr>
              <a:t>’s) are all half-integer multiples of </a:t>
            </a:r>
          </a:p>
        </p:txBody>
      </p:sp>
      <p:graphicFrame>
        <p:nvGraphicFramePr>
          <p:cNvPr id="817184" name="Object 3"/>
          <p:cNvGraphicFramePr>
            <a:graphicFrameLocks/>
          </p:cNvGraphicFramePr>
          <p:nvPr/>
        </p:nvGraphicFramePr>
        <p:xfrm>
          <a:off x="726665" y="4556765"/>
          <a:ext cx="32226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41500" imgH="228600" progId="Equation.DSMT4">
                  <p:embed/>
                </p:oleObj>
              </mc:Choice>
              <mc:Fallback>
                <p:oleObj name="Equation" r:id="rId4" imgW="1841500" imgH="228600" progId="Equation.DSMT4">
                  <p:embed/>
                  <p:pic>
                    <p:nvPicPr>
                      <p:cNvPr id="817184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665" y="4556765"/>
                        <a:ext cx="32226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7185" name="Object 4"/>
          <p:cNvGraphicFramePr>
            <a:graphicFrameLocks/>
          </p:cNvGraphicFramePr>
          <p:nvPr/>
        </p:nvGraphicFramePr>
        <p:xfrm>
          <a:off x="981869" y="5217409"/>
          <a:ext cx="23558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46200" imgH="228600" progId="Equation.DSMT4">
                  <p:embed/>
                </p:oleObj>
              </mc:Choice>
              <mc:Fallback>
                <p:oleObj name="Equation" r:id="rId6" imgW="1346200" imgH="228600" progId="Equation.DSMT4">
                  <p:embed/>
                  <p:pic>
                    <p:nvPicPr>
                      <p:cNvPr id="817185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869" y="5217409"/>
                        <a:ext cx="23558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7187" name="Text Box 35"/>
          <p:cNvSpPr txBox="1">
            <a:spLocks noChangeArrowheads="1"/>
          </p:cNvSpPr>
          <p:nvPr/>
        </p:nvSpPr>
        <p:spPr bwMode="auto">
          <a:xfrm>
            <a:off x="96838" y="5722938"/>
            <a:ext cx="5410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Right side is an integer, left side is not</a:t>
            </a:r>
            <a:endParaRPr lang="en-US" altLang="en-US" sz="2000" dirty="0">
              <a:solidFill>
                <a:srgbClr val="006600"/>
              </a:solidFill>
              <a:sym typeface="Euclid Math One" panose="05050601010101010101" pitchFamily="18" charset="2"/>
            </a:endParaRPr>
          </a:p>
        </p:txBody>
      </p:sp>
      <p:sp>
        <p:nvSpPr>
          <p:cNvPr id="817188" name="Text Box 36"/>
          <p:cNvSpPr txBox="1">
            <a:spLocks noChangeArrowheads="1"/>
          </p:cNvSpPr>
          <p:nvPr/>
        </p:nvSpPr>
        <p:spPr bwMode="auto">
          <a:xfrm>
            <a:off x="5348287" y="4985925"/>
            <a:ext cx="5237162" cy="707886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Total number of fermions (particles with half-integer spin) on left plus right must be even</a:t>
            </a:r>
            <a:endParaRPr lang="en-US" altLang="en-US" sz="2000" b="1" i="1" dirty="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-14288"/>
            <a:ext cx="10972800" cy="76200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400" dirty="0">
                <a:solidFill>
                  <a:schemeClr val="accent3"/>
                </a:solidFill>
              </a:rPr>
              <a:t>Angular Momentum</a:t>
            </a:r>
          </a:p>
        </p:txBody>
      </p:sp>
      <p:sp>
        <p:nvSpPr>
          <p:cNvPr id="43020" name="Text Box 3"/>
          <p:cNvSpPr txBox="1">
            <a:spLocks noChangeArrowheads="1"/>
          </p:cNvSpPr>
          <p:nvPr/>
        </p:nvSpPr>
        <p:spPr bwMode="auto">
          <a:xfrm>
            <a:off x="8144250" y="838200"/>
            <a:ext cx="2635250" cy="1938992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Energy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Momentum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Angular Momentum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Electric Charge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Baryon Number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Strangeness</a:t>
            </a:r>
          </a:p>
        </p:txBody>
      </p:sp>
    </p:spTree>
    <p:extLst>
      <p:ext uri="{BB962C8B-B14F-4D97-AF65-F5344CB8AC3E}">
        <p14:creationId xmlns:p14="http://schemas.microsoft.com/office/powerpoint/2010/main" val="243169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1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1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1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817162" grpId="0"/>
      <p:bldP spid="817183" grpId="0" build="p"/>
      <p:bldP spid="817187" grpId="0" build="p"/>
      <p:bldP spid="8171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Electric Charge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228600" y="827070"/>
            <a:ext cx="6035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Electric charge is conserved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79525" y="2330450"/>
            <a:ext cx="1555750" cy="485775"/>
            <a:chOff x="1279525" y="1981200"/>
            <a:chExt cx="1555750" cy="485775"/>
          </a:xfrm>
        </p:grpSpPr>
        <p:sp>
          <p:nvSpPr>
            <p:cNvPr id="44041" name="AutoShape 5"/>
            <p:cNvSpPr>
              <a:spLocks noChangeArrowheads="1"/>
            </p:cNvSpPr>
            <p:nvPr/>
          </p:nvSpPr>
          <p:spPr bwMode="auto">
            <a:xfrm>
              <a:off x="1920875" y="2101850"/>
              <a:ext cx="365125" cy="304800"/>
            </a:xfrm>
            <a:prstGeom prst="rightArrow">
              <a:avLst>
                <a:gd name="adj1" fmla="val 50000"/>
                <a:gd name="adj2" fmla="val 24957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44042" name="Text Box 7"/>
            <p:cNvSpPr txBox="1">
              <a:spLocks noChangeArrowheads="1"/>
            </p:cNvSpPr>
            <p:nvPr/>
          </p:nvSpPr>
          <p:spPr bwMode="auto">
            <a:xfrm>
              <a:off x="2378075" y="1981200"/>
              <a:ext cx="457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?</a:t>
              </a:r>
            </a:p>
          </p:txBody>
        </p:sp>
        <p:sp>
          <p:nvSpPr>
            <p:cNvPr id="44043" name="Oval 10"/>
            <p:cNvSpPr>
              <a:spLocks noChangeArrowheads="1"/>
            </p:cNvSpPr>
            <p:nvPr/>
          </p:nvSpPr>
          <p:spPr bwMode="auto">
            <a:xfrm>
              <a:off x="1279525" y="2101850"/>
              <a:ext cx="366713" cy="365125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i="1">
                  <a:solidFill>
                    <a:schemeClr val="bg1"/>
                  </a:solidFill>
                </a:rPr>
                <a:t>e</a:t>
              </a:r>
              <a:r>
                <a:rPr lang="en-US" altLang="en-US" sz="2000" b="1" i="1" baseline="30000">
                  <a:solidFill>
                    <a:schemeClr val="bg1"/>
                  </a:solidFill>
                </a:rPr>
                <a:t>-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</p:grpSp>
      <p:sp>
        <p:nvSpPr>
          <p:cNvPr id="818188" name="Text Box 12"/>
          <p:cNvSpPr txBox="1">
            <a:spLocks noChangeArrowheads="1"/>
          </p:cNvSpPr>
          <p:nvPr/>
        </p:nvSpPr>
        <p:spPr bwMode="auto">
          <a:xfrm>
            <a:off x="304800" y="3571280"/>
            <a:ext cx="10058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By energy conservation, whatever is on the right must be lighter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By charge conservation, something on the right must be charged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sym typeface="Euclid Math One" panose="05050601010101010101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  <a:sym typeface="Euclid Math One" panose="05050601010101010101" pitchFamily="18" charset="2"/>
              </a:rPr>
              <a:t>No such particle exists, so electron is stable</a:t>
            </a:r>
          </a:p>
        </p:txBody>
      </p:sp>
      <p:sp>
        <p:nvSpPr>
          <p:cNvPr id="818192" name="Text Box 16"/>
          <p:cNvSpPr txBox="1">
            <a:spLocks noChangeArrowheads="1"/>
          </p:cNvSpPr>
          <p:nvPr/>
        </p:nvSpPr>
        <p:spPr bwMode="auto">
          <a:xfrm>
            <a:off x="4572000" y="892157"/>
            <a:ext cx="1782763" cy="70788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Charge is conserved</a:t>
            </a:r>
            <a:endParaRPr lang="en-US" altLang="en-US" sz="2000" b="1" i="1" dirty="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18195" name="Text Box 19"/>
          <p:cNvSpPr txBox="1">
            <a:spLocks noChangeArrowheads="1"/>
          </p:cNvSpPr>
          <p:nvPr/>
        </p:nvSpPr>
        <p:spPr bwMode="auto">
          <a:xfrm>
            <a:off x="228600" y="1640466"/>
            <a:ext cx="3429000" cy="40011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Why is the electron stable?</a:t>
            </a:r>
            <a:endParaRPr lang="en-US" altLang="en-US" sz="20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337550" y="838200"/>
            <a:ext cx="2635250" cy="1938992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Energy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Momentum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Angular Momentum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Electric Charge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Baryon Number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Strangeness</a:t>
            </a:r>
          </a:p>
        </p:txBody>
      </p:sp>
    </p:spTree>
    <p:extLst>
      <p:ext uri="{BB962C8B-B14F-4D97-AF65-F5344CB8AC3E}">
        <p14:creationId xmlns:p14="http://schemas.microsoft.com/office/powerpoint/2010/main" val="323221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8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8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8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8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8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8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88" grpId="0" uiExpand="1" build="p"/>
      <p:bldP spid="818192" grpId="0" animBg="1"/>
      <p:bldP spid="8181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Baryon Number</a:t>
            </a:r>
          </a:p>
        </p:txBody>
      </p:sp>
      <p:sp>
        <p:nvSpPr>
          <p:cNvPr id="819204" name="Text Box 4"/>
          <p:cNvSpPr txBox="1">
            <a:spLocks noChangeArrowheads="1"/>
          </p:cNvSpPr>
          <p:nvPr/>
        </p:nvSpPr>
        <p:spPr bwMode="auto">
          <a:xfrm>
            <a:off x="60325" y="747713"/>
            <a:ext cx="7924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Consider nuclear reactions</a:t>
            </a:r>
          </a:p>
          <a:p>
            <a:pPr lvl="1">
              <a:spcBef>
                <a:spcPct val="0"/>
              </a:spcBef>
            </a:pP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</a:t>
            </a:r>
            <a:r>
              <a:rPr lang="en-US" altLang="en-US" sz="2000" baseline="30000" dirty="0">
                <a:solidFill>
                  <a:srgbClr val="0000FF"/>
                </a:solidFill>
                <a:sym typeface="Symbol" panose="05050102010706020507" pitchFamily="18" charset="2"/>
              </a:rPr>
              <a:t>–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decay: (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,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) 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 (</a:t>
            </a:r>
            <a:r>
              <a:rPr lang="en-US" altLang="en-US" sz="2000" i="1" dirty="0">
                <a:solidFill>
                  <a:srgbClr val="0000FF"/>
                </a:solidFill>
                <a:sym typeface="Wingdings" panose="05000000000000000000" pitchFamily="2" charset="2"/>
              </a:rPr>
              <a:t>Z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+1,</a:t>
            </a:r>
            <a:r>
              <a:rPr lang="en-US" altLang="en-US" sz="2000" i="1" dirty="0">
                <a:solidFill>
                  <a:srgbClr val="0000FF"/>
                </a:solidFill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</a:t>
            </a:r>
            <a:r>
              <a:rPr lang="en-US" altLang="en-US" sz="2000" i="1" baseline="30000" dirty="0">
                <a:solidFill>
                  <a:srgbClr val="0000FF"/>
                </a:solidFill>
                <a:sym typeface="Symbol" panose="05050102010706020507" pitchFamily="18" charset="2"/>
              </a:rPr>
              <a:t>+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decay: (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,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) 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 (</a:t>
            </a:r>
            <a:r>
              <a:rPr lang="en-US" altLang="en-US" sz="2000" i="1" dirty="0">
                <a:solidFill>
                  <a:srgbClr val="0000FF"/>
                </a:solidFill>
                <a:sym typeface="Wingdings" panose="05000000000000000000" pitchFamily="2" charset="2"/>
              </a:rPr>
              <a:t>Z–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1,</a:t>
            </a:r>
            <a:r>
              <a:rPr lang="en-US" altLang="en-US" sz="2000" i="1" dirty="0">
                <a:solidFill>
                  <a:srgbClr val="0000FF"/>
                </a:solidFill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decay: (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Z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,</a:t>
            </a: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A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) 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 (</a:t>
            </a:r>
            <a:r>
              <a:rPr lang="en-US" altLang="en-US" sz="2000" i="1" dirty="0">
                <a:solidFill>
                  <a:srgbClr val="0000FF"/>
                </a:solidFill>
                <a:sym typeface="Wingdings" panose="05000000000000000000" pitchFamily="2" charset="2"/>
              </a:rPr>
              <a:t>Z–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2,</a:t>
            </a:r>
            <a:r>
              <a:rPr lang="en-US" altLang="en-US" sz="2000" i="1" dirty="0">
                <a:solidFill>
                  <a:srgbClr val="0000FF"/>
                </a:solidFill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-4) + (2,4)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 decay: (Z,A)* 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 (Z,A)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solidFill>
                <a:srgbClr val="006600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Total protons plus neutrons (call</a:t>
            </a:r>
            <a:b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this baryons) remains constant?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Maybe anti-protons count as negative baryons?</a:t>
            </a:r>
            <a:endParaRPr lang="en-US" altLang="en-US" sz="2000" i="1" dirty="0">
              <a:solidFill>
                <a:srgbClr val="006600"/>
              </a:solidFill>
              <a:sym typeface="Symbol" panose="05050102010706020507" pitchFamily="18" charset="2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68863" y="2600325"/>
            <a:ext cx="3089275" cy="663575"/>
            <a:chOff x="4530868" y="2525785"/>
            <a:chExt cx="3089132" cy="664440"/>
          </a:xfrm>
        </p:grpSpPr>
        <p:sp>
          <p:nvSpPr>
            <p:cNvPr id="45074" name="Text Box 17"/>
            <p:cNvSpPr txBox="1">
              <a:spLocks noChangeArrowheads="1"/>
            </p:cNvSpPr>
            <p:nvPr/>
          </p:nvSpPr>
          <p:spPr bwMode="auto">
            <a:xfrm>
              <a:off x="4957906" y="2544112"/>
              <a:ext cx="457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45075" name="Text Box 20"/>
            <p:cNvSpPr txBox="1">
              <a:spLocks noChangeArrowheads="1"/>
            </p:cNvSpPr>
            <p:nvPr/>
          </p:nvSpPr>
          <p:spPr bwMode="auto">
            <a:xfrm>
              <a:off x="6755569" y="2525785"/>
              <a:ext cx="457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45076" name="Oval 13"/>
            <p:cNvSpPr>
              <a:spLocks noChangeArrowheads="1"/>
            </p:cNvSpPr>
            <p:nvPr/>
          </p:nvSpPr>
          <p:spPr bwMode="auto">
            <a:xfrm>
              <a:off x="4530868" y="2678039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p</a:t>
              </a:r>
              <a:r>
                <a:rPr lang="en-US" altLang="en-US" sz="2000" b="1" baseline="30000" dirty="0">
                  <a:solidFill>
                    <a:schemeClr val="bg1"/>
                  </a:solidFill>
                </a:rPr>
                <a:t>+</a:t>
              </a:r>
              <a:endParaRPr lang="en-US" altLang="en-US" sz="2000" b="1" i="1" dirty="0">
                <a:solidFill>
                  <a:schemeClr val="bg1"/>
                </a:solidFill>
              </a:endParaRPr>
            </a:p>
          </p:txBody>
        </p:sp>
        <p:grpSp>
          <p:nvGrpSpPr>
            <p:cNvPr id="45077" name="Group 16"/>
            <p:cNvGrpSpPr>
              <a:grpSpLocks/>
            </p:cNvGrpSpPr>
            <p:nvPr/>
          </p:nvGrpSpPr>
          <p:grpSpPr bwMode="auto">
            <a:xfrm>
              <a:off x="5356296" y="2658029"/>
              <a:ext cx="457200" cy="457200"/>
              <a:chOff x="1008" y="2160"/>
              <a:chExt cx="240" cy="240"/>
            </a:xfrm>
          </p:grpSpPr>
          <p:sp>
            <p:nvSpPr>
              <p:cNvPr id="45081" name="Oval 14"/>
              <p:cNvSpPr>
                <a:spLocks noChangeArrowheads="1"/>
              </p:cNvSpPr>
              <p:nvPr/>
            </p:nvSpPr>
            <p:spPr bwMode="auto">
              <a:xfrm>
                <a:off x="1008" y="2160"/>
                <a:ext cx="240" cy="240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p</a:t>
                </a:r>
                <a:r>
                  <a:rPr lang="en-US" altLang="en-US" sz="2000" b="1" baseline="30000">
                    <a:solidFill>
                      <a:schemeClr val="bg1"/>
                    </a:solidFill>
                  </a:rPr>
                  <a:t>-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45082" name="Line 15"/>
              <p:cNvSpPr>
                <a:spLocks noChangeShapeType="1"/>
              </p:cNvSpPr>
              <p:nvPr/>
            </p:nvSpPr>
            <p:spPr bwMode="auto">
              <a:xfrm>
                <a:off x="1064" y="2232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78" name="AutoShape 18"/>
            <p:cNvSpPr>
              <a:spLocks noChangeArrowheads="1"/>
            </p:cNvSpPr>
            <p:nvPr/>
          </p:nvSpPr>
          <p:spPr bwMode="auto">
            <a:xfrm>
              <a:off x="5961278" y="2696512"/>
              <a:ext cx="366713" cy="365125"/>
            </a:xfrm>
            <a:prstGeom prst="rightArrow">
              <a:avLst>
                <a:gd name="adj1" fmla="val 50000"/>
                <a:gd name="adj2" fmla="val 25109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45079" name="Oval 19"/>
            <p:cNvSpPr>
              <a:spLocks noChangeArrowheads="1"/>
            </p:cNvSpPr>
            <p:nvPr/>
          </p:nvSpPr>
          <p:spPr bwMode="auto">
            <a:xfrm>
              <a:off x="6423430" y="2707581"/>
              <a:ext cx="366713" cy="365125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i="1">
                  <a:solidFill>
                    <a:schemeClr val="bg1"/>
                  </a:solidFill>
                  <a:sym typeface="Symbol" panose="05050102010706020507" pitchFamily="18" charset="2"/>
                </a:rPr>
                <a:t></a:t>
              </a:r>
            </a:p>
          </p:txBody>
        </p:sp>
        <p:sp>
          <p:nvSpPr>
            <p:cNvPr id="45080" name="Oval 21"/>
            <p:cNvSpPr>
              <a:spLocks noChangeArrowheads="1"/>
            </p:cNvSpPr>
            <p:nvPr/>
          </p:nvSpPr>
          <p:spPr bwMode="auto">
            <a:xfrm>
              <a:off x="7254875" y="2687465"/>
              <a:ext cx="365125" cy="365125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i="1">
                  <a:solidFill>
                    <a:schemeClr val="bg1"/>
                  </a:solidFill>
                  <a:sym typeface="Symbol" panose="05050102010706020507" pitchFamily="18" charset="2"/>
                </a:rPr>
                <a:t>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71650" y="3757613"/>
            <a:ext cx="3554413" cy="696912"/>
            <a:chOff x="639763" y="4147343"/>
            <a:chExt cx="3554122" cy="697056"/>
          </a:xfrm>
        </p:grpSpPr>
        <p:sp>
          <p:nvSpPr>
            <p:cNvPr id="45067" name="Oval 23"/>
            <p:cNvSpPr>
              <a:spLocks noChangeArrowheads="1"/>
            </p:cNvSpPr>
            <p:nvPr/>
          </p:nvSpPr>
          <p:spPr bwMode="auto">
            <a:xfrm>
              <a:off x="639763" y="4267200"/>
              <a:ext cx="457200" cy="4445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p</a:t>
              </a:r>
              <a:r>
                <a:rPr lang="en-US" altLang="en-US" sz="2000" b="1" baseline="30000" dirty="0">
                  <a:solidFill>
                    <a:schemeClr val="bg1"/>
                  </a:solidFill>
                </a:rPr>
                <a:t>+</a:t>
              </a:r>
              <a:endParaRPr lang="en-US" altLang="en-US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819224" name="Oval 24"/>
            <p:cNvSpPr>
              <a:spLocks noChangeArrowheads="1"/>
            </p:cNvSpPr>
            <p:nvPr/>
          </p:nvSpPr>
          <p:spPr bwMode="auto">
            <a:xfrm>
              <a:off x="2711281" y="4322004"/>
              <a:ext cx="457163" cy="44459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b="1"/>
                <a:t>n</a:t>
              </a:r>
              <a:r>
                <a:rPr lang="en-US" altLang="en-US" sz="2000" b="1" baseline="30000"/>
                <a:t>0</a:t>
              </a:r>
              <a:endParaRPr lang="en-US" altLang="en-US" sz="2000" b="1" i="1"/>
            </a:p>
          </p:txBody>
        </p:sp>
        <p:sp>
          <p:nvSpPr>
            <p:cNvPr id="45069" name="Text Box 25"/>
            <p:cNvSpPr txBox="1">
              <a:spLocks noChangeArrowheads="1"/>
            </p:cNvSpPr>
            <p:nvPr/>
          </p:nvSpPr>
          <p:spPr bwMode="auto">
            <a:xfrm>
              <a:off x="1141413" y="4147343"/>
              <a:ext cx="457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45070" name="Oval 26"/>
            <p:cNvSpPr>
              <a:spLocks noChangeArrowheads="1"/>
            </p:cNvSpPr>
            <p:nvPr/>
          </p:nvSpPr>
          <p:spPr bwMode="auto">
            <a:xfrm>
              <a:off x="1598613" y="4292600"/>
              <a:ext cx="457200" cy="44450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</a:rPr>
                <a:t>p</a:t>
              </a:r>
              <a:r>
                <a:rPr lang="en-US" altLang="en-US" sz="2000" b="1" baseline="30000">
                  <a:solidFill>
                    <a:schemeClr val="bg1"/>
                  </a:solidFill>
                </a:rPr>
                <a:t>+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45071" name="AutoShape 27"/>
            <p:cNvSpPr>
              <a:spLocks noChangeArrowheads="1"/>
            </p:cNvSpPr>
            <p:nvPr/>
          </p:nvSpPr>
          <p:spPr bwMode="auto">
            <a:xfrm>
              <a:off x="2208212" y="4356100"/>
              <a:ext cx="366713" cy="355600"/>
            </a:xfrm>
            <a:prstGeom prst="rightArrow">
              <a:avLst>
                <a:gd name="adj1" fmla="val 50000"/>
                <a:gd name="adj2" fmla="val 25065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45072" name="Text Box 28"/>
            <p:cNvSpPr txBox="1">
              <a:spLocks noChangeArrowheads="1"/>
            </p:cNvSpPr>
            <p:nvPr/>
          </p:nvSpPr>
          <p:spPr bwMode="auto">
            <a:xfrm>
              <a:off x="3211873" y="4198286"/>
              <a:ext cx="457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45073" name="Oval 30"/>
            <p:cNvSpPr>
              <a:spLocks noChangeArrowheads="1"/>
            </p:cNvSpPr>
            <p:nvPr/>
          </p:nvSpPr>
          <p:spPr bwMode="auto">
            <a:xfrm>
              <a:off x="3644610" y="4283472"/>
              <a:ext cx="549275" cy="533400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47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1"/>
                  </a:solidFill>
                  <a:sym typeface="Symbol" panose="05050102010706020507" pitchFamily="18" charset="2"/>
                </a:rPr>
                <a:t></a:t>
              </a:r>
              <a:r>
                <a:rPr lang="en-US" altLang="en-US" sz="2000" b="1" baseline="30000">
                  <a:solidFill>
                    <a:schemeClr val="bg1"/>
                  </a:solidFill>
                </a:rPr>
                <a:t>++</a:t>
              </a:r>
              <a:endParaRPr lang="en-US" altLang="en-US" sz="2000" b="1" i="1">
                <a:solidFill>
                  <a:schemeClr val="bg1"/>
                </a:solidFill>
              </a:endParaRPr>
            </a:p>
          </p:txBody>
        </p:sp>
      </p:grpSp>
      <p:sp>
        <p:nvSpPr>
          <p:cNvPr id="819237" name="Text Box 37"/>
          <p:cNvSpPr txBox="1">
            <a:spLocks noChangeArrowheads="1"/>
          </p:cNvSpPr>
          <p:nvPr/>
        </p:nvSpPr>
        <p:spPr bwMode="auto">
          <a:xfrm>
            <a:off x="150813" y="4454525"/>
            <a:ext cx="769778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Maybe there are other particles that count as baryons too?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There are a group of particles called </a:t>
            </a:r>
            <a:r>
              <a:rPr lang="en-US" altLang="en-US" sz="2000" i="1" dirty="0">
                <a:solidFill>
                  <a:srgbClr val="9900CC"/>
                </a:solidFill>
                <a:sym typeface="Symbol" panose="05050102010706020507" pitchFamily="18" charset="2"/>
              </a:rPr>
              <a:t>baryons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They each have baryon number +1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For every baryon, there is an anti-baryon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They each have baryon number –1</a:t>
            </a:r>
          </a:p>
        </p:txBody>
      </p:sp>
      <p:sp>
        <p:nvSpPr>
          <p:cNvPr id="819238" name="Text Box 38"/>
          <p:cNvSpPr txBox="1">
            <a:spLocks noChangeArrowheads="1"/>
          </p:cNvSpPr>
          <p:nvPr/>
        </p:nvSpPr>
        <p:spPr bwMode="auto">
          <a:xfrm>
            <a:off x="8763000" y="3967163"/>
            <a:ext cx="1912938" cy="70788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Baryon number is conserved</a:t>
            </a:r>
            <a:endParaRPr lang="en-US" altLang="en-US" sz="2000" b="1" i="1" dirty="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19240" name="Text Box 40"/>
          <p:cNvSpPr txBox="1">
            <a:spLocks noChangeArrowheads="1"/>
          </p:cNvSpPr>
          <p:nvPr/>
        </p:nvSpPr>
        <p:spPr bwMode="auto">
          <a:xfrm>
            <a:off x="6761513" y="5415212"/>
            <a:ext cx="3262313" cy="40011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Why is the proton stable?</a:t>
            </a:r>
            <a:endParaRPr lang="en-US" altLang="en-US" sz="20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19241" name="Text Box 41"/>
          <p:cNvSpPr txBox="1">
            <a:spLocks noChangeArrowheads="1"/>
          </p:cNvSpPr>
          <p:nvPr/>
        </p:nvSpPr>
        <p:spPr bwMode="auto">
          <a:xfrm>
            <a:off x="6675438" y="6081713"/>
            <a:ext cx="3763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ym typeface="Symbol" panose="05050102010706020507" pitchFamily="18" charset="2"/>
              </a:rPr>
              <a:t>There is no </a:t>
            </a: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lighter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baryon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8337550" y="762000"/>
            <a:ext cx="2635250" cy="1938992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Energy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Momentum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Angular Momentum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Electric Charge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Baryon Number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Strangeness</a:t>
            </a:r>
          </a:p>
        </p:txBody>
      </p:sp>
    </p:spTree>
    <p:extLst>
      <p:ext uri="{BB962C8B-B14F-4D97-AF65-F5344CB8AC3E}">
        <p14:creationId xmlns:p14="http://schemas.microsoft.com/office/powerpoint/2010/main" val="98130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19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9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19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19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1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1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1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1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4" grpId="0" uiExpand="1" build="p"/>
      <p:bldP spid="819237" grpId="0" uiExpand="1" build="p"/>
      <p:bldP spid="819238" grpId="0" animBg="1"/>
      <p:bldP spid="819240" grpId="0" animBg="1"/>
      <p:bldP spid="81924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>
            <a:extLst>
              <a:ext uri="{FF2B5EF4-FFF2-40B4-BE49-F238E27FC236}">
                <a16:creationId xmlns:a16="http://schemas.microsoft.com/office/drawing/2014/main" id="{947F0B75-2B49-D5FF-82D4-2FFA17C09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Baryons, Anti-Baryons, and Mesons</a:t>
            </a:r>
          </a:p>
        </p:txBody>
      </p:sp>
      <p:sp>
        <p:nvSpPr>
          <p:cNvPr id="820228" name="Text Box 4">
            <a:extLst>
              <a:ext uri="{FF2B5EF4-FFF2-40B4-BE49-F238E27FC236}">
                <a16:creationId xmlns:a16="http://schemas.microsoft.com/office/drawing/2014/main" id="{F80C1F53-2EE4-8EAF-9D79-0F55A4C2F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827088"/>
            <a:ext cx="10515600" cy="286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The strong nuclear force is what holds the nucleus together</a:t>
            </a:r>
          </a:p>
          <a:p>
            <a:pPr marL="800100" lvl="1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It is must be strong and fast to do so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6600"/>
                </a:solidFill>
                <a:sym typeface="Symbol" panose="05050102010706020507" pitchFamily="18" charset="2"/>
              </a:rPr>
              <a:t>Some particles (photon, electron, neutrino) do not seem to be affected by it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The particles that feel strong forces come in three categories: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Baryons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have baryon number +1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Anti-baryons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are their anti-particles and have baryon number –1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Mesons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have baryon number 0</a:t>
            </a:r>
          </a:p>
          <a:p>
            <a:pPr marL="800100" lvl="1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Anti-mesons are mesons</a:t>
            </a:r>
          </a:p>
        </p:txBody>
      </p:sp>
      <p:sp>
        <p:nvSpPr>
          <p:cNvPr id="820256" name="Text Box 32">
            <a:extLst>
              <a:ext uri="{FF2B5EF4-FFF2-40B4-BE49-F238E27FC236}">
                <a16:creationId xmlns:a16="http://schemas.microsoft.com/office/drawing/2014/main" id="{EAED512C-1D39-5BF9-6F53-08809C01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3822700"/>
            <a:ext cx="1069975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Reactions that occur very quickly are believed to be mediated by this strong force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The rho-mesons, for example, decay very fast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40A3FD-059F-1855-6E84-6ADD6C57608C}"/>
              </a:ext>
            </a:extLst>
          </p:cNvPr>
          <p:cNvGrpSpPr>
            <a:grpSpLocks/>
          </p:cNvGrpSpPr>
          <p:nvPr/>
        </p:nvGrpSpPr>
        <p:grpSpPr bwMode="auto">
          <a:xfrm>
            <a:off x="242888" y="4700588"/>
            <a:ext cx="2652712" cy="657225"/>
            <a:chOff x="0" y="4700588"/>
            <a:chExt cx="2652713" cy="657224"/>
          </a:xfrm>
        </p:grpSpPr>
        <p:sp>
          <p:nvSpPr>
            <p:cNvPr id="107538" name="AutoShape 33">
              <a:extLst>
                <a:ext uri="{FF2B5EF4-FFF2-40B4-BE49-F238E27FC236}">
                  <a16:creationId xmlns:a16="http://schemas.microsoft.com/office/drawing/2014/main" id="{5E10C427-E5EE-7503-5D9A-AF8C4A054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763" y="4876800"/>
              <a:ext cx="366712" cy="371475"/>
            </a:xfrm>
            <a:prstGeom prst="rightArrow">
              <a:avLst>
                <a:gd name="adj1" fmla="val 50000"/>
                <a:gd name="adj2" fmla="val 25065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820258" name="Oval 34">
              <a:extLst>
                <a:ext uri="{FF2B5EF4-FFF2-40B4-BE49-F238E27FC236}">
                  <a16:creationId xmlns:a16="http://schemas.microsoft.com/office/drawing/2014/main" id="{A43BE32E-7A0F-D76A-F312-1388F2CA7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800600"/>
              <a:ext cx="549275" cy="55721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b="1" dirty="0">
                  <a:sym typeface="Symbol" panose="05050102010706020507" pitchFamily="18" charset="2"/>
                </a:rPr>
                <a:t></a:t>
              </a:r>
              <a:r>
                <a:rPr lang="en-US" altLang="en-US" sz="2000" b="1" baseline="30000" dirty="0"/>
                <a:t>+</a:t>
              </a:r>
              <a:endParaRPr lang="en-US" altLang="en-US" sz="2000" b="1" i="1" dirty="0"/>
            </a:p>
          </p:txBody>
        </p:sp>
        <p:sp>
          <p:nvSpPr>
            <p:cNvPr id="107540" name="Text Box 35">
              <a:extLst>
                <a:ext uri="{FF2B5EF4-FFF2-40B4-BE49-F238E27FC236}">
                  <a16:creationId xmlns:a16="http://schemas.microsoft.com/office/drawing/2014/main" id="{D54FC6EF-7A29-1CD4-0E71-3E7AD44C88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6238" y="4700588"/>
              <a:ext cx="4572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sp>
          <p:nvSpPr>
            <p:cNvPr id="107541" name="Oval 36">
              <a:extLst>
                <a:ext uri="{FF2B5EF4-FFF2-40B4-BE49-F238E27FC236}">
                  <a16:creationId xmlns:a16="http://schemas.microsoft.com/office/drawing/2014/main" id="{0DAF62C7-F447-F743-AFCF-112C678FA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038" y="4852988"/>
              <a:ext cx="457200" cy="463550"/>
            </a:xfrm>
            <a:prstGeom prst="ellipse">
              <a:avLst/>
            </a:prstGeom>
            <a:gradFill rotWithShape="1">
              <a:gsLst>
                <a:gs pos="0">
                  <a:srgbClr val="FF99CC"/>
                </a:gs>
                <a:gs pos="100000">
                  <a:srgbClr val="7647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i="1">
                  <a:solidFill>
                    <a:schemeClr val="bg1"/>
                  </a:solidFill>
                  <a:sym typeface="Symbol" panose="05050102010706020507" pitchFamily="18" charset="2"/>
                </a:rPr>
                <a:t></a:t>
              </a:r>
              <a:r>
                <a:rPr lang="en-US" altLang="en-US" sz="2000" b="1" baseline="30000">
                  <a:solidFill>
                    <a:schemeClr val="bg1"/>
                  </a:solidFill>
                  <a:sym typeface="Symbol" panose="05050102010706020507" pitchFamily="18" charset="2"/>
                </a:rPr>
                <a:t>+</a:t>
              </a:r>
              <a:endPara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07542" name="Oval 37">
              <a:extLst>
                <a:ext uri="{FF2B5EF4-FFF2-40B4-BE49-F238E27FC236}">
                  <a16:creationId xmlns:a16="http://schemas.microsoft.com/office/drawing/2014/main" id="{6DAE303A-E080-DE7B-0982-34115D730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5513" y="4852988"/>
              <a:ext cx="457200" cy="463550"/>
            </a:xfrm>
            <a:prstGeom prst="ellipse">
              <a:avLst/>
            </a:prstGeom>
            <a:gradFill rotWithShape="1">
              <a:gsLst>
                <a:gs pos="0">
                  <a:srgbClr val="FF99CC"/>
                </a:gs>
                <a:gs pos="100000">
                  <a:srgbClr val="7647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i="1">
                  <a:solidFill>
                    <a:schemeClr val="bg1"/>
                  </a:solidFill>
                  <a:sym typeface="Symbol" panose="05050102010706020507" pitchFamily="18" charset="2"/>
                </a:rPr>
                <a:t></a:t>
              </a:r>
              <a:r>
                <a:rPr lang="en-US" altLang="en-US" sz="2000" b="1" baseline="30000">
                  <a:solidFill>
                    <a:schemeClr val="bg1"/>
                  </a:solidFill>
                  <a:sym typeface="Symbol" panose="05050102010706020507" pitchFamily="18" charset="2"/>
                </a:rPr>
                <a:t>0</a:t>
              </a:r>
              <a:endParaRPr lang="en-US" altLang="en-US" sz="2000" b="1" i="1">
                <a:solidFill>
                  <a:schemeClr val="bg1"/>
                </a:solidFill>
                <a:sym typeface="Symbol" panose="05050102010706020507" pitchFamily="18" charset="2"/>
              </a:endParaRPr>
            </a:p>
          </p:txBody>
        </p:sp>
      </p:grpSp>
      <p:graphicFrame>
        <p:nvGraphicFramePr>
          <p:cNvPr id="820262" name="Object 2">
            <a:extLst>
              <a:ext uri="{FF2B5EF4-FFF2-40B4-BE49-F238E27FC236}">
                <a16:creationId xmlns:a16="http://schemas.microsoft.com/office/drawing/2014/main" id="{C9C22347-A9F0-3264-11F1-A4B421FB1B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953000"/>
          <a:ext cx="14668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7836" imgH="203112" progId="Equation.DSMT4">
                  <p:embed/>
                </p:oleObj>
              </mc:Choice>
              <mc:Fallback>
                <p:oleObj name="Equation" r:id="rId2" imgW="837836" imgH="203112" progId="Equation.DSMT4">
                  <p:embed/>
                  <p:pic>
                    <p:nvPicPr>
                      <p:cNvPr id="820262" name="Object 2">
                        <a:extLst>
                          <a:ext uri="{FF2B5EF4-FFF2-40B4-BE49-F238E27FC236}">
                            <a16:creationId xmlns:a16="http://schemas.microsoft.com/office/drawing/2014/main" id="{C9C22347-A9F0-3264-11F1-A4B421FB1B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953000"/>
                        <a:ext cx="14668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64" name="Text Box 40">
            <a:extLst>
              <a:ext uri="{FF2B5EF4-FFF2-40B4-BE49-F238E27FC236}">
                <a16:creationId xmlns:a16="http://schemas.microsoft.com/office/drawing/2014/main" id="{882760C1-220B-7F74-0480-22F2F75DA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400"/>
            <a:ext cx="685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The kaons, by comparison, decay very slowly</a:t>
            </a:r>
          </a:p>
        </p:txBody>
      </p:sp>
      <p:sp>
        <p:nvSpPr>
          <p:cNvPr id="820265" name="Text Box 41">
            <a:extLst>
              <a:ext uri="{FF2B5EF4-FFF2-40B4-BE49-F238E27FC236}">
                <a16:creationId xmlns:a16="http://schemas.microsoft.com/office/drawing/2014/main" id="{6BC162CA-2FBC-36E2-D250-E795FCA56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953000"/>
            <a:ext cx="2414588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A strong interaction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9DA721-AED0-ABDE-B4DD-C6D061192EC0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5943600"/>
            <a:ext cx="2652712" cy="646113"/>
            <a:chOff x="182563" y="5943600"/>
            <a:chExt cx="2652712" cy="646113"/>
          </a:xfrm>
        </p:grpSpPr>
        <p:sp>
          <p:nvSpPr>
            <p:cNvPr id="107532" name="Text Box 44">
              <a:extLst>
                <a:ext uri="{FF2B5EF4-FFF2-40B4-BE49-F238E27FC236}">
                  <a16:creationId xmlns:a16="http://schemas.microsoft.com/office/drawing/2014/main" id="{634BCB20-7394-7130-5455-2B403AF2E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943600"/>
              <a:ext cx="457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 b="1"/>
                <a:t>+</a:t>
              </a:r>
            </a:p>
          </p:txBody>
        </p:sp>
        <p:grpSp>
          <p:nvGrpSpPr>
            <p:cNvPr id="107533" name="Group 2">
              <a:extLst>
                <a:ext uri="{FF2B5EF4-FFF2-40B4-BE49-F238E27FC236}">
                  <a16:creationId xmlns:a16="http://schemas.microsoft.com/office/drawing/2014/main" id="{A827933F-C4F7-8957-A4BE-52C610F06D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563" y="6049963"/>
              <a:ext cx="2652712" cy="533400"/>
              <a:chOff x="182563" y="6049963"/>
              <a:chExt cx="2652712" cy="533400"/>
            </a:xfrm>
          </p:grpSpPr>
          <p:sp>
            <p:nvSpPr>
              <p:cNvPr id="107534" name="AutoShape 42">
                <a:extLst>
                  <a:ext uri="{FF2B5EF4-FFF2-40B4-BE49-F238E27FC236}">
                    <a16:creationId xmlns:a16="http://schemas.microsoft.com/office/drawing/2014/main" id="{27F8119E-A59C-7CB7-366B-B2760593A9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2325" y="6151563"/>
                <a:ext cx="366713" cy="355600"/>
              </a:xfrm>
              <a:prstGeom prst="rightArrow">
                <a:avLst>
                  <a:gd name="adj1" fmla="val 50000"/>
                  <a:gd name="adj2" fmla="val 25065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107535" name="Oval 43">
                <a:extLst>
                  <a:ext uri="{FF2B5EF4-FFF2-40B4-BE49-F238E27FC236}">
                    <a16:creationId xmlns:a16="http://schemas.microsoft.com/office/drawing/2014/main" id="{4793B90D-BCE3-B6AE-6C4E-5A10013BB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563" y="6049963"/>
                <a:ext cx="549275" cy="53340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  <a:sym typeface="Symbol" panose="05050102010706020507" pitchFamily="18" charset="2"/>
                  </a:rPr>
                  <a:t>K</a:t>
                </a:r>
                <a:r>
                  <a:rPr lang="en-US" altLang="en-US" sz="2000" b="1" baseline="30000">
                    <a:solidFill>
                      <a:schemeClr val="bg1"/>
                    </a:solidFill>
                  </a:rPr>
                  <a:t>+</a:t>
                </a:r>
                <a:endParaRPr lang="en-US" altLang="en-US" sz="20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7536" name="Oval 45">
                <a:extLst>
                  <a:ext uri="{FF2B5EF4-FFF2-40B4-BE49-F238E27FC236}">
                    <a16:creationId xmlns:a16="http://schemas.microsoft.com/office/drawing/2014/main" id="{7A9348E7-DD08-8D2C-F4BD-385099992A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1600" y="6062663"/>
                <a:ext cx="457200" cy="444500"/>
              </a:xfrm>
              <a:prstGeom prst="ellipse">
                <a:avLst/>
              </a:prstGeom>
              <a:gradFill rotWithShape="1">
                <a:gsLst>
                  <a:gs pos="0">
                    <a:srgbClr val="FF99CC"/>
                  </a:gs>
                  <a:gs pos="100000">
                    <a:srgbClr val="7647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i="1">
                    <a:solidFill>
                      <a:schemeClr val="bg1"/>
                    </a:solidFill>
                    <a:sym typeface="Symbol" panose="05050102010706020507" pitchFamily="18" charset="2"/>
                  </a:rPr>
                  <a:t></a:t>
                </a:r>
                <a:r>
                  <a:rPr lang="en-US" altLang="en-US" sz="2000" b="1" baseline="30000">
                    <a:solidFill>
                      <a:schemeClr val="bg1"/>
                    </a:solidFill>
                    <a:sym typeface="Symbol" panose="05050102010706020507" pitchFamily="18" charset="2"/>
                  </a:rPr>
                  <a:t>+</a:t>
                </a:r>
                <a:endParaRPr lang="en-US" altLang="en-US" sz="2000" b="1" i="1">
                  <a:solidFill>
                    <a:schemeClr val="bg1"/>
                  </a:solidFill>
                  <a:sym typeface="Symbol" panose="05050102010706020507" pitchFamily="18" charset="2"/>
                </a:endParaRPr>
              </a:p>
            </p:txBody>
          </p:sp>
          <p:sp>
            <p:nvSpPr>
              <p:cNvPr id="107537" name="Oval 46">
                <a:extLst>
                  <a:ext uri="{FF2B5EF4-FFF2-40B4-BE49-F238E27FC236}">
                    <a16:creationId xmlns:a16="http://schemas.microsoft.com/office/drawing/2014/main" id="{A9F8FD8F-CCD9-F4C9-E702-0E2B9057A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8075" y="6062663"/>
                <a:ext cx="457200" cy="444500"/>
              </a:xfrm>
              <a:prstGeom prst="ellipse">
                <a:avLst/>
              </a:prstGeom>
              <a:gradFill rotWithShape="1">
                <a:gsLst>
                  <a:gs pos="0">
                    <a:srgbClr val="FF99CC"/>
                  </a:gs>
                  <a:gs pos="100000">
                    <a:srgbClr val="76475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i="1">
                    <a:solidFill>
                      <a:schemeClr val="bg1"/>
                    </a:solidFill>
                    <a:sym typeface="Symbol" panose="05050102010706020507" pitchFamily="18" charset="2"/>
                  </a:rPr>
                  <a:t></a:t>
                </a:r>
                <a:r>
                  <a:rPr lang="en-US" altLang="en-US" sz="2000" b="1" baseline="30000">
                    <a:solidFill>
                      <a:schemeClr val="bg1"/>
                    </a:solidFill>
                    <a:sym typeface="Symbol" panose="05050102010706020507" pitchFamily="18" charset="2"/>
                  </a:rPr>
                  <a:t>0</a:t>
                </a:r>
                <a:endParaRPr lang="en-US" altLang="en-US" sz="2000" b="1" i="1">
                  <a:solidFill>
                    <a:schemeClr val="bg1"/>
                  </a:solidFill>
                  <a:sym typeface="Symbol" panose="05050102010706020507" pitchFamily="18" charset="2"/>
                </a:endParaRPr>
              </a:p>
            </p:txBody>
          </p:sp>
        </p:grpSp>
      </p:grpSp>
      <p:graphicFrame>
        <p:nvGraphicFramePr>
          <p:cNvPr id="820271" name="Object 3">
            <a:extLst>
              <a:ext uri="{FF2B5EF4-FFF2-40B4-BE49-F238E27FC236}">
                <a16:creationId xmlns:a16="http://schemas.microsoft.com/office/drawing/2014/main" id="{43F18E64-A1FE-FE30-39B2-0C3D8B4FCB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6019800"/>
          <a:ext cx="1689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" imgH="203200" progId="Equation.DSMT4">
                  <p:embed/>
                </p:oleObj>
              </mc:Choice>
              <mc:Fallback>
                <p:oleObj name="Equation" r:id="rId4" imgW="965200" imgH="203200" progId="Equation.DSMT4">
                  <p:embed/>
                  <p:pic>
                    <p:nvPicPr>
                      <p:cNvPr id="820271" name="Object 3">
                        <a:extLst>
                          <a:ext uri="{FF2B5EF4-FFF2-40B4-BE49-F238E27FC236}">
                            <a16:creationId xmlns:a16="http://schemas.microsoft.com/office/drawing/2014/main" id="{43F18E64-A1FE-FE30-39B2-0C3D8B4FCB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6019800"/>
                        <a:ext cx="1689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accent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72" name="Text Box 48">
            <a:extLst>
              <a:ext uri="{FF2B5EF4-FFF2-40B4-BE49-F238E27FC236}">
                <a16:creationId xmlns:a16="http://schemas.microsoft.com/office/drawing/2014/main" id="{62C98478-EEC4-ED6C-68F1-6A19051E6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943600"/>
            <a:ext cx="24384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A weak interaction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30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2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2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2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2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8" grpId="0" uiExpand="1" build="p"/>
      <p:bldP spid="820256" grpId="0" uiExpand="1" build="p"/>
      <p:bldP spid="820264" grpId="0" build="p"/>
      <p:bldP spid="820265" grpId="0" animBg="1"/>
      <p:bldP spid="8202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>
            <a:extLst>
              <a:ext uri="{FF2B5EF4-FFF2-40B4-BE49-F238E27FC236}">
                <a16:creationId xmlns:a16="http://schemas.microsoft.com/office/drawing/2014/main" id="{48E32EC4-472C-A9B0-CED5-30006650B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Strangeness</a:t>
            </a:r>
          </a:p>
        </p:txBody>
      </p:sp>
      <p:sp>
        <p:nvSpPr>
          <p:cNvPr id="822276" name="Text Box 4">
            <a:extLst>
              <a:ext uri="{FF2B5EF4-FFF2-40B4-BE49-F238E27FC236}">
                <a16:creationId xmlns:a16="http://schemas.microsoft.com/office/drawing/2014/main" id="{CCEFA841-DA99-78CC-9771-8DAD090FE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65833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sym typeface="Symbol" panose="05050102010706020507" pitchFamily="18" charset="2"/>
              </a:rPr>
              <a:t>Why do some reactions involving strongly interacting particles occur so slowly?</a:t>
            </a:r>
          </a:p>
          <a:p>
            <a:pPr>
              <a:spcBef>
                <a:spcPct val="0"/>
              </a:spcBef>
            </a:pPr>
            <a:endParaRPr lang="en-US" altLang="en-US" sz="2000">
              <a:solidFill>
                <a:srgbClr val="C00000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sym typeface="Symbol" panose="05050102010706020507" pitchFamily="18" charset="2"/>
              </a:rPr>
              <a:t>It was speculated that some baryons and mesons had a property called </a:t>
            </a:r>
            <a:r>
              <a:rPr lang="en-US" altLang="en-US" sz="2000" i="1">
                <a:solidFill>
                  <a:srgbClr val="C00000"/>
                </a:solidFill>
                <a:sym typeface="Symbol" panose="05050102010706020507" pitchFamily="18" charset="2"/>
              </a:rPr>
              <a:t>strangeness</a:t>
            </a:r>
            <a:r>
              <a:rPr lang="en-US" altLang="en-US" sz="2000">
                <a:solidFill>
                  <a:srgbClr val="C00000"/>
                </a:solidFill>
                <a:sym typeface="Symbol" panose="05050102010706020507" pitchFamily="18" charset="2"/>
              </a:rPr>
              <a:t> that also had to be violated </a:t>
            </a:r>
            <a:r>
              <a:rPr lang="en-US" altLang="en-US" sz="2000" u="sng">
                <a:solidFill>
                  <a:srgbClr val="C00000"/>
                </a:solidFill>
                <a:sym typeface="Symbol" panose="05050102010706020507" pitchFamily="18" charset="2"/>
              </a:rPr>
              <a:t>only in weak interactions</a:t>
            </a:r>
            <a:endParaRPr lang="en-US" altLang="en-US" sz="2000">
              <a:solidFill>
                <a:srgbClr val="C00000"/>
              </a:solidFill>
              <a:sym typeface="Symbol" panose="05050102010706020507" pitchFamily="18" charset="2"/>
            </a:endParaRPr>
          </a:p>
        </p:txBody>
      </p:sp>
      <p:sp>
        <p:nvSpPr>
          <p:cNvPr id="822302" name="Text Box 30">
            <a:extLst>
              <a:ext uri="{FF2B5EF4-FFF2-40B4-BE49-F238E27FC236}">
                <a16:creationId xmlns:a16="http://schemas.microsoft.com/office/drawing/2014/main" id="{AB100E7C-15B6-5378-E4B1-A993A04C0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2925763"/>
            <a:ext cx="3048000" cy="10160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sym typeface="Symbol" panose="05050102010706020507" pitchFamily="18" charset="2"/>
              </a:rPr>
              <a:t>Strangeness is conserved in all interactions except weak interactions</a:t>
            </a:r>
            <a:endParaRPr lang="en-US" altLang="en-US" sz="2000" b="1" i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822303" name="Text Box 31">
            <a:extLst>
              <a:ext uri="{FF2B5EF4-FFF2-40B4-BE49-F238E27FC236}">
                <a16:creationId xmlns:a16="http://schemas.microsoft.com/office/drawing/2014/main" id="{2F4ADCF3-AEB4-CC7C-95E7-378FD936B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1675" y="3429000"/>
            <a:ext cx="2422525" cy="286226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u="sng"/>
              <a:t>Symbol</a:t>
            </a:r>
            <a:r>
              <a:rPr lang="en-US" altLang="en-US" sz="2000" b="1"/>
              <a:t>		</a:t>
            </a:r>
            <a:r>
              <a:rPr lang="en-US" altLang="en-US" sz="2000" b="1" i="1" u="sng"/>
              <a:t>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</a:t>
            </a:r>
            <a:r>
              <a:rPr lang="en-US" altLang="en-US" sz="2000" baseline="30000"/>
              <a:t>+</a:t>
            </a:r>
            <a:r>
              <a:rPr lang="en-US" altLang="en-US" sz="2000"/>
              <a:t>, </a:t>
            </a:r>
            <a:r>
              <a:rPr lang="en-US" altLang="en-US" sz="2000">
                <a:sym typeface="Symbol" panose="05050102010706020507" pitchFamily="18" charset="2"/>
              </a:rPr>
              <a:t></a:t>
            </a:r>
            <a:r>
              <a:rPr lang="en-US" altLang="en-US" sz="2000" baseline="30000">
                <a:sym typeface="Symbol" panose="05050102010706020507" pitchFamily="18" charset="2"/>
              </a:rPr>
              <a:t>0</a:t>
            </a:r>
            <a:r>
              <a:rPr lang="en-US" altLang="en-US" sz="2000">
                <a:sym typeface="Symbol" panose="05050102010706020507" pitchFamily="18" charset="2"/>
              </a:rPr>
              <a:t>, </a:t>
            </a:r>
            <a:r>
              <a:rPr lang="en-US" altLang="en-US" sz="2000" baseline="30000">
                <a:sym typeface="Symbol" panose="05050102010706020507" pitchFamily="18" charset="2"/>
              </a:rPr>
              <a:t>-</a:t>
            </a:r>
            <a:r>
              <a:rPr lang="en-US" altLang="en-US" sz="2000"/>
              <a:t>		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</a:t>
            </a:r>
            <a:r>
              <a:rPr lang="en-US" altLang="en-US" sz="2000" baseline="30000">
                <a:sym typeface="Symbol" panose="05050102010706020507" pitchFamily="18" charset="2"/>
              </a:rPr>
              <a:t>+</a:t>
            </a:r>
            <a:r>
              <a:rPr lang="en-US" altLang="en-US" sz="2000">
                <a:sym typeface="Symbol" panose="05050102010706020507" pitchFamily="18" charset="2"/>
              </a:rPr>
              <a:t>, </a:t>
            </a:r>
            <a:r>
              <a:rPr lang="en-US" altLang="en-US" sz="2000" baseline="30000">
                <a:sym typeface="Symbol" panose="05050102010706020507" pitchFamily="18" charset="2"/>
              </a:rPr>
              <a:t>0</a:t>
            </a:r>
            <a:r>
              <a:rPr lang="en-US" altLang="en-US" sz="2000">
                <a:sym typeface="Symbol" panose="05050102010706020507" pitchFamily="18" charset="2"/>
              </a:rPr>
              <a:t>, </a:t>
            </a:r>
            <a:r>
              <a:rPr lang="en-US" altLang="en-US" sz="2000" baseline="30000">
                <a:sym typeface="Symbol" panose="05050102010706020507" pitchFamily="18" charset="2"/>
              </a:rPr>
              <a:t>-</a:t>
            </a:r>
            <a:r>
              <a:rPr lang="en-US" altLang="en-US" sz="2000"/>
              <a:t>		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K</a:t>
            </a:r>
            <a:r>
              <a:rPr lang="en-US" altLang="en-US" sz="2000" baseline="30000">
                <a:sym typeface="Symbol" panose="05050102010706020507" pitchFamily="18" charset="2"/>
              </a:rPr>
              <a:t>+</a:t>
            </a:r>
            <a:r>
              <a:rPr lang="en-US" altLang="en-US" sz="2000">
                <a:sym typeface="Symbol" panose="05050102010706020507" pitchFamily="18" charset="2"/>
              </a:rPr>
              <a:t>, K</a:t>
            </a:r>
            <a:r>
              <a:rPr lang="en-US" altLang="en-US" sz="2000" baseline="30000">
                <a:sym typeface="Symbol" panose="05050102010706020507" pitchFamily="18" charset="2"/>
              </a:rPr>
              <a:t>0</a:t>
            </a:r>
            <a:r>
              <a:rPr lang="en-US" altLang="en-US" sz="2000">
                <a:sym typeface="Symbol" panose="05050102010706020507" pitchFamily="18" charset="2"/>
              </a:rPr>
              <a:t>		+1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K</a:t>
            </a:r>
            <a:r>
              <a:rPr lang="en-US" altLang="en-US" sz="2000" baseline="30000">
                <a:sym typeface="Symbol" panose="05050102010706020507" pitchFamily="18" charset="2"/>
              </a:rPr>
              <a:t>-</a:t>
            </a:r>
            <a:r>
              <a:rPr lang="en-US" altLang="en-US" sz="2000">
                <a:sym typeface="Symbol" panose="05050102010706020507" pitchFamily="18" charset="2"/>
              </a:rPr>
              <a:t>, K</a:t>
            </a:r>
            <a:r>
              <a:rPr lang="en-US" altLang="en-US" sz="2000" baseline="30000">
                <a:sym typeface="Symbol" panose="05050102010706020507" pitchFamily="18" charset="2"/>
              </a:rPr>
              <a:t>0		</a:t>
            </a:r>
            <a:r>
              <a:rPr lang="en-US" altLang="en-US" sz="2000">
                <a:sym typeface="Symbol" panose="05050102010706020507" pitchFamily="18" charset="2"/>
              </a:rPr>
              <a:t>-1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p</a:t>
            </a:r>
            <a:r>
              <a:rPr lang="en-US" altLang="en-US" sz="2000" baseline="30000">
                <a:sym typeface="Symbol" panose="05050102010706020507" pitchFamily="18" charset="2"/>
              </a:rPr>
              <a:t>+</a:t>
            </a:r>
            <a:r>
              <a:rPr lang="en-US" altLang="en-US" sz="2000">
                <a:sym typeface="Symbol" panose="05050102010706020507" pitchFamily="18" charset="2"/>
              </a:rPr>
              <a:t>, n</a:t>
            </a:r>
            <a:r>
              <a:rPr lang="en-US" altLang="en-US" sz="2000" baseline="30000">
                <a:sym typeface="Symbol" panose="05050102010706020507" pitchFamily="18" charset="2"/>
              </a:rPr>
              <a:t>0		</a:t>
            </a:r>
            <a:r>
              <a:rPr lang="en-US" altLang="en-US" sz="2000">
                <a:sym typeface="Symbol" panose="05050102010706020507" pitchFamily="18" charset="2"/>
              </a:rPr>
              <a:t>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</a:t>
            </a:r>
            <a:r>
              <a:rPr lang="en-US" altLang="en-US" sz="2000" baseline="30000">
                <a:sym typeface="Symbol" panose="05050102010706020507" pitchFamily="18" charset="2"/>
              </a:rPr>
              <a:t>+</a:t>
            </a:r>
            <a:r>
              <a:rPr lang="en-US" altLang="en-US" sz="2000">
                <a:sym typeface="Symbol" panose="05050102010706020507" pitchFamily="18" charset="2"/>
              </a:rPr>
              <a:t>, </a:t>
            </a:r>
            <a:r>
              <a:rPr lang="en-US" altLang="en-US" sz="2000" baseline="30000">
                <a:sym typeface="Symbol" panose="05050102010706020507" pitchFamily="18" charset="2"/>
              </a:rPr>
              <a:t>0</a:t>
            </a:r>
            <a:r>
              <a:rPr lang="en-US" altLang="en-US" sz="2000">
                <a:sym typeface="Symbol" panose="05050102010706020507" pitchFamily="18" charset="2"/>
              </a:rPr>
              <a:t>, </a:t>
            </a:r>
            <a:r>
              <a:rPr lang="en-US" altLang="en-US" sz="2000" baseline="30000">
                <a:sym typeface="Symbol" panose="05050102010706020507" pitchFamily="18" charset="2"/>
              </a:rPr>
              <a:t>-	</a:t>
            </a:r>
            <a:r>
              <a:rPr lang="en-US" altLang="en-US" sz="2000">
                <a:sym typeface="Symbol" panose="05050102010706020507" pitchFamily="18" charset="2"/>
              </a:rPr>
              <a:t>-1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</a:t>
            </a:r>
            <a:r>
              <a:rPr lang="en-US" altLang="en-US" sz="2000" baseline="30000">
                <a:sym typeface="Symbol" panose="05050102010706020507" pitchFamily="18" charset="2"/>
              </a:rPr>
              <a:t>0</a:t>
            </a:r>
            <a:r>
              <a:rPr lang="en-US" altLang="en-US" sz="2000">
                <a:sym typeface="Symbol" panose="05050102010706020507" pitchFamily="18" charset="2"/>
              </a:rPr>
              <a:t>		-1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</a:t>
            </a:r>
            <a:r>
              <a:rPr lang="en-US" altLang="en-US" sz="2000" baseline="30000">
                <a:sym typeface="Symbol" panose="05050102010706020507" pitchFamily="18" charset="2"/>
              </a:rPr>
              <a:t>0</a:t>
            </a:r>
            <a:r>
              <a:rPr lang="en-US" altLang="en-US" sz="2000">
                <a:sym typeface="Symbol" panose="05050102010706020507" pitchFamily="18" charset="2"/>
              </a:rPr>
              <a:t>, </a:t>
            </a:r>
            <a:r>
              <a:rPr lang="en-US" altLang="en-US" sz="2000" baseline="30000">
                <a:sym typeface="Symbol" panose="05050102010706020507" pitchFamily="18" charset="2"/>
              </a:rPr>
              <a:t>-		</a:t>
            </a:r>
            <a:r>
              <a:rPr lang="en-US" altLang="en-US" sz="2000">
                <a:sym typeface="Symbol" panose="05050102010706020507" pitchFamily="18" charset="2"/>
              </a:rPr>
              <a:t>-2</a:t>
            </a:r>
          </a:p>
        </p:txBody>
      </p:sp>
      <p:sp>
        <p:nvSpPr>
          <p:cNvPr id="822304" name="Text Box 32">
            <a:extLst>
              <a:ext uri="{FF2B5EF4-FFF2-40B4-BE49-F238E27FC236}">
                <a16:creationId xmlns:a16="http://schemas.microsoft.com/office/drawing/2014/main" id="{955A58B9-7FFF-FC92-ABA4-2D9FC00AB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3" y="3657600"/>
            <a:ext cx="8047037" cy="2862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Important notes: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Strangeness </a:t>
            </a:r>
            <a:r>
              <a:rPr lang="en-US" altLang="en-US" sz="2000" i="1" dirty="0">
                <a:solidFill>
                  <a:srgbClr val="C00000"/>
                </a:solidFill>
                <a:sym typeface="Symbol" panose="05050102010706020507" pitchFamily="18" charset="2"/>
              </a:rPr>
              <a:t>only</a:t>
            </a: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applies to strongly interacting particles; other particles have </a:t>
            </a:r>
            <a:r>
              <a:rPr lang="en-US" altLang="en-US" sz="2000" i="1" dirty="0">
                <a:solidFill>
                  <a:srgbClr val="C00000"/>
                </a:solidFill>
                <a:sym typeface="Symbol" panose="05050102010706020507" pitchFamily="18" charset="2"/>
              </a:rPr>
              <a:t>S</a:t>
            </a: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= 0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Strangeness can </a:t>
            </a:r>
            <a:r>
              <a:rPr lang="en-US" altLang="en-US" sz="2000" i="1" dirty="0">
                <a:solidFill>
                  <a:srgbClr val="C00000"/>
                </a:solidFill>
                <a:sym typeface="Symbol" panose="05050102010706020507" pitchFamily="18" charset="2"/>
              </a:rPr>
              <a:t>only</a:t>
            </a: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be changed by weak interactions</a:t>
            </a:r>
          </a:p>
          <a:p>
            <a:pPr marL="342900" indent="-342900">
              <a:spcBef>
                <a:spcPct val="0"/>
              </a:spcBef>
              <a:defRPr/>
            </a:pPr>
            <a:endParaRPr lang="en-US" altLang="en-US" sz="20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The strangeness of an anti-particle is the opposite of the strangeness of the particle</a:t>
            </a:r>
          </a:p>
        </p:txBody>
      </p:sp>
      <p:sp>
        <p:nvSpPr>
          <p:cNvPr id="822305" name="Line 33">
            <a:extLst>
              <a:ext uri="{FF2B5EF4-FFF2-40B4-BE49-F238E27FC236}">
                <a16:creationId xmlns:a16="http://schemas.microsoft.com/office/drawing/2014/main" id="{A8EC4B97-F018-6509-BD9B-5AE607809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1888" y="4737100"/>
            <a:ext cx="274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2" name="Text Box 3">
            <a:extLst>
              <a:ext uri="{FF2B5EF4-FFF2-40B4-BE49-F238E27FC236}">
                <a16:creationId xmlns:a16="http://schemas.microsoft.com/office/drawing/2014/main" id="{51F7E136-C677-19DD-779E-DC478AA88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7550" y="685800"/>
            <a:ext cx="2635250" cy="1938338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Energy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9900CC"/>
                </a:solidFill>
                <a:sym typeface="Symbol" panose="05050102010706020507" pitchFamily="18" charset="2"/>
              </a:rPr>
              <a:t>Momentum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6600"/>
                </a:solidFill>
                <a:sym typeface="Symbol" panose="05050102010706020507" pitchFamily="18" charset="2"/>
              </a:rPr>
              <a:t>Angular Momentum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0000FF"/>
                </a:solidFill>
                <a:sym typeface="Symbol" panose="05050102010706020507" pitchFamily="18" charset="2"/>
              </a:rPr>
              <a:t>Electric Charge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FF0000"/>
                </a:solidFill>
                <a:sym typeface="Symbol" panose="05050102010706020507" pitchFamily="18" charset="2"/>
              </a:rPr>
              <a:t>Baryon Number</a:t>
            </a:r>
          </a:p>
          <a:p>
            <a:pPr>
              <a:spcBef>
                <a:spcPct val="0"/>
              </a:spcBef>
            </a:pPr>
            <a:r>
              <a:rPr lang="en-US" altLang="en-US" sz="2000">
                <a:solidFill>
                  <a:srgbClr val="C00000"/>
                </a:solidFill>
                <a:sym typeface="Symbol" panose="05050102010706020507" pitchFamily="18" charset="2"/>
              </a:rPr>
              <a:t>Strangeness</a:t>
            </a:r>
          </a:p>
        </p:txBody>
      </p:sp>
    </p:spTree>
    <p:extLst>
      <p:ext uri="{BB962C8B-B14F-4D97-AF65-F5344CB8AC3E}">
        <p14:creationId xmlns:p14="http://schemas.microsoft.com/office/powerpoint/2010/main" val="115044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2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2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2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2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23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23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76" grpId="0" build="p"/>
      <p:bldP spid="822302" grpId="0" animBg="1"/>
      <p:bldP spid="822303" grpId="0" animBg="1"/>
      <p:bldP spid="822304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37121</TotalTime>
  <Words>4599</Words>
  <Application>Microsoft Office PowerPoint</Application>
  <PresentationFormat>Custom</PresentationFormat>
  <Paragraphs>758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Carlson, Eric</cp:lastModifiedBy>
  <cp:revision>1341</cp:revision>
  <cp:lastPrinted>1998-03-31T16:12:30Z</cp:lastPrinted>
  <dcterms:created xsi:type="dcterms:W3CDTF">1997-09-10T20:18:06Z</dcterms:created>
  <dcterms:modified xsi:type="dcterms:W3CDTF">2023-11-03T14:44:35Z</dcterms:modified>
</cp:coreProperties>
</file>