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829" r:id="rId2"/>
    <p:sldId id="830" r:id="rId3"/>
    <p:sldId id="834" r:id="rId4"/>
    <p:sldId id="832" r:id="rId5"/>
    <p:sldId id="833" r:id="rId6"/>
    <p:sldId id="835" r:id="rId7"/>
    <p:sldId id="855" r:id="rId8"/>
    <p:sldId id="1098" r:id="rId9"/>
    <p:sldId id="836" r:id="rId10"/>
    <p:sldId id="837" r:id="rId11"/>
    <p:sldId id="838" r:id="rId12"/>
    <p:sldId id="840" r:id="rId13"/>
    <p:sldId id="842" r:id="rId14"/>
    <p:sldId id="843" r:id="rId15"/>
    <p:sldId id="841" r:id="rId16"/>
    <p:sldId id="844" r:id="rId17"/>
    <p:sldId id="854" r:id="rId18"/>
    <p:sldId id="846" r:id="rId19"/>
    <p:sldId id="853" r:id="rId20"/>
    <p:sldId id="847" r:id="rId21"/>
    <p:sldId id="1197" r:id="rId22"/>
    <p:sldId id="857" r:id="rId23"/>
    <p:sldId id="848" r:id="rId24"/>
    <p:sldId id="859" r:id="rId25"/>
    <p:sldId id="860" r:id="rId26"/>
    <p:sldId id="861" r:id="rId27"/>
    <p:sldId id="862" r:id="rId28"/>
    <p:sldId id="851" r:id="rId29"/>
    <p:sldId id="852" r:id="rId30"/>
    <p:sldId id="1199" r:id="rId31"/>
    <p:sldId id="864" r:id="rId32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80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5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42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42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8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8.bin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oleObject" Target="../embeddings/oleObject78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image" Target="../media/image74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7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7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oleObject" Target="../embeddings/oleObject8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4.wmf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7.wmf"/><Relationship Id="rId4" Type="http://schemas.openxmlformats.org/officeDocument/2006/relationships/oleObject" Target="../embeddings/oleObject9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22.wmf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81000" y="2433935"/>
            <a:ext cx="876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FF"/>
                </a:solidFill>
                <a:sym typeface="Symbol"/>
              </a:rPr>
              <a:t>Any matter that is relativistic (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&gt;&gt;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mc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 will red shift the same way: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Energy is given by:</a:t>
            </a:r>
            <a:endParaRPr lang="en-US" sz="2000" i="1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Like light, it has wavelength: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Like light, wavelength stretches as universe expands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Therefore, momentum decreases with time: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Number density is also dropping: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Therefore, its density falls as </a:t>
            </a:r>
          </a:p>
        </p:txBody>
      </p:sp>
      <p:graphicFrame>
        <p:nvGraphicFramePr>
          <p:cNvPr id="476167" name="Object 7"/>
          <p:cNvGraphicFramePr>
            <a:graphicFrameLocks noChangeAspect="1"/>
          </p:cNvGraphicFramePr>
          <p:nvPr/>
        </p:nvGraphicFramePr>
        <p:xfrm>
          <a:off x="7278687" y="2743360"/>
          <a:ext cx="202230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79360" progId="Equation.DSMT4">
                  <p:embed/>
                </p:oleObj>
              </mc:Choice>
              <mc:Fallback>
                <p:oleObj name="Equation" r:id="rId2" imgW="1155600" imgH="279360" progId="Equation.DSMT4">
                  <p:embed/>
                  <p:pic>
                    <p:nvPicPr>
                      <p:cNvPr id="4761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7" y="2743360"/>
                        <a:ext cx="202230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6168" name="Object 8"/>
          <p:cNvGraphicFramePr>
            <a:graphicFrameLocks noChangeAspect="1"/>
          </p:cNvGraphicFramePr>
          <p:nvPr/>
        </p:nvGraphicFramePr>
        <p:xfrm>
          <a:off x="4187111" y="3056278"/>
          <a:ext cx="933030" cy="377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215640" progId="Equation.DSMT4">
                  <p:embed/>
                </p:oleObj>
              </mc:Choice>
              <mc:Fallback>
                <p:oleObj name="Equation" r:id="rId4" imgW="533160" imgH="215640" progId="Equation.DSMT4">
                  <p:embed/>
                  <p:pic>
                    <p:nvPicPr>
                      <p:cNvPr id="4761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111" y="3056278"/>
                        <a:ext cx="933030" cy="377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3" name="Object 9"/>
          <p:cNvGraphicFramePr>
            <a:graphicFrameLocks noChangeAspect="1"/>
          </p:cNvGraphicFramePr>
          <p:nvPr/>
        </p:nvGraphicFramePr>
        <p:xfrm>
          <a:off x="9300987" y="2912008"/>
          <a:ext cx="577710" cy="28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164880" progId="Equation.DSMT4">
                  <p:embed/>
                </p:oleObj>
              </mc:Choice>
              <mc:Fallback>
                <p:oleObj name="Equation" r:id="rId6" imgW="330120" imgH="164880" progId="Equation.DSMT4">
                  <p:embed/>
                  <p:pic>
                    <p:nvPicPr>
                      <p:cNvPr id="4976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0987" y="2912008"/>
                        <a:ext cx="577710" cy="288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4" name="Object 10"/>
          <p:cNvGraphicFramePr>
            <a:graphicFrameLocks noChangeAspect="1"/>
          </p:cNvGraphicFramePr>
          <p:nvPr/>
        </p:nvGraphicFramePr>
        <p:xfrm>
          <a:off x="6705600" y="3376260"/>
          <a:ext cx="13330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228600" progId="Equation.DSMT4">
                  <p:embed/>
                </p:oleObj>
              </mc:Choice>
              <mc:Fallback>
                <p:oleObj name="Equation" r:id="rId8" imgW="761760" imgH="228600" progId="Equation.DSMT4">
                  <p:embed/>
                  <p:pic>
                    <p:nvPicPr>
                      <p:cNvPr id="4976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76260"/>
                        <a:ext cx="133308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5" name="Object 11"/>
          <p:cNvGraphicFramePr>
            <a:graphicFrameLocks noChangeAspect="1"/>
          </p:cNvGraphicFramePr>
          <p:nvPr/>
        </p:nvGraphicFramePr>
        <p:xfrm>
          <a:off x="5950230" y="3776310"/>
          <a:ext cx="14219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228600" progId="Equation.DSMT4">
                  <p:embed/>
                </p:oleObj>
              </mc:Choice>
              <mc:Fallback>
                <p:oleObj name="Equation" r:id="rId10" imgW="812520" imgH="228600" progId="Equation.DSMT4">
                  <p:embed/>
                  <p:pic>
                    <p:nvPicPr>
                      <p:cNvPr id="4976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230" y="3776310"/>
                        <a:ext cx="142191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6" name="Object 12"/>
          <p:cNvGraphicFramePr>
            <a:graphicFrameLocks noChangeAspect="1"/>
          </p:cNvGraphicFramePr>
          <p:nvPr/>
        </p:nvGraphicFramePr>
        <p:xfrm>
          <a:off x="4653626" y="4228814"/>
          <a:ext cx="82215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69800" imgH="203040" progId="Equation.DSMT4">
                  <p:embed/>
                </p:oleObj>
              </mc:Choice>
              <mc:Fallback>
                <p:oleObj name="Equation" r:id="rId12" imgW="469800" imgH="203040" progId="Equation.DSMT4">
                  <p:embed/>
                  <p:pic>
                    <p:nvPicPr>
                      <p:cNvPr id="4976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626" y="4228814"/>
                        <a:ext cx="82215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7677" name="Object 13"/>
          <p:cNvGraphicFramePr>
            <a:graphicFrameLocks noChangeAspect="1"/>
          </p:cNvGraphicFramePr>
          <p:nvPr/>
        </p:nvGraphicFramePr>
        <p:xfrm>
          <a:off x="4464626" y="4646612"/>
          <a:ext cx="13110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49160" imgH="228600" progId="Equation.DSMT4">
                  <p:embed/>
                </p:oleObj>
              </mc:Choice>
              <mc:Fallback>
                <p:oleObj name="Equation" r:id="rId14" imgW="749160" imgH="228600" progId="Equation.DSMT4">
                  <p:embed/>
                  <p:pic>
                    <p:nvPicPr>
                      <p:cNvPr id="4976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626" y="4646612"/>
                        <a:ext cx="13110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89562" y="4857015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What might count as radiation?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Today: photons, gravitons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Recent past: neutrinos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In the distant past:  everything, if hot enough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160020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What Counts as Radiation?</a:t>
            </a:r>
            <a:endParaRPr lang="en-US" sz="44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-4185"/>
            <a:ext cx="10972800" cy="823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The Radiation Era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309" y="776287"/>
            <a:ext cx="10972800" cy="82391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Radiation Energy Density</a:t>
            </a:r>
          </a:p>
        </p:txBody>
      </p:sp>
    </p:spTree>
    <p:extLst>
      <p:ext uri="{BB962C8B-B14F-4D97-AF65-F5344CB8AC3E}">
        <p14:creationId xmlns:p14="http://schemas.microsoft.com/office/powerpoint/2010/main" val="73227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9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Thermal Equilibrium for Electrons &amp; Positrons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1524000"/>
            <a:ext cx="10287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This process has a cross-section comparable to Thomson cross section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/>
              </a:rPr>
              <a:t>Easily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keeps things in thermal equilibrium at early times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Electrons, positrons and photons all in thermal equilibrium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At high temperatures (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&gt;&gt;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e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), the electrons are effectively massless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They will contribute to energy density proportional to the spin states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Two spin states for electron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Two more for the positron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The total energy in photons, electrons, and positrons at early times is</a:t>
            </a: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267200" y="995465"/>
          <a:ext cx="17331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5465"/>
                        <a:ext cx="17331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5438248" y="4191000"/>
          <a:ext cx="7333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248" y="4191000"/>
                        <a:ext cx="73332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1885047" y="5334000"/>
          <a:ext cx="208908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760" imgH="533160" progId="Equation.DSMT4">
                  <p:embed/>
                </p:oleObj>
              </mc:Choice>
              <mc:Fallback>
                <p:oleObj name="Equation" r:id="rId6" imgW="1193760" imgH="533160" progId="Equation.DSMT4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047" y="5334000"/>
                        <a:ext cx="2089080" cy="933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5448300" y="5566644"/>
          <a:ext cx="1666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228600" progId="Equation.DSMT4">
                  <p:embed/>
                </p:oleObj>
              </mc:Choice>
              <mc:Fallback>
                <p:oleObj name="Equation" r:id="rId8" imgW="952200" imgH="228600" progId="Equation.DSMT4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5566644"/>
                        <a:ext cx="166635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7039512" y="5596788"/>
          <a:ext cx="1644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228600" progId="Equation.DSMT4">
                  <p:embed/>
                </p:oleObj>
              </mc:Choice>
              <mc:Fallback>
                <p:oleObj name="Equation" r:id="rId10" imgW="939600" imgH="228600" progId="Equation.DSMT4">
                  <p:embed/>
                  <p:pic>
                    <p:nvPicPr>
                      <p:cNvPr id="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512" y="5596788"/>
                        <a:ext cx="164430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2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When Do the Electrons &amp; Positrons Annihilate?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" y="1224065"/>
            <a:ext cx="10287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Recall: energy for massless particles (like photons) are typically 3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k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To make a positron/electron pair, we need two photons to have energy 2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e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2</a:t>
            </a: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In round numbers, we can make process go to the left if and only if: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Since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i="1" baseline="-25000" dirty="0">
                <a:solidFill>
                  <a:srgbClr val="006600"/>
                </a:solidFill>
                <a:sym typeface="Symbol"/>
              </a:rPr>
              <a:t>e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511 keV, this means we need </a:t>
            </a:r>
            <a:r>
              <a:rPr lang="en-US" sz="2000" i="1" dirty="0" err="1">
                <a:solidFill>
                  <a:srgbClr val="006600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&gt; 170 keV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Electrons and Positrons annihilate at about 170 keV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This is at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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20 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However, there are still some electrons (not positrons) around today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About 10</a:t>
            </a:r>
            <a:r>
              <a:rPr lang="en-US" sz="2000" baseline="30000" dirty="0">
                <a:solidFill>
                  <a:srgbClr val="9900CC"/>
                </a:solidFill>
                <a:sym typeface="Symbol"/>
              </a:rPr>
              <a:t>–10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compared to the number that were there then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This implies there was a tiny surplus of electrons over positrons beforehand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Related to baryon asymmetry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To be described later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077200" y="2286000"/>
          <a:ext cx="135513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41200" progId="Equation.DSMT4">
                  <p:embed/>
                </p:oleObj>
              </mc:Choice>
              <mc:Fallback>
                <p:oleObj name="Equation" r:id="rId2" imgW="774360" imgH="2412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286000"/>
                        <a:ext cx="135513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267200" y="838200"/>
          <a:ext cx="17331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838200"/>
                        <a:ext cx="17331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36330" y="4040220"/>
            <a:ext cx="6096000" cy="7078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i="1" u="sng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</p:txBody>
      </p:sp>
    </p:spTree>
    <p:extLst>
      <p:ext uri="{BB962C8B-B14F-4D97-AF65-F5344CB8AC3E}">
        <p14:creationId xmlns:p14="http://schemas.microsoft.com/office/powerpoint/2010/main" val="261116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Annihilation “Reheating” of Photons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38427" y="1245953"/>
            <a:ext cx="10287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As temperature drops, due to expansion of universe, electrons and positrons annihilate to make photons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This causes “reheating” of photons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 misnomer, actually what happens is photons cool more slowly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We normally say that temperature drops inversely proportional to scale factor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However, the energy in electrons + positrons + photons gets rechanneled into just photons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Can show this causes photons to be hotter than expected:</a:t>
            </a: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343400" y="782497"/>
          <a:ext cx="17331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782497"/>
                        <a:ext cx="17331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3892515" y="3446555"/>
          <a:ext cx="22667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228600" progId="Equation.DSMT4">
                  <p:embed/>
                </p:oleObj>
              </mc:Choice>
              <mc:Fallback>
                <p:oleObj name="Equation" r:id="rId4" imgW="1295280" imgH="228600" progId="Equation.DSMT4">
                  <p:embed/>
                  <p:pic>
                    <p:nvPicPr>
                      <p:cNvPr id="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15" y="3446555"/>
                        <a:ext cx="226674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3257765" y="4564941"/>
          <a:ext cx="293328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76160" imgH="241200" progId="Equation.DSMT4">
                  <p:embed/>
                </p:oleObj>
              </mc:Choice>
              <mc:Fallback>
                <p:oleObj name="Equation" r:id="rId6" imgW="1676160" imgH="241200" progId="Equation.DSMT4">
                  <p:embed/>
                  <p:pic>
                    <p:nvPicPr>
                      <p:cNvPr id="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765" y="4564941"/>
                        <a:ext cx="293328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2777026" y="5761886"/>
          <a:ext cx="328923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279360" progId="Equation.DSMT4">
                  <p:embed/>
                </p:oleObj>
              </mc:Choice>
              <mc:Fallback>
                <p:oleObj name="Equation" r:id="rId8" imgW="1879560" imgH="279360" progId="Equation.DSMT4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026" y="5761886"/>
                        <a:ext cx="328923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6066256" y="5877055"/>
          <a:ext cx="19107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91880" imgH="228600" progId="Equation.DSMT4">
                  <p:embed/>
                </p:oleObj>
              </mc:Choice>
              <mc:Fallback>
                <p:oleObj name="Equation" r:id="rId10" imgW="1091880" imgH="228600" progId="Equation.DSMT4">
                  <p:embed/>
                  <p:pic>
                    <p:nvPicPr>
                      <p:cNvPr id="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256" y="5877055"/>
                        <a:ext cx="191079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821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Neutrinos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" y="1519061"/>
            <a:ext cx="10058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Some important particles for our discussion are the neutrinos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There are three types of neutrinos labeled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1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, 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and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 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3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 *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They have very small masses,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m</a:t>
            </a:r>
            <a:r>
              <a:rPr lang="en-US" sz="2000" i="1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i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&lt; 2 eV/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 panose="05050102010706020507" pitchFamily="18" charset="2"/>
              </a:rPr>
              <a:t>2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At these early times, treat them as massless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They are spin ½ and are their own anti-particles**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At low energies, their interactions are very weak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In fact, the interactions they have are called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weak interactions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Weak Interactions typically have cross-sections of order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  <a:sym typeface="Symbol"/>
              </a:rPr>
              <a:t>G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F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is a new constant called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Fermi’s constant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  <a:sym typeface="Symbol"/>
              </a:rPr>
              <a:t>E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1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and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E</a:t>
            </a:r>
            <a:r>
              <a:rPr lang="en-US" sz="2000" baseline="-25000" dirty="0">
                <a:solidFill>
                  <a:srgbClr val="0000FF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are the energies of the two colliding particles</a:t>
            </a:r>
            <a:endParaRPr lang="en-US" sz="2000" i="1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Neutrino Decoupling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14875" y="5503194"/>
            <a:ext cx="10515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*Often, the three neutrinos are listed as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</a:t>
            </a:r>
            <a:r>
              <a:rPr lang="en-US" sz="2000" i="1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e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, </a:t>
            </a:r>
            <a:r>
              <a:rPr lang="en-US" sz="2000" i="1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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and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 </a:t>
            </a:r>
            <a:r>
              <a:rPr lang="en-US" sz="2000" i="1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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.  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For technical reasons that don’t concern us, this is now known to be more or less wrong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**This may be wrong, but if so, the errors introduced by this assumption cancel out</a:t>
            </a:r>
            <a:endParaRPr lang="en-US" sz="2000" dirty="0">
              <a:solidFill>
                <a:srgbClr val="006600"/>
              </a:solidFill>
            </a:endParaRPr>
          </a:p>
        </p:txBody>
      </p:sp>
      <p:graphicFrame>
        <p:nvGraphicFramePr>
          <p:cNvPr id="32" name="Object 12"/>
          <p:cNvGraphicFramePr>
            <a:graphicFrameLocks noChangeAspect="1"/>
          </p:cNvGraphicFramePr>
          <p:nvPr/>
        </p:nvGraphicFramePr>
        <p:xfrm>
          <a:off x="8229600" y="3401792"/>
          <a:ext cx="166635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495000" progId="Equation.DSMT4">
                  <p:embed/>
                </p:oleObj>
              </mc:Choice>
              <mc:Fallback>
                <p:oleObj name="Equation" r:id="rId2" imgW="952200" imgH="495000" progId="Equation.DSMT4">
                  <p:embed/>
                  <p:pic>
                    <p:nvPicPr>
                      <p:cNvPr id="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401792"/>
                        <a:ext cx="166635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2"/>
          <p:cNvGraphicFramePr>
            <a:graphicFrameLocks noChangeAspect="1"/>
          </p:cNvGraphicFramePr>
          <p:nvPr/>
        </p:nvGraphicFramePr>
        <p:xfrm>
          <a:off x="7414491" y="4474543"/>
          <a:ext cx="293328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76160" imgH="469800" progId="Equation.DSMT4">
                  <p:embed/>
                </p:oleObj>
              </mc:Choice>
              <mc:Fallback>
                <p:oleObj name="Equation" r:id="rId4" imgW="1676160" imgH="469800" progId="Equation.DSMT4">
                  <p:embed/>
                  <p:pic>
                    <p:nvPicPr>
                      <p:cNvPr id="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4491" y="4474543"/>
                        <a:ext cx="293328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51"/>
          <p:cNvSpPr/>
          <p:nvPr/>
        </p:nvSpPr>
        <p:spPr bwMode="auto">
          <a:xfrm>
            <a:off x="8686800" y="1744264"/>
            <a:ext cx="152400" cy="152400"/>
          </a:xfrm>
          <a:prstGeom prst="ellipse">
            <a:avLst/>
          </a:prstGeom>
          <a:gradFill>
            <a:gsLst>
              <a:gs pos="0">
                <a:srgbClr val="FFCCFF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30" grpId="0" uiExpand="1" build="p"/>
      <p:bldP spid="52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What Keeps Neutrinos in Equilibrium?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38427" y="1214253"/>
            <a:ext cx="622025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Are neutrinos, or were they ever, in equilibrium?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One process that creates and eliminates neutrinos is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How fast does this happen?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Typical cross-section is about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Typical energies around 3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k</a:t>
            </a:r>
            <a:r>
              <a:rPr lang="en-US" sz="2000" i="1" baseline="-25000" dirty="0">
                <a:solidFill>
                  <a:srgbClr val="9900CC"/>
                </a:solidFill>
                <a:sym typeface="Symbol"/>
              </a:rPr>
              <a:t>B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Density of electrons around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Relative velocity around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c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Total rate about </a:t>
            </a: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366587" y="1732408"/>
          <a:ext cx="1733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03040" progId="Equation.DSMT4">
                  <p:embed/>
                </p:oleObj>
              </mc:Choice>
              <mc:Fallback>
                <p:oleObj name="Equation" r:id="rId2" imgW="990360" imgH="203040" progId="Equation.DSMT4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6587" y="1732408"/>
                        <a:ext cx="173313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1"/>
          <p:cNvGrpSpPr/>
          <p:nvPr/>
        </p:nvGrpSpPr>
        <p:grpSpPr>
          <a:xfrm>
            <a:off x="6063346" y="2209467"/>
            <a:ext cx="495335" cy="428330"/>
            <a:chOff x="7848600" y="4753270"/>
            <a:chExt cx="495335" cy="428330"/>
          </a:xfrm>
        </p:grpSpPr>
        <p:sp>
          <p:nvSpPr>
            <p:cNvPr id="13" name="Oval 12"/>
            <p:cNvSpPr/>
            <p:nvPr/>
          </p:nvSpPr>
          <p:spPr bwMode="auto">
            <a:xfrm>
              <a:off x="7848600" y="48006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86735" y="475327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-</a:t>
              </a:r>
              <a:endParaRPr lang="en-US" sz="2000" i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91581" y="3174161"/>
            <a:ext cx="533400" cy="421662"/>
            <a:chOff x="8733034" y="2570383"/>
            <a:chExt cx="533400" cy="421662"/>
          </a:xfrm>
        </p:grpSpPr>
        <p:sp>
          <p:nvSpPr>
            <p:cNvPr id="18" name="Oval 17"/>
            <p:cNvSpPr/>
            <p:nvPr/>
          </p:nvSpPr>
          <p:spPr bwMode="auto">
            <a:xfrm>
              <a:off x="8763000" y="2611045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33034" y="2570383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+</a:t>
              </a:r>
              <a:endParaRPr lang="en-US" sz="2000" i="1" dirty="0"/>
            </a:p>
          </p:txBody>
        </p:sp>
      </p:grpSp>
      <p:sp>
        <p:nvSpPr>
          <p:cNvPr id="20" name="Oval 19"/>
          <p:cNvSpPr/>
          <p:nvPr/>
        </p:nvSpPr>
        <p:spPr bwMode="auto">
          <a:xfrm>
            <a:off x="8221579" y="2741818"/>
            <a:ext cx="152400" cy="152400"/>
          </a:xfrm>
          <a:prstGeom prst="ellipse">
            <a:avLst/>
          </a:prstGeom>
          <a:gradFill>
            <a:gsLst>
              <a:gs pos="0">
                <a:srgbClr val="FFCCFF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229600" y="2818018"/>
            <a:ext cx="152400" cy="152400"/>
          </a:xfrm>
          <a:prstGeom prst="ellipse">
            <a:avLst/>
          </a:prstGeom>
          <a:gradFill>
            <a:gsLst>
              <a:gs pos="0">
                <a:srgbClr val="FFCCFF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2133600" y="3395990"/>
          <a:ext cx="166635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495000" progId="Equation.DSMT4">
                  <p:embed/>
                </p:oleObj>
              </mc:Choice>
              <mc:Fallback>
                <p:oleObj name="Equation" r:id="rId4" imgW="952200" imgH="495000" progId="Equation.DSMT4">
                  <p:embed/>
                  <p:pic>
                    <p:nvPicPr>
                      <p:cNvPr id="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95990"/>
                        <a:ext cx="166635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3962400" y="4605652"/>
          <a:ext cx="164430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469800" progId="Equation.DSMT4">
                  <p:embed/>
                </p:oleObj>
              </mc:Choice>
              <mc:Fallback>
                <p:oleObj name="Equation" r:id="rId6" imgW="939600" imgH="469800" progId="Equation.DSMT4">
                  <p:embed/>
                  <p:pic>
                    <p:nvPicPr>
                      <p:cNvPr id="2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605652"/>
                        <a:ext cx="164430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3814301" y="5883588"/>
          <a:ext cx="135513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253800" progId="Equation.DSMT4">
                  <p:embed/>
                </p:oleObj>
              </mc:Choice>
              <mc:Fallback>
                <p:oleObj name="Equation" r:id="rId8" imgW="774360" imgH="253800" progId="Equation.DSMT4">
                  <p:embed/>
                  <p:pic>
                    <p:nvPicPr>
                      <p:cNvPr id="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301" y="5883588"/>
                        <a:ext cx="135513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5169431" y="5672538"/>
          <a:ext cx="164430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495000" progId="Equation.DSMT4">
                  <p:embed/>
                </p:oleObj>
              </mc:Choice>
              <mc:Fallback>
                <p:oleObj name="Equation" r:id="rId10" imgW="939600" imgH="495000" progId="Equation.DSMT4">
                  <p:embed/>
                  <p:pic>
                    <p:nvPicPr>
                      <p:cNvPr id="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431" y="5672538"/>
                        <a:ext cx="164430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7 -3.33333E-6 L 0.18866 0.055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33" y="275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6111E-6 2.96296E-6 L 0.1862 -0.0861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6481E-6 3.7037E-7 L 0.1875 -0.0511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25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856 L 0.16667 0.1143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0" grpId="0" uiExpand="1" animBg="1"/>
      <p:bldP spid="20" grpId="1" animBg="1"/>
      <p:bldP spid="21" grpId="0" uiExpand="1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When Did Neutrinos Decouple?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1853148"/>
            <a:ext cx="10287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We generally consider something in equilibrium as long as 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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&gt;&gt; 1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Age in the radiation dominated era is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Therefore: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Equilibrium well-maintained at high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poorly at low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T</a:t>
            </a:r>
            <a:endParaRPr lang="en-US" sz="2000" dirty="0">
              <a:solidFill>
                <a:schemeClr val="accent6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Neutrinos decouple at about 1.5 MeV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Corresponding time is about 0.4 s</a:t>
            </a:r>
          </a:p>
        </p:txBody>
      </p:sp>
      <p:graphicFrame>
        <p:nvGraphicFramePr>
          <p:cNvPr id="26" name="Object 12"/>
          <p:cNvGraphicFramePr>
            <a:graphicFrameLocks noChangeAspect="1"/>
          </p:cNvGraphicFramePr>
          <p:nvPr/>
        </p:nvGraphicFramePr>
        <p:xfrm>
          <a:off x="4051300" y="909638"/>
          <a:ext cx="186669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495000" progId="Equation.DSMT4">
                  <p:embed/>
                </p:oleObj>
              </mc:Choice>
              <mc:Fallback>
                <p:oleObj name="Equation" r:id="rId2" imgW="1066680" imgH="495000" progId="Equation.DSMT4">
                  <p:embed/>
                  <p:pic>
                    <p:nvPicPr>
                      <p:cNvPr id="2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909638"/>
                        <a:ext cx="186669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4943624" y="2510569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520560" progId="Equation.DSMT4">
                  <p:embed/>
                </p:oleObj>
              </mc:Choice>
              <mc:Fallback>
                <p:oleObj name="Equation" r:id="rId4" imgW="1206360" imgH="520560" progId="Equation.DSMT4">
                  <p:embed/>
                  <p:pic>
                    <p:nvPicPr>
                      <p:cNvPr id="2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624" y="2510569"/>
                        <a:ext cx="211113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2486484" y="3177109"/>
          <a:ext cx="133308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279360" progId="Equation.DSMT4">
                  <p:embed/>
                </p:oleObj>
              </mc:Choice>
              <mc:Fallback>
                <p:oleObj name="Equation" r:id="rId6" imgW="761760" imgH="279360" progId="Equation.DSMT4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484" y="3177109"/>
                        <a:ext cx="133308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648200" y="5427330"/>
            <a:ext cx="6086436" cy="1015663"/>
          </a:xfrm>
          <a:prstGeom prst="rect">
            <a:avLst/>
          </a:prstGeom>
          <a:noFill/>
          <a:ln w="25400">
            <a:solidFill>
              <a:schemeClr val="accent4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Background Neutrino Temperature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38427" y="816699"/>
            <a:ext cx="10287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As </a:t>
            </a:r>
            <a:r>
              <a:rPr lang="en-US" sz="2000" i="1" dirty="0" err="1">
                <a:solidFill>
                  <a:srgbClr val="9900CC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9900CC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9900CC"/>
                </a:solidFill>
                <a:sym typeface="Symbol"/>
              </a:rPr>
              <a:t>T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 drops below 1.5 MeV, neutrinos cease to be in thermal equilibrium with everything else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However, as long as they are massless, a thermal distribution remains thermal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 photons were reheated by electron-positron annihilation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In contrast, for neutrinos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Combining these,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So, after electron/positron annihilation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Assuming we can treat neutrinos as massless, this even applies today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And we can even calculate the number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density of neutrinos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Even if the mass becomes relevant, this number density is still correct</a:t>
            </a: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7077075" y="1692275"/>
          <a:ext cx="32670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469800" progId="Equation.DSMT4">
                  <p:embed/>
                </p:oleObj>
              </mc:Choice>
              <mc:Fallback>
                <p:oleObj name="Equation" r:id="rId2" imgW="1866600" imgH="469800" progId="Equation.DSMT4">
                  <p:embed/>
                  <p:pic>
                    <p:nvPicPr>
                      <p:cNvPr id="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1692275"/>
                        <a:ext cx="32670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2971800" y="2875877"/>
          <a:ext cx="24223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241200" progId="Equation.DSMT4">
                  <p:embed/>
                </p:oleObj>
              </mc:Choice>
              <mc:Fallback>
                <p:oleObj name="Equation" r:id="rId4" imgW="1384200" imgH="241200" progId="Equation.DSMT4">
                  <p:embed/>
                  <p:pic>
                    <p:nvPicPr>
                      <p:cNvPr id="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75877"/>
                        <a:ext cx="242235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1539875" y="3394075"/>
          <a:ext cx="32004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28800" imgH="469800" progId="Equation.DSMT4">
                  <p:embed/>
                </p:oleObj>
              </mc:Choice>
              <mc:Fallback>
                <p:oleObj name="Equation" r:id="rId6" imgW="1828800" imgH="469800" progId="Equation.DSMT4">
                  <p:embed/>
                  <p:pic>
                    <p:nvPicPr>
                      <p:cNvPr id="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394075"/>
                        <a:ext cx="32004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5903738" y="3328018"/>
          <a:ext cx="275562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69800" progId="Equation.DSMT4">
                  <p:embed/>
                </p:oleObj>
              </mc:Choice>
              <mc:Fallback>
                <p:oleObj name="Equation" r:id="rId8" imgW="1574640" imgH="469800" progId="Equation.DSMT4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738" y="3328018"/>
                        <a:ext cx="275562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248400" y="4550097"/>
          <a:ext cx="15107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50097"/>
                        <a:ext cx="151074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5124027" y="5442392"/>
          <a:ext cx="260001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85720" imgH="469800" progId="Equation.DSMT4">
                  <p:embed/>
                </p:oleObj>
              </mc:Choice>
              <mc:Fallback>
                <p:oleObj name="Equation" r:id="rId12" imgW="1485720" imgH="46980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027" y="5442392"/>
                        <a:ext cx="260001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722164" y="5685981"/>
          <a:ext cx="1733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90360" imgH="203040" progId="Equation.DSMT4">
                  <p:embed/>
                </p:oleObj>
              </mc:Choice>
              <mc:Fallback>
                <p:oleObj name="Equation" r:id="rId14" imgW="99036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2164" y="5685981"/>
                        <a:ext cx="173313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22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821523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Baryons</a:t>
            </a:r>
            <a:endParaRPr lang="en-US" sz="4400" dirty="0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2391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Proton/Neutron </a:t>
            </a:r>
            <a:r>
              <a:rPr lang="en-US" altLang="en-US" sz="4800" dirty="0" err="1">
                <a:solidFill>
                  <a:schemeClr val="bg1"/>
                </a:solidFill>
              </a:rPr>
              <a:t>Freezeout</a:t>
            </a:r>
            <a:endParaRPr lang="en-US" altLang="en-US" sz="4800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37319" y="1586683"/>
            <a:ext cx="1083548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Most of the ordinary mass of the current universe is in the form of protons or neutrons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These two particles are part of a class of particles called </a:t>
            </a:r>
            <a:r>
              <a:rPr lang="en-US" sz="2000" i="1" dirty="0">
                <a:solidFill>
                  <a:schemeClr val="tx1"/>
                </a:solidFill>
                <a:sym typeface="Symbol" pitchFamily="18" charset="2"/>
              </a:rPr>
              <a:t>baryons</a:t>
            </a: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According to our current theory of particle physics, baryons are conserved*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total number of baryons is tiny (~10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-9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compared to, say, photons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needs to be explained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Comes much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Weak interactions can convert protons </a:t>
            </a:r>
            <a:r>
              <a:rPr 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 neutrons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We would like to understand what determined the ratio of these to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Proton/neutron </a:t>
            </a:r>
            <a:r>
              <a:rPr lang="en-US" sz="2000" dirty="0" err="1">
                <a:solidFill>
                  <a:srgbClr val="FF0000"/>
                </a:solidFill>
                <a:sym typeface="Wingdings" panose="05000000000000000000" pitchFamily="2" charset="2"/>
              </a:rPr>
              <a:t>freezeout</a:t>
            </a:r>
            <a:endParaRPr 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And how they got bound together into nuclei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Primordial </a:t>
            </a:r>
            <a:r>
              <a:rPr lang="en-US" sz="2000" dirty="0" err="1">
                <a:solidFill>
                  <a:srgbClr val="9900CC"/>
                </a:solidFill>
                <a:sym typeface="Wingdings" panose="05000000000000000000" pitchFamily="2" charset="2"/>
              </a:rPr>
              <a:t>Nucleosyntheis</a:t>
            </a: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 </a:t>
            </a: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37319" y="6423162"/>
            <a:ext cx="8320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*Later we will discuss the possibility that they are not conserved</a:t>
            </a:r>
          </a:p>
        </p:txBody>
      </p:sp>
    </p:spTree>
    <p:extLst>
      <p:ext uri="{BB962C8B-B14F-4D97-AF65-F5344CB8AC3E}">
        <p14:creationId xmlns:p14="http://schemas.microsoft.com/office/powerpoint/2010/main" val="184629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Neutron Decay and Interconversion</a:t>
            </a:r>
            <a:endParaRPr lang="en-US" sz="44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4638" y="1600200"/>
            <a:ext cx="106981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Particle processes are a lot like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You can turn them around and they still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You can move particles to the other side by “subtracting them”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This means replacing them with anti-particles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8077200" y="3517900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p</a:t>
            </a:r>
            <a:r>
              <a:rPr lang="en-US" sz="2000" b="1" baseline="30000"/>
              <a:t>+</a:t>
            </a:r>
            <a:endParaRPr lang="en-US" sz="2000" b="1" i="1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6797675" y="3517900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n</a:t>
            </a:r>
            <a:r>
              <a:rPr lang="en-US" sz="2000" b="1" baseline="30000"/>
              <a:t>0</a:t>
            </a:r>
            <a:endParaRPr lang="en-US" sz="2000" b="1" i="1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9174163" y="358140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-</a:t>
            </a:r>
            <a:endParaRPr lang="en-US" sz="2000" b="1" i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74638" y="3289300"/>
            <a:ext cx="6583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neutron (in isolation) is an unstable particle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Decays to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proton</a:t>
            </a:r>
            <a:r>
              <a:rPr lang="en-US" sz="20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+</a:t>
            </a:r>
            <a:r>
              <a:rPr lang="en-US" sz="20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electron</a:t>
            </a:r>
            <a:r>
              <a:rPr lang="en-US" sz="20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+</a:t>
            </a:r>
            <a:r>
              <a:rPr lang="en-US" sz="2000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anti-neutrino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Mean lifetime: 882 seconds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7437438" y="3619500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8626475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9540875" y="3429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10088563" y="3581400"/>
            <a:ext cx="366712" cy="381000"/>
            <a:chOff x="2880" y="2400"/>
            <a:chExt cx="192" cy="192"/>
          </a:xfrm>
        </p:grpSpPr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2880" y="24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928" y="2448"/>
              <a:ext cx="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388145" y="5057715"/>
            <a:ext cx="5303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Put the neutrino on the other side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8915400" y="4419600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r>
              <a:rPr lang="en-US" sz="2000" b="1" baseline="30000" dirty="0"/>
              <a:t>+</a:t>
            </a:r>
            <a:endParaRPr lang="en-US" sz="2000" b="1" i="1" dirty="0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7178675" y="43116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5" name="Oval 39"/>
          <p:cNvSpPr>
            <a:spLocks noChangeArrowheads="1"/>
          </p:cNvSpPr>
          <p:nvPr/>
        </p:nvSpPr>
        <p:spPr bwMode="auto">
          <a:xfrm>
            <a:off x="6705600" y="4419600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n</a:t>
            </a:r>
            <a:r>
              <a:rPr lang="en-US" sz="2000" b="1" baseline="30000" dirty="0"/>
              <a:t>0</a:t>
            </a:r>
            <a:endParaRPr lang="en-US" sz="2000" b="1" i="1" dirty="0"/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9555163" y="4267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7" name="Oval 41"/>
          <p:cNvSpPr>
            <a:spLocks noChangeArrowheads="1"/>
          </p:cNvSpPr>
          <p:nvPr/>
        </p:nvSpPr>
        <p:spPr bwMode="auto">
          <a:xfrm>
            <a:off x="7772400" y="5289550"/>
            <a:ext cx="366712" cy="3810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i="1" dirty="0">
                <a:sym typeface="Symbol" pitchFamily="18" charset="2"/>
              </a:rPr>
              <a:t>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396874" y="4508440"/>
            <a:ext cx="5303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Put the electron on the other side</a:t>
            </a:r>
          </a:p>
        </p:txBody>
      </p:sp>
      <p:sp>
        <p:nvSpPr>
          <p:cNvPr id="31" name="Rectangle 43"/>
          <p:cNvSpPr>
            <a:spLocks noChangeArrowheads="1"/>
          </p:cNvSpPr>
          <p:nvPr/>
        </p:nvSpPr>
        <p:spPr bwMode="auto">
          <a:xfrm>
            <a:off x="6629400" y="3467100"/>
            <a:ext cx="4008438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6675438" y="5181600"/>
            <a:ext cx="4068762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7315200" y="51371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6553200" y="4343400"/>
            <a:ext cx="3992562" cy="609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52"/>
          <p:cNvSpPr>
            <a:spLocks noChangeArrowheads="1"/>
          </p:cNvSpPr>
          <p:nvPr/>
        </p:nvSpPr>
        <p:spPr bwMode="auto">
          <a:xfrm>
            <a:off x="7696200" y="449580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+</a:t>
            </a:r>
            <a:endParaRPr lang="en-US" sz="2000" b="1" i="1" dirty="0"/>
          </a:p>
        </p:txBody>
      </p:sp>
      <p:sp>
        <p:nvSpPr>
          <p:cNvPr id="37" name="Left-Right Arrow 36"/>
          <p:cNvSpPr/>
          <p:nvPr/>
        </p:nvSpPr>
        <p:spPr bwMode="auto">
          <a:xfrm>
            <a:off x="8229600" y="4495800"/>
            <a:ext cx="533400" cy="304800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" name="Group 21"/>
          <p:cNvGrpSpPr>
            <a:grpSpLocks/>
          </p:cNvGrpSpPr>
          <p:nvPr/>
        </p:nvGrpSpPr>
        <p:grpSpPr bwMode="auto">
          <a:xfrm>
            <a:off x="9982200" y="4419600"/>
            <a:ext cx="366712" cy="381000"/>
            <a:chOff x="2880" y="2400"/>
            <a:chExt cx="192" cy="192"/>
          </a:xfrm>
        </p:grpSpPr>
        <p:sp>
          <p:nvSpPr>
            <p:cNvPr id="39" name="Oval 22"/>
            <p:cNvSpPr>
              <a:spLocks noChangeArrowheads="1"/>
            </p:cNvSpPr>
            <p:nvPr/>
          </p:nvSpPr>
          <p:spPr bwMode="auto">
            <a:xfrm>
              <a:off x="2880" y="24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2928" y="2448"/>
              <a:ext cx="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6781800" y="5270500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n</a:t>
            </a:r>
            <a:r>
              <a:rPr lang="en-US" sz="2000" b="1" baseline="30000" dirty="0"/>
              <a:t>0</a:t>
            </a:r>
            <a:endParaRPr lang="en-US" sz="2000" b="1" i="1" dirty="0"/>
          </a:p>
        </p:txBody>
      </p:sp>
      <p:sp>
        <p:nvSpPr>
          <p:cNvPr id="42" name="Left-Right Arrow 41"/>
          <p:cNvSpPr/>
          <p:nvPr/>
        </p:nvSpPr>
        <p:spPr bwMode="auto">
          <a:xfrm>
            <a:off x="8382000" y="5289550"/>
            <a:ext cx="533400" cy="304800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35"/>
          <p:cNvSpPr>
            <a:spLocks noChangeArrowheads="1"/>
          </p:cNvSpPr>
          <p:nvPr/>
        </p:nvSpPr>
        <p:spPr bwMode="auto">
          <a:xfrm>
            <a:off x="8991600" y="5213350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r>
              <a:rPr lang="en-US" sz="2000" b="1" baseline="30000" dirty="0"/>
              <a:t>+</a:t>
            </a:r>
            <a:endParaRPr lang="en-US" sz="2000" b="1" i="1" dirty="0"/>
          </a:p>
        </p:txBody>
      </p:sp>
      <p:sp>
        <p:nvSpPr>
          <p:cNvPr id="44" name="Oval 8"/>
          <p:cNvSpPr>
            <a:spLocks noChangeArrowheads="1"/>
          </p:cNvSpPr>
          <p:nvPr/>
        </p:nvSpPr>
        <p:spPr bwMode="auto">
          <a:xfrm>
            <a:off x="9996488" y="525780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-</a:t>
            </a:r>
            <a:endParaRPr lang="en-US" sz="2000" b="1" i="1" dirty="0"/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9448800" y="5105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437642" y="5746750"/>
            <a:ext cx="53038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All thee processes convert neutrons to protons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2360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uiExpand="1" animBg="1"/>
      <p:bldP spid="12" grpId="0" uiExpand="1" animBg="1"/>
      <p:bldP spid="13" grpId="0" uiExpand="1" animBg="1"/>
      <p:bldP spid="15" grpId="0" uiExpand="1" build="p"/>
      <p:bldP spid="16" grpId="0" uiExpand="1" animBg="1"/>
      <p:bldP spid="17" grpId="0" uiExpand="1"/>
      <p:bldP spid="18" grpId="0" uiExpand="1"/>
      <p:bldP spid="22" grpId="0" build="p"/>
      <p:bldP spid="23" grpId="0" animBg="1"/>
      <p:bldP spid="24" grpId="0"/>
      <p:bldP spid="25" grpId="0" animBg="1"/>
      <p:bldP spid="26" grpId="0"/>
      <p:bldP spid="27" grpId="0" animBg="1"/>
      <p:bldP spid="28" grpId="0" uiExpand="1" build="p"/>
      <p:bldP spid="31" grpId="0" animBg="1"/>
      <p:bldP spid="33" grpId="0" animBg="1"/>
      <p:bldP spid="34" grpId="0" uiExpand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6927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Neutron/Proton Interconversion Rates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91282" y="921745"/>
            <a:ext cx="106529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early times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~ 1 s) the first process is too slow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other two processes are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governed by weak interactions,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with cross sections like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E</a:t>
            </a:r>
            <a:r>
              <a:rPr lang="en-US" sz="2000" baseline="-25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energy of electron or neutrino, at neutrino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freezeout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3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T ~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5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the other energy,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E</a:t>
            </a:r>
            <a:r>
              <a:rPr lang="en-US" sz="2000" baseline="-25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the much larger proton or neutron rest mass ~ 900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6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Compared to neutrino freezeout (</a:t>
            </a:r>
            <a:r>
              <a:rPr lang="en-US" sz="2000" i="1" dirty="0" err="1">
                <a:solidFill>
                  <a:srgbClr val="66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66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6600FF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6600FF"/>
                </a:solidFill>
                <a:sym typeface="Symbol" pitchFamily="18" charset="2"/>
              </a:rPr>
              <a:t> = </a:t>
            </a: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1.5 MeV), this cross-section is bigger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It allows this process to stay in equilibrium a bit longer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So this neutron/proton </a:t>
            </a:r>
            <a:r>
              <a:rPr lang="en-US" sz="2000" dirty="0" err="1">
                <a:solidFill>
                  <a:srgbClr val="6600FF"/>
                </a:solidFill>
                <a:sym typeface="Symbol" pitchFamily="18" charset="2"/>
              </a:rPr>
              <a:t>freezeout</a:t>
            </a: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 occurs around </a:t>
            </a:r>
            <a:r>
              <a:rPr lang="en-US" sz="2000" i="1" dirty="0" err="1">
                <a:solidFill>
                  <a:srgbClr val="66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66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6600FF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6600FF"/>
                </a:solidFill>
                <a:sym typeface="Symbol" pitchFamily="18" charset="2"/>
              </a:rPr>
              <a:t> = </a:t>
            </a: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0.71 MeV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04747" y="884024"/>
            <a:ext cx="4008438" cy="647700"/>
            <a:chOff x="6400800" y="3594100"/>
            <a:chExt cx="4008438" cy="647700"/>
          </a:xfrm>
        </p:grpSpPr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7848600" y="3683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6569075" y="3683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/>
                <a:t>n</a:t>
              </a:r>
              <a:r>
                <a:rPr lang="en-US" sz="2000" b="1" baseline="30000"/>
                <a:t>0</a:t>
              </a:r>
              <a:endParaRPr lang="en-US" sz="2000" b="1" i="1"/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8945563" y="374650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-</a:t>
              </a:r>
              <a:endParaRPr lang="en-US" sz="2000" b="1" i="1" dirty="0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7208838" y="3784600"/>
              <a:ext cx="365125" cy="304800"/>
            </a:xfrm>
            <a:prstGeom prst="rightArrow">
              <a:avLst>
                <a:gd name="adj1" fmla="val 50000"/>
                <a:gd name="adj2" fmla="val 24957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8397875" y="35941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9312275" y="35941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1"/>
                  </a:solidFill>
                </a:rPr>
                <a:t>+</a:t>
              </a:r>
            </a:p>
          </p:txBody>
        </p:sp>
        <p:grpSp>
          <p:nvGrpSpPr>
            <p:cNvPr id="20" name="Group 21"/>
            <p:cNvGrpSpPr>
              <a:grpSpLocks/>
            </p:cNvGrpSpPr>
            <p:nvPr/>
          </p:nvGrpSpPr>
          <p:grpSpPr bwMode="auto">
            <a:xfrm>
              <a:off x="9859963" y="3746500"/>
              <a:ext cx="366712" cy="381000"/>
              <a:chOff x="2880" y="2400"/>
              <a:chExt cx="192" cy="192"/>
            </a:xfrm>
          </p:grpSpPr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i="1" dirty="0">
                    <a:sym typeface="Symbol" pitchFamily="18" charset="2"/>
                  </a:rPr>
                  <a:t></a:t>
                </a:r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Rectangle 43"/>
            <p:cNvSpPr>
              <a:spLocks noChangeArrowheads="1"/>
            </p:cNvSpPr>
            <p:nvPr/>
          </p:nvSpPr>
          <p:spPr bwMode="auto">
            <a:xfrm>
              <a:off x="6400800" y="3632200"/>
              <a:ext cx="4008438" cy="6096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58421" y="1551928"/>
            <a:ext cx="3992562" cy="685800"/>
            <a:chOff x="6324600" y="4432300"/>
            <a:chExt cx="3992562" cy="685800"/>
          </a:xfrm>
        </p:grpSpPr>
        <p:sp>
          <p:nvSpPr>
            <p:cNvPr id="23" name="Oval 35"/>
            <p:cNvSpPr>
              <a:spLocks noChangeArrowheads="1"/>
            </p:cNvSpPr>
            <p:nvPr/>
          </p:nvSpPr>
          <p:spPr bwMode="auto">
            <a:xfrm>
              <a:off x="8686800" y="45847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6950075" y="447675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5" name="Oval 39"/>
            <p:cNvSpPr>
              <a:spLocks noChangeArrowheads="1"/>
            </p:cNvSpPr>
            <p:nvPr/>
          </p:nvSpPr>
          <p:spPr bwMode="auto">
            <a:xfrm>
              <a:off x="6477000" y="45847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9326563" y="44323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31" name="Rectangle 53"/>
            <p:cNvSpPr>
              <a:spLocks noChangeArrowheads="1"/>
            </p:cNvSpPr>
            <p:nvPr/>
          </p:nvSpPr>
          <p:spPr bwMode="auto">
            <a:xfrm>
              <a:off x="6324600" y="4508500"/>
              <a:ext cx="3992562" cy="609600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52"/>
            <p:cNvSpPr>
              <a:spLocks noChangeArrowheads="1"/>
            </p:cNvSpPr>
            <p:nvPr/>
          </p:nvSpPr>
          <p:spPr bwMode="auto">
            <a:xfrm>
              <a:off x="7467600" y="466090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47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+</a:t>
              </a:r>
              <a:endParaRPr lang="en-US" sz="2000" b="1" i="1" dirty="0"/>
            </a:p>
          </p:txBody>
        </p:sp>
        <p:sp>
          <p:nvSpPr>
            <p:cNvPr id="33" name="Left-Right Arrow 32"/>
            <p:cNvSpPr/>
            <p:nvPr/>
          </p:nvSpPr>
          <p:spPr bwMode="auto">
            <a:xfrm>
              <a:off x="8001000" y="4660900"/>
              <a:ext cx="533400" cy="304800"/>
            </a:xfrm>
            <a:prstGeom prst="leftRight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4" name="Group 21"/>
            <p:cNvGrpSpPr>
              <a:grpSpLocks/>
            </p:cNvGrpSpPr>
            <p:nvPr/>
          </p:nvGrpSpPr>
          <p:grpSpPr bwMode="auto">
            <a:xfrm>
              <a:off x="9753600" y="4584700"/>
              <a:ext cx="366712" cy="381000"/>
              <a:chOff x="2880" y="2400"/>
              <a:chExt cx="192" cy="192"/>
            </a:xfrm>
          </p:grpSpPr>
          <p:sp>
            <p:nvSpPr>
              <p:cNvPr id="35" name="Oval 22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i="1" dirty="0">
                    <a:sym typeface="Symbol" pitchFamily="18" charset="2"/>
                  </a:rPr>
                  <a:t></a:t>
                </a:r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827838" y="2320277"/>
            <a:ext cx="4068762" cy="685800"/>
            <a:chOff x="6446838" y="5270500"/>
            <a:chExt cx="4068762" cy="685800"/>
          </a:xfrm>
        </p:grpSpPr>
        <p:sp>
          <p:nvSpPr>
            <p:cNvPr id="27" name="Oval 41"/>
            <p:cNvSpPr>
              <a:spLocks noChangeArrowheads="1"/>
            </p:cNvSpPr>
            <p:nvPr/>
          </p:nvSpPr>
          <p:spPr bwMode="auto">
            <a:xfrm>
              <a:off x="7543800" y="545465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i="1" dirty="0">
                  <a:sym typeface="Symbol" pitchFamily="18" charset="2"/>
                </a:rPr>
                <a:t></a:t>
              </a:r>
            </a:p>
          </p:txBody>
        </p:sp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6446838" y="5346700"/>
              <a:ext cx="4068762" cy="609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7086600" y="530225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38" name="Oval 39"/>
            <p:cNvSpPr>
              <a:spLocks noChangeArrowheads="1"/>
            </p:cNvSpPr>
            <p:nvPr/>
          </p:nvSpPr>
          <p:spPr bwMode="auto">
            <a:xfrm>
              <a:off x="6553200" y="543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39" name="Left-Right Arrow 38"/>
            <p:cNvSpPr/>
            <p:nvPr/>
          </p:nvSpPr>
          <p:spPr bwMode="auto">
            <a:xfrm>
              <a:off x="8153400" y="5454650"/>
              <a:ext cx="533400" cy="304800"/>
            </a:xfrm>
            <a:prstGeom prst="leftRight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>
              <a:off x="8763000" y="53784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9767888" y="542290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 dirty="0"/>
                <a:t>e</a:t>
              </a:r>
              <a:r>
                <a:rPr lang="en-US" sz="2000" b="1" i="1" baseline="30000" dirty="0"/>
                <a:t>-</a:t>
              </a:r>
              <a:endParaRPr lang="en-US" sz="2000" b="1" i="1" dirty="0"/>
            </a:p>
          </p:txBody>
        </p:sp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9220200" y="52705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aphicFrame>
        <p:nvGraphicFramePr>
          <p:cNvPr id="73" name="Object 12"/>
          <p:cNvGraphicFramePr>
            <a:graphicFrameLocks noChangeAspect="1"/>
          </p:cNvGraphicFramePr>
          <p:nvPr/>
        </p:nvGraphicFramePr>
        <p:xfrm>
          <a:off x="4421704" y="1561977"/>
          <a:ext cx="166635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495000" progId="Equation.DSMT4">
                  <p:embed/>
                </p:oleObj>
              </mc:Choice>
              <mc:Fallback>
                <p:oleObj name="Equation" r:id="rId3" imgW="952200" imgH="495000" progId="Equation.DSMT4">
                  <p:embed/>
                  <p:pic>
                    <p:nvPicPr>
                      <p:cNvPr id="7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704" y="1561977"/>
                        <a:ext cx="166635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04800" y="5185180"/>
            <a:ext cx="6172343" cy="13234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1.5 MeV	Neutrino Decoupling</a:t>
            </a:r>
            <a:endParaRPr lang="en-US" sz="2000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0.71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0.2 MeV	Electron/Positron annihilation</a:t>
            </a:r>
          </a:p>
        </p:txBody>
      </p:sp>
      <p:graphicFrame>
        <p:nvGraphicFramePr>
          <p:cNvPr id="75" name="Object 7"/>
          <p:cNvGraphicFramePr>
            <a:graphicFrameLocks noChangeAspect="1"/>
          </p:cNvGraphicFramePr>
          <p:nvPr/>
        </p:nvGraphicFramePr>
        <p:xfrm>
          <a:off x="8336136" y="3954396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520560" progId="Equation.DSMT4">
                  <p:embed/>
                </p:oleObj>
              </mc:Choice>
              <mc:Fallback>
                <p:oleObj name="Equation" r:id="rId5" imgW="1206360" imgH="520560" progId="Equation.DSMT4">
                  <p:embed/>
                  <p:pic>
                    <p:nvPicPr>
                      <p:cNvPr id="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6136" y="3954396"/>
                        <a:ext cx="211113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8"/>
          <p:cNvGraphicFramePr>
            <a:graphicFrameLocks noChangeAspect="1"/>
          </p:cNvGraphicFramePr>
          <p:nvPr/>
        </p:nvGraphicFramePr>
        <p:xfrm>
          <a:off x="6988536" y="4930971"/>
          <a:ext cx="33780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30320" imgH="469800" progId="Equation.DSMT4">
                  <p:embed/>
                </p:oleObj>
              </mc:Choice>
              <mc:Fallback>
                <p:oleObj name="Equation" r:id="rId7" imgW="1930320" imgH="469800" progId="Equation.DSMT4">
                  <p:embed/>
                  <p:pic>
                    <p:nvPicPr>
                      <p:cNvPr id="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536" y="4930971"/>
                        <a:ext cx="337806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Mass Density of Radiation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990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9900CC"/>
                </a:solidFill>
                <a:sym typeface="Symbol"/>
              </a:rPr>
              <a:t>We previously calculated mass density for photons: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The factor of 2 was counting spin states = polarizations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Can we generalize this for other things besides photons?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9296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1"/>
                </a:solidFill>
                <a:sym typeface="Symbol"/>
              </a:rPr>
              <a:t>What are the differences?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The other particles might have different number of spin states:  2 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000" i="1" dirty="0">
                <a:solidFill>
                  <a:srgbClr val="FF0000"/>
                </a:solidFill>
                <a:sym typeface="Wingdings" pitchFamily="2" charset="2"/>
              </a:rPr>
              <a:t>g</a:t>
            </a: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 other particles might be at a different temperature: 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T </a:t>
            </a:r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2000" i="1" dirty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sz="2000" i="1" baseline="-25000" dirty="0">
                <a:solidFill>
                  <a:srgbClr val="0000FF"/>
                </a:solidFill>
                <a:sym typeface="Wingdings" pitchFamily="2" charset="2"/>
              </a:rPr>
              <a:t>i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 other particles might be fermions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You can’t put more than one fermion in the same quantum state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This decreases the total energy by a factor of 7/8 </a:t>
            </a:r>
          </a:p>
        </p:txBody>
      </p:sp>
      <p:graphicFrame>
        <p:nvGraphicFramePr>
          <p:cNvPr id="498697" name="Object 9"/>
          <p:cNvGraphicFramePr>
            <a:graphicFrameLocks noChangeAspect="1"/>
          </p:cNvGraphicFramePr>
          <p:nvPr/>
        </p:nvGraphicFramePr>
        <p:xfrm>
          <a:off x="8299450" y="838200"/>
          <a:ext cx="193347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533160" progId="Equation.DSMT4">
                  <p:embed/>
                </p:oleObj>
              </mc:Choice>
              <mc:Fallback>
                <p:oleObj name="Equation" r:id="rId2" imgW="1104840" imgH="533160" progId="Equation.DSMT4">
                  <p:embed/>
                  <p:pic>
                    <p:nvPicPr>
                      <p:cNvPr id="4986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9450" y="838200"/>
                        <a:ext cx="1933470" cy="933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698" name="Object 10"/>
          <p:cNvGraphicFramePr>
            <a:graphicFrameLocks noChangeAspect="1"/>
          </p:cNvGraphicFramePr>
          <p:nvPr/>
        </p:nvGraphicFramePr>
        <p:xfrm>
          <a:off x="7846205" y="4128912"/>
          <a:ext cx="208908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533160" progId="Equation.DSMT4">
                  <p:embed/>
                </p:oleObj>
              </mc:Choice>
              <mc:Fallback>
                <p:oleObj name="Equation" r:id="rId4" imgW="1193760" imgH="533160" progId="Equation.DSMT4">
                  <p:embed/>
                  <p:pic>
                    <p:nvPicPr>
                      <p:cNvPr id="4986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6205" y="4128912"/>
                        <a:ext cx="2089080" cy="933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00" name="Object 12"/>
          <p:cNvGraphicFramePr>
            <a:graphicFrameLocks noChangeAspect="1"/>
          </p:cNvGraphicFramePr>
          <p:nvPr/>
        </p:nvGraphicFramePr>
        <p:xfrm>
          <a:off x="533400" y="4864811"/>
          <a:ext cx="3955770" cy="191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60440" imgH="1091880" progId="Equation.DSMT4">
                  <p:embed/>
                </p:oleObj>
              </mc:Choice>
              <mc:Fallback>
                <p:oleObj name="Equation" r:id="rId6" imgW="2260440" imgH="1091880" progId="Equation.DSMT4">
                  <p:embed/>
                  <p:pic>
                    <p:nvPicPr>
                      <p:cNvPr id="4987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64811"/>
                        <a:ext cx="3955770" cy="1910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01" name="Object 13"/>
          <p:cNvGraphicFramePr>
            <a:graphicFrameLocks noChangeAspect="1"/>
          </p:cNvGraphicFramePr>
          <p:nvPr/>
        </p:nvGraphicFramePr>
        <p:xfrm>
          <a:off x="5779490" y="5197548"/>
          <a:ext cx="413343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1960" imgH="507960" progId="Equation.DSMT4">
                  <p:embed/>
                </p:oleObj>
              </mc:Choice>
              <mc:Fallback>
                <p:oleObj name="Equation" r:id="rId8" imgW="2361960" imgH="507960" progId="Equation.DSMT4">
                  <p:embed/>
                  <p:pic>
                    <p:nvPicPr>
                      <p:cNvPr id="4987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490" y="5197548"/>
                        <a:ext cx="4133430" cy="88893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02" name="Object 14"/>
          <p:cNvGraphicFramePr>
            <a:graphicFrameLocks noChangeAspect="1"/>
          </p:cNvGraphicFramePr>
          <p:nvPr/>
        </p:nvGraphicFramePr>
        <p:xfrm>
          <a:off x="7013030" y="6364304"/>
          <a:ext cx="1666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228600" progId="Equation.DSMT4">
                  <p:embed/>
                </p:oleObj>
              </mc:Choice>
              <mc:Fallback>
                <p:oleObj name="Equation" r:id="rId10" imgW="952200" imgH="228600" progId="Equation.DSMT4">
                  <p:embed/>
                  <p:pic>
                    <p:nvPicPr>
                      <p:cNvPr id="4987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030" y="6364304"/>
                        <a:ext cx="16663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7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6927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Neutron/Proton </a:t>
            </a:r>
            <a:r>
              <a:rPr lang="en-US" sz="4400" dirty="0" err="1"/>
              <a:t>Freezeout</a:t>
            </a:r>
            <a:endParaRPr lang="en-US" sz="4400" dirty="0"/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379702" y="850566"/>
            <a:ext cx="1046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0.71 MeV, the process stops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279775" y="1446286"/>
            <a:ext cx="106981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What is ratio of protons to neutrons at this temperature?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Non-relativistic,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E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mc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Ratio is:</a:t>
            </a:r>
          </a:p>
        </p:txBody>
      </p:sp>
      <p:graphicFrame>
        <p:nvGraphicFramePr>
          <p:cNvPr id="516098" name="Object 2"/>
          <p:cNvGraphicFramePr>
            <a:graphicFrameLocks noChangeAspect="1"/>
          </p:cNvGraphicFramePr>
          <p:nvPr/>
        </p:nvGraphicFramePr>
        <p:xfrm>
          <a:off x="7790799" y="930368"/>
          <a:ext cx="228879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82400" progId="Equation.DSMT4">
                  <p:embed/>
                </p:oleObj>
              </mc:Choice>
              <mc:Fallback>
                <p:oleObj name="Equation" r:id="rId2" imgW="1307880" imgH="482400" progId="Equation.DSMT4">
                  <p:embed/>
                  <p:pic>
                    <p:nvPicPr>
                      <p:cNvPr id="516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0799" y="930368"/>
                        <a:ext cx="228879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099" name="Object 3"/>
          <p:cNvGraphicFramePr>
            <a:graphicFrameLocks noChangeAspect="1"/>
          </p:cNvGraphicFramePr>
          <p:nvPr/>
        </p:nvGraphicFramePr>
        <p:xfrm>
          <a:off x="3388229" y="2302612"/>
          <a:ext cx="437787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01640" imgH="507960" progId="Equation.DSMT4">
                  <p:embed/>
                </p:oleObj>
              </mc:Choice>
              <mc:Fallback>
                <p:oleObj name="Equation" r:id="rId4" imgW="2501640" imgH="507960" progId="Equation.DSMT4">
                  <p:embed/>
                  <p:pic>
                    <p:nvPicPr>
                      <p:cNvPr id="516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229" y="2302612"/>
                        <a:ext cx="4377870" cy="888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00" name="Object 4"/>
          <p:cNvGraphicFramePr>
            <a:graphicFrameLocks noChangeAspect="1"/>
          </p:cNvGraphicFramePr>
          <p:nvPr/>
        </p:nvGraphicFramePr>
        <p:xfrm>
          <a:off x="248096" y="3011232"/>
          <a:ext cx="2710890" cy="168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9080" imgH="965160" progId="Equation.DSMT4">
                  <p:embed/>
                </p:oleObj>
              </mc:Choice>
              <mc:Fallback>
                <p:oleObj name="Equation" r:id="rId6" imgW="1549080" imgH="965160" progId="Equation.DSMT4">
                  <p:embed/>
                  <p:pic>
                    <p:nvPicPr>
                      <p:cNvPr id="516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96" y="3011232"/>
                        <a:ext cx="2710890" cy="1689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21" name="Object 5"/>
          <p:cNvGraphicFramePr>
            <a:graphicFrameLocks noChangeAspect="1"/>
          </p:cNvGraphicFramePr>
          <p:nvPr/>
        </p:nvGraphicFramePr>
        <p:xfrm>
          <a:off x="3126170" y="3336034"/>
          <a:ext cx="526680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09600" imgH="507960" progId="Equation.DSMT4">
                  <p:embed/>
                </p:oleObj>
              </mc:Choice>
              <mc:Fallback>
                <p:oleObj name="Equation" r:id="rId8" imgW="3009600" imgH="507960" progId="Equation.DSMT4">
                  <p:embed/>
                  <p:pic>
                    <p:nvPicPr>
                      <p:cNvPr id="521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6170" y="3336034"/>
                        <a:ext cx="5266800" cy="888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22" name="Object 6"/>
          <p:cNvGraphicFramePr>
            <a:graphicFrameLocks noChangeAspect="1"/>
          </p:cNvGraphicFramePr>
          <p:nvPr/>
        </p:nvGraphicFramePr>
        <p:xfrm>
          <a:off x="5432995" y="4231144"/>
          <a:ext cx="320040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28800" imgH="444240" progId="Equation.DSMT4">
                  <p:embed/>
                </p:oleObj>
              </mc:Choice>
              <mc:Fallback>
                <p:oleObj name="Equation" r:id="rId10" imgW="1828800" imgH="444240" progId="Equation.DSMT4">
                  <p:embed/>
                  <p:pic>
                    <p:nvPicPr>
                      <p:cNvPr id="521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995" y="4231144"/>
                        <a:ext cx="3200400" cy="777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0961" y="4968559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Neutron/proton ratio at this point freezes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But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the neutrons continue decaying through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process we’ve been ignoring</a:t>
            </a:r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748476" y="5652206"/>
            <a:ext cx="4008438" cy="647700"/>
            <a:chOff x="6400800" y="3594100"/>
            <a:chExt cx="4008438" cy="647700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7848600" y="3683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6569075" y="3683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8945563" y="3746500"/>
              <a:ext cx="366712" cy="3810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/>
                <a:t>e</a:t>
              </a:r>
              <a:r>
                <a:rPr lang="en-US" sz="2000" b="1" i="1" baseline="30000"/>
                <a:t>-</a:t>
              </a:r>
              <a:endParaRPr lang="en-US" sz="2000" b="1" i="1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7208838" y="3784600"/>
              <a:ext cx="365125" cy="304800"/>
            </a:xfrm>
            <a:prstGeom prst="rightArrow">
              <a:avLst>
                <a:gd name="adj1" fmla="val 50000"/>
                <a:gd name="adj2" fmla="val 24957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8397875" y="35941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9312275" y="3594100"/>
              <a:ext cx="457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chemeClr val="tx1"/>
                  </a:solidFill>
                </a:rPr>
                <a:t>+</a:t>
              </a:r>
            </a:p>
          </p:txBody>
        </p:sp>
        <p:grpSp>
          <p:nvGrpSpPr>
            <p:cNvPr id="21" name="Group 21"/>
            <p:cNvGrpSpPr>
              <a:grpSpLocks/>
            </p:cNvGrpSpPr>
            <p:nvPr/>
          </p:nvGrpSpPr>
          <p:grpSpPr bwMode="auto">
            <a:xfrm>
              <a:off x="9859963" y="3746500"/>
              <a:ext cx="366712" cy="381000"/>
              <a:chOff x="2880" y="2400"/>
              <a:chExt cx="192" cy="192"/>
            </a:xfrm>
          </p:grpSpPr>
          <p:sp>
            <p:nvSpPr>
              <p:cNvPr id="23" name="Oval 22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000" b="1" i="1" dirty="0">
                    <a:sym typeface="Symbol" pitchFamily="18" charset="2"/>
                  </a:rPr>
                  <a:t></a:t>
                </a: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6400800" y="3632200"/>
              <a:ext cx="4008438" cy="60960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810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build="p"/>
      <p:bldP spid="37" grpId="0" uiExpand="1" build="p"/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30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1910E4A5-F811-E884-B609-380926CFA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4686727" cy="38100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46E056B9-1932-99F3-2FC1-BA039ADA7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4263457"/>
            <a:ext cx="5562601" cy="38100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Stellar Versus Primordial Nucleosynthesis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198040" y="1701071"/>
            <a:ext cx="1057671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Protons and neutrons have lower energy when they bind into more complex nuclei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6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Just as in stars, the first step is to make deuterium, </a:t>
            </a:r>
            <a:r>
              <a:rPr lang="en-US" sz="2000" baseline="30000" dirty="0">
                <a:solidFill>
                  <a:srgbClr val="6600FF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6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00FF"/>
                </a:solidFill>
                <a:sym typeface="Symbol" pitchFamily="18" charset="2"/>
              </a:rPr>
              <a:t>However, many aspects of stellar and primordial nucleosynthesis are different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Primordial Nucleosynthesis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85617" y="3571879"/>
            <a:ext cx="5410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6600"/>
                </a:solidFill>
                <a:sym typeface="Symbol" pitchFamily="18" charset="2"/>
              </a:rPr>
              <a:t>Stellar Nucleosynthesis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Starts with just protons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First step is partly weak interaction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Occurs at high density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Denser than lead (for the Sun)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Must have sufficiently high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Takes billions of years to complete</a:t>
            </a:r>
            <a:endParaRPr lang="en-US" sz="2000" dirty="0">
              <a:solidFill>
                <a:srgbClr val="7030A0"/>
              </a:solidFill>
              <a:sym typeface="Symbol" pitchFamily="18" charset="2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95817" y="3654510"/>
            <a:ext cx="527894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00FF"/>
                </a:solidFill>
                <a:sym typeface="Symbol" pitchFamily="18" charset="2"/>
              </a:rPr>
              <a:t>Primordial Nucleosynthesis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Starts with protons and neutrons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First step is mostly strong interaction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Occurs at low density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Less dense than 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Must have sufficiently low temperatures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Must finish in a few minutes</a:t>
            </a:r>
          </a:p>
        </p:txBody>
      </p:sp>
    </p:spTree>
    <p:extLst>
      <p:ext uri="{BB962C8B-B14F-4D97-AF65-F5344CB8AC3E}">
        <p14:creationId xmlns:p14="http://schemas.microsoft.com/office/powerpoint/2010/main" val="22489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  <p:bldP spid="17" grpId="0" uiExpand="1" build="p"/>
      <p:bldP spid="1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6927" y="-38407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Deuterium Bottleneck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228600" y="870124"/>
            <a:ext cx="1060693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first step in making more complex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elements is to make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H, deuterium: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releases about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2.24 MeV of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process is very similar to recombination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With the neutrons playing the role of electrons getting bound to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get a similar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Saha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-type equation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describing the abundance of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+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and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H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most important factor here is the exponential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Strongly favors deuterium once </a:t>
            </a:r>
            <a:r>
              <a:rPr lang="en-US" sz="2000" i="1" dirty="0" err="1">
                <a:solidFill>
                  <a:srgbClr val="9900CC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9900CC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9900CC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&lt; 2.24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However, because the density of hydrogen is so low, the exponential has to beat a tiny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around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= 0.1 MeV,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neutrons will suddenly be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incorporated into deuterium</a:t>
            </a: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10261841" y="1092493"/>
            <a:ext cx="366713" cy="3683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6208712" y="2965435"/>
          <a:ext cx="395577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440" imgH="507960" progId="Equation.DSMT4">
                  <p:embed/>
                </p:oleObj>
              </mc:Choice>
              <mc:Fallback>
                <p:oleObj name="Equation" r:id="rId2" imgW="2260440" imgH="507960" progId="Equation.DSMT4">
                  <p:embed/>
                  <p:pic>
                    <p:nvPicPr>
                      <p:cNvPr id="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2" y="2965435"/>
                        <a:ext cx="3955770" cy="8889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7700309" y="1031754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r>
              <a:rPr lang="en-US" sz="2000" b="1" baseline="30000" dirty="0"/>
              <a:t>+</a:t>
            </a:r>
            <a:endParaRPr lang="en-US" sz="2000" b="1" i="1" dirty="0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6420784" y="1031754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n</a:t>
            </a:r>
            <a:r>
              <a:rPr lang="en-US" sz="2000" b="1" baseline="30000" dirty="0"/>
              <a:t>0</a:t>
            </a:r>
            <a:endParaRPr lang="en-US" sz="2000" b="1" i="1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377067" y="1092159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7066564" y="98769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9752833" y="955968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5524448" y="-2969352"/>
            <a:ext cx="183356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060468" y="912601"/>
            <a:ext cx="650044" cy="725383"/>
            <a:chOff x="4781566" y="1608047"/>
            <a:chExt cx="650044" cy="725383"/>
          </a:xfrm>
        </p:grpSpPr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4974410" y="185718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781566" y="1608047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403562" y="4856748"/>
            <a:ext cx="6039066" cy="163121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i="1" u="sng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1.5 MeV	Neutrino Decoupling</a:t>
            </a:r>
            <a:endParaRPr lang="en-US" sz="2000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0.71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0.2 MeV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80 keV		Primordial </a:t>
            </a:r>
            <a:r>
              <a:rPr lang="en-US" sz="2000" dirty="0" err="1">
                <a:solidFill>
                  <a:srgbClr val="006600"/>
                </a:solidFill>
              </a:rPr>
              <a:t>nucelosynthesis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7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  <p:bldP spid="19" grpId="0" animBg="1"/>
      <p:bldP spid="25" grpId="0" uiExpand="1" animBg="1"/>
      <p:bldP spid="26" grpId="0" uiExpand="1" animBg="1"/>
      <p:bldP spid="28" grpId="0" uiExpand="1" animBg="1"/>
      <p:bldP spid="29" grpId="0" uiExpand="1"/>
      <p:bldP spid="30" grpId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6927" y="-38407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is the Neutron/Proton Ratio?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103171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around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0.1 MeV, neutrons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will suddenly be incorporated into deuterium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time at this point will be</a:t>
            </a:r>
          </a:p>
          <a:p>
            <a:pPr>
              <a:buFontTx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During this time, neutrons have been decaying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steadily, so the neutron fraction will be reduced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About 1/8 of the baryons are currently neutrons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 comparable number of protons get incorporated into deuterons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¼ of the baryons are in deuterons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exact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time this happens will depend weakly on density of baryons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more baryons, the earlier it happens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And therefore, the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exact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fraction that becomes deuterons will depend on density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more baryons, the larger the fraction</a:t>
            </a:r>
          </a:p>
        </p:txBody>
      </p:sp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6354089" y="818479"/>
          <a:ext cx="402255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07960" progId="Equation.DSMT4">
                  <p:embed/>
                </p:oleObj>
              </mc:Choice>
              <mc:Fallback>
                <p:oleObj name="Equation" r:id="rId2" imgW="2298600" imgH="507960" progId="Equation.DSMT4">
                  <p:embed/>
                  <p:pic>
                    <p:nvPicPr>
                      <p:cNvPr id="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089" y="818479"/>
                        <a:ext cx="4022550" cy="8889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5603050" y="1822016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520560" progId="Equation.DSMT4">
                  <p:embed/>
                </p:oleObj>
              </mc:Choice>
              <mc:Fallback>
                <p:oleObj name="Equation" r:id="rId4" imgW="1206360" imgH="520560" progId="Equation.DSMT4">
                  <p:embed/>
                  <p:pic>
                    <p:nvPicPr>
                      <p:cNvPr id="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050" y="1822016"/>
                        <a:ext cx="211113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7696200" y="1860659"/>
          <a:ext cx="320040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28800" imgH="469800" progId="Equation.DSMT4">
                  <p:embed/>
                </p:oleObj>
              </mc:Choice>
              <mc:Fallback>
                <p:oleObj name="Equation" r:id="rId6" imgW="1828800" imgH="469800" progId="Equation.DSMT4">
                  <p:embed/>
                  <p:pic>
                    <p:nvPicPr>
                      <p:cNvPr id="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860659"/>
                        <a:ext cx="320040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967552" y="3003812"/>
          <a:ext cx="368928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08160" imgH="495000" progId="Equation.DSMT4">
                  <p:embed/>
                </p:oleObj>
              </mc:Choice>
              <mc:Fallback>
                <p:oleObj name="Equation" r:id="rId8" imgW="2108160" imgH="49500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552" y="3003812"/>
                        <a:ext cx="368928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9656832" y="3273705"/>
          <a:ext cx="88893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6832" y="3273705"/>
                        <a:ext cx="88893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86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7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7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7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87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Making Helium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274638" y="757535"/>
            <a:ext cx="10317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Once we make deuterium, we continue quickly to continue to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He: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2682875" y="1580861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143000" y="1409411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81000" y="1409411"/>
            <a:ext cx="685800" cy="704850"/>
            <a:chOff x="914400" y="1981200"/>
            <a:chExt cx="685800" cy="704850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00400" y="1314161"/>
            <a:ext cx="685800" cy="933450"/>
            <a:chOff x="3962400" y="1752600"/>
            <a:chExt cx="685800" cy="933450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3962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191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4191000" y="1752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8153400" y="1637577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640763" y="2261675"/>
            <a:ext cx="914400" cy="933450"/>
            <a:chOff x="3810000" y="2895600"/>
            <a:chExt cx="914400" cy="933450"/>
          </a:xfrm>
        </p:grpSpPr>
        <p:sp>
          <p:nvSpPr>
            <p:cNvPr id="26" name="Oval 6"/>
            <p:cNvSpPr>
              <a:spLocks noChangeArrowheads="1"/>
            </p:cNvSpPr>
            <p:nvPr/>
          </p:nvSpPr>
          <p:spPr bwMode="auto">
            <a:xfrm>
              <a:off x="42672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38100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p</a:t>
              </a:r>
              <a:r>
                <a:rPr lang="en-US" sz="1800" b="1" baseline="30000"/>
                <a:t>+</a:t>
              </a:r>
              <a:endParaRPr lang="en-US" sz="1800" b="1" i="1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4038600" y="3352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4038600" y="289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4648200" y="1618961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p</a:t>
            </a:r>
            <a:r>
              <a:rPr lang="en-US" sz="1800" b="1" baseline="30000" dirty="0"/>
              <a:t>+</a:t>
            </a:r>
            <a:endParaRPr lang="en-US" sz="1800" b="1" i="1" dirty="0"/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4705495" y="2663536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/>
              <a:t>n</a:t>
            </a:r>
            <a:r>
              <a:rPr lang="en-US" sz="1800" b="1" baseline="30000" dirty="0"/>
              <a:t>0</a:t>
            </a:r>
            <a:endParaRPr lang="en-US" sz="1800" b="1" i="1" dirty="0"/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82875" y="2701636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770602" y="2468418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96894" y="2552411"/>
            <a:ext cx="685800" cy="704850"/>
            <a:chOff x="914400" y="1981200"/>
            <a:chExt cx="685800" cy="704850"/>
          </a:xfrm>
        </p:grpSpPr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p</a:t>
              </a:r>
              <a:r>
                <a:rPr lang="en-US" sz="1800" b="1" baseline="30000"/>
                <a:t>+</a:t>
              </a:r>
              <a:endParaRPr lang="en-US" sz="1800" b="1" i="1"/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921818" y="2419350"/>
            <a:ext cx="914400" cy="723900"/>
            <a:chOff x="7848600" y="2114550"/>
            <a:chExt cx="914400" cy="723900"/>
          </a:xfrm>
        </p:grpSpPr>
        <p:sp>
          <p:nvSpPr>
            <p:cNvPr id="53" name="Oval 6"/>
            <p:cNvSpPr>
              <a:spLocks noChangeArrowheads="1"/>
            </p:cNvSpPr>
            <p:nvPr/>
          </p:nvSpPr>
          <p:spPr bwMode="auto">
            <a:xfrm>
              <a:off x="8305800" y="2114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7848600" y="2133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p</a:t>
              </a:r>
              <a:r>
                <a:rPr lang="en-US" sz="1800" b="1" baseline="30000"/>
                <a:t>+</a:t>
              </a:r>
              <a:endParaRPr lang="en-US" sz="1800" b="1" i="1"/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8077200" y="2362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9731552" y="1546224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8100580" y="2584741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215410" y="2397269"/>
            <a:ext cx="914400" cy="933450"/>
            <a:chOff x="3810000" y="2895600"/>
            <a:chExt cx="914400" cy="933450"/>
          </a:xfrm>
        </p:grpSpPr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42672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38100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4038600" y="3352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>
              <a:off x="4038600" y="289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640763" y="1428027"/>
            <a:ext cx="914400" cy="723900"/>
            <a:chOff x="7848600" y="2114550"/>
            <a:chExt cx="914400" cy="723900"/>
          </a:xfrm>
        </p:grpSpPr>
        <p:sp>
          <p:nvSpPr>
            <p:cNvPr id="57" name="Oval 6"/>
            <p:cNvSpPr>
              <a:spLocks noChangeArrowheads="1"/>
            </p:cNvSpPr>
            <p:nvPr/>
          </p:nvSpPr>
          <p:spPr bwMode="auto">
            <a:xfrm>
              <a:off x="8305800" y="2114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58" name="Oval 6"/>
            <p:cNvSpPr>
              <a:spLocks noChangeArrowheads="1"/>
            </p:cNvSpPr>
            <p:nvPr/>
          </p:nvSpPr>
          <p:spPr bwMode="auto">
            <a:xfrm>
              <a:off x="7848600" y="2133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8077200" y="2362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488175" y="3360965"/>
            <a:ext cx="103171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For every two neutrons, there will be two protons that combine to make 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He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Mass fraction of 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He is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twice that of neutron fraction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He is extremely stable – once formed it won’t go 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more baryons there are, the larger the neutron fraction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Define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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as the current ratio of baryons to photons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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increases,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Y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P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increases weakly: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525314" name="Object 2"/>
          <p:cNvGraphicFramePr>
            <a:graphicFrameLocks noChangeAspect="1"/>
          </p:cNvGraphicFramePr>
          <p:nvPr/>
        </p:nvGraphicFramePr>
        <p:xfrm>
          <a:off x="8565429" y="4879690"/>
          <a:ext cx="80010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444240" progId="Equation.DSMT4">
                  <p:embed/>
                </p:oleObj>
              </mc:Choice>
              <mc:Fallback>
                <p:oleObj name="Equation" r:id="rId3" imgW="457200" imgH="444240" progId="Equation.DSMT4">
                  <p:embed/>
                  <p:pic>
                    <p:nvPicPr>
                      <p:cNvPr id="525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5429" y="4879690"/>
                        <a:ext cx="800100" cy="7774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5" name="Object 3"/>
          <p:cNvGraphicFramePr>
            <a:graphicFrameLocks noChangeAspect="1"/>
          </p:cNvGraphicFramePr>
          <p:nvPr/>
        </p:nvGraphicFramePr>
        <p:xfrm>
          <a:off x="6003892" y="3706705"/>
          <a:ext cx="153342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520560" progId="Equation.DSMT4">
                  <p:embed/>
                </p:oleObj>
              </mc:Choice>
              <mc:Fallback>
                <p:oleObj name="Equation" r:id="rId5" imgW="876240" imgH="520560" progId="Equation.DSMT4">
                  <p:embed/>
                  <p:pic>
                    <p:nvPicPr>
                      <p:cNvPr id="525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892" y="3706705"/>
                        <a:ext cx="153342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6" name="Object 4"/>
          <p:cNvGraphicFramePr>
            <a:graphicFrameLocks noChangeAspect="1"/>
          </p:cNvGraphicFramePr>
          <p:nvPr/>
        </p:nvGraphicFramePr>
        <p:xfrm>
          <a:off x="7537312" y="3829743"/>
          <a:ext cx="7106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431640" progId="Equation.DSMT4">
                  <p:embed/>
                </p:oleObj>
              </mc:Choice>
              <mc:Fallback>
                <p:oleObj name="Equation" r:id="rId7" imgW="406080" imgH="431640" progId="Equation.DSMT4">
                  <p:embed/>
                  <p:pic>
                    <p:nvPicPr>
                      <p:cNvPr id="525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312" y="3829743"/>
                        <a:ext cx="71064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7" name="Object 5"/>
          <p:cNvGraphicFramePr>
            <a:graphicFrameLocks noChangeAspect="1"/>
          </p:cNvGraphicFramePr>
          <p:nvPr/>
        </p:nvGraphicFramePr>
        <p:xfrm>
          <a:off x="8247952" y="4030663"/>
          <a:ext cx="182196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1120" imgH="177480" progId="Equation.DSMT4">
                  <p:embed/>
                </p:oleObj>
              </mc:Choice>
              <mc:Fallback>
                <p:oleObj name="Equation" r:id="rId9" imgW="1041120" imgH="177480" progId="Equation.DSMT4">
                  <p:embed/>
                  <p:pic>
                    <p:nvPicPr>
                      <p:cNvPr id="525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7952" y="4030663"/>
                        <a:ext cx="182196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318" name="Object 6"/>
          <p:cNvGraphicFramePr>
            <a:graphicFrameLocks noChangeAspect="1"/>
          </p:cNvGraphicFramePr>
          <p:nvPr/>
        </p:nvGraphicFramePr>
        <p:xfrm>
          <a:off x="7146943" y="5918994"/>
          <a:ext cx="34448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68480" imgH="431640" progId="Equation.DSMT4">
                  <p:embed/>
                </p:oleObj>
              </mc:Choice>
              <mc:Fallback>
                <p:oleObj name="Equation" r:id="rId11" imgW="1968480" imgH="431640" progId="Equation.DSMT4">
                  <p:embed/>
                  <p:pic>
                    <p:nvPicPr>
                      <p:cNvPr id="525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43" y="5918994"/>
                        <a:ext cx="3444840" cy="75537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1652155" y="1409411"/>
            <a:ext cx="685800" cy="704850"/>
            <a:chOff x="914400" y="1981200"/>
            <a:chExt cx="685800" cy="704850"/>
          </a:xfrm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p</a:t>
              </a:r>
              <a:r>
                <a:rPr lang="en-US" sz="1800" b="1" baseline="30000"/>
                <a:t>+</a:t>
              </a:r>
              <a:endParaRPr lang="en-US" sz="1800" b="1" i="1"/>
            </a:p>
          </p:txBody>
        </p:sp>
        <p:sp>
          <p:nvSpPr>
            <p:cNvPr id="62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4038600" y="149427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6775305" y="152717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5988049" y="1395991"/>
            <a:ext cx="685800" cy="704850"/>
            <a:chOff x="914400" y="1981200"/>
            <a:chExt cx="685800" cy="704850"/>
          </a:xfrm>
        </p:grpSpPr>
        <p:sp>
          <p:nvSpPr>
            <p:cNvPr id="66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39000" y="1468488"/>
            <a:ext cx="685800" cy="704850"/>
            <a:chOff x="914400" y="1981200"/>
            <a:chExt cx="685800" cy="704850"/>
          </a:xfrm>
        </p:grpSpPr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1000" y="2419350"/>
            <a:ext cx="685800" cy="933450"/>
            <a:chOff x="3962400" y="1752600"/>
            <a:chExt cx="685800" cy="933450"/>
          </a:xfrm>
        </p:grpSpPr>
        <p:sp>
          <p:nvSpPr>
            <p:cNvPr id="72" name="Oval 6"/>
            <p:cNvSpPr>
              <a:spLocks noChangeArrowheads="1"/>
            </p:cNvSpPr>
            <p:nvPr/>
          </p:nvSpPr>
          <p:spPr bwMode="auto">
            <a:xfrm>
              <a:off x="3962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73" name="Oval 7"/>
            <p:cNvSpPr>
              <a:spLocks noChangeArrowheads="1"/>
            </p:cNvSpPr>
            <p:nvPr/>
          </p:nvSpPr>
          <p:spPr bwMode="auto">
            <a:xfrm>
              <a:off x="4191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  <p:sp>
          <p:nvSpPr>
            <p:cNvPr id="74" name="Oval 7"/>
            <p:cNvSpPr>
              <a:spLocks noChangeArrowheads="1"/>
            </p:cNvSpPr>
            <p:nvPr/>
          </p:nvSpPr>
          <p:spPr bwMode="auto">
            <a:xfrm>
              <a:off x="4191000" y="1752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1194955" y="255587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258830" y="2533361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7264978" y="2456147"/>
            <a:ext cx="685800" cy="704850"/>
            <a:chOff x="914400" y="1981200"/>
            <a:chExt cx="685800" cy="704850"/>
          </a:xfrm>
        </p:grpSpPr>
        <p:sp>
          <p:nvSpPr>
            <p:cNvPr id="78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/>
                <a:t>p</a:t>
              </a:r>
              <a:r>
                <a:rPr lang="en-US" sz="1800" b="1" baseline="30000" dirty="0"/>
                <a:t>+</a:t>
              </a:r>
              <a:endParaRPr lang="en-US" sz="1800" b="1" i="1" dirty="0"/>
            </a:p>
          </p:txBody>
        </p:sp>
        <p:sp>
          <p:nvSpPr>
            <p:cNvPr id="79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dirty="0"/>
                <a:t>n</a:t>
              </a:r>
              <a:r>
                <a:rPr lang="en-US" sz="1800" b="1" baseline="30000" dirty="0"/>
                <a:t>0</a:t>
              </a:r>
              <a:endParaRPr lang="en-US" sz="1800" b="1" i="1" dirty="0"/>
            </a:p>
          </p:txBody>
        </p:sp>
      </p:grpSp>
      <p:sp>
        <p:nvSpPr>
          <p:cNvPr id="80" name="Oval 7"/>
          <p:cNvSpPr>
            <a:spLocks noChangeArrowheads="1"/>
          </p:cNvSpPr>
          <p:nvPr/>
        </p:nvSpPr>
        <p:spPr bwMode="auto">
          <a:xfrm>
            <a:off x="10287000" y="1601996"/>
            <a:ext cx="457200" cy="4762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/>
              <a:t>n</a:t>
            </a:r>
            <a:r>
              <a:rPr lang="en-US" sz="1800" b="1" baseline="30000" dirty="0"/>
              <a:t>0</a:t>
            </a:r>
            <a:endParaRPr lang="en-US" sz="1800" b="1" i="1" dirty="0"/>
          </a:p>
        </p:txBody>
      </p:sp>
      <p:sp>
        <p:nvSpPr>
          <p:cNvPr id="81" name="Oval 6"/>
          <p:cNvSpPr>
            <a:spLocks noChangeArrowheads="1"/>
          </p:cNvSpPr>
          <p:nvPr/>
        </p:nvSpPr>
        <p:spPr bwMode="auto">
          <a:xfrm>
            <a:off x="10348137" y="2563404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p</a:t>
            </a:r>
            <a:r>
              <a:rPr lang="en-US" sz="1800" b="1" baseline="30000" dirty="0"/>
              <a:t>+</a:t>
            </a:r>
            <a:endParaRPr lang="en-US" sz="1800" b="1" i="1" dirty="0"/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9738537" y="2438713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253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52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build="p"/>
      <p:bldP spid="10" grpId="0" animBg="1"/>
      <p:bldP spid="11" grpId="0"/>
      <p:bldP spid="22" grpId="0" animBg="1"/>
      <p:bldP spid="31" grpId="0" animBg="1"/>
      <p:bldP spid="32" grpId="0" animBg="1"/>
      <p:bldP spid="33" grpId="0" animBg="1"/>
      <p:bldP spid="34" grpId="0"/>
      <p:bldP spid="46" grpId="0"/>
      <p:bldP spid="47" grpId="0" animBg="1"/>
      <p:bldP spid="60" grpId="0" uiExpand="1" build="p"/>
      <p:bldP spid="63" grpId="0"/>
      <p:bldP spid="64" grpId="0"/>
      <p:bldP spid="75" grpId="0"/>
      <p:bldP spid="76" grpId="0"/>
      <p:bldP spid="80" grpId="0" animBg="1"/>
      <p:bldP spid="81" grpId="0" animBg="1"/>
      <p:bldP spid="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Making Other Elements</a:t>
            </a:r>
          </a:p>
        </p:txBody>
      </p:sp>
      <p:sp>
        <p:nvSpPr>
          <p:cNvPr id="787459" name="Text Box 3"/>
          <p:cNvSpPr txBox="1">
            <a:spLocks noChangeArrowheads="1"/>
          </p:cNvSpPr>
          <p:nvPr/>
        </p:nvSpPr>
        <p:spPr bwMode="auto">
          <a:xfrm>
            <a:off x="327819" y="877139"/>
            <a:ext cx="10386866" cy="58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As that last of the deuterium and neutrons are used up, other processes become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last few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H,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He, and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 nuclei will have trouble finding partners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will be small amount of each of these isotopes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more baryons there are, the easier it is to find a partner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As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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increases,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H,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He, and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 all decrease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There are other rare processes that produce a couple of other isotopes: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aseline="30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Li and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Be are produced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Not sure how they depend on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Within a few hundred seconds, the baryons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are all in n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0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,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1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H,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H,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3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H,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3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He, 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4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He,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Be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and 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Li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6477000" y="50101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334000" y="4933950"/>
            <a:ext cx="914400" cy="723900"/>
            <a:chOff x="7848600" y="2114550"/>
            <a:chExt cx="914400" cy="723900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8305800" y="2114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86" name="Oval 6"/>
            <p:cNvSpPr>
              <a:spLocks noChangeArrowheads="1"/>
            </p:cNvSpPr>
            <p:nvPr/>
          </p:nvSpPr>
          <p:spPr bwMode="auto">
            <a:xfrm>
              <a:off x="7848600" y="2133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87" name="Oval 7"/>
            <p:cNvSpPr>
              <a:spLocks noChangeArrowheads="1"/>
            </p:cNvSpPr>
            <p:nvPr/>
          </p:nvSpPr>
          <p:spPr bwMode="auto">
            <a:xfrm>
              <a:off x="8077200" y="2362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086600" y="4876800"/>
            <a:ext cx="914400" cy="933450"/>
            <a:chOff x="3810000" y="2895600"/>
            <a:chExt cx="914400" cy="933450"/>
          </a:xfrm>
        </p:grpSpPr>
        <p:sp>
          <p:nvSpPr>
            <p:cNvPr id="89" name="Oval 6"/>
            <p:cNvSpPr>
              <a:spLocks noChangeArrowheads="1"/>
            </p:cNvSpPr>
            <p:nvPr/>
          </p:nvSpPr>
          <p:spPr bwMode="auto">
            <a:xfrm>
              <a:off x="42672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90" name="Oval 6"/>
            <p:cNvSpPr>
              <a:spLocks noChangeArrowheads="1"/>
            </p:cNvSpPr>
            <p:nvPr/>
          </p:nvSpPr>
          <p:spPr bwMode="auto">
            <a:xfrm>
              <a:off x="38100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4038600" y="3352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4038600" y="289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93" name="AutoShape 17"/>
          <p:cNvSpPr>
            <a:spLocks noChangeArrowheads="1"/>
          </p:cNvSpPr>
          <p:nvPr/>
        </p:nvSpPr>
        <p:spPr bwMode="auto">
          <a:xfrm>
            <a:off x="8305800" y="5105400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5486400" y="5791200"/>
            <a:ext cx="685800" cy="933450"/>
            <a:chOff x="3962400" y="1752600"/>
            <a:chExt cx="685800" cy="933450"/>
          </a:xfrm>
        </p:grpSpPr>
        <p:sp>
          <p:nvSpPr>
            <p:cNvPr id="95" name="Oval 6"/>
            <p:cNvSpPr>
              <a:spLocks noChangeArrowheads="1"/>
            </p:cNvSpPr>
            <p:nvPr/>
          </p:nvSpPr>
          <p:spPr bwMode="auto">
            <a:xfrm>
              <a:off x="3962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96" name="Oval 7"/>
            <p:cNvSpPr>
              <a:spLocks noChangeArrowheads="1"/>
            </p:cNvSpPr>
            <p:nvPr/>
          </p:nvSpPr>
          <p:spPr bwMode="auto">
            <a:xfrm>
              <a:off x="4191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97" name="Oval 7"/>
            <p:cNvSpPr>
              <a:spLocks noChangeArrowheads="1"/>
            </p:cNvSpPr>
            <p:nvPr/>
          </p:nvSpPr>
          <p:spPr bwMode="auto">
            <a:xfrm>
              <a:off x="4191000" y="1752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6477000" y="59436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7086600" y="5848350"/>
            <a:ext cx="914400" cy="933450"/>
            <a:chOff x="3810000" y="2895600"/>
            <a:chExt cx="914400" cy="933450"/>
          </a:xfrm>
        </p:grpSpPr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42672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01" name="Oval 6"/>
            <p:cNvSpPr>
              <a:spLocks noChangeArrowheads="1"/>
            </p:cNvSpPr>
            <p:nvPr/>
          </p:nvSpPr>
          <p:spPr bwMode="auto">
            <a:xfrm>
              <a:off x="38100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102" name="Oval 7"/>
            <p:cNvSpPr>
              <a:spLocks noChangeArrowheads="1"/>
            </p:cNvSpPr>
            <p:nvPr/>
          </p:nvSpPr>
          <p:spPr bwMode="auto">
            <a:xfrm>
              <a:off x="4038600" y="3352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03" name="Oval 7"/>
            <p:cNvSpPr>
              <a:spLocks noChangeArrowheads="1"/>
            </p:cNvSpPr>
            <p:nvPr/>
          </p:nvSpPr>
          <p:spPr bwMode="auto">
            <a:xfrm>
              <a:off x="4038600" y="289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104" name="AutoShape 17"/>
          <p:cNvSpPr>
            <a:spLocks noChangeArrowheads="1"/>
          </p:cNvSpPr>
          <p:nvPr/>
        </p:nvSpPr>
        <p:spPr bwMode="auto">
          <a:xfrm>
            <a:off x="8321675" y="6096000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8839200" y="4800600"/>
            <a:ext cx="914400" cy="933450"/>
            <a:chOff x="4267200" y="4343400"/>
            <a:chExt cx="914400" cy="933450"/>
          </a:xfrm>
        </p:grpSpPr>
        <p:sp>
          <p:nvSpPr>
            <p:cNvPr id="110" name="Oval 6"/>
            <p:cNvSpPr>
              <a:spLocks noChangeArrowheads="1"/>
            </p:cNvSpPr>
            <p:nvPr/>
          </p:nvSpPr>
          <p:spPr bwMode="auto">
            <a:xfrm>
              <a:off x="4343400" y="43434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11" name="Oval 6"/>
            <p:cNvSpPr>
              <a:spLocks noChangeArrowheads="1"/>
            </p:cNvSpPr>
            <p:nvPr/>
          </p:nvSpPr>
          <p:spPr bwMode="auto">
            <a:xfrm>
              <a:off x="4343400" y="4800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p</a:t>
              </a:r>
              <a:r>
                <a:rPr lang="en-US" sz="2000" b="1" baseline="30000"/>
                <a:t>+</a:t>
              </a:r>
              <a:endParaRPr lang="en-US" sz="2000" b="1" i="1"/>
            </a:p>
          </p:txBody>
        </p:sp>
        <p:sp>
          <p:nvSpPr>
            <p:cNvPr id="107" name="Oval 6"/>
            <p:cNvSpPr>
              <a:spLocks noChangeArrowheads="1"/>
            </p:cNvSpPr>
            <p:nvPr/>
          </p:nvSpPr>
          <p:spPr bwMode="auto">
            <a:xfrm>
              <a:off x="4724400" y="4572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08" name="Oval 7"/>
            <p:cNvSpPr>
              <a:spLocks noChangeArrowheads="1"/>
            </p:cNvSpPr>
            <p:nvPr/>
          </p:nvSpPr>
          <p:spPr bwMode="auto">
            <a:xfrm>
              <a:off x="4267200" y="4572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12" name="Oval 7"/>
            <p:cNvSpPr>
              <a:spLocks noChangeArrowheads="1"/>
            </p:cNvSpPr>
            <p:nvPr/>
          </p:nvSpPr>
          <p:spPr bwMode="auto">
            <a:xfrm>
              <a:off x="4648200" y="43434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13" name="Oval 7"/>
            <p:cNvSpPr>
              <a:spLocks noChangeArrowheads="1"/>
            </p:cNvSpPr>
            <p:nvPr/>
          </p:nvSpPr>
          <p:spPr bwMode="auto">
            <a:xfrm>
              <a:off x="4648200" y="4800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06" name="Oval 6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839200" y="5772150"/>
            <a:ext cx="914400" cy="933450"/>
            <a:chOff x="9067800" y="5314950"/>
            <a:chExt cx="914400" cy="933450"/>
          </a:xfrm>
        </p:grpSpPr>
        <p:sp>
          <p:nvSpPr>
            <p:cNvPr id="117" name="Oval 7"/>
            <p:cNvSpPr>
              <a:spLocks noChangeArrowheads="1"/>
            </p:cNvSpPr>
            <p:nvPr/>
          </p:nvSpPr>
          <p:spPr bwMode="auto">
            <a:xfrm>
              <a:off x="9067800" y="5543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18" name="Oval 7"/>
            <p:cNvSpPr>
              <a:spLocks noChangeArrowheads="1"/>
            </p:cNvSpPr>
            <p:nvPr/>
          </p:nvSpPr>
          <p:spPr bwMode="auto">
            <a:xfrm>
              <a:off x="9448800" y="53149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19" name="Oval 7"/>
            <p:cNvSpPr>
              <a:spLocks noChangeArrowheads="1"/>
            </p:cNvSpPr>
            <p:nvPr/>
          </p:nvSpPr>
          <p:spPr bwMode="auto">
            <a:xfrm>
              <a:off x="9448800" y="57721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114" name="Oval 6"/>
            <p:cNvSpPr>
              <a:spLocks noChangeArrowheads="1"/>
            </p:cNvSpPr>
            <p:nvPr/>
          </p:nvSpPr>
          <p:spPr bwMode="auto">
            <a:xfrm>
              <a:off x="9144000" y="53149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15" name="Oval 6"/>
            <p:cNvSpPr>
              <a:spLocks noChangeArrowheads="1"/>
            </p:cNvSpPr>
            <p:nvPr/>
          </p:nvSpPr>
          <p:spPr bwMode="auto">
            <a:xfrm>
              <a:off x="9144000" y="57721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16" name="Oval 6"/>
            <p:cNvSpPr>
              <a:spLocks noChangeArrowheads="1"/>
            </p:cNvSpPr>
            <p:nvPr/>
          </p:nvSpPr>
          <p:spPr bwMode="auto">
            <a:xfrm>
              <a:off x="9525000" y="5543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9296400" y="5562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177" name="Oval 23"/>
          <p:cNvSpPr>
            <a:spLocks noChangeArrowheads="1"/>
          </p:cNvSpPr>
          <p:nvPr/>
        </p:nvSpPr>
        <p:spPr bwMode="auto">
          <a:xfrm>
            <a:off x="10347972" y="5060950"/>
            <a:ext cx="366713" cy="3683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178" name="Text Box 20"/>
          <p:cNvSpPr txBox="1">
            <a:spLocks noChangeArrowheads="1"/>
          </p:cNvSpPr>
          <p:nvPr/>
        </p:nvSpPr>
        <p:spPr bwMode="auto">
          <a:xfrm>
            <a:off x="9859818" y="493712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9" name="Oval 23"/>
          <p:cNvSpPr>
            <a:spLocks noChangeArrowheads="1"/>
          </p:cNvSpPr>
          <p:nvPr/>
        </p:nvSpPr>
        <p:spPr bwMode="auto">
          <a:xfrm>
            <a:off x="10395417" y="6011718"/>
            <a:ext cx="366713" cy="3683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180" name="Text Box 20"/>
          <p:cNvSpPr txBox="1">
            <a:spLocks noChangeArrowheads="1"/>
          </p:cNvSpPr>
          <p:nvPr/>
        </p:nvSpPr>
        <p:spPr bwMode="auto">
          <a:xfrm>
            <a:off x="9890772" y="5875883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1" name="AutoShape 17"/>
          <p:cNvSpPr>
            <a:spLocks noChangeArrowheads="1"/>
          </p:cNvSpPr>
          <p:nvPr/>
        </p:nvSpPr>
        <p:spPr bwMode="auto">
          <a:xfrm>
            <a:off x="2919556" y="1743653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Text Box 19"/>
          <p:cNvSpPr txBox="1">
            <a:spLocks noChangeArrowheads="1"/>
          </p:cNvSpPr>
          <p:nvPr/>
        </p:nvSpPr>
        <p:spPr bwMode="auto">
          <a:xfrm>
            <a:off x="1379681" y="1572203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617681" y="1572203"/>
            <a:ext cx="685800" cy="704850"/>
            <a:chOff x="914400" y="1981200"/>
            <a:chExt cx="685800" cy="704850"/>
          </a:xfrm>
        </p:grpSpPr>
        <p:sp>
          <p:nvSpPr>
            <p:cNvPr id="184" name="Oval 6"/>
            <p:cNvSpPr>
              <a:spLocks noChangeArrowheads="1"/>
            </p:cNvSpPr>
            <p:nvPr/>
          </p:nvSpPr>
          <p:spPr bwMode="auto">
            <a:xfrm>
              <a:off x="914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85" name="Oval 7"/>
            <p:cNvSpPr>
              <a:spLocks noChangeArrowheads="1"/>
            </p:cNvSpPr>
            <p:nvPr/>
          </p:nvSpPr>
          <p:spPr bwMode="auto">
            <a:xfrm>
              <a:off x="1143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190" name="Oval 6"/>
          <p:cNvSpPr>
            <a:spLocks noChangeArrowheads="1"/>
          </p:cNvSpPr>
          <p:nvPr/>
        </p:nvSpPr>
        <p:spPr bwMode="auto">
          <a:xfrm>
            <a:off x="2065481" y="1689389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r>
              <a:rPr lang="en-US" sz="2000" b="1" baseline="30000" dirty="0"/>
              <a:t>+</a:t>
            </a:r>
            <a:endParaRPr lang="en-US" sz="2000" b="1" i="1" dirty="0"/>
          </a:p>
        </p:txBody>
      </p:sp>
      <p:sp>
        <p:nvSpPr>
          <p:cNvPr id="192" name="AutoShape 17"/>
          <p:cNvSpPr>
            <a:spLocks noChangeArrowheads="1"/>
          </p:cNvSpPr>
          <p:nvPr/>
        </p:nvSpPr>
        <p:spPr bwMode="auto">
          <a:xfrm>
            <a:off x="8226065" y="1620693"/>
            <a:ext cx="365125" cy="304800"/>
          </a:xfrm>
          <a:prstGeom prst="rightArrow">
            <a:avLst>
              <a:gd name="adj1" fmla="val 50000"/>
              <a:gd name="adj2" fmla="val 2495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6" name="Group 195"/>
          <p:cNvGrpSpPr/>
          <p:nvPr/>
        </p:nvGrpSpPr>
        <p:grpSpPr>
          <a:xfrm>
            <a:off x="8763000" y="1428750"/>
            <a:ext cx="914400" cy="933450"/>
            <a:chOff x="3810000" y="2895600"/>
            <a:chExt cx="914400" cy="933450"/>
          </a:xfrm>
        </p:grpSpPr>
        <p:sp>
          <p:nvSpPr>
            <p:cNvPr id="197" name="Oval 6"/>
            <p:cNvSpPr>
              <a:spLocks noChangeArrowheads="1"/>
            </p:cNvSpPr>
            <p:nvPr/>
          </p:nvSpPr>
          <p:spPr bwMode="auto">
            <a:xfrm>
              <a:off x="42672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98" name="Oval 6"/>
            <p:cNvSpPr>
              <a:spLocks noChangeArrowheads="1"/>
            </p:cNvSpPr>
            <p:nvPr/>
          </p:nvSpPr>
          <p:spPr bwMode="auto">
            <a:xfrm>
              <a:off x="3810000" y="3124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99" name="Oval 7"/>
            <p:cNvSpPr>
              <a:spLocks noChangeArrowheads="1"/>
            </p:cNvSpPr>
            <p:nvPr/>
          </p:nvSpPr>
          <p:spPr bwMode="auto">
            <a:xfrm>
              <a:off x="4038600" y="3352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200" name="Oval 7"/>
            <p:cNvSpPr>
              <a:spLocks noChangeArrowheads="1"/>
            </p:cNvSpPr>
            <p:nvPr/>
          </p:nvSpPr>
          <p:spPr bwMode="auto">
            <a:xfrm>
              <a:off x="4038600" y="2895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204" name="Text Box 19"/>
          <p:cNvSpPr txBox="1">
            <a:spLocks noChangeArrowheads="1"/>
          </p:cNvSpPr>
          <p:nvPr/>
        </p:nvSpPr>
        <p:spPr bwMode="auto">
          <a:xfrm>
            <a:off x="9662172" y="1464541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205" name="Group 204"/>
          <p:cNvGrpSpPr/>
          <p:nvPr/>
        </p:nvGrpSpPr>
        <p:grpSpPr>
          <a:xfrm>
            <a:off x="6271419" y="1336964"/>
            <a:ext cx="685800" cy="933450"/>
            <a:chOff x="3962400" y="1752600"/>
            <a:chExt cx="685800" cy="933450"/>
          </a:xfrm>
        </p:grpSpPr>
        <p:sp>
          <p:nvSpPr>
            <p:cNvPr id="206" name="Oval 6"/>
            <p:cNvSpPr>
              <a:spLocks noChangeArrowheads="1"/>
            </p:cNvSpPr>
            <p:nvPr/>
          </p:nvSpPr>
          <p:spPr bwMode="auto">
            <a:xfrm>
              <a:off x="3962400" y="1981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207" name="Oval 7"/>
            <p:cNvSpPr>
              <a:spLocks noChangeArrowheads="1"/>
            </p:cNvSpPr>
            <p:nvPr/>
          </p:nvSpPr>
          <p:spPr bwMode="auto">
            <a:xfrm>
              <a:off x="4191000" y="22098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  <p:sp>
          <p:nvSpPr>
            <p:cNvPr id="208" name="Oval 7"/>
            <p:cNvSpPr>
              <a:spLocks noChangeArrowheads="1"/>
            </p:cNvSpPr>
            <p:nvPr/>
          </p:nvSpPr>
          <p:spPr bwMode="auto">
            <a:xfrm>
              <a:off x="4191000" y="1752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429000" y="1565564"/>
            <a:ext cx="914400" cy="723900"/>
            <a:chOff x="7848600" y="2114550"/>
            <a:chExt cx="914400" cy="723900"/>
          </a:xfrm>
        </p:grpSpPr>
        <p:sp>
          <p:nvSpPr>
            <p:cNvPr id="212" name="Oval 6"/>
            <p:cNvSpPr>
              <a:spLocks noChangeArrowheads="1"/>
            </p:cNvSpPr>
            <p:nvPr/>
          </p:nvSpPr>
          <p:spPr bwMode="auto">
            <a:xfrm>
              <a:off x="8305800" y="211455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213" name="Oval 6"/>
            <p:cNvSpPr>
              <a:spLocks noChangeArrowheads="1"/>
            </p:cNvSpPr>
            <p:nvPr/>
          </p:nvSpPr>
          <p:spPr bwMode="auto">
            <a:xfrm>
              <a:off x="7848600" y="21336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/>
                <a:t>p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214" name="Oval 7"/>
            <p:cNvSpPr>
              <a:spLocks noChangeArrowheads="1"/>
            </p:cNvSpPr>
            <p:nvPr/>
          </p:nvSpPr>
          <p:spPr bwMode="auto">
            <a:xfrm>
              <a:off x="8077200" y="2362200"/>
              <a:ext cx="457200" cy="47625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n</a:t>
              </a:r>
              <a:r>
                <a:rPr lang="en-US" sz="2000" b="1" baseline="30000" dirty="0"/>
                <a:t>0</a:t>
              </a:r>
              <a:endParaRPr lang="en-US" sz="2000" b="1" i="1" dirty="0"/>
            </a:p>
          </p:txBody>
        </p:sp>
      </p:grpSp>
      <p:sp>
        <p:nvSpPr>
          <p:cNvPr id="215" name="Oval 23"/>
          <p:cNvSpPr>
            <a:spLocks noChangeArrowheads="1"/>
          </p:cNvSpPr>
          <p:nvPr/>
        </p:nvSpPr>
        <p:spPr bwMode="auto">
          <a:xfrm>
            <a:off x="10272276" y="1629064"/>
            <a:ext cx="366713" cy="3683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216" name="Text Box 19"/>
          <p:cNvSpPr txBox="1">
            <a:spLocks noChangeArrowheads="1"/>
          </p:cNvSpPr>
          <p:nvPr/>
        </p:nvSpPr>
        <p:spPr bwMode="auto">
          <a:xfrm>
            <a:off x="6957219" y="147002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7" name="Oval 6"/>
          <p:cNvSpPr>
            <a:spLocks noChangeArrowheads="1"/>
          </p:cNvSpPr>
          <p:nvPr/>
        </p:nvSpPr>
        <p:spPr bwMode="auto">
          <a:xfrm>
            <a:off x="7540265" y="1552575"/>
            <a:ext cx="457200" cy="4762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p</a:t>
            </a:r>
            <a:r>
              <a:rPr lang="en-US" sz="2000" b="1" baseline="30000" dirty="0"/>
              <a:t>+</a:t>
            </a:r>
            <a:endParaRPr lang="en-US" sz="2000" b="1" i="1" dirty="0"/>
          </a:p>
        </p:txBody>
      </p:sp>
      <p:sp>
        <p:nvSpPr>
          <p:cNvPr id="218" name="Text Box 19"/>
          <p:cNvSpPr txBox="1">
            <a:spLocks noChangeArrowheads="1"/>
          </p:cNvSpPr>
          <p:nvPr/>
        </p:nvSpPr>
        <p:spPr bwMode="auto">
          <a:xfrm>
            <a:off x="4434936" y="1457614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9" name="Oval 23"/>
          <p:cNvSpPr>
            <a:spLocks noChangeArrowheads="1"/>
          </p:cNvSpPr>
          <p:nvPr/>
        </p:nvSpPr>
        <p:spPr bwMode="auto">
          <a:xfrm>
            <a:off x="4967287" y="1594139"/>
            <a:ext cx="366713" cy="3683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</p:spTree>
    <p:extLst>
      <p:ext uri="{BB962C8B-B14F-4D97-AF65-F5344CB8AC3E}">
        <p14:creationId xmlns:p14="http://schemas.microsoft.com/office/powerpoint/2010/main" val="277532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8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87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87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87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87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87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  <p:bldP spid="83" grpId="0"/>
      <p:bldP spid="93" grpId="0" animBg="1"/>
      <p:bldP spid="98" grpId="0"/>
      <p:bldP spid="104" grpId="0" animBg="1"/>
      <p:bldP spid="177" grpId="0" animBg="1"/>
      <p:bldP spid="178" grpId="0"/>
      <p:bldP spid="179" grpId="0" animBg="1"/>
      <p:bldP spid="180" grpId="0"/>
      <p:bldP spid="181" grpId="0" animBg="1"/>
      <p:bldP spid="182" grpId="0"/>
      <p:bldP spid="190" grpId="0" animBg="1"/>
      <p:bldP spid="192" grpId="0" animBg="1"/>
      <p:bldP spid="204" grpId="0"/>
      <p:bldP spid="215" grpId="0" animBg="1"/>
      <p:bldP spid="216" grpId="0"/>
      <p:bldP spid="217" grpId="0" animBg="1"/>
      <p:bldP spid="218" grpId="0"/>
      <p:bldP spid="2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Subsequent Decay and Observations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762000"/>
            <a:ext cx="10896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Three of these are unstable: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Add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0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to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H,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 to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He, and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 to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process whereby stars make heavier elements do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not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work in the early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Density is too low for unstable 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8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Be to find another 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He to react with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In the end, we should be able to predict abundance (compared to hydrogen) of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			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He,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He,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now wish to compare to observations</a:t>
            </a:r>
          </a:p>
        </p:txBody>
      </p:sp>
      <p:graphicFrame>
        <p:nvGraphicFramePr>
          <p:cNvPr id="527362" name="Object 2"/>
          <p:cNvGraphicFramePr>
            <a:graphicFrameLocks noChangeAspect="1"/>
          </p:cNvGraphicFramePr>
          <p:nvPr/>
        </p:nvGraphicFramePr>
        <p:xfrm>
          <a:off x="3733800" y="749300"/>
          <a:ext cx="2688840" cy="131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749160" progId="Equation.DSMT4">
                  <p:embed/>
                </p:oleObj>
              </mc:Choice>
              <mc:Fallback>
                <p:oleObj name="Equation" r:id="rId2" imgW="1536480" imgH="749160" progId="Equation.DSMT4">
                  <p:embed/>
                  <p:pic>
                    <p:nvPicPr>
                      <p:cNvPr id="527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49300"/>
                        <a:ext cx="2688840" cy="1311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3" name="Object 3"/>
          <p:cNvGraphicFramePr>
            <a:graphicFrameLocks noChangeAspect="1"/>
          </p:cNvGraphicFramePr>
          <p:nvPr/>
        </p:nvGraphicFramePr>
        <p:xfrm>
          <a:off x="8229600" y="3006900"/>
          <a:ext cx="206640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482400" progId="Equation.DSMT4">
                  <p:embed/>
                </p:oleObj>
              </mc:Choice>
              <mc:Fallback>
                <p:oleObj name="Equation" r:id="rId4" imgW="1180800" imgH="482400" progId="Equation.DSMT4">
                  <p:embed/>
                  <p:pic>
                    <p:nvPicPr>
                      <p:cNvPr id="527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006900"/>
                        <a:ext cx="206640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9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Observations of Primordial Densities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4638" y="780871"/>
            <a:ext cx="106219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the end of Primordial Nucleosynthesis (and subsequent decay), we have a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prediction of the following isotope fractions compared to hydrogen: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He,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He, 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These are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primordial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values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They will get subsequently modified by whatever happens in the later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He tends to be created in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can estimate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He by looking at very early stars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low) that have not produced any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surface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helium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Requires extrapolation to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can estimate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Li in a similar way by looking at old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For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 and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H, they tend to get quickly destroyed in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can study absorption lines of gas that we think probably has not yet been made into stars at 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need bright sources at very high red shift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Quasars</a:t>
            </a:r>
          </a:p>
        </p:txBody>
      </p:sp>
      <p:sp>
        <p:nvSpPr>
          <p:cNvPr id="2" name="5-Point Star 1"/>
          <p:cNvSpPr/>
          <p:nvPr/>
        </p:nvSpPr>
        <p:spPr bwMode="auto">
          <a:xfrm>
            <a:off x="9372600" y="5896937"/>
            <a:ext cx="533400" cy="5334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600" y="6082077"/>
            <a:ext cx="533400" cy="349976"/>
            <a:chOff x="2514600" y="2648146"/>
            <a:chExt cx="533400" cy="349976"/>
          </a:xfrm>
        </p:grpSpPr>
        <p:cxnSp>
          <p:nvCxnSpPr>
            <p:cNvPr id="10" name="Straight Connector 9"/>
            <p:cNvCxnSpPr/>
            <p:nvPr/>
          </p:nvCxnSpPr>
          <p:spPr bwMode="auto">
            <a:xfrm flipV="1">
              <a:off x="2514600" y="2690949"/>
              <a:ext cx="533400" cy="13407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514600" y="2839176"/>
              <a:ext cx="533400" cy="14820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2971800" y="2729706"/>
              <a:ext cx="76200" cy="190579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Arc 12"/>
            <p:cNvSpPr/>
            <p:nvPr/>
          </p:nvSpPr>
          <p:spPr bwMode="auto">
            <a:xfrm>
              <a:off x="2819400" y="2648146"/>
              <a:ext cx="228600" cy="349976"/>
            </a:xfrm>
            <a:prstGeom prst="arc">
              <a:avLst>
                <a:gd name="adj1" fmla="val 18119360"/>
                <a:gd name="adj2" fmla="val 3902351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5805720" y="5520114"/>
            <a:ext cx="2333160" cy="1287045"/>
          </a:xfrm>
          <a:custGeom>
            <a:avLst/>
            <a:gdLst>
              <a:gd name="connsiteX0" fmla="*/ 176596 w 2333160"/>
              <a:gd name="connsiteY0" fmla="*/ 530817 h 1287045"/>
              <a:gd name="connsiteX1" fmla="*/ 684596 w 2333160"/>
              <a:gd name="connsiteY1" fmla="*/ 22817 h 1287045"/>
              <a:gd name="connsiteX2" fmla="*/ 1903796 w 2333160"/>
              <a:gd name="connsiteY2" fmla="*/ 170599 h 1287045"/>
              <a:gd name="connsiteX3" fmla="*/ 2310196 w 2333160"/>
              <a:gd name="connsiteY3" fmla="*/ 900271 h 1287045"/>
              <a:gd name="connsiteX4" fmla="*/ 1312669 w 2333160"/>
              <a:gd name="connsiteY4" fmla="*/ 1269726 h 1287045"/>
              <a:gd name="connsiteX5" fmla="*/ 93469 w 2333160"/>
              <a:gd name="connsiteY5" fmla="*/ 1186599 h 1287045"/>
              <a:gd name="connsiteX6" fmla="*/ 93469 w 2333160"/>
              <a:gd name="connsiteY6" fmla="*/ 835617 h 1287045"/>
              <a:gd name="connsiteX7" fmla="*/ 176596 w 2333160"/>
              <a:gd name="connsiteY7" fmla="*/ 530817 h 128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160" h="1287045">
                <a:moveTo>
                  <a:pt x="176596" y="530817"/>
                </a:moveTo>
                <a:cubicBezTo>
                  <a:pt x="275117" y="395350"/>
                  <a:pt x="396729" y="82853"/>
                  <a:pt x="684596" y="22817"/>
                </a:cubicBezTo>
                <a:cubicBezTo>
                  <a:pt x="972463" y="-37219"/>
                  <a:pt x="1632863" y="24357"/>
                  <a:pt x="1903796" y="170599"/>
                </a:cubicBezTo>
                <a:cubicBezTo>
                  <a:pt x="2174729" y="316841"/>
                  <a:pt x="2408717" y="717083"/>
                  <a:pt x="2310196" y="900271"/>
                </a:cubicBezTo>
                <a:cubicBezTo>
                  <a:pt x="2211675" y="1083459"/>
                  <a:pt x="1682123" y="1222005"/>
                  <a:pt x="1312669" y="1269726"/>
                </a:cubicBezTo>
                <a:cubicBezTo>
                  <a:pt x="943215" y="1317447"/>
                  <a:pt x="296669" y="1258950"/>
                  <a:pt x="93469" y="1186599"/>
                </a:cubicBezTo>
                <a:cubicBezTo>
                  <a:pt x="-109731" y="1114248"/>
                  <a:pt x="79615" y="952611"/>
                  <a:pt x="93469" y="835617"/>
                </a:cubicBezTo>
                <a:cubicBezTo>
                  <a:pt x="107323" y="718623"/>
                  <a:pt x="78075" y="666284"/>
                  <a:pt x="176596" y="530817"/>
                </a:cubicBezTo>
                <a:close/>
              </a:path>
            </a:pathLst>
          </a:custGeom>
          <a:gradFill flip="none" rotWithShape="1">
            <a:gsLst>
              <a:gs pos="0">
                <a:srgbClr val="FFCCFF"/>
              </a:gs>
              <a:gs pos="100000">
                <a:schemeClr val="bg1">
                  <a:lumMod val="9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24400" y="6257065"/>
            <a:ext cx="4648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469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8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6768" y="762000"/>
            <a:ext cx="492603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Results</a:t>
            </a:r>
          </a:p>
        </p:txBody>
      </p:sp>
      <p:pic>
        <p:nvPicPr>
          <p:cNvPr id="528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53625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63"/>
          <p:cNvSpPr/>
          <p:nvPr/>
        </p:nvSpPr>
        <p:spPr bwMode="auto">
          <a:xfrm>
            <a:off x="9448800" y="1125538"/>
            <a:ext cx="109728" cy="5105400"/>
          </a:xfrm>
          <a:prstGeom prst="rect">
            <a:avLst/>
          </a:prstGeom>
          <a:solidFill>
            <a:srgbClr val="00CC99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28388" name="Object 4"/>
          <p:cNvGraphicFramePr>
            <a:graphicFrameLocks noChangeAspect="1"/>
          </p:cNvGraphicFramePr>
          <p:nvPr/>
        </p:nvGraphicFramePr>
        <p:xfrm>
          <a:off x="7467600" y="2192338"/>
          <a:ext cx="228879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253800" progId="Equation.DSMT4">
                  <p:embed/>
                </p:oleObj>
              </mc:Choice>
              <mc:Fallback>
                <p:oleObj name="Equation" r:id="rId4" imgW="1307880" imgH="253800" progId="Equation.DSMT4">
                  <p:embed/>
                  <p:pic>
                    <p:nvPicPr>
                      <p:cNvPr id="528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192338"/>
                        <a:ext cx="2288790" cy="444150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900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23251" y="5048250"/>
            <a:ext cx="50593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Predictions for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He,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 and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 all work very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Prediction for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7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Li seems to be off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Lithium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Overall, success for the model</a:t>
            </a:r>
          </a:p>
        </p:txBody>
      </p:sp>
    </p:spTree>
    <p:extLst>
      <p:ext uri="{BB962C8B-B14F-4D97-AF65-F5344CB8AC3E}">
        <p14:creationId xmlns:p14="http://schemas.microsoft.com/office/powerpoint/2010/main" val="35078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-18871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When Does Matter = Radiation?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9906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In homework O, we found density of all matter and electromagnetic radiation: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04800" y="2057400"/>
            <a:ext cx="929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6600"/>
                </a:solidFill>
                <a:sym typeface="Symbol"/>
              </a:rPr>
              <a:t>There are also some neutrinos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Three types, plus anti-particles (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g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6)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They are fermions (factor of 7/8)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They are at a lower temperature: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T</a:t>
            </a:r>
            <a:r>
              <a:rPr lang="en-US" sz="2000" i="1" baseline="-25000" dirty="0">
                <a:solidFill>
                  <a:srgbClr val="006600"/>
                </a:solidFill>
                <a:sym typeface="Symbol"/>
              </a:rPr>
              <a:t>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 =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0.7138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T</a:t>
            </a:r>
            <a:endParaRPr lang="en-US" sz="2000" dirty="0">
              <a:solidFill>
                <a:srgbClr val="006600"/>
              </a:solidFill>
              <a:sym typeface="Symbol"/>
            </a:endParaRPr>
          </a:p>
        </p:txBody>
      </p:sp>
      <p:graphicFrame>
        <p:nvGraphicFramePr>
          <p:cNvPr id="498698" name="Object 10"/>
          <p:cNvGraphicFramePr>
            <a:graphicFrameLocks noChangeAspect="1"/>
          </p:cNvGraphicFramePr>
          <p:nvPr/>
        </p:nvGraphicFramePr>
        <p:xfrm>
          <a:off x="6373584" y="876541"/>
          <a:ext cx="4355820" cy="173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990360" progId="Equation.DSMT4">
                  <p:embed/>
                </p:oleObj>
              </mc:Choice>
              <mc:Fallback>
                <p:oleObj name="Equation" r:id="rId2" imgW="2489040" imgH="990360" progId="Equation.DSMT4">
                  <p:embed/>
                  <p:pic>
                    <p:nvPicPr>
                      <p:cNvPr id="4986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584" y="876541"/>
                        <a:ext cx="4355820" cy="1733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8702" name="Object 14"/>
          <p:cNvGraphicFramePr>
            <a:graphicFrameLocks noChangeAspect="1"/>
          </p:cNvGraphicFramePr>
          <p:nvPr/>
        </p:nvGraphicFramePr>
        <p:xfrm>
          <a:off x="7128668" y="2762191"/>
          <a:ext cx="262206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279360" progId="Equation.DSMT4">
                  <p:embed/>
                </p:oleObj>
              </mc:Choice>
              <mc:Fallback>
                <p:oleObj name="Equation" r:id="rId4" imgW="1498320" imgH="279360" progId="Equation.DSMT4">
                  <p:embed/>
                  <p:pic>
                    <p:nvPicPr>
                      <p:cNvPr id="4987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8668" y="2762191"/>
                        <a:ext cx="262206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9" name="Object 7"/>
          <p:cNvGraphicFramePr>
            <a:graphicFrameLocks noChangeAspect="1"/>
          </p:cNvGraphicFramePr>
          <p:nvPr/>
        </p:nvGraphicFramePr>
        <p:xfrm>
          <a:off x="7820261" y="3352800"/>
          <a:ext cx="117747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4997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261" y="3352800"/>
                        <a:ext cx="117747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28600" y="3581400"/>
            <a:ext cx="640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This value valid back to about 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= 100 </a:t>
            </a:r>
            <a:r>
              <a:rPr lang="en-US" sz="2000" dirty="0" err="1">
                <a:solidFill>
                  <a:srgbClr val="0000FF"/>
                </a:solidFill>
                <a:sym typeface="Symbol"/>
              </a:rPr>
              <a:t>keV</a:t>
            </a: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 correct radiation density is therefore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In the past, these densities were bigger</a:t>
            </a:r>
          </a:p>
        </p:txBody>
      </p:sp>
      <p:graphicFrame>
        <p:nvGraphicFramePr>
          <p:cNvPr id="499720" name="Object 8"/>
          <p:cNvGraphicFramePr>
            <a:graphicFrameLocks noChangeAspect="1"/>
          </p:cNvGraphicFramePr>
          <p:nvPr/>
        </p:nvGraphicFramePr>
        <p:xfrm>
          <a:off x="6477000" y="3733800"/>
          <a:ext cx="375543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45960" imgH="419040" progId="Equation.DSMT4">
                  <p:embed/>
                </p:oleObj>
              </mc:Choice>
              <mc:Fallback>
                <p:oleObj name="Equation" r:id="rId8" imgW="2145960" imgH="4190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375543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1" name="Object 9"/>
          <p:cNvGraphicFramePr>
            <a:graphicFrameLocks noChangeAspect="1"/>
          </p:cNvGraphicFramePr>
          <p:nvPr/>
        </p:nvGraphicFramePr>
        <p:xfrm>
          <a:off x="4114800" y="4724400"/>
          <a:ext cx="193347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533160" progId="Equation.DSMT4">
                  <p:embed/>
                </p:oleObj>
              </mc:Choice>
              <mc:Fallback>
                <p:oleObj name="Equation" r:id="rId10" imgW="1104840" imgH="533160" progId="Equation.DSMT4">
                  <p:embed/>
                  <p:pic>
                    <p:nvPicPr>
                      <p:cNvPr id="4997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24400"/>
                        <a:ext cx="1933470" cy="933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2" name="Object 10"/>
          <p:cNvGraphicFramePr>
            <a:graphicFrameLocks noChangeAspect="1"/>
          </p:cNvGraphicFramePr>
          <p:nvPr/>
        </p:nvGraphicFramePr>
        <p:xfrm>
          <a:off x="533400" y="4724400"/>
          <a:ext cx="1821960" cy="97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41120" imgH="558720" progId="Equation.DSMT4">
                  <p:embed/>
                </p:oleObj>
              </mc:Choice>
              <mc:Fallback>
                <p:oleObj name="Equation" r:id="rId12" imgW="1041120" imgH="558720" progId="Equation.DSMT4">
                  <p:embed/>
                  <p:pic>
                    <p:nvPicPr>
                      <p:cNvPr id="4997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1821960" cy="977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3" name="Object 11"/>
          <p:cNvGraphicFramePr>
            <a:graphicFrameLocks noChangeAspect="1"/>
          </p:cNvGraphicFramePr>
          <p:nvPr/>
        </p:nvGraphicFramePr>
        <p:xfrm>
          <a:off x="6043875" y="4854642"/>
          <a:ext cx="86625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95000" imgH="393480" progId="Equation.DSMT4">
                  <p:embed/>
                </p:oleObj>
              </mc:Choice>
              <mc:Fallback>
                <p:oleObj name="Equation" r:id="rId14" imgW="495000" imgH="393480" progId="Equation.DSMT4">
                  <p:embed/>
                  <p:pic>
                    <p:nvPicPr>
                      <p:cNvPr id="4997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875" y="4854642"/>
                        <a:ext cx="86625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81000" y="5962471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Radiation was more important before </a:t>
            </a:r>
          </a:p>
        </p:txBody>
      </p:sp>
      <p:graphicFrame>
        <p:nvGraphicFramePr>
          <p:cNvPr id="499724" name="Object 12"/>
          <p:cNvGraphicFramePr>
            <a:graphicFrameLocks noChangeAspect="1"/>
          </p:cNvGraphicFramePr>
          <p:nvPr/>
        </p:nvGraphicFramePr>
        <p:xfrm>
          <a:off x="5784849" y="5975290"/>
          <a:ext cx="11774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72840" imgH="241200" progId="Equation.DSMT4">
                  <p:embed/>
                </p:oleObj>
              </mc:Choice>
              <mc:Fallback>
                <p:oleObj name="Equation" r:id="rId16" imgW="672840" imgH="241200" progId="Equation.DSMT4">
                  <p:embed/>
                  <p:pic>
                    <p:nvPicPr>
                      <p:cNvPr id="4997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49" y="5975290"/>
                        <a:ext cx="1177470" cy="422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5" name="Object 13"/>
          <p:cNvGraphicFramePr>
            <a:graphicFrameLocks noChangeAspect="1"/>
          </p:cNvGraphicFramePr>
          <p:nvPr/>
        </p:nvGraphicFramePr>
        <p:xfrm>
          <a:off x="7937500" y="4876800"/>
          <a:ext cx="1910790" cy="128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91880" imgH="736560" progId="Equation.DSMT4">
                  <p:embed/>
                </p:oleObj>
              </mc:Choice>
              <mc:Fallback>
                <p:oleObj name="Equation" r:id="rId18" imgW="1091880" imgH="736560" progId="Equation.DSMT4">
                  <p:embed/>
                  <p:pic>
                    <p:nvPicPr>
                      <p:cNvPr id="4997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4876800"/>
                        <a:ext cx="1910790" cy="1288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1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9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9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uiExpand="1" build="p"/>
      <p:bldP spid="11" grpId="0" uiExpand="1" build="p"/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30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5AAB0AC-7FE1-8C25-2D88-8DF22849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72" y="2362200"/>
            <a:ext cx="8439728" cy="140162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72" name="Text Box 16"/>
          <p:cNvSpPr txBox="1">
            <a:spLocks noChangeArrowheads="1"/>
          </p:cNvSpPr>
          <p:nvPr/>
        </p:nvSpPr>
        <p:spPr bwMode="auto">
          <a:xfrm>
            <a:off x="373459" y="914400"/>
            <a:ext cx="1022588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we get to higher and higher temperatures, new particles appear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happens roughly when 3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=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Muons, mass 105.7 MeV/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at about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35 MeV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4 fermions)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Pions, mass 135-139 MeV/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at about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45 MeV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3 bosons)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a temperature of about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150 MeV, we have quark deconfinement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As we get to still higher temperatures, we get to the electroweak phase transition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And beyond that, we get into the realm of unknown physics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To understand what we do and don’t understand, we need to learn some particle physics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Particle Physics and Early Events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37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74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74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74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74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74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74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74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74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74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747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7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Time-Temperature Relation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12192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9900CC"/>
                </a:solidFill>
                <a:sym typeface="Symbol"/>
              </a:rPr>
              <a:t>Friedmann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 Equation: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We can relate density at any time to density at one time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t</a:t>
            </a:r>
            <a:r>
              <a:rPr lang="en-US" sz="2000" baseline="-25000" dirty="0">
                <a:solidFill>
                  <a:srgbClr val="006600"/>
                </a:solidFill>
                <a:sym typeface="Symbol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Substitute in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Let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/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</a:t>
            </a:r>
            <a:r>
              <a:rPr lang="en-US" sz="2000" baseline="-25000" dirty="0">
                <a:solidFill>
                  <a:srgbClr val="006600"/>
                </a:solidFill>
                <a:sym typeface="Symbol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, as before:</a:t>
            </a:r>
          </a:p>
        </p:txBody>
      </p:sp>
      <p:graphicFrame>
        <p:nvGraphicFramePr>
          <p:cNvPr id="498698" name="Object 10"/>
          <p:cNvGraphicFramePr>
            <a:graphicFrameLocks noChangeAspect="1"/>
          </p:cNvGraphicFramePr>
          <p:nvPr/>
        </p:nvGraphicFramePr>
        <p:xfrm>
          <a:off x="3633788" y="838200"/>
          <a:ext cx="133308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419040" progId="Equation.DSMT4">
                  <p:embed/>
                </p:oleObj>
              </mc:Choice>
              <mc:Fallback>
                <p:oleObj name="Equation" r:id="rId2" imgW="761760" imgH="419040" progId="Equation.DSMT4">
                  <p:embed/>
                  <p:pic>
                    <p:nvPicPr>
                      <p:cNvPr id="4986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838200"/>
                        <a:ext cx="133308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7" name="Object 11"/>
          <p:cNvGraphicFramePr>
            <a:graphicFrameLocks noChangeAspect="1"/>
          </p:cNvGraphicFramePr>
          <p:nvPr/>
        </p:nvGraphicFramePr>
        <p:xfrm>
          <a:off x="6858000" y="1769253"/>
          <a:ext cx="157752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279360" progId="Equation.DSMT4">
                  <p:embed/>
                </p:oleObj>
              </mc:Choice>
              <mc:Fallback>
                <p:oleObj name="Equation" r:id="rId4" imgW="901440" imgH="279360" progId="Equation.DSMT4">
                  <p:embed/>
                  <p:pic>
                    <p:nvPicPr>
                      <p:cNvPr id="5007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769253"/>
                        <a:ext cx="157752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8" name="Object 12"/>
          <p:cNvGraphicFramePr>
            <a:graphicFrameLocks noChangeAspect="1"/>
          </p:cNvGraphicFramePr>
          <p:nvPr/>
        </p:nvGraphicFramePr>
        <p:xfrm>
          <a:off x="4556108" y="2282141"/>
          <a:ext cx="173313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419040" progId="Equation.DSMT4">
                  <p:embed/>
                </p:oleObj>
              </mc:Choice>
              <mc:Fallback>
                <p:oleObj name="Equation" r:id="rId6" imgW="990360" imgH="419040" progId="Equation.DSMT4">
                  <p:embed/>
                  <p:pic>
                    <p:nvPicPr>
                      <p:cNvPr id="5007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08" y="2282141"/>
                        <a:ext cx="173313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49" name="Object 13"/>
          <p:cNvGraphicFramePr>
            <a:graphicFrameLocks noChangeAspect="1"/>
          </p:cNvGraphicFramePr>
          <p:nvPr/>
        </p:nvGraphicFramePr>
        <p:xfrm>
          <a:off x="596900" y="2971800"/>
          <a:ext cx="173313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419040" progId="Equation.DSMT4">
                  <p:embed/>
                </p:oleObj>
              </mc:Choice>
              <mc:Fallback>
                <p:oleObj name="Equation" r:id="rId8" imgW="990360" imgH="419040" progId="Equation.DSMT4">
                  <p:embed/>
                  <p:pic>
                    <p:nvPicPr>
                      <p:cNvPr id="50074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2971800"/>
                        <a:ext cx="173313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0" name="Object 14"/>
          <p:cNvGraphicFramePr>
            <a:graphicFrameLocks noChangeAspect="1"/>
          </p:cNvGraphicFramePr>
          <p:nvPr/>
        </p:nvGraphicFramePr>
        <p:xfrm>
          <a:off x="2818529" y="3017925"/>
          <a:ext cx="184464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4080" imgH="469800" progId="Equation.DSMT4">
                  <p:embed/>
                </p:oleObj>
              </mc:Choice>
              <mc:Fallback>
                <p:oleObj name="Equation" r:id="rId10" imgW="1054080" imgH="469800" progId="Equation.DSMT4">
                  <p:embed/>
                  <p:pic>
                    <p:nvPicPr>
                      <p:cNvPr id="5007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529" y="3017925"/>
                        <a:ext cx="184464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1" name="Object 15"/>
          <p:cNvGraphicFramePr>
            <a:graphicFrameLocks noChangeAspect="1"/>
          </p:cNvGraphicFramePr>
          <p:nvPr/>
        </p:nvGraphicFramePr>
        <p:xfrm>
          <a:off x="5255535" y="3075362"/>
          <a:ext cx="157752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440" imgH="457200" progId="Equation.DSMT4">
                  <p:embed/>
                </p:oleObj>
              </mc:Choice>
              <mc:Fallback>
                <p:oleObj name="Equation" r:id="rId12" imgW="901440" imgH="457200" progId="Equation.DSMT4">
                  <p:embed/>
                  <p:pic>
                    <p:nvPicPr>
                      <p:cNvPr id="5007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535" y="3075362"/>
                        <a:ext cx="157752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2" name="Object 16"/>
          <p:cNvGraphicFramePr>
            <a:graphicFrameLocks noChangeAspect="1"/>
          </p:cNvGraphicFramePr>
          <p:nvPr/>
        </p:nvGraphicFramePr>
        <p:xfrm>
          <a:off x="7445969" y="3000419"/>
          <a:ext cx="173313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90360" imgH="457200" progId="Equation.DSMT4">
                  <p:embed/>
                </p:oleObj>
              </mc:Choice>
              <mc:Fallback>
                <p:oleObj name="Equation" r:id="rId14" imgW="990360" imgH="457200" progId="Equation.DSMT4">
                  <p:embed/>
                  <p:pic>
                    <p:nvPicPr>
                      <p:cNvPr id="5007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969" y="3000419"/>
                        <a:ext cx="173313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3" name="Object 17"/>
          <p:cNvGraphicFramePr>
            <a:graphicFrameLocks noChangeAspect="1"/>
          </p:cNvGraphicFramePr>
          <p:nvPr/>
        </p:nvGraphicFramePr>
        <p:xfrm>
          <a:off x="7425421" y="3857143"/>
          <a:ext cx="160020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14400" imgH="482400" progId="Equation.DSMT4">
                  <p:embed/>
                </p:oleObj>
              </mc:Choice>
              <mc:Fallback>
                <p:oleObj name="Equation" r:id="rId16" imgW="914400" imgH="482400" progId="Equation.DSMT4">
                  <p:embed/>
                  <p:pic>
                    <p:nvPicPr>
                      <p:cNvPr id="50075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5421" y="3857143"/>
                        <a:ext cx="160020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38727" y="4045803"/>
            <a:ext cx="58096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Valid at any time during radiation era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Drop the subscript 1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Substitute expression for density</a:t>
            </a:r>
          </a:p>
        </p:txBody>
      </p:sp>
      <p:graphicFrame>
        <p:nvGraphicFramePr>
          <p:cNvPr id="500754" name="Object 18"/>
          <p:cNvGraphicFramePr>
            <a:graphicFrameLocks noChangeAspect="1"/>
          </p:cNvGraphicFramePr>
          <p:nvPr/>
        </p:nvGraphicFramePr>
        <p:xfrm>
          <a:off x="1005604" y="5399529"/>
          <a:ext cx="2777670" cy="102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87240" imgH="583920" progId="Equation.DSMT4">
                  <p:embed/>
                </p:oleObj>
              </mc:Choice>
              <mc:Fallback>
                <p:oleObj name="Equation" r:id="rId18" imgW="1587240" imgH="583920" progId="Equation.DSMT4">
                  <p:embed/>
                  <p:pic>
                    <p:nvPicPr>
                      <p:cNvPr id="50075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604" y="5399529"/>
                        <a:ext cx="2777670" cy="1021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5" name="Object 19"/>
          <p:cNvGraphicFramePr>
            <a:graphicFrameLocks noChangeAspect="1"/>
          </p:cNvGraphicFramePr>
          <p:nvPr/>
        </p:nvGraphicFramePr>
        <p:xfrm>
          <a:off x="3783274" y="5484105"/>
          <a:ext cx="217791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44520" imgH="495000" progId="Equation.DSMT4">
                  <p:embed/>
                </p:oleObj>
              </mc:Choice>
              <mc:Fallback>
                <p:oleObj name="Equation" r:id="rId20" imgW="1244520" imgH="495000" progId="Equation.DSMT4">
                  <p:embed/>
                  <p:pic>
                    <p:nvPicPr>
                      <p:cNvPr id="5007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274" y="5484105"/>
                        <a:ext cx="2177910" cy="86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0756" name="Object 20"/>
          <p:cNvGraphicFramePr>
            <a:graphicFrameLocks noChangeAspect="1"/>
          </p:cNvGraphicFramePr>
          <p:nvPr/>
        </p:nvGraphicFramePr>
        <p:xfrm>
          <a:off x="7239000" y="5399529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206360" imgH="520560" progId="Equation.DSMT4">
                  <p:embed/>
                </p:oleObj>
              </mc:Choice>
              <mc:Fallback>
                <p:oleObj name="Equation" r:id="rId22" imgW="1206360" imgH="520560" progId="Equation.DSMT4">
                  <p:embed/>
                  <p:pic>
                    <p:nvPicPr>
                      <p:cNvPr id="5007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399529"/>
                        <a:ext cx="211113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Which Formula Do I Use?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33400" y="123643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Recent Past: (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z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&lt; 3000, </a:t>
            </a:r>
            <a:r>
              <a:rPr lang="en-US" sz="2000" i="1" dirty="0" err="1">
                <a:solidFill>
                  <a:srgbClr val="006600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/>
              </a:rPr>
              <a:t>T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&lt; 0.5 eV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)</a:t>
            </a:r>
          </a:p>
        </p:txBody>
      </p:sp>
      <p:graphicFrame>
        <p:nvGraphicFramePr>
          <p:cNvPr id="500756" name="Object 20"/>
          <p:cNvGraphicFramePr>
            <a:graphicFrameLocks noChangeAspect="1"/>
          </p:cNvGraphicFramePr>
          <p:nvPr/>
        </p:nvGraphicFramePr>
        <p:xfrm>
          <a:off x="762000" y="3810000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520560" progId="Equation.DSMT4">
                  <p:embed/>
                </p:oleObj>
              </mc:Choice>
              <mc:Fallback>
                <p:oleObj name="Equation" r:id="rId2" imgW="1206360" imgH="520560" progId="Equation.DSMT4">
                  <p:embed/>
                  <p:pic>
                    <p:nvPicPr>
                      <p:cNvPr id="5007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0"/>
                        <a:ext cx="211113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23454" y="3097361"/>
            <a:ext cx="5320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Distant Past: (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z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 &gt; 3000, 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/>
              </a:rPr>
              <a:t>T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 &gt;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0.5 eV)</a:t>
            </a:r>
          </a:p>
        </p:txBody>
      </p:sp>
      <p:graphicFrame>
        <p:nvGraphicFramePr>
          <p:cNvPr id="501773" name="Object 13"/>
          <p:cNvGraphicFramePr>
            <a:graphicFrameLocks noChangeAspect="1"/>
          </p:cNvGraphicFramePr>
          <p:nvPr/>
        </p:nvGraphicFramePr>
        <p:xfrm>
          <a:off x="1143000" y="1828800"/>
          <a:ext cx="13998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469800" progId="Equation.DSMT4">
                  <p:embed/>
                </p:oleObj>
              </mc:Choice>
              <mc:Fallback>
                <p:oleObj name="Equation" r:id="rId4" imgW="799920" imgH="469800" progId="Equation.DSMT4">
                  <p:embed/>
                  <p:pic>
                    <p:nvPicPr>
                      <p:cNvPr id="5017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1399860" cy="822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4" name="Object 14"/>
          <p:cNvGraphicFramePr>
            <a:graphicFrameLocks noChangeAspect="1"/>
          </p:cNvGraphicFramePr>
          <p:nvPr/>
        </p:nvGraphicFramePr>
        <p:xfrm>
          <a:off x="3124200" y="1828800"/>
          <a:ext cx="173313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469800" progId="Equation.DSMT4">
                  <p:embed/>
                </p:oleObj>
              </mc:Choice>
              <mc:Fallback>
                <p:oleObj name="Equation" r:id="rId6" imgW="990360" imgH="469800" progId="Equation.DSMT4">
                  <p:embed/>
                  <p:pic>
                    <p:nvPicPr>
                      <p:cNvPr id="5017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28800"/>
                        <a:ext cx="1733130" cy="822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9933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75" name="Object 15"/>
          <p:cNvGraphicFramePr>
            <a:graphicFrameLocks noChangeAspect="1"/>
          </p:cNvGraphicFramePr>
          <p:nvPr/>
        </p:nvGraphicFramePr>
        <p:xfrm>
          <a:off x="3581400" y="3886200"/>
          <a:ext cx="191079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91880" imgH="457200" progId="Equation.DSMT4">
                  <p:embed/>
                </p:oleObj>
              </mc:Choice>
              <mc:Fallback>
                <p:oleObj name="Equation" r:id="rId8" imgW="1091880" imgH="457200" progId="Equation.DSMT4">
                  <p:embed/>
                  <p:pic>
                    <p:nvPicPr>
                      <p:cNvPr id="5017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1910790" cy="800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91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Number Density of Particles: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4800" y="914400"/>
            <a:ext cx="5562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We sometimes want to know about how many particles are present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We need to do an integral similar to the one we did for energy density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The main difference is that the integral doesn’t contain a factor of </a:t>
            </a:r>
            <a:r>
              <a:rPr lang="en-US" sz="2000" i="1" dirty="0">
                <a:solidFill>
                  <a:srgbClr val="9900CC"/>
                </a:solidFill>
                <a:sym typeface="Symbol"/>
              </a:rPr>
              <a:t>E</a:t>
            </a:r>
            <a:r>
              <a:rPr lang="en-US" sz="2000" dirty="0">
                <a:solidFill>
                  <a:srgbClr val="9900CC"/>
                </a:solidFill>
                <a:sym typeface="Symbol"/>
              </a:rPr>
              <a:t>, the energy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When you work it all out, you get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The average energy is the ratio of the</a:t>
            </a:r>
            <a:br>
              <a:rPr lang="en-US" sz="2000" dirty="0">
                <a:solidFill>
                  <a:srgbClr val="FF0000"/>
                </a:solidFill>
                <a:sym typeface="Symbol"/>
              </a:rPr>
            </a:br>
            <a:r>
              <a:rPr lang="en-US" sz="2000" dirty="0">
                <a:solidFill>
                  <a:srgbClr val="FF0000"/>
                </a:solidFill>
                <a:sym typeface="Symbol"/>
              </a:rPr>
              <a:t>energy to the number density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It works out to about </a:t>
            </a: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6477000" y="991035"/>
          <a:ext cx="3822210" cy="191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1091880" progId="Equation.DSMT4">
                  <p:embed/>
                </p:oleObj>
              </mc:Choice>
              <mc:Fallback>
                <p:oleObj name="Equation" r:id="rId2" imgW="2184120" imgH="1091880" progId="Equation.DSMT4">
                  <p:embed/>
                  <p:pic>
                    <p:nvPicPr>
                      <p:cNvPr id="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1035"/>
                        <a:ext cx="3822210" cy="1910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332415" y="3152988"/>
          <a:ext cx="4111380" cy="173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49360" imgH="990360" progId="Equation.DSMT4">
                  <p:embed/>
                </p:oleObj>
              </mc:Choice>
              <mc:Fallback>
                <p:oleObj name="Equation" r:id="rId4" imgW="2349360" imgH="990360" progId="Equation.DSMT4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415" y="3152988"/>
                        <a:ext cx="4111380" cy="1733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7086600" y="5086766"/>
          <a:ext cx="23108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431640" progId="Equation.DSMT4">
                  <p:embed/>
                </p:oleObj>
              </mc:Choice>
              <mc:Fallback>
                <p:oleObj name="Equation" r:id="rId6" imgW="1320480" imgH="431640" progId="Equation.DSMT4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086766"/>
                        <a:ext cx="231084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800390" y="5178375"/>
          <a:ext cx="73332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9040" imgH="393480" progId="Equation.DSMT4">
                  <p:embed/>
                </p:oleObj>
              </mc:Choice>
              <mc:Fallback>
                <p:oleObj name="Equation" r:id="rId8" imgW="41904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390" y="5178375"/>
                        <a:ext cx="73332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733800" y="6124611"/>
          <a:ext cx="106659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09480" imgH="241200" progId="Equation.DSMT4">
                  <p:embed/>
                </p:oleObj>
              </mc:Choice>
              <mc:Fallback>
                <p:oleObj name="Equation" r:id="rId10" imgW="609480" imgH="2412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124611"/>
                        <a:ext cx="1066590" cy="4221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46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943600" y="1224496"/>
            <a:ext cx="4495800" cy="4642903"/>
            <a:chOff x="7162800" y="1143000"/>
            <a:chExt cx="3810000" cy="3810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2800" y="1143000"/>
              <a:ext cx="3810000" cy="3810000"/>
            </a:xfrm>
            <a:prstGeom prst="rect">
              <a:avLst/>
            </a:prstGeom>
          </p:spPr>
        </p:pic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8382000" y="2632501"/>
              <a:ext cx="1562100" cy="580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6600"/>
                  </a:solidFill>
                  <a:sym typeface="Symbol"/>
                </a:rPr>
                <a:t>Bosons</a:t>
              </a:r>
            </a:p>
            <a:p>
              <a:pPr eaLnBrk="0" hangingPunct="0"/>
              <a:r>
                <a:rPr lang="en-US" sz="2000" dirty="0">
                  <a:solidFill>
                    <a:srgbClr val="FF0000"/>
                  </a:solidFill>
                  <a:sym typeface="Symbol"/>
                </a:rPr>
                <a:t>Fermions</a:t>
              </a:r>
            </a:p>
          </p:txBody>
        </p:sp>
      </p:grp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473" y="-8929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When Do Particles Disappear?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87927" y="871477"/>
            <a:ext cx="6781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Assume we have a means for eliminating particles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At high temperature (3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k</a:t>
            </a:r>
            <a:r>
              <a:rPr lang="en-US" sz="2000" i="1" baseline="-25000" dirty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T &gt;&gt; mc</a:t>
            </a:r>
            <a:r>
              <a:rPr lang="en-US" sz="2000" baseline="30000" dirty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), the particles are effectively massless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Treat as massless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At low temperature (3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k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T &lt;&lt; mc</a:t>
            </a:r>
            <a:r>
              <a:rPr lang="en-US" sz="2000" baseline="30000" dirty="0">
                <a:solidFill>
                  <a:srgbClr val="0000FF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), the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particles are supermassive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Probability of each state being</a:t>
            </a:r>
            <a:br>
              <a:rPr lang="en-US" sz="2000" dirty="0">
                <a:solidFill>
                  <a:srgbClr val="0000FF"/>
                </a:solidFill>
                <a:sym typeface="Symbol"/>
              </a:rPr>
            </a:br>
            <a:r>
              <a:rPr lang="en-US" sz="2000" dirty="0">
                <a:solidFill>
                  <a:srgbClr val="0000FF"/>
                </a:solidFill>
                <a:sym typeface="Symbol"/>
              </a:rPr>
              <a:t>occupied is very small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Treat as if particle doesn’t exist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For example, density as</a:t>
            </a:r>
            <a:br>
              <a:rPr lang="en-US" sz="2000" dirty="0">
                <a:solidFill>
                  <a:srgbClr val="006600"/>
                </a:solidFill>
                <a:sym typeface="Symbol"/>
              </a:rPr>
            </a:br>
            <a:r>
              <a:rPr lang="en-US" sz="2000" dirty="0">
                <a:solidFill>
                  <a:srgbClr val="006600"/>
                </a:solidFill>
                <a:sym typeface="Symbol"/>
              </a:rPr>
              <a:t>a function of mass: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991600" y="1268439"/>
          <a:ext cx="106659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0" y="1268439"/>
                        <a:ext cx="1066590" cy="4221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484496" y="5865518"/>
            <a:ext cx="4419600" cy="707886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ym typeface="Symbol"/>
              </a:rPr>
              <a:t>Include particles with mass </a:t>
            </a:r>
            <a:r>
              <a:rPr lang="en-US" sz="2000" i="1" dirty="0">
                <a:sym typeface="Symbol"/>
              </a:rPr>
              <a:t>mc</a:t>
            </a:r>
            <a:r>
              <a:rPr lang="en-US" sz="2000" baseline="30000" dirty="0">
                <a:sym typeface="Symbol"/>
              </a:rPr>
              <a:t>2</a:t>
            </a:r>
            <a:r>
              <a:rPr lang="en-US" sz="2000" dirty="0">
                <a:sym typeface="Symbol"/>
              </a:rPr>
              <a:t> &lt; 3</a:t>
            </a:r>
            <a:r>
              <a:rPr lang="en-US" sz="2000" i="1" dirty="0">
                <a:sym typeface="Symbol"/>
              </a:rPr>
              <a:t>k</a:t>
            </a:r>
            <a:r>
              <a:rPr lang="en-US" sz="2000" i="1" baseline="-25000" dirty="0">
                <a:sym typeface="Symbol"/>
              </a:rPr>
              <a:t>B</a:t>
            </a:r>
            <a:r>
              <a:rPr lang="en-US" sz="2000" i="1" dirty="0">
                <a:sym typeface="Symbol"/>
              </a:rPr>
              <a:t>T</a:t>
            </a:r>
          </a:p>
          <a:p>
            <a:pPr eaLnBrk="0" hangingPunct="0"/>
            <a:r>
              <a:rPr lang="en-US" sz="2000" dirty="0">
                <a:sym typeface="Symbol"/>
              </a:rPr>
              <a:t>Exclude particles with mass </a:t>
            </a:r>
            <a:r>
              <a:rPr lang="en-US" sz="2000" i="1" dirty="0">
                <a:sym typeface="Symbol"/>
              </a:rPr>
              <a:t>mc</a:t>
            </a:r>
            <a:r>
              <a:rPr lang="en-US" sz="2000" baseline="30000" dirty="0">
                <a:sym typeface="Symbol"/>
              </a:rPr>
              <a:t>2</a:t>
            </a:r>
            <a:r>
              <a:rPr lang="en-US" sz="2000" dirty="0">
                <a:sym typeface="Symbol"/>
              </a:rPr>
              <a:t> &gt; 3</a:t>
            </a:r>
            <a:r>
              <a:rPr lang="en-US" sz="2000" i="1" dirty="0">
                <a:sym typeface="Symbol"/>
              </a:rPr>
              <a:t>k</a:t>
            </a:r>
            <a:r>
              <a:rPr lang="en-US" sz="2000" i="1" baseline="-25000" dirty="0">
                <a:sym typeface="Symbol"/>
              </a:rPr>
              <a:t>B</a:t>
            </a:r>
            <a:r>
              <a:rPr lang="en-US" sz="2000" i="1" dirty="0">
                <a:sym typeface="Symbol"/>
              </a:rPr>
              <a:t>T</a:t>
            </a:r>
            <a:endParaRPr lang="en-US" sz="20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1613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44185" y="3954240"/>
            <a:ext cx="6209016" cy="130356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53201" y="4375187"/>
            <a:ext cx="2362199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Nuclear Interactions</a:t>
            </a:r>
          </a:p>
        </p:txBody>
      </p:sp>
    </p:spTree>
    <p:extLst>
      <p:ext uri="{BB962C8B-B14F-4D97-AF65-F5344CB8AC3E}">
        <p14:creationId xmlns:p14="http://schemas.microsoft.com/office/powerpoint/2010/main" val="31500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>
                <a:sym typeface="Symbol"/>
              </a:rPr>
              <a:t>Particles and Anti-Particles</a:t>
            </a:r>
            <a:endParaRPr lang="en-US" sz="4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" y="1519061"/>
            <a:ext cx="10058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For every particle there is an anti-particle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/>
              </a:rPr>
              <a:t>Same mass, same spin opposite charge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Consider the electron, denoted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e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–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(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511 keV/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, spin ½, charge –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e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 anti-electron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e</a:t>
            </a:r>
            <a:r>
              <a:rPr lang="en-US" sz="2000" i="1" baseline="30000" dirty="0">
                <a:solidFill>
                  <a:srgbClr val="006600"/>
                </a:solidFill>
                <a:sym typeface="Symbol"/>
              </a:rPr>
              <a:t>+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(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m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= 511 </a:t>
            </a:r>
            <a:r>
              <a:rPr lang="en-US" sz="2000" dirty="0" err="1">
                <a:solidFill>
                  <a:srgbClr val="006600"/>
                </a:solidFill>
                <a:sym typeface="Symbol"/>
              </a:rPr>
              <a:t>keV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/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, spin ½, charge +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e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) 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Anti-electron is also known as positron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Sometimes, particles are their own anti-particles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/>
              </a:rPr>
              <a:t>The photon, for instance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There are always processes that cause particles and anti-particles to be created and destroyed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Example: electrons and positrons</a:t>
            </a:r>
          </a:p>
        </p:txBody>
      </p:sp>
      <p:grpSp>
        <p:nvGrpSpPr>
          <p:cNvPr id="16" name="Group 21"/>
          <p:cNvGrpSpPr/>
          <p:nvPr/>
        </p:nvGrpSpPr>
        <p:grpSpPr>
          <a:xfrm>
            <a:off x="9677400" y="2290216"/>
            <a:ext cx="485455" cy="417827"/>
            <a:chOff x="7848600" y="4763773"/>
            <a:chExt cx="485455" cy="417827"/>
          </a:xfrm>
        </p:grpSpPr>
        <p:sp>
          <p:nvSpPr>
            <p:cNvPr id="17" name="Oval 16"/>
            <p:cNvSpPr/>
            <p:nvPr/>
          </p:nvSpPr>
          <p:spPr bwMode="auto">
            <a:xfrm>
              <a:off x="7848600" y="48006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76855" y="4763773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-</a:t>
              </a:r>
              <a:endParaRPr lang="en-US" sz="2000" i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701463" y="2784727"/>
            <a:ext cx="533400" cy="405603"/>
            <a:chOff x="8763000" y="2586442"/>
            <a:chExt cx="533400" cy="405603"/>
          </a:xfrm>
        </p:grpSpPr>
        <p:sp>
          <p:nvSpPr>
            <p:cNvPr id="20" name="Oval 19"/>
            <p:cNvSpPr/>
            <p:nvPr/>
          </p:nvSpPr>
          <p:spPr bwMode="auto">
            <a:xfrm>
              <a:off x="8763000" y="2611045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63000" y="2586442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+</a:t>
              </a:r>
              <a:endParaRPr lang="en-US" sz="2000" i="1" dirty="0"/>
            </a:p>
          </p:txBody>
        </p:sp>
      </p:grp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7239000" y="5014817"/>
          <a:ext cx="17331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014817"/>
                        <a:ext cx="17331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1"/>
          <p:cNvGrpSpPr/>
          <p:nvPr/>
        </p:nvGrpSpPr>
        <p:grpSpPr>
          <a:xfrm>
            <a:off x="1053736" y="5214812"/>
            <a:ext cx="492616" cy="445212"/>
            <a:chOff x="7848600" y="4736388"/>
            <a:chExt cx="492616" cy="445212"/>
          </a:xfrm>
        </p:grpSpPr>
        <p:sp>
          <p:nvSpPr>
            <p:cNvPr id="24" name="Oval 23"/>
            <p:cNvSpPr/>
            <p:nvPr/>
          </p:nvSpPr>
          <p:spPr bwMode="auto">
            <a:xfrm>
              <a:off x="7848600" y="48006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84016" y="4736388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-</a:t>
              </a:r>
              <a:endParaRPr lang="en-US" sz="2000" i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67407" y="6167431"/>
            <a:ext cx="537709" cy="426102"/>
            <a:chOff x="8763000" y="2565943"/>
            <a:chExt cx="537709" cy="426102"/>
          </a:xfrm>
        </p:grpSpPr>
        <p:sp>
          <p:nvSpPr>
            <p:cNvPr id="27" name="Oval 26"/>
            <p:cNvSpPr/>
            <p:nvPr/>
          </p:nvSpPr>
          <p:spPr bwMode="auto">
            <a:xfrm>
              <a:off x="8763000" y="2611045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009900"/>
                </a:gs>
                <a:gs pos="100000">
                  <a:srgbClr val="00660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67309" y="2565943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e</a:t>
              </a:r>
              <a:r>
                <a:rPr lang="en-US" sz="2000" i="1" baseline="30000" dirty="0"/>
                <a:t>+</a:t>
              </a:r>
              <a:endParaRPr lang="en-US" sz="2000" i="1" dirty="0"/>
            </a:p>
          </p:txBody>
        </p:sp>
      </p:grp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Electron-Positron </a:t>
            </a:r>
            <a:r>
              <a:rPr lang="en-US" altLang="en-US" sz="4400" dirty="0" err="1">
                <a:solidFill>
                  <a:schemeClr val="bg1"/>
                </a:solidFill>
              </a:rPr>
              <a:t>Annnihilation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276600" y="5696528"/>
            <a:ext cx="152400" cy="152400"/>
          </a:xfrm>
          <a:prstGeom prst="ellipse">
            <a:avLst/>
          </a:prstGeom>
          <a:gradFill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276600" y="5715000"/>
            <a:ext cx="152400" cy="152400"/>
          </a:xfrm>
          <a:prstGeom prst="ellipse">
            <a:avLst/>
          </a:prstGeom>
          <a:gradFill>
            <a:gsLst>
              <a:gs pos="0">
                <a:srgbClr val="FFFF00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07407E-6 L 0.18866 0.0553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33" y="275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537E-6 -4.07407E-6 L 0.1862 -0.0861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1875 -0.0511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256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16666 0.12292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31" grpId="0" uiExpand="1" animBg="1"/>
      <p:bldP spid="31" grpId="1" animBg="1"/>
      <p:bldP spid="33" grpId="0" uiExpand="1" animBg="1"/>
      <p:bldP spid="33" grpId="1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37120</TotalTime>
  <Words>3365</Words>
  <Application>Microsoft Office PowerPoint</Application>
  <PresentationFormat>Custom</PresentationFormat>
  <Paragraphs>629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1340</cp:revision>
  <cp:lastPrinted>1998-03-31T16:12:30Z</cp:lastPrinted>
  <dcterms:created xsi:type="dcterms:W3CDTF">1997-09-10T20:18:06Z</dcterms:created>
  <dcterms:modified xsi:type="dcterms:W3CDTF">2023-11-03T14:43:18Z</dcterms:modified>
</cp:coreProperties>
</file>