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sldIdLst>
    <p:sldId id="1110" r:id="rId2"/>
    <p:sldId id="886" r:id="rId3"/>
    <p:sldId id="894" r:id="rId4"/>
    <p:sldId id="738" r:id="rId5"/>
    <p:sldId id="896" r:id="rId6"/>
    <p:sldId id="897" r:id="rId7"/>
    <p:sldId id="898" r:id="rId8"/>
    <p:sldId id="899" r:id="rId9"/>
    <p:sldId id="909" r:id="rId10"/>
    <p:sldId id="904" r:id="rId11"/>
    <p:sldId id="905" r:id="rId12"/>
    <p:sldId id="906" r:id="rId13"/>
    <p:sldId id="907" r:id="rId14"/>
    <p:sldId id="908" r:id="rId15"/>
    <p:sldId id="910" r:id="rId16"/>
    <p:sldId id="914" r:id="rId17"/>
    <p:sldId id="915" r:id="rId18"/>
    <p:sldId id="916" r:id="rId19"/>
    <p:sldId id="917" r:id="rId20"/>
    <p:sldId id="918" r:id="rId21"/>
    <p:sldId id="919" r:id="rId22"/>
    <p:sldId id="920" r:id="rId23"/>
    <p:sldId id="921" r:id="rId24"/>
    <p:sldId id="922" r:id="rId25"/>
    <p:sldId id="923" r:id="rId26"/>
    <p:sldId id="924" r:id="rId27"/>
    <p:sldId id="925" r:id="rId28"/>
    <p:sldId id="926" r:id="rId29"/>
    <p:sldId id="927" r:id="rId30"/>
    <p:sldId id="929" r:id="rId31"/>
    <p:sldId id="930" r:id="rId32"/>
    <p:sldId id="931" r:id="rId33"/>
    <p:sldId id="1139" r:id="rId34"/>
    <p:sldId id="1300" r:id="rId35"/>
    <p:sldId id="1287" r:id="rId36"/>
    <p:sldId id="932" r:id="rId37"/>
    <p:sldId id="937" r:id="rId38"/>
    <p:sldId id="933" r:id="rId39"/>
    <p:sldId id="934" r:id="rId40"/>
    <p:sldId id="935" r:id="rId41"/>
    <p:sldId id="936" r:id="rId42"/>
    <p:sldId id="938" r:id="rId43"/>
    <p:sldId id="939" r:id="rId44"/>
    <p:sldId id="941" r:id="rId45"/>
    <p:sldId id="942" r:id="rId46"/>
    <p:sldId id="943" r:id="rId47"/>
    <p:sldId id="944" r:id="rId48"/>
    <p:sldId id="945" r:id="rId49"/>
    <p:sldId id="946" r:id="rId50"/>
    <p:sldId id="947" r:id="rId51"/>
    <p:sldId id="948" r:id="rId52"/>
    <p:sldId id="1011" r:id="rId53"/>
    <p:sldId id="1012" r:id="rId54"/>
    <p:sldId id="1013" r:id="rId55"/>
    <p:sldId id="1014" r:id="rId56"/>
    <p:sldId id="1015" r:id="rId57"/>
    <p:sldId id="1016" r:id="rId58"/>
    <p:sldId id="1017" r:id="rId59"/>
    <p:sldId id="1018" r:id="rId60"/>
    <p:sldId id="1026" r:id="rId61"/>
    <p:sldId id="1027" r:id="rId62"/>
  </p:sldIdLst>
  <p:sldSz cx="10972800" cy="6858000"/>
  <p:notesSz cx="69469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95AB179-B04C-45DC-83DB-82D81CD7711A}">
          <p14:sldIdLst>
            <p14:sldId id="1110"/>
            <p14:sldId id="886"/>
            <p14:sldId id="894"/>
            <p14:sldId id="738"/>
            <p14:sldId id="896"/>
            <p14:sldId id="897"/>
            <p14:sldId id="898"/>
            <p14:sldId id="899"/>
            <p14:sldId id="909"/>
            <p14:sldId id="904"/>
            <p14:sldId id="905"/>
            <p14:sldId id="906"/>
            <p14:sldId id="907"/>
            <p14:sldId id="908"/>
            <p14:sldId id="910"/>
            <p14:sldId id="914"/>
            <p14:sldId id="915"/>
            <p14:sldId id="916"/>
            <p14:sldId id="917"/>
            <p14:sldId id="918"/>
            <p14:sldId id="919"/>
            <p14:sldId id="920"/>
            <p14:sldId id="921"/>
            <p14:sldId id="922"/>
            <p14:sldId id="923"/>
            <p14:sldId id="924"/>
            <p14:sldId id="925"/>
            <p14:sldId id="926"/>
            <p14:sldId id="927"/>
            <p14:sldId id="929"/>
            <p14:sldId id="930"/>
            <p14:sldId id="931"/>
            <p14:sldId id="1139"/>
            <p14:sldId id="1300"/>
            <p14:sldId id="1287"/>
            <p14:sldId id="932"/>
            <p14:sldId id="937"/>
            <p14:sldId id="933"/>
            <p14:sldId id="934"/>
            <p14:sldId id="935"/>
            <p14:sldId id="936"/>
            <p14:sldId id="938"/>
            <p14:sldId id="939"/>
            <p14:sldId id="941"/>
            <p14:sldId id="942"/>
            <p14:sldId id="943"/>
            <p14:sldId id="944"/>
            <p14:sldId id="945"/>
            <p14:sldId id="946"/>
            <p14:sldId id="947"/>
            <p14:sldId id="948"/>
            <p14:sldId id="1011"/>
            <p14:sldId id="1012"/>
            <p14:sldId id="1013"/>
            <p14:sldId id="1014"/>
            <p14:sldId id="1015"/>
            <p14:sldId id="1016"/>
            <p14:sldId id="1017"/>
            <p14:sldId id="1018"/>
            <p14:sldId id="1026"/>
            <p14:sldId id="10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990000"/>
    <a:srgbClr val="006600"/>
    <a:srgbClr val="FF0000"/>
    <a:srgbClr val="66FFFF"/>
    <a:srgbClr val="66FF33"/>
    <a:srgbClr val="FFCCFF"/>
    <a:srgbClr val="FF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09" autoAdjust="0"/>
    <p:restoredTop sz="93979" autoAdjust="0"/>
  </p:normalViewPr>
  <p:slideViewPr>
    <p:cSldViewPr>
      <p:cViewPr varScale="1">
        <p:scale>
          <a:sx n="67" d="100"/>
          <a:sy n="67" d="100"/>
        </p:scale>
        <p:origin x="432" y="5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8" d="100"/>
        <a:sy n="68" d="100"/>
      </p:scale>
      <p:origin x="0" y="-10956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4850" y="692150"/>
            <a:ext cx="553720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66DA8CD-EA35-4421-89F6-12D96133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2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174B-7E99-4263-8914-C4806B8E7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D190-8531-42D5-84C1-99201E4B0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8120" y="609600"/>
            <a:ext cx="233172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609600"/>
            <a:ext cx="681228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92DF-B95D-4E95-B25D-E0C6ACD2B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ADBC-3932-4221-8570-13EB945BC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6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E79F-8F7F-423F-80FD-37BEFD42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D907E-CEE0-4026-8BA5-A3CD8FC8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6"/>
            <a:ext cx="484822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535116"/>
            <a:ext cx="48501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347D-49ED-437E-B93A-460C966FE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0821-8036-4B25-9953-E99CB29ED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6714-3C0F-4603-A877-221CA73D7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73052"/>
            <a:ext cx="360997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6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1B04-0926-4D6F-919C-95FE19FF8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3"/>
            <a:ext cx="658368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41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2903-CD40-45A9-8849-2FE3AB646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326" y="609600"/>
            <a:ext cx="9328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6" y="1981200"/>
            <a:ext cx="9328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6" y="6248400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85FBB20-16EC-4878-B015-F9FF7BED6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9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9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8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8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6" indent="-34289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88" indent="-22859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84" indent="-22859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79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75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70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66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61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2.bin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49.wmf"/><Relationship Id="rId2" Type="http://schemas.openxmlformats.org/officeDocument/2006/relationships/oleObject" Target="../embeddings/oleObject34.bin"/><Relationship Id="rId16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51.bin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8.wmf"/><Relationship Id="rId2" Type="http://schemas.openxmlformats.org/officeDocument/2006/relationships/oleObject" Target="../embeddings/oleObject43.bin"/><Relationship Id="rId16" Type="http://schemas.openxmlformats.org/officeDocument/2006/relationships/oleObject" Target="../embeddings/oleObject5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5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74.w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7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80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7" Type="http://schemas.openxmlformats.org/officeDocument/2006/relationships/image" Target="../media/image115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66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8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123.wmf"/><Relationship Id="rId2" Type="http://schemas.openxmlformats.org/officeDocument/2006/relationships/image" Target="../media/image118.gif"/><Relationship Id="rId16" Type="http://schemas.openxmlformats.org/officeDocument/2006/relationships/image" Target="../media/image1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124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image" Target="../media/image126.wmf"/><Relationship Id="rId7" Type="http://schemas.openxmlformats.org/officeDocument/2006/relationships/image" Target="../media/image128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127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12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7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200025" y="2468702"/>
            <a:ext cx="10668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 star is a sphere of plasma (gas) that produces heat via nuclear fusion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most important type of fusion turns hydrogen into helium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For most stars, this is the </a:t>
            </a:r>
            <a:r>
              <a:rPr lang="en-US" sz="2000" i="1" dirty="0">
                <a:solidFill>
                  <a:srgbClr val="006600"/>
                </a:solidFill>
              </a:rPr>
              <a:t>only</a:t>
            </a:r>
            <a:r>
              <a:rPr lang="en-US" sz="2000" dirty="0">
                <a:solidFill>
                  <a:srgbClr val="006600"/>
                </a:solidFill>
              </a:rPr>
              <a:t> source of energy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energy leaves the surface of the star in the form of electromagnetic radiation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surface of the star has approximately the same temperature all over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power per unit area, or </a:t>
            </a:r>
            <a:r>
              <a:rPr lang="en-US" sz="2000" i="1" dirty="0">
                <a:solidFill>
                  <a:schemeClr val="tx1"/>
                </a:solidFill>
              </a:rPr>
              <a:t>flux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F</a:t>
            </a:r>
            <a:r>
              <a:rPr lang="en-US" sz="2000" dirty="0">
                <a:solidFill>
                  <a:schemeClr val="tx1"/>
                </a:solidFill>
              </a:rPr>
              <a:t> over the surface of the star is approximately constant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If the star has radius </a:t>
            </a:r>
            <a:r>
              <a:rPr lang="en-US" sz="2000" i="1" dirty="0">
                <a:solidFill>
                  <a:srgbClr val="FF0000"/>
                </a:solidFill>
              </a:rPr>
              <a:t>R</a:t>
            </a:r>
            <a:r>
              <a:rPr lang="en-US" sz="2000" dirty="0">
                <a:solidFill>
                  <a:srgbClr val="FF0000"/>
                </a:solidFill>
              </a:rPr>
              <a:t>, the total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power (luminosity) is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52400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What Is a Star?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927" y="0"/>
            <a:ext cx="10972800" cy="7694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Stars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286000" y="4038600"/>
            <a:ext cx="4150080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FFFF00"/>
                </a:solidFill>
              </a:rPr>
              <a:t>4 </a:t>
            </a:r>
            <a:r>
              <a:rPr lang="en-US" sz="2000" baseline="30000" dirty="0">
                <a:solidFill>
                  <a:srgbClr val="FFFF00"/>
                </a:solidFill>
              </a:rPr>
              <a:t>1</a:t>
            </a:r>
            <a:r>
              <a:rPr lang="en-US" sz="2000" dirty="0">
                <a:solidFill>
                  <a:srgbClr val="FFFF00"/>
                </a:solidFill>
              </a:rPr>
              <a:t>H</a:t>
            </a:r>
            <a:r>
              <a:rPr lang="en-US" sz="2000" baseline="30000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+ 2</a:t>
            </a:r>
            <a:r>
              <a:rPr lang="en-US" sz="2000" i="1" dirty="0">
                <a:solidFill>
                  <a:srgbClr val="FFFF00"/>
                </a:solidFill>
              </a:rPr>
              <a:t>e</a:t>
            </a:r>
            <a:r>
              <a:rPr lang="en-US" sz="2000" baseline="30000" dirty="0">
                <a:solidFill>
                  <a:srgbClr val="FFFF00"/>
                </a:solidFill>
              </a:rPr>
              <a:t>-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en-US" sz="2000" baseline="30000" dirty="0">
                <a:solidFill>
                  <a:srgbClr val="FFFF00"/>
                </a:solidFill>
                <a:sym typeface="Wingdings" panose="05000000000000000000" pitchFamily="2" charset="2"/>
              </a:rPr>
              <a:t>4</a:t>
            </a:r>
            <a:r>
              <a:rPr lang="en-US" sz="2000" dirty="0">
                <a:solidFill>
                  <a:srgbClr val="FFFF00"/>
                </a:solidFill>
                <a:sym typeface="Wingdings" panose="05000000000000000000" pitchFamily="2" charset="2"/>
              </a:rPr>
              <a:t>He</a:t>
            </a:r>
            <a:r>
              <a:rPr lang="en-US" sz="2000" baseline="30000" dirty="0">
                <a:solidFill>
                  <a:srgbClr val="FFFF00"/>
                </a:solidFill>
                <a:sym typeface="Wingdings" panose="05000000000000000000" pitchFamily="2" charset="2"/>
              </a:rPr>
              <a:t>++</a:t>
            </a:r>
            <a:r>
              <a:rPr lang="en-US" sz="2000" dirty="0">
                <a:solidFill>
                  <a:srgbClr val="FFFF00"/>
                </a:solidFill>
                <a:sym typeface="Wingdings" panose="05000000000000000000" pitchFamily="2" charset="2"/>
              </a:rPr>
              <a:t> + 2</a:t>
            </a:r>
            <a:r>
              <a:rPr lang="en-US" sz="2000" i="1" dirty="0">
                <a:solidFill>
                  <a:srgbClr val="FFFF00"/>
                </a:solidFill>
                <a:sym typeface="Symbol" panose="05050102010706020507" pitchFamily="18" charset="2"/>
              </a:rPr>
              <a:t></a:t>
            </a:r>
            <a:r>
              <a:rPr lang="en-US" sz="2000" i="1" baseline="-25000" dirty="0">
                <a:solidFill>
                  <a:srgbClr val="FFFF00"/>
                </a:solidFill>
                <a:sym typeface="Symbol" panose="05050102010706020507" pitchFamily="18" charset="2"/>
              </a:rPr>
              <a:t>e</a:t>
            </a:r>
            <a:r>
              <a:rPr lang="en-US" sz="2000" i="1" dirty="0">
                <a:solidFill>
                  <a:srgbClr val="FFFF00"/>
                </a:solidFill>
                <a:sym typeface="Symbol" panose="05050102010706020507" pitchFamily="18" charset="2"/>
              </a:rPr>
              <a:t> + energy</a:t>
            </a:r>
            <a:r>
              <a:rPr lang="en-US" sz="2000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</p:txBody>
      </p:sp>
      <p:graphicFrame>
        <p:nvGraphicFramePr>
          <p:cNvPr id="1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668336"/>
              </p:ext>
            </p:extLst>
          </p:nvPr>
        </p:nvGraphicFramePr>
        <p:xfrm>
          <a:off x="6553201" y="6400801"/>
          <a:ext cx="844200" cy="28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164880" progId="Equation.DSMT4">
                  <p:embed/>
                </p:oleObj>
              </mc:Choice>
              <mc:Fallback>
                <p:oleObj name="Equation" r:id="rId2" imgW="482400" imgH="16488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6400801"/>
                        <a:ext cx="844200" cy="28854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791648"/>
              </p:ext>
            </p:extLst>
          </p:nvPr>
        </p:nvGraphicFramePr>
        <p:xfrm>
          <a:off x="8196960" y="6248400"/>
          <a:ext cx="128898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203040" progId="Equation.DSMT4">
                  <p:embed/>
                </p:oleObj>
              </mc:Choice>
              <mc:Fallback>
                <p:oleObj name="Equation" r:id="rId4" imgW="736560" imgH="20304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6960" y="6248400"/>
                        <a:ext cx="1288980" cy="35532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9067800" y="2819400"/>
            <a:ext cx="1828800" cy="18288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82201" y="2819401"/>
            <a:ext cx="352071" cy="864393"/>
            <a:chOff x="9896619" y="2554269"/>
            <a:chExt cx="352071" cy="864393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9896619" y="2554269"/>
              <a:ext cx="0" cy="8643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graphicFrame>
          <p:nvGraphicFramePr>
            <p:cNvPr id="13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38873064"/>
                </p:ext>
              </p:extLst>
            </p:nvPr>
          </p:nvGraphicFramePr>
          <p:xfrm>
            <a:off x="9982200" y="2744768"/>
            <a:ext cx="266490" cy="288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280" imgH="164880" progId="Equation.DSMT4">
                    <p:embed/>
                  </p:oleObj>
                </mc:Choice>
                <mc:Fallback>
                  <p:oleObj name="Equation" r:id="rId6" imgW="152280" imgH="164880" progId="Equation.DSMT4">
                    <p:embed/>
                    <p:pic>
                      <p:nvPicPr>
                        <p:cNvPr id="1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2200" y="2744768"/>
                          <a:ext cx="266490" cy="288540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762000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Star Basics</a:t>
            </a:r>
          </a:p>
        </p:txBody>
      </p:sp>
    </p:spTree>
    <p:extLst>
      <p:ext uri="{BB962C8B-B14F-4D97-AF65-F5344CB8AC3E}">
        <p14:creationId xmlns:p14="http://schemas.microsoft.com/office/powerpoint/2010/main" val="1166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  <p:bldP spid="9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838201"/>
            <a:ext cx="93842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outer layers of stars are cool enough that electrons bind to nuclei to make atoms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electrons can be at a variety of energy “levels”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Hard to calculate for anything but hydrogen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Easy to measure here on Earth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An incoming photon can be absorbed, and make</a:t>
            </a:r>
            <a:br>
              <a:rPr lang="en-US" sz="2000" dirty="0">
                <a:solidFill>
                  <a:srgbClr val="9900CC"/>
                </a:solidFill>
              </a:rPr>
            </a:br>
            <a:r>
              <a:rPr lang="en-US" sz="2000" dirty="0">
                <a:solidFill>
                  <a:srgbClr val="9900CC"/>
                </a:solidFill>
              </a:rPr>
              <a:t>the electron move to a higher energy level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But only if it has the right energy/wavelength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An excited electron can also fall back, emitting a photon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But only if it has the right energy and wavelength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These energies are the same for absorption/emission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These energies have a small spread, due to: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Uncertainty principle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Influence of nearby atoms (pressure broadening)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Doppler broadening caused by moving atoms (aka thermal broadening)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8336000" y="2852717"/>
            <a:ext cx="777100" cy="788931"/>
            <a:chOff x="2496" y="1920"/>
            <a:chExt cx="384" cy="384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688" y="2016"/>
              <a:ext cx="192" cy="192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496" y="2016"/>
              <a:ext cx="192" cy="192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2592" y="1920"/>
              <a:ext cx="192" cy="192"/>
            </a:xfrm>
            <a:prstGeom prst="ellipse">
              <a:avLst/>
            </a:prstGeom>
            <a:gradFill flip="none" rotWithShape="1"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2592" y="2112"/>
              <a:ext cx="192" cy="192"/>
            </a:xfrm>
            <a:prstGeom prst="ellipse">
              <a:avLst/>
            </a:prstGeom>
            <a:gradFill flip="none" rotWithShape="1"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6781800" y="1295400"/>
            <a:ext cx="3962400" cy="4022725"/>
            <a:chOff x="3322" y="1008"/>
            <a:chExt cx="1958" cy="1958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831" y="1478"/>
              <a:ext cx="979" cy="97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3610" y="1286"/>
              <a:ext cx="1382" cy="138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3322" y="1008"/>
              <a:ext cx="1958" cy="19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7635800" y="3169112"/>
            <a:ext cx="291412" cy="295849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 flipH="1">
            <a:off x="7052976" y="3169112"/>
            <a:ext cx="582825" cy="2958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 rot="10800000">
            <a:off x="9869964" y="3070495"/>
            <a:ext cx="291412" cy="29584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10064239" y="3070495"/>
            <a:ext cx="291412" cy="295849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7150114" y="1373471"/>
            <a:ext cx="194275" cy="1773040"/>
            <a:chOff x="3600" y="673"/>
            <a:chExt cx="96" cy="863"/>
          </a:xfrm>
        </p:grpSpPr>
        <p:grpSp>
          <p:nvGrpSpPr>
            <p:cNvPr id="23" name="Group 18"/>
            <p:cNvGrpSpPr>
              <a:grpSpLocks/>
            </p:cNvGrpSpPr>
            <p:nvPr/>
          </p:nvGrpSpPr>
          <p:grpSpPr bwMode="auto">
            <a:xfrm>
              <a:off x="3600" y="673"/>
              <a:ext cx="96" cy="431"/>
              <a:chOff x="3600" y="673"/>
              <a:chExt cx="384" cy="1066"/>
            </a:xfrm>
          </p:grpSpPr>
          <p:sp>
            <p:nvSpPr>
              <p:cNvPr id="29" name="Arc 19"/>
              <p:cNvSpPr>
                <a:spLocks/>
              </p:cNvSpPr>
              <p:nvPr/>
            </p:nvSpPr>
            <p:spPr bwMode="auto">
              <a:xfrm flipH="1">
                <a:off x="3600" y="673"/>
                <a:ext cx="192" cy="539"/>
              </a:xfrm>
              <a:custGeom>
                <a:avLst/>
                <a:gdLst>
                  <a:gd name="G0" fmla="+- 1693 0 0"/>
                  <a:gd name="G1" fmla="+- 21600 0 0"/>
                  <a:gd name="G2" fmla="+- 21600 0 0"/>
                  <a:gd name="T0" fmla="*/ 0 w 23293"/>
                  <a:gd name="T1" fmla="*/ 66 h 43200"/>
                  <a:gd name="T2" fmla="*/ 487 w 23293"/>
                  <a:gd name="T3" fmla="*/ 43166 h 43200"/>
                  <a:gd name="T4" fmla="*/ 1693 w 23293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93" h="43200" fill="none" extrusionOk="0">
                    <a:moveTo>
                      <a:pt x="0" y="66"/>
                    </a:moveTo>
                    <a:cubicBezTo>
                      <a:pt x="563" y="22"/>
                      <a:pt x="1128" y="-1"/>
                      <a:pt x="1693" y="0"/>
                    </a:cubicBezTo>
                    <a:cubicBezTo>
                      <a:pt x="13622" y="0"/>
                      <a:pt x="23293" y="9670"/>
                      <a:pt x="23293" y="21600"/>
                    </a:cubicBezTo>
                    <a:cubicBezTo>
                      <a:pt x="23293" y="33529"/>
                      <a:pt x="13622" y="43200"/>
                      <a:pt x="1693" y="43200"/>
                    </a:cubicBezTo>
                    <a:cubicBezTo>
                      <a:pt x="1290" y="43200"/>
                      <a:pt x="888" y="43188"/>
                      <a:pt x="486" y="43166"/>
                    </a:cubicBezTo>
                  </a:path>
                  <a:path w="23293" h="43200" stroke="0" extrusionOk="0">
                    <a:moveTo>
                      <a:pt x="0" y="66"/>
                    </a:moveTo>
                    <a:cubicBezTo>
                      <a:pt x="563" y="22"/>
                      <a:pt x="1128" y="-1"/>
                      <a:pt x="1693" y="0"/>
                    </a:cubicBezTo>
                    <a:cubicBezTo>
                      <a:pt x="13622" y="0"/>
                      <a:pt x="23293" y="9670"/>
                      <a:pt x="23293" y="21600"/>
                    </a:cubicBezTo>
                    <a:cubicBezTo>
                      <a:pt x="23293" y="33529"/>
                      <a:pt x="13622" y="43200"/>
                      <a:pt x="1693" y="43200"/>
                    </a:cubicBezTo>
                    <a:cubicBezTo>
                      <a:pt x="1290" y="43200"/>
                      <a:pt x="888" y="43188"/>
                      <a:pt x="486" y="43166"/>
                    </a:cubicBezTo>
                    <a:lnTo>
                      <a:pt x="169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99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rc 20"/>
              <p:cNvSpPr>
                <a:spLocks/>
              </p:cNvSpPr>
              <p:nvPr/>
            </p:nvSpPr>
            <p:spPr bwMode="auto">
              <a:xfrm>
                <a:off x="3792" y="1200"/>
                <a:ext cx="192" cy="539"/>
              </a:xfrm>
              <a:custGeom>
                <a:avLst/>
                <a:gdLst>
                  <a:gd name="G0" fmla="+- 1693 0 0"/>
                  <a:gd name="G1" fmla="+- 21600 0 0"/>
                  <a:gd name="G2" fmla="+- 21600 0 0"/>
                  <a:gd name="T0" fmla="*/ 0 w 23293"/>
                  <a:gd name="T1" fmla="*/ 66 h 43200"/>
                  <a:gd name="T2" fmla="*/ 487 w 23293"/>
                  <a:gd name="T3" fmla="*/ 43166 h 43200"/>
                  <a:gd name="T4" fmla="*/ 1693 w 23293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93" h="43200" fill="none" extrusionOk="0">
                    <a:moveTo>
                      <a:pt x="0" y="66"/>
                    </a:moveTo>
                    <a:cubicBezTo>
                      <a:pt x="563" y="22"/>
                      <a:pt x="1128" y="-1"/>
                      <a:pt x="1693" y="0"/>
                    </a:cubicBezTo>
                    <a:cubicBezTo>
                      <a:pt x="13622" y="0"/>
                      <a:pt x="23293" y="9670"/>
                      <a:pt x="23293" y="21600"/>
                    </a:cubicBezTo>
                    <a:cubicBezTo>
                      <a:pt x="23293" y="33529"/>
                      <a:pt x="13622" y="43200"/>
                      <a:pt x="1693" y="43200"/>
                    </a:cubicBezTo>
                    <a:cubicBezTo>
                      <a:pt x="1290" y="43200"/>
                      <a:pt x="888" y="43188"/>
                      <a:pt x="486" y="43166"/>
                    </a:cubicBezTo>
                  </a:path>
                  <a:path w="23293" h="43200" stroke="0" extrusionOk="0">
                    <a:moveTo>
                      <a:pt x="0" y="66"/>
                    </a:moveTo>
                    <a:cubicBezTo>
                      <a:pt x="563" y="22"/>
                      <a:pt x="1128" y="-1"/>
                      <a:pt x="1693" y="0"/>
                    </a:cubicBezTo>
                    <a:cubicBezTo>
                      <a:pt x="13622" y="0"/>
                      <a:pt x="23293" y="9670"/>
                      <a:pt x="23293" y="21600"/>
                    </a:cubicBezTo>
                    <a:cubicBezTo>
                      <a:pt x="23293" y="33529"/>
                      <a:pt x="13622" y="43200"/>
                      <a:pt x="1693" y="43200"/>
                    </a:cubicBezTo>
                    <a:cubicBezTo>
                      <a:pt x="1290" y="43200"/>
                      <a:pt x="888" y="43188"/>
                      <a:pt x="486" y="43166"/>
                    </a:cubicBezTo>
                    <a:lnTo>
                      <a:pt x="169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99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Arc 21"/>
            <p:cNvSpPr>
              <a:spLocks/>
            </p:cNvSpPr>
            <p:nvPr/>
          </p:nvSpPr>
          <p:spPr bwMode="auto">
            <a:xfrm flipH="1">
              <a:off x="3600" y="1105"/>
              <a:ext cx="48" cy="218"/>
            </a:xfrm>
            <a:custGeom>
              <a:avLst/>
              <a:gdLst>
                <a:gd name="G0" fmla="+- 1693 0 0"/>
                <a:gd name="G1" fmla="+- 21600 0 0"/>
                <a:gd name="G2" fmla="+- 21600 0 0"/>
                <a:gd name="T0" fmla="*/ 0 w 23293"/>
                <a:gd name="T1" fmla="*/ 66 h 43200"/>
                <a:gd name="T2" fmla="*/ 487 w 23293"/>
                <a:gd name="T3" fmla="*/ 43166 h 43200"/>
                <a:gd name="T4" fmla="*/ 1693 w 2329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93" h="43200" fill="none" extrusionOk="0">
                  <a:moveTo>
                    <a:pt x="0" y="66"/>
                  </a:moveTo>
                  <a:cubicBezTo>
                    <a:pt x="563" y="22"/>
                    <a:pt x="1128" y="-1"/>
                    <a:pt x="1693" y="0"/>
                  </a:cubicBezTo>
                  <a:cubicBezTo>
                    <a:pt x="13622" y="0"/>
                    <a:pt x="23293" y="9670"/>
                    <a:pt x="23293" y="21600"/>
                  </a:cubicBezTo>
                  <a:cubicBezTo>
                    <a:pt x="23293" y="33529"/>
                    <a:pt x="13622" y="43200"/>
                    <a:pt x="1693" y="43200"/>
                  </a:cubicBezTo>
                  <a:cubicBezTo>
                    <a:pt x="1290" y="43200"/>
                    <a:pt x="888" y="43188"/>
                    <a:pt x="486" y="43166"/>
                  </a:cubicBezTo>
                </a:path>
                <a:path w="23293" h="43200" stroke="0" extrusionOk="0">
                  <a:moveTo>
                    <a:pt x="0" y="66"/>
                  </a:moveTo>
                  <a:cubicBezTo>
                    <a:pt x="563" y="22"/>
                    <a:pt x="1128" y="-1"/>
                    <a:pt x="1693" y="0"/>
                  </a:cubicBezTo>
                  <a:cubicBezTo>
                    <a:pt x="13622" y="0"/>
                    <a:pt x="23293" y="9670"/>
                    <a:pt x="23293" y="21600"/>
                  </a:cubicBezTo>
                  <a:cubicBezTo>
                    <a:pt x="23293" y="33529"/>
                    <a:pt x="13622" y="43200"/>
                    <a:pt x="1693" y="43200"/>
                  </a:cubicBezTo>
                  <a:cubicBezTo>
                    <a:pt x="1290" y="43200"/>
                    <a:pt x="888" y="43188"/>
                    <a:pt x="486" y="43166"/>
                  </a:cubicBezTo>
                  <a:lnTo>
                    <a:pt x="1693" y="21600"/>
                  </a:lnTo>
                  <a:close/>
                </a:path>
              </a:pathLst>
            </a:cu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rc 22"/>
            <p:cNvSpPr>
              <a:spLocks/>
            </p:cNvSpPr>
            <p:nvPr/>
          </p:nvSpPr>
          <p:spPr bwMode="auto">
            <a:xfrm>
              <a:off x="3648" y="1318"/>
              <a:ext cx="48" cy="218"/>
            </a:xfrm>
            <a:custGeom>
              <a:avLst/>
              <a:gdLst>
                <a:gd name="G0" fmla="+- 1693 0 0"/>
                <a:gd name="G1" fmla="+- 21600 0 0"/>
                <a:gd name="G2" fmla="+- 21600 0 0"/>
                <a:gd name="T0" fmla="*/ 0 w 23293"/>
                <a:gd name="T1" fmla="*/ 66 h 43200"/>
                <a:gd name="T2" fmla="*/ 487 w 23293"/>
                <a:gd name="T3" fmla="*/ 43166 h 43200"/>
                <a:gd name="T4" fmla="*/ 1693 w 2329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93" h="43200" fill="none" extrusionOk="0">
                  <a:moveTo>
                    <a:pt x="0" y="66"/>
                  </a:moveTo>
                  <a:cubicBezTo>
                    <a:pt x="563" y="22"/>
                    <a:pt x="1128" y="-1"/>
                    <a:pt x="1693" y="0"/>
                  </a:cubicBezTo>
                  <a:cubicBezTo>
                    <a:pt x="13622" y="0"/>
                    <a:pt x="23293" y="9670"/>
                    <a:pt x="23293" y="21600"/>
                  </a:cubicBezTo>
                  <a:cubicBezTo>
                    <a:pt x="23293" y="33529"/>
                    <a:pt x="13622" y="43200"/>
                    <a:pt x="1693" y="43200"/>
                  </a:cubicBezTo>
                  <a:cubicBezTo>
                    <a:pt x="1290" y="43200"/>
                    <a:pt x="888" y="43188"/>
                    <a:pt x="486" y="43166"/>
                  </a:cubicBezTo>
                </a:path>
                <a:path w="23293" h="43200" stroke="0" extrusionOk="0">
                  <a:moveTo>
                    <a:pt x="0" y="66"/>
                  </a:moveTo>
                  <a:cubicBezTo>
                    <a:pt x="563" y="22"/>
                    <a:pt x="1128" y="-1"/>
                    <a:pt x="1693" y="0"/>
                  </a:cubicBezTo>
                  <a:cubicBezTo>
                    <a:pt x="13622" y="0"/>
                    <a:pt x="23293" y="9670"/>
                    <a:pt x="23293" y="21600"/>
                  </a:cubicBezTo>
                  <a:cubicBezTo>
                    <a:pt x="23293" y="33529"/>
                    <a:pt x="13622" y="43200"/>
                    <a:pt x="1693" y="43200"/>
                  </a:cubicBezTo>
                  <a:cubicBezTo>
                    <a:pt x="1290" y="43200"/>
                    <a:pt x="888" y="43188"/>
                    <a:pt x="486" y="43166"/>
                  </a:cubicBezTo>
                  <a:lnTo>
                    <a:pt x="1693" y="21600"/>
                  </a:lnTo>
                  <a:close/>
                </a:path>
              </a:pathLst>
            </a:custGeom>
            <a:noFill/>
            <a:ln w="28575">
              <a:solidFill>
                <a:srgbClr val="9900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23"/>
          <p:cNvGrpSpPr>
            <a:grpSpLocks/>
          </p:cNvGrpSpPr>
          <p:nvPr/>
        </p:nvGrpSpPr>
        <p:grpSpPr bwMode="auto">
          <a:xfrm>
            <a:off x="9967101" y="3444414"/>
            <a:ext cx="194275" cy="1773040"/>
            <a:chOff x="3600" y="673"/>
            <a:chExt cx="96" cy="863"/>
          </a:xfrm>
        </p:grpSpPr>
        <p:grpSp>
          <p:nvGrpSpPr>
            <p:cNvPr id="32" name="Group 24"/>
            <p:cNvGrpSpPr>
              <a:grpSpLocks/>
            </p:cNvGrpSpPr>
            <p:nvPr/>
          </p:nvGrpSpPr>
          <p:grpSpPr bwMode="auto">
            <a:xfrm>
              <a:off x="3600" y="673"/>
              <a:ext cx="96" cy="431"/>
              <a:chOff x="3600" y="673"/>
              <a:chExt cx="384" cy="1066"/>
            </a:xfrm>
          </p:grpSpPr>
          <p:sp>
            <p:nvSpPr>
              <p:cNvPr id="35" name="Arc 25"/>
              <p:cNvSpPr>
                <a:spLocks/>
              </p:cNvSpPr>
              <p:nvPr/>
            </p:nvSpPr>
            <p:spPr bwMode="auto">
              <a:xfrm flipH="1">
                <a:off x="3600" y="673"/>
                <a:ext cx="192" cy="539"/>
              </a:xfrm>
              <a:custGeom>
                <a:avLst/>
                <a:gdLst>
                  <a:gd name="G0" fmla="+- 1693 0 0"/>
                  <a:gd name="G1" fmla="+- 21600 0 0"/>
                  <a:gd name="G2" fmla="+- 21600 0 0"/>
                  <a:gd name="T0" fmla="*/ 0 w 23293"/>
                  <a:gd name="T1" fmla="*/ 66 h 43200"/>
                  <a:gd name="T2" fmla="*/ 487 w 23293"/>
                  <a:gd name="T3" fmla="*/ 43166 h 43200"/>
                  <a:gd name="T4" fmla="*/ 1693 w 23293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93" h="43200" fill="none" extrusionOk="0">
                    <a:moveTo>
                      <a:pt x="0" y="66"/>
                    </a:moveTo>
                    <a:cubicBezTo>
                      <a:pt x="563" y="22"/>
                      <a:pt x="1128" y="-1"/>
                      <a:pt x="1693" y="0"/>
                    </a:cubicBezTo>
                    <a:cubicBezTo>
                      <a:pt x="13622" y="0"/>
                      <a:pt x="23293" y="9670"/>
                      <a:pt x="23293" y="21600"/>
                    </a:cubicBezTo>
                    <a:cubicBezTo>
                      <a:pt x="23293" y="33529"/>
                      <a:pt x="13622" y="43200"/>
                      <a:pt x="1693" y="43200"/>
                    </a:cubicBezTo>
                    <a:cubicBezTo>
                      <a:pt x="1290" y="43200"/>
                      <a:pt x="888" y="43188"/>
                      <a:pt x="486" y="43166"/>
                    </a:cubicBezTo>
                  </a:path>
                  <a:path w="23293" h="43200" stroke="0" extrusionOk="0">
                    <a:moveTo>
                      <a:pt x="0" y="66"/>
                    </a:moveTo>
                    <a:cubicBezTo>
                      <a:pt x="563" y="22"/>
                      <a:pt x="1128" y="-1"/>
                      <a:pt x="1693" y="0"/>
                    </a:cubicBezTo>
                    <a:cubicBezTo>
                      <a:pt x="13622" y="0"/>
                      <a:pt x="23293" y="9670"/>
                      <a:pt x="23293" y="21600"/>
                    </a:cubicBezTo>
                    <a:cubicBezTo>
                      <a:pt x="23293" y="33529"/>
                      <a:pt x="13622" y="43200"/>
                      <a:pt x="1693" y="43200"/>
                    </a:cubicBezTo>
                    <a:cubicBezTo>
                      <a:pt x="1290" y="43200"/>
                      <a:pt x="888" y="43188"/>
                      <a:pt x="486" y="43166"/>
                    </a:cubicBezTo>
                    <a:lnTo>
                      <a:pt x="169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rc 26"/>
              <p:cNvSpPr>
                <a:spLocks/>
              </p:cNvSpPr>
              <p:nvPr/>
            </p:nvSpPr>
            <p:spPr bwMode="auto">
              <a:xfrm>
                <a:off x="3792" y="1200"/>
                <a:ext cx="192" cy="539"/>
              </a:xfrm>
              <a:custGeom>
                <a:avLst/>
                <a:gdLst>
                  <a:gd name="G0" fmla="+- 1693 0 0"/>
                  <a:gd name="G1" fmla="+- 21600 0 0"/>
                  <a:gd name="G2" fmla="+- 21600 0 0"/>
                  <a:gd name="T0" fmla="*/ 0 w 23293"/>
                  <a:gd name="T1" fmla="*/ 66 h 43200"/>
                  <a:gd name="T2" fmla="*/ 487 w 23293"/>
                  <a:gd name="T3" fmla="*/ 43166 h 43200"/>
                  <a:gd name="T4" fmla="*/ 1693 w 23293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93" h="43200" fill="none" extrusionOk="0">
                    <a:moveTo>
                      <a:pt x="0" y="66"/>
                    </a:moveTo>
                    <a:cubicBezTo>
                      <a:pt x="563" y="22"/>
                      <a:pt x="1128" y="-1"/>
                      <a:pt x="1693" y="0"/>
                    </a:cubicBezTo>
                    <a:cubicBezTo>
                      <a:pt x="13622" y="0"/>
                      <a:pt x="23293" y="9670"/>
                      <a:pt x="23293" y="21600"/>
                    </a:cubicBezTo>
                    <a:cubicBezTo>
                      <a:pt x="23293" y="33529"/>
                      <a:pt x="13622" y="43200"/>
                      <a:pt x="1693" y="43200"/>
                    </a:cubicBezTo>
                    <a:cubicBezTo>
                      <a:pt x="1290" y="43200"/>
                      <a:pt x="888" y="43188"/>
                      <a:pt x="486" y="43166"/>
                    </a:cubicBezTo>
                  </a:path>
                  <a:path w="23293" h="43200" stroke="0" extrusionOk="0">
                    <a:moveTo>
                      <a:pt x="0" y="66"/>
                    </a:moveTo>
                    <a:cubicBezTo>
                      <a:pt x="563" y="22"/>
                      <a:pt x="1128" y="-1"/>
                      <a:pt x="1693" y="0"/>
                    </a:cubicBezTo>
                    <a:cubicBezTo>
                      <a:pt x="13622" y="0"/>
                      <a:pt x="23293" y="9670"/>
                      <a:pt x="23293" y="21600"/>
                    </a:cubicBezTo>
                    <a:cubicBezTo>
                      <a:pt x="23293" y="33529"/>
                      <a:pt x="13622" y="43200"/>
                      <a:pt x="1693" y="43200"/>
                    </a:cubicBezTo>
                    <a:cubicBezTo>
                      <a:pt x="1290" y="43200"/>
                      <a:pt x="888" y="43188"/>
                      <a:pt x="486" y="43166"/>
                    </a:cubicBezTo>
                    <a:lnTo>
                      <a:pt x="169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Arc 27"/>
            <p:cNvSpPr>
              <a:spLocks/>
            </p:cNvSpPr>
            <p:nvPr/>
          </p:nvSpPr>
          <p:spPr bwMode="auto">
            <a:xfrm flipH="1">
              <a:off x="3600" y="1105"/>
              <a:ext cx="48" cy="218"/>
            </a:xfrm>
            <a:custGeom>
              <a:avLst/>
              <a:gdLst>
                <a:gd name="G0" fmla="+- 1693 0 0"/>
                <a:gd name="G1" fmla="+- 21600 0 0"/>
                <a:gd name="G2" fmla="+- 21600 0 0"/>
                <a:gd name="T0" fmla="*/ 0 w 23293"/>
                <a:gd name="T1" fmla="*/ 66 h 43200"/>
                <a:gd name="T2" fmla="*/ 487 w 23293"/>
                <a:gd name="T3" fmla="*/ 43166 h 43200"/>
                <a:gd name="T4" fmla="*/ 1693 w 2329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93" h="43200" fill="none" extrusionOk="0">
                  <a:moveTo>
                    <a:pt x="0" y="66"/>
                  </a:moveTo>
                  <a:cubicBezTo>
                    <a:pt x="563" y="22"/>
                    <a:pt x="1128" y="-1"/>
                    <a:pt x="1693" y="0"/>
                  </a:cubicBezTo>
                  <a:cubicBezTo>
                    <a:pt x="13622" y="0"/>
                    <a:pt x="23293" y="9670"/>
                    <a:pt x="23293" y="21600"/>
                  </a:cubicBezTo>
                  <a:cubicBezTo>
                    <a:pt x="23293" y="33529"/>
                    <a:pt x="13622" y="43200"/>
                    <a:pt x="1693" y="43200"/>
                  </a:cubicBezTo>
                  <a:cubicBezTo>
                    <a:pt x="1290" y="43200"/>
                    <a:pt x="888" y="43188"/>
                    <a:pt x="486" y="43166"/>
                  </a:cubicBezTo>
                </a:path>
                <a:path w="23293" h="43200" stroke="0" extrusionOk="0">
                  <a:moveTo>
                    <a:pt x="0" y="66"/>
                  </a:moveTo>
                  <a:cubicBezTo>
                    <a:pt x="563" y="22"/>
                    <a:pt x="1128" y="-1"/>
                    <a:pt x="1693" y="0"/>
                  </a:cubicBezTo>
                  <a:cubicBezTo>
                    <a:pt x="13622" y="0"/>
                    <a:pt x="23293" y="9670"/>
                    <a:pt x="23293" y="21600"/>
                  </a:cubicBezTo>
                  <a:cubicBezTo>
                    <a:pt x="23293" y="33529"/>
                    <a:pt x="13622" y="43200"/>
                    <a:pt x="1693" y="43200"/>
                  </a:cubicBezTo>
                  <a:cubicBezTo>
                    <a:pt x="1290" y="43200"/>
                    <a:pt x="888" y="43188"/>
                    <a:pt x="486" y="43166"/>
                  </a:cubicBezTo>
                  <a:lnTo>
                    <a:pt x="1693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rc 28"/>
            <p:cNvSpPr>
              <a:spLocks/>
            </p:cNvSpPr>
            <p:nvPr/>
          </p:nvSpPr>
          <p:spPr bwMode="auto">
            <a:xfrm>
              <a:off x="3648" y="1318"/>
              <a:ext cx="48" cy="218"/>
            </a:xfrm>
            <a:custGeom>
              <a:avLst/>
              <a:gdLst>
                <a:gd name="G0" fmla="+- 1693 0 0"/>
                <a:gd name="G1" fmla="+- 21600 0 0"/>
                <a:gd name="G2" fmla="+- 21600 0 0"/>
                <a:gd name="T0" fmla="*/ 0 w 23293"/>
                <a:gd name="T1" fmla="*/ 66 h 43200"/>
                <a:gd name="T2" fmla="*/ 487 w 23293"/>
                <a:gd name="T3" fmla="*/ 43166 h 43200"/>
                <a:gd name="T4" fmla="*/ 1693 w 2329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93" h="43200" fill="none" extrusionOk="0">
                  <a:moveTo>
                    <a:pt x="0" y="66"/>
                  </a:moveTo>
                  <a:cubicBezTo>
                    <a:pt x="563" y="22"/>
                    <a:pt x="1128" y="-1"/>
                    <a:pt x="1693" y="0"/>
                  </a:cubicBezTo>
                  <a:cubicBezTo>
                    <a:pt x="13622" y="0"/>
                    <a:pt x="23293" y="9670"/>
                    <a:pt x="23293" y="21600"/>
                  </a:cubicBezTo>
                  <a:cubicBezTo>
                    <a:pt x="23293" y="33529"/>
                    <a:pt x="13622" y="43200"/>
                    <a:pt x="1693" y="43200"/>
                  </a:cubicBezTo>
                  <a:cubicBezTo>
                    <a:pt x="1290" y="43200"/>
                    <a:pt x="888" y="43188"/>
                    <a:pt x="486" y="43166"/>
                  </a:cubicBezTo>
                </a:path>
                <a:path w="23293" h="43200" stroke="0" extrusionOk="0">
                  <a:moveTo>
                    <a:pt x="0" y="66"/>
                  </a:moveTo>
                  <a:cubicBezTo>
                    <a:pt x="563" y="22"/>
                    <a:pt x="1128" y="-1"/>
                    <a:pt x="1693" y="0"/>
                  </a:cubicBezTo>
                  <a:cubicBezTo>
                    <a:pt x="13622" y="0"/>
                    <a:pt x="23293" y="9670"/>
                    <a:pt x="23293" y="21600"/>
                  </a:cubicBezTo>
                  <a:cubicBezTo>
                    <a:pt x="23293" y="33529"/>
                    <a:pt x="13622" y="43200"/>
                    <a:pt x="1693" y="43200"/>
                  </a:cubicBezTo>
                  <a:cubicBezTo>
                    <a:pt x="1290" y="43200"/>
                    <a:pt x="888" y="43188"/>
                    <a:pt x="486" y="43166"/>
                  </a:cubicBezTo>
                  <a:lnTo>
                    <a:pt x="1693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0" y="-4618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Atoms</a:t>
            </a:r>
          </a:p>
        </p:txBody>
      </p:sp>
    </p:spTree>
    <p:extLst>
      <p:ext uri="{BB962C8B-B14F-4D97-AF65-F5344CB8AC3E}">
        <p14:creationId xmlns:p14="http://schemas.microsoft.com/office/powerpoint/2010/main" val="138646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09114 0.0030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7963E-7 -2.96296E-6 L -0.04167 -2.96296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17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2540000" y="3124387"/>
            <a:ext cx="8128000" cy="3809814"/>
            <a:chOff x="1524000" y="2819400"/>
            <a:chExt cx="8128000" cy="3809814"/>
          </a:xfrm>
        </p:grpSpPr>
        <p:pic>
          <p:nvPicPr>
            <p:cNvPr id="31" name="Picture 2" descr="C16F6"/>
            <p:cNvPicPr>
              <a:picLocks noChangeAspect="1" noChangeArrowheads="1"/>
            </p:cNvPicPr>
            <p:nvPr/>
          </p:nvPicPr>
          <p:blipFill>
            <a:blip r:embed="rId2" cstate="print"/>
            <a:srcRect t="15002" b="22503"/>
            <a:stretch>
              <a:fillRect/>
            </a:stretch>
          </p:blipFill>
          <p:spPr bwMode="auto">
            <a:xfrm>
              <a:off x="1524000" y="2819400"/>
              <a:ext cx="8128000" cy="3809814"/>
            </a:xfrm>
            <a:prstGeom prst="rect">
              <a:avLst/>
            </a:prstGeom>
            <a:noFill/>
          </p:spPr>
        </p:pic>
        <p:grpSp>
          <p:nvGrpSpPr>
            <p:cNvPr id="37" name="Group 4"/>
            <p:cNvGrpSpPr>
              <a:grpSpLocks/>
            </p:cNvGrpSpPr>
            <p:nvPr/>
          </p:nvGrpSpPr>
          <p:grpSpPr bwMode="auto">
            <a:xfrm flipH="1">
              <a:off x="7391400" y="5943600"/>
              <a:ext cx="1981200" cy="457200"/>
              <a:chOff x="912" y="2160"/>
              <a:chExt cx="3648" cy="384"/>
            </a:xfrm>
          </p:grpSpPr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6"/>
              <p:cNvSpPr>
                <a:spLocks noChangeShapeType="1"/>
              </p:cNvSpPr>
              <p:nvPr/>
            </p:nvSpPr>
            <p:spPr bwMode="auto">
              <a:xfrm>
                <a:off x="264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>
                <a:off x="3408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66FF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>
                <a:off x="456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>
                <a:off x="912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/>
              <p:cNvSpPr>
                <a:spLocks noChangeShapeType="1"/>
              </p:cNvSpPr>
              <p:nvPr/>
            </p:nvSpPr>
            <p:spPr bwMode="auto">
              <a:xfrm>
                <a:off x="1008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990786"/>
            <a:ext cx="10972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Deep inside a star, the gas is so thick, everything gets completely </a:t>
            </a:r>
            <a:r>
              <a:rPr lang="en-US" sz="2000" dirty="0" err="1">
                <a:solidFill>
                  <a:srgbClr val="006600"/>
                </a:solidFill>
              </a:rPr>
              <a:t>thermalized</a:t>
            </a:r>
            <a:r>
              <a:rPr lang="en-US" sz="2000" dirty="0">
                <a:solidFill>
                  <a:srgbClr val="006600"/>
                </a:solidFill>
              </a:rPr>
              <a:t>, and you get a black body, or continuous spectrum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But outside the star, things aren’t so simple:</a:t>
            </a:r>
          </a:p>
          <a:p>
            <a:pPr marL="457196" indent="-457196">
              <a:buAutoNum type="arabicParenR"/>
            </a:pPr>
            <a:endParaRPr lang="en-US" sz="2000" dirty="0">
              <a:solidFill>
                <a:srgbClr val="006600"/>
              </a:solidFill>
            </a:endParaRPr>
          </a:p>
          <a:p>
            <a:pPr marL="457196" indent="-457196">
              <a:buAutoNum type="arabicParenR"/>
            </a:pPr>
            <a:r>
              <a:rPr lang="en-US" sz="2000" dirty="0">
                <a:solidFill>
                  <a:srgbClr val="006600"/>
                </a:solidFill>
              </a:rPr>
              <a:t>If you have a hot, thick gas, you get a continuous spectrum</a:t>
            </a:r>
          </a:p>
          <a:p>
            <a:pPr marL="457196" indent="-457196">
              <a:buAutoNum type="arabicParenR"/>
            </a:pPr>
            <a:endParaRPr lang="en-US" sz="2000" dirty="0">
              <a:solidFill>
                <a:srgbClr val="006600"/>
              </a:solidFill>
            </a:endParaRPr>
          </a:p>
          <a:p>
            <a:pPr marL="457196" indent="-457196">
              <a:buAutoNum type="arabicParenR"/>
            </a:pPr>
            <a:r>
              <a:rPr lang="en-US" sz="2000" dirty="0">
                <a:solidFill>
                  <a:srgbClr val="006600"/>
                </a:solidFill>
              </a:rPr>
              <a:t>If you have a hot, thin gas, you get a bright line spectrum</a:t>
            </a:r>
          </a:p>
          <a:p>
            <a:pPr marL="457196" indent="-457196">
              <a:buAutoNum type="arabicParenR"/>
            </a:pPr>
            <a:endParaRPr lang="en-US" sz="2000" dirty="0">
              <a:solidFill>
                <a:srgbClr val="006600"/>
              </a:solidFill>
            </a:endParaRPr>
          </a:p>
          <a:p>
            <a:pPr marL="457196" indent="-457196">
              <a:buAutoNum type="arabicParenR"/>
            </a:pPr>
            <a:r>
              <a:rPr lang="en-US" sz="2000" dirty="0">
                <a:solidFill>
                  <a:srgbClr val="006600"/>
                </a:solidFill>
              </a:rPr>
              <a:t>If you view a hot, thick gas through a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thin, cooler gas, you get a dark line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spectrum</a:t>
            </a: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150394" y="5019769"/>
            <a:ext cx="251660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Stars are hot on the inside, cooler on the outside, so you get a dark line spectrum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-4618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 err="1"/>
              <a:t>Kirchoff’s</a:t>
            </a:r>
            <a:r>
              <a:rPr lang="en-US" sz="4400" dirty="0"/>
              <a:t> Laws</a:t>
            </a:r>
          </a:p>
        </p:txBody>
      </p:sp>
    </p:spTree>
    <p:extLst>
      <p:ext uri="{BB962C8B-B14F-4D97-AF65-F5344CB8AC3E}">
        <p14:creationId xmlns:p14="http://schemas.microsoft.com/office/powerpoint/2010/main" val="12776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447925" y="1505872"/>
            <a:ext cx="8210550" cy="609600"/>
            <a:chOff x="2066925" y="4495800"/>
            <a:chExt cx="8210550" cy="609600"/>
          </a:xfrm>
        </p:grpSpPr>
        <p:sp>
          <p:nvSpPr>
            <p:cNvPr id="35" name="Rectangle 95"/>
            <p:cNvSpPr>
              <a:spLocks noChangeArrowheads="1"/>
            </p:cNvSpPr>
            <p:nvPr/>
          </p:nvSpPr>
          <p:spPr bwMode="auto">
            <a:xfrm>
              <a:off x="2066925" y="4495800"/>
              <a:ext cx="8210550" cy="6096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" name="Group 87"/>
            <p:cNvGrpSpPr>
              <a:grpSpLocks/>
            </p:cNvGrpSpPr>
            <p:nvPr/>
          </p:nvGrpSpPr>
          <p:grpSpPr bwMode="auto">
            <a:xfrm>
              <a:off x="3048000" y="4495800"/>
              <a:ext cx="5791200" cy="609600"/>
              <a:chOff x="912" y="2160"/>
              <a:chExt cx="3648" cy="384"/>
            </a:xfrm>
            <a:solidFill>
              <a:schemeClr val="tx1"/>
            </a:solidFill>
          </p:grpSpPr>
          <p:sp>
            <p:nvSpPr>
              <p:cNvPr id="36" name="Line 88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384"/>
              </a:xfrm>
              <a:prstGeom prst="line">
                <a:avLst/>
              </a:prstGeom>
              <a:grp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9"/>
              <p:cNvSpPr>
                <a:spLocks noChangeShapeType="1"/>
              </p:cNvSpPr>
              <p:nvPr/>
            </p:nvSpPr>
            <p:spPr bwMode="auto">
              <a:xfrm>
                <a:off x="2640" y="2160"/>
                <a:ext cx="0" cy="384"/>
              </a:xfrm>
              <a:prstGeom prst="line">
                <a:avLst/>
              </a:prstGeom>
              <a:grp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90"/>
              <p:cNvSpPr>
                <a:spLocks noChangeShapeType="1"/>
              </p:cNvSpPr>
              <p:nvPr/>
            </p:nvSpPr>
            <p:spPr bwMode="auto">
              <a:xfrm>
                <a:off x="3408" y="2160"/>
                <a:ext cx="0" cy="384"/>
              </a:xfrm>
              <a:prstGeom prst="line">
                <a:avLst/>
              </a:prstGeom>
              <a:grp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91"/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0" cy="384"/>
              </a:xfrm>
              <a:prstGeom prst="line">
                <a:avLst/>
              </a:prstGeom>
              <a:grp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92"/>
              <p:cNvSpPr>
                <a:spLocks noChangeShapeType="1"/>
              </p:cNvSpPr>
              <p:nvPr/>
            </p:nvSpPr>
            <p:spPr bwMode="auto">
              <a:xfrm>
                <a:off x="4560" y="2160"/>
                <a:ext cx="0" cy="384"/>
              </a:xfrm>
              <a:prstGeom prst="line">
                <a:avLst/>
              </a:prstGeom>
              <a:grp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93"/>
              <p:cNvSpPr>
                <a:spLocks noChangeShapeType="1"/>
              </p:cNvSpPr>
              <p:nvPr/>
            </p:nvSpPr>
            <p:spPr bwMode="auto">
              <a:xfrm>
                <a:off x="912" y="2160"/>
                <a:ext cx="0" cy="384"/>
              </a:xfrm>
              <a:prstGeom prst="line">
                <a:avLst/>
              </a:prstGeom>
              <a:grp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94"/>
              <p:cNvSpPr>
                <a:spLocks noChangeShapeType="1"/>
              </p:cNvSpPr>
              <p:nvPr/>
            </p:nvSpPr>
            <p:spPr bwMode="auto">
              <a:xfrm>
                <a:off x="1008" y="2160"/>
                <a:ext cx="0" cy="384"/>
              </a:xfrm>
              <a:prstGeom prst="line">
                <a:avLst/>
              </a:prstGeom>
              <a:grp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838200"/>
            <a:ext cx="2667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Hot thick gas: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Hot thin gas: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Hot thick gas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behind cooler gas:</a:t>
            </a:r>
          </a:p>
        </p:txBody>
      </p:sp>
      <p:grpSp>
        <p:nvGrpSpPr>
          <p:cNvPr id="23" name="Group 70"/>
          <p:cNvGrpSpPr>
            <a:grpSpLocks/>
          </p:cNvGrpSpPr>
          <p:nvPr/>
        </p:nvGrpSpPr>
        <p:grpSpPr bwMode="auto">
          <a:xfrm>
            <a:off x="2428875" y="838201"/>
            <a:ext cx="8229600" cy="609600"/>
            <a:chOff x="432" y="2832"/>
            <a:chExt cx="5184" cy="432"/>
          </a:xfrm>
        </p:grpSpPr>
        <p:sp>
          <p:nvSpPr>
            <p:cNvPr id="24" name="Rectangle 71"/>
            <p:cNvSpPr>
              <a:spLocks noChangeArrowheads="1"/>
            </p:cNvSpPr>
            <p:nvPr/>
          </p:nvSpPr>
          <p:spPr bwMode="auto">
            <a:xfrm>
              <a:off x="432" y="2832"/>
              <a:ext cx="1008" cy="43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72"/>
            <p:cNvSpPr>
              <a:spLocks noChangeArrowheads="1"/>
            </p:cNvSpPr>
            <p:nvPr/>
          </p:nvSpPr>
          <p:spPr bwMode="auto">
            <a:xfrm>
              <a:off x="1440" y="2832"/>
              <a:ext cx="768" cy="432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73"/>
            <p:cNvSpPr>
              <a:spLocks noChangeArrowheads="1"/>
            </p:cNvSpPr>
            <p:nvPr/>
          </p:nvSpPr>
          <p:spPr bwMode="auto">
            <a:xfrm>
              <a:off x="2208" y="2832"/>
              <a:ext cx="624" cy="432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74"/>
            <p:cNvSpPr>
              <a:spLocks noChangeArrowheads="1"/>
            </p:cNvSpPr>
            <p:nvPr/>
          </p:nvSpPr>
          <p:spPr bwMode="auto">
            <a:xfrm>
              <a:off x="2832" y="2832"/>
              <a:ext cx="624" cy="43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66FF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75"/>
            <p:cNvSpPr>
              <a:spLocks noChangeArrowheads="1"/>
            </p:cNvSpPr>
            <p:nvPr/>
          </p:nvSpPr>
          <p:spPr bwMode="auto">
            <a:xfrm>
              <a:off x="3456" y="2832"/>
              <a:ext cx="624" cy="432"/>
            </a:xfrm>
            <a:prstGeom prst="rect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33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76"/>
            <p:cNvSpPr>
              <a:spLocks noChangeArrowheads="1"/>
            </p:cNvSpPr>
            <p:nvPr/>
          </p:nvSpPr>
          <p:spPr bwMode="auto">
            <a:xfrm>
              <a:off x="4080" y="2832"/>
              <a:ext cx="624" cy="432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99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77"/>
            <p:cNvSpPr>
              <a:spLocks noChangeArrowheads="1"/>
            </p:cNvSpPr>
            <p:nvPr/>
          </p:nvSpPr>
          <p:spPr bwMode="auto">
            <a:xfrm>
              <a:off x="4704" y="2832"/>
              <a:ext cx="912" cy="432"/>
            </a:xfrm>
            <a:prstGeom prst="rect">
              <a:avLst/>
            </a:prstGeom>
            <a:gradFill rotWithShape="1">
              <a:gsLst>
                <a:gs pos="0">
                  <a:srgbClr val="9900CC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428875" y="2163097"/>
            <a:ext cx="8229600" cy="609600"/>
            <a:chOff x="2590800" y="2362200"/>
            <a:chExt cx="8229600" cy="609600"/>
          </a:xfrm>
        </p:grpSpPr>
        <p:grpSp>
          <p:nvGrpSpPr>
            <p:cNvPr id="15" name="Group 78"/>
            <p:cNvGrpSpPr>
              <a:grpSpLocks/>
            </p:cNvGrpSpPr>
            <p:nvPr/>
          </p:nvGrpSpPr>
          <p:grpSpPr bwMode="auto">
            <a:xfrm>
              <a:off x="2590800" y="2362200"/>
              <a:ext cx="8229600" cy="609600"/>
              <a:chOff x="432" y="2832"/>
              <a:chExt cx="5184" cy="432"/>
            </a:xfrm>
          </p:grpSpPr>
          <p:sp>
            <p:nvSpPr>
              <p:cNvPr id="16" name="Rectangle 79"/>
              <p:cNvSpPr>
                <a:spLocks noChangeArrowheads="1"/>
              </p:cNvSpPr>
              <p:nvPr/>
            </p:nvSpPr>
            <p:spPr bwMode="auto">
              <a:xfrm>
                <a:off x="432" y="2832"/>
                <a:ext cx="1008" cy="432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80"/>
              <p:cNvSpPr>
                <a:spLocks noChangeArrowheads="1"/>
              </p:cNvSpPr>
              <p:nvPr/>
            </p:nvSpPr>
            <p:spPr bwMode="auto">
              <a:xfrm>
                <a:off x="1440" y="2832"/>
                <a:ext cx="768" cy="432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81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624" cy="432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82"/>
              <p:cNvSpPr>
                <a:spLocks noChangeArrowheads="1"/>
              </p:cNvSpPr>
              <p:nvPr/>
            </p:nvSpPr>
            <p:spPr bwMode="auto">
              <a:xfrm>
                <a:off x="2832" y="2832"/>
                <a:ext cx="624" cy="432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66FF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83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624" cy="432"/>
              </a:xfrm>
              <a:prstGeom prst="rect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33CC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84"/>
              <p:cNvSpPr>
                <a:spLocks noChangeArrowheads="1"/>
              </p:cNvSpPr>
              <p:nvPr/>
            </p:nvSpPr>
            <p:spPr bwMode="auto">
              <a:xfrm>
                <a:off x="4080" y="2832"/>
                <a:ext cx="624" cy="432"/>
              </a:xfrm>
              <a:prstGeom prst="rect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9900CC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85"/>
              <p:cNvSpPr>
                <a:spLocks noChangeArrowheads="1"/>
              </p:cNvSpPr>
              <p:nvPr/>
            </p:nvSpPr>
            <p:spPr bwMode="auto">
              <a:xfrm>
                <a:off x="4704" y="2832"/>
                <a:ext cx="912" cy="432"/>
              </a:xfrm>
              <a:prstGeom prst="rect">
                <a:avLst/>
              </a:prstGeom>
              <a:gradFill rotWithShape="1">
                <a:gsLst>
                  <a:gs pos="0">
                    <a:srgbClr val="9900CC"/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58"/>
            <p:cNvGrpSpPr>
              <a:grpSpLocks/>
            </p:cNvGrpSpPr>
            <p:nvPr/>
          </p:nvGrpSpPr>
          <p:grpSpPr bwMode="auto">
            <a:xfrm>
              <a:off x="3581400" y="2362200"/>
              <a:ext cx="5791200" cy="609600"/>
              <a:chOff x="912" y="2160"/>
              <a:chExt cx="3648" cy="384"/>
            </a:xfrm>
          </p:grpSpPr>
          <p:sp>
            <p:nvSpPr>
              <p:cNvPr id="52" name="Line 59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60"/>
              <p:cNvSpPr>
                <a:spLocks noChangeShapeType="1"/>
              </p:cNvSpPr>
              <p:nvPr/>
            </p:nvSpPr>
            <p:spPr bwMode="auto">
              <a:xfrm>
                <a:off x="264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61"/>
              <p:cNvSpPr>
                <a:spLocks noChangeShapeType="1"/>
              </p:cNvSpPr>
              <p:nvPr/>
            </p:nvSpPr>
            <p:spPr bwMode="auto">
              <a:xfrm>
                <a:off x="3408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62"/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63"/>
              <p:cNvSpPr>
                <a:spLocks noChangeShapeType="1"/>
              </p:cNvSpPr>
              <p:nvPr/>
            </p:nvSpPr>
            <p:spPr bwMode="auto">
              <a:xfrm>
                <a:off x="456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64"/>
              <p:cNvSpPr>
                <a:spLocks noChangeShapeType="1"/>
              </p:cNvSpPr>
              <p:nvPr/>
            </p:nvSpPr>
            <p:spPr bwMode="auto">
              <a:xfrm>
                <a:off x="912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65"/>
              <p:cNvSpPr>
                <a:spLocks noChangeShapeType="1"/>
              </p:cNvSpPr>
              <p:nvPr/>
            </p:nvSpPr>
            <p:spPr bwMode="auto">
              <a:xfrm>
                <a:off x="1008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2438400" y="3962400"/>
            <a:ext cx="8229600" cy="609600"/>
            <a:chOff x="2667000" y="4114800"/>
            <a:chExt cx="8229600" cy="609600"/>
          </a:xfrm>
        </p:grpSpPr>
        <p:grpSp>
          <p:nvGrpSpPr>
            <p:cNvPr id="102" name="Group 70"/>
            <p:cNvGrpSpPr>
              <a:grpSpLocks/>
            </p:cNvGrpSpPr>
            <p:nvPr/>
          </p:nvGrpSpPr>
          <p:grpSpPr bwMode="auto">
            <a:xfrm>
              <a:off x="2667000" y="4114800"/>
              <a:ext cx="8229600" cy="609600"/>
              <a:chOff x="432" y="2832"/>
              <a:chExt cx="5184" cy="432"/>
            </a:xfrm>
          </p:grpSpPr>
          <p:sp>
            <p:nvSpPr>
              <p:cNvPr id="103" name="Rectangle 71"/>
              <p:cNvSpPr>
                <a:spLocks noChangeArrowheads="1"/>
              </p:cNvSpPr>
              <p:nvPr/>
            </p:nvSpPr>
            <p:spPr bwMode="auto">
              <a:xfrm>
                <a:off x="432" y="2832"/>
                <a:ext cx="1008" cy="432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72"/>
              <p:cNvSpPr>
                <a:spLocks noChangeArrowheads="1"/>
              </p:cNvSpPr>
              <p:nvPr/>
            </p:nvSpPr>
            <p:spPr bwMode="auto">
              <a:xfrm>
                <a:off x="1440" y="2832"/>
                <a:ext cx="768" cy="432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73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624" cy="432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74"/>
              <p:cNvSpPr>
                <a:spLocks noChangeArrowheads="1"/>
              </p:cNvSpPr>
              <p:nvPr/>
            </p:nvSpPr>
            <p:spPr bwMode="auto">
              <a:xfrm>
                <a:off x="2832" y="2832"/>
                <a:ext cx="624" cy="432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66FF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75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624" cy="432"/>
              </a:xfrm>
              <a:prstGeom prst="rect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33CC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76"/>
              <p:cNvSpPr>
                <a:spLocks noChangeArrowheads="1"/>
              </p:cNvSpPr>
              <p:nvPr/>
            </p:nvSpPr>
            <p:spPr bwMode="auto">
              <a:xfrm>
                <a:off x="4080" y="2832"/>
                <a:ext cx="624" cy="432"/>
              </a:xfrm>
              <a:prstGeom prst="rect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9900CC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77"/>
              <p:cNvSpPr>
                <a:spLocks noChangeArrowheads="1"/>
              </p:cNvSpPr>
              <p:nvPr/>
            </p:nvSpPr>
            <p:spPr bwMode="auto">
              <a:xfrm>
                <a:off x="4704" y="2832"/>
                <a:ext cx="912" cy="432"/>
              </a:xfrm>
              <a:prstGeom prst="rect">
                <a:avLst/>
              </a:prstGeom>
              <a:gradFill rotWithShape="1">
                <a:gsLst>
                  <a:gs pos="0">
                    <a:srgbClr val="9900CC"/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" name="Group 35"/>
            <p:cNvGrpSpPr>
              <a:grpSpLocks/>
            </p:cNvGrpSpPr>
            <p:nvPr/>
          </p:nvGrpSpPr>
          <p:grpSpPr bwMode="auto">
            <a:xfrm>
              <a:off x="3657600" y="4114800"/>
              <a:ext cx="5791200" cy="609600"/>
              <a:chOff x="912" y="2160"/>
              <a:chExt cx="3648" cy="384"/>
            </a:xfrm>
          </p:grpSpPr>
          <p:sp>
            <p:nvSpPr>
              <p:cNvPr id="119" name="Line 36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37"/>
              <p:cNvSpPr>
                <a:spLocks noChangeShapeType="1"/>
              </p:cNvSpPr>
              <p:nvPr/>
            </p:nvSpPr>
            <p:spPr bwMode="auto">
              <a:xfrm>
                <a:off x="264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38"/>
              <p:cNvSpPr>
                <a:spLocks noChangeShapeType="1"/>
              </p:cNvSpPr>
              <p:nvPr/>
            </p:nvSpPr>
            <p:spPr bwMode="auto">
              <a:xfrm>
                <a:off x="3408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Line 39"/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Line 40"/>
              <p:cNvSpPr>
                <a:spLocks noChangeShapeType="1"/>
              </p:cNvSpPr>
              <p:nvPr/>
            </p:nvSpPr>
            <p:spPr bwMode="auto">
              <a:xfrm>
                <a:off x="456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Line 41"/>
              <p:cNvSpPr>
                <a:spLocks noChangeShapeType="1"/>
              </p:cNvSpPr>
              <p:nvPr/>
            </p:nvSpPr>
            <p:spPr bwMode="auto">
              <a:xfrm>
                <a:off x="912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42"/>
              <p:cNvSpPr>
                <a:spLocks noChangeShapeType="1"/>
              </p:cNvSpPr>
              <p:nvPr/>
            </p:nvSpPr>
            <p:spPr bwMode="auto">
              <a:xfrm>
                <a:off x="1008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6" name="Group 45"/>
            <p:cNvGrpSpPr>
              <a:grpSpLocks/>
            </p:cNvGrpSpPr>
            <p:nvPr/>
          </p:nvGrpSpPr>
          <p:grpSpPr bwMode="auto">
            <a:xfrm flipH="1">
              <a:off x="3352800" y="4114800"/>
              <a:ext cx="5791200" cy="609600"/>
              <a:chOff x="912" y="2160"/>
              <a:chExt cx="3648" cy="384"/>
            </a:xfrm>
          </p:grpSpPr>
          <p:sp>
            <p:nvSpPr>
              <p:cNvPr id="127" name="Line 46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47"/>
              <p:cNvSpPr>
                <a:spLocks noChangeShapeType="1"/>
              </p:cNvSpPr>
              <p:nvPr/>
            </p:nvSpPr>
            <p:spPr bwMode="auto">
              <a:xfrm>
                <a:off x="264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48"/>
              <p:cNvSpPr>
                <a:spLocks noChangeShapeType="1"/>
              </p:cNvSpPr>
              <p:nvPr/>
            </p:nvSpPr>
            <p:spPr bwMode="auto">
              <a:xfrm>
                <a:off x="3408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49"/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50"/>
              <p:cNvSpPr>
                <a:spLocks noChangeShapeType="1"/>
              </p:cNvSpPr>
              <p:nvPr/>
            </p:nvSpPr>
            <p:spPr bwMode="auto">
              <a:xfrm>
                <a:off x="456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Line 51"/>
              <p:cNvSpPr>
                <a:spLocks noChangeShapeType="1"/>
              </p:cNvSpPr>
              <p:nvPr/>
            </p:nvSpPr>
            <p:spPr bwMode="auto">
              <a:xfrm>
                <a:off x="912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52"/>
              <p:cNvSpPr>
                <a:spLocks noChangeShapeType="1"/>
              </p:cNvSpPr>
              <p:nvPr/>
            </p:nvSpPr>
            <p:spPr bwMode="auto">
              <a:xfrm>
                <a:off x="1008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" name="Text Box 4"/>
          <p:cNvSpPr txBox="1">
            <a:spLocks noChangeArrowheads="1"/>
          </p:cNvSpPr>
          <p:nvPr/>
        </p:nvSpPr>
        <p:spPr bwMode="auto">
          <a:xfrm>
            <a:off x="76200" y="2955342"/>
            <a:ext cx="1051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Each element (hydrogen, helium, etc.) gives characteristic dark lines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If you have two elements, you’d have two sets of lines</a:t>
            </a:r>
          </a:p>
        </p:txBody>
      </p:sp>
      <p:sp>
        <p:nvSpPr>
          <p:cNvPr id="136" name="Text Box 4"/>
          <p:cNvSpPr txBox="1">
            <a:spLocks noChangeArrowheads="1"/>
          </p:cNvSpPr>
          <p:nvPr/>
        </p:nvSpPr>
        <p:spPr bwMode="auto">
          <a:xfrm>
            <a:off x="152400" y="4583822"/>
            <a:ext cx="10515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combination of lines tells you what the star is composed of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strength (darkness) of the lines tells you the fraction of each element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It also depends on the temperature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width of the lines tells you the pressure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 hint about the mass, size, etc. of the star</a:t>
            </a: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0" y="-4618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 err="1"/>
              <a:t>Kirchoff’s</a:t>
            </a:r>
            <a:r>
              <a:rPr lang="en-US" sz="4400" dirty="0"/>
              <a:t> Laws Summary</a:t>
            </a:r>
          </a:p>
        </p:txBody>
      </p:sp>
    </p:spTree>
    <p:extLst>
      <p:ext uri="{BB962C8B-B14F-4D97-AF65-F5344CB8AC3E}">
        <p14:creationId xmlns:p14="http://schemas.microsoft.com/office/powerpoint/2010/main" val="9060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134" grpId="0" build="p"/>
      <p:bldP spid="13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C16F15"/>
          <p:cNvPicPr>
            <a:picLocks noChangeAspect="1" noChangeArrowheads="1"/>
          </p:cNvPicPr>
          <p:nvPr/>
        </p:nvPicPr>
        <p:blipFill>
          <a:blip r:embed="rId2" cstate="print"/>
          <a:srcRect l="16878" r="16878"/>
          <a:stretch>
            <a:fillRect/>
          </a:stretch>
        </p:blipFill>
        <p:spPr bwMode="auto">
          <a:xfrm>
            <a:off x="0" y="762001"/>
            <a:ext cx="5384800" cy="6096000"/>
          </a:xfrm>
          <a:prstGeom prst="rect">
            <a:avLst/>
          </a:prstGeom>
          <a:noFill/>
        </p:spPr>
      </p:pic>
      <p:pic>
        <p:nvPicPr>
          <p:cNvPr id="66" name="Picture 3" descr="AST1312"/>
          <p:cNvPicPr>
            <a:picLocks noChangeAspect="1" noChangeArrowheads="1"/>
          </p:cNvPicPr>
          <p:nvPr/>
        </p:nvPicPr>
        <p:blipFill>
          <a:blip r:embed="rId3" cstate="print"/>
          <a:srcRect l="13499" t="16800" r="13499" b="16800"/>
          <a:stretch>
            <a:fillRect/>
          </a:stretch>
        </p:blipFill>
        <p:spPr bwMode="auto">
          <a:xfrm>
            <a:off x="4648200" y="838201"/>
            <a:ext cx="6400800" cy="4366927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4618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Sun’s Spectrum</a:t>
            </a:r>
          </a:p>
        </p:txBody>
      </p:sp>
    </p:spTree>
    <p:extLst>
      <p:ext uri="{BB962C8B-B14F-4D97-AF65-F5344CB8AC3E}">
        <p14:creationId xmlns:p14="http://schemas.microsoft.com/office/powerpoint/2010/main" val="5768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838201"/>
            <a:ext cx="76200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4618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Other Stars’ Spectra</a:t>
            </a:r>
          </a:p>
        </p:txBody>
      </p:sp>
    </p:spTree>
    <p:extLst>
      <p:ext uri="{BB962C8B-B14F-4D97-AF65-F5344CB8AC3E}">
        <p14:creationId xmlns:p14="http://schemas.microsoft.com/office/powerpoint/2010/main" val="4084975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76200" y="838200"/>
            <a:ext cx="10820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Most stars have outer composition made of hydrogen, helium, other things: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Hydrogen mass fraction:  called </a:t>
            </a:r>
            <a:r>
              <a:rPr lang="en-US" sz="2000" i="1" dirty="0">
                <a:solidFill>
                  <a:srgbClr val="006600"/>
                </a:solidFill>
              </a:rPr>
              <a:t>X</a:t>
            </a:r>
            <a:endParaRPr lang="en-US" sz="2000" dirty="0">
              <a:solidFill>
                <a:srgbClr val="006600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Typically 70-80%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Helium mass fraction:  called </a:t>
            </a:r>
            <a:r>
              <a:rPr lang="en-US" sz="2000" i="1" dirty="0">
                <a:solidFill>
                  <a:srgbClr val="0000FF"/>
                </a:solidFill>
              </a:rPr>
              <a:t>Y</a:t>
            </a:r>
            <a:endParaRPr lang="en-US" sz="2000" dirty="0">
              <a:solidFill>
                <a:srgbClr val="0000FF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Typically 20-30%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Everything else:  called </a:t>
            </a:r>
            <a:r>
              <a:rPr lang="en-US" sz="2000" i="1" dirty="0">
                <a:solidFill>
                  <a:srgbClr val="FF0000"/>
                </a:solidFill>
              </a:rPr>
              <a:t>Z </a:t>
            </a:r>
            <a:r>
              <a:rPr lang="en-US" sz="2000" dirty="0">
                <a:solidFill>
                  <a:srgbClr val="FF0000"/>
                </a:solidFill>
              </a:rPr>
              <a:t>or </a:t>
            </a:r>
            <a:r>
              <a:rPr lang="en-US" sz="2000" i="1" dirty="0">
                <a:solidFill>
                  <a:srgbClr val="FF0000"/>
                </a:solidFill>
              </a:rPr>
              <a:t>metallicity</a:t>
            </a:r>
            <a:r>
              <a:rPr lang="en-US" sz="2000" dirty="0">
                <a:solidFill>
                  <a:srgbClr val="FF0000"/>
                </a:solidFill>
              </a:rPr>
              <a:t>*</a:t>
            </a:r>
            <a:endParaRPr lang="en-US" sz="2000" i="1" dirty="0">
              <a:solidFill>
                <a:srgbClr val="FF0000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Ranges from 10</a:t>
            </a:r>
            <a:r>
              <a:rPr lang="en-US" sz="2000" baseline="30000" dirty="0">
                <a:solidFill>
                  <a:srgbClr val="FF0000"/>
                </a:solidFill>
              </a:rPr>
              <a:t>-8</a:t>
            </a:r>
            <a:r>
              <a:rPr lang="en-US" sz="2000" dirty="0">
                <a:solidFill>
                  <a:srgbClr val="FF0000"/>
                </a:solidFill>
              </a:rPr>
              <a:t> up to a few %</a:t>
            </a:r>
          </a:p>
        </p:txBody>
      </p:sp>
      <p:sp>
        <p:nvSpPr>
          <p:cNvPr id="5" name="Text Box 90"/>
          <p:cNvSpPr txBox="1">
            <a:spLocks noChangeArrowheads="1"/>
          </p:cNvSpPr>
          <p:nvPr/>
        </p:nvSpPr>
        <p:spPr bwMode="auto">
          <a:xfrm>
            <a:off x="7391400" y="1752601"/>
            <a:ext cx="2286000" cy="707886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*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Why I hate astronomers #2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" y="4191000"/>
            <a:ext cx="10820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During </a:t>
            </a:r>
            <a:r>
              <a:rPr lang="en-US" sz="2000" i="1" dirty="0">
                <a:solidFill>
                  <a:schemeClr val="tx1"/>
                </a:solidFill>
              </a:rPr>
              <a:t>most</a:t>
            </a:r>
            <a:r>
              <a:rPr lang="en-US" sz="2000" dirty="0">
                <a:solidFill>
                  <a:schemeClr val="tx1"/>
                </a:solidFill>
              </a:rPr>
              <a:t> of their life, stars do not mix their composition very much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Surface composition represents (roughly) composition at the time of their birth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Exceptions: dead stars and dying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oldest stars tend to have very low metallicity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Suggests that even in early universe, there was hydrogen and helium, not much else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4618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Composition of Stars</a:t>
            </a:r>
          </a:p>
        </p:txBody>
      </p:sp>
    </p:spTree>
    <p:extLst>
      <p:ext uri="{BB962C8B-B14F-4D97-AF65-F5344CB8AC3E}">
        <p14:creationId xmlns:p14="http://schemas.microsoft.com/office/powerpoint/2010/main" val="15279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uiExpand="1" build="p"/>
      <p:bldP spid="5" grpId="0" animBg="1"/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-11545" y="819295"/>
            <a:ext cx="10972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Any sensible person would use luminosity and brightness to describe how bright something is and how bright it looks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But astronomers aren’t sensible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In ancient times, stars were given an </a:t>
            </a:r>
            <a:r>
              <a:rPr lang="en-US" sz="2000" i="1" dirty="0">
                <a:solidFill>
                  <a:srgbClr val="006600"/>
                </a:solidFill>
              </a:rPr>
              <a:t>apparent magnitude </a:t>
            </a:r>
            <a:r>
              <a:rPr lang="en-US" sz="2000" dirty="0">
                <a:solidFill>
                  <a:srgbClr val="006600"/>
                </a:solidFill>
              </a:rPr>
              <a:t>based on brightness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Brightest stars were called 1</a:t>
            </a:r>
            <a:r>
              <a:rPr lang="en-US" sz="2000" baseline="30000" dirty="0">
                <a:solidFill>
                  <a:srgbClr val="006600"/>
                </a:solidFill>
              </a:rPr>
              <a:t>st</a:t>
            </a:r>
            <a:r>
              <a:rPr lang="en-US" sz="2000" dirty="0">
                <a:solidFill>
                  <a:srgbClr val="006600"/>
                </a:solidFill>
              </a:rPr>
              <a:t> magnitude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Dimmest were 6</a:t>
            </a:r>
            <a:r>
              <a:rPr lang="en-US" sz="2000" baseline="30000" dirty="0">
                <a:solidFill>
                  <a:srgbClr val="006600"/>
                </a:solidFill>
              </a:rPr>
              <a:t>th</a:t>
            </a:r>
            <a:r>
              <a:rPr lang="en-US" sz="2000" dirty="0">
                <a:solidFill>
                  <a:srgbClr val="006600"/>
                </a:solidFill>
              </a:rPr>
              <a:t> magnitude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Denoted by </a:t>
            </a:r>
            <a:r>
              <a:rPr lang="en-US" sz="2000" i="1" dirty="0">
                <a:solidFill>
                  <a:srgbClr val="006600"/>
                </a:solidFill>
              </a:rPr>
              <a:t>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Note that the bigger </a:t>
            </a:r>
            <a:r>
              <a:rPr lang="en-US" sz="2000" i="1" dirty="0">
                <a:solidFill>
                  <a:srgbClr val="FF0000"/>
                </a:solidFill>
              </a:rPr>
              <a:t>m</a:t>
            </a:r>
            <a:r>
              <a:rPr lang="en-US" sz="2000" dirty="0">
                <a:solidFill>
                  <a:srgbClr val="FF0000"/>
                </a:solidFill>
              </a:rPr>
              <a:t> is, the smaller the brightness *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It was later realized that it is approximately a logarithmic scale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Each five magnitudes is a factor of 100 brightness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Each unit increase is 100</a:t>
            </a:r>
            <a:r>
              <a:rPr lang="en-US" sz="2000" baseline="30000" dirty="0">
                <a:solidFill>
                  <a:srgbClr val="0000FF"/>
                </a:solidFill>
              </a:rPr>
              <a:t>1/5</a:t>
            </a:r>
            <a:r>
              <a:rPr lang="en-US" sz="2000" dirty="0">
                <a:solidFill>
                  <a:srgbClr val="0000FF"/>
                </a:solidFill>
              </a:rPr>
              <a:t> = 2.512 times dimmer </a:t>
            </a:r>
          </a:p>
        </p:txBody>
      </p:sp>
      <p:graphicFrame>
        <p:nvGraphicFramePr>
          <p:cNvPr id="506921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105888"/>
              </p:ext>
            </p:extLst>
          </p:nvPr>
        </p:nvGraphicFramePr>
        <p:xfrm>
          <a:off x="8356601" y="3533775"/>
          <a:ext cx="131103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03040" progId="Equation.DSMT4">
                  <p:embed/>
                </p:oleObj>
              </mc:Choice>
              <mc:Fallback>
                <p:oleObj name="Equation" r:id="rId2" imgW="749160" imgH="203040" progId="Equation.DSMT4">
                  <p:embed/>
                  <p:pic>
                    <p:nvPicPr>
                      <p:cNvPr id="506921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1" y="3533775"/>
                        <a:ext cx="131103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-41549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554159"/>
              </p:ext>
            </p:extLst>
          </p:nvPr>
        </p:nvGraphicFramePr>
        <p:xfrm>
          <a:off x="7389866" y="4430258"/>
          <a:ext cx="3244500" cy="57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000" imgH="330120" progId="Equation.DSMT4">
                  <p:embed/>
                </p:oleObj>
              </mc:Choice>
              <mc:Fallback>
                <p:oleObj name="Equation" r:id="rId4" imgW="1854000" imgH="330120" progId="Equation.DSMT4">
                  <p:embed/>
                  <p:pic>
                    <p:nvPicPr>
                      <p:cNvPr id="3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66" y="4430258"/>
                        <a:ext cx="3244500" cy="57771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0"/>
          <p:cNvSpPr txBox="1">
            <a:spLocks noChangeArrowheads="1"/>
          </p:cNvSpPr>
          <p:nvPr/>
        </p:nvSpPr>
        <p:spPr bwMode="auto">
          <a:xfrm>
            <a:off x="5791200" y="2825889"/>
            <a:ext cx="1835430" cy="707886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*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Why I hate astronomers #3</a:t>
            </a:r>
          </a:p>
        </p:txBody>
      </p:sp>
      <p:graphicFrame>
        <p:nvGraphicFramePr>
          <p:cNvPr id="4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291242"/>
              </p:ext>
            </p:extLst>
          </p:nvPr>
        </p:nvGraphicFramePr>
        <p:xfrm>
          <a:off x="4114800" y="6171420"/>
          <a:ext cx="3955770" cy="5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60440" imgH="304560" progId="Equation.DSMT4">
                  <p:embed/>
                </p:oleObj>
              </mc:Choice>
              <mc:Fallback>
                <p:oleObj name="Equation" r:id="rId6" imgW="2260440" imgH="304560" progId="Equation.DSMT4">
                  <p:embed/>
                  <p:pic>
                    <p:nvPicPr>
                      <p:cNvPr id="4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6171420"/>
                        <a:ext cx="3955770" cy="53298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95652"/>
              </p:ext>
            </p:extLst>
          </p:nvPr>
        </p:nvGraphicFramePr>
        <p:xfrm>
          <a:off x="457200" y="5565355"/>
          <a:ext cx="275562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74640" imgH="419040" progId="Equation.DSMT4">
                  <p:embed/>
                </p:oleObj>
              </mc:Choice>
              <mc:Fallback>
                <p:oleObj name="Equation" r:id="rId8" imgW="1574640" imgH="419040" progId="Equation.DSMT4">
                  <p:embed/>
                  <p:pic>
                    <p:nvPicPr>
                      <p:cNvPr id="5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65355"/>
                        <a:ext cx="275562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625305"/>
              </p:ext>
            </p:extLst>
          </p:nvPr>
        </p:nvGraphicFramePr>
        <p:xfrm>
          <a:off x="3962400" y="5286090"/>
          <a:ext cx="3933720" cy="5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47840" imgH="304560" progId="Equation.DSMT4">
                  <p:embed/>
                </p:oleObj>
              </mc:Choice>
              <mc:Fallback>
                <p:oleObj name="Equation" r:id="rId10" imgW="2247840" imgH="304560" progId="Equation.DSMT4">
                  <p:embed/>
                  <p:pic>
                    <p:nvPicPr>
                      <p:cNvPr id="7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286090"/>
                        <a:ext cx="3933720" cy="532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-4618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Apparent Magnitudes</a:t>
            </a:r>
          </a:p>
        </p:txBody>
      </p:sp>
    </p:spTree>
    <p:extLst>
      <p:ext uri="{BB962C8B-B14F-4D97-AF65-F5344CB8AC3E}">
        <p14:creationId xmlns:p14="http://schemas.microsoft.com/office/powerpoint/2010/main" val="3871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0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 autoUpdateAnimBg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28600" y="887951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We can simply measure the brightness of a star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If we know the distance, we can get the Luminosity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Much, much more on this later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If we know the luminosity, we can get the distance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Much, much more on this later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52400" y="3311107"/>
            <a:ext cx="8077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Complications: (don’t worry about these)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Dust and other obscurations complicate this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 problem we will ignore, mostly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Filters:  How bright something looks depends partly on the filter you use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This formula must be modified for the type of filter you use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Hence there are </a:t>
            </a:r>
            <a:r>
              <a:rPr lang="en-US" sz="2000" i="1" dirty="0">
                <a:solidFill>
                  <a:srgbClr val="0000FF"/>
                </a:solidFill>
              </a:rPr>
              <a:t>many</a:t>
            </a:r>
            <a:r>
              <a:rPr lang="en-US" sz="2000" dirty="0">
                <a:solidFill>
                  <a:srgbClr val="0000FF"/>
                </a:solidFill>
              </a:rPr>
              <a:t> apparent magnitudes, </a:t>
            </a:r>
            <a:r>
              <a:rPr lang="en-US" sz="2000" i="1" dirty="0">
                <a:solidFill>
                  <a:srgbClr val="0000FF"/>
                </a:solidFill>
              </a:rPr>
              <a:t>m</a:t>
            </a:r>
            <a:r>
              <a:rPr lang="en-US" sz="2000" i="1" baseline="-25000" dirty="0">
                <a:solidFill>
                  <a:srgbClr val="0000FF"/>
                </a:solidFill>
              </a:rPr>
              <a:t>V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 err="1">
                <a:solidFill>
                  <a:srgbClr val="0000FF"/>
                </a:solidFill>
              </a:rPr>
              <a:t>m</a:t>
            </a:r>
            <a:r>
              <a:rPr lang="en-US" sz="2000" i="1" baseline="-25000" dirty="0" err="1">
                <a:solidFill>
                  <a:srgbClr val="0000FF"/>
                </a:solidFill>
              </a:rPr>
              <a:t>B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 err="1">
                <a:solidFill>
                  <a:srgbClr val="0000FF"/>
                </a:solidFill>
              </a:rPr>
              <a:t>m</a:t>
            </a:r>
            <a:r>
              <a:rPr lang="en-US" sz="2000" i="1" baseline="-25000" dirty="0" err="1">
                <a:solidFill>
                  <a:srgbClr val="0000FF"/>
                </a:solidFill>
              </a:rPr>
              <a:t>R</a:t>
            </a:r>
            <a:r>
              <a:rPr lang="en-US" sz="2000" dirty="0">
                <a:solidFill>
                  <a:srgbClr val="0000FF"/>
                </a:solidFill>
              </a:rPr>
              <a:t>, etc.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We’ll deal with only the total brightness (unfiltered)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Called bolometric magnitude, denoted </a:t>
            </a:r>
            <a:r>
              <a:rPr lang="en-US" sz="2000" i="1" dirty="0" err="1">
                <a:solidFill>
                  <a:srgbClr val="006600"/>
                </a:solidFill>
              </a:rPr>
              <a:t>m</a:t>
            </a:r>
            <a:r>
              <a:rPr lang="en-US" sz="2000" i="1" baseline="-25000" dirty="0" err="1">
                <a:solidFill>
                  <a:srgbClr val="006600"/>
                </a:solidFill>
              </a:rPr>
              <a:t>bol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4618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Comments on Luminosity and Brightness</a:t>
            </a:r>
          </a:p>
        </p:txBody>
      </p:sp>
      <p:graphicFrame>
        <p:nvGraphicFramePr>
          <p:cNvPr id="6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837197"/>
              </p:ext>
            </p:extLst>
          </p:nvPr>
        </p:nvGraphicFramePr>
        <p:xfrm>
          <a:off x="8458201" y="1452636"/>
          <a:ext cx="126630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600" imgH="203040" progId="Equation.DSMT4">
                  <p:embed/>
                </p:oleObj>
              </mc:Choice>
              <mc:Fallback>
                <p:oleObj name="Equation" r:id="rId2" imgW="723600" imgH="203040" progId="Equation.DSMT4">
                  <p:embed/>
                  <p:pic>
                    <p:nvPicPr>
                      <p:cNvPr id="50692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1452636"/>
                        <a:ext cx="1266300" cy="355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4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26" grpId="0" uiExpan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-41549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637068"/>
              </p:ext>
            </p:extLst>
          </p:nvPr>
        </p:nvGraphicFramePr>
        <p:xfrm>
          <a:off x="3695700" y="914401"/>
          <a:ext cx="3244500" cy="57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000" imgH="330120" progId="Equation.DSMT4">
                  <p:embed/>
                </p:oleObj>
              </mc:Choice>
              <mc:Fallback>
                <p:oleObj name="Equation" r:id="rId2" imgW="1854000" imgH="330120" progId="Equation.DSMT4">
                  <p:embed/>
                  <p:pic>
                    <p:nvPicPr>
                      <p:cNvPr id="3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914401"/>
                        <a:ext cx="3244500" cy="57771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09800" y="1752453"/>
            <a:ext cx="7086600" cy="707886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Star </a:t>
            </a:r>
            <a:r>
              <a:rPr lang="en-US" sz="2000" b="1" i="1" dirty="0"/>
              <a:t>X</a:t>
            </a:r>
            <a:r>
              <a:rPr lang="en-US" sz="2000" b="1" dirty="0"/>
              <a:t> is 1000 times brighter than star </a:t>
            </a:r>
            <a:r>
              <a:rPr lang="en-US" sz="2000" b="1" i="1" dirty="0"/>
              <a:t>Y</a:t>
            </a:r>
            <a:r>
              <a:rPr lang="en-US" sz="2000" b="1" dirty="0"/>
              <a:t>.  How do their apparent magnitudes compare?   What if it is </a:t>
            </a:r>
            <a:r>
              <a:rPr lang="en-US" sz="2000" b="1" i="1" dirty="0"/>
              <a:t>N</a:t>
            </a:r>
            <a:r>
              <a:rPr lang="en-US" sz="2000" b="1" dirty="0"/>
              <a:t> times brighter?</a:t>
            </a:r>
          </a:p>
        </p:txBody>
      </p:sp>
      <p:graphicFrame>
        <p:nvGraphicFramePr>
          <p:cNvPr id="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967747"/>
              </p:ext>
            </p:extLst>
          </p:nvPr>
        </p:nvGraphicFramePr>
        <p:xfrm>
          <a:off x="3736975" y="2809888"/>
          <a:ext cx="1355130" cy="46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0" imgH="266400" progId="Equation.DSMT4">
                  <p:embed/>
                </p:oleObj>
              </mc:Choice>
              <mc:Fallback>
                <p:oleObj name="Equation" r:id="rId4" imgW="774360" imgH="266400" progId="Equation.DSMT4">
                  <p:embed/>
                  <p:pic>
                    <p:nvPicPr>
                      <p:cNvPr id="2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2809888"/>
                        <a:ext cx="1355130" cy="46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053091"/>
              </p:ext>
            </p:extLst>
          </p:nvPr>
        </p:nvGraphicFramePr>
        <p:xfrm>
          <a:off x="5890536" y="2715568"/>
          <a:ext cx="1288980" cy="46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266400" progId="Equation.DSMT4">
                  <p:embed/>
                </p:oleObj>
              </mc:Choice>
              <mc:Fallback>
                <p:oleObj name="Equation" r:id="rId6" imgW="736560" imgH="266400" progId="Equation.DSMT4">
                  <p:embed/>
                  <p:pic>
                    <p:nvPicPr>
                      <p:cNvPr id="4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536" y="2715568"/>
                        <a:ext cx="1288980" cy="46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084069"/>
              </p:ext>
            </p:extLst>
          </p:nvPr>
        </p:nvGraphicFramePr>
        <p:xfrm>
          <a:off x="4197630" y="3581913"/>
          <a:ext cx="155547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457200" progId="Equation.DSMT4">
                  <p:embed/>
                </p:oleObj>
              </mc:Choice>
              <mc:Fallback>
                <p:oleObj name="Equation" r:id="rId8" imgW="888840" imgH="457200" progId="Equation.DSMT4">
                  <p:embed/>
                  <p:pic>
                    <p:nvPicPr>
                      <p:cNvPr id="6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630" y="3581913"/>
                        <a:ext cx="155547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45570"/>
              </p:ext>
            </p:extLst>
          </p:nvPr>
        </p:nvGraphicFramePr>
        <p:xfrm>
          <a:off x="5758272" y="3683850"/>
          <a:ext cx="1399860" cy="37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920" imgH="215640" progId="Equation.DSMT4">
                  <p:embed/>
                </p:oleObj>
              </mc:Choice>
              <mc:Fallback>
                <p:oleObj name="Equation" r:id="rId10" imgW="799920" imgH="215640" progId="Equation.DSMT4">
                  <p:embed/>
                  <p:pic>
                    <p:nvPicPr>
                      <p:cNvPr id="7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8272" y="3683850"/>
                        <a:ext cx="1399860" cy="377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532562"/>
              </p:ext>
            </p:extLst>
          </p:nvPr>
        </p:nvGraphicFramePr>
        <p:xfrm>
          <a:off x="4012920" y="4543567"/>
          <a:ext cx="291123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63560" imgH="253800" progId="Equation.DSMT4">
                  <p:embed/>
                </p:oleObj>
              </mc:Choice>
              <mc:Fallback>
                <p:oleObj name="Equation" r:id="rId12" imgW="1663560" imgH="253800" progId="Equation.DSMT4">
                  <p:embed/>
                  <p:pic>
                    <p:nvPicPr>
                      <p:cNvPr id="8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920" y="4543567"/>
                        <a:ext cx="291123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196891"/>
              </p:ext>
            </p:extLst>
          </p:nvPr>
        </p:nvGraphicFramePr>
        <p:xfrm>
          <a:off x="3446802" y="5943599"/>
          <a:ext cx="371133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20760" imgH="253800" progId="Equation.DSMT4">
                  <p:embed/>
                </p:oleObj>
              </mc:Choice>
              <mc:Fallback>
                <p:oleObj name="Equation" r:id="rId14" imgW="2120760" imgH="253800" progId="Equation.DSMT4">
                  <p:embed/>
                  <p:pic>
                    <p:nvPicPr>
                      <p:cNvPr id="12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802" y="5943599"/>
                        <a:ext cx="371133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40375"/>
              </p:ext>
            </p:extLst>
          </p:nvPr>
        </p:nvGraphicFramePr>
        <p:xfrm>
          <a:off x="3496200" y="5159291"/>
          <a:ext cx="228879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07880" imgH="228600" progId="Equation.DSMT4">
                  <p:embed/>
                </p:oleObj>
              </mc:Choice>
              <mc:Fallback>
                <p:oleObj name="Equation" r:id="rId16" imgW="1307880" imgH="228600" progId="Equation.DSMT4">
                  <p:embed/>
                  <p:pic>
                    <p:nvPicPr>
                      <p:cNvPr id="13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200" y="5159291"/>
                        <a:ext cx="228879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844420"/>
              </p:ext>
            </p:extLst>
          </p:nvPr>
        </p:nvGraphicFramePr>
        <p:xfrm>
          <a:off x="5784990" y="5204021"/>
          <a:ext cx="153342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76240" imgH="177480" progId="Equation.DSMT4">
                  <p:embed/>
                </p:oleObj>
              </mc:Choice>
              <mc:Fallback>
                <p:oleObj name="Equation" r:id="rId18" imgW="876240" imgH="177480" progId="Equation.DSMT4">
                  <p:embed/>
                  <p:pic>
                    <p:nvPicPr>
                      <p:cNvPr id="14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990" y="5204021"/>
                        <a:ext cx="1533420" cy="31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Sample Problem 1.4</a:t>
            </a:r>
          </a:p>
        </p:txBody>
      </p:sp>
    </p:spTree>
    <p:extLst>
      <p:ext uri="{BB962C8B-B14F-4D97-AF65-F5344CB8AC3E}">
        <p14:creationId xmlns:p14="http://schemas.microsoft.com/office/powerpoint/2010/main" val="271386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0" y="838200"/>
            <a:ext cx="10972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How bright a star </a:t>
            </a:r>
            <a:r>
              <a:rPr lang="en-US" sz="2000" i="1" dirty="0">
                <a:solidFill>
                  <a:srgbClr val="006600"/>
                </a:solidFill>
              </a:rPr>
              <a:t>really is</a:t>
            </a:r>
            <a:r>
              <a:rPr lang="en-US" sz="2000" dirty="0">
                <a:solidFill>
                  <a:srgbClr val="006600"/>
                </a:solidFill>
              </a:rPr>
              <a:t> depends on how bright it looks and how far away it is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Define:  </a:t>
            </a:r>
            <a:r>
              <a:rPr lang="en-US" sz="2000" i="1" dirty="0">
                <a:solidFill>
                  <a:srgbClr val="0000FF"/>
                </a:solidFill>
              </a:rPr>
              <a:t>Absolute Magnitude</a:t>
            </a:r>
            <a:r>
              <a:rPr lang="en-US" sz="2000" dirty="0">
                <a:solidFill>
                  <a:srgbClr val="0000FF"/>
                </a:solidFill>
              </a:rPr>
              <a:t>:  The apparent magnitude of the star </a:t>
            </a:r>
            <a:r>
              <a:rPr lang="en-US" sz="2000" i="1" dirty="0">
                <a:solidFill>
                  <a:srgbClr val="0000FF"/>
                </a:solidFill>
              </a:rPr>
              <a:t>if</a:t>
            </a:r>
            <a:r>
              <a:rPr lang="en-US" sz="2000" dirty="0">
                <a:solidFill>
                  <a:srgbClr val="0000FF"/>
                </a:solidFill>
              </a:rPr>
              <a:t> it were 10 pc away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Why 10 pc?  I don’t know – but it’s a typical distance for a nearby star</a:t>
            </a:r>
            <a:endParaRPr lang="en-US" sz="2000" dirty="0">
              <a:solidFill>
                <a:srgbClr val="FF0000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Denoted by </a:t>
            </a:r>
            <a:r>
              <a:rPr lang="en-US" sz="2000" i="1" dirty="0">
                <a:solidFill>
                  <a:srgbClr val="0000FF"/>
                </a:solidFill>
              </a:rPr>
              <a:t>M</a:t>
            </a: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We can then determine a nice formula relating distance, apparent magnitude, and absolute magnitude: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-41549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079246"/>
              </p:ext>
            </p:extLst>
          </p:nvPr>
        </p:nvGraphicFramePr>
        <p:xfrm>
          <a:off x="425282" y="3515856"/>
          <a:ext cx="117747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393480" progId="Equation.DSMT4">
                  <p:embed/>
                </p:oleObj>
              </mc:Choice>
              <mc:Fallback>
                <p:oleObj name="Equation" r:id="rId2" imgW="672840" imgH="393480" progId="Equation.DSMT4">
                  <p:embed/>
                  <p:pic>
                    <p:nvPicPr>
                      <p:cNvPr id="4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82" y="3515856"/>
                        <a:ext cx="117747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838302"/>
              </p:ext>
            </p:extLst>
          </p:nvPr>
        </p:nvGraphicFramePr>
        <p:xfrm>
          <a:off x="1602752" y="3469845"/>
          <a:ext cx="2555280" cy="91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520560" progId="Equation.DSMT4">
                  <p:embed/>
                </p:oleObj>
              </mc:Choice>
              <mc:Fallback>
                <p:oleObj name="Equation" r:id="rId4" imgW="1460160" imgH="520560" progId="Equation.DSMT4">
                  <p:embed/>
                  <p:pic>
                    <p:nvPicPr>
                      <p:cNvPr id="5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752" y="3469845"/>
                        <a:ext cx="2555280" cy="910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039392"/>
              </p:ext>
            </p:extLst>
          </p:nvPr>
        </p:nvGraphicFramePr>
        <p:xfrm>
          <a:off x="6814770" y="3578407"/>
          <a:ext cx="1622250" cy="88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507960" progId="Equation.DSMT4">
                  <p:embed/>
                </p:oleObj>
              </mc:Choice>
              <mc:Fallback>
                <p:oleObj name="Equation" r:id="rId6" imgW="927000" imgH="507960" progId="Equation.DSMT4">
                  <p:embed/>
                  <p:pic>
                    <p:nvPicPr>
                      <p:cNvPr id="6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770" y="3578407"/>
                        <a:ext cx="1622250" cy="888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575301"/>
              </p:ext>
            </p:extLst>
          </p:nvPr>
        </p:nvGraphicFramePr>
        <p:xfrm>
          <a:off x="4179550" y="3525140"/>
          <a:ext cx="160020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469800" progId="Equation.DSMT4">
                  <p:embed/>
                </p:oleObj>
              </mc:Choice>
              <mc:Fallback>
                <p:oleObj name="Equation" r:id="rId8" imgW="914400" imgH="469800" progId="Equation.DSMT4">
                  <p:embed/>
                  <p:pic>
                    <p:nvPicPr>
                      <p:cNvPr id="8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550" y="3525140"/>
                        <a:ext cx="160020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416720"/>
              </p:ext>
            </p:extLst>
          </p:nvPr>
        </p:nvGraphicFramePr>
        <p:xfrm>
          <a:off x="3246438" y="4391025"/>
          <a:ext cx="25558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60160" imgH="393480" progId="Equation.DSMT4">
                  <p:embed/>
                </p:oleObj>
              </mc:Choice>
              <mc:Fallback>
                <p:oleObj name="Equation" r:id="rId10" imgW="1460160" imgH="393480" progId="Equation.DSMT4">
                  <p:embed/>
                  <p:pic>
                    <p:nvPicPr>
                      <p:cNvPr id="9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4391025"/>
                        <a:ext cx="25558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625342"/>
              </p:ext>
            </p:extLst>
          </p:nvPr>
        </p:nvGraphicFramePr>
        <p:xfrm>
          <a:off x="927100" y="5500688"/>
          <a:ext cx="28670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38000" imgH="558720" progId="Equation.DSMT4">
                  <p:embed/>
                </p:oleObj>
              </mc:Choice>
              <mc:Fallback>
                <p:oleObj name="Equation" r:id="rId12" imgW="1638000" imgH="558720" progId="Equation.DSMT4">
                  <p:embed/>
                  <p:pic>
                    <p:nvPicPr>
                      <p:cNvPr id="12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5500688"/>
                        <a:ext cx="28670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401163"/>
              </p:ext>
            </p:extLst>
          </p:nvPr>
        </p:nvGraphicFramePr>
        <p:xfrm>
          <a:off x="3802955" y="5642115"/>
          <a:ext cx="135513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4360" imgH="431640" progId="Equation.DSMT4">
                  <p:embed/>
                </p:oleObj>
              </mc:Choice>
              <mc:Fallback>
                <p:oleObj name="Equation" r:id="rId14" imgW="774360" imgH="431640" progId="Equation.DSMT4">
                  <p:embed/>
                  <p:pic>
                    <p:nvPicPr>
                      <p:cNvPr id="13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955" y="5642115"/>
                        <a:ext cx="1355130" cy="7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929232"/>
              </p:ext>
            </p:extLst>
          </p:nvPr>
        </p:nvGraphicFramePr>
        <p:xfrm>
          <a:off x="5173681" y="5842140"/>
          <a:ext cx="133308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61760" imgH="203040" progId="Equation.DSMT4">
                  <p:embed/>
                </p:oleObj>
              </mc:Choice>
              <mc:Fallback>
                <p:oleObj name="Equation" r:id="rId16" imgW="761760" imgH="203040" progId="Equation.DSMT4">
                  <p:embed/>
                  <p:pic>
                    <p:nvPicPr>
                      <p:cNvPr id="14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81" y="5842140"/>
                        <a:ext cx="133308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253463"/>
              </p:ext>
            </p:extLst>
          </p:nvPr>
        </p:nvGraphicFramePr>
        <p:xfrm>
          <a:off x="7745325" y="5273184"/>
          <a:ext cx="2199960" cy="97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57120" imgH="558720" progId="Equation.DSMT4">
                  <p:embed/>
                </p:oleObj>
              </mc:Choice>
              <mc:Fallback>
                <p:oleObj name="Equation" r:id="rId18" imgW="1257120" imgH="558720" progId="Equation.DSMT4">
                  <p:embed/>
                  <p:pic>
                    <p:nvPicPr>
                      <p:cNvPr id="15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5325" y="5273184"/>
                        <a:ext cx="2199960" cy="97776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-4618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Absolute Magnitudes</a:t>
            </a:r>
          </a:p>
        </p:txBody>
      </p:sp>
    </p:spTree>
    <p:extLst>
      <p:ext uri="{BB962C8B-B14F-4D97-AF65-F5344CB8AC3E}">
        <p14:creationId xmlns:p14="http://schemas.microsoft.com/office/powerpoint/2010/main" val="26459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99391" y="850487"/>
            <a:ext cx="9220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Stars are formed from cool molecular clouds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We’ll talk more about this later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If the mass is too small, the star never starts nuclear fusion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So there’s a minimum mass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Pretty well determined at about 0.075 </a:t>
            </a:r>
            <a:r>
              <a:rPr lang="en-US" sz="2000" i="1" dirty="0">
                <a:solidFill>
                  <a:srgbClr val="006600"/>
                </a:solidFill>
              </a:rPr>
              <a:t>M</a:t>
            </a:r>
            <a:r>
              <a:rPr lang="en-US" sz="2000" baseline="-25000" dirty="0">
                <a:solidFill>
                  <a:srgbClr val="006600"/>
                </a:solidFill>
                <a:sym typeface="Wingdings" panose="05000000000000000000" pitchFamily="2" charset="2"/>
              </a:rPr>
              <a:t></a:t>
            </a:r>
            <a:endParaRPr lang="en-US" sz="2000" dirty="0">
              <a:solidFill>
                <a:srgbClr val="006600"/>
              </a:solidFill>
              <a:sym typeface="Wingdings" panose="05000000000000000000" pitchFamily="2" charset="2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If the mass is too large, the star tends to blow itself apart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So there’s a maximum mass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Hard to determine, but around 200 </a:t>
            </a:r>
            <a:r>
              <a:rPr lang="en-US" sz="2000" i="1" dirty="0">
                <a:solidFill>
                  <a:srgbClr val="0000FF"/>
                </a:solidFill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</a:t>
            </a:r>
            <a:endParaRPr lang="en-US" sz="20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Therefore, all stars come in a range</a:t>
            </a:r>
            <a:endParaRPr lang="en-US" sz="2000" dirty="0">
              <a:solidFill>
                <a:srgbClr val="FF0000"/>
              </a:solidFill>
            </a:endParaRP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Low mass stars are </a:t>
            </a:r>
            <a:r>
              <a:rPr lang="en-US" sz="2000" i="1" dirty="0">
                <a:solidFill>
                  <a:srgbClr val="9900CC"/>
                </a:solidFill>
              </a:rPr>
              <a:t>much more common</a:t>
            </a:r>
            <a:r>
              <a:rPr lang="en-US" sz="2000" dirty="0">
                <a:solidFill>
                  <a:srgbClr val="9900CC"/>
                </a:solidFill>
              </a:rPr>
              <a:t> than high mass stars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Sun is actually well above average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Stars near the upper limit are super rare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And they die very quickly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Range of Mass of Stars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226123"/>
              </p:ext>
            </p:extLst>
          </p:nvPr>
        </p:nvGraphicFramePr>
        <p:xfrm>
          <a:off x="6553200" y="3810000"/>
          <a:ext cx="266679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228600" progId="Equation.DSMT4">
                  <p:embed/>
                </p:oleObj>
              </mc:Choice>
              <mc:Fallback>
                <p:oleObj name="Equation" r:id="rId2" imgW="1523880" imgH="2286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10000"/>
                        <a:ext cx="2666790" cy="400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37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0" y="838201"/>
            <a:ext cx="10972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Stars have lots of properties which we could use to characterize them: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Brightness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Distance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Velocity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Mass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Age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Composition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Color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Radius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Luminosity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Temperature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Hertzsprung-Russell (HR) diagram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is a plot of spectral class vs. luminosity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Hot on the left*</a:t>
            </a:r>
          </a:p>
        </p:txBody>
      </p:sp>
      <p:pic>
        <p:nvPicPr>
          <p:cNvPr id="37" name="Picture 9" descr="hr_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707" y="1412116"/>
            <a:ext cx="6048375" cy="4762500"/>
          </a:xfrm>
          <a:prstGeom prst="rect">
            <a:avLst/>
          </a:prstGeom>
          <a:noFill/>
        </p:spPr>
      </p:pic>
      <p:grpSp>
        <p:nvGrpSpPr>
          <p:cNvPr id="70" name="Group 69"/>
          <p:cNvGrpSpPr/>
          <p:nvPr/>
        </p:nvGrpSpPr>
        <p:grpSpPr>
          <a:xfrm>
            <a:off x="1916834" y="1259716"/>
            <a:ext cx="1624446" cy="860286"/>
            <a:chOff x="2209800" y="1295400"/>
            <a:chExt cx="1624446" cy="860286"/>
          </a:xfrm>
        </p:grpSpPr>
        <p:sp>
          <p:nvSpPr>
            <p:cNvPr id="72" name="Text Box 90"/>
            <p:cNvSpPr txBox="1">
              <a:spLocks noChangeArrowheads="1"/>
            </p:cNvSpPr>
            <p:nvPr/>
          </p:nvSpPr>
          <p:spPr bwMode="auto">
            <a:xfrm>
              <a:off x="2743200" y="1447800"/>
              <a:ext cx="1091046" cy="707886"/>
            </a:xfrm>
            <a:prstGeom prst="rect">
              <a:avLst/>
            </a:prstGeom>
            <a:solidFill>
              <a:srgbClr val="0000FF"/>
            </a:solidFill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ym typeface="Symbol" pitchFamily="18" charset="2"/>
                </a:rPr>
                <a:t>Not intrinsic</a:t>
              </a:r>
            </a:p>
          </p:txBody>
        </p:sp>
        <p:sp>
          <p:nvSpPr>
            <p:cNvPr id="38" name="Right Brace 37"/>
            <p:cNvSpPr/>
            <p:nvPr/>
          </p:nvSpPr>
          <p:spPr bwMode="auto">
            <a:xfrm>
              <a:off x="2209800" y="1295400"/>
              <a:ext cx="457200" cy="860286"/>
            </a:xfrm>
            <a:prstGeom prst="rightBrace">
              <a:avLst>
                <a:gd name="adj1" fmla="val 27777"/>
                <a:gd name="adj2" fmla="val 50000"/>
              </a:avLst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573214" y="2091759"/>
            <a:ext cx="2236786" cy="685797"/>
            <a:chOff x="1295400" y="2362200"/>
            <a:chExt cx="2628900" cy="685797"/>
          </a:xfrm>
        </p:grpSpPr>
        <p:sp>
          <p:nvSpPr>
            <p:cNvPr id="40" name="Right Brace 39"/>
            <p:cNvSpPr/>
            <p:nvPr/>
          </p:nvSpPr>
          <p:spPr bwMode="auto">
            <a:xfrm>
              <a:off x="1295400" y="2362200"/>
              <a:ext cx="240433" cy="685797"/>
            </a:xfrm>
            <a:prstGeom prst="rightBrace">
              <a:avLst>
                <a:gd name="adj1" fmla="val 27777"/>
                <a:gd name="adj2" fmla="val 50000"/>
              </a:avLst>
            </a:prstGeom>
            <a:noFill/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  <p:sp>
          <p:nvSpPr>
            <p:cNvPr id="59" name="Text Box 90"/>
            <p:cNvSpPr txBox="1">
              <a:spLocks noChangeArrowheads="1"/>
            </p:cNvSpPr>
            <p:nvPr/>
          </p:nvSpPr>
          <p:spPr bwMode="auto">
            <a:xfrm>
              <a:off x="1562100" y="2505017"/>
              <a:ext cx="2362200" cy="400110"/>
            </a:xfrm>
            <a:prstGeom prst="rect">
              <a:avLst/>
            </a:prstGeom>
            <a:solidFill>
              <a:srgbClr val="006600"/>
            </a:solidFill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ym typeface="Symbol" pitchFamily="18" charset="2"/>
                </a:rPr>
                <a:t>Hard to Measure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259734" y="2693917"/>
            <a:ext cx="1397866" cy="425451"/>
            <a:chOff x="1954934" y="2693918"/>
            <a:chExt cx="1776846" cy="425451"/>
          </a:xfrm>
        </p:grpSpPr>
        <p:sp>
          <p:nvSpPr>
            <p:cNvPr id="42" name="Right Brace 41"/>
            <p:cNvSpPr/>
            <p:nvPr/>
          </p:nvSpPr>
          <p:spPr bwMode="auto">
            <a:xfrm>
              <a:off x="1954934" y="2693918"/>
              <a:ext cx="228600" cy="381000"/>
            </a:xfrm>
            <a:prstGeom prst="rightBrace">
              <a:avLst>
                <a:gd name="adj1" fmla="val 27777"/>
                <a:gd name="adj2" fmla="val 50000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  <p:sp>
          <p:nvSpPr>
            <p:cNvPr id="67" name="Text Box 90"/>
            <p:cNvSpPr txBox="1">
              <a:spLocks noChangeArrowheads="1"/>
            </p:cNvSpPr>
            <p:nvPr/>
          </p:nvSpPr>
          <p:spPr bwMode="auto">
            <a:xfrm>
              <a:off x="2207780" y="2719259"/>
              <a:ext cx="1524000" cy="400110"/>
            </a:xfrm>
            <a:prstGeom prst="rect">
              <a:avLst/>
            </a:prstGeom>
            <a:solidFill>
              <a:srgbClr val="C00000"/>
            </a:solidFill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ym typeface="Symbol" pitchFamily="18" charset="2"/>
                </a:rPr>
                <a:t>Uniform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560080" y="3077653"/>
            <a:ext cx="1716520" cy="609600"/>
            <a:chOff x="1981200" y="3429000"/>
            <a:chExt cx="1981200" cy="609600"/>
          </a:xfrm>
        </p:grpSpPr>
        <p:sp>
          <p:nvSpPr>
            <p:cNvPr id="50" name="Right Brace 49"/>
            <p:cNvSpPr/>
            <p:nvPr/>
          </p:nvSpPr>
          <p:spPr bwMode="auto">
            <a:xfrm>
              <a:off x="1981200" y="3429000"/>
              <a:ext cx="304800" cy="609600"/>
            </a:xfrm>
            <a:prstGeom prst="rightBrace">
              <a:avLst>
                <a:gd name="adj1" fmla="val 27777"/>
                <a:gd name="adj2" fmla="val 50000"/>
              </a:avLst>
            </a:prstGeom>
            <a:noFill/>
            <a:ln w="28575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 dirty="0">
                <a:solidFill>
                  <a:srgbClr val="9900CC"/>
                </a:solidFill>
              </a:endParaRPr>
            </a:p>
          </p:txBody>
        </p:sp>
        <p:sp>
          <p:nvSpPr>
            <p:cNvPr id="69" name="Text Box 90"/>
            <p:cNvSpPr txBox="1">
              <a:spLocks noChangeArrowheads="1"/>
            </p:cNvSpPr>
            <p:nvPr/>
          </p:nvSpPr>
          <p:spPr bwMode="auto">
            <a:xfrm>
              <a:off x="2286000" y="3507512"/>
              <a:ext cx="1676400" cy="400110"/>
            </a:xfrm>
            <a:prstGeom prst="rect">
              <a:avLst/>
            </a:prstGeom>
            <a:solidFill>
              <a:srgbClr val="9900CC"/>
            </a:solidFill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ym typeface="Symbol" pitchFamily="18" charset="2"/>
                </a:rPr>
                <a:t>Derivable</a:t>
              </a:r>
            </a:p>
          </p:txBody>
        </p:sp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-4618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</a:t>
            </a:r>
            <a:r>
              <a:rPr lang="en-US" sz="4400" dirty="0" err="1"/>
              <a:t>Hertzsprung</a:t>
            </a:r>
            <a:r>
              <a:rPr lang="en-US" sz="4400" dirty="0"/>
              <a:t>-Russell Diagram</a:t>
            </a:r>
          </a:p>
        </p:txBody>
      </p:sp>
      <p:sp>
        <p:nvSpPr>
          <p:cNvPr id="18" name="Text Box 90"/>
          <p:cNvSpPr txBox="1">
            <a:spLocks noChangeArrowheads="1"/>
          </p:cNvSpPr>
          <p:nvPr/>
        </p:nvSpPr>
        <p:spPr bwMode="auto">
          <a:xfrm>
            <a:off x="2512580" y="5699260"/>
            <a:ext cx="1907020" cy="707886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*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Why I hate astronomers #4</a:t>
            </a:r>
          </a:p>
        </p:txBody>
      </p:sp>
    </p:spTree>
    <p:extLst>
      <p:ext uri="{BB962C8B-B14F-4D97-AF65-F5344CB8AC3E}">
        <p14:creationId xmlns:p14="http://schemas.microsoft.com/office/powerpoint/2010/main" val="300179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6F20"/>
          <p:cNvPicPr>
            <a:picLocks noChangeAspect="1" noChangeArrowheads="1"/>
          </p:cNvPicPr>
          <p:nvPr/>
        </p:nvPicPr>
        <p:blipFill>
          <a:blip r:embed="rId2" cstate="print"/>
          <a:srcRect l="22502" r="22502"/>
          <a:stretch>
            <a:fillRect/>
          </a:stretch>
        </p:blipFill>
        <p:spPr bwMode="auto">
          <a:xfrm>
            <a:off x="6502401" y="762001"/>
            <a:ext cx="4470400" cy="6096000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838201"/>
            <a:ext cx="7696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 stars are </a:t>
            </a:r>
            <a:r>
              <a:rPr lang="en-US" sz="2000" i="1" dirty="0">
                <a:solidFill>
                  <a:schemeClr val="tx1"/>
                </a:solidFill>
              </a:rPr>
              <a:t>not</a:t>
            </a:r>
            <a:r>
              <a:rPr lang="en-US" sz="2000" dirty="0">
                <a:solidFill>
                  <a:schemeClr val="tx1"/>
                </a:solidFill>
              </a:rPr>
              <a:t> distributed randomly on the H-R diagram: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9900CC"/>
                </a:solidFill>
              </a:rPr>
              <a:t>Main sequence</a:t>
            </a:r>
            <a:r>
              <a:rPr lang="en-US" sz="2000" dirty="0">
                <a:solidFill>
                  <a:srgbClr val="9900CC"/>
                </a:solidFill>
              </a:rPr>
              <a:t> stars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90+% of living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Giants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Rare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Easy to see because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they are brigh</a:t>
            </a:r>
            <a:r>
              <a:rPr lang="en-US" sz="2000" dirty="0">
                <a:solidFill>
                  <a:schemeClr val="accent6"/>
                </a:solidFill>
              </a:rPr>
              <a:t>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6600"/>
                </a:solidFill>
              </a:rPr>
              <a:t>Supergiants</a:t>
            </a:r>
            <a:endParaRPr lang="en-US" sz="2000" dirty="0">
              <a:solidFill>
                <a:srgbClr val="006600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Very rare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White dwarfs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Dead stars, very dim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>
            <a:off x="2590800" y="1752600"/>
            <a:ext cx="4800601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cxnSpLocks/>
          </p:cNvCxnSpPr>
          <p:nvPr/>
        </p:nvCxnSpPr>
        <p:spPr bwMode="auto">
          <a:xfrm>
            <a:off x="1371600" y="2667000"/>
            <a:ext cx="7848601" cy="6096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 flipV="1">
            <a:off x="1752599" y="2057402"/>
            <a:ext cx="5867402" cy="19811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cxnSpLocks/>
          </p:cNvCxnSpPr>
          <p:nvPr/>
        </p:nvCxnSpPr>
        <p:spPr bwMode="auto">
          <a:xfrm>
            <a:off x="1905000" y="4953000"/>
            <a:ext cx="571500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8928100" y="374650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-4618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H-R Diagram: Patterns</a:t>
            </a:r>
          </a:p>
        </p:txBody>
      </p:sp>
    </p:spTree>
    <p:extLst>
      <p:ext uri="{BB962C8B-B14F-4D97-AF65-F5344CB8AC3E}">
        <p14:creationId xmlns:p14="http://schemas.microsoft.com/office/powerpoint/2010/main" val="166594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80292" y="4527606"/>
            <a:ext cx="7620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life history of a star depends primarily on its mass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little bit on its </a:t>
            </a:r>
            <a:r>
              <a:rPr lang="en-US" sz="2000" dirty="0" err="1">
                <a:solidFill>
                  <a:schemeClr val="tx1"/>
                </a:solidFill>
              </a:rPr>
              <a:t>metallicity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i="1" dirty="0">
                <a:solidFill>
                  <a:schemeClr val="tx1"/>
                </a:solidFill>
              </a:rPr>
              <a:t>Z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Sometimes influenced by nearby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Low mass stars (</a:t>
            </a:r>
            <a:r>
              <a:rPr lang="en-US" sz="2000" i="1" dirty="0">
                <a:solidFill>
                  <a:srgbClr val="006600"/>
                </a:solidFill>
              </a:rPr>
              <a:t>M &lt; </a:t>
            </a:r>
            <a:r>
              <a:rPr lang="en-US" sz="2000" dirty="0">
                <a:solidFill>
                  <a:srgbClr val="006600"/>
                </a:solidFill>
              </a:rPr>
              <a:t>8</a:t>
            </a:r>
            <a:r>
              <a:rPr lang="en-US" sz="2000" i="1" dirty="0">
                <a:solidFill>
                  <a:srgbClr val="006600"/>
                </a:solidFill>
              </a:rPr>
              <a:t>M</a:t>
            </a:r>
            <a:r>
              <a:rPr lang="en-US" sz="2000" baseline="-25000" dirty="0">
                <a:solidFill>
                  <a:srgbClr val="006600"/>
                </a:solidFill>
                <a:sym typeface="Wingdings" panose="05000000000000000000" pitchFamily="2" charset="2"/>
              </a:rPr>
              <a:t></a:t>
            </a:r>
            <a:r>
              <a:rPr lang="en-US" sz="2000" dirty="0">
                <a:solidFill>
                  <a:srgbClr val="006600"/>
                </a:solidFill>
              </a:rPr>
              <a:t>) live a long life and die slowly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High mass stars (</a:t>
            </a:r>
            <a:r>
              <a:rPr lang="en-US" sz="2000" i="1" dirty="0">
                <a:solidFill>
                  <a:srgbClr val="0000FF"/>
                </a:solidFill>
              </a:rPr>
              <a:t>M</a:t>
            </a:r>
            <a:r>
              <a:rPr lang="en-US" sz="2000" dirty="0">
                <a:solidFill>
                  <a:srgbClr val="0000FF"/>
                </a:solidFill>
              </a:rPr>
              <a:t> &gt; 8</a:t>
            </a:r>
            <a:r>
              <a:rPr lang="en-US" sz="2000" i="1" dirty="0">
                <a:solidFill>
                  <a:srgbClr val="0000FF"/>
                </a:solidFill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</a:t>
            </a:r>
            <a:r>
              <a:rPr lang="en-US" sz="2000" dirty="0">
                <a:solidFill>
                  <a:srgbClr val="0000FF"/>
                </a:solidFill>
              </a:rPr>
              <a:t>) live fast and die violently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more massive a star is, the faster it does everything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7200" y="1623016"/>
            <a:ext cx="8839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Stars form from cool clouds of gas called </a:t>
            </a:r>
            <a:r>
              <a:rPr lang="en-US" sz="2000" i="1" dirty="0">
                <a:solidFill>
                  <a:schemeClr val="tx1"/>
                </a:solidFill>
              </a:rPr>
              <a:t>molecular clouds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Gravity overcomes pressure, and several stars begin to form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Usually get multiple stars in the same region, about the same age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Called clusters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Initially, the stars are all moving together at the same speed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Lots of stars with low mass, few with large mass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Lowest mass: about 0.08 </a:t>
            </a:r>
            <a:r>
              <a:rPr lang="en-US" sz="2000" i="1" dirty="0">
                <a:solidFill>
                  <a:srgbClr val="FF0000"/>
                </a:solidFill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</a:t>
            </a:r>
            <a:endParaRPr lang="en-US" sz="2000" i="1" baseline="-25000" dirty="0">
              <a:solidFill>
                <a:srgbClr val="FF0000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Highest mass: about 200 </a:t>
            </a:r>
            <a:r>
              <a:rPr lang="en-US" sz="2000" i="1" dirty="0">
                <a:solidFill>
                  <a:srgbClr val="FF0000"/>
                </a:solidFill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</a:t>
            </a:r>
            <a:endParaRPr lang="en-US" sz="2000" i="1" baseline="-25000" dirty="0">
              <a:solidFill>
                <a:srgbClr val="FF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62001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Basics of Stellar Evolution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565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Stellar Evolution</a:t>
            </a:r>
          </a:p>
        </p:txBody>
      </p:sp>
    </p:spTree>
    <p:extLst>
      <p:ext uri="{BB962C8B-B14F-4D97-AF65-F5344CB8AC3E}">
        <p14:creationId xmlns:p14="http://schemas.microsoft.com/office/powerpoint/2010/main" val="5235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gl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1250" cy="6905625"/>
          </a:xfrm>
          <a:prstGeom prst="rect">
            <a:avLst/>
          </a:prstGeom>
          <a:noFill/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 l="12800" r="12800"/>
          <a:stretch>
            <a:fillRect/>
          </a:stretch>
        </p:blipFill>
        <p:spPr bwMode="auto">
          <a:xfrm>
            <a:off x="5791200" y="1552576"/>
            <a:ext cx="53149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Molecular Clouds</a:t>
            </a:r>
          </a:p>
        </p:txBody>
      </p:sp>
    </p:spTree>
    <p:extLst>
      <p:ext uri="{BB962C8B-B14F-4D97-AF65-F5344CB8AC3E}">
        <p14:creationId xmlns:p14="http://schemas.microsoft.com/office/powerpoint/2010/main" val="145089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343400" y="838201"/>
            <a:ext cx="2743200" cy="461665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Molecular Clouds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90800" y="1676401"/>
            <a:ext cx="29718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9900CC"/>
                </a:solidFill>
              </a:rPr>
              <a:t>Protostar</a:t>
            </a:r>
            <a:endParaRPr lang="en-US" sz="2000" dirty="0">
              <a:solidFill>
                <a:srgbClr val="9900CC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Main Sequence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Red Giant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Horizontal Branch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Asymptotic Giant Branch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Planetary Nebula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White Dwarf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38801" y="1905000"/>
            <a:ext cx="3810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9900CC"/>
                </a:solidFill>
              </a:rPr>
              <a:t>Protostar</a:t>
            </a:r>
            <a:endParaRPr lang="en-US" sz="2000" dirty="0">
              <a:solidFill>
                <a:srgbClr val="9900CC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Main Sequence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Supergiant Stages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Type II Supernova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Neutron Star or Black Hole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19072" y="1837394"/>
            <a:ext cx="1514057" cy="2085776"/>
            <a:chOff x="1619073" y="1837393"/>
            <a:chExt cx="1514057" cy="2085776"/>
          </a:xfrm>
        </p:grpSpPr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619073" y="1866900"/>
              <a:ext cx="800219" cy="2056269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vert="vert" wrap="square">
              <a:spAutoFit/>
            </a:bodyPr>
            <a:lstStyle/>
            <a:p>
              <a:pPr algn="ctr" eaLnBrk="0" hangingPunct="0"/>
              <a:r>
                <a:rPr lang="en-US" sz="2000" b="1" dirty="0"/>
                <a:t>Low Mass Stars</a:t>
              </a:r>
            </a:p>
            <a:p>
              <a:pPr algn="ctr" eaLnBrk="0" hangingPunct="0"/>
              <a:r>
                <a:rPr lang="en-US" sz="2000" b="1" i="1" dirty="0"/>
                <a:t>M</a:t>
              </a:r>
              <a:r>
                <a:rPr lang="en-US" sz="2000" b="1" dirty="0"/>
                <a:t> &lt; 8</a:t>
              </a:r>
              <a:r>
                <a:rPr lang="en-US" sz="2000" b="1" i="1" dirty="0"/>
                <a:t>M</a:t>
              </a:r>
              <a:r>
                <a:rPr lang="en-US" sz="2000" b="1" baseline="-25000" dirty="0">
                  <a:sym typeface="Wingdings" panose="05000000000000000000" pitchFamily="2" charset="2"/>
                </a:rPr>
                <a:t></a:t>
              </a:r>
              <a:endParaRPr lang="en-US" sz="2000" b="1" i="1" dirty="0"/>
            </a:p>
          </p:txBody>
        </p:sp>
        <p:sp>
          <p:nvSpPr>
            <p:cNvPr id="9" name="Left Brace 8"/>
            <p:cNvSpPr/>
            <p:nvPr/>
          </p:nvSpPr>
          <p:spPr bwMode="auto">
            <a:xfrm>
              <a:off x="2371130" y="1837393"/>
              <a:ext cx="762000" cy="1981199"/>
            </a:xfrm>
            <a:prstGeom prst="leftBrace">
              <a:avLst>
                <a:gd name="adj1" fmla="val 43056"/>
                <a:gd name="adj2" fmla="val 50000"/>
              </a:avLst>
            </a:prstGeom>
            <a:noFill/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067802" y="1752601"/>
            <a:ext cx="1257419" cy="1981199"/>
            <a:chOff x="9067800" y="1752600"/>
            <a:chExt cx="1257419" cy="1981199"/>
          </a:xfrm>
        </p:grpSpPr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9525000" y="1752600"/>
              <a:ext cx="800219" cy="1981199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/>
            <a:p>
              <a:pPr algn="ctr" eaLnBrk="0" hangingPunct="0"/>
              <a:r>
                <a:rPr lang="en-US" sz="2000" b="1" dirty="0"/>
                <a:t>High Mass Stars</a:t>
              </a:r>
            </a:p>
            <a:p>
              <a:pPr algn="ctr" eaLnBrk="0" hangingPunct="0"/>
              <a:r>
                <a:rPr lang="en-US" sz="2000" b="1" i="1" dirty="0"/>
                <a:t>M</a:t>
              </a:r>
              <a:r>
                <a:rPr lang="en-US" sz="2000" b="1" dirty="0"/>
                <a:t> &gt; 8</a:t>
              </a:r>
              <a:r>
                <a:rPr lang="en-US" sz="2000" b="1" i="1" dirty="0"/>
                <a:t>M</a:t>
              </a:r>
              <a:r>
                <a:rPr lang="en-US" sz="2000" b="1" baseline="-25000" dirty="0">
                  <a:sym typeface="Wingdings" panose="05000000000000000000" pitchFamily="2" charset="2"/>
                </a:rPr>
                <a:t></a:t>
              </a:r>
              <a:endParaRPr lang="en-US" sz="2000" b="1" i="1" dirty="0"/>
            </a:p>
          </p:txBody>
        </p:sp>
        <p:sp>
          <p:nvSpPr>
            <p:cNvPr id="10" name="Left Brace 9"/>
            <p:cNvSpPr/>
            <p:nvPr/>
          </p:nvSpPr>
          <p:spPr bwMode="auto">
            <a:xfrm flipH="1">
              <a:off x="9067800" y="1905000"/>
              <a:ext cx="457200" cy="1631215"/>
            </a:xfrm>
            <a:prstGeom prst="leftBrace">
              <a:avLst>
                <a:gd name="adj1" fmla="val 43056"/>
                <a:gd name="adj2" fmla="val 50000"/>
              </a:avLst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 rot="5400000">
            <a:off x="4000500" y="1409700"/>
            <a:ext cx="4572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endCxn id="6" idx="0"/>
          </p:cNvCxnSpPr>
          <p:nvPr/>
        </p:nvCxnSpPr>
        <p:spPr bwMode="auto">
          <a:xfrm>
            <a:off x="7086600" y="1295401"/>
            <a:ext cx="457201" cy="6095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486021" y="4581434"/>
            <a:ext cx="8839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Stars are powered by </a:t>
            </a:r>
            <a:r>
              <a:rPr lang="en-US" sz="2000" i="1" dirty="0">
                <a:solidFill>
                  <a:schemeClr val="tx1"/>
                </a:solidFill>
              </a:rPr>
              <a:t>nuclear fusion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combining of simple nuclei to make more complex ones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Stages are defined by what is going on at the center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895601" y="2057400"/>
            <a:ext cx="2286000" cy="275275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21" name="Rounded Rectangle 20"/>
          <p:cNvSpPr/>
          <p:nvPr/>
        </p:nvSpPr>
        <p:spPr bwMode="auto">
          <a:xfrm>
            <a:off x="6438902" y="2259451"/>
            <a:ext cx="2247900" cy="331349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-25124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Outline of Stellar Evolution</a:t>
            </a:r>
          </a:p>
        </p:txBody>
      </p:sp>
    </p:spTree>
    <p:extLst>
      <p:ext uri="{BB962C8B-B14F-4D97-AF65-F5344CB8AC3E}">
        <p14:creationId xmlns:p14="http://schemas.microsoft.com/office/powerpoint/2010/main" val="35828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allAtOnce"/>
      <p:bldP spid="6" grpId="0" uiExpand="1" build="allAtOnce"/>
      <p:bldP spid="19" grpId="0" build="p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17F1"/>
          <p:cNvPicPr>
            <a:picLocks noChangeAspect="1" noChangeArrowheads="1"/>
          </p:cNvPicPr>
          <p:nvPr/>
        </p:nvPicPr>
        <p:blipFill>
          <a:blip r:embed="rId2" cstate="print"/>
          <a:srcRect b="18002"/>
          <a:stretch>
            <a:fillRect/>
          </a:stretch>
        </p:blipFill>
        <p:spPr bwMode="auto">
          <a:xfrm>
            <a:off x="2844800" y="1859414"/>
            <a:ext cx="8128000" cy="4998586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838201"/>
            <a:ext cx="107442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i="1" dirty="0">
                <a:solidFill>
                  <a:schemeClr val="tx1"/>
                </a:solidFill>
              </a:rPr>
              <a:t>Main Sequence Star</a:t>
            </a:r>
            <a:r>
              <a:rPr lang="en-US" sz="2000" dirty="0">
                <a:solidFill>
                  <a:schemeClr val="tx1"/>
                </a:solidFill>
              </a:rPr>
              <a:t> is a star that is burning hydrogen to helium at its center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This is </a:t>
            </a:r>
            <a:r>
              <a:rPr lang="en-US" sz="2000" i="1" dirty="0">
                <a:solidFill>
                  <a:srgbClr val="006600"/>
                </a:solidFill>
              </a:rPr>
              <a:t>nuclear</a:t>
            </a:r>
            <a:r>
              <a:rPr lang="en-US" sz="2000" dirty="0">
                <a:solidFill>
                  <a:srgbClr val="006600"/>
                </a:solidFill>
              </a:rPr>
              <a:t> burning, not combustion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No oxygen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We don’t care about the details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This process is </a:t>
            </a:r>
            <a:r>
              <a:rPr lang="en-US" sz="2000" i="1" dirty="0">
                <a:solidFill>
                  <a:srgbClr val="9900CC"/>
                </a:solidFill>
              </a:rPr>
              <a:t>extremely </a:t>
            </a:r>
            <a:r>
              <a:rPr lang="en-US" sz="2000" dirty="0">
                <a:solidFill>
                  <a:srgbClr val="9900CC"/>
                </a:solidFill>
              </a:rPr>
              <a:t>efficient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It can go for a long time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During this stage, the structure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of the star hardly changes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FF"/>
                </a:solidFill>
              </a:rPr>
              <a:t>Small</a:t>
            </a:r>
            <a:r>
              <a:rPr lang="en-US" sz="2000" dirty="0">
                <a:solidFill>
                  <a:srgbClr val="0000FF"/>
                </a:solidFill>
              </a:rPr>
              <a:t> increase in</a:t>
            </a:r>
            <a:br>
              <a:rPr lang="en-US" sz="2000" i="1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luminosity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Spectral class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stays almost the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same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0000"/>
                </a:solidFill>
              </a:rPr>
              <a:t>Small</a:t>
            </a:r>
            <a:r>
              <a:rPr lang="en-US" sz="2000" dirty="0">
                <a:solidFill>
                  <a:srgbClr val="FF0000"/>
                </a:solidFill>
              </a:rPr>
              <a:t> motion upwards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in the H-R diagram</a:t>
            </a:r>
          </a:p>
        </p:txBody>
      </p:sp>
      <p:sp>
        <p:nvSpPr>
          <p:cNvPr id="11" name="Text Box 90"/>
          <p:cNvSpPr txBox="1">
            <a:spLocks noChangeArrowheads="1"/>
          </p:cNvSpPr>
          <p:nvPr/>
        </p:nvSpPr>
        <p:spPr bwMode="auto">
          <a:xfrm>
            <a:off x="5715000" y="1356584"/>
            <a:ext cx="1520824" cy="413594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ym typeface="Symbol" pitchFamily="18" charset="2"/>
              </a:rPr>
              <a:t>4 </a:t>
            </a:r>
            <a:r>
              <a:rPr lang="en-US" sz="2000" baseline="30000" dirty="0">
                <a:sym typeface="Symbol" pitchFamily="18" charset="2"/>
              </a:rPr>
              <a:t>1</a:t>
            </a:r>
            <a:r>
              <a:rPr lang="en-US" sz="2000" dirty="0">
                <a:sym typeface="Symbol" pitchFamily="18" charset="2"/>
              </a:rPr>
              <a:t>H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aseline="30000" dirty="0">
                <a:sym typeface="Wingdings" pitchFamily="2" charset="2"/>
              </a:rPr>
              <a:t>4</a:t>
            </a:r>
            <a:r>
              <a:rPr lang="en-US" sz="2000" dirty="0">
                <a:sym typeface="Wingdings" pitchFamily="2" charset="2"/>
              </a:rPr>
              <a:t>He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Main Sequence Stars: Introduction</a:t>
            </a:r>
          </a:p>
        </p:txBody>
      </p:sp>
    </p:spTree>
    <p:extLst>
      <p:ext uri="{BB962C8B-B14F-4D97-AF65-F5344CB8AC3E}">
        <p14:creationId xmlns:p14="http://schemas.microsoft.com/office/powerpoint/2010/main" val="17633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6F20"/>
          <p:cNvPicPr>
            <a:picLocks noChangeAspect="1" noChangeArrowheads="1"/>
          </p:cNvPicPr>
          <p:nvPr/>
        </p:nvPicPr>
        <p:blipFill>
          <a:blip r:embed="rId2" cstate="print"/>
          <a:srcRect l="22502" r="22502"/>
          <a:stretch>
            <a:fillRect/>
          </a:stretch>
        </p:blipFill>
        <p:spPr bwMode="auto">
          <a:xfrm>
            <a:off x="4648201" y="762001"/>
            <a:ext cx="4470400" cy="6096000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838200"/>
            <a:ext cx="5791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Everything about the star depends on mass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Higher mass stars have: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Larger radius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Somewhat higher temperature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Much higher luminosity</a:t>
            </a:r>
          </a:p>
        </p:txBody>
      </p:sp>
      <p:graphicFrame>
        <p:nvGraphicFramePr>
          <p:cNvPr id="50692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31682"/>
              </p:ext>
            </p:extLst>
          </p:nvPr>
        </p:nvGraphicFramePr>
        <p:xfrm>
          <a:off x="1384301" y="2144969"/>
          <a:ext cx="800100" cy="28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" imgH="164880" progId="Equation.DSMT4">
                  <p:embed/>
                </p:oleObj>
              </mc:Choice>
              <mc:Fallback>
                <p:oleObj name="Equation" r:id="rId3" imgW="457200" imgH="164880" progId="Equation.DSMT4">
                  <p:embed/>
                  <p:pic>
                    <p:nvPicPr>
                      <p:cNvPr id="506921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1" y="2144969"/>
                        <a:ext cx="800100" cy="288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943263"/>
              </p:ext>
            </p:extLst>
          </p:nvPr>
        </p:nvGraphicFramePr>
        <p:xfrm>
          <a:off x="1487056" y="2722897"/>
          <a:ext cx="999810" cy="33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320" imgH="190440" progId="Equation.DSMT4">
                  <p:embed/>
                </p:oleObj>
              </mc:Choice>
              <mc:Fallback>
                <p:oleObj name="Equation" r:id="rId5" imgW="571320" imgH="190440" progId="Equation.DSMT4">
                  <p:embed/>
                  <p:pic>
                    <p:nvPicPr>
                      <p:cNvPr id="2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056" y="2722897"/>
                        <a:ext cx="999810" cy="333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148970"/>
              </p:ext>
            </p:extLst>
          </p:nvPr>
        </p:nvGraphicFramePr>
        <p:xfrm>
          <a:off x="685801" y="3581400"/>
          <a:ext cx="1066590" cy="33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190440" progId="Equation.DSMT4">
                  <p:embed/>
                </p:oleObj>
              </mc:Choice>
              <mc:Fallback>
                <p:oleObj name="Equation" r:id="rId7" imgW="609480" imgH="190440" progId="Equation.DSMT4">
                  <p:embed/>
                  <p:pic>
                    <p:nvPicPr>
                      <p:cNvPr id="3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" y="3581400"/>
                        <a:ext cx="1066590" cy="333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231591"/>
              </p:ext>
            </p:extLst>
          </p:nvPr>
        </p:nvGraphicFramePr>
        <p:xfrm>
          <a:off x="1905000" y="3581401"/>
          <a:ext cx="755370" cy="33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640" imgH="190440" progId="Equation.DSMT4">
                  <p:embed/>
                </p:oleObj>
              </mc:Choice>
              <mc:Fallback>
                <p:oleObj name="Equation" r:id="rId9" imgW="431640" imgH="190440" progId="Equation.DSMT4">
                  <p:embed/>
                  <p:pic>
                    <p:nvPicPr>
                      <p:cNvPr id="5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81401"/>
                        <a:ext cx="755370" cy="333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952345" y="954951"/>
            <a:ext cx="1828800" cy="470898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u="sng" dirty="0"/>
              <a:t>Type </a:t>
            </a:r>
            <a:r>
              <a:rPr lang="en-US" sz="2000" dirty="0"/>
              <a:t>	</a:t>
            </a:r>
            <a:r>
              <a:rPr lang="en-US" sz="2000" u="sng" dirty="0"/>
              <a:t>Mass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O5	60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B0	18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B5	5.9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A0	2.9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A5	2.0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F0	1.6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F5	1.3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G0	1.05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G5	.92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K0	.85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K5	.74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M0	.51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M5	.21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M8	.06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278747" y="1981200"/>
            <a:ext cx="1664853" cy="457200"/>
            <a:chOff x="4038601" y="1981200"/>
            <a:chExt cx="1904999" cy="457200"/>
          </a:xfrm>
        </p:grpSpPr>
        <p:sp>
          <p:nvSpPr>
            <p:cNvPr id="12" name="Oval 11"/>
            <p:cNvSpPr/>
            <p:nvPr/>
          </p:nvSpPr>
          <p:spPr bwMode="auto">
            <a:xfrm>
              <a:off x="5715000" y="2209800"/>
              <a:ext cx="228600" cy="22860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  <p:sp>
          <p:nvSpPr>
            <p:cNvPr id="13" name="Text Box 90"/>
            <p:cNvSpPr txBox="1">
              <a:spLocks noChangeArrowheads="1"/>
            </p:cNvSpPr>
            <p:nvPr/>
          </p:nvSpPr>
          <p:spPr bwMode="auto">
            <a:xfrm>
              <a:off x="4038601" y="1981200"/>
              <a:ext cx="1046297" cy="40011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ym typeface="Symbol" pitchFamily="18" charset="2"/>
                </a:rPr>
                <a:t>60 </a:t>
              </a:r>
              <a:r>
                <a:rPr lang="en-US" sz="2000" i="1" dirty="0">
                  <a:sym typeface="Symbol" pitchFamily="18" charset="2"/>
                </a:rPr>
                <a:t>M</a:t>
              </a:r>
              <a:r>
                <a:rPr lang="en-US" sz="2000" baseline="-25000" dirty="0">
                  <a:sym typeface="Wingdings" panose="05000000000000000000" pitchFamily="2" charset="2"/>
                </a:rPr>
                <a:t></a:t>
              </a:r>
              <a:endParaRPr lang="en-US" sz="2000" dirty="0">
                <a:sym typeface="Symbol" pitchFamily="18" charset="2"/>
              </a:endParaRPr>
            </a:p>
          </p:txBody>
        </p:sp>
        <p:cxnSp>
          <p:nvCxnSpPr>
            <p:cNvPr id="16" name="Straight Connector 15"/>
            <p:cNvCxnSpPr>
              <a:cxnSpLocks/>
              <a:stCxn id="13" idx="3"/>
              <a:endCxn id="12" idx="2"/>
            </p:cNvCxnSpPr>
            <p:nvPr/>
          </p:nvCxnSpPr>
          <p:spPr bwMode="auto">
            <a:xfrm>
              <a:off x="5084898" y="2181255"/>
              <a:ext cx="630102" cy="1428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5867400" y="3860804"/>
            <a:ext cx="1549400" cy="715665"/>
            <a:chOff x="5867400" y="3860800"/>
            <a:chExt cx="1549400" cy="715665"/>
          </a:xfrm>
        </p:grpSpPr>
        <p:sp>
          <p:nvSpPr>
            <p:cNvPr id="14" name="Text Box 90"/>
            <p:cNvSpPr txBox="1">
              <a:spLocks noChangeArrowheads="1"/>
            </p:cNvSpPr>
            <p:nvPr/>
          </p:nvSpPr>
          <p:spPr bwMode="auto">
            <a:xfrm>
              <a:off x="5867400" y="4114800"/>
              <a:ext cx="990600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sym typeface="Symbol" pitchFamily="18" charset="2"/>
                </a:rPr>
                <a:t>1 </a:t>
              </a:r>
              <a:r>
                <a:rPr lang="en-US" sz="2400" i="1" dirty="0">
                  <a:solidFill>
                    <a:schemeClr val="tx1"/>
                  </a:solidFill>
                  <a:sym typeface="Symbol" pitchFamily="18" charset="2"/>
                </a:rPr>
                <a:t>M</a:t>
              </a:r>
              <a:r>
                <a:rPr lang="en-US" sz="2400" baseline="-25000" dirty="0">
                  <a:solidFill>
                    <a:schemeClr val="tx1"/>
                  </a:solidFill>
                  <a:sym typeface="Wingdings" panose="05000000000000000000" pitchFamily="2" charset="2"/>
                </a:rPr>
                <a:t></a:t>
              </a:r>
              <a:endParaRPr lang="en-US" sz="2400" dirty="0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188200" y="3860800"/>
              <a:ext cx="228600" cy="228600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cxnSp>
          <p:nvCxnSpPr>
            <p:cNvPr id="18" name="Straight Connector 17"/>
            <p:cNvCxnSpPr>
              <a:cxnSpLocks/>
              <a:stCxn id="14" idx="3"/>
              <a:endCxn id="17" idx="3"/>
            </p:cNvCxnSpPr>
            <p:nvPr/>
          </p:nvCxnSpPr>
          <p:spPr bwMode="auto">
            <a:xfrm flipV="1">
              <a:off x="6858000" y="4055922"/>
              <a:ext cx="363678" cy="28971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5558135"/>
            <a:ext cx="1676400" cy="457200"/>
            <a:chOff x="6858000" y="5558135"/>
            <a:chExt cx="1676400" cy="457200"/>
          </a:xfrm>
        </p:grpSpPr>
        <p:sp>
          <p:nvSpPr>
            <p:cNvPr id="22" name="Oval 21"/>
            <p:cNvSpPr/>
            <p:nvPr/>
          </p:nvSpPr>
          <p:spPr bwMode="auto">
            <a:xfrm>
              <a:off x="8305800" y="5786735"/>
              <a:ext cx="228600" cy="2286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  <p:sp>
          <p:nvSpPr>
            <p:cNvPr id="23" name="Text Box 90"/>
            <p:cNvSpPr txBox="1">
              <a:spLocks noChangeArrowheads="1"/>
            </p:cNvSpPr>
            <p:nvPr/>
          </p:nvSpPr>
          <p:spPr bwMode="auto">
            <a:xfrm>
              <a:off x="6858000" y="5558135"/>
              <a:ext cx="1066800" cy="40011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ym typeface="Symbol" pitchFamily="18" charset="2"/>
                </a:rPr>
                <a:t>0.08 </a:t>
              </a:r>
              <a:r>
                <a:rPr lang="en-US" sz="2000" i="1" dirty="0">
                  <a:sym typeface="Symbol" pitchFamily="18" charset="2"/>
                </a:rPr>
                <a:t>M</a:t>
              </a:r>
              <a:r>
                <a:rPr lang="en-US" sz="2000" baseline="-25000" dirty="0">
                  <a:sym typeface="Wingdings" panose="05000000000000000000" pitchFamily="2" charset="2"/>
                </a:rPr>
                <a:t></a:t>
              </a:r>
              <a:endParaRPr lang="en-US" sz="2000" baseline="-25000" dirty="0">
                <a:sym typeface="Symbol" pitchFamily="18" charset="2"/>
              </a:endParaRPr>
            </a:p>
          </p:txBody>
        </p:sp>
        <p:cxnSp>
          <p:nvCxnSpPr>
            <p:cNvPr id="24" name="Straight Connector 23"/>
            <p:cNvCxnSpPr>
              <a:cxnSpLocks/>
              <a:stCxn id="23" idx="3"/>
              <a:endCxn id="22" idx="2"/>
            </p:cNvCxnSpPr>
            <p:nvPr/>
          </p:nvCxnSpPr>
          <p:spPr bwMode="auto">
            <a:xfrm>
              <a:off x="7924800" y="5758190"/>
              <a:ext cx="381000" cy="1428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0" y="4180344"/>
            <a:ext cx="579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main sequence is a </a:t>
            </a:r>
            <a:r>
              <a:rPr lang="en-US" sz="2000" i="1" dirty="0">
                <a:solidFill>
                  <a:srgbClr val="0000FF"/>
                </a:solidFill>
              </a:rPr>
              <a:t>band</a:t>
            </a:r>
            <a:r>
              <a:rPr lang="en-US" sz="2000" dirty="0">
                <a:solidFill>
                  <a:srgbClr val="0000FF"/>
                </a:solidFill>
              </a:rPr>
              <a:t> because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Stars have variable </a:t>
            </a:r>
            <a:r>
              <a:rPr lang="en-US" sz="2000" dirty="0" err="1">
                <a:solidFill>
                  <a:srgbClr val="0000FF"/>
                </a:solidFill>
              </a:rPr>
              <a:t>metallicity</a:t>
            </a:r>
            <a:endParaRPr lang="en-US" sz="2000" dirty="0">
              <a:solidFill>
                <a:srgbClr val="0000FF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Stars are different ages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Main Sequence Stars: Mass </a:t>
            </a:r>
            <a:r>
              <a:rPr lang="en-US" sz="4400" dirty="0" err="1"/>
              <a:t>Dependance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40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  <p:bldP spid="9" grpId="0" animBg="1" autoUpdateAnimBg="0"/>
      <p:bldP spid="2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1" y="838200"/>
            <a:ext cx="762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3857178"/>
            <a:ext cx="10744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 star stays as a main sequence star until it runs out of hydrogen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amount of fuel is proportional to its mass: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rate it consumes fuel depends on its mass: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How long it lasts depends on mass:</a:t>
            </a:r>
          </a:p>
        </p:txBody>
      </p:sp>
      <p:graphicFrame>
        <p:nvGraphicFramePr>
          <p:cNvPr id="50692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038443"/>
              </p:ext>
            </p:extLst>
          </p:nvPr>
        </p:nvGraphicFramePr>
        <p:xfrm>
          <a:off x="5486400" y="4605959"/>
          <a:ext cx="822150" cy="28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800" imgH="164880" progId="Equation.DSMT4">
                  <p:embed/>
                </p:oleObj>
              </mc:Choice>
              <mc:Fallback>
                <p:oleObj name="Equation" r:id="rId3" imgW="469800" imgH="164880" progId="Equation.DSMT4">
                  <p:embed/>
                  <p:pic>
                    <p:nvPicPr>
                      <p:cNvPr id="506921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05959"/>
                        <a:ext cx="822150" cy="288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415636"/>
              </p:ext>
            </p:extLst>
          </p:nvPr>
        </p:nvGraphicFramePr>
        <p:xfrm>
          <a:off x="5486400" y="5076931"/>
          <a:ext cx="977760" cy="33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8720" imgH="190440" progId="Equation.DSMT4">
                  <p:embed/>
                </p:oleObj>
              </mc:Choice>
              <mc:Fallback>
                <p:oleObj name="Equation" r:id="rId5" imgW="558720" imgH="190440" progId="Equation.DSMT4">
                  <p:embed/>
                  <p:pic>
                    <p:nvPicPr>
                      <p:cNvPr id="2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076931"/>
                        <a:ext cx="977760" cy="333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002176"/>
              </p:ext>
            </p:extLst>
          </p:nvPr>
        </p:nvGraphicFramePr>
        <p:xfrm>
          <a:off x="4499581" y="5695310"/>
          <a:ext cx="75537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640" imgH="393480" progId="Equation.DSMT4">
                  <p:embed/>
                </p:oleObj>
              </mc:Choice>
              <mc:Fallback>
                <p:oleObj name="Equation" r:id="rId7" imgW="431640" imgH="393480" progId="Equation.DSMT4">
                  <p:embed/>
                  <p:pic>
                    <p:nvPicPr>
                      <p:cNvPr id="3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581" y="5695310"/>
                        <a:ext cx="75537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248359"/>
              </p:ext>
            </p:extLst>
          </p:nvPr>
        </p:nvGraphicFramePr>
        <p:xfrm>
          <a:off x="5385399" y="5642640"/>
          <a:ext cx="82215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800" imgH="393480" progId="Equation.DSMT4">
                  <p:embed/>
                </p:oleObj>
              </mc:Choice>
              <mc:Fallback>
                <p:oleObj name="Equation" r:id="rId9" imgW="469800" imgH="393480" progId="Equation.DSMT4">
                  <p:embed/>
                  <p:pic>
                    <p:nvPicPr>
                      <p:cNvPr id="6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5399" y="5642640"/>
                        <a:ext cx="82215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015679"/>
              </p:ext>
            </p:extLst>
          </p:nvPr>
        </p:nvGraphicFramePr>
        <p:xfrm>
          <a:off x="6380801" y="5812617"/>
          <a:ext cx="844200" cy="33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82400" imgH="190440" progId="Equation.DSMT4">
                  <p:embed/>
                </p:oleObj>
              </mc:Choice>
              <mc:Fallback>
                <p:oleObj name="Equation" r:id="rId11" imgW="482400" imgH="190440" progId="Equation.DSMT4">
                  <p:embed/>
                  <p:pic>
                    <p:nvPicPr>
                      <p:cNvPr id="8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801" y="5812617"/>
                        <a:ext cx="844200" cy="333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0"/>
          <p:cNvSpPr txBox="1">
            <a:spLocks noChangeArrowheads="1"/>
          </p:cNvSpPr>
          <p:nvPr/>
        </p:nvSpPr>
        <p:spPr bwMode="auto">
          <a:xfrm>
            <a:off x="1371600" y="6183845"/>
            <a:ext cx="2285999" cy="40011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ym typeface="Symbol" pitchFamily="18" charset="2"/>
              </a:rPr>
              <a:t>Big Stars Die Fast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315201" y="3888795"/>
            <a:ext cx="25145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CC"/>
                </a:solidFill>
              </a:rPr>
              <a:t>The Sun lasts about 10 </a:t>
            </a:r>
            <a:r>
              <a:rPr lang="en-US" sz="2000" dirty="0" err="1">
                <a:solidFill>
                  <a:srgbClr val="9900CC"/>
                </a:solidFill>
              </a:rPr>
              <a:t>Gyr</a:t>
            </a:r>
            <a:r>
              <a:rPr lang="en-US" sz="2000" dirty="0">
                <a:solidFill>
                  <a:srgbClr val="9900CC"/>
                </a:solidFill>
              </a:rPr>
              <a:t> on main sequence</a:t>
            </a:r>
          </a:p>
        </p:txBody>
      </p:sp>
      <p:graphicFrame>
        <p:nvGraphicFramePr>
          <p:cNvPr id="9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784710"/>
              </p:ext>
            </p:extLst>
          </p:nvPr>
        </p:nvGraphicFramePr>
        <p:xfrm>
          <a:off x="7476918" y="4552896"/>
          <a:ext cx="2688840" cy="93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36480" imgH="533160" progId="Equation.DSMT4">
                  <p:embed/>
                </p:oleObj>
              </mc:Choice>
              <mc:Fallback>
                <p:oleObj name="Equation" r:id="rId13" imgW="1536480" imgH="533160" progId="Equation.DSMT4">
                  <p:embed/>
                  <p:pic>
                    <p:nvPicPr>
                      <p:cNvPr id="9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918" y="4552896"/>
                        <a:ext cx="2688840" cy="933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Main Sequence Stars: Lifetime</a:t>
            </a:r>
          </a:p>
        </p:txBody>
      </p:sp>
    </p:spTree>
    <p:extLst>
      <p:ext uri="{BB962C8B-B14F-4D97-AF65-F5344CB8AC3E}">
        <p14:creationId xmlns:p14="http://schemas.microsoft.com/office/powerpoint/2010/main" val="2783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animBg="1"/>
      <p:bldP spid="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343400" y="838201"/>
            <a:ext cx="2743200" cy="40011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/>
              <a:t>Molecular Clouds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0" y="1377556"/>
            <a:ext cx="3581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9900CC"/>
                </a:solidFill>
              </a:rPr>
              <a:t>Protostar</a:t>
            </a:r>
            <a:endParaRPr lang="en-US" sz="2000" dirty="0">
              <a:solidFill>
                <a:srgbClr val="9900CC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Main Sequence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Red Giant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Horizontal Branch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Asymptotic Giant Branch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Planetary Nebula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White Dwarf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62601" y="1569182"/>
            <a:ext cx="3810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9900CC"/>
                </a:solidFill>
              </a:rPr>
              <a:t>Protostar</a:t>
            </a:r>
            <a:endParaRPr lang="en-US" sz="2000" dirty="0">
              <a:solidFill>
                <a:srgbClr val="9900CC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Main Sequence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Supergiant Stages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Type II Supernova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Neutron Star or Black Hole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1113710" y="1529955"/>
            <a:ext cx="1477089" cy="1904999"/>
            <a:chOff x="1113711" y="1752600"/>
            <a:chExt cx="1477089" cy="1904999"/>
          </a:xfrm>
        </p:grpSpPr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113711" y="1752600"/>
              <a:ext cx="800219" cy="1904999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vert="vert" wrap="square">
              <a:spAutoFit/>
            </a:bodyPr>
            <a:lstStyle/>
            <a:p>
              <a:pPr algn="ctr" eaLnBrk="0" hangingPunct="0"/>
              <a:r>
                <a:rPr lang="en-US" sz="2000" b="1" dirty="0"/>
                <a:t>Low Mass Stars</a:t>
              </a:r>
            </a:p>
            <a:p>
              <a:pPr algn="ctr" eaLnBrk="0" hangingPunct="0"/>
              <a:r>
                <a:rPr lang="en-US" sz="2000" b="1" i="1" dirty="0"/>
                <a:t>M</a:t>
              </a:r>
              <a:r>
                <a:rPr lang="en-US" sz="2000" b="1" dirty="0"/>
                <a:t> &lt; 8</a:t>
              </a:r>
              <a:r>
                <a:rPr lang="en-US" sz="2000" b="1" i="1" dirty="0"/>
                <a:t>M</a:t>
              </a:r>
              <a:r>
                <a:rPr lang="en-US" sz="2000" b="1" baseline="-25000" dirty="0">
                  <a:sym typeface="Wingdings" panose="05000000000000000000" pitchFamily="2" charset="2"/>
                </a:rPr>
                <a:t></a:t>
              </a:r>
              <a:endParaRPr lang="en-US" sz="2000" b="1" i="1" dirty="0"/>
            </a:p>
          </p:txBody>
        </p:sp>
        <p:sp>
          <p:nvSpPr>
            <p:cNvPr id="9" name="Left Brace 8"/>
            <p:cNvSpPr/>
            <p:nvPr/>
          </p:nvSpPr>
          <p:spPr bwMode="auto">
            <a:xfrm>
              <a:off x="1905000" y="1752600"/>
              <a:ext cx="685800" cy="1904999"/>
            </a:xfrm>
            <a:prstGeom prst="leftBrace">
              <a:avLst>
                <a:gd name="adj1" fmla="val 43056"/>
                <a:gd name="adj2" fmla="val 50000"/>
              </a:avLst>
            </a:prstGeom>
            <a:noFill/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</p:grpSp>
      <p:grpSp>
        <p:nvGrpSpPr>
          <p:cNvPr id="11" name="Group 17"/>
          <p:cNvGrpSpPr/>
          <p:nvPr/>
        </p:nvGrpSpPr>
        <p:grpSpPr>
          <a:xfrm>
            <a:off x="8791458" y="1453633"/>
            <a:ext cx="1219198" cy="1904999"/>
            <a:chOff x="9067800" y="1752600"/>
            <a:chExt cx="1219198" cy="1904999"/>
          </a:xfrm>
        </p:grpSpPr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9486779" y="1752600"/>
              <a:ext cx="800219" cy="1904999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/>
            <a:p>
              <a:pPr algn="ctr" eaLnBrk="0" hangingPunct="0"/>
              <a:r>
                <a:rPr lang="en-US" sz="2000" b="1" dirty="0"/>
                <a:t>High Mass Stars</a:t>
              </a:r>
            </a:p>
            <a:p>
              <a:pPr algn="ctr" eaLnBrk="0" hangingPunct="0"/>
              <a:r>
                <a:rPr lang="en-US" sz="2000" b="1" i="1" dirty="0"/>
                <a:t>M</a:t>
              </a:r>
              <a:r>
                <a:rPr lang="en-US" sz="2000" b="1" dirty="0"/>
                <a:t> &gt; 8</a:t>
              </a:r>
              <a:r>
                <a:rPr lang="en-US" sz="2000" b="1" i="1" dirty="0"/>
                <a:t>M</a:t>
              </a:r>
              <a:r>
                <a:rPr lang="en-US" sz="2000" b="1" baseline="-25000" dirty="0">
                  <a:sym typeface="Wingdings" panose="05000000000000000000" pitchFamily="2" charset="2"/>
                </a:rPr>
                <a:t></a:t>
              </a:r>
              <a:endParaRPr lang="en-US" sz="2000" b="1" i="1" dirty="0"/>
            </a:p>
          </p:txBody>
        </p:sp>
        <p:sp>
          <p:nvSpPr>
            <p:cNvPr id="10" name="Left Brace 9"/>
            <p:cNvSpPr/>
            <p:nvPr/>
          </p:nvSpPr>
          <p:spPr bwMode="auto">
            <a:xfrm flipH="1">
              <a:off x="9067800" y="1905000"/>
              <a:ext cx="457200" cy="1631216"/>
            </a:xfrm>
            <a:prstGeom prst="leftBrace">
              <a:avLst>
                <a:gd name="adj1" fmla="val 43056"/>
                <a:gd name="adj2" fmla="val 50000"/>
              </a:avLst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 rot="5400000">
            <a:off x="4000500" y="1106031"/>
            <a:ext cx="4572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>
            <a:off x="7086598" y="990600"/>
            <a:ext cx="457201" cy="6095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ounded Rectangle 19"/>
          <p:cNvSpPr/>
          <p:nvPr/>
        </p:nvSpPr>
        <p:spPr bwMode="auto">
          <a:xfrm>
            <a:off x="2686168" y="1988787"/>
            <a:ext cx="2895600" cy="951370"/>
          </a:xfrm>
          <a:prstGeom prst="roundRect">
            <a:avLst>
              <a:gd name="adj" fmla="val 22917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21" name="Rounded Rectangle 20"/>
          <p:cNvSpPr/>
          <p:nvPr/>
        </p:nvSpPr>
        <p:spPr bwMode="auto">
          <a:xfrm>
            <a:off x="6496050" y="2282429"/>
            <a:ext cx="1981199" cy="255299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86135" y="3620003"/>
            <a:ext cx="945773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 stars run out of hydrogen to burn to helium</a:t>
            </a:r>
            <a:endParaRPr lang="en-US" sz="2000" i="1" dirty="0">
              <a:solidFill>
                <a:schemeClr val="tx1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Low mass stars burn helium to produce carbon and oxygen (</a:t>
            </a:r>
            <a:r>
              <a:rPr lang="en-US" sz="2000" i="1" dirty="0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= 6, 8)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High mass stars also produce elements through iron (</a:t>
            </a:r>
            <a:r>
              <a:rPr lang="en-US" sz="2000" i="1" dirty="0">
                <a:solidFill>
                  <a:srgbClr val="006600"/>
                </a:solidFill>
              </a:rPr>
              <a:t>Z</a:t>
            </a:r>
            <a:r>
              <a:rPr lang="en-US" sz="2000" dirty="0">
                <a:solidFill>
                  <a:srgbClr val="006600"/>
                </a:solidFill>
              </a:rPr>
              <a:t> = 26)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These produce </a:t>
            </a:r>
            <a:r>
              <a:rPr lang="en-US" sz="2000" i="1" dirty="0">
                <a:solidFill>
                  <a:srgbClr val="9900CC"/>
                </a:solidFill>
              </a:rPr>
              <a:t>much</a:t>
            </a:r>
            <a:r>
              <a:rPr lang="en-US" sz="2000" dirty="0">
                <a:solidFill>
                  <a:srgbClr val="9900CC"/>
                </a:solidFill>
              </a:rPr>
              <a:t> less energy than hydrogen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fuel is used faster and runs out faster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All giant stages together last about 10% of the previous stages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Giant Stars</a:t>
            </a:r>
          </a:p>
        </p:txBody>
      </p:sp>
    </p:spTree>
    <p:extLst>
      <p:ext uri="{BB962C8B-B14F-4D97-AF65-F5344CB8AC3E}">
        <p14:creationId xmlns:p14="http://schemas.microsoft.com/office/powerpoint/2010/main" val="22379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6F20"/>
          <p:cNvPicPr>
            <a:picLocks noChangeAspect="1" noChangeArrowheads="1"/>
          </p:cNvPicPr>
          <p:nvPr/>
        </p:nvPicPr>
        <p:blipFill>
          <a:blip r:embed="rId2" cstate="print"/>
          <a:srcRect l="22502" r="22502"/>
          <a:stretch>
            <a:fillRect/>
          </a:stretch>
        </p:blipFill>
        <p:spPr bwMode="auto">
          <a:xfrm>
            <a:off x="6502401" y="762001"/>
            <a:ext cx="4470400" cy="6096000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838200"/>
            <a:ext cx="6781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Low mass stars get cooler and more luminous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Up and right on the HR diagram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High mass stars get cooler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Right on the HR diagram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6200" y="2819400"/>
            <a:ext cx="65531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high mass stars move off from the main sequence first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You can estimate the age of a cluster by which stars have left the main sequence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turn off point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More about this later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Giant Stars: Movement on HR-diagram</a:t>
            </a:r>
          </a:p>
        </p:txBody>
      </p:sp>
    </p:spTree>
    <p:extLst>
      <p:ext uri="{BB962C8B-B14F-4D97-AF65-F5344CB8AC3E}">
        <p14:creationId xmlns:p14="http://schemas.microsoft.com/office/powerpoint/2010/main" val="4462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  <p:bldP spid="25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0" y="838200"/>
            <a:ext cx="10972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</a:t>
            </a:r>
            <a:r>
              <a:rPr lang="en-US" sz="2000" i="1" dirty="0">
                <a:solidFill>
                  <a:srgbClr val="9900CC"/>
                </a:solidFill>
              </a:rPr>
              <a:t>Luminosity</a:t>
            </a:r>
            <a:r>
              <a:rPr lang="en-US" sz="2000" dirty="0">
                <a:solidFill>
                  <a:srgbClr val="9900CC"/>
                </a:solidFill>
              </a:rPr>
              <a:t> </a:t>
            </a:r>
            <a:r>
              <a:rPr lang="en-US" sz="2000" i="1" dirty="0">
                <a:solidFill>
                  <a:srgbClr val="9900CC"/>
                </a:solidFill>
              </a:rPr>
              <a:t>L </a:t>
            </a:r>
            <a:r>
              <a:rPr lang="en-US" sz="2000" dirty="0">
                <a:solidFill>
                  <a:srgbClr val="9900CC"/>
                </a:solidFill>
              </a:rPr>
              <a:t>is how bright a star actually is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Units: watts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i="1" dirty="0">
                <a:solidFill>
                  <a:srgbClr val="0000FF"/>
                </a:solidFill>
              </a:rPr>
              <a:t>Brightness F</a:t>
            </a:r>
            <a:r>
              <a:rPr lang="en-US" sz="2000" dirty="0">
                <a:solidFill>
                  <a:srgbClr val="0000FF"/>
                </a:solidFill>
              </a:rPr>
              <a:t> is how bright a star looks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Units: watts/m</a:t>
            </a:r>
            <a:r>
              <a:rPr lang="en-US" sz="2000" baseline="30000" dirty="0">
                <a:solidFill>
                  <a:srgbClr val="0000FF"/>
                </a:solidFill>
              </a:rPr>
              <a:t>2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</a:t>
            </a:r>
            <a:r>
              <a:rPr lang="en-US" sz="2000" i="1" dirty="0">
                <a:solidFill>
                  <a:srgbClr val="006600"/>
                </a:solidFill>
              </a:rPr>
              <a:t>distance d</a:t>
            </a:r>
            <a:r>
              <a:rPr lang="en-US" sz="2000" dirty="0">
                <a:solidFill>
                  <a:srgbClr val="006600"/>
                </a:solidFill>
              </a:rPr>
              <a:t> is how far away the star is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These are related:</a:t>
            </a:r>
          </a:p>
        </p:txBody>
      </p:sp>
      <p:sp>
        <p:nvSpPr>
          <p:cNvPr id="36" name="Oval 2"/>
          <p:cNvSpPr>
            <a:spLocks noChangeArrowheads="1"/>
          </p:cNvSpPr>
          <p:nvPr/>
        </p:nvSpPr>
        <p:spPr bwMode="auto">
          <a:xfrm>
            <a:off x="5486400" y="990601"/>
            <a:ext cx="5486400" cy="510540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7010400" y="1600201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Sphere:</a:t>
            </a:r>
          </a:p>
          <a:p>
            <a:pPr algn="ctr">
              <a:spcBef>
                <a:spcPct val="0"/>
              </a:spcBef>
            </a:pPr>
            <a:r>
              <a:rPr lang="en-US" sz="2000" i="1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 = 4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</a:t>
            </a:r>
            <a:r>
              <a:rPr lang="en-US" sz="2000" i="1" dirty="0">
                <a:solidFill>
                  <a:schemeClr val="tx1"/>
                </a:solidFill>
                <a:sym typeface="Symbol" pitchFamily="18" charset="2"/>
              </a:rPr>
              <a:t>d</a:t>
            </a:r>
            <a:r>
              <a:rPr lang="en-US" sz="2000" baseline="30000" dirty="0">
                <a:solidFill>
                  <a:schemeClr val="tx1"/>
                </a:solidFill>
                <a:sym typeface="Symbol" pitchFamily="18" charset="2"/>
              </a:rPr>
              <a:t>2</a:t>
            </a:r>
            <a:endParaRPr lang="en-US" sz="2000" i="1" dirty="0">
              <a:solidFill>
                <a:schemeClr val="tx1"/>
              </a:solidFill>
            </a:endParaRPr>
          </a:p>
        </p:txBody>
      </p:sp>
      <p:grpSp>
        <p:nvGrpSpPr>
          <p:cNvPr id="38" name="Group 8"/>
          <p:cNvGrpSpPr>
            <a:grpSpLocks/>
          </p:cNvGrpSpPr>
          <p:nvPr/>
        </p:nvGrpSpPr>
        <p:grpSpPr bwMode="auto">
          <a:xfrm>
            <a:off x="4953001" y="3276601"/>
            <a:ext cx="609600" cy="533400"/>
            <a:chOff x="960" y="1680"/>
            <a:chExt cx="384" cy="336"/>
          </a:xfrm>
        </p:grpSpPr>
        <p:sp>
          <p:nvSpPr>
            <p:cNvPr id="39" name="Arc 9"/>
            <p:cNvSpPr>
              <a:spLocks/>
            </p:cNvSpPr>
            <p:nvPr/>
          </p:nvSpPr>
          <p:spPr bwMode="auto">
            <a:xfrm>
              <a:off x="960" y="1680"/>
              <a:ext cx="384" cy="321"/>
            </a:xfrm>
            <a:custGeom>
              <a:avLst/>
              <a:gdLst>
                <a:gd name="G0" fmla="+- 0 0 0"/>
                <a:gd name="G1" fmla="+- 9850 0 0"/>
                <a:gd name="G2" fmla="+- 21600 0 0"/>
                <a:gd name="T0" fmla="*/ 19223 w 21600"/>
                <a:gd name="T1" fmla="*/ 0 h 20587"/>
                <a:gd name="T2" fmla="*/ 18742 w 21600"/>
                <a:gd name="T3" fmla="*/ 20587 h 20587"/>
                <a:gd name="T4" fmla="*/ 0 w 21600"/>
                <a:gd name="T5" fmla="*/ 9850 h 20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7" fill="none" extrusionOk="0">
                  <a:moveTo>
                    <a:pt x="19223" y="-1"/>
                  </a:moveTo>
                  <a:cubicBezTo>
                    <a:pt x="20785" y="3048"/>
                    <a:pt x="21600" y="6424"/>
                    <a:pt x="21600" y="9850"/>
                  </a:cubicBezTo>
                  <a:cubicBezTo>
                    <a:pt x="21600" y="13617"/>
                    <a:pt x="20614" y="17318"/>
                    <a:pt x="18742" y="20587"/>
                  </a:cubicBezTo>
                </a:path>
                <a:path w="21600" h="20587" stroke="0" extrusionOk="0">
                  <a:moveTo>
                    <a:pt x="19223" y="-1"/>
                  </a:moveTo>
                  <a:cubicBezTo>
                    <a:pt x="20785" y="3048"/>
                    <a:pt x="21600" y="6424"/>
                    <a:pt x="21600" y="9850"/>
                  </a:cubicBezTo>
                  <a:cubicBezTo>
                    <a:pt x="21600" y="13617"/>
                    <a:pt x="20614" y="17318"/>
                    <a:pt x="18742" y="20587"/>
                  </a:cubicBezTo>
                  <a:lnTo>
                    <a:pt x="0" y="985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1248" y="1728"/>
              <a:ext cx="96" cy="24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1296" y="1776"/>
              <a:ext cx="48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auto">
            <a:xfrm flipV="1">
              <a:off x="960" y="1680"/>
              <a:ext cx="384" cy="144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>
              <a:off x="960" y="1824"/>
              <a:ext cx="336" cy="192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AutoShape 15"/>
          <p:cNvSpPr>
            <a:spLocks noChangeArrowheads="1"/>
          </p:cNvSpPr>
          <p:nvPr/>
        </p:nvSpPr>
        <p:spPr bwMode="auto">
          <a:xfrm>
            <a:off x="7467600" y="2743201"/>
            <a:ext cx="1600200" cy="1905000"/>
          </a:xfrm>
          <a:prstGeom prst="irregularSeal1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7" name="Picture 16" descr="hh0070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4813" y="3352801"/>
            <a:ext cx="509587" cy="838200"/>
          </a:xfrm>
          <a:prstGeom prst="rect">
            <a:avLst/>
          </a:prstGeom>
          <a:noFill/>
        </p:spPr>
      </p:pic>
      <p:sp>
        <p:nvSpPr>
          <p:cNvPr id="69" name="Line 17"/>
          <p:cNvSpPr>
            <a:spLocks noChangeShapeType="1"/>
          </p:cNvSpPr>
          <p:nvPr/>
        </p:nvSpPr>
        <p:spPr bwMode="auto">
          <a:xfrm>
            <a:off x="5715000" y="35814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auto">
          <a:xfrm>
            <a:off x="6553200" y="358140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 dirty="0">
                <a:solidFill>
                  <a:schemeClr val="tx1"/>
                </a:solidFill>
              </a:rPr>
              <a:t>d</a:t>
            </a:r>
          </a:p>
        </p:txBody>
      </p:sp>
      <p:graphicFrame>
        <p:nvGraphicFramePr>
          <p:cNvPr id="506921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166276"/>
              </p:ext>
            </p:extLst>
          </p:nvPr>
        </p:nvGraphicFramePr>
        <p:xfrm>
          <a:off x="2876090" y="3186910"/>
          <a:ext cx="14509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203040" progId="Equation.DSMT4">
                  <p:embed/>
                </p:oleObj>
              </mc:Choice>
              <mc:Fallback>
                <p:oleObj name="Equation" r:id="rId3" imgW="723600" imgH="203040" progId="Equation.DSMT4">
                  <p:embed/>
                  <p:pic>
                    <p:nvPicPr>
                      <p:cNvPr id="50692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090" y="3186910"/>
                        <a:ext cx="1450975" cy="4048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0" y="4665549"/>
            <a:ext cx="5410201" cy="1015663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Star X and star Y have the same brightness, but star </a:t>
            </a:r>
            <a:r>
              <a:rPr lang="en-US" sz="2000" b="1" i="1" dirty="0"/>
              <a:t>X</a:t>
            </a:r>
            <a:r>
              <a:rPr lang="en-US" sz="2000" b="1" dirty="0"/>
              <a:t> is ten times farther away.  How do the star’s luminosities compare?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176757"/>
              </p:ext>
            </p:extLst>
          </p:nvPr>
        </p:nvGraphicFramePr>
        <p:xfrm>
          <a:off x="355804" y="5841346"/>
          <a:ext cx="153342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76240" imgH="241200" progId="Equation.DSMT4">
                  <p:embed/>
                </p:oleObj>
              </mc:Choice>
              <mc:Fallback>
                <p:oleObj name="Equation" r:id="rId5" imgW="876240" imgH="241200" progId="Equation.DSMT4">
                  <p:embed/>
                  <p:pic>
                    <p:nvPicPr>
                      <p:cNvPr id="2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804" y="5841346"/>
                        <a:ext cx="1533420" cy="42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350898"/>
              </p:ext>
            </p:extLst>
          </p:nvPr>
        </p:nvGraphicFramePr>
        <p:xfrm>
          <a:off x="283978" y="6385228"/>
          <a:ext cx="144459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241200" progId="Equation.DSMT4">
                  <p:embed/>
                </p:oleObj>
              </mc:Choice>
              <mc:Fallback>
                <p:oleObj name="Equation" r:id="rId7" imgW="825480" imgH="241200" progId="Equation.DSMT4">
                  <p:embed/>
                  <p:pic>
                    <p:nvPicPr>
                      <p:cNvPr id="3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78" y="6385228"/>
                        <a:ext cx="1444590" cy="42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142395"/>
              </p:ext>
            </p:extLst>
          </p:nvPr>
        </p:nvGraphicFramePr>
        <p:xfrm>
          <a:off x="2669005" y="5892766"/>
          <a:ext cx="133308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760" imgH="457200" progId="Equation.DSMT4">
                  <p:embed/>
                </p:oleObj>
              </mc:Choice>
              <mc:Fallback>
                <p:oleObj name="Equation" r:id="rId9" imgW="761760" imgH="457200" progId="Equation.DSMT4">
                  <p:embed/>
                  <p:pic>
                    <p:nvPicPr>
                      <p:cNvPr id="4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005" y="5892766"/>
                        <a:ext cx="133308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765730"/>
              </p:ext>
            </p:extLst>
          </p:nvPr>
        </p:nvGraphicFramePr>
        <p:xfrm>
          <a:off x="4016663" y="5877722"/>
          <a:ext cx="1399860" cy="88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99920" imgH="507960" progId="Equation.DSMT4">
                  <p:embed/>
                </p:oleObj>
              </mc:Choice>
              <mc:Fallback>
                <p:oleObj name="Equation" r:id="rId11" imgW="799920" imgH="507960" progId="Equation.DSMT4">
                  <p:embed/>
                  <p:pic>
                    <p:nvPicPr>
                      <p:cNvPr id="5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663" y="5877722"/>
                        <a:ext cx="1399860" cy="888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109943"/>
              </p:ext>
            </p:extLst>
          </p:nvPr>
        </p:nvGraphicFramePr>
        <p:xfrm>
          <a:off x="5385179" y="6096000"/>
          <a:ext cx="148869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50680" imgH="203040" progId="Equation.DSMT4">
                  <p:embed/>
                </p:oleObj>
              </mc:Choice>
              <mc:Fallback>
                <p:oleObj name="Equation" r:id="rId13" imgW="850680" imgH="203040" progId="Equation.DSMT4">
                  <p:embed/>
                  <p:pic>
                    <p:nvPicPr>
                      <p:cNvPr id="6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5179" y="6096000"/>
                        <a:ext cx="148869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Distance, Luminosity and Brightness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20" y="3895615"/>
            <a:ext cx="5410080" cy="769441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Sample Problem 1.2</a:t>
            </a:r>
          </a:p>
        </p:txBody>
      </p:sp>
    </p:spTree>
    <p:extLst>
      <p:ext uri="{BB962C8B-B14F-4D97-AF65-F5344CB8AC3E}">
        <p14:creationId xmlns:p14="http://schemas.microsoft.com/office/powerpoint/2010/main" val="41130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  <p:bldP spid="36" grpId="0" animBg="1"/>
      <p:bldP spid="37" grpId="0" autoUpdateAnimBg="0"/>
      <p:bldP spid="59" grpId="0" animBg="1"/>
      <p:bldP spid="69" grpId="0" animBg="1"/>
      <p:bldP spid="70" grpId="0" autoUpdateAnimBg="0"/>
      <p:bldP spid="18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19F17"/>
          <p:cNvPicPr>
            <a:picLocks noChangeAspect="1" noChangeArrowheads="1"/>
          </p:cNvPicPr>
          <p:nvPr/>
        </p:nvPicPr>
        <p:blipFill>
          <a:blip r:embed="rId2" cstate="print"/>
          <a:srcRect l="20253" r="16878"/>
          <a:stretch>
            <a:fillRect/>
          </a:stretch>
        </p:blipFill>
        <p:spPr bwMode="auto">
          <a:xfrm>
            <a:off x="5864225" y="685800"/>
            <a:ext cx="5108575" cy="6096000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762000"/>
            <a:ext cx="5791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Not all stars are constant luminosity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There is a region of the HR diagram where stars pulsate, called the </a:t>
            </a:r>
            <a:r>
              <a:rPr lang="en-US" sz="2000" i="1" dirty="0">
                <a:solidFill>
                  <a:srgbClr val="9900CC"/>
                </a:solidFill>
              </a:rPr>
              <a:t>instability strip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Not Main Sequence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temperature, size, and luminosity all vary periodically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Many Cepheids are </a:t>
            </a:r>
            <a:r>
              <a:rPr lang="en-US" sz="2000" i="1" dirty="0">
                <a:solidFill>
                  <a:srgbClr val="006600"/>
                </a:solidFill>
              </a:rPr>
              <a:t>extremely bright - </a:t>
            </a:r>
            <a:r>
              <a:rPr lang="en-US" sz="2000" dirty="0">
                <a:solidFill>
                  <a:srgbClr val="006600"/>
                </a:solidFill>
              </a:rPr>
              <a:t> much more luminous than typical main sequence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We can see them far away, even in nearby galaxies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One of the biggest motivations for the Hubble telescope was to study Cepheids in galaxies a few </a:t>
            </a:r>
            <a:r>
              <a:rPr lang="en-US" sz="2000" dirty="0" err="1">
                <a:solidFill>
                  <a:srgbClr val="990000"/>
                </a:solidFill>
              </a:rPr>
              <a:t>Mpc</a:t>
            </a:r>
            <a:r>
              <a:rPr lang="en-US" sz="2000" dirty="0">
                <a:solidFill>
                  <a:srgbClr val="990000"/>
                </a:solidFill>
              </a:rPr>
              <a:t> away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Cepheid Variable Stars (1)</a:t>
            </a:r>
          </a:p>
        </p:txBody>
      </p:sp>
    </p:spTree>
    <p:extLst>
      <p:ext uri="{BB962C8B-B14F-4D97-AF65-F5344CB8AC3E}">
        <p14:creationId xmlns:p14="http://schemas.microsoft.com/office/powerpoint/2010/main" val="35066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19F17"/>
          <p:cNvPicPr>
            <a:picLocks noChangeAspect="1" noChangeArrowheads="1"/>
          </p:cNvPicPr>
          <p:nvPr/>
        </p:nvPicPr>
        <p:blipFill>
          <a:blip r:embed="rId2" cstate="print"/>
          <a:srcRect l="20253" r="16878"/>
          <a:stretch>
            <a:fillRect/>
          </a:stretch>
        </p:blipFill>
        <p:spPr bwMode="auto">
          <a:xfrm>
            <a:off x="5864225" y="685800"/>
            <a:ext cx="5108575" cy="6096000"/>
          </a:xfrm>
          <a:prstGeom prst="rect">
            <a:avLst/>
          </a:prstGeom>
          <a:noFill/>
        </p:spPr>
      </p:pic>
      <p:pic>
        <p:nvPicPr>
          <p:cNvPr id="8" name="Picture 3" descr="C19F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0974" y="676275"/>
            <a:ext cx="7923251" cy="5943599"/>
          </a:xfrm>
          <a:prstGeom prst="rect">
            <a:avLst/>
          </a:prstGeom>
          <a:noFill/>
        </p:spPr>
      </p:pic>
      <p:pic>
        <p:nvPicPr>
          <p:cNvPr id="7" name="Picture 6" descr="C19F18"/>
          <p:cNvPicPr>
            <a:picLocks noChangeAspect="1" noChangeArrowheads="1"/>
          </p:cNvPicPr>
          <p:nvPr/>
        </p:nvPicPr>
        <p:blipFill>
          <a:blip r:embed="rId4" cstate="print"/>
          <a:srcRect l="24753" r="24753"/>
          <a:stretch>
            <a:fillRect/>
          </a:stretch>
        </p:blipFill>
        <p:spPr bwMode="auto">
          <a:xfrm>
            <a:off x="0" y="2108142"/>
            <a:ext cx="3198733" cy="4749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Cepheid Variable Stars (2)</a:t>
            </a:r>
          </a:p>
        </p:txBody>
      </p:sp>
    </p:spTree>
    <p:extLst>
      <p:ext uri="{BB962C8B-B14F-4D97-AF65-F5344CB8AC3E}">
        <p14:creationId xmlns:p14="http://schemas.microsoft.com/office/powerpoint/2010/main" val="35604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19F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762609"/>
            <a:ext cx="7010400" cy="5257800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0019" y="762000"/>
            <a:ext cx="4572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Bigger stars pulsate more slowly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Bigger stars are more luminous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There is a simple relationship between the period and the luminosity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If you know the period, you know the luminosity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If you measure the brightness, you can then get the distance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In this formula, </a:t>
            </a:r>
            <a:r>
              <a:rPr lang="en-US" sz="2000" i="1" dirty="0">
                <a:solidFill>
                  <a:srgbClr val="FF0000"/>
                </a:solidFill>
              </a:rPr>
              <a:t>M</a:t>
            </a:r>
            <a:r>
              <a:rPr lang="en-US" sz="2000" dirty="0">
                <a:solidFill>
                  <a:srgbClr val="FF0000"/>
                </a:solidFill>
              </a:rPr>
              <a:t> is the average visible luminosity </a:t>
            </a:r>
            <a:r>
              <a:rPr lang="en-US" sz="2000" i="1" dirty="0">
                <a:solidFill>
                  <a:srgbClr val="FF0000"/>
                </a:solidFill>
              </a:rPr>
              <a:t>M</a:t>
            </a:r>
            <a:r>
              <a:rPr lang="en-US" sz="2000" i="1" baseline="-25000" dirty="0">
                <a:solidFill>
                  <a:srgbClr val="FF0000"/>
                </a:solidFill>
              </a:rPr>
              <a:t>V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506921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099779"/>
              </p:ext>
            </p:extLst>
          </p:nvPr>
        </p:nvGraphicFramePr>
        <p:xfrm>
          <a:off x="431800" y="4672013"/>
          <a:ext cx="286650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38000" imgH="253800" progId="Equation.DSMT4">
                  <p:embed/>
                </p:oleObj>
              </mc:Choice>
              <mc:Fallback>
                <p:oleObj name="Equation" r:id="rId3" imgW="1638000" imgH="253800" progId="Equation.DSMT4">
                  <p:embed/>
                  <p:pic>
                    <p:nvPicPr>
                      <p:cNvPr id="506921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4672013"/>
                        <a:ext cx="2866500" cy="444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794034"/>
              </p:ext>
            </p:extLst>
          </p:nvPr>
        </p:nvGraphicFramePr>
        <p:xfrm>
          <a:off x="4800600" y="6020409"/>
          <a:ext cx="1666350" cy="57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330120" progId="Equation.DSMT4">
                  <p:embed/>
                </p:oleObj>
              </mc:Choice>
              <mc:Fallback>
                <p:oleObj name="Equation" r:id="rId5" imgW="952200" imgH="330120" progId="Equation.DSMT4">
                  <p:embed/>
                  <p:pic>
                    <p:nvPicPr>
                      <p:cNvPr id="2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6020409"/>
                        <a:ext cx="1666350" cy="57771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0"/>
          <p:cNvSpPr txBox="1">
            <a:spLocks noChangeArrowheads="1"/>
          </p:cNvSpPr>
          <p:nvPr/>
        </p:nvSpPr>
        <p:spPr bwMode="auto">
          <a:xfrm>
            <a:off x="533401" y="5405735"/>
            <a:ext cx="2362199" cy="40011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ym typeface="Symbol" pitchFamily="18" charset="2"/>
              </a:rPr>
              <a:t>P</a:t>
            </a:r>
            <a:r>
              <a:rPr lang="en-US" sz="2000" dirty="0">
                <a:sym typeface="Symbol" pitchFamily="18" charset="2"/>
              </a:rPr>
              <a:t> is period in days</a:t>
            </a:r>
            <a:endParaRPr lang="en-US" sz="2000" i="1" dirty="0">
              <a:sym typeface="Symbol" pitchFamily="18" charset="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10201" y="4038600"/>
            <a:ext cx="541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Complication – modified by </a:t>
            </a:r>
            <a:r>
              <a:rPr lang="en-US" sz="2000" dirty="0" err="1">
                <a:solidFill>
                  <a:srgbClr val="0000FF"/>
                </a:solidFill>
              </a:rPr>
              <a:t>metallicity</a:t>
            </a:r>
            <a:endParaRPr lang="en-US" sz="2000" dirty="0">
              <a:solidFill>
                <a:srgbClr val="0000FF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Must be compensated for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Cepheid Variable Stars (3)</a:t>
            </a:r>
          </a:p>
        </p:txBody>
      </p:sp>
    </p:spTree>
    <p:extLst>
      <p:ext uri="{BB962C8B-B14F-4D97-AF65-F5344CB8AC3E}">
        <p14:creationId xmlns:p14="http://schemas.microsoft.com/office/powerpoint/2010/main" val="11960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  <p:bldP spid="11" grpId="0" animBg="1"/>
      <p:bldP spid="12" grpId="0" uiExpand="1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1074509"/>
            <a:ext cx="990838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Stars that have run out of hydrogen; they now have pure helium “ash” in their centers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gravity from their inert cores pulls in the next layer out, causing it to become very hot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This causes intense burning of hydrogen, now in a thin shell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heat causes the star to grow immensely, and get very luminous</a:t>
            </a:r>
          </a:p>
          <a:p>
            <a:pPr marL="800096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 cool (red) giant star</a:t>
            </a:r>
          </a:p>
          <a:p>
            <a:pPr marL="800096" lvl="1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Eventually, the star gets so hot, that helium can begin burning to carbon and then oxygen</a:t>
            </a:r>
          </a:p>
          <a:p>
            <a:pPr marL="800096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helium flash</a:t>
            </a:r>
          </a:p>
          <a:p>
            <a:pPr marL="800096" lvl="1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There is a maximum luminosity for the star before it transitions to this stage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This is called the tip of the red giant branch (TRGB)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Red Giant</a:t>
            </a:r>
          </a:p>
        </p:txBody>
      </p:sp>
    </p:spTree>
    <p:extLst>
      <p:ext uri="{BB962C8B-B14F-4D97-AF65-F5344CB8AC3E}">
        <p14:creationId xmlns:p14="http://schemas.microsoft.com/office/powerpoint/2010/main" val="21519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>
            <a:extLst>
              <a:ext uri="{FF2B5EF4-FFF2-40B4-BE49-F238E27FC236}">
                <a16:creationId xmlns:a16="http://schemas.microsoft.com/office/drawing/2014/main" id="{1971B392-D88F-40E1-9E18-327B3A0D6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4876800" cy="487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800">
              <a:solidFill>
                <a:srgbClr val="FFFF00"/>
              </a:solidFill>
            </a:endParaRPr>
          </a:p>
        </p:txBody>
      </p:sp>
      <p:sp>
        <p:nvSpPr>
          <p:cNvPr id="98307" name="Oval 2">
            <a:extLst>
              <a:ext uri="{FF2B5EF4-FFF2-40B4-BE49-F238E27FC236}">
                <a16:creationId xmlns:a16="http://schemas.microsoft.com/office/drawing/2014/main" id="{D31B41A8-96C6-430C-82C1-7C02C3710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48000"/>
            <a:ext cx="1371600" cy="13716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800">
              <a:solidFill>
                <a:srgbClr val="FFFF00"/>
              </a:solidFill>
            </a:endParaRP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A89F67C5-0F0A-4C67-94FD-0621433F9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6146800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Hydrogen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Helium</a:t>
            </a: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DF31F459-C7B4-4E9E-AFF3-DD39878C4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76600"/>
            <a:ext cx="914400" cy="914400"/>
          </a:xfrm>
          <a:prstGeom prst="star16">
            <a:avLst>
              <a:gd name="adj" fmla="val 37500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98310" name="Text Box 3">
            <a:extLst>
              <a:ext uri="{FF2B5EF4-FFF2-40B4-BE49-F238E27FC236}">
                <a16:creationId xmlns:a16="http://schemas.microsoft.com/office/drawing/2014/main" id="{F53F008D-A722-4E0C-935D-145819E16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972800" cy="8239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Main Sequence </a:t>
            </a:r>
            <a:r>
              <a:rPr lang="en-US" altLang="en-US" sz="480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4800">
                <a:solidFill>
                  <a:schemeClr val="bg1"/>
                </a:solidFill>
              </a:rPr>
              <a:t>Red Giant</a:t>
            </a:r>
          </a:p>
        </p:txBody>
      </p:sp>
      <p:sp>
        <p:nvSpPr>
          <p:cNvPr id="98311" name="Text Box 4">
            <a:extLst>
              <a:ext uri="{FF2B5EF4-FFF2-40B4-BE49-F238E27FC236}">
                <a16:creationId xmlns:a16="http://schemas.microsoft.com/office/drawing/2014/main" id="{2667CB59-0284-4613-819D-693D919A4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316" y="1219200"/>
            <a:ext cx="2052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99FF66"/>
                </a:solidFill>
              </a:rPr>
              <a:t>Main Sequence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0D64E922-7832-4457-84AC-F6994FA9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19200"/>
            <a:ext cx="2514600" cy="40011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C000"/>
                </a:solidFill>
              </a:rPr>
              <a:t>Red Giant</a:t>
            </a:r>
          </a:p>
        </p:txBody>
      </p:sp>
      <p:sp>
        <p:nvSpPr>
          <p:cNvPr id="120837" name="Oval 5" descr="Dark upward diagonal">
            <a:extLst>
              <a:ext uri="{FF2B5EF4-FFF2-40B4-BE49-F238E27FC236}">
                <a16:creationId xmlns:a16="http://schemas.microsoft.com/office/drawing/2014/main" id="{0056D61A-C305-49CB-A3E6-D1E4C7D21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3333750"/>
            <a:ext cx="800100" cy="8001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120834" name="Oval 2" descr="Dark upward diagonal">
            <a:extLst>
              <a:ext uri="{FF2B5EF4-FFF2-40B4-BE49-F238E27FC236}">
                <a16:creationId xmlns:a16="http://schemas.microsoft.com/office/drawing/2014/main" id="{0290AB04-D8AF-4CEE-B770-B2F8F1490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3514725"/>
            <a:ext cx="457200" cy="457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DAAA8DC3-2EE3-48B9-913F-E8EBFCB23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581400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98316" name="Text Box 5">
            <a:extLst>
              <a:ext uri="{FF2B5EF4-FFF2-40B4-BE49-F238E27FC236}">
                <a16:creationId xmlns:a16="http://schemas.microsoft.com/office/drawing/2014/main" id="{890BFFB8-7CB6-4EB4-A210-9C3FD6480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1085850"/>
            <a:ext cx="2900362" cy="2554545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99CC"/>
                </a:solidFill>
              </a:rPr>
              <a:t>Molecular Cloud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FF00"/>
                </a:solidFill>
              </a:rPr>
              <a:t>Protostar</a:t>
            </a:r>
            <a:endParaRPr lang="en-US" altLang="en-US" sz="2000" u="sng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99FF66"/>
                </a:solidFill>
              </a:rPr>
              <a:t>Main Sequence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C000"/>
                </a:solidFill>
              </a:rPr>
              <a:t>Red Giant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C000"/>
                </a:solidFill>
              </a:rPr>
              <a:t>Core Helium-Burning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C000"/>
                </a:solidFill>
              </a:rPr>
              <a:t>Double Shell-Burning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Planetary Nebula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</a:rPr>
              <a:t>White Dwarf</a:t>
            </a:r>
          </a:p>
        </p:txBody>
      </p:sp>
      <p:sp>
        <p:nvSpPr>
          <p:cNvPr id="16" name="U-Turn Arrow 15">
            <a:extLst>
              <a:ext uri="{FF2B5EF4-FFF2-40B4-BE49-F238E27FC236}">
                <a16:creationId xmlns:a16="http://schemas.microsoft.com/office/drawing/2014/main" id="{F5849C7C-9490-42AD-A387-0412E8E1572B}"/>
              </a:ext>
            </a:extLst>
          </p:cNvPr>
          <p:cNvSpPr/>
          <p:nvPr/>
        </p:nvSpPr>
        <p:spPr bwMode="auto">
          <a:xfrm rot="5400000">
            <a:off x="9677861" y="1829261"/>
            <a:ext cx="456278" cy="457200"/>
          </a:xfrm>
          <a:prstGeom prst="uturnArrow">
            <a:avLst>
              <a:gd name="adj1" fmla="val 31495"/>
              <a:gd name="adj2" fmla="val 23499"/>
              <a:gd name="adj3" fmla="val 27202"/>
              <a:gd name="adj4" fmla="val 41667"/>
              <a:gd name="adj5" fmla="val 10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/>
      <p:bldP spid="20" grpId="0" animBg="1"/>
      <p:bldP spid="120837" grpId="0" animBg="1"/>
      <p:bldP spid="120834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19F4">
            <a:extLst>
              <a:ext uri="{FF2B5EF4-FFF2-40B4-BE49-F238E27FC236}">
                <a16:creationId xmlns:a16="http://schemas.microsoft.com/office/drawing/2014/main" id="{FBA78371-C50B-4099-BC19-5A36644F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1264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3">
            <a:extLst>
              <a:ext uri="{FF2B5EF4-FFF2-40B4-BE49-F238E27FC236}">
                <a16:creationId xmlns:a16="http://schemas.microsoft.com/office/drawing/2014/main" id="{13F81B30-41EE-496D-A6A4-DFB7F0EC3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972800" cy="8239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Red Giant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612F73-EFAB-4DFD-B397-7CFCC8BEA5AA}"/>
              </a:ext>
            </a:extLst>
          </p:cNvPr>
          <p:cNvSpPr>
            <a:spLocks noChangeArrowheads="1"/>
          </p:cNvSpPr>
          <p:nvPr/>
        </p:nvSpPr>
        <p:spPr bwMode="auto">
          <a:xfrm rot="1598215">
            <a:off x="5486400" y="2895600"/>
            <a:ext cx="304800" cy="1752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36343E0-121C-4DCE-96F2-19D3C35A2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6392863"/>
            <a:ext cx="617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Star moves up and right on H-R diagram</a:t>
            </a:r>
          </a:p>
        </p:txBody>
      </p:sp>
      <p:sp>
        <p:nvSpPr>
          <p:cNvPr id="99334" name="TextBox 7">
            <a:extLst>
              <a:ext uri="{FF2B5EF4-FFF2-40B4-BE49-F238E27FC236}">
                <a16:creationId xmlns:a16="http://schemas.microsoft.com/office/drawing/2014/main" id="{CE852CAC-6FF8-44F4-999D-D3DB218F5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581400"/>
            <a:ext cx="1295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Core Helium-Burning</a:t>
            </a:r>
          </a:p>
        </p:txBody>
      </p:sp>
      <p:sp>
        <p:nvSpPr>
          <p:cNvPr id="99335" name="TextBox 9">
            <a:extLst>
              <a:ext uri="{FF2B5EF4-FFF2-40B4-BE49-F238E27FC236}">
                <a16:creationId xmlns:a16="http://schemas.microsoft.com/office/drawing/2014/main" id="{921D359E-87FF-4879-86C2-3495FAB44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362200"/>
            <a:ext cx="1295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Double Shell-Burning</a:t>
            </a:r>
          </a:p>
        </p:txBody>
      </p:sp>
      <p:sp>
        <p:nvSpPr>
          <p:cNvPr id="99336" name="Text Box 5">
            <a:extLst>
              <a:ext uri="{FF2B5EF4-FFF2-40B4-BE49-F238E27FC236}">
                <a16:creationId xmlns:a16="http://schemas.microsoft.com/office/drawing/2014/main" id="{61F86197-98C4-4728-BE1F-24EC30D62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838200"/>
            <a:ext cx="3276600" cy="2554545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99CC"/>
                </a:solidFill>
              </a:rPr>
              <a:t>Molecular Cloud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FF00"/>
                </a:solidFill>
              </a:rPr>
              <a:t>Protostar</a:t>
            </a:r>
            <a:endParaRPr lang="en-US" altLang="en-US" sz="2000" u="sng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99FF66"/>
                </a:solidFill>
              </a:rPr>
              <a:t>Main Sequence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C000"/>
                </a:solidFill>
              </a:rPr>
              <a:t>Red Giant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C000"/>
                </a:solidFill>
              </a:rPr>
              <a:t>Core Helium-Burning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C000"/>
                </a:solidFill>
              </a:rPr>
              <a:t>Double Shell-Burning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Planetary Nebula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</a:rPr>
              <a:t>White Dwarf</a:t>
            </a:r>
          </a:p>
        </p:txBody>
      </p:sp>
      <p:sp>
        <p:nvSpPr>
          <p:cNvPr id="99337" name="AutoShape 8">
            <a:extLst>
              <a:ext uri="{FF2B5EF4-FFF2-40B4-BE49-F238E27FC236}">
                <a16:creationId xmlns:a16="http://schemas.microsoft.com/office/drawing/2014/main" id="{FEA73FD2-F78D-4FBB-82E2-5FD76A405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0537" y="1731168"/>
            <a:ext cx="1448264" cy="402432"/>
          </a:xfrm>
          <a:prstGeom prst="roundRect">
            <a:avLst>
              <a:gd name="adj" fmla="val 35185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3119440" y="2898515"/>
            <a:ext cx="2062160" cy="338734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00100" y="3602829"/>
            <a:ext cx="9829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Low Mass stars end their lives as </a:t>
            </a:r>
            <a:r>
              <a:rPr lang="en-US" sz="2000" i="1" dirty="0">
                <a:solidFill>
                  <a:schemeClr val="tx1"/>
                </a:solidFill>
              </a:rPr>
              <a:t>planetary nebulas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Outer layer is expelled from the star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This mixes carbon/oxygen/helium back into interstellar space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Inner super-hot layer gradually revealed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This star is now radiating in the ultraviolet – visible luminosity is low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But the ultraviolet light excites the atoms in the gas that has been expelled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Planetary Nebulas (1)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4B7C2828-31F6-4A9D-9B06-A01C981D9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838201"/>
            <a:ext cx="2743200" cy="40011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/>
              <a:t>Molecular Clouds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FDE82897-8DBB-42BD-8CBF-70FBAB673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77556"/>
            <a:ext cx="3581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9900CC"/>
                </a:solidFill>
              </a:rPr>
              <a:t>Protostar</a:t>
            </a:r>
            <a:endParaRPr lang="en-US" sz="2000" dirty="0">
              <a:solidFill>
                <a:srgbClr val="9900CC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Main Sequence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Red Giant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Horizontal Branch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Asymptotic Giant Branch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Planetary Nebula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White Dwarf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5A6DF344-31D6-42AA-8420-764197365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1569182"/>
            <a:ext cx="3810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9900CC"/>
                </a:solidFill>
              </a:rPr>
              <a:t>Protostar</a:t>
            </a:r>
            <a:endParaRPr lang="en-US" sz="2000" dirty="0">
              <a:solidFill>
                <a:srgbClr val="9900CC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Main Sequence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Supergiant Stages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Type II Supernova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Neutron Star or Black Hole</a:t>
            </a:r>
          </a:p>
        </p:txBody>
      </p:sp>
      <p:grpSp>
        <p:nvGrpSpPr>
          <p:cNvPr id="36" name="Group 16">
            <a:extLst>
              <a:ext uri="{FF2B5EF4-FFF2-40B4-BE49-F238E27FC236}">
                <a16:creationId xmlns:a16="http://schemas.microsoft.com/office/drawing/2014/main" id="{5981BA85-80E7-4290-9923-FBF30ACFBD55}"/>
              </a:ext>
            </a:extLst>
          </p:cNvPr>
          <p:cNvGrpSpPr/>
          <p:nvPr/>
        </p:nvGrpSpPr>
        <p:grpSpPr>
          <a:xfrm>
            <a:off x="1113710" y="1529955"/>
            <a:ext cx="1477089" cy="1904999"/>
            <a:chOff x="1113711" y="1752600"/>
            <a:chExt cx="1477089" cy="1904999"/>
          </a:xfrm>
        </p:grpSpPr>
        <p:sp>
          <p:nvSpPr>
            <p:cNvPr id="37" name="Text Box 11">
              <a:extLst>
                <a:ext uri="{FF2B5EF4-FFF2-40B4-BE49-F238E27FC236}">
                  <a16:creationId xmlns:a16="http://schemas.microsoft.com/office/drawing/2014/main" id="{1FB075A8-74D1-4C04-9215-F2060AB7A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711" y="1752600"/>
              <a:ext cx="800219" cy="1904999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vert="vert" wrap="square">
              <a:spAutoFit/>
            </a:bodyPr>
            <a:lstStyle/>
            <a:p>
              <a:pPr algn="ctr" eaLnBrk="0" hangingPunct="0"/>
              <a:r>
                <a:rPr lang="en-US" sz="2000" b="1" dirty="0"/>
                <a:t>Low Mass Stars</a:t>
              </a:r>
            </a:p>
            <a:p>
              <a:pPr algn="ctr" eaLnBrk="0" hangingPunct="0"/>
              <a:r>
                <a:rPr lang="en-US" sz="2000" b="1" i="1" dirty="0"/>
                <a:t>M</a:t>
              </a:r>
              <a:r>
                <a:rPr lang="en-US" sz="2000" b="1" dirty="0"/>
                <a:t> &lt; 8</a:t>
              </a:r>
              <a:r>
                <a:rPr lang="en-US" sz="2000" b="1" i="1" dirty="0"/>
                <a:t>M</a:t>
              </a:r>
              <a:r>
                <a:rPr lang="en-US" sz="2000" b="1" baseline="-25000" dirty="0">
                  <a:sym typeface="Wingdings" panose="05000000000000000000" pitchFamily="2" charset="2"/>
                </a:rPr>
                <a:t></a:t>
              </a:r>
              <a:endParaRPr lang="en-US" sz="2000" b="1" i="1" dirty="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6CC1AE2A-6211-48C2-A5DD-0B509D5B7E6D}"/>
                </a:ext>
              </a:extLst>
            </p:cNvPr>
            <p:cNvSpPr/>
            <p:nvPr/>
          </p:nvSpPr>
          <p:spPr bwMode="auto">
            <a:xfrm>
              <a:off x="1905000" y="1752600"/>
              <a:ext cx="685800" cy="1904999"/>
            </a:xfrm>
            <a:prstGeom prst="leftBrace">
              <a:avLst>
                <a:gd name="adj1" fmla="val 43056"/>
                <a:gd name="adj2" fmla="val 50000"/>
              </a:avLst>
            </a:prstGeom>
            <a:noFill/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id="{0F71F827-4B22-4E3D-A5A5-85C0C0F764C0}"/>
              </a:ext>
            </a:extLst>
          </p:cNvPr>
          <p:cNvGrpSpPr/>
          <p:nvPr/>
        </p:nvGrpSpPr>
        <p:grpSpPr>
          <a:xfrm>
            <a:off x="8791458" y="1453633"/>
            <a:ext cx="1219198" cy="1904999"/>
            <a:chOff x="9067800" y="1752600"/>
            <a:chExt cx="1219198" cy="1904999"/>
          </a:xfrm>
        </p:grpSpPr>
        <p:sp>
          <p:nvSpPr>
            <p:cNvPr id="40" name="Text Box 11">
              <a:extLst>
                <a:ext uri="{FF2B5EF4-FFF2-40B4-BE49-F238E27FC236}">
                  <a16:creationId xmlns:a16="http://schemas.microsoft.com/office/drawing/2014/main" id="{02896EE2-27AC-408F-91AF-81DC3627F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6779" y="1752600"/>
              <a:ext cx="800219" cy="1904999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/>
            <a:p>
              <a:pPr algn="ctr" eaLnBrk="0" hangingPunct="0"/>
              <a:r>
                <a:rPr lang="en-US" sz="2000" b="1" dirty="0"/>
                <a:t>High Mass Stars</a:t>
              </a:r>
            </a:p>
            <a:p>
              <a:pPr algn="ctr" eaLnBrk="0" hangingPunct="0"/>
              <a:r>
                <a:rPr lang="en-US" sz="2000" b="1" i="1" dirty="0"/>
                <a:t>M</a:t>
              </a:r>
              <a:r>
                <a:rPr lang="en-US" sz="2000" b="1" dirty="0"/>
                <a:t> &gt; 8</a:t>
              </a:r>
              <a:r>
                <a:rPr lang="en-US" sz="2000" b="1" i="1" dirty="0"/>
                <a:t>M</a:t>
              </a:r>
              <a:r>
                <a:rPr lang="en-US" sz="2000" b="1" baseline="-25000" dirty="0">
                  <a:sym typeface="Wingdings" panose="05000000000000000000" pitchFamily="2" charset="2"/>
                </a:rPr>
                <a:t></a:t>
              </a:r>
              <a:endParaRPr lang="en-US" sz="2000" b="1" i="1" dirty="0"/>
            </a:p>
          </p:txBody>
        </p:sp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EEB9979A-A807-4269-9B3F-17EDC51FECFC}"/>
                </a:ext>
              </a:extLst>
            </p:cNvPr>
            <p:cNvSpPr/>
            <p:nvPr/>
          </p:nvSpPr>
          <p:spPr bwMode="auto">
            <a:xfrm flipH="1">
              <a:off x="9067800" y="1905000"/>
              <a:ext cx="457200" cy="1631216"/>
            </a:xfrm>
            <a:prstGeom prst="leftBrace">
              <a:avLst>
                <a:gd name="adj1" fmla="val 43056"/>
                <a:gd name="adj2" fmla="val 50000"/>
              </a:avLst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333E38-40AD-41BA-9674-CDAA724EE8F5}"/>
              </a:ext>
            </a:extLst>
          </p:cNvPr>
          <p:cNvCxnSpPr/>
          <p:nvPr/>
        </p:nvCxnSpPr>
        <p:spPr bwMode="auto">
          <a:xfrm rot="5400000">
            <a:off x="4000500" y="1106031"/>
            <a:ext cx="4572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E2D1141-54D2-4C57-90C9-745C60DF0642}"/>
              </a:ext>
            </a:extLst>
          </p:cNvPr>
          <p:cNvCxnSpPr>
            <a:cxnSpLocks/>
          </p:cNvCxnSpPr>
          <p:nvPr/>
        </p:nvCxnSpPr>
        <p:spPr bwMode="auto">
          <a:xfrm>
            <a:off x="7086598" y="990600"/>
            <a:ext cx="457201" cy="6095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480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57200" y="904548"/>
            <a:ext cx="9829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planetary nebula glows brightly in visible light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An emission-line spectrum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How bright any given planetary nebula is </a:t>
            </a:r>
            <a:r>
              <a:rPr lang="en-US" sz="2000" dirty="0" err="1">
                <a:solidFill>
                  <a:schemeClr val="tx1"/>
                </a:solidFill>
              </a:rPr>
              <a:t>is</a:t>
            </a:r>
            <a:r>
              <a:rPr lang="en-US" sz="2000" dirty="0">
                <a:solidFill>
                  <a:schemeClr val="tx1"/>
                </a:solidFill>
              </a:rPr>
              <a:t> difficult to predict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00"/>
                </a:solidFill>
              </a:rPr>
              <a:t>Statistically</a:t>
            </a:r>
            <a:r>
              <a:rPr lang="en-US" sz="2000" dirty="0">
                <a:solidFill>
                  <a:srgbClr val="006600"/>
                </a:solidFill>
              </a:rPr>
              <a:t>, there are more dim ones than bright ones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However, there is an approximate maximum luminosity: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Almost independent of metallicity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Can be used to measure distance to objects containing </a:t>
            </a:r>
            <a:r>
              <a:rPr lang="en-US" sz="2000" i="1" dirty="0">
                <a:solidFill>
                  <a:srgbClr val="990000"/>
                </a:solidFill>
              </a:rPr>
              <a:t>many</a:t>
            </a:r>
            <a:r>
              <a:rPr lang="en-US" sz="2000" dirty="0">
                <a:solidFill>
                  <a:srgbClr val="990000"/>
                </a:solidFill>
              </a:rPr>
              <a:t> planetary nebulae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Such as a galaxy</a:t>
            </a:r>
          </a:p>
        </p:txBody>
      </p:sp>
      <p:graphicFrame>
        <p:nvGraphicFramePr>
          <p:cNvPr id="50692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709631"/>
              </p:ext>
            </p:extLst>
          </p:nvPr>
        </p:nvGraphicFramePr>
        <p:xfrm>
          <a:off x="2743200" y="3733800"/>
          <a:ext cx="204435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177480" progId="Equation.DSMT4">
                  <p:embed/>
                </p:oleObj>
              </mc:Choice>
              <mc:Fallback>
                <p:oleObj name="Equation" r:id="rId2" imgW="1168200" imgH="177480" progId="Equation.DSMT4">
                  <p:embed/>
                  <p:pic>
                    <p:nvPicPr>
                      <p:cNvPr id="506921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733800"/>
                        <a:ext cx="2044350" cy="310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Planetary Nebulas (2)</a:t>
            </a:r>
          </a:p>
        </p:txBody>
      </p:sp>
    </p:spTree>
    <p:extLst>
      <p:ext uri="{BB962C8B-B14F-4D97-AF65-F5344CB8AC3E}">
        <p14:creationId xmlns:p14="http://schemas.microsoft.com/office/powerpoint/2010/main" val="15889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2"/>
          <p:cNvSpPr>
            <a:spLocks noChangeArrowheads="1"/>
          </p:cNvSpPr>
          <p:nvPr/>
        </p:nvSpPr>
        <p:spPr bwMode="auto">
          <a:xfrm>
            <a:off x="1447800" y="0"/>
            <a:ext cx="7086600" cy="7010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4" name="AutoShape 18"/>
          <p:cNvSpPr>
            <a:spLocks noChangeArrowheads="1"/>
          </p:cNvSpPr>
          <p:nvPr/>
        </p:nvSpPr>
        <p:spPr bwMode="auto">
          <a:xfrm>
            <a:off x="1600200" y="152400"/>
            <a:ext cx="6781800" cy="6781800"/>
          </a:xfrm>
          <a:prstGeom prst="star32">
            <a:avLst>
              <a:gd name="adj" fmla="val 4126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8207232" y="5137152"/>
            <a:ext cx="259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</a:rPr>
              <a:t>Hydrogen</a:t>
            </a:r>
          </a:p>
          <a:p>
            <a:pPr algn="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Helium</a:t>
            </a:r>
          </a:p>
          <a:p>
            <a:pPr algn="r">
              <a:spcBef>
                <a:spcPct val="0"/>
              </a:spcBef>
            </a:pPr>
            <a:r>
              <a:rPr lang="en-US" sz="2400" dirty="0"/>
              <a:t>Carbon/Oxygen</a:t>
            </a:r>
          </a:p>
        </p:txBody>
      </p:sp>
      <p:grpSp>
        <p:nvGrpSpPr>
          <p:cNvPr id="46" name="Group 11"/>
          <p:cNvGrpSpPr>
            <a:grpSpLocks/>
          </p:cNvGrpSpPr>
          <p:nvPr/>
        </p:nvGrpSpPr>
        <p:grpSpPr bwMode="auto">
          <a:xfrm>
            <a:off x="4419600" y="2819400"/>
            <a:ext cx="1143000" cy="1143000"/>
            <a:chOff x="3504" y="2400"/>
            <a:chExt cx="720" cy="720"/>
          </a:xfrm>
        </p:grpSpPr>
        <p:sp>
          <p:nvSpPr>
            <p:cNvPr id="47" name="Oval 12" descr="Wide downward diagonal"/>
            <p:cNvSpPr>
              <a:spLocks noChangeArrowheads="1"/>
            </p:cNvSpPr>
            <p:nvPr/>
          </p:nvSpPr>
          <p:spPr bwMode="auto">
            <a:xfrm>
              <a:off x="3504" y="2400"/>
              <a:ext cx="720" cy="720"/>
            </a:xfrm>
            <a:prstGeom prst="ellipse">
              <a:avLst/>
            </a:prstGeom>
            <a:pattFill prst="wdDnDiag">
              <a:fgClr>
                <a:srgbClr val="FFFF00"/>
              </a:fgClr>
              <a:bgClr>
                <a:srgbClr val="FF0000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3"/>
            <p:cNvSpPr>
              <a:spLocks noChangeArrowheads="1"/>
            </p:cNvSpPr>
            <p:nvPr/>
          </p:nvSpPr>
          <p:spPr bwMode="auto">
            <a:xfrm>
              <a:off x="3552" y="2448"/>
              <a:ext cx="624" cy="62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Oval 15" descr="Wide downward diagonal"/>
          <p:cNvSpPr>
            <a:spLocks noChangeArrowheads="1"/>
          </p:cNvSpPr>
          <p:nvPr/>
        </p:nvSpPr>
        <p:spPr bwMode="auto">
          <a:xfrm>
            <a:off x="4800600" y="3200400"/>
            <a:ext cx="381000" cy="381000"/>
          </a:xfrm>
          <a:prstGeom prst="ellipse">
            <a:avLst/>
          </a:prstGeom>
          <a:pattFill prst="wdDnDiag">
            <a:fgClr>
              <a:schemeClr val="bg1"/>
            </a:fgClr>
            <a:bgClr>
              <a:srgbClr val="FF0000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35"/>
          <p:cNvSpPr>
            <a:spLocks noChangeArrowheads="1"/>
          </p:cNvSpPr>
          <p:nvPr/>
        </p:nvSpPr>
        <p:spPr bwMode="auto">
          <a:xfrm>
            <a:off x="4419600" y="2819400"/>
            <a:ext cx="1143000" cy="11430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4876800" y="3276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8207232" y="806452"/>
            <a:ext cx="2765567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9933"/>
                </a:solidFill>
              </a:rPr>
              <a:t>Asymptotic Giant</a:t>
            </a:r>
            <a:endParaRPr lang="en-US" sz="2400" u="sng" dirty="0">
              <a:solidFill>
                <a:srgbClr val="FF9933"/>
              </a:solidFill>
            </a:endParaRPr>
          </a:p>
        </p:txBody>
      </p:sp>
      <p:grpSp>
        <p:nvGrpSpPr>
          <p:cNvPr id="53" name="Group 23"/>
          <p:cNvGrpSpPr>
            <a:grpSpLocks/>
          </p:cNvGrpSpPr>
          <p:nvPr/>
        </p:nvGrpSpPr>
        <p:grpSpPr bwMode="auto">
          <a:xfrm>
            <a:off x="2590801" y="990600"/>
            <a:ext cx="4724400" cy="4800600"/>
            <a:chOff x="480" y="768"/>
            <a:chExt cx="2976" cy="3024"/>
          </a:xfrm>
        </p:grpSpPr>
        <p:sp>
          <p:nvSpPr>
            <p:cNvPr id="54" name="Line 19"/>
            <p:cNvSpPr>
              <a:spLocks noChangeShapeType="1"/>
            </p:cNvSpPr>
            <p:nvPr/>
          </p:nvSpPr>
          <p:spPr bwMode="auto">
            <a:xfrm flipV="1">
              <a:off x="1968" y="768"/>
              <a:ext cx="0" cy="1056"/>
            </a:xfrm>
            <a:prstGeom prst="line">
              <a:avLst/>
            </a:prstGeom>
            <a:noFill/>
            <a:ln w="57150">
              <a:solidFill>
                <a:srgbClr val="9966FF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1968" y="2736"/>
              <a:ext cx="0" cy="1056"/>
            </a:xfrm>
            <a:prstGeom prst="line">
              <a:avLst/>
            </a:prstGeom>
            <a:noFill/>
            <a:ln w="57150">
              <a:solidFill>
                <a:srgbClr val="9966FF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 rot="5400000" flipV="1">
              <a:off x="2928" y="1728"/>
              <a:ext cx="0" cy="1056"/>
            </a:xfrm>
            <a:prstGeom prst="line">
              <a:avLst/>
            </a:prstGeom>
            <a:noFill/>
            <a:ln w="57150">
              <a:solidFill>
                <a:srgbClr val="9966FF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 rot="-5400000" flipH="1" flipV="1">
              <a:off x="1008" y="1776"/>
              <a:ext cx="0" cy="1056"/>
            </a:xfrm>
            <a:prstGeom prst="line">
              <a:avLst/>
            </a:prstGeom>
            <a:noFill/>
            <a:ln w="57150">
              <a:solidFill>
                <a:srgbClr val="9966FF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5888664" y="3505201"/>
            <a:ext cx="1807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400" dirty="0">
                <a:solidFill>
                  <a:srgbClr val="9966FF"/>
                </a:solidFill>
              </a:rPr>
              <a:t>Ultraviolet</a:t>
            </a:r>
          </a:p>
        </p:txBody>
      </p:sp>
      <p:sp>
        <p:nvSpPr>
          <p:cNvPr id="67" name="Text Box 33"/>
          <p:cNvSpPr txBox="1">
            <a:spLocks noChangeArrowheads="1"/>
          </p:cNvSpPr>
          <p:nvPr/>
        </p:nvSpPr>
        <p:spPr bwMode="auto">
          <a:xfrm>
            <a:off x="8207234" y="776289"/>
            <a:ext cx="2765566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99CCFF"/>
                </a:solidFill>
              </a:rPr>
              <a:t>Planetary Nebula</a:t>
            </a:r>
            <a:endParaRPr lang="en-US" sz="2400" u="sng" dirty="0">
              <a:solidFill>
                <a:srgbClr val="99CCFF"/>
              </a:solidFill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8207234" y="806449"/>
            <a:ext cx="2711302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/>
              <a:t>White Dwarf</a:t>
            </a:r>
            <a:endParaRPr lang="en-US" sz="2400" u="sng" dirty="0"/>
          </a:p>
        </p:txBody>
      </p:sp>
      <p:grpSp>
        <p:nvGrpSpPr>
          <p:cNvPr id="58" name="Group 31"/>
          <p:cNvGrpSpPr>
            <a:grpSpLocks/>
          </p:cNvGrpSpPr>
          <p:nvPr/>
        </p:nvGrpSpPr>
        <p:grpSpPr bwMode="auto">
          <a:xfrm>
            <a:off x="8305801" y="1295401"/>
            <a:ext cx="2133600" cy="3810000"/>
            <a:chOff x="4080" y="960"/>
            <a:chExt cx="1344" cy="2400"/>
          </a:xfrm>
        </p:grpSpPr>
        <p:sp>
          <p:nvSpPr>
            <p:cNvPr id="59" name="Line 24"/>
            <p:cNvSpPr>
              <a:spLocks noChangeShapeType="1"/>
            </p:cNvSpPr>
            <p:nvPr/>
          </p:nvSpPr>
          <p:spPr bwMode="auto">
            <a:xfrm flipV="1">
              <a:off x="4080" y="960"/>
              <a:ext cx="960" cy="384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5"/>
            <p:cNvSpPr>
              <a:spLocks noChangeShapeType="1"/>
            </p:cNvSpPr>
            <p:nvPr/>
          </p:nvSpPr>
          <p:spPr bwMode="auto">
            <a:xfrm>
              <a:off x="4224" y="2976"/>
              <a:ext cx="960" cy="384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6"/>
            <p:cNvSpPr>
              <a:spLocks noChangeShapeType="1"/>
            </p:cNvSpPr>
            <p:nvPr/>
          </p:nvSpPr>
          <p:spPr bwMode="auto">
            <a:xfrm>
              <a:off x="4320" y="2736"/>
              <a:ext cx="1056" cy="2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 flipV="1">
              <a:off x="4224" y="1392"/>
              <a:ext cx="1056" cy="2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V="1">
              <a:off x="4320" y="1824"/>
              <a:ext cx="1056" cy="144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4320" y="2400"/>
              <a:ext cx="1056" cy="144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0"/>
            <p:cNvSpPr>
              <a:spLocks noChangeShapeType="1"/>
            </p:cNvSpPr>
            <p:nvPr/>
          </p:nvSpPr>
          <p:spPr bwMode="auto">
            <a:xfrm>
              <a:off x="4368" y="2208"/>
              <a:ext cx="1056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Asymptotic Giant </a:t>
            </a:r>
            <a:r>
              <a:rPr lang="en-US" dirty="0">
                <a:sym typeface="Wingdings" panose="05000000000000000000" pitchFamily="2" charset="2"/>
              </a:rPr>
              <a:t> …  White Dwarf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  <p:bldP spid="66" grpId="0" autoUpdateAnimBg="0"/>
      <p:bldP spid="67" grpId="0" animBg="1" autoUpdateAnimBg="0"/>
      <p:bldP spid="6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AST1511"/>
          <p:cNvPicPr>
            <a:picLocks noChangeAspect="1" noChangeArrowheads="1"/>
          </p:cNvPicPr>
          <p:nvPr/>
        </p:nvPicPr>
        <p:blipFill>
          <a:blip r:embed="rId2" cstate="print"/>
          <a:srcRect l="22681" t="27840" r="24570" b="24840"/>
          <a:stretch>
            <a:fillRect/>
          </a:stretch>
        </p:blipFill>
        <p:spPr bwMode="auto">
          <a:xfrm>
            <a:off x="914401" y="954088"/>
            <a:ext cx="4019550" cy="2703513"/>
          </a:xfrm>
          <a:prstGeom prst="rect">
            <a:avLst/>
          </a:prstGeom>
          <a:noFill/>
        </p:spPr>
      </p:pic>
      <p:pic>
        <p:nvPicPr>
          <p:cNvPr id="32" name="Picture 3" descr="dumbb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90600"/>
            <a:ext cx="3257550" cy="2886075"/>
          </a:xfrm>
          <a:prstGeom prst="rect">
            <a:avLst/>
          </a:prstGeom>
          <a:noFill/>
        </p:spPr>
      </p:pic>
      <p:pic>
        <p:nvPicPr>
          <p:cNvPr id="33" name="Picture 5" descr="hel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90600"/>
            <a:ext cx="3238500" cy="2609850"/>
          </a:xfrm>
          <a:prstGeom prst="rect">
            <a:avLst/>
          </a:prstGeom>
          <a:noFill/>
        </p:spPr>
      </p:pic>
      <p:sp>
        <p:nvSpPr>
          <p:cNvPr id="34" name="Text Box 90"/>
          <p:cNvSpPr txBox="1">
            <a:spLocks noChangeArrowheads="1"/>
          </p:cNvSpPr>
          <p:nvPr/>
        </p:nvSpPr>
        <p:spPr bwMode="auto">
          <a:xfrm>
            <a:off x="3652838" y="714731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ym typeface="Symbol" pitchFamily="18" charset="2"/>
              </a:rPr>
              <a:t>Ring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1" y="3733801"/>
            <a:ext cx="5591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90"/>
          <p:cNvSpPr txBox="1">
            <a:spLocks noChangeArrowheads="1"/>
          </p:cNvSpPr>
          <p:nvPr/>
        </p:nvSpPr>
        <p:spPr bwMode="auto">
          <a:xfrm>
            <a:off x="2133600" y="38100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ym typeface="Symbol" pitchFamily="18" charset="2"/>
              </a:rPr>
              <a:t>M2-9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Planetary Nebula Pictures (1)</a:t>
            </a:r>
          </a:p>
        </p:txBody>
      </p:sp>
      <p:pic>
        <p:nvPicPr>
          <p:cNvPr id="31" name="Picture 2" descr="catseye"/>
          <p:cNvPicPr>
            <a:picLocks noChangeAspect="1" noChangeArrowheads="1"/>
          </p:cNvPicPr>
          <p:nvPr/>
        </p:nvPicPr>
        <p:blipFill rotWithShape="1">
          <a:blip r:embed="rId6" cstate="print"/>
          <a:srcRect t="17723" r="4000" b="30775"/>
          <a:stretch/>
        </p:blipFill>
        <p:spPr bwMode="auto">
          <a:xfrm>
            <a:off x="5486400" y="3669068"/>
            <a:ext cx="5486400" cy="3188932"/>
          </a:xfrm>
          <a:prstGeom prst="rect">
            <a:avLst/>
          </a:prstGeom>
          <a:noFill/>
        </p:spPr>
      </p:pic>
      <p:sp>
        <p:nvSpPr>
          <p:cNvPr id="35" name="Text Box 90"/>
          <p:cNvSpPr txBox="1">
            <a:spLocks noChangeArrowheads="1"/>
          </p:cNvSpPr>
          <p:nvPr/>
        </p:nvSpPr>
        <p:spPr bwMode="auto">
          <a:xfrm>
            <a:off x="4910138" y="829029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ym typeface="Symbol" pitchFamily="18" charset="2"/>
              </a:rPr>
              <a:t>Dumbbell</a:t>
            </a:r>
          </a:p>
        </p:txBody>
      </p:sp>
      <p:sp>
        <p:nvSpPr>
          <p:cNvPr id="37" name="Text Box 90"/>
          <p:cNvSpPr txBox="1">
            <a:spLocks noChangeArrowheads="1"/>
          </p:cNvSpPr>
          <p:nvPr/>
        </p:nvSpPr>
        <p:spPr bwMode="auto">
          <a:xfrm>
            <a:off x="8477250" y="102658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ym typeface="Symbol" pitchFamily="18" charset="2"/>
              </a:rPr>
              <a:t>Helix</a:t>
            </a:r>
          </a:p>
        </p:txBody>
      </p:sp>
      <p:sp>
        <p:nvSpPr>
          <p:cNvPr id="36" name="Text Box 90"/>
          <p:cNvSpPr txBox="1">
            <a:spLocks noChangeArrowheads="1"/>
          </p:cNvSpPr>
          <p:nvPr/>
        </p:nvSpPr>
        <p:spPr bwMode="auto">
          <a:xfrm>
            <a:off x="8991600" y="38862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ym typeface="Symbol" pitchFamily="18" charset="2"/>
              </a:rPr>
              <a:t>Cat’s Eye</a:t>
            </a:r>
          </a:p>
        </p:txBody>
      </p:sp>
    </p:spTree>
    <p:extLst>
      <p:ext uri="{BB962C8B-B14F-4D97-AF65-F5344CB8AC3E}">
        <p14:creationId xmlns:p14="http://schemas.microsoft.com/office/powerpoint/2010/main" val="419755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65760" y="838202"/>
            <a:ext cx="7863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The application of statistics to the properties of systems containing a large number of objects</a:t>
            </a:r>
          </a:p>
        </p:txBody>
      </p:sp>
      <p:sp>
        <p:nvSpPr>
          <p:cNvPr id="562185" name="Text Box 9"/>
          <p:cNvSpPr txBox="1">
            <a:spLocks noChangeArrowheads="1"/>
          </p:cNvSpPr>
          <p:nvPr/>
        </p:nvSpPr>
        <p:spPr bwMode="auto">
          <a:xfrm>
            <a:off x="228600" y="2057400"/>
            <a:ext cx="7086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sym typeface="Symbol" pitchFamily="18" charset="2"/>
              </a:rPr>
              <a:t>The techniques of statistical mechanics: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When there are many possibilities, energy will be distributed among all of them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The probability of a single “item” being in a given “state” depends on temperature and energy</a:t>
            </a:r>
          </a:p>
        </p:txBody>
      </p:sp>
      <p:graphicFrame>
        <p:nvGraphicFramePr>
          <p:cNvPr id="5621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778846"/>
              </p:ext>
            </p:extLst>
          </p:nvPr>
        </p:nvGraphicFramePr>
        <p:xfrm>
          <a:off x="731520" y="4876800"/>
          <a:ext cx="162225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253800" progId="Equation.DSMT4">
                  <p:embed/>
                </p:oleObj>
              </mc:Choice>
              <mc:Fallback>
                <p:oleObj name="Equation" r:id="rId2" imgW="927000" imgH="253800" progId="Equation.DSMT4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" y="4876800"/>
                        <a:ext cx="1622250" cy="4441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0" y="2894441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21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993600"/>
              </p:ext>
            </p:extLst>
          </p:nvPr>
        </p:nvGraphicFramePr>
        <p:xfrm>
          <a:off x="533401" y="5683045"/>
          <a:ext cx="477792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30240" imgH="241200" progId="Equation.DSMT4">
                  <p:embed/>
                </p:oleObj>
              </mc:Choice>
              <mc:Fallback>
                <p:oleObj name="Equation" r:id="rId4" imgW="2730240" imgH="241200" progId="Equation.DSMT4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5683045"/>
                        <a:ext cx="4777920" cy="4221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326880" y="1143000"/>
            <a:ext cx="914400" cy="5181600"/>
            <a:chOff x="4896" y="384"/>
            <a:chExt cx="480" cy="3264"/>
          </a:xfrm>
        </p:grpSpPr>
        <p:sp>
          <p:nvSpPr>
            <p:cNvPr id="6223" name="Rectangle 13"/>
            <p:cNvSpPr>
              <a:spLocks noChangeArrowheads="1"/>
            </p:cNvSpPr>
            <p:nvPr/>
          </p:nvSpPr>
          <p:spPr bwMode="auto">
            <a:xfrm>
              <a:off x="4896" y="2832"/>
              <a:ext cx="480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Rectangle 14"/>
            <p:cNvSpPr>
              <a:spLocks noChangeArrowheads="1"/>
            </p:cNvSpPr>
            <p:nvPr/>
          </p:nvSpPr>
          <p:spPr bwMode="auto">
            <a:xfrm>
              <a:off x="4896" y="2016"/>
              <a:ext cx="480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Rectangle 15"/>
            <p:cNvSpPr>
              <a:spLocks noChangeArrowheads="1"/>
            </p:cNvSpPr>
            <p:nvPr/>
          </p:nvSpPr>
          <p:spPr bwMode="auto">
            <a:xfrm>
              <a:off x="4896" y="1200"/>
              <a:ext cx="480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Rectangle 16"/>
            <p:cNvSpPr>
              <a:spLocks noChangeArrowheads="1"/>
            </p:cNvSpPr>
            <p:nvPr/>
          </p:nvSpPr>
          <p:spPr bwMode="auto">
            <a:xfrm>
              <a:off x="4896" y="384"/>
              <a:ext cx="480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Line 17"/>
            <p:cNvSpPr>
              <a:spLocks noChangeShapeType="1"/>
            </p:cNvSpPr>
            <p:nvPr/>
          </p:nvSpPr>
          <p:spPr bwMode="auto">
            <a:xfrm>
              <a:off x="5136" y="528"/>
              <a:ext cx="0" cy="297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2226" name="Oval 50"/>
          <p:cNvSpPr>
            <a:spLocks noChangeArrowheads="1"/>
          </p:cNvSpPr>
          <p:nvPr/>
        </p:nvSpPr>
        <p:spPr bwMode="auto">
          <a:xfrm>
            <a:off x="9692640" y="4572001"/>
            <a:ext cx="9144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9326880" y="1295400"/>
            <a:ext cx="914400" cy="5029200"/>
            <a:chOff x="4896" y="480"/>
            <a:chExt cx="480" cy="3168"/>
          </a:xfrm>
        </p:grpSpPr>
        <p:sp>
          <p:nvSpPr>
            <p:cNvPr id="6158" name="Oval 18"/>
            <p:cNvSpPr>
              <a:spLocks noChangeArrowheads="1"/>
            </p:cNvSpPr>
            <p:nvPr/>
          </p:nvSpPr>
          <p:spPr bwMode="auto">
            <a:xfrm>
              <a:off x="4944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Oval 20"/>
            <p:cNvSpPr>
              <a:spLocks noChangeArrowheads="1"/>
            </p:cNvSpPr>
            <p:nvPr/>
          </p:nvSpPr>
          <p:spPr bwMode="auto">
            <a:xfrm>
              <a:off x="5040" y="29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Oval 21"/>
            <p:cNvSpPr>
              <a:spLocks noChangeArrowheads="1"/>
            </p:cNvSpPr>
            <p:nvPr/>
          </p:nvSpPr>
          <p:spPr bwMode="auto">
            <a:xfrm>
              <a:off x="5136" y="29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Oval 22"/>
            <p:cNvSpPr>
              <a:spLocks noChangeArrowheads="1"/>
            </p:cNvSpPr>
            <p:nvPr/>
          </p:nvSpPr>
          <p:spPr bwMode="auto">
            <a:xfrm>
              <a:off x="4944" y="307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Oval 23"/>
            <p:cNvSpPr>
              <a:spLocks noChangeArrowheads="1"/>
            </p:cNvSpPr>
            <p:nvPr/>
          </p:nvSpPr>
          <p:spPr bwMode="auto">
            <a:xfrm>
              <a:off x="5088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Oval 24"/>
            <p:cNvSpPr>
              <a:spLocks noChangeArrowheads="1"/>
            </p:cNvSpPr>
            <p:nvPr/>
          </p:nvSpPr>
          <p:spPr bwMode="auto">
            <a:xfrm>
              <a:off x="5040" y="32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Oval 25"/>
            <p:cNvSpPr>
              <a:spLocks noChangeArrowheads="1"/>
            </p:cNvSpPr>
            <p:nvPr/>
          </p:nvSpPr>
          <p:spPr bwMode="auto">
            <a:xfrm>
              <a:off x="5136" y="33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Oval 26"/>
            <p:cNvSpPr>
              <a:spLocks noChangeArrowheads="1"/>
            </p:cNvSpPr>
            <p:nvPr/>
          </p:nvSpPr>
          <p:spPr bwMode="auto">
            <a:xfrm>
              <a:off x="5232" y="32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Oval 27"/>
            <p:cNvSpPr>
              <a:spLocks noChangeArrowheads="1"/>
            </p:cNvSpPr>
            <p:nvPr/>
          </p:nvSpPr>
          <p:spPr bwMode="auto">
            <a:xfrm>
              <a:off x="4992" y="22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Oval 28"/>
            <p:cNvSpPr>
              <a:spLocks noChangeArrowheads="1"/>
            </p:cNvSpPr>
            <p:nvPr/>
          </p:nvSpPr>
          <p:spPr bwMode="auto">
            <a:xfrm>
              <a:off x="5280" y="307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Oval 29"/>
            <p:cNvSpPr>
              <a:spLocks noChangeArrowheads="1"/>
            </p:cNvSpPr>
            <p:nvPr/>
          </p:nvSpPr>
          <p:spPr bwMode="auto">
            <a:xfrm>
              <a:off x="5280" y="33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Oval 30"/>
            <p:cNvSpPr>
              <a:spLocks noChangeArrowheads="1"/>
            </p:cNvSpPr>
            <p:nvPr/>
          </p:nvSpPr>
          <p:spPr bwMode="auto">
            <a:xfrm>
              <a:off x="4944" y="32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Oval 31"/>
            <p:cNvSpPr>
              <a:spLocks noChangeArrowheads="1"/>
            </p:cNvSpPr>
            <p:nvPr/>
          </p:nvSpPr>
          <p:spPr bwMode="auto">
            <a:xfrm>
              <a:off x="4992" y="33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Oval 32"/>
            <p:cNvSpPr>
              <a:spLocks noChangeArrowheads="1"/>
            </p:cNvSpPr>
            <p:nvPr/>
          </p:nvSpPr>
          <p:spPr bwMode="auto">
            <a:xfrm>
              <a:off x="5088" y="345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Oval 33"/>
            <p:cNvSpPr>
              <a:spLocks noChangeArrowheads="1"/>
            </p:cNvSpPr>
            <p:nvPr/>
          </p:nvSpPr>
          <p:spPr bwMode="auto">
            <a:xfrm>
              <a:off x="5232" y="345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Oval 34"/>
            <p:cNvSpPr>
              <a:spLocks noChangeArrowheads="1"/>
            </p:cNvSpPr>
            <p:nvPr/>
          </p:nvSpPr>
          <p:spPr bwMode="auto">
            <a:xfrm>
              <a:off x="5328" y="355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Oval 35"/>
            <p:cNvSpPr>
              <a:spLocks noChangeArrowheads="1"/>
            </p:cNvSpPr>
            <p:nvPr/>
          </p:nvSpPr>
          <p:spPr bwMode="auto">
            <a:xfrm>
              <a:off x="5232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Oval 36"/>
            <p:cNvSpPr>
              <a:spLocks noChangeArrowheads="1"/>
            </p:cNvSpPr>
            <p:nvPr/>
          </p:nvSpPr>
          <p:spPr bwMode="auto">
            <a:xfrm>
              <a:off x="4896" y="34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Oval 37"/>
            <p:cNvSpPr>
              <a:spLocks noChangeArrowheads="1"/>
            </p:cNvSpPr>
            <p:nvPr/>
          </p:nvSpPr>
          <p:spPr bwMode="auto">
            <a:xfrm>
              <a:off x="5088" y="355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Oval 38"/>
            <p:cNvSpPr>
              <a:spLocks noChangeArrowheads="1"/>
            </p:cNvSpPr>
            <p:nvPr/>
          </p:nvSpPr>
          <p:spPr bwMode="auto">
            <a:xfrm>
              <a:off x="4944" y="355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Oval 39"/>
            <p:cNvSpPr>
              <a:spLocks noChangeArrowheads="1"/>
            </p:cNvSpPr>
            <p:nvPr/>
          </p:nvSpPr>
          <p:spPr bwMode="auto">
            <a:xfrm>
              <a:off x="5328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Oval 40"/>
            <p:cNvSpPr>
              <a:spLocks noChangeArrowheads="1"/>
            </p:cNvSpPr>
            <p:nvPr/>
          </p:nvSpPr>
          <p:spPr bwMode="auto">
            <a:xfrm>
              <a:off x="5136" y="34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Oval 41"/>
            <p:cNvSpPr>
              <a:spLocks noChangeArrowheads="1"/>
            </p:cNvSpPr>
            <p:nvPr/>
          </p:nvSpPr>
          <p:spPr bwMode="auto">
            <a:xfrm>
              <a:off x="5184" y="31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Oval 42"/>
            <p:cNvSpPr>
              <a:spLocks noChangeArrowheads="1"/>
            </p:cNvSpPr>
            <p:nvPr/>
          </p:nvSpPr>
          <p:spPr bwMode="auto">
            <a:xfrm>
              <a:off x="5232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Oval 43"/>
            <p:cNvSpPr>
              <a:spLocks noChangeArrowheads="1"/>
            </p:cNvSpPr>
            <p:nvPr/>
          </p:nvSpPr>
          <p:spPr bwMode="auto">
            <a:xfrm>
              <a:off x="5280" y="29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Oval 44"/>
            <p:cNvSpPr>
              <a:spLocks noChangeArrowheads="1"/>
            </p:cNvSpPr>
            <p:nvPr/>
          </p:nvSpPr>
          <p:spPr bwMode="auto">
            <a:xfrm>
              <a:off x="5328" y="31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Oval 45"/>
            <p:cNvSpPr>
              <a:spLocks noChangeArrowheads="1"/>
            </p:cNvSpPr>
            <p:nvPr/>
          </p:nvSpPr>
          <p:spPr bwMode="auto">
            <a:xfrm>
              <a:off x="4992" y="345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Oval 46"/>
            <p:cNvSpPr>
              <a:spLocks noChangeArrowheads="1"/>
            </p:cNvSpPr>
            <p:nvPr/>
          </p:nvSpPr>
          <p:spPr bwMode="auto">
            <a:xfrm>
              <a:off x="5280" y="33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Oval 47"/>
            <p:cNvSpPr>
              <a:spLocks noChangeArrowheads="1"/>
            </p:cNvSpPr>
            <p:nvPr/>
          </p:nvSpPr>
          <p:spPr bwMode="auto">
            <a:xfrm>
              <a:off x="4944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Oval 48"/>
            <p:cNvSpPr>
              <a:spLocks noChangeArrowheads="1"/>
            </p:cNvSpPr>
            <p:nvPr/>
          </p:nvSpPr>
          <p:spPr bwMode="auto">
            <a:xfrm>
              <a:off x="5088" y="230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Oval 49"/>
            <p:cNvSpPr>
              <a:spLocks noChangeArrowheads="1"/>
            </p:cNvSpPr>
            <p:nvPr/>
          </p:nvSpPr>
          <p:spPr bwMode="auto">
            <a:xfrm>
              <a:off x="4992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Oval 51"/>
            <p:cNvSpPr>
              <a:spLocks noChangeArrowheads="1"/>
            </p:cNvSpPr>
            <p:nvPr/>
          </p:nvSpPr>
          <p:spPr bwMode="auto">
            <a:xfrm>
              <a:off x="5280" y="26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Oval 52"/>
            <p:cNvSpPr>
              <a:spLocks noChangeArrowheads="1"/>
            </p:cNvSpPr>
            <p:nvPr/>
          </p:nvSpPr>
          <p:spPr bwMode="auto">
            <a:xfrm>
              <a:off x="5232" y="24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Oval 53"/>
            <p:cNvSpPr>
              <a:spLocks noChangeArrowheads="1"/>
            </p:cNvSpPr>
            <p:nvPr/>
          </p:nvSpPr>
          <p:spPr bwMode="auto">
            <a:xfrm>
              <a:off x="5280" y="21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Oval 54"/>
            <p:cNvSpPr>
              <a:spLocks noChangeArrowheads="1"/>
            </p:cNvSpPr>
            <p:nvPr/>
          </p:nvSpPr>
          <p:spPr bwMode="auto">
            <a:xfrm>
              <a:off x="5184" y="26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Oval 55"/>
            <p:cNvSpPr>
              <a:spLocks noChangeArrowheads="1"/>
            </p:cNvSpPr>
            <p:nvPr/>
          </p:nvSpPr>
          <p:spPr bwMode="auto">
            <a:xfrm>
              <a:off x="5280" y="254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Oval 56"/>
            <p:cNvSpPr>
              <a:spLocks noChangeArrowheads="1"/>
            </p:cNvSpPr>
            <p:nvPr/>
          </p:nvSpPr>
          <p:spPr bwMode="auto">
            <a:xfrm>
              <a:off x="5280" y="22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Oval 57"/>
            <p:cNvSpPr>
              <a:spLocks noChangeArrowheads="1"/>
            </p:cNvSpPr>
            <p:nvPr/>
          </p:nvSpPr>
          <p:spPr bwMode="auto">
            <a:xfrm>
              <a:off x="4944" y="26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Oval 58"/>
            <p:cNvSpPr>
              <a:spLocks noChangeArrowheads="1"/>
            </p:cNvSpPr>
            <p:nvPr/>
          </p:nvSpPr>
          <p:spPr bwMode="auto">
            <a:xfrm>
              <a:off x="5088" y="21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Oval 59"/>
            <p:cNvSpPr>
              <a:spLocks noChangeArrowheads="1"/>
            </p:cNvSpPr>
            <p:nvPr/>
          </p:nvSpPr>
          <p:spPr bwMode="auto">
            <a:xfrm>
              <a:off x="5040" y="26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Oval 60"/>
            <p:cNvSpPr>
              <a:spLocks noChangeArrowheads="1"/>
            </p:cNvSpPr>
            <p:nvPr/>
          </p:nvSpPr>
          <p:spPr bwMode="auto">
            <a:xfrm>
              <a:off x="5184" y="22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Oval 61"/>
            <p:cNvSpPr>
              <a:spLocks noChangeArrowheads="1"/>
            </p:cNvSpPr>
            <p:nvPr/>
          </p:nvSpPr>
          <p:spPr bwMode="auto">
            <a:xfrm>
              <a:off x="4944" y="230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Oval 62"/>
            <p:cNvSpPr>
              <a:spLocks noChangeArrowheads="1"/>
            </p:cNvSpPr>
            <p:nvPr/>
          </p:nvSpPr>
          <p:spPr bwMode="auto">
            <a:xfrm>
              <a:off x="5136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Oval 63"/>
            <p:cNvSpPr>
              <a:spLocks noChangeArrowheads="1"/>
            </p:cNvSpPr>
            <p:nvPr/>
          </p:nvSpPr>
          <p:spPr bwMode="auto">
            <a:xfrm>
              <a:off x="5184" y="230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Oval 64"/>
            <p:cNvSpPr>
              <a:spLocks noChangeArrowheads="1"/>
            </p:cNvSpPr>
            <p:nvPr/>
          </p:nvSpPr>
          <p:spPr bwMode="auto">
            <a:xfrm>
              <a:off x="5184" y="16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3" name="Oval 65"/>
            <p:cNvSpPr>
              <a:spLocks noChangeArrowheads="1"/>
            </p:cNvSpPr>
            <p:nvPr/>
          </p:nvSpPr>
          <p:spPr bwMode="auto">
            <a:xfrm>
              <a:off x="5040" y="17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Oval 66"/>
            <p:cNvSpPr>
              <a:spLocks noChangeArrowheads="1"/>
            </p:cNvSpPr>
            <p:nvPr/>
          </p:nvSpPr>
          <p:spPr bwMode="auto">
            <a:xfrm>
              <a:off x="5280" y="19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" name="Oval 67"/>
            <p:cNvSpPr>
              <a:spLocks noChangeArrowheads="1"/>
            </p:cNvSpPr>
            <p:nvPr/>
          </p:nvSpPr>
          <p:spPr bwMode="auto">
            <a:xfrm>
              <a:off x="508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Oval 68"/>
            <p:cNvSpPr>
              <a:spLocks noChangeArrowheads="1"/>
            </p:cNvSpPr>
            <p:nvPr/>
          </p:nvSpPr>
          <p:spPr bwMode="auto">
            <a:xfrm>
              <a:off x="4944" y="187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" name="Oval 69"/>
            <p:cNvSpPr>
              <a:spLocks noChangeArrowheads="1"/>
            </p:cNvSpPr>
            <p:nvPr/>
          </p:nvSpPr>
          <p:spPr bwMode="auto">
            <a:xfrm>
              <a:off x="4944" y="13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8" name="Oval 70"/>
            <p:cNvSpPr>
              <a:spLocks noChangeArrowheads="1"/>
            </p:cNvSpPr>
            <p:nvPr/>
          </p:nvSpPr>
          <p:spPr bwMode="auto">
            <a:xfrm>
              <a:off x="528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9" name="Oval 71"/>
            <p:cNvSpPr>
              <a:spLocks noChangeArrowheads="1"/>
            </p:cNvSpPr>
            <p:nvPr/>
          </p:nvSpPr>
          <p:spPr bwMode="auto">
            <a:xfrm>
              <a:off x="5136" y="134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0" name="Oval 72"/>
            <p:cNvSpPr>
              <a:spLocks noChangeArrowheads="1"/>
            </p:cNvSpPr>
            <p:nvPr/>
          </p:nvSpPr>
          <p:spPr bwMode="auto">
            <a:xfrm>
              <a:off x="5280" y="134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1" name="Oval 73"/>
            <p:cNvSpPr>
              <a:spLocks noChangeArrowheads="1"/>
            </p:cNvSpPr>
            <p:nvPr/>
          </p:nvSpPr>
          <p:spPr bwMode="auto">
            <a:xfrm>
              <a:off x="4944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Oval 74"/>
            <p:cNvSpPr>
              <a:spLocks noChangeArrowheads="1"/>
            </p:cNvSpPr>
            <p:nvPr/>
          </p:nvSpPr>
          <p:spPr bwMode="auto">
            <a:xfrm>
              <a:off x="5184" y="18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Oval 75"/>
            <p:cNvSpPr>
              <a:spLocks noChangeArrowheads="1"/>
            </p:cNvSpPr>
            <p:nvPr/>
          </p:nvSpPr>
          <p:spPr bwMode="auto">
            <a:xfrm>
              <a:off x="5040" y="19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Oval 76"/>
            <p:cNvSpPr>
              <a:spLocks noChangeArrowheads="1"/>
            </p:cNvSpPr>
            <p:nvPr/>
          </p:nvSpPr>
          <p:spPr bwMode="auto">
            <a:xfrm>
              <a:off x="5040" y="5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Oval 77"/>
            <p:cNvSpPr>
              <a:spLocks noChangeArrowheads="1"/>
            </p:cNvSpPr>
            <p:nvPr/>
          </p:nvSpPr>
          <p:spPr bwMode="auto">
            <a:xfrm>
              <a:off x="5280" y="7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Oval 78"/>
            <p:cNvSpPr>
              <a:spLocks noChangeArrowheads="1"/>
            </p:cNvSpPr>
            <p:nvPr/>
          </p:nvSpPr>
          <p:spPr bwMode="auto">
            <a:xfrm>
              <a:off x="4992" y="8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79"/>
            <p:cNvSpPr>
              <a:spLocks noChangeArrowheads="1"/>
            </p:cNvSpPr>
            <p:nvPr/>
          </p:nvSpPr>
          <p:spPr bwMode="auto">
            <a:xfrm>
              <a:off x="5184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80"/>
            <p:cNvSpPr>
              <a:spLocks noChangeArrowheads="1"/>
            </p:cNvSpPr>
            <p:nvPr/>
          </p:nvSpPr>
          <p:spPr bwMode="auto">
            <a:xfrm>
              <a:off x="4992" y="10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Oval 81"/>
            <p:cNvSpPr>
              <a:spLocks noChangeArrowheads="1"/>
            </p:cNvSpPr>
            <p:nvPr/>
          </p:nvSpPr>
          <p:spPr bwMode="auto">
            <a:xfrm>
              <a:off x="5280" y="105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Oval 82"/>
            <p:cNvSpPr>
              <a:spLocks noChangeArrowheads="1"/>
            </p:cNvSpPr>
            <p:nvPr/>
          </p:nvSpPr>
          <p:spPr bwMode="auto">
            <a:xfrm>
              <a:off x="5136" y="7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Oval 83"/>
            <p:cNvSpPr>
              <a:spLocks noChangeArrowheads="1"/>
            </p:cNvSpPr>
            <p:nvPr/>
          </p:nvSpPr>
          <p:spPr bwMode="auto">
            <a:xfrm>
              <a:off x="5232" y="4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84"/>
            <p:cNvSpPr>
              <a:spLocks noChangeArrowheads="1"/>
            </p:cNvSpPr>
            <p:nvPr/>
          </p:nvSpPr>
          <p:spPr bwMode="auto">
            <a:xfrm>
              <a:off x="5088" y="8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2263" name="AutoShape 87"/>
          <p:cNvSpPr>
            <a:spLocks noChangeArrowheads="1"/>
          </p:cNvSpPr>
          <p:nvPr/>
        </p:nvSpPr>
        <p:spPr bwMode="auto">
          <a:xfrm>
            <a:off x="8001000" y="2286001"/>
            <a:ext cx="1005840" cy="1905000"/>
          </a:xfrm>
          <a:prstGeom prst="downArrow">
            <a:avLst>
              <a:gd name="adj1" fmla="val 50000"/>
              <a:gd name="adj2" fmla="val 56818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2000" b="1"/>
              <a:t>gravity</a:t>
            </a:r>
          </a:p>
        </p:txBody>
      </p:sp>
      <p:sp>
        <p:nvSpPr>
          <p:cNvPr id="562266" name="Text Box 90"/>
          <p:cNvSpPr txBox="1">
            <a:spLocks noChangeArrowheads="1"/>
          </p:cNvSpPr>
          <p:nvPr/>
        </p:nvSpPr>
        <p:spPr bwMode="auto">
          <a:xfrm>
            <a:off x="7183278" y="4690139"/>
            <a:ext cx="1855788" cy="70788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ym typeface="Symbol" pitchFamily="18" charset="2"/>
              </a:rPr>
              <a:t>Gas molecules in a tall box: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10418803" y="1143000"/>
            <a:ext cx="553998" cy="419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0" hangingPunct="0"/>
            <a:r>
              <a:rPr lang="en-US" sz="2400" dirty="0"/>
              <a:t>This page stolen from PHY 215</a:t>
            </a: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Statistical Mechanics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2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2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2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2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2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2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6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6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6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5" grpId="0" build="p"/>
      <p:bldP spid="562226" grpId="0" animBg="1"/>
      <p:bldP spid="562263" grpId="0" animBg="1"/>
      <p:bldP spid="562266" grpId="0" animBg="1"/>
      <p:bldP spid="8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1" y="2505076"/>
            <a:ext cx="48291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eyeh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210" y="685800"/>
            <a:ext cx="4648200" cy="2952750"/>
          </a:xfrm>
          <a:prstGeom prst="rect">
            <a:avLst/>
          </a:prstGeom>
          <a:noFill/>
        </p:spPr>
      </p:pic>
      <p:pic>
        <p:nvPicPr>
          <p:cNvPr id="13" name="Picture 3" descr="hour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998" y="1385590"/>
            <a:ext cx="3333750" cy="5019675"/>
          </a:xfrm>
          <a:prstGeom prst="rect">
            <a:avLst/>
          </a:prstGeom>
          <a:noFill/>
        </p:spPr>
      </p:pic>
      <p:sp>
        <p:nvSpPr>
          <p:cNvPr id="14" name="Text Box 90"/>
          <p:cNvSpPr txBox="1">
            <a:spLocks noChangeArrowheads="1"/>
          </p:cNvSpPr>
          <p:nvPr/>
        </p:nvSpPr>
        <p:spPr bwMode="auto">
          <a:xfrm>
            <a:off x="2743200" y="2362201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ym typeface="Symbol" pitchFamily="18" charset="2"/>
              </a:rPr>
              <a:t>Hourglass</a:t>
            </a:r>
          </a:p>
        </p:txBody>
      </p:sp>
      <p:sp>
        <p:nvSpPr>
          <p:cNvPr id="16" name="Text Box 90"/>
          <p:cNvSpPr txBox="1">
            <a:spLocks noChangeArrowheads="1"/>
          </p:cNvSpPr>
          <p:nvPr/>
        </p:nvSpPr>
        <p:spPr bwMode="auto">
          <a:xfrm>
            <a:off x="6629400" y="6248401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ym typeface="Symbol" pitchFamily="18" charset="2"/>
              </a:rPr>
              <a:t>NGC 6751</a:t>
            </a: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581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90"/>
          <p:cNvSpPr txBox="1">
            <a:spLocks noChangeArrowheads="1"/>
          </p:cNvSpPr>
          <p:nvPr/>
        </p:nvSpPr>
        <p:spPr bwMode="auto">
          <a:xfrm>
            <a:off x="3352801" y="59436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ym typeface="Symbol" pitchFamily="18" charset="2"/>
              </a:rPr>
              <a:t>Eskimo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Planetary Nebula Pictures (2)</a:t>
            </a:r>
          </a:p>
        </p:txBody>
      </p:sp>
    </p:spTree>
    <p:extLst>
      <p:ext uri="{BB962C8B-B14F-4D97-AF65-F5344CB8AC3E}">
        <p14:creationId xmlns:p14="http://schemas.microsoft.com/office/powerpoint/2010/main" val="375741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5410200" y="3352800"/>
            <a:ext cx="5562600" cy="365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83" y="435450"/>
            <a:ext cx="3886200" cy="303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1" y="85725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332446"/>
            <a:ext cx="4724400" cy="352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90"/>
          <p:cNvSpPr txBox="1">
            <a:spLocks noChangeArrowheads="1"/>
          </p:cNvSpPr>
          <p:nvPr/>
        </p:nvSpPr>
        <p:spPr bwMode="auto">
          <a:xfrm>
            <a:off x="6713683" y="12954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ym typeface="Symbol" pitchFamily="18" charset="2"/>
              </a:rPr>
              <a:t>Egg</a:t>
            </a:r>
          </a:p>
        </p:txBody>
      </p:sp>
      <p:sp>
        <p:nvSpPr>
          <p:cNvPr id="16" name="Text Box 90"/>
          <p:cNvSpPr txBox="1">
            <a:spLocks noChangeArrowheads="1"/>
          </p:cNvSpPr>
          <p:nvPr/>
        </p:nvSpPr>
        <p:spPr bwMode="auto">
          <a:xfrm>
            <a:off x="3771901" y="940244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ym typeface="Symbol" pitchFamily="18" charset="2"/>
              </a:rPr>
              <a:t>NGC 2440</a:t>
            </a:r>
          </a:p>
        </p:txBody>
      </p:sp>
      <p:sp>
        <p:nvSpPr>
          <p:cNvPr id="18" name="Text Box 90"/>
          <p:cNvSpPr txBox="1">
            <a:spLocks noChangeArrowheads="1"/>
          </p:cNvSpPr>
          <p:nvPr/>
        </p:nvSpPr>
        <p:spPr bwMode="auto">
          <a:xfrm>
            <a:off x="3581400" y="61722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ym typeface="Symbol" pitchFamily="18" charset="2"/>
              </a:rPr>
              <a:t>Spirograph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15" name="Text Box 90"/>
          <p:cNvSpPr txBox="1">
            <a:spLocks noChangeArrowheads="1"/>
          </p:cNvSpPr>
          <p:nvPr/>
        </p:nvSpPr>
        <p:spPr bwMode="auto">
          <a:xfrm>
            <a:off x="5638800" y="60960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ym typeface="Symbol" pitchFamily="18" charset="2"/>
              </a:rPr>
              <a:t>Abell</a:t>
            </a:r>
            <a:r>
              <a:rPr lang="en-US" sz="2400" dirty="0">
                <a:sym typeface="Symbol" pitchFamily="18" charset="2"/>
              </a:rPr>
              <a:t> 39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Planetary Nebula Pictures (3)</a:t>
            </a:r>
          </a:p>
        </p:txBody>
      </p:sp>
    </p:spTree>
    <p:extLst>
      <p:ext uri="{BB962C8B-B14F-4D97-AF65-F5344CB8AC3E}">
        <p14:creationId xmlns:p14="http://schemas.microsoft.com/office/powerpoint/2010/main" val="1769218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3293942" y="3162298"/>
            <a:ext cx="1659058" cy="385825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6200" y="3687901"/>
            <a:ext cx="9982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 white dwarf is a burned-out star consisting of carbon and oxygen</a:t>
            </a:r>
            <a:endParaRPr lang="en-US" sz="2000" i="1" dirty="0">
              <a:solidFill>
                <a:schemeClr val="tx1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Dead – dim and getting dimmer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Mass of Sun, size of Earth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Gravity is opposed by degeneracy pressure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Quantum mechanical effect due to Pauli Exclusion principle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There is a maximum mass – called the Chandrasekhar mass:  about 1.42 </a:t>
            </a:r>
            <a:r>
              <a:rPr lang="en-US" sz="2000" i="1" dirty="0" err="1">
                <a:solidFill>
                  <a:srgbClr val="9900CC"/>
                </a:solidFill>
              </a:rPr>
              <a:t>M</a:t>
            </a:r>
            <a:r>
              <a:rPr lang="en-US" sz="2000" baseline="-25000" dirty="0" err="1">
                <a:solidFill>
                  <a:srgbClr val="9900CC"/>
                </a:solidFill>
              </a:rPr>
              <a:t>Sun</a:t>
            </a:r>
            <a:endParaRPr lang="en-US" sz="2000" dirty="0">
              <a:solidFill>
                <a:srgbClr val="9900CC"/>
              </a:solidFill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White Dwarf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F38EF944-3153-43C4-AB32-ABA6EE0F2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762000"/>
            <a:ext cx="2743200" cy="40011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/>
              <a:t>Molecular Clouds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1BF2B550-33FD-4DA6-B956-8A51828DE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01355"/>
            <a:ext cx="3581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9900CC"/>
                </a:solidFill>
              </a:rPr>
              <a:t>Protostar</a:t>
            </a:r>
            <a:endParaRPr lang="en-US" sz="2000" dirty="0">
              <a:solidFill>
                <a:srgbClr val="9900CC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Main Sequence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Red Giant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Horizontal Branch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Asymptotic Giant Branch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Planetary Nebula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White Dwarf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CF068D4B-8464-46FB-92F3-46A10B9FD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1492981"/>
            <a:ext cx="3810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9900CC"/>
                </a:solidFill>
              </a:rPr>
              <a:t>Protostar</a:t>
            </a:r>
            <a:endParaRPr lang="en-US" sz="2000" dirty="0">
              <a:solidFill>
                <a:srgbClr val="9900CC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Main Sequence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Supergiant Stages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Type II Supernova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Neutron Star or Black Hole</a:t>
            </a:r>
          </a:p>
        </p:txBody>
      </p:sp>
      <p:grpSp>
        <p:nvGrpSpPr>
          <p:cNvPr id="22" name="Group 16">
            <a:extLst>
              <a:ext uri="{FF2B5EF4-FFF2-40B4-BE49-F238E27FC236}">
                <a16:creationId xmlns:a16="http://schemas.microsoft.com/office/drawing/2014/main" id="{7223DBE6-2179-4A4D-A2AC-FF22D37EFE51}"/>
              </a:ext>
            </a:extLst>
          </p:cNvPr>
          <p:cNvGrpSpPr/>
          <p:nvPr/>
        </p:nvGrpSpPr>
        <p:grpSpPr>
          <a:xfrm>
            <a:off x="1113710" y="1453754"/>
            <a:ext cx="1477089" cy="1904999"/>
            <a:chOff x="1113711" y="1752600"/>
            <a:chExt cx="1477089" cy="1904999"/>
          </a:xfrm>
        </p:grpSpPr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276ACADD-12E2-4847-98EA-E2672031C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711" y="1752600"/>
              <a:ext cx="800219" cy="1904999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vert="vert" wrap="square">
              <a:spAutoFit/>
            </a:bodyPr>
            <a:lstStyle/>
            <a:p>
              <a:pPr algn="ctr" eaLnBrk="0" hangingPunct="0"/>
              <a:r>
                <a:rPr lang="en-US" sz="2000" b="1" dirty="0"/>
                <a:t>Low Mass Stars</a:t>
              </a:r>
            </a:p>
            <a:p>
              <a:pPr algn="ctr" eaLnBrk="0" hangingPunct="0"/>
              <a:r>
                <a:rPr lang="en-US" sz="2000" b="1" i="1" dirty="0"/>
                <a:t>M</a:t>
              </a:r>
              <a:r>
                <a:rPr lang="en-US" sz="2000" b="1" dirty="0"/>
                <a:t> &lt; 8</a:t>
              </a:r>
              <a:r>
                <a:rPr lang="en-US" sz="2000" b="1" i="1" dirty="0"/>
                <a:t>M</a:t>
              </a:r>
              <a:r>
                <a:rPr lang="en-US" sz="2000" b="1" baseline="-25000" dirty="0">
                  <a:sym typeface="Wingdings" panose="05000000000000000000" pitchFamily="2" charset="2"/>
                </a:rPr>
                <a:t></a:t>
              </a:r>
              <a:endParaRPr lang="en-US" sz="2000" b="1" i="1" dirty="0"/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B878EFEB-0EEE-443C-92B3-5C99DBAAC44E}"/>
                </a:ext>
              </a:extLst>
            </p:cNvPr>
            <p:cNvSpPr/>
            <p:nvPr/>
          </p:nvSpPr>
          <p:spPr bwMode="auto">
            <a:xfrm>
              <a:off x="1905000" y="1752600"/>
              <a:ext cx="685800" cy="1904999"/>
            </a:xfrm>
            <a:prstGeom prst="leftBrace">
              <a:avLst>
                <a:gd name="adj1" fmla="val 43056"/>
                <a:gd name="adj2" fmla="val 50000"/>
              </a:avLst>
            </a:prstGeom>
            <a:noFill/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</p:grpSp>
      <p:grpSp>
        <p:nvGrpSpPr>
          <p:cNvPr id="25" name="Group 17">
            <a:extLst>
              <a:ext uri="{FF2B5EF4-FFF2-40B4-BE49-F238E27FC236}">
                <a16:creationId xmlns:a16="http://schemas.microsoft.com/office/drawing/2014/main" id="{84BDC791-9DD5-42D4-A316-DFFE1C253CC7}"/>
              </a:ext>
            </a:extLst>
          </p:cNvPr>
          <p:cNvGrpSpPr/>
          <p:nvPr/>
        </p:nvGrpSpPr>
        <p:grpSpPr>
          <a:xfrm>
            <a:off x="8791458" y="1377432"/>
            <a:ext cx="1219198" cy="1904999"/>
            <a:chOff x="9067800" y="1752600"/>
            <a:chExt cx="1219198" cy="1904999"/>
          </a:xfrm>
        </p:grpSpPr>
        <p:sp>
          <p:nvSpPr>
            <p:cNvPr id="26" name="Text Box 11">
              <a:extLst>
                <a:ext uri="{FF2B5EF4-FFF2-40B4-BE49-F238E27FC236}">
                  <a16:creationId xmlns:a16="http://schemas.microsoft.com/office/drawing/2014/main" id="{CAA1FF90-1A69-49D4-8EAC-156EC0930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6779" y="1752600"/>
              <a:ext cx="800219" cy="1904999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/>
            <a:p>
              <a:pPr algn="ctr" eaLnBrk="0" hangingPunct="0"/>
              <a:r>
                <a:rPr lang="en-US" sz="2000" b="1" dirty="0"/>
                <a:t>High Mass Stars</a:t>
              </a:r>
            </a:p>
            <a:p>
              <a:pPr algn="ctr" eaLnBrk="0" hangingPunct="0"/>
              <a:r>
                <a:rPr lang="en-US" sz="2000" b="1" i="1" dirty="0"/>
                <a:t>M</a:t>
              </a:r>
              <a:r>
                <a:rPr lang="en-US" sz="2000" b="1" dirty="0"/>
                <a:t> &gt; 8</a:t>
              </a:r>
              <a:r>
                <a:rPr lang="en-US" sz="2000" b="1" i="1" dirty="0"/>
                <a:t>M</a:t>
              </a:r>
              <a:r>
                <a:rPr lang="en-US" sz="2000" b="1" baseline="-25000" dirty="0">
                  <a:sym typeface="Wingdings" panose="05000000000000000000" pitchFamily="2" charset="2"/>
                </a:rPr>
                <a:t></a:t>
              </a:r>
              <a:endParaRPr lang="en-US" sz="2000" b="1" i="1" dirty="0"/>
            </a:p>
          </p:txBody>
        </p:sp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415CD794-C06F-42AB-908A-7A8DFB468354}"/>
                </a:ext>
              </a:extLst>
            </p:cNvPr>
            <p:cNvSpPr/>
            <p:nvPr/>
          </p:nvSpPr>
          <p:spPr bwMode="auto">
            <a:xfrm flipH="1">
              <a:off x="9067800" y="1905000"/>
              <a:ext cx="457200" cy="1631216"/>
            </a:xfrm>
            <a:prstGeom prst="leftBrace">
              <a:avLst>
                <a:gd name="adj1" fmla="val 43056"/>
                <a:gd name="adj2" fmla="val 50000"/>
              </a:avLst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AADA59-0C66-443B-BC2E-C3A94CC7652F}"/>
              </a:ext>
            </a:extLst>
          </p:cNvPr>
          <p:cNvCxnSpPr/>
          <p:nvPr/>
        </p:nvCxnSpPr>
        <p:spPr bwMode="auto">
          <a:xfrm rot="5400000">
            <a:off x="4000500" y="1029830"/>
            <a:ext cx="4572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FCB84A-A267-4E58-B885-AB4D22C16CA4}"/>
              </a:ext>
            </a:extLst>
          </p:cNvPr>
          <p:cNvCxnSpPr>
            <a:cxnSpLocks/>
          </p:cNvCxnSpPr>
          <p:nvPr/>
        </p:nvCxnSpPr>
        <p:spPr bwMode="auto">
          <a:xfrm>
            <a:off x="7086598" y="914399"/>
            <a:ext cx="457201" cy="6095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985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10515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A white dwarf with a giant companion can gain mass from its companion</a:t>
            </a:r>
            <a:endParaRPr lang="en-US" sz="2000" i="1" dirty="0"/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As it gains mass, gravity increases – it shrinks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FF"/>
                </a:solidFill>
              </a:rPr>
              <a:t>When it reaches Chandrasekhar mass it collapses, catastrophically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FF"/>
                </a:solidFill>
              </a:rPr>
              <a:t>Temperature increases drastically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33"/>
                </a:solidFill>
              </a:rPr>
              <a:t>Fusion begins again in the core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CFF"/>
                </a:solidFill>
              </a:rPr>
              <a:t>The </a:t>
            </a:r>
            <a:r>
              <a:rPr lang="en-US" sz="2000" i="1" dirty="0">
                <a:solidFill>
                  <a:srgbClr val="FFCCFF"/>
                </a:solidFill>
              </a:rPr>
              <a:t>entire star </a:t>
            </a:r>
            <a:r>
              <a:rPr lang="en-US" sz="2000" dirty="0">
                <a:solidFill>
                  <a:srgbClr val="FFCCFF"/>
                </a:solidFill>
              </a:rPr>
              <a:t>explodes, all at once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Star is super bright – as bright as an entire galaxy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We can see them most of the way across the universe</a:t>
            </a: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8534401" y="3733801"/>
            <a:ext cx="1676400" cy="1676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7620001" y="2743200"/>
            <a:ext cx="838200" cy="1981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8534401" y="3733801"/>
            <a:ext cx="1676400" cy="1676400"/>
            <a:chOff x="3600" y="3072"/>
            <a:chExt cx="1056" cy="1056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3600" y="3072"/>
              <a:ext cx="1056" cy="10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3744" y="3216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8763001" y="3962401"/>
            <a:ext cx="1219200" cy="1219200"/>
            <a:chOff x="4512" y="2352"/>
            <a:chExt cx="768" cy="768"/>
          </a:xfrm>
        </p:grpSpPr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4512" y="2352"/>
              <a:ext cx="768" cy="7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4704" y="254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AutoShape 20"/>
          <p:cNvSpPr>
            <a:spLocks noChangeArrowheads="1"/>
          </p:cNvSpPr>
          <p:nvPr/>
        </p:nvSpPr>
        <p:spPr bwMode="auto">
          <a:xfrm>
            <a:off x="9144000" y="4343400"/>
            <a:ext cx="457200" cy="457200"/>
          </a:xfrm>
          <a:prstGeom prst="star8">
            <a:avLst>
              <a:gd name="adj" fmla="val 19444"/>
            </a:avLst>
          </a:prstGeom>
          <a:solidFill>
            <a:srgbClr val="FF66CC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8229601" y="3429001"/>
            <a:ext cx="2362200" cy="2362200"/>
          </a:xfrm>
          <a:prstGeom prst="star32">
            <a:avLst>
              <a:gd name="adj" fmla="val 23319"/>
            </a:avLst>
          </a:prstGeom>
          <a:solidFill>
            <a:srgbClr val="FF66CC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52400" y="4038600"/>
            <a:ext cx="1051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33"/>
                </a:solidFill>
              </a:rPr>
              <a:t>All type </a:t>
            </a:r>
            <a:r>
              <a:rPr lang="en-US" sz="2000" dirty="0" err="1">
                <a:solidFill>
                  <a:srgbClr val="66FF33"/>
                </a:solidFill>
              </a:rPr>
              <a:t>Ia</a:t>
            </a:r>
            <a:r>
              <a:rPr lang="en-US" sz="2000" dirty="0">
                <a:solidFill>
                  <a:srgbClr val="66FF33"/>
                </a:solidFill>
              </a:rPr>
              <a:t> supernovae have nearly identical precursors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They should blow up almost exactly the same way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FF"/>
                </a:solidFill>
              </a:rPr>
              <a:t>They should have almost uniform luminosity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CFF"/>
                </a:solidFill>
              </a:rPr>
              <a:t>For reasons that aren’t well understood, they are not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CFF"/>
                </a:solidFill>
              </a:rPr>
              <a:t>Some are more efficient than others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CFF"/>
                </a:solidFill>
              </a:rPr>
              <a:t>Amount of time they take to get bright seems to predict luminosity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Type </a:t>
            </a:r>
            <a:r>
              <a:rPr lang="en-US" sz="4400" dirty="0" err="1"/>
              <a:t>Ia</a:t>
            </a:r>
            <a:r>
              <a:rPr lang="en-US" sz="4400" dirty="0"/>
              <a:t> Supernova</a:t>
            </a:r>
          </a:p>
        </p:txBody>
      </p:sp>
    </p:spTree>
    <p:extLst>
      <p:ext uri="{BB962C8B-B14F-4D97-AF65-F5344CB8AC3E}">
        <p14:creationId xmlns:p14="http://schemas.microsoft.com/office/powerpoint/2010/main" val="24988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animBg="1"/>
      <p:bldP spid="26" grpId="0" animBg="1"/>
      <p:bldP spid="27" grpId="0" animBg="1"/>
      <p:bldP spid="28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6395924" y="2547874"/>
            <a:ext cx="2128713" cy="307716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14300" y="3589797"/>
            <a:ext cx="8001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High mass stars end their life as Type II supernovae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Or occasionally, type </a:t>
            </a:r>
            <a:r>
              <a:rPr lang="en-US" sz="2000" dirty="0" err="1">
                <a:solidFill>
                  <a:srgbClr val="006600"/>
                </a:solidFill>
              </a:rPr>
              <a:t>Ib</a:t>
            </a:r>
            <a:r>
              <a:rPr lang="en-US" sz="2000" dirty="0">
                <a:solidFill>
                  <a:srgbClr val="006600"/>
                </a:solidFill>
              </a:rPr>
              <a:t> or </a:t>
            </a:r>
            <a:r>
              <a:rPr lang="en-US" sz="2000" dirty="0" err="1">
                <a:solidFill>
                  <a:srgbClr val="006600"/>
                </a:solidFill>
              </a:rPr>
              <a:t>Ic</a:t>
            </a: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These stars are very complex, containing numerous elements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All supernovae mix “metals” back into inter-stellar medium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They already contain many elements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More are made during the explosions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6944" y="3505200"/>
            <a:ext cx="3293456" cy="329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Other Types of Supernovae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967B9545-2B27-4EE9-8359-316D607FD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795276"/>
            <a:ext cx="2743200" cy="40011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/>
              <a:t>Molecular Clouds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7CD56B60-5ECA-4B6C-92C8-DCDFAAA63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34631"/>
            <a:ext cx="3581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9900CC"/>
                </a:solidFill>
              </a:rPr>
              <a:t>Protostar</a:t>
            </a:r>
            <a:endParaRPr lang="en-US" sz="2000" dirty="0">
              <a:solidFill>
                <a:srgbClr val="9900CC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Main Sequence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Red Giant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Horizontal Branch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Asymptotic Giant Branch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Planetary Nebula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White Dwarf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2829DAEC-0BCF-40C1-A89C-273F4A0AB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1526257"/>
            <a:ext cx="3810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9900CC"/>
                </a:solidFill>
              </a:rPr>
              <a:t>Protostar</a:t>
            </a:r>
            <a:endParaRPr lang="en-US" sz="2000" dirty="0">
              <a:solidFill>
                <a:srgbClr val="9900CC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Main Sequence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Supergiant Stages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Type II Supernova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Neutron Star or Black Hole</a:t>
            </a:r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0F996C0E-DF88-4B3A-B450-A3F5BD9950B5}"/>
              </a:ext>
            </a:extLst>
          </p:cNvPr>
          <p:cNvGrpSpPr/>
          <p:nvPr/>
        </p:nvGrpSpPr>
        <p:grpSpPr>
          <a:xfrm>
            <a:off x="1113710" y="1487030"/>
            <a:ext cx="1477089" cy="1904999"/>
            <a:chOff x="1113711" y="1752600"/>
            <a:chExt cx="1477089" cy="1904999"/>
          </a:xfrm>
        </p:grpSpPr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C3D0689A-BE46-4490-AFE8-BACEA7B3D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711" y="1752600"/>
              <a:ext cx="800219" cy="1904999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vert="vert" wrap="square">
              <a:spAutoFit/>
            </a:bodyPr>
            <a:lstStyle/>
            <a:p>
              <a:pPr algn="ctr" eaLnBrk="0" hangingPunct="0"/>
              <a:r>
                <a:rPr lang="en-US" sz="2000" b="1" dirty="0"/>
                <a:t>Low Mass Stars</a:t>
              </a:r>
            </a:p>
            <a:p>
              <a:pPr algn="ctr" eaLnBrk="0" hangingPunct="0"/>
              <a:r>
                <a:rPr lang="en-US" sz="2000" b="1" i="1" dirty="0"/>
                <a:t>M</a:t>
              </a:r>
              <a:r>
                <a:rPr lang="en-US" sz="2000" b="1" dirty="0"/>
                <a:t> &lt; 8</a:t>
              </a:r>
              <a:r>
                <a:rPr lang="en-US" sz="2000" b="1" i="1" dirty="0"/>
                <a:t>M</a:t>
              </a:r>
              <a:r>
                <a:rPr lang="en-US" sz="2000" b="1" baseline="-25000" dirty="0">
                  <a:sym typeface="Wingdings" panose="05000000000000000000" pitchFamily="2" charset="2"/>
                </a:rPr>
                <a:t></a:t>
              </a:r>
              <a:endParaRPr lang="en-US" sz="2000" b="1" i="1" dirty="0"/>
            </a:p>
          </p:txBody>
        </p:sp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2605A87F-C938-4DCC-BE40-CECBEFC9D5AD}"/>
                </a:ext>
              </a:extLst>
            </p:cNvPr>
            <p:cNvSpPr/>
            <p:nvPr/>
          </p:nvSpPr>
          <p:spPr bwMode="auto">
            <a:xfrm>
              <a:off x="1905000" y="1752600"/>
              <a:ext cx="685800" cy="1904999"/>
            </a:xfrm>
            <a:prstGeom prst="leftBrace">
              <a:avLst>
                <a:gd name="adj1" fmla="val 43056"/>
                <a:gd name="adj2" fmla="val 50000"/>
              </a:avLst>
            </a:prstGeom>
            <a:noFill/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</p:grpSp>
      <p:grpSp>
        <p:nvGrpSpPr>
          <p:cNvPr id="27" name="Group 17">
            <a:extLst>
              <a:ext uri="{FF2B5EF4-FFF2-40B4-BE49-F238E27FC236}">
                <a16:creationId xmlns:a16="http://schemas.microsoft.com/office/drawing/2014/main" id="{156D9A2D-DFE9-4E1B-A1B2-6E9C278A03AB}"/>
              </a:ext>
            </a:extLst>
          </p:cNvPr>
          <p:cNvGrpSpPr/>
          <p:nvPr/>
        </p:nvGrpSpPr>
        <p:grpSpPr>
          <a:xfrm>
            <a:off x="8791458" y="1410708"/>
            <a:ext cx="1219198" cy="1904999"/>
            <a:chOff x="9067800" y="1752600"/>
            <a:chExt cx="1219198" cy="1904999"/>
          </a:xfrm>
        </p:grpSpPr>
        <p:sp>
          <p:nvSpPr>
            <p:cNvPr id="28" name="Text Box 11">
              <a:extLst>
                <a:ext uri="{FF2B5EF4-FFF2-40B4-BE49-F238E27FC236}">
                  <a16:creationId xmlns:a16="http://schemas.microsoft.com/office/drawing/2014/main" id="{DDDA1839-4B17-4810-8862-45877AE74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6779" y="1752600"/>
              <a:ext cx="800219" cy="1904999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/>
            <a:p>
              <a:pPr algn="ctr" eaLnBrk="0" hangingPunct="0"/>
              <a:r>
                <a:rPr lang="en-US" sz="2000" b="1" dirty="0"/>
                <a:t>High Mass Stars</a:t>
              </a:r>
            </a:p>
            <a:p>
              <a:pPr algn="ctr" eaLnBrk="0" hangingPunct="0"/>
              <a:r>
                <a:rPr lang="en-US" sz="2000" b="1" i="1" dirty="0"/>
                <a:t>M</a:t>
              </a:r>
              <a:r>
                <a:rPr lang="en-US" sz="2000" b="1" dirty="0"/>
                <a:t> &gt; 8</a:t>
              </a:r>
              <a:r>
                <a:rPr lang="en-US" sz="2000" b="1" i="1" dirty="0"/>
                <a:t>M</a:t>
              </a:r>
              <a:r>
                <a:rPr lang="en-US" sz="2000" b="1" baseline="-25000" dirty="0">
                  <a:sym typeface="Wingdings" panose="05000000000000000000" pitchFamily="2" charset="2"/>
                </a:rPr>
                <a:t></a:t>
              </a:r>
              <a:endParaRPr lang="en-US" sz="2000" b="1" i="1" dirty="0"/>
            </a:p>
          </p:txBody>
        </p:sp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5AEC6AC6-2A72-4B5F-9E80-0D0B3FDAD394}"/>
                </a:ext>
              </a:extLst>
            </p:cNvPr>
            <p:cNvSpPr/>
            <p:nvPr/>
          </p:nvSpPr>
          <p:spPr bwMode="auto">
            <a:xfrm flipH="1">
              <a:off x="9067800" y="1905000"/>
              <a:ext cx="457200" cy="1631216"/>
            </a:xfrm>
            <a:prstGeom prst="leftBrace">
              <a:avLst>
                <a:gd name="adj1" fmla="val 43056"/>
                <a:gd name="adj2" fmla="val 50000"/>
              </a:avLst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00C220B-1A80-4F07-9F67-DA692C6041B1}"/>
              </a:ext>
            </a:extLst>
          </p:cNvPr>
          <p:cNvCxnSpPr/>
          <p:nvPr/>
        </p:nvCxnSpPr>
        <p:spPr bwMode="auto">
          <a:xfrm rot="5400000">
            <a:off x="4000500" y="1063106"/>
            <a:ext cx="4572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EC7C5E6-75C2-4B51-9D92-6DDBD2D14322}"/>
              </a:ext>
            </a:extLst>
          </p:cNvPr>
          <p:cNvCxnSpPr>
            <a:cxnSpLocks/>
          </p:cNvCxnSpPr>
          <p:nvPr/>
        </p:nvCxnSpPr>
        <p:spPr bwMode="auto">
          <a:xfrm>
            <a:off x="7086598" y="947675"/>
            <a:ext cx="457201" cy="6095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4877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2"/>
          <p:cNvSpPr>
            <a:spLocks noChangeArrowheads="1"/>
          </p:cNvSpPr>
          <p:nvPr/>
        </p:nvSpPr>
        <p:spPr bwMode="auto">
          <a:xfrm>
            <a:off x="1447800" y="228600"/>
            <a:ext cx="7086600" cy="7010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8686800" y="1489494"/>
            <a:ext cx="2133600" cy="156966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</a:rPr>
              <a:t>Hydrogen</a:t>
            </a:r>
          </a:p>
          <a:p>
            <a:pPr algn="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Helium</a:t>
            </a:r>
          </a:p>
          <a:p>
            <a:pPr algn="r">
              <a:spcBef>
                <a:spcPct val="0"/>
              </a:spcBef>
            </a:pPr>
            <a:r>
              <a:rPr lang="en-US" sz="2400" dirty="0"/>
              <a:t>Carbon/</a:t>
            </a:r>
          </a:p>
          <a:p>
            <a:pPr algn="r">
              <a:spcBef>
                <a:spcPct val="0"/>
              </a:spcBef>
            </a:pPr>
            <a:r>
              <a:rPr lang="en-US" sz="2400" dirty="0"/>
              <a:t>Oxygen</a:t>
            </a: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4419600" y="3048000"/>
            <a:ext cx="1143000" cy="1143000"/>
            <a:chOff x="3504" y="2400"/>
            <a:chExt cx="720" cy="720"/>
          </a:xfrm>
        </p:grpSpPr>
        <p:sp>
          <p:nvSpPr>
            <p:cNvPr id="22" name="Oval 5" descr="Wide downward diagonal"/>
            <p:cNvSpPr>
              <a:spLocks noChangeArrowheads="1"/>
            </p:cNvSpPr>
            <p:nvPr/>
          </p:nvSpPr>
          <p:spPr bwMode="auto">
            <a:xfrm>
              <a:off x="3504" y="2400"/>
              <a:ext cx="720" cy="720"/>
            </a:xfrm>
            <a:prstGeom prst="ellipse">
              <a:avLst/>
            </a:prstGeom>
            <a:pattFill prst="wdDnDiag">
              <a:fgClr>
                <a:srgbClr val="FFFF00"/>
              </a:fgClr>
              <a:bgClr>
                <a:srgbClr val="FF0000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3552" y="2448"/>
              <a:ext cx="624" cy="62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Oval 7" descr="Wide downward diagonal"/>
          <p:cNvSpPr>
            <a:spLocks noChangeArrowheads="1"/>
          </p:cNvSpPr>
          <p:nvPr/>
        </p:nvSpPr>
        <p:spPr bwMode="auto">
          <a:xfrm>
            <a:off x="4800600" y="3429000"/>
            <a:ext cx="381000" cy="381000"/>
          </a:xfrm>
          <a:prstGeom prst="ellipse">
            <a:avLst/>
          </a:prstGeom>
          <a:pattFill prst="wdDnDiag">
            <a:fgClr>
              <a:schemeClr val="bg1"/>
            </a:fgClr>
            <a:bgClr>
              <a:srgbClr val="FF0000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4876800" y="3505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467725" y="760808"/>
            <a:ext cx="251460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9933"/>
                </a:solidFill>
              </a:rPr>
              <a:t>Red Supergiant</a:t>
            </a:r>
            <a:endParaRPr lang="en-US" sz="2400" u="sng" dirty="0">
              <a:solidFill>
                <a:srgbClr val="FF9933"/>
              </a:solidFill>
            </a:endParaRPr>
          </a:p>
        </p:txBody>
      </p: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1790701" y="4343400"/>
            <a:ext cx="2933700" cy="2925763"/>
            <a:chOff x="-72" y="2736"/>
            <a:chExt cx="1848" cy="1843"/>
          </a:xfrm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0" y="2736"/>
              <a:ext cx="1776" cy="163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2" descr="Wide downward diagonal"/>
            <p:cNvSpPr>
              <a:spLocks noChangeArrowheads="1"/>
            </p:cNvSpPr>
            <p:nvPr/>
          </p:nvSpPr>
          <p:spPr bwMode="auto">
            <a:xfrm>
              <a:off x="-72" y="2736"/>
              <a:ext cx="1843" cy="1843"/>
            </a:xfrm>
            <a:prstGeom prst="ellipse">
              <a:avLst/>
            </a:prstGeom>
            <a:pattFill prst="wdDnDiag">
              <a:fgClr>
                <a:schemeClr val="bg1"/>
              </a:fgClr>
              <a:bgClr>
                <a:srgbClr val="FF0000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1" y="2784"/>
              <a:ext cx="1727" cy="17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2255839" y="4800600"/>
            <a:ext cx="2011362" cy="2011363"/>
            <a:chOff x="221" y="3024"/>
            <a:chExt cx="1267" cy="1267"/>
          </a:xfrm>
        </p:grpSpPr>
        <p:sp>
          <p:nvSpPr>
            <p:cNvPr id="32" name="Oval 15" descr="Wide downward diagonal"/>
            <p:cNvSpPr>
              <a:spLocks noChangeArrowheads="1"/>
            </p:cNvSpPr>
            <p:nvPr/>
          </p:nvSpPr>
          <p:spPr bwMode="auto">
            <a:xfrm>
              <a:off x="221" y="3024"/>
              <a:ext cx="1267" cy="1267"/>
            </a:xfrm>
            <a:prstGeom prst="ellipse">
              <a:avLst/>
            </a:prstGeom>
            <a:pattFill prst="wdDnDiag">
              <a:fgClr>
                <a:schemeClr val="bg1"/>
              </a:fgClr>
              <a:bgClr>
                <a:srgbClr val="66FF66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289" y="3072"/>
              <a:ext cx="1151" cy="1152"/>
            </a:xfrm>
            <a:prstGeom prst="ellipse">
              <a:avLst/>
            </a:prstGeom>
            <a:solidFill>
              <a:srgbClr val="66FF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17"/>
          <p:cNvGrpSpPr>
            <a:grpSpLocks/>
          </p:cNvGrpSpPr>
          <p:nvPr/>
        </p:nvGrpSpPr>
        <p:grpSpPr bwMode="auto">
          <a:xfrm>
            <a:off x="2713039" y="5227639"/>
            <a:ext cx="1096962" cy="1096962"/>
            <a:chOff x="509" y="3293"/>
            <a:chExt cx="691" cy="691"/>
          </a:xfrm>
        </p:grpSpPr>
        <p:sp>
          <p:nvSpPr>
            <p:cNvPr id="35" name="Oval 18" descr="Wide downward diagonal"/>
            <p:cNvSpPr>
              <a:spLocks noChangeArrowheads="1"/>
            </p:cNvSpPr>
            <p:nvPr/>
          </p:nvSpPr>
          <p:spPr bwMode="auto">
            <a:xfrm>
              <a:off x="509" y="3293"/>
              <a:ext cx="691" cy="691"/>
            </a:xfrm>
            <a:prstGeom prst="ellipse">
              <a:avLst/>
            </a:prstGeom>
            <a:pattFill prst="wdDnDiag">
              <a:fgClr>
                <a:srgbClr val="66FF66"/>
              </a:fgClr>
              <a:bgClr>
                <a:srgbClr val="FF66CC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576" y="3360"/>
              <a:ext cx="576" cy="576"/>
            </a:xfrm>
            <a:prstGeom prst="ellipse">
              <a:avLst/>
            </a:prstGeom>
            <a:solidFill>
              <a:srgbClr val="FF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2971800" y="5486400"/>
            <a:ext cx="639763" cy="639763"/>
            <a:chOff x="672" y="3456"/>
            <a:chExt cx="403" cy="403"/>
          </a:xfrm>
        </p:grpSpPr>
        <p:sp>
          <p:nvSpPr>
            <p:cNvPr id="38" name="Oval 21" descr="Wide downward diagonal"/>
            <p:cNvSpPr>
              <a:spLocks noChangeArrowheads="1"/>
            </p:cNvSpPr>
            <p:nvPr/>
          </p:nvSpPr>
          <p:spPr bwMode="auto">
            <a:xfrm>
              <a:off x="672" y="3456"/>
              <a:ext cx="403" cy="403"/>
            </a:xfrm>
            <a:prstGeom prst="ellipse">
              <a:avLst/>
            </a:prstGeom>
            <a:pattFill prst="wdDnDiag">
              <a:fgClr>
                <a:schemeClr val="hlink"/>
              </a:fgClr>
              <a:bgClr>
                <a:srgbClr val="FF66CC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720" y="3504"/>
              <a:ext cx="288" cy="28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4876800" y="3505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24"/>
          <p:cNvGrpSpPr>
            <a:grpSpLocks/>
          </p:cNvGrpSpPr>
          <p:nvPr/>
        </p:nvGrpSpPr>
        <p:grpSpPr bwMode="auto">
          <a:xfrm>
            <a:off x="1905000" y="3505201"/>
            <a:ext cx="3200400" cy="3352800"/>
            <a:chOff x="0" y="2208"/>
            <a:chExt cx="2016" cy="2112"/>
          </a:xfrm>
        </p:grpSpPr>
        <p:sp>
          <p:nvSpPr>
            <p:cNvPr id="42" name="Line 25"/>
            <p:cNvSpPr>
              <a:spLocks noChangeShapeType="1"/>
            </p:cNvSpPr>
            <p:nvPr/>
          </p:nvSpPr>
          <p:spPr bwMode="auto">
            <a:xfrm flipV="1">
              <a:off x="0" y="2208"/>
              <a:ext cx="187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 flipH="1">
              <a:off x="1776" y="2352"/>
              <a:ext cx="24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9182100" y="2976256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400" dirty="0">
                <a:solidFill>
                  <a:srgbClr val="66FF66"/>
                </a:solidFill>
              </a:rPr>
              <a:t>Neon</a:t>
            </a:r>
            <a:endParaRPr lang="en-US" sz="2400" dirty="0"/>
          </a:p>
        </p:txBody>
      </p:sp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8267700" y="3245189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400" dirty="0">
                <a:solidFill>
                  <a:srgbClr val="FF66CC"/>
                </a:solidFill>
              </a:rPr>
              <a:t>Silicon</a:t>
            </a:r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9439275" y="3603625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400" dirty="0">
                <a:solidFill>
                  <a:schemeClr val="hlink"/>
                </a:solidFill>
              </a:rPr>
              <a:t>Iron</a:t>
            </a:r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4911725" y="3536950"/>
            <a:ext cx="165100" cy="165100"/>
          </a:xfrm>
          <a:prstGeom prst="ellipse">
            <a:avLst/>
          </a:prstGeom>
          <a:solidFill>
            <a:srgbClr val="66FF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31"/>
          <p:cNvSpPr>
            <a:spLocks noChangeArrowheads="1"/>
          </p:cNvSpPr>
          <p:nvPr/>
        </p:nvSpPr>
        <p:spPr bwMode="auto">
          <a:xfrm>
            <a:off x="4929189" y="3563938"/>
            <a:ext cx="119062" cy="119062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32"/>
          <p:cNvSpPr>
            <a:spLocks noChangeArrowheads="1"/>
          </p:cNvSpPr>
          <p:nvPr/>
        </p:nvSpPr>
        <p:spPr bwMode="auto">
          <a:xfrm>
            <a:off x="4953000" y="3594100"/>
            <a:ext cx="63500" cy="635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35"/>
          <p:cNvSpPr>
            <a:spLocks noChangeArrowheads="1"/>
          </p:cNvSpPr>
          <p:nvPr/>
        </p:nvSpPr>
        <p:spPr bwMode="auto">
          <a:xfrm>
            <a:off x="3048000" y="55626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AutoShape 38"/>
          <p:cNvSpPr>
            <a:spLocks noChangeArrowheads="1"/>
          </p:cNvSpPr>
          <p:nvPr/>
        </p:nvSpPr>
        <p:spPr bwMode="auto">
          <a:xfrm>
            <a:off x="2895600" y="5410200"/>
            <a:ext cx="762000" cy="7620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39"/>
          <p:cNvSpPr>
            <a:spLocks noChangeArrowheads="1"/>
          </p:cNvSpPr>
          <p:nvPr/>
        </p:nvSpPr>
        <p:spPr bwMode="auto">
          <a:xfrm>
            <a:off x="1828801" y="4419601"/>
            <a:ext cx="2819400" cy="26670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40"/>
          <p:cNvSpPr>
            <a:spLocks noChangeArrowheads="1"/>
          </p:cNvSpPr>
          <p:nvPr/>
        </p:nvSpPr>
        <p:spPr bwMode="auto">
          <a:xfrm>
            <a:off x="4648200" y="3276600"/>
            <a:ext cx="685800" cy="6858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41"/>
          <p:cNvSpPr>
            <a:spLocks noChangeArrowheads="1"/>
          </p:cNvSpPr>
          <p:nvPr/>
        </p:nvSpPr>
        <p:spPr bwMode="auto">
          <a:xfrm>
            <a:off x="1447800" y="152400"/>
            <a:ext cx="7086600" cy="70104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43"/>
          <p:cNvSpPr>
            <a:spLocks noChangeArrowheads="1"/>
          </p:cNvSpPr>
          <p:nvPr/>
        </p:nvSpPr>
        <p:spPr bwMode="auto">
          <a:xfrm>
            <a:off x="1905001" y="4343401"/>
            <a:ext cx="2819400" cy="28194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36"/>
          <p:cNvSpPr>
            <a:spLocks noChangeArrowheads="1"/>
          </p:cNvSpPr>
          <p:nvPr/>
        </p:nvSpPr>
        <p:spPr bwMode="auto">
          <a:xfrm>
            <a:off x="3243263" y="575786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Type II Supernovae</a:t>
            </a:r>
          </a:p>
        </p:txBody>
      </p:sp>
    </p:spTree>
    <p:extLst>
      <p:ext uri="{BB962C8B-B14F-4D97-AF65-F5344CB8AC3E}">
        <p14:creationId xmlns:p14="http://schemas.microsoft.com/office/powerpoint/2010/main" val="11653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" descr="SN198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800101"/>
            <a:ext cx="3495675" cy="2247900"/>
          </a:xfrm>
          <a:prstGeom prst="rect">
            <a:avLst/>
          </a:prstGeom>
          <a:noFill/>
        </p:spPr>
      </p:pic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3650456" y="310595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SN1987A</a:t>
            </a: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 flipH="1" flipV="1">
            <a:off x="3498057" y="2877358"/>
            <a:ext cx="3048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 t="22222"/>
          <a:stretch>
            <a:fillRect/>
          </a:stretch>
        </p:blipFill>
        <p:spPr bwMode="auto">
          <a:xfrm>
            <a:off x="304800" y="35814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2133601" y="6167735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SN1994 D</a:t>
            </a:r>
          </a:p>
        </p:txBody>
      </p:sp>
      <p:sp>
        <p:nvSpPr>
          <p:cNvPr id="62" name="Line 5"/>
          <p:cNvSpPr>
            <a:spLocks noChangeShapeType="1"/>
          </p:cNvSpPr>
          <p:nvPr/>
        </p:nvSpPr>
        <p:spPr bwMode="auto">
          <a:xfrm flipH="1" flipV="1">
            <a:off x="1371601" y="6172200"/>
            <a:ext cx="7620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6" y="2133601"/>
            <a:ext cx="23812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Supernovae</a:t>
            </a:r>
          </a:p>
        </p:txBody>
      </p:sp>
    </p:spTree>
    <p:extLst>
      <p:ext uri="{BB962C8B-B14F-4D97-AF65-F5344CB8AC3E}">
        <p14:creationId xmlns:p14="http://schemas.microsoft.com/office/powerpoint/2010/main" val="3705804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N1987"/>
          <p:cNvPicPr>
            <a:picLocks noChangeAspect="1" noChangeArrowheads="1"/>
          </p:cNvPicPr>
          <p:nvPr/>
        </p:nvPicPr>
        <p:blipFill>
          <a:blip r:embed="rId2" cstate="print"/>
          <a:srcRect t="21367"/>
          <a:stretch>
            <a:fillRect/>
          </a:stretch>
        </p:blipFill>
        <p:spPr bwMode="auto">
          <a:xfrm>
            <a:off x="4343400" y="681948"/>
            <a:ext cx="6629400" cy="6099853"/>
          </a:xfrm>
          <a:prstGeom prst="rect">
            <a:avLst/>
          </a:prstGeom>
          <a:noFill/>
        </p:spPr>
      </p:pic>
      <p:pic>
        <p:nvPicPr>
          <p:cNvPr id="13" name="Picture 2" descr="SN1987rings"/>
          <p:cNvPicPr>
            <a:picLocks noChangeAspect="1" noChangeArrowheads="1"/>
          </p:cNvPicPr>
          <p:nvPr/>
        </p:nvPicPr>
        <p:blipFill>
          <a:blip r:embed="rId3" cstate="print"/>
          <a:srcRect l="12614" t="16000" r="12614" b="5333"/>
          <a:stretch>
            <a:fillRect/>
          </a:stretch>
        </p:blipFill>
        <p:spPr bwMode="auto">
          <a:xfrm>
            <a:off x="152401" y="990600"/>
            <a:ext cx="4409267" cy="5486400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SN 1987a</a:t>
            </a:r>
          </a:p>
        </p:txBody>
      </p:sp>
    </p:spTree>
    <p:extLst>
      <p:ext uri="{BB962C8B-B14F-4D97-AF65-F5344CB8AC3E}">
        <p14:creationId xmlns:p14="http://schemas.microsoft.com/office/powerpoint/2010/main" val="1799715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rab4"/>
          <p:cNvPicPr>
            <a:picLocks noChangeAspect="1" noChangeArrowheads="1"/>
          </p:cNvPicPr>
          <p:nvPr/>
        </p:nvPicPr>
        <p:blipFill>
          <a:blip r:embed="rId2" cstate="print"/>
          <a:srcRect l="15111" t="17926" r="15111" b="17926"/>
          <a:stretch>
            <a:fillRect/>
          </a:stretch>
        </p:blipFill>
        <p:spPr bwMode="auto">
          <a:xfrm>
            <a:off x="4638825" y="914401"/>
            <a:ext cx="6333976" cy="4771986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248073" y="502920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The Crab Nebula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 l="15868" t="16027" r="15868" b="16027"/>
          <a:stretch>
            <a:fillRect/>
          </a:stretch>
        </p:blipFill>
        <p:spPr bwMode="auto">
          <a:xfrm>
            <a:off x="228601" y="2057400"/>
            <a:ext cx="3933823" cy="38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001" y="5867401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/>
              <a:t>Tycho’s</a:t>
            </a:r>
            <a:r>
              <a:rPr lang="en-US" sz="2400" dirty="0"/>
              <a:t> Supernova Remnant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Supernova Remnants (1)</a:t>
            </a:r>
          </a:p>
        </p:txBody>
      </p:sp>
    </p:spTree>
    <p:extLst>
      <p:ext uri="{BB962C8B-B14F-4D97-AF65-F5344CB8AC3E}">
        <p14:creationId xmlns:p14="http://schemas.microsoft.com/office/powerpoint/2010/main" val="24433230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uppisa"/>
          <p:cNvPicPr>
            <a:picLocks noChangeAspect="1" noChangeArrowheads="1"/>
          </p:cNvPicPr>
          <p:nvPr/>
        </p:nvPicPr>
        <p:blipFill>
          <a:blip r:embed="rId2" cstate="print"/>
          <a:srcRect t="10367"/>
          <a:stretch>
            <a:fillRect/>
          </a:stretch>
        </p:blipFill>
        <p:spPr bwMode="auto">
          <a:xfrm>
            <a:off x="6210300" y="838201"/>
            <a:ext cx="4762500" cy="3952875"/>
          </a:xfrm>
          <a:prstGeom prst="rect">
            <a:avLst/>
          </a:prstGeom>
          <a:noFill/>
        </p:spPr>
      </p:pic>
      <p:pic>
        <p:nvPicPr>
          <p:cNvPr id="9" name="Picture 5" descr="ve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62001"/>
            <a:ext cx="4848225" cy="4876800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553200" y="106456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/>
              <a:t>Puppis</a:t>
            </a:r>
            <a:r>
              <a:rPr lang="en-US" sz="2400" dirty="0"/>
              <a:t> A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Veil Nebula</a:t>
            </a:r>
          </a:p>
        </p:txBody>
      </p:sp>
      <p:pic>
        <p:nvPicPr>
          <p:cNvPr id="10" name="Picture 2" descr="vel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1" y="3019426"/>
            <a:ext cx="4714875" cy="3838575"/>
          </a:xfrm>
          <a:prstGeom prst="rect">
            <a:avLst/>
          </a:prstGeom>
          <a:noFill/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982075" y="5857239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Vela Nebula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Supernova Remnants (2)</a:t>
            </a:r>
          </a:p>
        </p:txBody>
      </p:sp>
    </p:spTree>
    <p:extLst>
      <p:ext uri="{BB962C8B-B14F-4D97-AF65-F5344CB8AC3E}">
        <p14:creationId xmlns:p14="http://schemas.microsoft.com/office/powerpoint/2010/main" val="158081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99391" y="850487"/>
            <a:ext cx="9220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Stars are opaque in their interiors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photons have many, many chances to scatter off of the electrons and atoms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This causes the light to become completely randomized/thermalized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Under such circumstances, we can apply </a:t>
            </a:r>
            <a:r>
              <a:rPr lang="en-US" sz="2000" i="1" dirty="0">
                <a:solidFill>
                  <a:srgbClr val="006600"/>
                </a:solidFill>
              </a:rPr>
              <a:t>statistical mechanics</a:t>
            </a:r>
            <a:r>
              <a:rPr lang="en-US" sz="2000" dirty="0">
                <a:solidFill>
                  <a:srgbClr val="006600"/>
                </a:solidFill>
              </a:rPr>
              <a:t> to calculate the probability of the wave having a certain amount of energy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This will cause the light to end up in a distribution called </a:t>
            </a:r>
            <a:r>
              <a:rPr lang="en-US" sz="2000" i="1" dirty="0">
                <a:solidFill>
                  <a:schemeClr val="tx1"/>
                </a:solidFill>
              </a:rPr>
              <a:t>black body radiation</a:t>
            </a:r>
            <a:endParaRPr lang="en-US" sz="2000" dirty="0">
              <a:solidFill>
                <a:schemeClr val="tx1"/>
              </a:solidFill>
            </a:endParaRP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Calculated (partially) in PHY 215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The energy density per unit frequency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or energy per unit wavelength is then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given by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These can then be integrated to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get the total energy density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Black Body Radiation</a:t>
            </a:r>
          </a:p>
        </p:txBody>
      </p:sp>
      <p:graphicFrame>
        <p:nvGraphicFramePr>
          <p:cNvPr id="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886221"/>
              </p:ext>
            </p:extLst>
          </p:nvPr>
        </p:nvGraphicFramePr>
        <p:xfrm>
          <a:off x="5519016" y="4081460"/>
          <a:ext cx="242235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200" imgH="393480" progId="Equation.DSMT4">
                  <p:embed/>
                </p:oleObj>
              </mc:Choice>
              <mc:Fallback>
                <p:oleObj name="Equation" r:id="rId2" imgW="1384200" imgH="393480" progId="Equation.DSMT4">
                  <p:embed/>
                  <p:pic>
                    <p:nvPicPr>
                      <p:cNvPr id="4" name="Object 20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016" y="4081460"/>
                        <a:ext cx="242235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925817"/>
              </p:ext>
            </p:extLst>
          </p:nvPr>
        </p:nvGraphicFramePr>
        <p:xfrm>
          <a:off x="8342505" y="4059095"/>
          <a:ext cx="231084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480" imgH="419040" progId="Equation.DSMT4">
                  <p:embed/>
                </p:oleObj>
              </mc:Choice>
              <mc:Fallback>
                <p:oleObj name="Equation" r:id="rId4" imgW="1320480" imgH="419040" progId="Equation.DSMT4">
                  <p:embed/>
                  <p:pic>
                    <p:nvPicPr>
                      <p:cNvPr id="5" name="Object 20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505" y="4059095"/>
                        <a:ext cx="2310840" cy="733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458663"/>
              </p:ext>
            </p:extLst>
          </p:nvPr>
        </p:nvGraphicFramePr>
        <p:xfrm>
          <a:off x="4863816" y="5668833"/>
          <a:ext cx="3289230" cy="57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560" imgH="330120" progId="Equation.DSMT4">
                  <p:embed/>
                </p:oleObj>
              </mc:Choice>
              <mc:Fallback>
                <p:oleObj name="Equation" r:id="rId6" imgW="1879560" imgH="330120" progId="Equation.DSMT4">
                  <p:embed/>
                  <p:pic>
                    <p:nvPicPr>
                      <p:cNvPr id="7" name="Object 20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816" y="5668833"/>
                        <a:ext cx="3289230" cy="57771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254079"/>
              </p:ext>
            </p:extLst>
          </p:nvPr>
        </p:nvGraphicFramePr>
        <p:xfrm>
          <a:off x="8839200" y="5331573"/>
          <a:ext cx="1622250" cy="93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533160" progId="Equation.DSMT4">
                  <p:embed/>
                </p:oleObj>
              </mc:Choice>
              <mc:Fallback>
                <p:oleObj name="Equation" r:id="rId8" imgW="927000" imgH="533160" progId="Equation.DSMT4">
                  <p:embed/>
                  <p:pic>
                    <p:nvPicPr>
                      <p:cNvPr id="8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5331573"/>
                        <a:ext cx="1622250" cy="93303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2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ygnusLo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762001"/>
            <a:ext cx="5715000" cy="5953125"/>
          </a:xfrm>
          <a:prstGeom prst="rect">
            <a:avLst/>
          </a:prstGeom>
          <a:noFill/>
        </p:spPr>
      </p:pic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"/>
            <a:ext cx="43910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0092" y="1057811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/>
              <a:t>Kepler</a:t>
            </a:r>
            <a:r>
              <a:rPr lang="en-US" sz="2400" dirty="0"/>
              <a:t> SNR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5713" y="2224088"/>
            <a:ext cx="2619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52913" y="2362201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W49B</a:t>
            </a:r>
          </a:p>
        </p:txBody>
      </p:sp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49040"/>
            <a:ext cx="388620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895600" y="5558136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N49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Supernova Remnants (3)</a:t>
            </a:r>
          </a:p>
        </p:txBody>
      </p:sp>
    </p:spTree>
    <p:extLst>
      <p:ext uri="{BB962C8B-B14F-4D97-AF65-F5344CB8AC3E}">
        <p14:creationId xmlns:p14="http://schemas.microsoft.com/office/powerpoint/2010/main" val="39901747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7662743" y="2844798"/>
            <a:ext cx="1328857" cy="351911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04800" y="3495540"/>
            <a:ext cx="868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 black hole is an object where gravity overcomes all other forces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Mostly come from very heavy stars (&gt; 25 </a:t>
            </a:r>
            <a:r>
              <a:rPr lang="en-US" sz="2000" i="1" dirty="0" err="1">
                <a:solidFill>
                  <a:srgbClr val="0000FF"/>
                </a:solidFill>
              </a:rPr>
              <a:t>M</a:t>
            </a:r>
            <a:r>
              <a:rPr lang="en-US" sz="2000" baseline="-25000" dirty="0" err="1">
                <a:solidFill>
                  <a:srgbClr val="0000FF"/>
                </a:solidFill>
              </a:rPr>
              <a:t>Sun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Gravity becomes so strong nothing can escape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01439" y="544867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Relativity says nothing can go faster than light: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If you get too close, the escape velocity equals speed of light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Called the Schwarzschild radius</a:t>
            </a:r>
          </a:p>
        </p:txBody>
      </p:sp>
      <p:graphicFrame>
        <p:nvGraphicFramePr>
          <p:cNvPr id="1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848998"/>
              </p:ext>
            </p:extLst>
          </p:nvPr>
        </p:nvGraphicFramePr>
        <p:xfrm>
          <a:off x="9100343" y="3937214"/>
          <a:ext cx="131103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393480" progId="Equation.DSMT4">
                  <p:embed/>
                </p:oleObj>
              </mc:Choice>
              <mc:Fallback>
                <p:oleObj name="Equation" r:id="rId2" imgW="749160" imgH="393480" progId="Equation.DSMT4">
                  <p:embed/>
                  <p:pic>
                    <p:nvPicPr>
                      <p:cNvPr id="13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0343" y="3937214"/>
                        <a:ext cx="131103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139094"/>
              </p:ext>
            </p:extLst>
          </p:nvPr>
        </p:nvGraphicFramePr>
        <p:xfrm>
          <a:off x="7423944" y="5029200"/>
          <a:ext cx="122220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431640" progId="Equation.DSMT4">
                  <p:embed/>
                </p:oleObj>
              </mc:Choice>
              <mc:Fallback>
                <p:oleObj name="Equation" r:id="rId4" imgW="698400" imgH="431640" progId="Equation.DSMT4">
                  <p:embed/>
                  <p:pic>
                    <p:nvPicPr>
                      <p:cNvPr id="15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944" y="5029200"/>
                        <a:ext cx="1222200" cy="7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39376"/>
              </p:ext>
            </p:extLst>
          </p:nvPr>
        </p:nvGraphicFramePr>
        <p:xfrm>
          <a:off x="8763001" y="5715001"/>
          <a:ext cx="126630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393480" progId="Equation.DSMT4">
                  <p:embed/>
                </p:oleObj>
              </mc:Choice>
              <mc:Fallback>
                <p:oleObj name="Equation" r:id="rId6" imgW="723600" imgH="393480" progId="Equation.DSMT4">
                  <p:embed/>
                  <p:pic>
                    <p:nvPicPr>
                      <p:cNvPr id="18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1" y="5715001"/>
                        <a:ext cx="126630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-5471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Black Holes</a:t>
            </a:r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D716C308-E723-4EDC-84C1-24D145A1FA52}"/>
              </a:ext>
            </a:extLst>
          </p:cNvPr>
          <p:cNvSpPr/>
          <p:nvPr/>
        </p:nvSpPr>
        <p:spPr bwMode="auto">
          <a:xfrm>
            <a:off x="3119440" y="2898515"/>
            <a:ext cx="2062160" cy="338734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9D74612-CF5B-4493-BC71-4D9E2BDB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838201"/>
            <a:ext cx="2743200" cy="40011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/>
              <a:t>Molecular Clouds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291BDD7A-DC1B-4E3F-B00D-4E86A0BA8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77556"/>
            <a:ext cx="3581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9900CC"/>
                </a:solidFill>
              </a:rPr>
              <a:t>Protostar</a:t>
            </a:r>
            <a:endParaRPr lang="en-US" sz="2000" dirty="0">
              <a:solidFill>
                <a:srgbClr val="9900CC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Main Sequence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Red Giant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Horizontal Branch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Asymptotic Giant Branch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Planetary Nebula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White Dwarf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45002B92-2DF1-409A-9720-B320C1901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1569182"/>
            <a:ext cx="3810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9900CC"/>
                </a:solidFill>
              </a:rPr>
              <a:t>Protostar</a:t>
            </a:r>
            <a:endParaRPr lang="en-US" sz="2000" dirty="0">
              <a:solidFill>
                <a:srgbClr val="9900CC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Main Sequence Star</a:t>
            </a:r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Supergiant Stages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Type II Supernova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Neutron Star or Black Hole</a:t>
            </a: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15D1B81F-E2A3-4F8C-B94A-5311BA020319}"/>
              </a:ext>
            </a:extLst>
          </p:cNvPr>
          <p:cNvGrpSpPr/>
          <p:nvPr/>
        </p:nvGrpSpPr>
        <p:grpSpPr>
          <a:xfrm>
            <a:off x="1113710" y="1529955"/>
            <a:ext cx="1477089" cy="1904999"/>
            <a:chOff x="1113711" y="1752600"/>
            <a:chExt cx="1477089" cy="1904999"/>
          </a:xfrm>
        </p:grpSpPr>
        <p:sp>
          <p:nvSpPr>
            <p:cNvPr id="27" name="Text Box 11">
              <a:extLst>
                <a:ext uri="{FF2B5EF4-FFF2-40B4-BE49-F238E27FC236}">
                  <a16:creationId xmlns:a16="http://schemas.microsoft.com/office/drawing/2014/main" id="{942C494D-F3E2-4950-B7FD-E213B4B93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711" y="1752600"/>
              <a:ext cx="800219" cy="1904999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vert="vert" wrap="square">
              <a:spAutoFit/>
            </a:bodyPr>
            <a:lstStyle/>
            <a:p>
              <a:pPr algn="ctr" eaLnBrk="0" hangingPunct="0"/>
              <a:r>
                <a:rPr lang="en-US" sz="2000" b="1" dirty="0"/>
                <a:t>Low Mass Stars</a:t>
              </a:r>
            </a:p>
            <a:p>
              <a:pPr algn="ctr" eaLnBrk="0" hangingPunct="0"/>
              <a:r>
                <a:rPr lang="en-US" sz="2000" b="1" i="1" dirty="0"/>
                <a:t>M</a:t>
              </a:r>
              <a:r>
                <a:rPr lang="en-US" sz="2000" b="1" dirty="0"/>
                <a:t> &lt; 8</a:t>
              </a:r>
              <a:r>
                <a:rPr lang="en-US" sz="2000" b="1" i="1" dirty="0"/>
                <a:t>M</a:t>
              </a:r>
              <a:r>
                <a:rPr lang="en-US" sz="2000" b="1" baseline="-25000" dirty="0">
                  <a:sym typeface="Wingdings" panose="05000000000000000000" pitchFamily="2" charset="2"/>
                </a:rPr>
                <a:t></a:t>
              </a:r>
              <a:endParaRPr lang="en-US" sz="2000" b="1" i="1" dirty="0"/>
            </a:p>
          </p:txBody>
        </p: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5CE8C6CC-7C9F-475A-BCF7-A2356FB94116}"/>
                </a:ext>
              </a:extLst>
            </p:cNvPr>
            <p:cNvSpPr/>
            <p:nvPr/>
          </p:nvSpPr>
          <p:spPr bwMode="auto">
            <a:xfrm>
              <a:off x="1905000" y="1752600"/>
              <a:ext cx="685800" cy="1904999"/>
            </a:xfrm>
            <a:prstGeom prst="leftBrace">
              <a:avLst>
                <a:gd name="adj1" fmla="val 43056"/>
                <a:gd name="adj2" fmla="val 50000"/>
              </a:avLst>
            </a:prstGeom>
            <a:noFill/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</p:grpSp>
      <p:grpSp>
        <p:nvGrpSpPr>
          <p:cNvPr id="29" name="Group 17">
            <a:extLst>
              <a:ext uri="{FF2B5EF4-FFF2-40B4-BE49-F238E27FC236}">
                <a16:creationId xmlns:a16="http://schemas.microsoft.com/office/drawing/2014/main" id="{11F653AF-7C70-4480-B2EF-E81098B35F56}"/>
              </a:ext>
            </a:extLst>
          </p:cNvPr>
          <p:cNvGrpSpPr/>
          <p:nvPr/>
        </p:nvGrpSpPr>
        <p:grpSpPr>
          <a:xfrm>
            <a:off x="8791458" y="1453633"/>
            <a:ext cx="1219198" cy="1904999"/>
            <a:chOff x="9067800" y="1752600"/>
            <a:chExt cx="1219198" cy="1904999"/>
          </a:xfrm>
        </p:grpSpPr>
        <p:sp>
          <p:nvSpPr>
            <p:cNvPr id="30" name="Text Box 11">
              <a:extLst>
                <a:ext uri="{FF2B5EF4-FFF2-40B4-BE49-F238E27FC236}">
                  <a16:creationId xmlns:a16="http://schemas.microsoft.com/office/drawing/2014/main" id="{45FE1400-ED40-4FBE-B6D4-8844E46BD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6779" y="1752600"/>
              <a:ext cx="800219" cy="1904999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/>
            <a:p>
              <a:pPr algn="ctr" eaLnBrk="0" hangingPunct="0"/>
              <a:r>
                <a:rPr lang="en-US" sz="2000" b="1" dirty="0"/>
                <a:t>High Mass Stars</a:t>
              </a:r>
            </a:p>
            <a:p>
              <a:pPr algn="ctr" eaLnBrk="0" hangingPunct="0"/>
              <a:r>
                <a:rPr lang="en-US" sz="2000" b="1" i="1" dirty="0"/>
                <a:t>M</a:t>
              </a:r>
              <a:r>
                <a:rPr lang="en-US" sz="2000" b="1" dirty="0"/>
                <a:t> &gt; 8</a:t>
              </a:r>
              <a:r>
                <a:rPr lang="en-US" sz="2000" b="1" i="1" dirty="0"/>
                <a:t>M</a:t>
              </a:r>
              <a:r>
                <a:rPr lang="en-US" sz="2000" b="1" baseline="-25000" dirty="0">
                  <a:sym typeface="Wingdings" panose="05000000000000000000" pitchFamily="2" charset="2"/>
                </a:rPr>
                <a:t></a:t>
              </a:r>
              <a:endParaRPr lang="en-US" sz="2000" b="1" i="1" dirty="0"/>
            </a:p>
          </p:txBody>
        </p: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6D8BFFD5-04FD-4FD2-AF53-396167AFBFEA}"/>
                </a:ext>
              </a:extLst>
            </p:cNvPr>
            <p:cNvSpPr/>
            <p:nvPr/>
          </p:nvSpPr>
          <p:spPr bwMode="auto">
            <a:xfrm flipH="1">
              <a:off x="9067800" y="1905000"/>
              <a:ext cx="457200" cy="1631216"/>
            </a:xfrm>
            <a:prstGeom prst="leftBrace">
              <a:avLst>
                <a:gd name="adj1" fmla="val 43056"/>
                <a:gd name="adj2" fmla="val 50000"/>
              </a:avLst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66053D8-BF05-4453-940F-661480E992D1}"/>
              </a:ext>
            </a:extLst>
          </p:cNvPr>
          <p:cNvCxnSpPr/>
          <p:nvPr/>
        </p:nvCxnSpPr>
        <p:spPr bwMode="auto">
          <a:xfrm rot="5400000">
            <a:off x="4000500" y="1106031"/>
            <a:ext cx="4572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8E930A1-AD0E-4F89-AF9D-02ED0B8E2DF8}"/>
              </a:ext>
            </a:extLst>
          </p:cNvPr>
          <p:cNvCxnSpPr>
            <a:cxnSpLocks/>
          </p:cNvCxnSpPr>
          <p:nvPr/>
        </p:nvCxnSpPr>
        <p:spPr bwMode="auto">
          <a:xfrm>
            <a:off x="7086598" y="990600"/>
            <a:ext cx="457201" cy="6095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7488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uiExpand="1" build="p"/>
      <p:bldP spid="16" grpId="0" uiExpand="1" build="p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16F20"/>
          <p:cNvPicPr>
            <a:picLocks noChangeAspect="1" noChangeArrowheads="1"/>
          </p:cNvPicPr>
          <p:nvPr/>
        </p:nvPicPr>
        <p:blipFill>
          <a:blip r:embed="rId2" cstate="print"/>
          <a:srcRect l="22502" r="22502"/>
          <a:stretch>
            <a:fillRect/>
          </a:stretch>
        </p:blipFill>
        <p:spPr bwMode="auto">
          <a:xfrm>
            <a:off x="7239000" y="1766454"/>
            <a:ext cx="3733800" cy="5091545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1808243"/>
            <a:ext cx="738909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 </a:t>
            </a:r>
            <a:r>
              <a:rPr lang="en-US" sz="2000" i="1" dirty="0">
                <a:solidFill>
                  <a:srgbClr val="0000FF"/>
                </a:solidFill>
              </a:rPr>
              <a:t>cluster</a:t>
            </a:r>
            <a:r>
              <a:rPr lang="en-US" sz="2000" dirty="0">
                <a:solidFill>
                  <a:srgbClr val="0000FF"/>
                </a:solidFill>
              </a:rPr>
              <a:t> of stars is a group of stars born from a single cloud of gas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It appears as a group of closely spaced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 </a:t>
            </a:r>
            <a:r>
              <a:rPr lang="en-US" sz="2000" i="1" dirty="0">
                <a:solidFill>
                  <a:srgbClr val="9900CC"/>
                </a:solidFill>
              </a:rPr>
              <a:t>cluster diagram</a:t>
            </a:r>
            <a:r>
              <a:rPr lang="en-US" sz="2000" dirty="0">
                <a:solidFill>
                  <a:srgbClr val="9900CC"/>
                </a:solidFill>
              </a:rPr>
              <a:t> is a Hertzsprung Russell diagram showing all the stars in a cluster</a:t>
            </a:r>
          </a:p>
          <a:p>
            <a:endParaRPr lang="en-US" sz="2000" dirty="0">
              <a:solidFill>
                <a:srgbClr val="006600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Recall: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Stars are “born” as Main Sequence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Massive stars are the hot luminous ones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most massive stars die first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Over time, the cluster diagram will change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Stellar Clusters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6200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General Comments on Clusters</a:t>
            </a:r>
          </a:p>
        </p:txBody>
      </p:sp>
    </p:spTree>
    <p:extLst>
      <p:ext uri="{BB962C8B-B14F-4D97-AF65-F5344CB8AC3E}">
        <p14:creationId xmlns:p14="http://schemas.microsoft.com/office/powerpoint/2010/main" val="41747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419601" y="1143000"/>
            <a:ext cx="6553200" cy="5715000"/>
            <a:chOff x="4419600" y="1143000"/>
            <a:chExt cx="6553200" cy="5715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4419600" y="1143000"/>
              <a:ext cx="6553200" cy="571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5246688" y="1323975"/>
              <a:ext cx="4583112" cy="5310188"/>
              <a:chOff x="1049" y="402"/>
              <a:chExt cx="2887" cy="3345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auto">
              <a:xfrm rot="2819542">
                <a:off x="606" y="845"/>
                <a:ext cx="1155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 rot="2266052">
                <a:off x="1327" y="1392"/>
                <a:ext cx="912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 rot="1263311">
                <a:off x="1869" y="1747"/>
                <a:ext cx="1155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utoShape 7"/>
              <p:cNvSpPr>
                <a:spLocks noChangeArrowheads="1"/>
              </p:cNvSpPr>
              <p:nvPr/>
            </p:nvSpPr>
            <p:spPr bwMode="auto">
              <a:xfrm rot="2575760">
                <a:off x="2688" y="2112"/>
                <a:ext cx="819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 rot="3382223">
                <a:off x="3085" y="2624"/>
                <a:ext cx="819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4005449">
                <a:off x="3392" y="3203"/>
                <a:ext cx="819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51816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54102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5715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5943600" y="2743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61722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6553200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7010400" y="3429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7467600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7924800" y="3810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8305800" y="4114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8534400" y="4343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8915400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9296400" y="4648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9677400" y="4800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10134600" y="4953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10591800" y="5105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76962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7239000" y="3581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auto">
            <a:xfrm>
              <a:off x="8382000" y="4191000"/>
              <a:ext cx="304800" cy="228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>
              <a:off x="7010400" y="4114800"/>
              <a:ext cx="1219200" cy="609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5791200" y="4191000"/>
              <a:ext cx="2438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CC0000"/>
                  </a:solidFill>
                </a:rPr>
                <a:t>The Sun</a:t>
              </a:r>
            </a:p>
          </p:txBody>
        </p:sp>
      </p:grpSp>
      <p:sp>
        <p:nvSpPr>
          <p:cNvPr id="33" name="Oval 29"/>
          <p:cNvSpPr>
            <a:spLocks noChangeArrowheads="1"/>
          </p:cNvSpPr>
          <p:nvPr/>
        </p:nvSpPr>
        <p:spPr bwMode="auto">
          <a:xfrm rot="1089785">
            <a:off x="8686800" y="4572001"/>
            <a:ext cx="2209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0" y="990600"/>
            <a:ext cx="4267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 1 million years old: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Some stars aren’t even main sequence yet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brightest stars, though rare, dominate the light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O and B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Blueish tint to the cluster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 rot="2490213">
            <a:off x="4547510" y="2230384"/>
            <a:ext cx="2209800" cy="533400"/>
          </a:xfrm>
          <a:prstGeom prst="ellips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1 Million Years Old</a:t>
            </a:r>
          </a:p>
        </p:txBody>
      </p:sp>
    </p:spTree>
    <p:extLst>
      <p:ext uri="{BB962C8B-B14F-4D97-AF65-F5344CB8AC3E}">
        <p14:creationId xmlns:p14="http://schemas.microsoft.com/office/powerpoint/2010/main" val="225546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uiExpand="1" build="p"/>
      <p:bldP spid="3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0" y="990601"/>
            <a:ext cx="4267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 10 million years old: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Almost all stars are now main sequence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Some of the heaviest are in their supergiant phases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transition determines the turnoff point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Some of them have died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B and A stars dominate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Blue/white tint to cluster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4419601" y="1143000"/>
            <a:ext cx="6553200" cy="5715000"/>
            <a:chOff x="4419600" y="1143000"/>
            <a:chExt cx="6553200" cy="5715000"/>
          </a:xfrm>
        </p:grpSpPr>
        <p:sp>
          <p:nvSpPr>
            <p:cNvPr id="37" name="Rectangle 2"/>
            <p:cNvSpPr>
              <a:spLocks noChangeArrowheads="1"/>
            </p:cNvSpPr>
            <p:nvPr/>
          </p:nvSpPr>
          <p:spPr bwMode="auto">
            <a:xfrm>
              <a:off x="4419600" y="1143000"/>
              <a:ext cx="6553200" cy="571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" name="Group 3"/>
            <p:cNvGrpSpPr>
              <a:grpSpLocks/>
            </p:cNvGrpSpPr>
            <p:nvPr/>
          </p:nvGrpSpPr>
          <p:grpSpPr bwMode="auto">
            <a:xfrm>
              <a:off x="5246688" y="1323975"/>
              <a:ext cx="4583112" cy="5310188"/>
              <a:chOff x="1049" y="402"/>
              <a:chExt cx="2887" cy="3345"/>
            </a:xfrm>
          </p:grpSpPr>
          <p:sp>
            <p:nvSpPr>
              <p:cNvPr id="41" name="AutoShape 4"/>
              <p:cNvSpPr>
                <a:spLocks noChangeArrowheads="1"/>
              </p:cNvSpPr>
              <p:nvPr/>
            </p:nvSpPr>
            <p:spPr bwMode="auto">
              <a:xfrm rot="2819542">
                <a:off x="606" y="845"/>
                <a:ext cx="1155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5"/>
              <p:cNvSpPr>
                <a:spLocks noChangeArrowheads="1"/>
              </p:cNvSpPr>
              <p:nvPr/>
            </p:nvSpPr>
            <p:spPr bwMode="auto">
              <a:xfrm rot="2266052">
                <a:off x="1327" y="1392"/>
                <a:ext cx="912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6"/>
              <p:cNvSpPr>
                <a:spLocks noChangeArrowheads="1"/>
              </p:cNvSpPr>
              <p:nvPr/>
            </p:nvSpPr>
            <p:spPr bwMode="auto">
              <a:xfrm rot="1263311">
                <a:off x="1869" y="1747"/>
                <a:ext cx="1155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AutoShape 7"/>
              <p:cNvSpPr>
                <a:spLocks noChangeArrowheads="1"/>
              </p:cNvSpPr>
              <p:nvPr/>
            </p:nvSpPr>
            <p:spPr bwMode="auto">
              <a:xfrm rot="2575760">
                <a:off x="2688" y="2112"/>
                <a:ext cx="819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utoShape 8"/>
              <p:cNvSpPr>
                <a:spLocks noChangeArrowheads="1"/>
              </p:cNvSpPr>
              <p:nvPr/>
            </p:nvSpPr>
            <p:spPr bwMode="auto">
              <a:xfrm rot="3382223">
                <a:off x="3085" y="2624"/>
                <a:ext cx="819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utoShape 9"/>
              <p:cNvSpPr>
                <a:spLocks noChangeArrowheads="1"/>
              </p:cNvSpPr>
              <p:nvPr/>
            </p:nvSpPr>
            <p:spPr bwMode="auto">
              <a:xfrm rot="4005449">
                <a:off x="3392" y="3203"/>
                <a:ext cx="819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Oval 10"/>
            <p:cNvSpPr>
              <a:spLocks noChangeArrowheads="1"/>
            </p:cNvSpPr>
            <p:nvPr/>
          </p:nvSpPr>
          <p:spPr bwMode="auto">
            <a:xfrm>
              <a:off x="7315200" y="1828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1"/>
            <p:cNvSpPr>
              <a:spLocks noChangeArrowheads="1"/>
            </p:cNvSpPr>
            <p:nvPr/>
          </p:nvSpPr>
          <p:spPr bwMode="auto">
            <a:xfrm>
              <a:off x="64770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12"/>
            <p:cNvSpPr>
              <a:spLocks noChangeArrowheads="1"/>
            </p:cNvSpPr>
            <p:nvPr/>
          </p:nvSpPr>
          <p:spPr bwMode="auto">
            <a:xfrm>
              <a:off x="5715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3"/>
            <p:cNvSpPr>
              <a:spLocks noChangeArrowheads="1"/>
            </p:cNvSpPr>
            <p:nvPr/>
          </p:nvSpPr>
          <p:spPr bwMode="auto">
            <a:xfrm>
              <a:off x="5943600" y="2743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4"/>
            <p:cNvSpPr>
              <a:spLocks noChangeArrowheads="1"/>
            </p:cNvSpPr>
            <p:nvPr/>
          </p:nvSpPr>
          <p:spPr bwMode="auto">
            <a:xfrm>
              <a:off x="61722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5"/>
            <p:cNvSpPr>
              <a:spLocks noChangeArrowheads="1"/>
            </p:cNvSpPr>
            <p:nvPr/>
          </p:nvSpPr>
          <p:spPr bwMode="auto">
            <a:xfrm>
              <a:off x="6553200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6"/>
            <p:cNvSpPr>
              <a:spLocks noChangeArrowheads="1"/>
            </p:cNvSpPr>
            <p:nvPr/>
          </p:nvSpPr>
          <p:spPr bwMode="auto">
            <a:xfrm>
              <a:off x="7010400" y="3429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7467600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18"/>
            <p:cNvSpPr>
              <a:spLocks noChangeArrowheads="1"/>
            </p:cNvSpPr>
            <p:nvPr/>
          </p:nvSpPr>
          <p:spPr bwMode="auto">
            <a:xfrm>
              <a:off x="7924800" y="3810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19"/>
            <p:cNvSpPr>
              <a:spLocks noChangeArrowheads="1"/>
            </p:cNvSpPr>
            <p:nvPr/>
          </p:nvSpPr>
          <p:spPr bwMode="auto">
            <a:xfrm>
              <a:off x="8305800" y="4114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0"/>
            <p:cNvSpPr>
              <a:spLocks noChangeArrowheads="1"/>
            </p:cNvSpPr>
            <p:nvPr/>
          </p:nvSpPr>
          <p:spPr bwMode="auto">
            <a:xfrm>
              <a:off x="8534400" y="4343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1"/>
            <p:cNvSpPr>
              <a:spLocks noChangeArrowheads="1"/>
            </p:cNvSpPr>
            <p:nvPr/>
          </p:nvSpPr>
          <p:spPr bwMode="auto">
            <a:xfrm>
              <a:off x="8686800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22"/>
            <p:cNvSpPr>
              <a:spLocks noChangeArrowheads="1"/>
            </p:cNvSpPr>
            <p:nvPr/>
          </p:nvSpPr>
          <p:spPr bwMode="auto">
            <a:xfrm>
              <a:off x="8763000" y="4648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23"/>
            <p:cNvSpPr>
              <a:spLocks noChangeArrowheads="1"/>
            </p:cNvSpPr>
            <p:nvPr/>
          </p:nvSpPr>
          <p:spPr bwMode="auto">
            <a:xfrm>
              <a:off x="8839200" y="4800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8915400" y="4953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25"/>
            <p:cNvSpPr>
              <a:spLocks noChangeArrowheads="1"/>
            </p:cNvSpPr>
            <p:nvPr/>
          </p:nvSpPr>
          <p:spPr bwMode="auto">
            <a:xfrm>
              <a:off x="9067800" y="5105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26"/>
            <p:cNvSpPr>
              <a:spLocks noChangeArrowheads="1"/>
            </p:cNvSpPr>
            <p:nvPr/>
          </p:nvSpPr>
          <p:spPr bwMode="auto">
            <a:xfrm>
              <a:off x="76962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7"/>
            <p:cNvSpPr>
              <a:spLocks noChangeArrowheads="1"/>
            </p:cNvSpPr>
            <p:nvPr/>
          </p:nvSpPr>
          <p:spPr bwMode="auto">
            <a:xfrm>
              <a:off x="7239000" y="3581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29"/>
            <p:cNvSpPr>
              <a:spLocks noChangeArrowheads="1"/>
            </p:cNvSpPr>
            <p:nvPr/>
          </p:nvSpPr>
          <p:spPr bwMode="auto">
            <a:xfrm>
              <a:off x="9220200" y="5257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30"/>
            <p:cNvSpPr>
              <a:spLocks noChangeArrowheads="1"/>
            </p:cNvSpPr>
            <p:nvPr/>
          </p:nvSpPr>
          <p:spPr bwMode="auto">
            <a:xfrm>
              <a:off x="9372600" y="5410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31"/>
            <p:cNvSpPr>
              <a:spLocks noChangeArrowheads="1"/>
            </p:cNvSpPr>
            <p:nvPr/>
          </p:nvSpPr>
          <p:spPr bwMode="auto">
            <a:xfrm>
              <a:off x="9525000" y="5562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32"/>
            <p:cNvSpPr>
              <a:spLocks noChangeArrowheads="1"/>
            </p:cNvSpPr>
            <p:nvPr/>
          </p:nvSpPr>
          <p:spPr bwMode="auto">
            <a:xfrm>
              <a:off x="9677400" y="5715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3"/>
            <p:cNvSpPr>
              <a:spLocks noChangeArrowheads="1"/>
            </p:cNvSpPr>
            <p:nvPr/>
          </p:nvSpPr>
          <p:spPr bwMode="auto">
            <a:xfrm>
              <a:off x="9829800" y="5867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34"/>
            <p:cNvSpPr>
              <a:spLocks noChangeArrowheads="1"/>
            </p:cNvSpPr>
            <p:nvPr/>
          </p:nvSpPr>
          <p:spPr bwMode="auto">
            <a:xfrm>
              <a:off x="9982200" y="6019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35"/>
            <p:cNvSpPr>
              <a:spLocks noChangeArrowheads="1"/>
            </p:cNvSpPr>
            <p:nvPr/>
          </p:nvSpPr>
          <p:spPr bwMode="auto">
            <a:xfrm>
              <a:off x="10134600" y="6172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36"/>
            <p:cNvSpPr>
              <a:spLocks noChangeArrowheads="1"/>
            </p:cNvSpPr>
            <p:nvPr/>
          </p:nvSpPr>
          <p:spPr bwMode="auto">
            <a:xfrm>
              <a:off x="67818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37"/>
            <p:cNvSpPr>
              <a:spLocks noChangeArrowheads="1"/>
            </p:cNvSpPr>
            <p:nvPr/>
          </p:nvSpPr>
          <p:spPr bwMode="auto">
            <a:xfrm>
              <a:off x="61722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42"/>
            <p:cNvSpPr>
              <a:spLocks noChangeArrowheads="1"/>
            </p:cNvSpPr>
            <p:nvPr/>
          </p:nvSpPr>
          <p:spPr bwMode="auto">
            <a:xfrm>
              <a:off x="8382000" y="4191000"/>
              <a:ext cx="304800" cy="228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181600" y="2895601"/>
            <a:ext cx="1219200" cy="1604666"/>
            <a:chOff x="5181600" y="2895600"/>
            <a:chExt cx="1219200" cy="1604665"/>
          </a:xfrm>
        </p:grpSpPr>
        <p:sp>
          <p:nvSpPr>
            <p:cNvPr id="79" name="AutoShape 44"/>
            <p:cNvSpPr>
              <a:spLocks noChangeArrowheads="1"/>
            </p:cNvSpPr>
            <p:nvPr/>
          </p:nvSpPr>
          <p:spPr bwMode="auto">
            <a:xfrm>
              <a:off x="5562600" y="2895600"/>
              <a:ext cx="381000" cy="11430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Text Box 45"/>
            <p:cNvSpPr txBox="1">
              <a:spLocks noChangeArrowheads="1"/>
            </p:cNvSpPr>
            <p:nvPr/>
          </p:nvSpPr>
          <p:spPr bwMode="auto">
            <a:xfrm>
              <a:off x="5181600" y="4038600"/>
              <a:ext cx="1219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CC0000"/>
                  </a:solidFill>
                </a:rPr>
                <a:t>Turnoff</a:t>
              </a:r>
            </a:p>
          </p:txBody>
        </p:sp>
      </p:grpSp>
      <p:sp>
        <p:nvSpPr>
          <p:cNvPr id="83" name="Oval 29"/>
          <p:cNvSpPr>
            <a:spLocks noChangeArrowheads="1"/>
          </p:cNvSpPr>
          <p:nvPr/>
        </p:nvSpPr>
        <p:spPr bwMode="auto">
          <a:xfrm rot="2469746">
            <a:off x="9343626" y="5875381"/>
            <a:ext cx="1303064" cy="32251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29"/>
          <p:cNvSpPr>
            <a:spLocks noChangeArrowheads="1"/>
          </p:cNvSpPr>
          <p:nvPr/>
        </p:nvSpPr>
        <p:spPr bwMode="auto">
          <a:xfrm>
            <a:off x="5791201" y="1524000"/>
            <a:ext cx="2209800" cy="1122416"/>
          </a:xfrm>
          <a:prstGeom prst="ellips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10 Million Years Old</a:t>
            </a:r>
          </a:p>
        </p:txBody>
      </p:sp>
    </p:spTree>
    <p:extLst>
      <p:ext uri="{BB962C8B-B14F-4D97-AF65-F5344CB8AC3E}">
        <p14:creationId xmlns:p14="http://schemas.microsoft.com/office/powerpoint/2010/main" val="14839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  <p:bldP spid="83" grpId="0" animBg="1"/>
      <p:bldP spid="8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0" y="990600"/>
            <a:ext cx="4267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 30 million years old: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More stars are </a:t>
            </a:r>
            <a:r>
              <a:rPr lang="en-US" sz="2000" dirty="0" err="1">
                <a:solidFill>
                  <a:srgbClr val="0000FF"/>
                </a:solidFill>
              </a:rPr>
              <a:t>supergiants</a:t>
            </a: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Turnoff point has moved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Mix of stars now 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White color to cluster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4419601" y="1143000"/>
            <a:ext cx="6553200" cy="5715000"/>
            <a:chOff x="4419600" y="1143000"/>
            <a:chExt cx="6553200" cy="5715000"/>
          </a:xfrm>
        </p:grpSpPr>
        <p:sp>
          <p:nvSpPr>
            <p:cNvPr id="75" name="Rectangle 2"/>
            <p:cNvSpPr>
              <a:spLocks noChangeArrowheads="1"/>
            </p:cNvSpPr>
            <p:nvPr/>
          </p:nvSpPr>
          <p:spPr bwMode="auto">
            <a:xfrm>
              <a:off x="4419600" y="1143000"/>
              <a:ext cx="6553200" cy="571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" name="Group 3"/>
            <p:cNvGrpSpPr>
              <a:grpSpLocks/>
            </p:cNvGrpSpPr>
            <p:nvPr/>
          </p:nvGrpSpPr>
          <p:grpSpPr bwMode="auto">
            <a:xfrm>
              <a:off x="5246688" y="1323975"/>
              <a:ext cx="4583112" cy="5310188"/>
              <a:chOff x="1049" y="402"/>
              <a:chExt cx="2887" cy="3345"/>
            </a:xfrm>
          </p:grpSpPr>
          <p:sp>
            <p:nvSpPr>
              <p:cNvPr id="77" name="AutoShape 4"/>
              <p:cNvSpPr>
                <a:spLocks noChangeArrowheads="1"/>
              </p:cNvSpPr>
              <p:nvPr/>
            </p:nvSpPr>
            <p:spPr bwMode="auto">
              <a:xfrm rot="2819542">
                <a:off x="606" y="845"/>
                <a:ext cx="1155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AutoShape 5"/>
              <p:cNvSpPr>
                <a:spLocks noChangeArrowheads="1"/>
              </p:cNvSpPr>
              <p:nvPr/>
            </p:nvSpPr>
            <p:spPr bwMode="auto">
              <a:xfrm rot="2266052">
                <a:off x="1327" y="1392"/>
                <a:ext cx="912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AutoShape 6"/>
              <p:cNvSpPr>
                <a:spLocks noChangeArrowheads="1"/>
              </p:cNvSpPr>
              <p:nvPr/>
            </p:nvSpPr>
            <p:spPr bwMode="auto">
              <a:xfrm rot="1263311">
                <a:off x="1869" y="1747"/>
                <a:ext cx="1155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AutoShape 7"/>
              <p:cNvSpPr>
                <a:spLocks noChangeArrowheads="1"/>
              </p:cNvSpPr>
              <p:nvPr/>
            </p:nvSpPr>
            <p:spPr bwMode="auto">
              <a:xfrm rot="2575760">
                <a:off x="2688" y="2112"/>
                <a:ext cx="819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AutoShape 8"/>
              <p:cNvSpPr>
                <a:spLocks noChangeArrowheads="1"/>
              </p:cNvSpPr>
              <p:nvPr/>
            </p:nvSpPr>
            <p:spPr bwMode="auto">
              <a:xfrm rot="3382223">
                <a:off x="3085" y="2624"/>
                <a:ext cx="819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AutoShape 9"/>
              <p:cNvSpPr>
                <a:spLocks noChangeArrowheads="1"/>
              </p:cNvSpPr>
              <p:nvPr/>
            </p:nvSpPr>
            <p:spPr bwMode="auto">
              <a:xfrm rot="4005449">
                <a:off x="3392" y="3203"/>
                <a:ext cx="819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" name="Oval 10"/>
            <p:cNvSpPr>
              <a:spLocks noChangeArrowheads="1"/>
            </p:cNvSpPr>
            <p:nvPr/>
          </p:nvSpPr>
          <p:spPr bwMode="auto">
            <a:xfrm>
              <a:off x="9220200" y="1905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11"/>
            <p:cNvSpPr>
              <a:spLocks noChangeArrowheads="1"/>
            </p:cNvSpPr>
            <p:nvPr/>
          </p:nvSpPr>
          <p:spPr bwMode="auto">
            <a:xfrm>
              <a:off x="83058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2"/>
            <p:cNvSpPr>
              <a:spLocks noChangeArrowheads="1"/>
            </p:cNvSpPr>
            <p:nvPr/>
          </p:nvSpPr>
          <p:spPr bwMode="auto">
            <a:xfrm>
              <a:off x="70866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3"/>
            <p:cNvSpPr>
              <a:spLocks noChangeArrowheads="1"/>
            </p:cNvSpPr>
            <p:nvPr/>
          </p:nvSpPr>
          <p:spPr bwMode="auto">
            <a:xfrm>
              <a:off x="6400800" y="2743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14"/>
            <p:cNvSpPr>
              <a:spLocks noChangeArrowheads="1"/>
            </p:cNvSpPr>
            <p:nvPr/>
          </p:nvSpPr>
          <p:spPr bwMode="auto">
            <a:xfrm>
              <a:off x="61722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5"/>
            <p:cNvSpPr>
              <a:spLocks noChangeArrowheads="1"/>
            </p:cNvSpPr>
            <p:nvPr/>
          </p:nvSpPr>
          <p:spPr bwMode="auto">
            <a:xfrm>
              <a:off x="6553200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16"/>
            <p:cNvSpPr>
              <a:spLocks noChangeArrowheads="1"/>
            </p:cNvSpPr>
            <p:nvPr/>
          </p:nvSpPr>
          <p:spPr bwMode="auto">
            <a:xfrm>
              <a:off x="7010400" y="3429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17"/>
            <p:cNvSpPr>
              <a:spLocks noChangeArrowheads="1"/>
            </p:cNvSpPr>
            <p:nvPr/>
          </p:nvSpPr>
          <p:spPr bwMode="auto">
            <a:xfrm>
              <a:off x="7467600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8"/>
            <p:cNvSpPr>
              <a:spLocks noChangeArrowheads="1"/>
            </p:cNvSpPr>
            <p:nvPr/>
          </p:nvSpPr>
          <p:spPr bwMode="auto">
            <a:xfrm>
              <a:off x="7924800" y="3810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19"/>
            <p:cNvSpPr>
              <a:spLocks noChangeArrowheads="1"/>
            </p:cNvSpPr>
            <p:nvPr/>
          </p:nvSpPr>
          <p:spPr bwMode="auto">
            <a:xfrm>
              <a:off x="8305800" y="4114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20"/>
            <p:cNvSpPr>
              <a:spLocks noChangeArrowheads="1"/>
            </p:cNvSpPr>
            <p:nvPr/>
          </p:nvSpPr>
          <p:spPr bwMode="auto">
            <a:xfrm>
              <a:off x="8534400" y="4343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21"/>
            <p:cNvSpPr>
              <a:spLocks noChangeArrowheads="1"/>
            </p:cNvSpPr>
            <p:nvPr/>
          </p:nvSpPr>
          <p:spPr bwMode="auto">
            <a:xfrm>
              <a:off x="8686800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22"/>
            <p:cNvSpPr>
              <a:spLocks noChangeArrowheads="1"/>
            </p:cNvSpPr>
            <p:nvPr/>
          </p:nvSpPr>
          <p:spPr bwMode="auto">
            <a:xfrm>
              <a:off x="8763000" y="4648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23"/>
            <p:cNvSpPr>
              <a:spLocks noChangeArrowheads="1"/>
            </p:cNvSpPr>
            <p:nvPr/>
          </p:nvSpPr>
          <p:spPr bwMode="auto">
            <a:xfrm>
              <a:off x="8839200" y="4800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8915400" y="4953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25"/>
            <p:cNvSpPr>
              <a:spLocks noChangeArrowheads="1"/>
            </p:cNvSpPr>
            <p:nvPr/>
          </p:nvSpPr>
          <p:spPr bwMode="auto">
            <a:xfrm>
              <a:off x="9067800" y="5105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26"/>
            <p:cNvSpPr>
              <a:spLocks noChangeArrowheads="1"/>
            </p:cNvSpPr>
            <p:nvPr/>
          </p:nvSpPr>
          <p:spPr bwMode="auto">
            <a:xfrm>
              <a:off x="76962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27"/>
            <p:cNvSpPr>
              <a:spLocks noChangeArrowheads="1"/>
            </p:cNvSpPr>
            <p:nvPr/>
          </p:nvSpPr>
          <p:spPr bwMode="auto">
            <a:xfrm>
              <a:off x="7239000" y="3581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29"/>
            <p:cNvSpPr>
              <a:spLocks noChangeArrowheads="1"/>
            </p:cNvSpPr>
            <p:nvPr/>
          </p:nvSpPr>
          <p:spPr bwMode="auto">
            <a:xfrm>
              <a:off x="9220200" y="5257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30"/>
            <p:cNvSpPr>
              <a:spLocks noChangeArrowheads="1"/>
            </p:cNvSpPr>
            <p:nvPr/>
          </p:nvSpPr>
          <p:spPr bwMode="auto">
            <a:xfrm>
              <a:off x="9296400" y="5410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31"/>
            <p:cNvSpPr>
              <a:spLocks noChangeArrowheads="1"/>
            </p:cNvSpPr>
            <p:nvPr/>
          </p:nvSpPr>
          <p:spPr bwMode="auto">
            <a:xfrm>
              <a:off x="9372600" y="5562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32"/>
            <p:cNvSpPr>
              <a:spLocks noChangeArrowheads="1"/>
            </p:cNvSpPr>
            <p:nvPr/>
          </p:nvSpPr>
          <p:spPr bwMode="auto">
            <a:xfrm>
              <a:off x="9448800" y="5715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33"/>
            <p:cNvSpPr>
              <a:spLocks noChangeArrowheads="1"/>
            </p:cNvSpPr>
            <p:nvPr/>
          </p:nvSpPr>
          <p:spPr bwMode="auto">
            <a:xfrm>
              <a:off x="9525000" y="5867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34"/>
            <p:cNvSpPr>
              <a:spLocks noChangeArrowheads="1"/>
            </p:cNvSpPr>
            <p:nvPr/>
          </p:nvSpPr>
          <p:spPr bwMode="auto">
            <a:xfrm>
              <a:off x="9753600" y="6019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35"/>
            <p:cNvSpPr>
              <a:spLocks noChangeArrowheads="1"/>
            </p:cNvSpPr>
            <p:nvPr/>
          </p:nvSpPr>
          <p:spPr bwMode="auto">
            <a:xfrm>
              <a:off x="10134600" y="6172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36"/>
            <p:cNvSpPr>
              <a:spLocks noChangeArrowheads="1"/>
            </p:cNvSpPr>
            <p:nvPr/>
          </p:nvSpPr>
          <p:spPr bwMode="auto">
            <a:xfrm>
              <a:off x="9144000" y="2209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37"/>
            <p:cNvSpPr>
              <a:spLocks noChangeArrowheads="1"/>
            </p:cNvSpPr>
            <p:nvPr/>
          </p:nvSpPr>
          <p:spPr bwMode="auto">
            <a:xfrm>
              <a:off x="7848600" y="2362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AutoShape 42"/>
            <p:cNvSpPr>
              <a:spLocks noChangeArrowheads="1"/>
            </p:cNvSpPr>
            <p:nvPr/>
          </p:nvSpPr>
          <p:spPr bwMode="auto">
            <a:xfrm>
              <a:off x="8382000" y="4191000"/>
              <a:ext cx="304800" cy="228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638800" y="3195935"/>
            <a:ext cx="1219200" cy="1604666"/>
            <a:chOff x="5181600" y="2895600"/>
            <a:chExt cx="1219200" cy="1604665"/>
          </a:xfrm>
        </p:grpSpPr>
        <p:sp>
          <p:nvSpPr>
            <p:cNvPr id="122" name="AutoShape 44"/>
            <p:cNvSpPr>
              <a:spLocks noChangeArrowheads="1"/>
            </p:cNvSpPr>
            <p:nvPr/>
          </p:nvSpPr>
          <p:spPr bwMode="auto">
            <a:xfrm>
              <a:off x="5562600" y="2895600"/>
              <a:ext cx="381000" cy="11430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Text Box 45"/>
            <p:cNvSpPr txBox="1">
              <a:spLocks noChangeArrowheads="1"/>
            </p:cNvSpPr>
            <p:nvPr/>
          </p:nvSpPr>
          <p:spPr bwMode="auto">
            <a:xfrm>
              <a:off x="5181600" y="4038600"/>
              <a:ext cx="1219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CC0000"/>
                  </a:solidFill>
                </a:rPr>
                <a:t>Turnoff</a:t>
              </a:r>
            </a:p>
          </p:txBody>
        </p: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30 Million Years Old</a:t>
            </a:r>
          </a:p>
        </p:txBody>
      </p:sp>
    </p:spTree>
    <p:extLst>
      <p:ext uri="{BB962C8B-B14F-4D97-AF65-F5344CB8AC3E}">
        <p14:creationId xmlns:p14="http://schemas.microsoft.com/office/powerpoint/2010/main" val="2272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10905" y="991106"/>
            <a:ext cx="4267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 200 million years old: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C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Red giants, horizontal branch, and asymptotic giants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Turnoff point moved farther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Yellow tint to cluster</a:t>
            </a: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4419601" y="1143000"/>
            <a:ext cx="6553200" cy="571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5246688" y="1323975"/>
            <a:ext cx="4583112" cy="5310188"/>
            <a:chOff x="1049" y="402"/>
            <a:chExt cx="2887" cy="3345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auto">
            <a:xfrm rot="2819542">
              <a:off x="606" y="845"/>
              <a:ext cx="1155" cy="269"/>
            </a:xfrm>
            <a:prstGeom prst="roundRect">
              <a:avLst>
                <a:gd name="adj" fmla="val 50000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 rot="2266052">
              <a:off x="1327" y="1392"/>
              <a:ext cx="912" cy="269"/>
            </a:xfrm>
            <a:prstGeom prst="roundRect">
              <a:avLst>
                <a:gd name="adj" fmla="val 50000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auto">
            <a:xfrm rot="1263311">
              <a:off x="1869" y="1747"/>
              <a:ext cx="1155" cy="269"/>
            </a:xfrm>
            <a:prstGeom prst="roundRect">
              <a:avLst>
                <a:gd name="adj" fmla="val 50000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7"/>
            <p:cNvSpPr>
              <a:spLocks noChangeArrowheads="1"/>
            </p:cNvSpPr>
            <p:nvPr/>
          </p:nvSpPr>
          <p:spPr bwMode="auto">
            <a:xfrm rot="2575760">
              <a:off x="2688" y="2112"/>
              <a:ext cx="819" cy="269"/>
            </a:xfrm>
            <a:prstGeom prst="roundRect">
              <a:avLst>
                <a:gd name="adj" fmla="val 50000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8"/>
            <p:cNvSpPr>
              <a:spLocks noChangeArrowheads="1"/>
            </p:cNvSpPr>
            <p:nvPr/>
          </p:nvSpPr>
          <p:spPr bwMode="auto">
            <a:xfrm rot="3382223">
              <a:off x="3085" y="2624"/>
              <a:ext cx="819" cy="269"/>
            </a:xfrm>
            <a:prstGeom prst="roundRect">
              <a:avLst>
                <a:gd name="adj" fmla="val 50000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9"/>
            <p:cNvSpPr>
              <a:spLocks noChangeArrowheads="1"/>
            </p:cNvSpPr>
            <p:nvPr/>
          </p:nvSpPr>
          <p:spPr bwMode="auto">
            <a:xfrm rot="4005449">
              <a:off x="3392" y="3203"/>
              <a:ext cx="819" cy="269"/>
            </a:xfrm>
            <a:prstGeom prst="roundRect">
              <a:avLst>
                <a:gd name="adj" fmla="val 50000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Oval 10"/>
          <p:cNvSpPr>
            <a:spLocks noChangeArrowheads="1"/>
          </p:cNvSpPr>
          <p:nvPr/>
        </p:nvSpPr>
        <p:spPr bwMode="auto">
          <a:xfrm>
            <a:off x="9144001" y="25908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1"/>
          <p:cNvSpPr>
            <a:spLocks noChangeArrowheads="1"/>
          </p:cNvSpPr>
          <p:nvPr/>
        </p:nvSpPr>
        <p:spPr bwMode="auto">
          <a:xfrm>
            <a:off x="7315201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9067800" y="30480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8991601" y="198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8839200" y="32766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7543801" y="35052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7467600" y="36576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7"/>
          <p:cNvSpPr>
            <a:spLocks noChangeArrowheads="1"/>
          </p:cNvSpPr>
          <p:nvPr/>
        </p:nvSpPr>
        <p:spPr bwMode="auto">
          <a:xfrm>
            <a:off x="7924800" y="3810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8"/>
          <p:cNvSpPr>
            <a:spLocks noChangeArrowheads="1"/>
          </p:cNvSpPr>
          <p:nvPr/>
        </p:nvSpPr>
        <p:spPr bwMode="auto">
          <a:xfrm>
            <a:off x="8305801" y="41148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19"/>
          <p:cNvSpPr>
            <a:spLocks noChangeArrowheads="1"/>
          </p:cNvSpPr>
          <p:nvPr/>
        </p:nvSpPr>
        <p:spPr bwMode="auto">
          <a:xfrm>
            <a:off x="8534401" y="43434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0"/>
          <p:cNvSpPr>
            <a:spLocks noChangeArrowheads="1"/>
          </p:cNvSpPr>
          <p:nvPr/>
        </p:nvSpPr>
        <p:spPr bwMode="auto">
          <a:xfrm>
            <a:off x="8686801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1"/>
          <p:cNvSpPr>
            <a:spLocks noChangeArrowheads="1"/>
          </p:cNvSpPr>
          <p:nvPr/>
        </p:nvSpPr>
        <p:spPr bwMode="auto">
          <a:xfrm>
            <a:off x="8763001" y="46482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2"/>
          <p:cNvSpPr>
            <a:spLocks noChangeArrowheads="1"/>
          </p:cNvSpPr>
          <p:nvPr/>
        </p:nvSpPr>
        <p:spPr bwMode="auto">
          <a:xfrm>
            <a:off x="8839200" y="48006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23"/>
          <p:cNvSpPr>
            <a:spLocks noChangeArrowheads="1"/>
          </p:cNvSpPr>
          <p:nvPr/>
        </p:nvSpPr>
        <p:spPr bwMode="auto">
          <a:xfrm>
            <a:off x="8915401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24"/>
          <p:cNvSpPr>
            <a:spLocks noChangeArrowheads="1"/>
          </p:cNvSpPr>
          <p:nvPr/>
        </p:nvSpPr>
        <p:spPr bwMode="auto">
          <a:xfrm>
            <a:off x="9067800" y="51054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>
            <a:off x="7696200" y="37338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26"/>
          <p:cNvSpPr>
            <a:spLocks noChangeArrowheads="1"/>
          </p:cNvSpPr>
          <p:nvPr/>
        </p:nvSpPr>
        <p:spPr bwMode="auto">
          <a:xfrm>
            <a:off x="7315201" y="35052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9144001" y="52578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29"/>
          <p:cNvSpPr>
            <a:spLocks noChangeArrowheads="1"/>
          </p:cNvSpPr>
          <p:nvPr/>
        </p:nvSpPr>
        <p:spPr bwMode="auto">
          <a:xfrm>
            <a:off x="92964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30"/>
          <p:cNvSpPr>
            <a:spLocks noChangeArrowheads="1"/>
          </p:cNvSpPr>
          <p:nvPr/>
        </p:nvSpPr>
        <p:spPr bwMode="auto">
          <a:xfrm>
            <a:off x="9372601" y="55626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1"/>
          <p:cNvSpPr>
            <a:spLocks noChangeArrowheads="1"/>
          </p:cNvSpPr>
          <p:nvPr/>
        </p:nvSpPr>
        <p:spPr bwMode="auto">
          <a:xfrm>
            <a:off x="9448801" y="57150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32"/>
          <p:cNvSpPr>
            <a:spLocks noChangeArrowheads="1"/>
          </p:cNvSpPr>
          <p:nvPr/>
        </p:nvSpPr>
        <p:spPr bwMode="auto">
          <a:xfrm>
            <a:off x="95250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33"/>
          <p:cNvSpPr>
            <a:spLocks noChangeArrowheads="1"/>
          </p:cNvSpPr>
          <p:nvPr/>
        </p:nvSpPr>
        <p:spPr bwMode="auto">
          <a:xfrm>
            <a:off x="9601201" y="60198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34"/>
          <p:cNvSpPr>
            <a:spLocks noChangeArrowheads="1"/>
          </p:cNvSpPr>
          <p:nvPr/>
        </p:nvSpPr>
        <p:spPr bwMode="auto">
          <a:xfrm>
            <a:off x="9677401" y="61722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35"/>
          <p:cNvSpPr>
            <a:spLocks noChangeArrowheads="1"/>
          </p:cNvSpPr>
          <p:nvPr/>
        </p:nvSpPr>
        <p:spPr bwMode="auto">
          <a:xfrm>
            <a:off x="9144001" y="220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36"/>
          <p:cNvSpPr>
            <a:spLocks noChangeArrowheads="1"/>
          </p:cNvSpPr>
          <p:nvPr/>
        </p:nvSpPr>
        <p:spPr bwMode="auto">
          <a:xfrm>
            <a:off x="7620001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37"/>
          <p:cNvSpPr>
            <a:spLocks noChangeArrowheads="1"/>
          </p:cNvSpPr>
          <p:nvPr/>
        </p:nvSpPr>
        <p:spPr bwMode="auto">
          <a:xfrm rot="1085519">
            <a:off x="8763001" y="2133601"/>
            <a:ext cx="533400" cy="1447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38"/>
          <p:cNvSpPr>
            <a:spLocks noChangeArrowheads="1"/>
          </p:cNvSpPr>
          <p:nvPr/>
        </p:nvSpPr>
        <p:spPr bwMode="auto">
          <a:xfrm>
            <a:off x="7086600" y="2667000"/>
            <a:ext cx="1524000" cy="533400"/>
          </a:xfrm>
          <a:prstGeom prst="ellips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39"/>
          <p:cNvSpPr>
            <a:spLocks noChangeArrowheads="1"/>
          </p:cNvSpPr>
          <p:nvPr/>
        </p:nvSpPr>
        <p:spPr bwMode="auto">
          <a:xfrm rot="1407797">
            <a:off x="8610600" y="1828800"/>
            <a:ext cx="457200" cy="1066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AutoShape 45"/>
          <p:cNvSpPr>
            <a:spLocks noChangeArrowheads="1"/>
          </p:cNvSpPr>
          <p:nvPr/>
        </p:nvSpPr>
        <p:spPr bwMode="auto">
          <a:xfrm>
            <a:off x="8382000" y="4191000"/>
            <a:ext cx="3048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Oval 46"/>
          <p:cNvSpPr>
            <a:spLocks noChangeArrowheads="1"/>
          </p:cNvSpPr>
          <p:nvPr/>
        </p:nvSpPr>
        <p:spPr bwMode="auto">
          <a:xfrm>
            <a:off x="7848601" y="35052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Oval 47"/>
          <p:cNvSpPr>
            <a:spLocks noChangeArrowheads="1"/>
          </p:cNvSpPr>
          <p:nvPr/>
        </p:nvSpPr>
        <p:spPr bwMode="auto">
          <a:xfrm>
            <a:off x="8153400" y="35052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Oval 48"/>
          <p:cNvSpPr>
            <a:spLocks noChangeArrowheads="1"/>
          </p:cNvSpPr>
          <p:nvPr/>
        </p:nvSpPr>
        <p:spPr bwMode="auto">
          <a:xfrm>
            <a:off x="8534401" y="35052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49"/>
          <p:cNvSpPr>
            <a:spLocks noChangeArrowheads="1"/>
          </p:cNvSpPr>
          <p:nvPr/>
        </p:nvSpPr>
        <p:spPr bwMode="auto">
          <a:xfrm>
            <a:off x="79248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50"/>
          <p:cNvSpPr>
            <a:spLocks noChangeArrowheads="1"/>
          </p:cNvSpPr>
          <p:nvPr/>
        </p:nvSpPr>
        <p:spPr bwMode="auto">
          <a:xfrm>
            <a:off x="8229601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Oval 51"/>
          <p:cNvSpPr>
            <a:spLocks noChangeArrowheads="1"/>
          </p:cNvSpPr>
          <p:nvPr/>
        </p:nvSpPr>
        <p:spPr bwMode="auto">
          <a:xfrm>
            <a:off x="8839200" y="22860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Oval 52"/>
          <p:cNvSpPr>
            <a:spLocks noChangeArrowheads="1"/>
          </p:cNvSpPr>
          <p:nvPr/>
        </p:nvSpPr>
        <p:spPr bwMode="auto">
          <a:xfrm>
            <a:off x="8763001" y="25146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6781800" y="3657600"/>
            <a:ext cx="1219200" cy="1604666"/>
            <a:chOff x="5181600" y="2895600"/>
            <a:chExt cx="1219200" cy="1604665"/>
          </a:xfrm>
        </p:grpSpPr>
        <p:sp>
          <p:nvSpPr>
            <p:cNvPr id="133" name="AutoShape 44"/>
            <p:cNvSpPr>
              <a:spLocks noChangeArrowheads="1"/>
            </p:cNvSpPr>
            <p:nvPr/>
          </p:nvSpPr>
          <p:spPr bwMode="auto">
            <a:xfrm>
              <a:off x="5562600" y="2895600"/>
              <a:ext cx="381000" cy="11430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Text Box 45"/>
            <p:cNvSpPr txBox="1">
              <a:spLocks noChangeArrowheads="1"/>
            </p:cNvSpPr>
            <p:nvPr/>
          </p:nvSpPr>
          <p:spPr bwMode="auto">
            <a:xfrm>
              <a:off x="5181600" y="4038600"/>
              <a:ext cx="1219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CC0000"/>
                  </a:solidFill>
                </a:rPr>
                <a:t>Turnoff</a:t>
              </a:r>
            </a:p>
          </p:txBody>
        </p: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200 Million Years Old</a:t>
            </a:r>
          </a:p>
        </p:txBody>
      </p:sp>
    </p:spTree>
    <p:extLst>
      <p:ext uri="{BB962C8B-B14F-4D97-AF65-F5344CB8AC3E}">
        <p14:creationId xmlns:p14="http://schemas.microsoft.com/office/powerpoint/2010/main" val="31921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  <p:bldP spid="38" grpId="1" uiExpand="1" build="allAtOnce"/>
      <p:bldP spid="83" grpId="0" animBg="1"/>
      <p:bldP spid="84" grpId="0" animBg="1"/>
      <p:bldP spid="1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0" y="990600"/>
            <a:ext cx="4267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 2 billion years old: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G, K, M stars dominate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Yellow/orange tint to cluster</a:t>
            </a:r>
          </a:p>
        </p:txBody>
      </p:sp>
      <p:sp>
        <p:nvSpPr>
          <p:cNvPr id="75" name="Rectangle 2"/>
          <p:cNvSpPr>
            <a:spLocks noChangeArrowheads="1"/>
          </p:cNvSpPr>
          <p:nvPr/>
        </p:nvSpPr>
        <p:spPr bwMode="auto">
          <a:xfrm>
            <a:off x="4419601" y="1143000"/>
            <a:ext cx="6553200" cy="571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" name="Group 3"/>
          <p:cNvGrpSpPr>
            <a:grpSpLocks/>
          </p:cNvGrpSpPr>
          <p:nvPr/>
        </p:nvGrpSpPr>
        <p:grpSpPr bwMode="auto">
          <a:xfrm>
            <a:off x="5246688" y="1323975"/>
            <a:ext cx="4583112" cy="5310188"/>
            <a:chOff x="1049" y="402"/>
            <a:chExt cx="2887" cy="3345"/>
          </a:xfrm>
        </p:grpSpPr>
        <p:sp>
          <p:nvSpPr>
            <p:cNvPr id="81" name="AutoShape 4"/>
            <p:cNvSpPr>
              <a:spLocks noChangeArrowheads="1"/>
            </p:cNvSpPr>
            <p:nvPr/>
          </p:nvSpPr>
          <p:spPr bwMode="auto">
            <a:xfrm rot="2819542">
              <a:off x="606" y="845"/>
              <a:ext cx="1155" cy="269"/>
            </a:xfrm>
            <a:prstGeom prst="roundRect">
              <a:avLst>
                <a:gd name="adj" fmla="val 50000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5"/>
            <p:cNvSpPr>
              <a:spLocks noChangeArrowheads="1"/>
            </p:cNvSpPr>
            <p:nvPr/>
          </p:nvSpPr>
          <p:spPr bwMode="auto">
            <a:xfrm rot="2266052">
              <a:off x="1327" y="1392"/>
              <a:ext cx="912" cy="269"/>
            </a:xfrm>
            <a:prstGeom prst="roundRect">
              <a:avLst>
                <a:gd name="adj" fmla="val 50000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6"/>
            <p:cNvSpPr>
              <a:spLocks noChangeArrowheads="1"/>
            </p:cNvSpPr>
            <p:nvPr/>
          </p:nvSpPr>
          <p:spPr bwMode="auto">
            <a:xfrm rot="1263311">
              <a:off x="1869" y="1747"/>
              <a:ext cx="1155" cy="269"/>
            </a:xfrm>
            <a:prstGeom prst="roundRect">
              <a:avLst>
                <a:gd name="adj" fmla="val 50000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7"/>
            <p:cNvSpPr>
              <a:spLocks noChangeArrowheads="1"/>
            </p:cNvSpPr>
            <p:nvPr/>
          </p:nvSpPr>
          <p:spPr bwMode="auto">
            <a:xfrm rot="2575760">
              <a:off x="2688" y="2112"/>
              <a:ext cx="819" cy="269"/>
            </a:xfrm>
            <a:prstGeom prst="roundRect">
              <a:avLst>
                <a:gd name="adj" fmla="val 50000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AutoShape 8"/>
            <p:cNvSpPr>
              <a:spLocks noChangeArrowheads="1"/>
            </p:cNvSpPr>
            <p:nvPr/>
          </p:nvSpPr>
          <p:spPr bwMode="auto">
            <a:xfrm rot="3382223">
              <a:off x="3085" y="2624"/>
              <a:ext cx="819" cy="269"/>
            </a:xfrm>
            <a:prstGeom prst="roundRect">
              <a:avLst>
                <a:gd name="adj" fmla="val 50000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AutoShape 9"/>
            <p:cNvSpPr>
              <a:spLocks noChangeArrowheads="1"/>
            </p:cNvSpPr>
            <p:nvPr/>
          </p:nvSpPr>
          <p:spPr bwMode="auto">
            <a:xfrm rot="4005449">
              <a:off x="3392" y="3203"/>
              <a:ext cx="819" cy="269"/>
            </a:xfrm>
            <a:prstGeom prst="roundRect">
              <a:avLst>
                <a:gd name="adj" fmla="val 50000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" name="Oval 10"/>
          <p:cNvSpPr>
            <a:spLocks noChangeArrowheads="1"/>
          </p:cNvSpPr>
          <p:nvPr/>
        </p:nvSpPr>
        <p:spPr bwMode="auto">
          <a:xfrm>
            <a:off x="9906001" y="313848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11"/>
          <p:cNvSpPr>
            <a:spLocks noChangeArrowheads="1"/>
          </p:cNvSpPr>
          <p:nvPr/>
        </p:nvSpPr>
        <p:spPr bwMode="auto">
          <a:xfrm>
            <a:off x="8382000" y="32004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9829801" y="35194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13"/>
          <p:cNvSpPr>
            <a:spLocks noChangeArrowheads="1"/>
          </p:cNvSpPr>
          <p:nvPr/>
        </p:nvSpPr>
        <p:spPr bwMode="auto">
          <a:xfrm>
            <a:off x="9601201" y="27432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14"/>
          <p:cNvSpPr>
            <a:spLocks noChangeArrowheads="1"/>
          </p:cNvSpPr>
          <p:nvPr/>
        </p:nvSpPr>
        <p:spPr bwMode="auto">
          <a:xfrm>
            <a:off x="9601201" y="3810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15"/>
          <p:cNvSpPr>
            <a:spLocks noChangeArrowheads="1"/>
          </p:cNvSpPr>
          <p:nvPr/>
        </p:nvSpPr>
        <p:spPr bwMode="auto">
          <a:xfrm>
            <a:off x="8229601" y="32004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16"/>
          <p:cNvSpPr>
            <a:spLocks noChangeArrowheads="1"/>
          </p:cNvSpPr>
          <p:nvPr/>
        </p:nvSpPr>
        <p:spPr bwMode="auto">
          <a:xfrm>
            <a:off x="8915401" y="38862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17"/>
          <p:cNvSpPr>
            <a:spLocks noChangeArrowheads="1"/>
          </p:cNvSpPr>
          <p:nvPr/>
        </p:nvSpPr>
        <p:spPr bwMode="auto">
          <a:xfrm>
            <a:off x="8686801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18"/>
          <p:cNvSpPr>
            <a:spLocks noChangeArrowheads="1"/>
          </p:cNvSpPr>
          <p:nvPr/>
        </p:nvSpPr>
        <p:spPr bwMode="auto">
          <a:xfrm>
            <a:off x="8763001" y="46482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19"/>
          <p:cNvSpPr>
            <a:spLocks noChangeArrowheads="1"/>
          </p:cNvSpPr>
          <p:nvPr/>
        </p:nvSpPr>
        <p:spPr bwMode="auto">
          <a:xfrm>
            <a:off x="8839200" y="48006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20"/>
          <p:cNvSpPr>
            <a:spLocks noChangeArrowheads="1"/>
          </p:cNvSpPr>
          <p:nvPr/>
        </p:nvSpPr>
        <p:spPr bwMode="auto">
          <a:xfrm>
            <a:off x="8915401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21"/>
          <p:cNvSpPr>
            <a:spLocks noChangeArrowheads="1"/>
          </p:cNvSpPr>
          <p:nvPr/>
        </p:nvSpPr>
        <p:spPr bwMode="auto">
          <a:xfrm>
            <a:off x="9067800" y="51054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23"/>
          <p:cNvSpPr>
            <a:spLocks noChangeArrowheads="1"/>
          </p:cNvSpPr>
          <p:nvPr/>
        </p:nvSpPr>
        <p:spPr bwMode="auto">
          <a:xfrm>
            <a:off x="9144001" y="52578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24"/>
          <p:cNvSpPr>
            <a:spLocks noChangeArrowheads="1"/>
          </p:cNvSpPr>
          <p:nvPr/>
        </p:nvSpPr>
        <p:spPr bwMode="auto">
          <a:xfrm>
            <a:off x="92964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25"/>
          <p:cNvSpPr>
            <a:spLocks noChangeArrowheads="1"/>
          </p:cNvSpPr>
          <p:nvPr/>
        </p:nvSpPr>
        <p:spPr bwMode="auto">
          <a:xfrm>
            <a:off x="9372601" y="55626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26"/>
          <p:cNvSpPr>
            <a:spLocks noChangeArrowheads="1"/>
          </p:cNvSpPr>
          <p:nvPr/>
        </p:nvSpPr>
        <p:spPr bwMode="auto">
          <a:xfrm>
            <a:off x="9448801" y="57150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27"/>
          <p:cNvSpPr>
            <a:spLocks noChangeArrowheads="1"/>
          </p:cNvSpPr>
          <p:nvPr/>
        </p:nvSpPr>
        <p:spPr bwMode="auto">
          <a:xfrm>
            <a:off x="95250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28"/>
          <p:cNvSpPr>
            <a:spLocks noChangeArrowheads="1"/>
          </p:cNvSpPr>
          <p:nvPr/>
        </p:nvSpPr>
        <p:spPr bwMode="auto">
          <a:xfrm>
            <a:off x="9601201" y="60198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29"/>
          <p:cNvSpPr>
            <a:spLocks noChangeArrowheads="1"/>
          </p:cNvSpPr>
          <p:nvPr/>
        </p:nvSpPr>
        <p:spPr bwMode="auto">
          <a:xfrm>
            <a:off x="9677401" y="61722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30"/>
          <p:cNvSpPr>
            <a:spLocks noChangeArrowheads="1"/>
          </p:cNvSpPr>
          <p:nvPr/>
        </p:nvSpPr>
        <p:spPr bwMode="auto">
          <a:xfrm>
            <a:off x="9906001" y="27574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31"/>
          <p:cNvSpPr>
            <a:spLocks noChangeArrowheads="1"/>
          </p:cNvSpPr>
          <p:nvPr/>
        </p:nvSpPr>
        <p:spPr bwMode="auto">
          <a:xfrm>
            <a:off x="9829801" y="23622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38"/>
          <p:cNvSpPr>
            <a:spLocks noChangeArrowheads="1"/>
          </p:cNvSpPr>
          <p:nvPr/>
        </p:nvSpPr>
        <p:spPr bwMode="auto">
          <a:xfrm>
            <a:off x="8305801" y="41148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39"/>
          <p:cNvSpPr>
            <a:spLocks noChangeArrowheads="1"/>
          </p:cNvSpPr>
          <p:nvPr/>
        </p:nvSpPr>
        <p:spPr bwMode="auto">
          <a:xfrm>
            <a:off x="8458201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40"/>
          <p:cNvSpPr>
            <a:spLocks noChangeArrowheads="1"/>
          </p:cNvSpPr>
          <p:nvPr/>
        </p:nvSpPr>
        <p:spPr bwMode="auto">
          <a:xfrm>
            <a:off x="8534401" y="32004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43"/>
          <p:cNvSpPr>
            <a:spLocks noChangeArrowheads="1"/>
          </p:cNvSpPr>
          <p:nvPr/>
        </p:nvSpPr>
        <p:spPr bwMode="auto">
          <a:xfrm>
            <a:off x="8382000" y="4191000"/>
            <a:ext cx="3048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45"/>
          <p:cNvSpPr>
            <a:spLocks noChangeArrowheads="1"/>
          </p:cNvSpPr>
          <p:nvPr/>
        </p:nvSpPr>
        <p:spPr bwMode="auto">
          <a:xfrm>
            <a:off x="8839200" y="32004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Oval 46"/>
          <p:cNvSpPr>
            <a:spLocks noChangeArrowheads="1"/>
          </p:cNvSpPr>
          <p:nvPr/>
        </p:nvSpPr>
        <p:spPr bwMode="auto">
          <a:xfrm>
            <a:off x="9144001" y="32004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Oval 37"/>
          <p:cNvSpPr>
            <a:spLocks noChangeArrowheads="1"/>
          </p:cNvSpPr>
          <p:nvPr/>
        </p:nvSpPr>
        <p:spPr bwMode="auto">
          <a:xfrm rot="1085519">
            <a:off x="9584218" y="2637832"/>
            <a:ext cx="533400" cy="1447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Oval 38"/>
          <p:cNvSpPr>
            <a:spLocks noChangeArrowheads="1"/>
          </p:cNvSpPr>
          <p:nvPr/>
        </p:nvSpPr>
        <p:spPr bwMode="auto">
          <a:xfrm>
            <a:off x="7924801" y="2971801"/>
            <a:ext cx="1524000" cy="533400"/>
          </a:xfrm>
          <a:prstGeom prst="ellips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Oval 39"/>
          <p:cNvSpPr>
            <a:spLocks noChangeArrowheads="1"/>
          </p:cNvSpPr>
          <p:nvPr/>
        </p:nvSpPr>
        <p:spPr bwMode="auto">
          <a:xfrm rot="1407797">
            <a:off x="9489878" y="2028116"/>
            <a:ext cx="457200" cy="1066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8" name="Group 137"/>
          <p:cNvGrpSpPr/>
          <p:nvPr/>
        </p:nvGrpSpPr>
        <p:grpSpPr>
          <a:xfrm>
            <a:off x="7696200" y="4343400"/>
            <a:ext cx="1219200" cy="1604666"/>
            <a:chOff x="5181600" y="2895600"/>
            <a:chExt cx="1219200" cy="1604665"/>
          </a:xfrm>
        </p:grpSpPr>
        <p:sp>
          <p:nvSpPr>
            <p:cNvPr id="139" name="AutoShape 44"/>
            <p:cNvSpPr>
              <a:spLocks noChangeArrowheads="1"/>
            </p:cNvSpPr>
            <p:nvPr/>
          </p:nvSpPr>
          <p:spPr bwMode="auto">
            <a:xfrm>
              <a:off x="5562600" y="2895600"/>
              <a:ext cx="381000" cy="11430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Text Box 45"/>
            <p:cNvSpPr txBox="1">
              <a:spLocks noChangeArrowheads="1"/>
            </p:cNvSpPr>
            <p:nvPr/>
          </p:nvSpPr>
          <p:spPr bwMode="auto">
            <a:xfrm>
              <a:off x="5181600" y="4038600"/>
              <a:ext cx="1219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CC0000"/>
                  </a:solidFill>
                </a:rPr>
                <a:t>Turnoff</a:t>
              </a:r>
            </a:p>
          </p:txBody>
        </p:sp>
      </p:grp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2 Billion Years Old</a:t>
            </a:r>
          </a:p>
        </p:txBody>
      </p:sp>
    </p:spTree>
    <p:extLst>
      <p:ext uri="{BB962C8B-B14F-4D97-AF65-F5344CB8AC3E}">
        <p14:creationId xmlns:p14="http://schemas.microsoft.com/office/powerpoint/2010/main" val="12816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-1588" y="975358"/>
            <a:ext cx="4267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 10 billion years old: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K, M stars dominate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Red tint to cluster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Sun is about to turn off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4343400" y="1143000"/>
            <a:ext cx="6553200" cy="5715000"/>
            <a:chOff x="4343400" y="1143000"/>
            <a:chExt cx="6553200" cy="5715000"/>
          </a:xfrm>
        </p:grpSpPr>
        <p:sp>
          <p:nvSpPr>
            <p:cNvPr id="42" name="Rectangle 2"/>
            <p:cNvSpPr>
              <a:spLocks noChangeArrowheads="1"/>
            </p:cNvSpPr>
            <p:nvPr/>
          </p:nvSpPr>
          <p:spPr bwMode="auto">
            <a:xfrm>
              <a:off x="4343400" y="1143000"/>
              <a:ext cx="6553200" cy="571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3"/>
            <p:cNvGrpSpPr>
              <a:grpSpLocks/>
            </p:cNvGrpSpPr>
            <p:nvPr/>
          </p:nvGrpSpPr>
          <p:grpSpPr bwMode="auto">
            <a:xfrm>
              <a:off x="5170488" y="1323975"/>
              <a:ext cx="4583112" cy="5310188"/>
              <a:chOff x="1049" y="402"/>
              <a:chExt cx="2887" cy="3345"/>
            </a:xfrm>
          </p:grpSpPr>
          <p:sp>
            <p:nvSpPr>
              <p:cNvPr id="44" name="AutoShape 4"/>
              <p:cNvSpPr>
                <a:spLocks noChangeArrowheads="1"/>
              </p:cNvSpPr>
              <p:nvPr/>
            </p:nvSpPr>
            <p:spPr bwMode="auto">
              <a:xfrm rot="2819542">
                <a:off x="606" y="845"/>
                <a:ext cx="1155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utoShape 5"/>
              <p:cNvSpPr>
                <a:spLocks noChangeArrowheads="1"/>
              </p:cNvSpPr>
              <p:nvPr/>
            </p:nvSpPr>
            <p:spPr bwMode="auto">
              <a:xfrm rot="2266052">
                <a:off x="1327" y="1392"/>
                <a:ext cx="912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utoShape 6"/>
              <p:cNvSpPr>
                <a:spLocks noChangeArrowheads="1"/>
              </p:cNvSpPr>
              <p:nvPr/>
            </p:nvSpPr>
            <p:spPr bwMode="auto">
              <a:xfrm rot="1263311">
                <a:off x="1869" y="1747"/>
                <a:ext cx="1155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utoShape 7"/>
              <p:cNvSpPr>
                <a:spLocks noChangeArrowheads="1"/>
              </p:cNvSpPr>
              <p:nvPr/>
            </p:nvSpPr>
            <p:spPr bwMode="auto">
              <a:xfrm rot="2575760">
                <a:off x="2688" y="2112"/>
                <a:ext cx="819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8"/>
              <p:cNvSpPr>
                <a:spLocks noChangeArrowheads="1"/>
              </p:cNvSpPr>
              <p:nvPr/>
            </p:nvSpPr>
            <p:spPr bwMode="auto">
              <a:xfrm rot="3382223">
                <a:off x="3085" y="2624"/>
                <a:ext cx="819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9"/>
              <p:cNvSpPr>
                <a:spLocks noChangeArrowheads="1"/>
              </p:cNvSpPr>
              <p:nvPr/>
            </p:nvSpPr>
            <p:spPr bwMode="auto">
              <a:xfrm rot="4005449">
                <a:off x="3392" y="3203"/>
                <a:ext cx="819" cy="269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9678988" y="35194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auto">
            <a:xfrm>
              <a:off x="9526588" y="4191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9678988" y="39004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3"/>
            <p:cNvSpPr>
              <a:spLocks noChangeArrowheads="1"/>
            </p:cNvSpPr>
            <p:nvPr/>
          </p:nvSpPr>
          <p:spPr bwMode="auto">
            <a:xfrm>
              <a:off x="9374188" y="3124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14"/>
            <p:cNvSpPr>
              <a:spLocks noChangeArrowheads="1"/>
            </p:cNvSpPr>
            <p:nvPr/>
          </p:nvSpPr>
          <p:spPr bwMode="auto">
            <a:xfrm>
              <a:off x="8764588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15"/>
            <p:cNvSpPr>
              <a:spLocks noChangeArrowheads="1"/>
            </p:cNvSpPr>
            <p:nvPr/>
          </p:nvSpPr>
          <p:spPr bwMode="auto">
            <a:xfrm>
              <a:off x="9372600" y="4267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16"/>
            <p:cNvSpPr>
              <a:spLocks noChangeArrowheads="1"/>
            </p:cNvSpPr>
            <p:nvPr/>
          </p:nvSpPr>
          <p:spPr bwMode="auto">
            <a:xfrm>
              <a:off x="9069388" y="4343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8839200" y="4419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8"/>
            <p:cNvSpPr>
              <a:spLocks noChangeArrowheads="1"/>
            </p:cNvSpPr>
            <p:nvPr/>
          </p:nvSpPr>
          <p:spPr bwMode="auto">
            <a:xfrm>
              <a:off x="8686800" y="4648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9"/>
            <p:cNvSpPr>
              <a:spLocks noChangeArrowheads="1"/>
            </p:cNvSpPr>
            <p:nvPr/>
          </p:nvSpPr>
          <p:spPr bwMode="auto">
            <a:xfrm>
              <a:off x="8763000" y="4800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20"/>
            <p:cNvSpPr>
              <a:spLocks noChangeArrowheads="1"/>
            </p:cNvSpPr>
            <p:nvPr/>
          </p:nvSpPr>
          <p:spPr bwMode="auto">
            <a:xfrm>
              <a:off x="8839200" y="4953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1"/>
            <p:cNvSpPr>
              <a:spLocks noChangeArrowheads="1"/>
            </p:cNvSpPr>
            <p:nvPr/>
          </p:nvSpPr>
          <p:spPr bwMode="auto">
            <a:xfrm>
              <a:off x="8991600" y="5105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23"/>
            <p:cNvSpPr>
              <a:spLocks noChangeArrowheads="1"/>
            </p:cNvSpPr>
            <p:nvPr/>
          </p:nvSpPr>
          <p:spPr bwMode="auto">
            <a:xfrm>
              <a:off x="9067800" y="5257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24"/>
            <p:cNvSpPr>
              <a:spLocks noChangeArrowheads="1"/>
            </p:cNvSpPr>
            <p:nvPr/>
          </p:nvSpPr>
          <p:spPr bwMode="auto">
            <a:xfrm>
              <a:off x="9220200" y="5410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5"/>
            <p:cNvSpPr>
              <a:spLocks noChangeArrowheads="1"/>
            </p:cNvSpPr>
            <p:nvPr/>
          </p:nvSpPr>
          <p:spPr bwMode="auto">
            <a:xfrm>
              <a:off x="9296400" y="5562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26"/>
            <p:cNvSpPr>
              <a:spLocks noChangeArrowheads="1"/>
            </p:cNvSpPr>
            <p:nvPr/>
          </p:nvSpPr>
          <p:spPr bwMode="auto">
            <a:xfrm>
              <a:off x="9372600" y="5715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27"/>
            <p:cNvSpPr>
              <a:spLocks noChangeArrowheads="1"/>
            </p:cNvSpPr>
            <p:nvPr/>
          </p:nvSpPr>
          <p:spPr bwMode="auto">
            <a:xfrm>
              <a:off x="9448800" y="5867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8"/>
            <p:cNvSpPr>
              <a:spLocks noChangeArrowheads="1"/>
            </p:cNvSpPr>
            <p:nvPr/>
          </p:nvSpPr>
          <p:spPr bwMode="auto">
            <a:xfrm>
              <a:off x="9525000" y="6019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29"/>
            <p:cNvSpPr>
              <a:spLocks noChangeArrowheads="1"/>
            </p:cNvSpPr>
            <p:nvPr/>
          </p:nvSpPr>
          <p:spPr bwMode="auto">
            <a:xfrm>
              <a:off x="9601200" y="6172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0"/>
            <p:cNvSpPr>
              <a:spLocks noChangeArrowheads="1"/>
            </p:cNvSpPr>
            <p:nvPr/>
          </p:nvSpPr>
          <p:spPr bwMode="auto">
            <a:xfrm>
              <a:off x="9678988" y="31384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31"/>
            <p:cNvSpPr>
              <a:spLocks noChangeArrowheads="1"/>
            </p:cNvSpPr>
            <p:nvPr/>
          </p:nvSpPr>
          <p:spPr bwMode="auto">
            <a:xfrm>
              <a:off x="9602788" y="2743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36"/>
            <p:cNvSpPr>
              <a:spLocks noChangeArrowheads="1"/>
            </p:cNvSpPr>
            <p:nvPr/>
          </p:nvSpPr>
          <p:spPr bwMode="auto">
            <a:xfrm>
              <a:off x="9221788" y="4343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utoShape 39"/>
            <p:cNvSpPr>
              <a:spLocks noChangeArrowheads="1"/>
            </p:cNvSpPr>
            <p:nvPr/>
          </p:nvSpPr>
          <p:spPr bwMode="auto">
            <a:xfrm>
              <a:off x="8534400" y="4343400"/>
              <a:ext cx="304800" cy="228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41"/>
            <p:cNvSpPr>
              <a:spLocks noChangeArrowheads="1"/>
            </p:cNvSpPr>
            <p:nvPr/>
          </p:nvSpPr>
          <p:spPr bwMode="auto">
            <a:xfrm>
              <a:off x="8993188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42"/>
            <p:cNvSpPr>
              <a:spLocks noChangeArrowheads="1"/>
            </p:cNvSpPr>
            <p:nvPr/>
          </p:nvSpPr>
          <p:spPr bwMode="auto">
            <a:xfrm>
              <a:off x="9221788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" name="Oval 37"/>
          <p:cNvSpPr>
            <a:spLocks noChangeArrowheads="1"/>
          </p:cNvSpPr>
          <p:nvPr/>
        </p:nvSpPr>
        <p:spPr bwMode="auto">
          <a:xfrm rot="795218">
            <a:off x="9379061" y="3006137"/>
            <a:ext cx="533400" cy="1447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38"/>
          <p:cNvSpPr>
            <a:spLocks noChangeArrowheads="1"/>
          </p:cNvSpPr>
          <p:nvPr/>
        </p:nvSpPr>
        <p:spPr bwMode="auto">
          <a:xfrm>
            <a:off x="8610600" y="3505201"/>
            <a:ext cx="762000" cy="381000"/>
          </a:xfrm>
          <a:prstGeom prst="ellips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39"/>
          <p:cNvSpPr>
            <a:spLocks noChangeArrowheads="1"/>
          </p:cNvSpPr>
          <p:nvPr/>
        </p:nvSpPr>
        <p:spPr bwMode="auto">
          <a:xfrm rot="1407797">
            <a:off x="9331522" y="2315285"/>
            <a:ext cx="457200" cy="1066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8001001" y="4648201"/>
            <a:ext cx="1219200" cy="1604666"/>
            <a:chOff x="5181600" y="2895600"/>
            <a:chExt cx="1219200" cy="1604665"/>
          </a:xfrm>
        </p:grpSpPr>
        <p:sp>
          <p:nvSpPr>
            <p:cNvPr id="116" name="AutoShape 44"/>
            <p:cNvSpPr>
              <a:spLocks noChangeArrowheads="1"/>
            </p:cNvSpPr>
            <p:nvPr/>
          </p:nvSpPr>
          <p:spPr bwMode="auto">
            <a:xfrm>
              <a:off x="5562600" y="2895600"/>
              <a:ext cx="381000" cy="11430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45"/>
            <p:cNvSpPr txBox="1">
              <a:spLocks noChangeArrowheads="1"/>
            </p:cNvSpPr>
            <p:nvPr/>
          </p:nvSpPr>
          <p:spPr bwMode="auto">
            <a:xfrm>
              <a:off x="5181600" y="4038600"/>
              <a:ext cx="1219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CC0000"/>
                  </a:solidFill>
                </a:rPr>
                <a:t>Turnoff</a:t>
              </a:r>
            </a:p>
          </p:txBody>
        </p:sp>
      </p:grp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10 Billion Years Old</a:t>
            </a:r>
          </a:p>
        </p:txBody>
      </p:sp>
    </p:spTree>
    <p:extLst>
      <p:ext uri="{BB962C8B-B14F-4D97-AF65-F5344CB8AC3E}">
        <p14:creationId xmlns:p14="http://schemas.microsoft.com/office/powerpoint/2010/main" val="352737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112" grpId="0" animBg="1"/>
      <p:bldP spid="113" grpId="0" animBg="1"/>
      <p:bldP spid="1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" descr="AST1617"/>
          <p:cNvPicPr>
            <a:picLocks noChangeAspect="1" noChangeArrowheads="1"/>
          </p:cNvPicPr>
          <p:nvPr/>
        </p:nvPicPr>
        <p:blipFill>
          <a:blip r:embed="rId2" cstate="print"/>
          <a:srcRect l="18000" r="18000"/>
          <a:stretch>
            <a:fillRect/>
          </a:stretch>
        </p:blipFill>
        <p:spPr bwMode="auto">
          <a:xfrm>
            <a:off x="6096000" y="685800"/>
            <a:ext cx="4876800" cy="5715000"/>
          </a:xfrm>
          <a:prstGeom prst="rect">
            <a:avLst/>
          </a:prstGeom>
          <a:noFill/>
        </p:spPr>
      </p:pic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04800" y="1166842"/>
            <a:ext cx="48005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You can gauge the age of a collection of stars from the turn off point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color is also an indication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FF"/>
                </a:solidFill>
              </a:rPr>
              <a:t>Blueish</a:t>
            </a:r>
            <a:r>
              <a:rPr lang="en-US" sz="2000" dirty="0">
                <a:solidFill>
                  <a:srgbClr val="0000FF"/>
                </a:solidFill>
              </a:rPr>
              <a:t>:  young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Reddish: old</a:t>
            </a:r>
          </a:p>
        </p:txBody>
      </p:sp>
      <p:pic>
        <p:nvPicPr>
          <p:cNvPr id="73" name="Picture 2" descr="C19F12"/>
          <p:cNvPicPr>
            <a:picLocks noChangeAspect="1" noChangeArrowheads="1"/>
          </p:cNvPicPr>
          <p:nvPr/>
        </p:nvPicPr>
        <p:blipFill>
          <a:blip r:embed="rId3" cstate="print"/>
          <a:srcRect l="11252" r="11252"/>
          <a:stretch>
            <a:fillRect/>
          </a:stretch>
        </p:blipFill>
        <p:spPr bwMode="auto">
          <a:xfrm>
            <a:off x="4673601" y="762001"/>
            <a:ext cx="6299200" cy="6096000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Turn Off Point</a:t>
            </a:r>
          </a:p>
        </p:txBody>
      </p:sp>
    </p:spTree>
    <p:extLst>
      <p:ext uri="{BB962C8B-B14F-4D97-AF65-F5344CB8AC3E}">
        <p14:creationId xmlns:p14="http://schemas.microsoft.com/office/powerpoint/2010/main" val="206759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0" y="1828801"/>
            <a:ext cx="43337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spectrum depends on the temperature: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We can find the peak wavelength:</a:t>
            </a:r>
          </a:p>
        </p:txBody>
      </p:sp>
      <p:graphicFrame>
        <p:nvGraphicFramePr>
          <p:cNvPr id="62475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725823"/>
              </p:ext>
            </p:extLst>
          </p:nvPr>
        </p:nvGraphicFramePr>
        <p:xfrm>
          <a:off x="306387" y="939801"/>
          <a:ext cx="242235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200" imgH="393480" progId="Equation.DSMT4">
                  <p:embed/>
                </p:oleObj>
              </mc:Choice>
              <mc:Fallback>
                <p:oleObj name="Equation" r:id="rId2" imgW="1384200" imgH="393480" progId="Equation.DSMT4">
                  <p:embed/>
                  <p:pic>
                    <p:nvPicPr>
                      <p:cNvPr id="62475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" y="939801"/>
                        <a:ext cx="242235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6530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579664"/>
              </p:ext>
            </p:extLst>
          </p:nvPr>
        </p:nvGraphicFramePr>
        <p:xfrm>
          <a:off x="3621087" y="969964"/>
          <a:ext cx="433377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76440" imgH="431640" progId="Equation.DSMT4">
                  <p:embed/>
                </p:oleObj>
              </mc:Choice>
              <mc:Fallback>
                <p:oleObj name="Equation" r:id="rId4" imgW="2476440" imgH="431640" progId="Equation.DSMT4">
                  <p:embed/>
                  <p:pic>
                    <p:nvPicPr>
                      <p:cNvPr id="57653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7" y="969964"/>
                        <a:ext cx="4333770" cy="75537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0480" y="3905398"/>
            <a:ext cx="37033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Color gives you a good idea of the temperature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Colors go from dull red (cool) to electric blue (hot)</a:t>
            </a:r>
          </a:p>
        </p:txBody>
      </p:sp>
      <p:pic>
        <p:nvPicPr>
          <p:cNvPr id="9" name="Picture 19" descr="648px-Wiens_law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872991"/>
            <a:ext cx="5554980" cy="513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9144000" y="782855"/>
            <a:ext cx="1828800" cy="6096000"/>
            <a:chOff x="8839200" y="304800"/>
            <a:chExt cx="1828800" cy="6096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8839200" y="304800"/>
              <a:ext cx="1828800" cy="609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9448800" y="381000"/>
              <a:ext cx="1143000" cy="1143000"/>
            </a:xfrm>
            <a:prstGeom prst="ellipse">
              <a:avLst/>
            </a:prstGeom>
            <a:solidFill>
              <a:srgbClr val="99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200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9554730" y="772258"/>
              <a:ext cx="9608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2900 K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9448800" y="1600200"/>
              <a:ext cx="1143000" cy="11430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200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9465365" y="1987859"/>
              <a:ext cx="10073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4500 K</a:t>
              </a: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9448800" y="2819400"/>
              <a:ext cx="1143000" cy="11430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20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9448800" y="4038600"/>
              <a:ext cx="1143000" cy="1143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200"/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9508260" y="4455835"/>
              <a:ext cx="11597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10,000 K</a:t>
              </a: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9448800" y="5257800"/>
              <a:ext cx="1143000" cy="11430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200"/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9425556" y="5641135"/>
              <a:ext cx="11695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20,000 K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9567895" y="3179545"/>
              <a:ext cx="102390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5500 K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Wien’s Law</a:t>
            </a:r>
          </a:p>
        </p:txBody>
      </p:sp>
    </p:spTree>
    <p:extLst>
      <p:ext uri="{BB962C8B-B14F-4D97-AF65-F5344CB8AC3E}">
        <p14:creationId xmlns:p14="http://schemas.microsoft.com/office/powerpoint/2010/main" val="313781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uiExpand="1" build="p"/>
      <p:bldP spid="1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5" descr="doppler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905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175492" y="1610579"/>
            <a:ext cx="9906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Stars are often in motion, sometimes very fast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This causes a shift in spectral lines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Due to waves getting “scrunched together” in front or “spread apart” in back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Formula for shift in frequency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</a:t>
            </a:r>
            <a:r>
              <a:rPr lang="en-US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0</a:t>
            </a:r>
            <a:r>
              <a:rPr lang="en-US" sz="2000" dirty="0">
                <a:solidFill>
                  <a:srgbClr val="0000FF"/>
                </a:solidFill>
              </a:rPr>
              <a:t> is frequency now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</a:t>
            </a:r>
            <a:r>
              <a:rPr lang="en-US" sz="2000" dirty="0">
                <a:solidFill>
                  <a:srgbClr val="0000FF"/>
                </a:solidFill>
              </a:rPr>
              <a:t> is frequency then (emitted frequency)</a:t>
            </a:r>
            <a:endParaRPr lang="en-US" sz="2000" i="1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Objects normally move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Slowly (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i="1" dirty="0">
                <a:solidFill>
                  <a:srgbClr val="FF0000"/>
                </a:solidFill>
              </a:rPr>
              <a:t>/c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small), or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Straight away from us (</a:t>
            </a:r>
            <a:r>
              <a:rPr lang="en-US" sz="2000" i="1" dirty="0">
                <a:solidFill>
                  <a:srgbClr val="FF0000"/>
                </a:solidFill>
              </a:rPr>
              <a:t>v = </a:t>
            </a:r>
            <a:r>
              <a:rPr lang="en-US" sz="2000" i="1" dirty="0" err="1">
                <a:solidFill>
                  <a:srgbClr val="FF0000"/>
                </a:solidFill>
              </a:rPr>
              <a:t>v</a:t>
            </a:r>
            <a:r>
              <a:rPr lang="en-US" sz="2000" dirty="0" err="1">
                <a:solidFill>
                  <a:srgbClr val="FF0000"/>
                </a:solidFill>
              </a:rPr>
              <a:t>cos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 = - </a:t>
            </a:r>
            <a:r>
              <a:rPr lang="en-US" sz="2000" i="1" dirty="0" err="1">
                <a:solidFill>
                  <a:srgbClr val="FF0000"/>
                </a:solidFill>
                <a:sym typeface="Symbol"/>
              </a:rPr>
              <a:t>v</a:t>
            </a:r>
            <a:r>
              <a:rPr lang="en-US" sz="2000" i="1" baseline="-25000" dirty="0" err="1">
                <a:solidFill>
                  <a:srgbClr val="FF0000"/>
                </a:solidFill>
                <a:sym typeface="Symbol"/>
              </a:rPr>
              <a:t>r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We therefore can simplify this formula: 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i="1" dirty="0" err="1">
                <a:solidFill>
                  <a:srgbClr val="9900CC"/>
                </a:solidFill>
                <a:sym typeface="Symbol"/>
              </a:rPr>
              <a:t>v</a:t>
            </a:r>
            <a:r>
              <a:rPr lang="en-US" sz="2000" i="1" baseline="-25000" dirty="0" err="1">
                <a:solidFill>
                  <a:srgbClr val="9900CC"/>
                </a:solidFill>
                <a:sym typeface="Symbol"/>
              </a:rPr>
              <a:t>r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 is the velocity away from us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sym typeface="Symbol"/>
              </a:rPr>
              <a:t>Normally, this is rewritten in terms of wavelength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sym typeface="Symbol"/>
              </a:rPr>
              <a:t>Recall </a:t>
            </a:r>
            <a:r>
              <a:rPr lang="en-US" sz="2000" i="1" dirty="0">
                <a:solidFill>
                  <a:srgbClr val="C00000"/>
                </a:solidFill>
                <a:sym typeface="Symbol" panose="05050102010706020507" pitchFamily="18" charset="2"/>
              </a:rPr>
              <a:t></a:t>
            </a:r>
            <a:r>
              <a:rPr lang="en-US" sz="2000" i="1" dirty="0">
                <a:solidFill>
                  <a:srgbClr val="C00000"/>
                </a:solidFill>
                <a:sym typeface="Symbol"/>
              </a:rPr>
              <a:t> = c</a:t>
            </a:r>
            <a:r>
              <a:rPr lang="en-US" sz="2000" dirty="0">
                <a:solidFill>
                  <a:srgbClr val="C00000"/>
                </a:solidFill>
                <a:sym typeface="Symbol"/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506921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370647"/>
              </p:ext>
            </p:extLst>
          </p:nvPr>
        </p:nvGraphicFramePr>
        <p:xfrm>
          <a:off x="3526439" y="3521600"/>
          <a:ext cx="2022300" cy="86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600" imgH="495000" progId="Equation.DSMT4">
                  <p:embed/>
                </p:oleObj>
              </mc:Choice>
              <mc:Fallback>
                <p:oleObj name="Equation" r:id="rId3" imgW="1155600" imgH="495000" progId="Equation.DSMT4">
                  <p:embed/>
                  <p:pic>
                    <p:nvPicPr>
                      <p:cNvPr id="506921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439" y="3521600"/>
                        <a:ext cx="2022300" cy="86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864302"/>
              </p:ext>
            </p:extLst>
          </p:nvPr>
        </p:nvGraphicFramePr>
        <p:xfrm>
          <a:off x="6440047" y="3965576"/>
          <a:ext cx="1910790" cy="86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495000" progId="Equation.DSMT4">
                  <p:embed/>
                </p:oleObj>
              </mc:Choice>
              <mc:Fallback>
                <p:oleObj name="Equation" r:id="rId5" imgW="1091880" imgH="495000" progId="Equation.DSMT4">
                  <p:embed/>
                  <p:pic>
                    <p:nvPicPr>
                      <p:cNvPr id="2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047" y="3965576"/>
                        <a:ext cx="1910790" cy="86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208537"/>
              </p:ext>
            </p:extLst>
          </p:nvPr>
        </p:nvGraphicFramePr>
        <p:xfrm>
          <a:off x="8331200" y="3965575"/>
          <a:ext cx="14446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482400" progId="Equation.DSMT4">
                  <p:embed/>
                </p:oleObj>
              </mc:Choice>
              <mc:Fallback>
                <p:oleObj name="Equation" r:id="rId7" imgW="825480" imgH="482400" progId="Equation.DSMT4">
                  <p:embed/>
                  <p:pic>
                    <p:nvPicPr>
                      <p:cNvPr id="3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1200" y="3965575"/>
                        <a:ext cx="14446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544684"/>
              </p:ext>
            </p:extLst>
          </p:nvPr>
        </p:nvGraphicFramePr>
        <p:xfrm>
          <a:off x="3009900" y="6021388"/>
          <a:ext cx="8667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000" imgH="431640" progId="Equation.DSMT4">
                  <p:embed/>
                </p:oleObj>
              </mc:Choice>
              <mc:Fallback>
                <p:oleObj name="Equation" r:id="rId9" imgW="495000" imgH="431640" progId="Equation.DSMT4">
                  <p:embed/>
                  <p:pic>
                    <p:nvPicPr>
                      <p:cNvPr id="4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6021388"/>
                        <a:ext cx="8667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465668"/>
              </p:ext>
            </p:extLst>
          </p:nvPr>
        </p:nvGraphicFramePr>
        <p:xfrm>
          <a:off x="3898900" y="5962650"/>
          <a:ext cx="15335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76240" imgH="482400" progId="Equation.DSMT4">
                  <p:embed/>
                </p:oleObj>
              </mc:Choice>
              <mc:Fallback>
                <p:oleObj name="Equation" r:id="rId11" imgW="876240" imgH="482400" progId="Equation.DSMT4">
                  <p:embed/>
                  <p:pic>
                    <p:nvPicPr>
                      <p:cNvPr id="20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5962650"/>
                        <a:ext cx="15335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679995"/>
              </p:ext>
            </p:extLst>
          </p:nvPr>
        </p:nvGraphicFramePr>
        <p:xfrm>
          <a:off x="5449888" y="5976938"/>
          <a:ext cx="14668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8080" imgH="482400" progId="Equation.DSMT4">
                  <p:embed/>
                </p:oleObj>
              </mc:Choice>
              <mc:Fallback>
                <p:oleObj name="Equation" r:id="rId13" imgW="838080" imgH="482400" progId="Equation.DSMT4">
                  <p:embed/>
                  <p:pic>
                    <p:nvPicPr>
                      <p:cNvPr id="21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8" y="5976938"/>
                        <a:ext cx="14668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381580"/>
              </p:ext>
            </p:extLst>
          </p:nvPr>
        </p:nvGraphicFramePr>
        <p:xfrm>
          <a:off x="7956900" y="5687077"/>
          <a:ext cx="164430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39600" imgH="482400" progId="Equation.DSMT4">
                  <p:embed/>
                </p:oleObj>
              </mc:Choice>
              <mc:Fallback>
                <p:oleObj name="Equation" r:id="rId15" imgW="939600" imgH="482400" progId="Equation.DSMT4">
                  <p:embed/>
                  <p:pic>
                    <p:nvPicPr>
                      <p:cNvPr id="22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900" y="5687077"/>
                        <a:ext cx="1644300" cy="8442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76200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General Formula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-2598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Doppler Effect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D41E223F-C631-4B4E-8330-8B8583915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685133"/>
            <a:ext cx="3198547" cy="70788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In this class the subscript 0 always means “now”</a:t>
            </a:r>
          </a:p>
        </p:txBody>
      </p:sp>
    </p:spTree>
    <p:extLst>
      <p:ext uri="{BB962C8B-B14F-4D97-AF65-F5344CB8AC3E}">
        <p14:creationId xmlns:p14="http://schemas.microsoft.com/office/powerpoint/2010/main" val="158159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uiExpand="1" build="p"/>
      <p:bldP spid="14" grpId="0" uiExpand="1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0" y="838200"/>
            <a:ext cx="10972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By studying the spectrum, we can measure the star’s motion towards or away from us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Reference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spectrum: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Star’s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spectrum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Since spectral lines are shifted to shorter wavelengths, star is moving towards us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Called blue shift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If the spectral lines are shifted towards longer wavelengths, star moving away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Called red shift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</a:t>
            </a:r>
            <a:r>
              <a:rPr lang="en-US" sz="2000" i="1" dirty="0">
                <a:solidFill>
                  <a:srgbClr val="FF0000"/>
                </a:solidFill>
              </a:rPr>
              <a:t>red shift parameter</a:t>
            </a:r>
            <a:r>
              <a:rPr lang="en-US" sz="2000" dirty="0">
                <a:solidFill>
                  <a:srgbClr val="FF0000"/>
                </a:solidFill>
              </a:rPr>
              <a:t>, denoted </a:t>
            </a:r>
            <a:r>
              <a:rPr lang="en-US" sz="2000" i="1" dirty="0">
                <a:solidFill>
                  <a:srgbClr val="FF0000"/>
                </a:solidFill>
              </a:rPr>
              <a:t>z</a:t>
            </a:r>
            <a:r>
              <a:rPr lang="en-US" sz="2000" dirty="0">
                <a:solidFill>
                  <a:srgbClr val="FF0000"/>
                </a:solidFill>
              </a:rPr>
              <a:t> is defined by*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For small velocities,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we can see that: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9800" y="2133601"/>
            <a:ext cx="8229600" cy="609600"/>
            <a:chOff x="2209800" y="2133600"/>
            <a:chExt cx="8229600" cy="609600"/>
          </a:xfrm>
        </p:grpSpPr>
        <p:grpSp>
          <p:nvGrpSpPr>
            <p:cNvPr id="42" name="Group 49"/>
            <p:cNvGrpSpPr>
              <a:grpSpLocks/>
            </p:cNvGrpSpPr>
            <p:nvPr/>
          </p:nvGrpSpPr>
          <p:grpSpPr bwMode="auto">
            <a:xfrm>
              <a:off x="2209800" y="2133600"/>
              <a:ext cx="8229600" cy="609600"/>
              <a:chOff x="432" y="2832"/>
              <a:chExt cx="5184" cy="432"/>
            </a:xfrm>
          </p:grpSpPr>
          <p:sp>
            <p:nvSpPr>
              <p:cNvPr id="43" name="Rectangle 50"/>
              <p:cNvSpPr>
                <a:spLocks noChangeArrowheads="1"/>
              </p:cNvSpPr>
              <p:nvPr/>
            </p:nvSpPr>
            <p:spPr bwMode="auto">
              <a:xfrm>
                <a:off x="432" y="2832"/>
                <a:ext cx="1008" cy="432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51"/>
              <p:cNvSpPr>
                <a:spLocks noChangeArrowheads="1"/>
              </p:cNvSpPr>
              <p:nvPr/>
            </p:nvSpPr>
            <p:spPr bwMode="auto">
              <a:xfrm>
                <a:off x="1440" y="2832"/>
                <a:ext cx="768" cy="432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52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624" cy="432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53"/>
              <p:cNvSpPr>
                <a:spLocks noChangeArrowheads="1"/>
              </p:cNvSpPr>
              <p:nvPr/>
            </p:nvSpPr>
            <p:spPr bwMode="auto">
              <a:xfrm>
                <a:off x="2832" y="2832"/>
                <a:ext cx="624" cy="432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66FF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54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624" cy="432"/>
              </a:xfrm>
              <a:prstGeom prst="rect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33CC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55"/>
              <p:cNvSpPr>
                <a:spLocks noChangeArrowheads="1"/>
              </p:cNvSpPr>
              <p:nvPr/>
            </p:nvSpPr>
            <p:spPr bwMode="auto">
              <a:xfrm>
                <a:off x="4080" y="2832"/>
                <a:ext cx="624" cy="432"/>
              </a:xfrm>
              <a:prstGeom prst="rect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9900CC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56"/>
              <p:cNvSpPr>
                <a:spLocks noChangeArrowheads="1"/>
              </p:cNvSpPr>
              <p:nvPr/>
            </p:nvSpPr>
            <p:spPr bwMode="auto">
              <a:xfrm>
                <a:off x="4704" y="2832"/>
                <a:ext cx="912" cy="432"/>
              </a:xfrm>
              <a:prstGeom prst="rect">
                <a:avLst/>
              </a:prstGeom>
              <a:gradFill rotWithShape="1">
                <a:gsLst>
                  <a:gs pos="0">
                    <a:srgbClr val="9900CC"/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57"/>
            <p:cNvGrpSpPr>
              <a:grpSpLocks/>
            </p:cNvGrpSpPr>
            <p:nvPr/>
          </p:nvGrpSpPr>
          <p:grpSpPr bwMode="auto">
            <a:xfrm>
              <a:off x="3276600" y="2133600"/>
              <a:ext cx="5791200" cy="609600"/>
              <a:chOff x="912" y="2160"/>
              <a:chExt cx="3648" cy="384"/>
            </a:xfrm>
          </p:grpSpPr>
          <p:sp>
            <p:nvSpPr>
              <p:cNvPr id="51" name="Line 58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59"/>
              <p:cNvSpPr>
                <a:spLocks noChangeShapeType="1"/>
              </p:cNvSpPr>
              <p:nvPr/>
            </p:nvSpPr>
            <p:spPr bwMode="auto">
              <a:xfrm>
                <a:off x="264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60"/>
              <p:cNvSpPr>
                <a:spLocks noChangeShapeType="1"/>
              </p:cNvSpPr>
              <p:nvPr/>
            </p:nvSpPr>
            <p:spPr bwMode="auto">
              <a:xfrm>
                <a:off x="3408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61"/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62"/>
              <p:cNvSpPr>
                <a:spLocks noChangeShapeType="1"/>
              </p:cNvSpPr>
              <p:nvPr/>
            </p:nvSpPr>
            <p:spPr bwMode="auto">
              <a:xfrm>
                <a:off x="456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63"/>
              <p:cNvSpPr>
                <a:spLocks noChangeShapeType="1"/>
              </p:cNvSpPr>
              <p:nvPr/>
            </p:nvSpPr>
            <p:spPr bwMode="auto">
              <a:xfrm>
                <a:off x="912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64"/>
              <p:cNvSpPr>
                <a:spLocks noChangeShapeType="1"/>
              </p:cNvSpPr>
              <p:nvPr/>
            </p:nvSpPr>
            <p:spPr bwMode="auto">
              <a:xfrm>
                <a:off x="1008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286000" y="1295401"/>
            <a:ext cx="8153400" cy="609600"/>
            <a:chOff x="2286000" y="1295400"/>
            <a:chExt cx="8153400" cy="609600"/>
          </a:xfrm>
        </p:grpSpPr>
        <p:sp>
          <p:nvSpPr>
            <p:cNvPr id="60" name="Rectangle 74"/>
            <p:cNvSpPr>
              <a:spLocks noChangeArrowheads="1"/>
            </p:cNvSpPr>
            <p:nvPr/>
          </p:nvSpPr>
          <p:spPr bwMode="auto">
            <a:xfrm>
              <a:off x="2286000" y="1295400"/>
              <a:ext cx="8153400" cy="6096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" name="Group 66"/>
            <p:cNvGrpSpPr>
              <a:grpSpLocks/>
            </p:cNvGrpSpPr>
            <p:nvPr/>
          </p:nvGrpSpPr>
          <p:grpSpPr bwMode="auto">
            <a:xfrm>
              <a:off x="3200400" y="1295400"/>
              <a:ext cx="5791200" cy="609600"/>
              <a:chOff x="912" y="2160"/>
              <a:chExt cx="3648" cy="384"/>
            </a:xfrm>
          </p:grpSpPr>
          <p:sp>
            <p:nvSpPr>
              <p:cNvPr id="61" name="Line 67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68"/>
              <p:cNvSpPr>
                <a:spLocks noChangeShapeType="1"/>
              </p:cNvSpPr>
              <p:nvPr/>
            </p:nvSpPr>
            <p:spPr bwMode="auto">
              <a:xfrm>
                <a:off x="264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69"/>
              <p:cNvSpPr>
                <a:spLocks noChangeShapeType="1"/>
              </p:cNvSpPr>
              <p:nvPr/>
            </p:nvSpPr>
            <p:spPr bwMode="auto">
              <a:xfrm>
                <a:off x="3408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70"/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71"/>
              <p:cNvSpPr>
                <a:spLocks noChangeShapeType="1"/>
              </p:cNvSpPr>
              <p:nvPr/>
            </p:nvSpPr>
            <p:spPr bwMode="auto">
              <a:xfrm>
                <a:off x="4560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72"/>
              <p:cNvSpPr>
                <a:spLocks noChangeShapeType="1"/>
              </p:cNvSpPr>
              <p:nvPr/>
            </p:nvSpPr>
            <p:spPr bwMode="auto">
              <a:xfrm>
                <a:off x="912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73"/>
              <p:cNvSpPr>
                <a:spLocks noChangeShapeType="1"/>
              </p:cNvSpPr>
              <p:nvPr/>
            </p:nvSpPr>
            <p:spPr bwMode="auto">
              <a:xfrm>
                <a:off x="1008" y="216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5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754922"/>
              </p:ext>
            </p:extLst>
          </p:nvPr>
        </p:nvGraphicFramePr>
        <p:xfrm>
          <a:off x="5903055" y="4075552"/>
          <a:ext cx="235557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482400" progId="Equation.DSMT4">
                  <p:embed/>
                </p:oleObj>
              </mc:Choice>
              <mc:Fallback>
                <p:oleObj name="Equation" r:id="rId2" imgW="1346040" imgH="482400" progId="Equation.DSMT4">
                  <p:embed/>
                  <p:pic>
                    <p:nvPicPr>
                      <p:cNvPr id="5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055" y="4075552"/>
                        <a:ext cx="2355570" cy="8442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257384"/>
              </p:ext>
            </p:extLst>
          </p:nvPr>
        </p:nvGraphicFramePr>
        <p:xfrm>
          <a:off x="2659771" y="5099383"/>
          <a:ext cx="3244500" cy="88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000" imgH="507960" progId="Equation.DSMT4">
                  <p:embed/>
                </p:oleObj>
              </mc:Choice>
              <mc:Fallback>
                <p:oleObj name="Equation" r:id="rId4" imgW="1854000" imgH="507960" progId="Equation.DSMT4">
                  <p:embed/>
                  <p:pic>
                    <p:nvPicPr>
                      <p:cNvPr id="6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771" y="5099383"/>
                        <a:ext cx="3244500" cy="888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703674"/>
              </p:ext>
            </p:extLst>
          </p:nvPr>
        </p:nvGraphicFramePr>
        <p:xfrm>
          <a:off x="5903055" y="5195362"/>
          <a:ext cx="86625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00" imgH="393480" progId="Equation.DSMT4">
                  <p:embed/>
                </p:oleObj>
              </mc:Choice>
              <mc:Fallback>
                <p:oleObj name="Equation" r:id="rId6" imgW="495000" imgH="393480" progId="Equation.DSMT4">
                  <p:embed/>
                  <p:pic>
                    <p:nvPicPr>
                      <p:cNvPr id="8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055" y="5195362"/>
                        <a:ext cx="86625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329212"/>
              </p:ext>
            </p:extLst>
          </p:nvPr>
        </p:nvGraphicFramePr>
        <p:xfrm>
          <a:off x="7162800" y="5100294"/>
          <a:ext cx="73332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393480" progId="Equation.DSMT4">
                  <p:embed/>
                </p:oleObj>
              </mc:Choice>
              <mc:Fallback>
                <p:oleObj name="Equation" r:id="rId8" imgW="419040" imgH="393480" progId="Equation.DSMT4">
                  <p:embed/>
                  <p:pic>
                    <p:nvPicPr>
                      <p:cNvPr id="9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100294"/>
                        <a:ext cx="733320" cy="68859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0" y="6027004"/>
            <a:ext cx="1097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red shift, and hence the radial velocity, can be measured for any object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Independent of distance</a:t>
            </a:r>
          </a:p>
        </p:txBody>
      </p:sp>
      <p:sp>
        <p:nvSpPr>
          <p:cNvPr id="72" name="Text Box 90"/>
          <p:cNvSpPr txBox="1">
            <a:spLocks noChangeArrowheads="1"/>
          </p:cNvSpPr>
          <p:nvPr/>
        </p:nvSpPr>
        <p:spPr bwMode="auto">
          <a:xfrm>
            <a:off x="8686800" y="5205059"/>
            <a:ext cx="2034586" cy="707886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*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Why I hate astronomers #5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-4618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Stars in Motion: Radial Velocities</a:t>
            </a:r>
          </a:p>
        </p:txBody>
      </p:sp>
    </p:spTree>
    <p:extLst>
      <p:ext uri="{BB962C8B-B14F-4D97-AF65-F5344CB8AC3E}">
        <p14:creationId xmlns:p14="http://schemas.microsoft.com/office/powerpoint/2010/main" val="12843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  <p:bldP spid="71" grpId="0" uiExpand="1" build="p"/>
      <p:bldP spid="72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7" name="Picture 13" descr="C:\Users\WFUT4002009\Documents\userdata\Classes\Modern\images\starspe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350" y="885374"/>
            <a:ext cx="4705350" cy="3810000"/>
          </a:xfrm>
          <a:prstGeom prst="rect">
            <a:avLst/>
          </a:prstGeom>
          <a:noFill/>
        </p:spPr>
      </p:pic>
      <p:graphicFrame>
        <p:nvGraphicFramePr>
          <p:cNvPr id="576530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869056"/>
              </p:ext>
            </p:extLst>
          </p:nvPr>
        </p:nvGraphicFramePr>
        <p:xfrm>
          <a:off x="887413" y="1103313"/>
          <a:ext cx="293328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6160" imgH="241200" progId="Equation.DSMT4">
                  <p:embed/>
                </p:oleObj>
              </mc:Choice>
              <mc:Fallback>
                <p:oleObj name="Equation" r:id="rId3" imgW="1676160" imgH="241200" progId="Equation.DSMT4">
                  <p:embed/>
                  <p:pic>
                    <p:nvPicPr>
                      <p:cNvPr id="57653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1103313"/>
                        <a:ext cx="2933280" cy="422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24678" y="1694071"/>
            <a:ext cx="5618922" cy="1938992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The graph at the right shows the light received from five stars</a:t>
            </a:r>
          </a:p>
          <a:p>
            <a:pPr marL="457196" indent="-457196" eaLnBrk="0" hangingPunct="0">
              <a:buAutoNum type="alphaLcParenBoth"/>
            </a:pPr>
            <a:r>
              <a:rPr lang="en-US" sz="2000" b="1" dirty="0"/>
              <a:t>Which star is the hottest?</a:t>
            </a:r>
          </a:p>
          <a:p>
            <a:pPr marL="457196" indent="-457196" eaLnBrk="0" hangingPunct="0">
              <a:buAutoNum type="alphaLcParenBoth"/>
            </a:pPr>
            <a:r>
              <a:rPr lang="en-US" sz="2000" b="1" dirty="0"/>
              <a:t>Which two stars have the same surface temperature?</a:t>
            </a:r>
          </a:p>
          <a:p>
            <a:pPr marL="457196" indent="-457196" eaLnBrk="0" hangingPunct="0">
              <a:buAutoNum type="alphaLcParenBoth"/>
            </a:pPr>
            <a:r>
              <a:rPr lang="en-US" sz="2000" b="1" dirty="0"/>
              <a:t>What is the temperature of the green star?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6200" y="3657600"/>
            <a:ext cx="679003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overall size of the curve depends on the size and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distance of the star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peak/color of the star depends on the temperature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Red star peaks at smallest wavelength / highest temperature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Blue and black peak at the same wavelength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Green curve peak is around 705 nm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 rot="5400000">
            <a:off x="7417905" y="3624471"/>
            <a:ext cx="1371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900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515505"/>
              </p:ext>
            </p:extLst>
          </p:nvPr>
        </p:nvGraphicFramePr>
        <p:xfrm>
          <a:off x="6629400" y="5411738"/>
          <a:ext cx="255528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60160" imgH="419040" progId="Equation.DSMT4">
                  <p:embed/>
                </p:oleObj>
              </mc:Choice>
              <mc:Fallback>
                <p:oleObj name="Equation" r:id="rId5" imgW="1460160" imgH="419040" progId="Equation.DSMT4">
                  <p:embed/>
                  <p:pic>
                    <p:nvPicPr>
                      <p:cNvPr id="3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411738"/>
                        <a:ext cx="255528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349812"/>
              </p:ext>
            </p:extLst>
          </p:nvPr>
        </p:nvGraphicFramePr>
        <p:xfrm>
          <a:off x="9175155" y="5577666"/>
          <a:ext cx="111069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680" imgH="177480" progId="Equation.DSMT4">
                  <p:embed/>
                </p:oleObj>
              </mc:Choice>
              <mc:Fallback>
                <p:oleObj name="Equation" r:id="rId7" imgW="634680" imgH="177480" progId="Equation.DSMT4">
                  <p:embed/>
                  <p:pic>
                    <p:nvPicPr>
                      <p:cNvPr id="4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155" y="5577666"/>
                        <a:ext cx="1110690" cy="31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Sample Problem 1.3</a:t>
            </a:r>
          </a:p>
        </p:txBody>
      </p:sp>
    </p:spTree>
    <p:extLst>
      <p:ext uri="{BB962C8B-B14F-4D97-AF65-F5344CB8AC3E}">
        <p14:creationId xmlns:p14="http://schemas.microsoft.com/office/powerpoint/2010/main" val="5985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-53109" y="757148"/>
            <a:ext cx="1028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We have formulas for the energy density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For stars, we want to know rate at which energy escapes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Watts per square meter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13" name="Freeform 84"/>
          <p:cNvSpPr>
            <a:spLocks/>
          </p:cNvSpPr>
          <p:nvPr/>
        </p:nvSpPr>
        <p:spPr bwMode="auto">
          <a:xfrm>
            <a:off x="8321676" y="1447800"/>
            <a:ext cx="2011363" cy="2057400"/>
          </a:xfrm>
          <a:custGeom>
            <a:avLst/>
            <a:gdLst>
              <a:gd name="T0" fmla="*/ 0 w 1056"/>
              <a:gd name="T1" fmla="*/ 2147483647 h 1296"/>
              <a:gd name="T2" fmla="*/ 0 w 1056"/>
              <a:gd name="T3" fmla="*/ 0 h 1296"/>
              <a:gd name="T4" fmla="*/ 2147483647 w 1056"/>
              <a:gd name="T5" fmla="*/ 0 h 1296"/>
              <a:gd name="T6" fmla="*/ 2147483647 w 1056"/>
              <a:gd name="T7" fmla="*/ 2147483647 h 1296"/>
              <a:gd name="T8" fmla="*/ 0 w 1056"/>
              <a:gd name="T9" fmla="*/ 2147483647 h 1296"/>
              <a:gd name="T10" fmla="*/ 0 w 1056"/>
              <a:gd name="T11" fmla="*/ 2147483647 h 1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6"/>
              <a:gd name="T19" fmla="*/ 0 h 1296"/>
              <a:gd name="T20" fmla="*/ 1056 w 1056"/>
              <a:gd name="T21" fmla="*/ 1296 h 1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6" h="1296">
                <a:moveTo>
                  <a:pt x="0" y="480"/>
                </a:moveTo>
                <a:lnTo>
                  <a:pt x="0" y="0"/>
                </a:lnTo>
                <a:lnTo>
                  <a:pt x="1056" y="0"/>
                </a:lnTo>
                <a:lnTo>
                  <a:pt x="1056" y="1296"/>
                </a:lnTo>
                <a:lnTo>
                  <a:pt x="0" y="1296"/>
                </a:lnTo>
                <a:lnTo>
                  <a:pt x="0" y="576"/>
                </a:lnTo>
              </a:path>
            </a:pathLst>
          </a:custGeom>
          <a:noFill/>
          <a:ln w="76200" cmpd="sng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85"/>
          <p:cNvSpPr>
            <a:spLocks noChangeShapeType="1"/>
          </p:cNvSpPr>
          <p:nvPr/>
        </p:nvSpPr>
        <p:spPr bwMode="auto">
          <a:xfrm flipH="1" flipV="1">
            <a:off x="9144000" y="1524000"/>
            <a:ext cx="1096963" cy="16764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86"/>
          <p:cNvSpPr>
            <a:spLocks noChangeShapeType="1"/>
          </p:cNvSpPr>
          <p:nvPr/>
        </p:nvSpPr>
        <p:spPr bwMode="auto">
          <a:xfrm>
            <a:off x="7407275" y="1676401"/>
            <a:ext cx="2651125" cy="17526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87"/>
          <p:cNvSpPr>
            <a:spLocks noChangeShapeType="1"/>
          </p:cNvSpPr>
          <p:nvPr/>
        </p:nvSpPr>
        <p:spPr bwMode="auto">
          <a:xfrm flipV="1">
            <a:off x="10058400" y="3200400"/>
            <a:ext cx="182563" cy="2286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88"/>
          <p:cNvSpPr>
            <a:spLocks noChangeShapeType="1"/>
          </p:cNvSpPr>
          <p:nvPr/>
        </p:nvSpPr>
        <p:spPr bwMode="auto">
          <a:xfrm flipV="1">
            <a:off x="8778875" y="1524000"/>
            <a:ext cx="365125" cy="19050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1981200"/>
            <a:ext cx="7010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How much power comes out of a hole of area </a:t>
            </a:r>
            <a:r>
              <a:rPr lang="en-US" sz="2000" i="1" dirty="0">
                <a:solidFill>
                  <a:srgbClr val="006600"/>
                </a:solidFill>
              </a:rPr>
              <a:t>A</a:t>
            </a:r>
            <a:r>
              <a:rPr lang="en-US" sz="2000" dirty="0">
                <a:solidFill>
                  <a:srgbClr val="006600"/>
                </a:solidFill>
              </a:rPr>
              <a:t> in a black body at temperature </a:t>
            </a:r>
            <a:r>
              <a:rPr lang="en-US" sz="2000" i="1" dirty="0">
                <a:solidFill>
                  <a:srgbClr val="006600"/>
                </a:solidFill>
              </a:rPr>
              <a:t>T</a:t>
            </a:r>
            <a:r>
              <a:rPr lang="en-US" sz="2000" dirty="0">
                <a:solidFill>
                  <a:srgbClr val="006600"/>
                </a:solidFill>
              </a:rPr>
              <a:t>?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Energy density is </a:t>
            </a:r>
            <a:r>
              <a:rPr lang="en-US" sz="2000" i="1" dirty="0">
                <a:solidFill>
                  <a:srgbClr val="006600"/>
                </a:solidFill>
              </a:rPr>
              <a:t>u</a:t>
            </a: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It is light – moving at velocity </a:t>
            </a:r>
            <a:r>
              <a:rPr lang="en-US" sz="2000" i="1" dirty="0">
                <a:solidFill>
                  <a:srgbClr val="006600"/>
                </a:solidFill>
              </a:rPr>
              <a:t>c</a:t>
            </a: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Half of it is moving the wrong way (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½</a:t>
            </a:r>
            <a:r>
              <a:rPr lang="en-US" sz="2000" dirty="0">
                <a:solidFill>
                  <a:srgbClr val="006600"/>
                </a:solidFill>
              </a:rPr>
              <a:t>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half that is moving the right way is only moving partly in the right direction (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½</a:t>
            </a:r>
            <a:r>
              <a:rPr lang="en-US" sz="2000" dirty="0">
                <a:solidFill>
                  <a:srgbClr val="006600"/>
                </a:solidFill>
              </a:rPr>
              <a:t>)</a:t>
            </a:r>
            <a:endParaRPr lang="en-US" sz="2000" dirty="0">
              <a:solidFill>
                <a:srgbClr val="006600"/>
              </a:solidFill>
              <a:sym typeface="Symbol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The resulting total power per unit area (flux):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00"/>
                </a:solidFill>
                <a:sym typeface="Symbol"/>
              </a:rPr>
              <a:t>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is called the Stefan-Boltzmann constant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We can then find the total Luminosity: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61451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336003"/>
              </p:ext>
            </p:extLst>
          </p:nvPr>
        </p:nvGraphicFramePr>
        <p:xfrm>
          <a:off x="6360120" y="4265087"/>
          <a:ext cx="95508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228600" progId="Equation.DSMT4">
                  <p:embed/>
                </p:oleObj>
              </mc:Choice>
              <mc:Fallback>
                <p:oleObj name="Equation" r:id="rId2" imgW="545760" imgH="228600" progId="Equation.DSMT4">
                  <p:embed/>
                  <p:pic>
                    <p:nvPicPr>
                      <p:cNvPr id="61451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0120" y="4265087"/>
                        <a:ext cx="95508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2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016979"/>
              </p:ext>
            </p:extLst>
          </p:nvPr>
        </p:nvGraphicFramePr>
        <p:xfrm>
          <a:off x="7315200" y="3962401"/>
          <a:ext cx="1577520" cy="93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533160" progId="Equation.DSMT4">
                  <p:embed/>
                </p:oleObj>
              </mc:Choice>
              <mc:Fallback>
                <p:oleObj name="Equation" r:id="rId4" imgW="901440" imgH="533160" progId="Equation.DSMT4">
                  <p:embed/>
                  <p:pic>
                    <p:nvPicPr>
                      <p:cNvPr id="61452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962401"/>
                        <a:ext cx="1577520" cy="933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3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245091"/>
              </p:ext>
            </p:extLst>
          </p:nvPr>
        </p:nvGraphicFramePr>
        <p:xfrm>
          <a:off x="6032500" y="4987946"/>
          <a:ext cx="97776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203040" progId="Equation.DSMT4">
                  <p:embed/>
                </p:oleObj>
              </mc:Choice>
              <mc:Fallback>
                <p:oleObj name="Equation" r:id="rId6" imgW="558720" imgH="203040" progId="Equation.DSMT4">
                  <p:embed/>
                  <p:pic>
                    <p:nvPicPr>
                      <p:cNvPr id="61453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4987946"/>
                        <a:ext cx="977760" cy="355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080746"/>
              </p:ext>
            </p:extLst>
          </p:nvPr>
        </p:nvGraphicFramePr>
        <p:xfrm>
          <a:off x="7473623" y="5083176"/>
          <a:ext cx="284445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5400" imgH="203040" progId="Equation.DSMT4">
                  <p:embed/>
                </p:oleObj>
              </mc:Choice>
              <mc:Fallback>
                <p:oleObj name="Equation" r:id="rId8" imgW="1625400" imgH="203040" progId="Equation.DSMT4">
                  <p:embed/>
                  <p:pic>
                    <p:nvPicPr>
                      <p:cNvPr id="61454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623" y="5083176"/>
                        <a:ext cx="2844450" cy="355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0" y="6172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We can similarly find the flux per unit wavelength: </a:t>
            </a:r>
          </a:p>
        </p:txBody>
      </p:sp>
      <p:sp>
        <p:nvSpPr>
          <p:cNvPr id="24" name="Text Box 90"/>
          <p:cNvSpPr txBox="1">
            <a:spLocks noChangeArrowheads="1"/>
          </p:cNvSpPr>
          <p:nvPr/>
        </p:nvSpPr>
        <p:spPr bwMode="auto">
          <a:xfrm>
            <a:off x="6388100" y="942946"/>
            <a:ext cx="1523999" cy="40011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ym typeface="Symbol" pitchFamily="18" charset="2"/>
              </a:rPr>
              <a:t>Units: W/m</a:t>
            </a:r>
            <a:r>
              <a:rPr lang="en-US" sz="2000" baseline="30000" dirty="0">
                <a:sym typeface="Symbol" pitchFamily="18" charset="2"/>
              </a:rPr>
              <a:t>2</a:t>
            </a:r>
            <a:endParaRPr lang="en-US" sz="2000" dirty="0">
              <a:sym typeface="Symbol" pitchFamily="18" charset="2"/>
            </a:endParaRPr>
          </a:p>
        </p:txBody>
      </p:sp>
      <p:graphicFrame>
        <p:nvGraphicFramePr>
          <p:cNvPr id="61455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246925"/>
              </p:ext>
            </p:extLst>
          </p:nvPr>
        </p:nvGraphicFramePr>
        <p:xfrm>
          <a:off x="7241451" y="5876954"/>
          <a:ext cx="246645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419040" progId="Equation.DSMT4">
                  <p:embed/>
                </p:oleObj>
              </mc:Choice>
              <mc:Fallback>
                <p:oleObj name="Equation" r:id="rId10" imgW="1409400" imgH="419040" progId="Equation.DSMT4">
                  <p:embed/>
                  <p:pic>
                    <p:nvPicPr>
                      <p:cNvPr id="61455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1451" y="5876954"/>
                        <a:ext cx="2466450" cy="733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-4618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Stefan </a:t>
            </a:r>
            <a:r>
              <a:rPr lang="en-US" sz="4400" dirty="0" err="1"/>
              <a:t>Boltzman</a:t>
            </a:r>
            <a:r>
              <a:rPr lang="en-US" sz="4400" dirty="0"/>
              <a:t> Law</a:t>
            </a:r>
          </a:p>
        </p:txBody>
      </p:sp>
      <p:graphicFrame>
        <p:nvGraphicFramePr>
          <p:cNvPr id="20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770874"/>
              </p:ext>
            </p:extLst>
          </p:nvPr>
        </p:nvGraphicFramePr>
        <p:xfrm>
          <a:off x="990600" y="5612887"/>
          <a:ext cx="128898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203040" progId="Equation.DSMT4">
                  <p:embed/>
                </p:oleObj>
              </mc:Choice>
              <mc:Fallback>
                <p:oleObj name="Equation" r:id="rId12" imgW="736560" imgH="203040" progId="Equation.DSMT4">
                  <p:embed/>
                  <p:pic>
                    <p:nvPicPr>
                      <p:cNvPr id="61453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612887"/>
                        <a:ext cx="1288980" cy="355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367207"/>
              </p:ext>
            </p:extLst>
          </p:nvPr>
        </p:nvGraphicFramePr>
        <p:xfrm>
          <a:off x="3702775" y="5663068"/>
          <a:ext cx="153342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76240" imgH="203040" progId="Equation.DSMT4">
                  <p:embed/>
                </p:oleObj>
              </mc:Choice>
              <mc:Fallback>
                <p:oleObj name="Equation" r:id="rId14" imgW="876240" imgH="203040" progId="Equation.DSMT4">
                  <p:embed/>
                  <p:pic>
                    <p:nvPicPr>
                      <p:cNvPr id="2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775" y="5663068"/>
                        <a:ext cx="1533420" cy="355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96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uiExpand="1" build="p"/>
      <p:bldP spid="14" grpId="0" animBg="1"/>
      <p:bldP spid="15" grpId="0" animBg="1"/>
      <p:bldP spid="16" grpId="0" animBg="1"/>
      <p:bldP spid="17" grpId="0" animBg="1"/>
      <p:bldP spid="18" grpId="0" uiExpand="1" build="p"/>
      <p:bldP spid="23" grpId="0" build="p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04800" y="1642408"/>
            <a:ext cx="5867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Astronomers use letters to describe the temperature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Called the spectral type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From hottest to coldest:  O, B, A, F, G, K, M  *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Subdivided from 0-9, with 0 the hottest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Sun is a G2 star, for example</a:t>
            </a:r>
          </a:p>
        </p:txBody>
      </p:sp>
      <p:pic>
        <p:nvPicPr>
          <p:cNvPr id="27" name="Picture 11" descr="bd19583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2798338"/>
            <a:ext cx="2895600" cy="1941513"/>
          </a:xfrm>
          <a:prstGeom prst="rect">
            <a:avLst/>
          </a:prstGeom>
          <a:noFill/>
        </p:spPr>
      </p:pic>
      <p:sp>
        <p:nvSpPr>
          <p:cNvPr id="28" name="Text Box 90"/>
          <p:cNvSpPr txBox="1">
            <a:spLocks noChangeArrowheads="1"/>
          </p:cNvSpPr>
          <p:nvPr/>
        </p:nvSpPr>
        <p:spPr bwMode="auto">
          <a:xfrm>
            <a:off x="8686799" y="1879313"/>
            <a:ext cx="1981201" cy="707886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ym typeface="Symbol" pitchFamily="18" charset="2"/>
              </a:rPr>
              <a:t>“Oh, be a fine girl, kiss me”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04800" y="4306432"/>
            <a:ext cx="7315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How can we determine spectral type?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Wien’s Law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Impractical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Filters!  Compare light in different ranges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V filter focuses on middle of visible range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B filter focuses on blue end of spectrum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 filter focuses on red end of spectrum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 actuality, spectral lines are a better indication of </a:t>
            </a:r>
            <a:r>
              <a:rPr lang="en-US" sz="2000" i="1" dirty="0">
                <a:solidFill>
                  <a:schemeClr val="tx1"/>
                </a:solidFill>
              </a:rPr>
              <a:t>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 Box 90"/>
          <p:cNvSpPr txBox="1">
            <a:spLocks noChangeArrowheads="1"/>
          </p:cNvSpPr>
          <p:nvPr/>
        </p:nvSpPr>
        <p:spPr bwMode="auto">
          <a:xfrm>
            <a:off x="5715000" y="2895600"/>
            <a:ext cx="1905000" cy="707886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*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Why I hate astronomers #1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762001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Spectral Type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-565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Stellar Spectra</a:t>
            </a:r>
          </a:p>
        </p:txBody>
      </p:sp>
    </p:spTree>
    <p:extLst>
      <p:ext uri="{BB962C8B-B14F-4D97-AF65-F5344CB8AC3E}">
        <p14:creationId xmlns:p14="http://schemas.microsoft.com/office/powerpoint/2010/main" val="37804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28" grpId="0" uiExpand="1" animBg="1"/>
      <p:bldP spid="18" grpId="0" uiExpand="1" build="p"/>
      <p:bldP spid="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00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26619</TotalTime>
  <Words>3998</Words>
  <Application>Microsoft Office PowerPoint</Application>
  <PresentationFormat>Custom</PresentationFormat>
  <Paragraphs>793</Paragraphs>
  <Slides>61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Times New Roman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Carlson, Eric</cp:lastModifiedBy>
  <cp:revision>954</cp:revision>
  <cp:lastPrinted>1998-03-31T16:12:30Z</cp:lastPrinted>
  <dcterms:created xsi:type="dcterms:W3CDTF">1997-09-10T20:18:06Z</dcterms:created>
  <dcterms:modified xsi:type="dcterms:W3CDTF">2023-08-28T14:56:51Z</dcterms:modified>
</cp:coreProperties>
</file>