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1022" r:id="rId2"/>
    <p:sldId id="923" r:id="rId3"/>
    <p:sldId id="924" r:id="rId4"/>
    <p:sldId id="1033" r:id="rId5"/>
    <p:sldId id="926" r:id="rId6"/>
    <p:sldId id="1031" r:id="rId7"/>
    <p:sldId id="1032" r:id="rId8"/>
    <p:sldId id="1034" r:id="rId9"/>
    <p:sldId id="1035" r:id="rId10"/>
    <p:sldId id="1036" r:id="rId11"/>
    <p:sldId id="1045" r:id="rId12"/>
    <p:sldId id="1047" r:id="rId13"/>
    <p:sldId id="1048" r:id="rId14"/>
    <p:sldId id="1037" r:id="rId15"/>
    <p:sldId id="1046" r:id="rId16"/>
    <p:sldId id="1038" r:id="rId17"/>
    <p:sldId id="1049" r:id="rId18"/>
    <p:sldId id="1039" r:id="rId19"/>
    <p:sldId id="1040" r:id="rId20"/>
    <p:sldId id="1041" r:id="rId21"/>
    <p:sldId id="1053" r:id="rId22"/>
    <p:sldId id="1042" r:id="rId23"/>
    <p:sldId id="1043" r:id="rId24"/>
    <p:sldId id="1051" r:id="rId25"/>
    <p:sldId id="1052" r:id="rId26"/>
    <p:sldId id="1054" r:id="rId27"/>
    <p:sldId id="939" r:id="rId28"/>
    <p:sldId id="1055" r:id="rId29"/>
    <p:sldId id="1056" r:id="rId30"/>
    <p:sldId id="1057" r:id="rId31"/>
    <p:sldId id="1080" r:id="rId32"/>
    <p:sldId id="1079" r:id="rId33"/>
    <p:sldId id="1078" r:id="rId34"/>
    <p:sldId id="1063" r:id="rId35"/>
    <p:sldId id="1064" r:id="rId36"/>
    <p:sldId id="1085" r:id="rId37"/>
    <p:sldId id="1059" r:id="rId38"/>
    <p:sldId id="1060" r:id="rId39"/>
    <p:sldId id="1065" r:id="rId40"/>
    <p:sldId id="1061" r:id="rId41"/>
    <p:sldId id="1062" r:id="rId42"/>
    <p:sldId id="1089" r:id="rId43"/>
  </p:sldIdLst>
  <p:sldSz cx="10972800" cy="6858000"/>
  <p:notesSz cx="69469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8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00"/>
    <a:srgbClr val="FF0000"/>
    <a:srgbClr val="6600FF"/>
    <a:srgbClr val="0000FF"/>
    <a:srgbClr val="9933FF"/>
    <a:srgbClr val="008000"/>
    <a:srgbClr val="66FF33"/>
    <a:srgbClr val="66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9" autoAdjust="0"/>
    <p:restoredTop sz="94660" autoAdjust="0"/>
  </p:normalViewPr>
  <p:slideViewPr>
    <p:cSldViewPr>
      <p:cViewPr varScale="1">
        <p:scale>
          <a:sx n="67" d="100"/>
          <a:sy n="67" d="100"/>
        </p:scale>
        <p:origin x="804" y="56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38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908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4850" y="692150"/>
            <a:ext cx="553720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86263"/>
            <a:ext cx="50958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66DA8CD-EA35-4421-89F6-12D96133E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0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3174B-7E99-4263-8914-C4806B8E7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6D190-8531-42D5-84C1-99201E4B0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8120" y="609600"/>
            <a:ext cx="233172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609600"/>
            <a:ext cx="681228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E92DF-B95D-4E95-B25D-E0C6ACD2B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5ADBC-3932-4221-8570-13EB945BC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4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4E79F-8F7F-423F-80FD-37BEFD42B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D907E-CEE0-4026-8BA5-A3CD8FC88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4"/>
            <a:ext cx="484822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535114"/>
            <a:ext cx="48501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F347D-49ED-437E-B93A-460C966FE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0821-8036-4B25-9953-E99CB29ED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A6714-3C0F-4603-A877-221CA73D7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0"/>
            <a:ext cx="360997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4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0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21B04-0926-4D6F-919C-95FE19FF8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1"/>
            <a:ext cx="658368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9"/>
            <a:ext cx="65836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92903-CD40-45A9-8849-2FE3AB646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2325" y="609600"/>
            <a:ext cx="9328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981200"/>
            <a:ext cx="93281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325" y="6248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8400"/>
            <a:ext cx="347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8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685FBB20-16EC-4878-B015-F9FF7BED6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8LBltePDZw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762000"/>
            <a:ext cx="10972800" cy="76944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Groups and Clusters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3854" y="152400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Reminder – Our Address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545" y="0"/>
            <a:ext cx="1097280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Large Scale Structure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715000" y="4588700"/>
            <a:ext cx="2133600" cy="3643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237676" y="4588700"/>
            <a:ext cx="3288386" cy="3643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4400" y="3317728"/>
            <a:ext cx="36116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Levels of organization: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Stellar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Stellar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Galaxy Groups and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Galaxy </a:t>
            </a:r>
            <a:r>
              <a:rPr lang="en-US" sz="2000" dirty="0" err="1">
                <a:solidFill>
                  <a:srgbClr val="0000FF"/>
                </a:solidFill>
              </a:rPr>
              <a:t>Superclusters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The Universe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410200" y="3352800"/>
            <a:ext cx="5257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Everyone should know where they live: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Solar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(we don’t live in a cluster)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Milky Way Galaxy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Local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6600"/>
                </a:solidFill>
              </a:rPr>
              <a:t>Laniakea</a:t>
            </a:r>
            <a:r>
              <a:rPr lang="en-US" sz="2000" dirty="0">
                <a:solidFill>
                  <a:srgbClr val="006600"/>
                </a:solidFill>
              </a:rPr>
              <a:t> Supercluster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Universe</a:t>
            </a:r>
          </a:p>
        </p:txBody>
      </p:sp>
    </p:spTree>
    <p:extLst>
      <p:ext uri="{BB962C8B-B14F-4D97-AF65-F5344CB8AC3E}">
        <p14:creationId xmlns:p14="http://schemas.microsoft.com/office/powerpoint/2010/main" val="21503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87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Picture 3"/>
          <p:cNvSpPr>
            <a:spLocks noChangeAspect="1" noChangeArrowheads="1"/>
          </p:cNvSpPr>
          <p:nvPr/>
        </p:nvSpPr>
        <p:spPr bwMode="auto">
          <a:xfrm>
            <a:off x="0" y="4276725"/>
            <a:ext cx="23812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 Box 2"/>
          <p:cNvSpPr txBox="1">
            <a:spLocks noChangeArrowheads="1"/>
          </p:cNvSpPr>
          <p:nvPr/>
        </p:nvSpPr>
        <p:spPr bwMode="auto">
          <a:xfrm>
            <a:off x="4572000" y="22098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Phoenix Dwarf</a:t>
            </a:r>
          </a:p>
        </p:txBody>
      </p:sp>
      <p:pic>
        <p:nvPicPr>
          <p:cNvPr id="147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47675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ext Box 2"/>
          <p:cNvSpPr txBox="1">
            <a:spLocks noChangeArrowheads="1"/>
          </p:cNvSpPr>
          <p:nvPr/>
        </p:nvSpPr>
        <p:spPr bwMode="auto">
          <a:xfrm>
            <a:off x="5924550" y="6319838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Leo A</a:t>
            </a:r>
          </a:p>
        </p:txBody>
      </p:sp>
      <p:pic>
        <p:nvPicPr>
          <p:cNvPr id="14746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8100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5" name="Text Box 2"/>
          <p:cNvSpPr txBox="1">
            <a:spLocks noChangeArrowheads="1"/>
          </p:cNvSpPr>
          <p:nvPr/>
        </p:nvSpPr>
        <p:spPr bwMode="auto">
          <a:xfrm>
            <a:off x="2667000" y="60960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IC 10</a:t>
            </a:r>
          </a:p>
        </p:txBody>
      </p:sp>
      <p:pic>
        <p:nvPicPr>
          <p:cNvPr id="14746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71463"/>
            <a:ext cx="3124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7" name="Text Box 2"/>
          <p:cNvSpPr txBox="1">
            <a:spLocks noChangeArrowheads="1"/>
          </p:cNvSpPr>
          <p:nvPr/>
        </p:nvSpPr>
        <p:spPr bwMode="auto">
          <a:xfrm>
            <a:off x="7696200" y="2205038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IC 1613</a:t>
            </a:r>
          </a:p>
        </p:txBody>
      </p:sp>
      <p:pic>
        <p:nvPicPr>
          <p:cNvPr id="14746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2914650"/>
            <a:ext cx="26574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9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8302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</a:rPr>
              <a:t>Other Members of Local Group</a:t>
            </a:r>
          </a:p>
        </p:txBody>
      </p:sp>
      <p:pic>
        <p:nvPicPr>
          <p:cNvPr id="1474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1" name="Text Box 2"/>
          <p:cNvSpPr txBox="1">
            <a:spLocks noChangeArrowheads="1"/>
          </p:cNvSpPr>
          <p:nvPr/>
        </p:nvSpPr>
        <p:spPr bwMode="auto">
          <a:xfrm>
            <a:off x="4648200" y="42672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Tucana Dwarf</a:t>
            </a:r>
          </a:p>
        </p:txBody>
      </p:sp>
      <p:sp>
        <p:nvSpPr>
          <p:cNvPr id="147472" name="Text Box 2"/>
          <p:cNvSpPr txBox="1">
            <a:spLocks noChangeArrowheads="1"/>
          </p:cNvSpPr>
          <p:nvPr/>
        </p:nvSpPr>
        <p:spPr bwMode="auto">
          <a:xfrm>
            <a:off x="8229600" y="3352800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Wolf-Lundmark-Melotte</a:t>
            </a:r>
          </a:p>
        </p:txBody>
      </p:sp>
      <p:sp>
        <p:nvSpPr>
          <p:cNvPr id="147473" name="Text Box 2"/>
          <p:cNvSpPr txBox="1">
            <a:spLocks noChangeArrowheads="1"/>
          </p:cNvSpPr>
          <p:nvPr/>
        </p:nvSpPr>
        <p:spPr bwMode="auto">
          <a:xfrm>
            <a:off x="-304800" y="3454400"/>
            <a:ext cx="495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Triangulum galaxy (M33)</a:t>
            </a:r>
          </a:p>
        </p:txBody>
      </p:sp>
      <p:pic>
        <p:nvPicPr>
          <p:cNvPr id="147474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725"/>
            <a:ext cx="23812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5" name="Text Box 2"/>
          <p:cNvSpPr txBox="1">
            <a:spLocks noChangeArrowheads="1"/>
          </p:cNvSpPr>
          <p:nvPr/>
        </p:nvSpPr>
        <p:spPr bwMode="auto">
          <a:xfrm>
            <a:off x="0" y="586740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Pisces Dwarf</a:t>
            </a:r>
          </a:p>
        </p:txBody>
      </p:sp>
    </p:spTree>
    <p:extLst>
      <p:ext uri="{BB962C8B-B14F-4D97-AF65-F5344CB8AC3E}">
        <p14:creationId xmlns:p14="http://schemas.microsoft.com/office/powerpoint/2010/main" val="259585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0523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Picture 7"/>
          <p:cNvSpPr>
            <a:spLocks noChangeAspect="1" noChangeArrowheads="1"/>
          </p:cNvSpPr>
          <p:nvPr/>
        </p:nvSpPr>
        <p:spPr bwMode="auto">
          <a:xfrm>
            <a:off x="8610600" y="838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17" y="2057400"/>
            <a:ext cx="6185856" cy="4808537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206781" y="1629866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6600"/>
                </a:solidFill>
              </a:rPr>
              <a:t>3.3 </a:t>
            </a:r>
            <a:r>
              <a:rPr lang="en-US" altLang="en-US" sz="2400" dirty="0" err="1">
                <a:solidFill>
                  <a:srgbClr val="006600"/>
                </a:solidFill>
              </a:rPr>
              <a:t>Mpc</a:t>
            </a:r>
            <a:endParaRPr lang="en-US" altLang="en-US" sz="2400" dirty="0">
              <a:solidFill>
                <a:srgbClr val="0066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898273" y="49530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</a:rPr>
              <a:t>Maffei</a:t>
            </a:r>
            <a:r>
              <a:rPr lang="en-US" altLang="en-US" sz="2400" dirty="0">
                <a:solidFill>
                  <a:srgbClr val="FFFF00"/>
                </a:solidFill>
              </a:rPr>
              <a:t> I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243998" y="5646737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IC 342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0" y="68580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 err="1">
                <a:solidFill>
                  <a:schemeClr val="bg1"/>
                </a:solidFill>
              </a:rPr>
              <a:t>Maffei</a:t>
            </a:r>
            <a:r>
              <a:rPr lang="en-US" altLang="en-US" sz="4400" dirty="0">
                <a:solidFill>
                  <a:schemeClr val="bg1"/>
                </a:solidFill>
              </a:rPr>
              <a:t>/IC 342 Group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-57728"/>
            <a:ext cx="10972800" cy="76944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Nearby Groups and Clusters</a:t>
            </a:r>
          </a:p>
        </p:txBody>
      </p:sp>
    </p:spTree>
    <p:extLst>
      <p:ext uri="{BB962C8B-B14F-4D97-AF65-F5344CB8AC3E}">
        <p14:creationId xmlns:p14="http://schemas.microsoft.com/office/powerpoint/2010/main" val="314876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31" y="2590800"/>
            <a:ext cx="5710151" cy="4449979"/>
          </a:xfrm>
          <a:prstGeom prst="rect">
            <a:avLst/>
          </a:prstGeom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M81 Group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3" y="906346"/>
            <a:ext cx="6597497" cy="4427654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64970" y="5956557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6600"/>
                </a:solidFill>
              </a:rPr>
              <a:t>3.5 </a:t>
            </a:r>
            <a:r>
              <a:rPr lang="en-US" altLang="en-US" sz="2400" dirty="0" err="1">
                <a:solidFill>
                  <a:srgbClr val="006600"/>
                </a:solidFill>
              </a:rPr>
              <a:t>Mpc</a:t>
            </a:r>
            <a:endParaRPr lang="en-US" altLang="en-US" sz="2400" dirty="0">
              <a:solidFill>
                <a:srgbClr val="006600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98273" y="49530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M81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96200" y="32004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M82</a:t>
            </a:r>
          </a:p>
        </p:txBody>
      </p:sp>
    </p:spTree>
    <p:extLst>
      <p:ext uri="{BB962C8B-B14F-4D97-AF65-F5344CB8AC3E}">
        <p14:creationId xmlns:p14="http://schemas.microsoft.com/office/powerpoint/2010/main" val="266145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6019800" cy="6340856"/>
          </a:xfrm>
          <a:prstGeom prst="rect">
            <a:avLst/>
          </a:prstGeom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Centaurus A / M83 Group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53" y="3162155"/>
            <a:ext cx="6043183" cy="3932098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696200" y="12192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3.66 </a:t>
            </a:r>
            <a:r>
              <a:rPr lang="en-US" altLang="en-US" sz="2400" dirty="0" err="1">
                <a:solidFill>
                  <a:srgbClr val="0000FF"/>
                </a:solidFill>
              </a:rPr>
              <a:t>Mpc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66800" y="12192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Centaurus A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96200" y="32004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M83</a:t>
            </a:r>
          </a:p>
        </p:txBody>
      </p:sp>
    </p:spTree>
    <p:extLst>
      <p:ext uri="{BB962C8B-B14F-4D97-AF65-F5344CB8AC3E}">
        <p14:creationId xmlns:p14="http://schemas.microsoft.com/office/powerpoint/2010/main" val="70438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5751"/>
            <a:ext cx="5671127" cy="4839362"/>
          </a:xfrm>
          <a:prstGeom prst="rect">
            <a:avLst/>
          </a:prstGeom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Sculptor Group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64" y="4800600"/>
            <a:ext cx="4495800" cy="2407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4038600"/>
            <a:ext cx="4286250" cy="26670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19050" y="1445967"/>
            <a:ext cx="1803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6600"/>
                </a:solidFill>
              </a:rPr>
              <a:t>3.9 </a:t>
            </a:r>
            <a:r>
              <a:rPr lang="en-US" altLang="en-US" sz="2400" dirty="0" err="1">
                <a:solidFill>
                  <a:srgbClr val="006600"/>
                </a:solidFill>
              </a:rPr>
              <a:t>Mpc</a:t>
            </a:r>
            <a:endParaRPr lang="en-US" altLang="en-US" sz="2400" dirty="0">
              <a:solidFill>
                <a:srgbClr val="0066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200400" y="32004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Sculptor Galaxy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613236" y="4803466"/>
            <a:ext cx="1698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NGC 7793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47255" y="4112967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NGC 247</a:t>
            </a:r>
          </a:p>
        </p:txBody>
      </p:sp>
    </p:spTree>
    <p:extLst>
      <p:ext uri="{BB962C8B-B14F-4D97-AF65-F5344CB8AC3E}">
        <p14:creationId xmlns:p14="http://schemas.microsoft.com/office/powerpoint/2010/main" val="5233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46097"/>
            <a:ext cx="5545090" cy="3573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0600"/>
            <a:ext cx="5867400" cy="5867400"/>
          </a:xfrm>
          <a:prstGeom prst="rect">
            <a:avLst/>
          </a:prstGeom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0" y="-22198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 err="1">
                <a:solidFill>
                  <a:schemeClr val="bg1"/>
                </a:solidFill>
              </a:rPr>
              <a:t>Venatici</a:t>
            </a:r>
            <a:r>
              <a:rPr lang="en-US" altLang="en-US" sz="4400" dirty="0">
                <a:solidFill>
                  <a:schemeClr val="bg1"/>
                </a:solidFill>
              </a:rPr>
              <a:t> I Group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13776"/>
            <a:ext cx="4038600" cy="343729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34455" y="4880363"/>
            <a:ext cx="11377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6600"/>
                </a:solidFill>
              </a:rPr>
              <a:t>4.0 </a:t>
            </a:r>
            <a:r>
              <a:rPr lang="en-US" altLang="en-US" sz="2400" dirty="0" err="1">
                <a:solidFill>
                  <a:srgbClr val="006600"/>
                </a:solidFill>
              </a:rPr>
              <a:t>Mpc</a:t>
            </a:r>
            <a:endParaRPr lang="en-US" altLang="en-US" sz="2400" dirty="0">
              <a:solidFill>
                <a:srgbClr val="0066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64573" y="919754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NGC 4449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76800" y="5673513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M94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503055" y="6121323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NGC 4214</a:t>
            </a:r>
          </a:p>
        </p:txBody>
      </p:sp>
    </p:spTree>
    <p:extLst>
      <p:ext uri="{BB962C8B-B14F-4D97-AF65-F5344CB8AC3E}">
        <p14:creationId xmlns:p14="http://schemas.microsoft.com/office/powerpoint/2010/main" val="998894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55" y="1752600"/>
            <a:ext cx="61912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The Virgo Cluster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1000" y="1676400"/>
            <a:ext cx="428105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More than 1000 galaxies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99CC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Dozens of bright galaxies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Two giant </a:t>
            </a:r>
            <a:r>
              <a:rPr lang="en-US" altLang="en-US" sz="2000" dirty="0" err="1">
                <a:solidFill>
                  <a:srgbClr val="0000FF"/>
                </a:solidFill>
              </a:rPr>
              <a:t>ellipticals</a:t>
            </a:r>
            <a:endParaRPr lang="en-US" altLang="en-US" sz="2000" dirty="0">
              <a:solidFill>
                <a:srgbClr val="0000FF"/>
              </a:solidFill>
            </a:endParaRP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Many bright spirals</a:t>
            </a:r>
          </a:p>
          <a:p>
            <a:pPr marL="800100" lvl="1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16.5 </a:t>
            </a:r>
            <a:r>
              <a:rPr lang="en-US" altLang="en-US" sz="2000" dirty="0" err="1">
                <a:solidFill>
                  <a:srgbClr val="FF0000"/>
                </a:solidFill>
                <a:sym typeface="Symbol" panose="05050102010706020507" pitchFamily="18" charset="2"/>
              </a:rPr>
              <a:t>Mpc</a:t>
            </a:r>
            <a:r>
              <a:rPr lang="en-US" alt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 away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  <a:sym typeface="Symbol" panose="05050102010706020507" pitchFamily="18" charset="2"/>
              </a:rPr>
              <a:t>Total mass about </a:t>
            </a:r>
            <a:r>
              <a:rPr lang="en-US" altLang="en-US" sz="2000" dirty="0">
                <a:solidFill>
                  <a:srgbClr val="6600FF"/>
                </a:solidFill>
              </a:rPr>
              <a:t>1.2 × 10</a:t>
            </a:r>
            <a:r>
              <a:rPr lang="en-US" altLang="en-US" sz="2000" baseline="30000" dirty="0">
                <a:solidFill>
                  <a:srgbClr val="6600FF"/>
                </a:solidFill>
              </a:rPr>
              <a:t>15</a:t>
            </a:r>
            <a:r>
              <a:rPr lang="en-US" altLang="en-US" sz="2000" dirty="0">
                <a:solidFill>
                  <a:srgbClr val="6600FF"/>
                </a:solidFill>
              </a:rPr>
              <a:t> </a:t>
            </a:r>
            <a:r>
              <a:rPr lang="en-US" altLang="en-US" sz="2000" i="1" dirty="0" err="1">
                <a:solidFill>
                  <a:srgbClr val="6600FF"/>
                </a:solidFill>
              </a:rPr>
              <a:t>M</a:t>
            </a:r>
            <a:r>
              <a:rPr lang="en-US" altLang="en-US" sz="2000" baseline="-25000" dirty="0" err="1">
                <a:solidFill>
                  <a:srgbClr val="6600FF"/>
                </a:solidFill>
              </a:rPr>
              <a:t>Sun</a:t>
            </a:r>
            <a:endParaRPr lang="en-US" altLang="en-US" sz="2000" baseline="-250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Some Members of Virgo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823913"/>
            <a:ext cx="3366655" cy="3366655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1063051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52" y="1079021"/>
            <a:ext cx="4177048" cy="312078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10625" y="12192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M49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823913"/>
            <a:ext cx="3905924" cy="3905924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848600" y="1214582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6" y="3714750"/>
            <a:ext cx="3143250" cy="3143250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5801" y="3953888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M60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79" y="3941960"/>
            <a:ext cx="4135867" cy="2988853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545134" y="4113604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M99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46" y="3529187"/>
            <a:ext cx="3395998" cy="3395998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365812" y="3946457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M85</a:t>
            </a:r>
          </a:p>
        </p:txBody>
      </p:sp>
    </p:spTree>
    <p:extLst>
      <p:ext uri="{BB962C8B-B14F-4D97-AF65-F5344CB8AC3E}">
        <p14:creationId xmlns:p14="http://schemas.microsoft.com/office/powerpoint/2010/main" val="3740797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The Norma Cluster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487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Difficult to study because our galaxy in the way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FF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About 68</a:t>
            </a:r>
            <a:r>
              <a:rPr lang="en-US" alt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sym typeface="Symbol" panose="05050102010706020507" pitchFamily="18" charset="2"/>
              </a:rPr>
              <a:t>Mpc</a:t>
            </a:r>
            <a:r>
              <a:rPr lang="en-US" alt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 away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99FF66"/>
              </a:solidFill>
              <a:sym typeface="Symbol" panose="05050102010706020507" pitchFamily="18" charset="2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  <a:sym typeface="Symbol" panose="05050102010706020507" pitchFamily="18" charset="2"/>
              </a:rPr>
              <a:t>Total mass &gt;</a:t>
            </a:r>
            <a:r>
              <a:rPr lang="en-US" altLang="en-US" sz="2000" dirty="0">
                <a:solidFill>
                  <a:srgbClr val="006600"/>
                </a:solidFill>
              </a:rPr>
              <a:t> 10</a:t>
            </a:r>
            <a:r>
              <a:rPr lang="en-US" altLang="en-US" sz="2000" baseline="30000" dirty="0">
                <a:solidFill>
                  <a:srgbClr val="006600"/>
                </a:solidFill>
              </a:rPr>
              <a:t>15</a:t>
            </a:r>
            <a:r>
              <a:rPr lang="en-US" altLang="en-US" sz="2000" dirty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</a:rPr>
              <a:t>M</a:t>
            </a:r>
            <a:r>
              <a:rPr lang="en-US" altLang="en-US" sz="2000" baseline="-25000" dirty="0" err="1">
                <a:solidFill>
                  <a:srgbClr val="006600"/>
                </a:solidFill>
              </a:rPr>
              <a:t>sun</a:t>
            </a:r>
            <a:endParaRPr lang="en-US" altLang="en-US" sz="2000" baseline="30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Near the center of our supercluster</a:t>
            </a:r>
          </a:p>
        </p:txBody>
      </p:sp>
      <p:pic>
        <p:nvPicPr>
          <p:cNvPr id="151556" name="Picture 16" descr="http://scitechdaily.com/images/The-Norma-Clu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82650"/>
            <a:ext cx="5770563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7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8" descr="File:Galaxy group in Eridanus (NGC 1721, NGC 1723, NGC 1725, and NGC 172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3779838"/>
            <a:ext cx="3698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14" descr="[Centaurus cluste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842962"/>
            <a:ext cx="447040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2" descr="hydra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429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 Box 2"/>
          <p:cNvSpPr txBox="1">
            <a:spLocks noChangeArrowheads="1"/>
          </p:cNvSpPr>
          <p:nvPr/>
        </p:nvSpPr>
        <p:spPr bwMode="auto">
          <a:xfrm>
            <a:off x="0" y="31242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Hydra</a:t>
            </a:r>
          </a:p>
        </p:txBody>
      </p:sp>
      <p:sp>
        <p:nvSpPr>
          <p:cNvPr id="152583" name="Text Box 2"/>
          <p:cNvSpPr txBox="1">
            <a:spLocks noChangeArrowheads="1"/>
          </p:cNvSpPr>
          <p:nvPr/>
        </p:nvSpPr>
        <p:spPr bwMode="auto">
          <a:xfrm>
            <a:off x="1825625" y="5489575"/>
            <a:ext cx="2274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Fornax</a:t>
            </a:r>
          </a:p>
        </p:txBody>
      </p:sp>
      <p:sp>
        <p:nvSpPr>
          <p:cNvPr id="152584" name="Text Box 2"/>
          <p:cNvSpPr txBox="1">
            <a:spLocks noChangeArrowheads="1"/>
          </p:cNvSpPr>
          <p:nvPr/>
        </p:nvSpPr>
        <p:spPr bwMode="auto">
          <a:xfrm>
            <a:off x="3315277" y="3894310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Centaurus</a:t>
            </a:r>
          </a:p>
        </p:txBody>
      </p:sp>
      <p:sp>
        <p:nvSpPr>
          <p:cNvPr id="152585" name="Text Box 2"/>
          <p:cNvSpPr txBox="1">
            <a:spLocks noChangeArrowheads="1"/>
          </p:cNvSpPr>
          <p:nvPr/>
        </p:nvSpPr>
        <p:spPr bwMode="auto">
          <a:xfrm>
            <a:off x="6553200" y="4805228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Eridanus</a:t>
            </a:r>
          </a:p>
        </p:txBody>
      </p:sp>
      <p:sp>
        <p:nvSpPr>
          <p:cNvPr id="152586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Other Clusters In Our Supercluster</a:t>
            </a:r>
          </a:p>
        </p:txBody>
      </p:sp>
      <p:pic>
        <p:nvPicPr>
          <p:cNvPr id="152587" name="Picture 20" descr="abell35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82713"/>
            <a:ext cx="357187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8" name="Text Box 2"/>
          <p:cNvSpPr txBox="1">
            <a:spLocks noChangeArrowheads="1"/>
          </p:cNvSpPr>
          <p:nvPr/>
        </p:nvSpPr>
        <p:spPr bwMode="auto">
          <a:xfrm>
            <a:off x="8077200" y="1512391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</a:rPr>
              <a:t>Abell</a:t>
            </a:r>
            <a:r>
              <a:rPr lang="en-US" altLang="en-US" sz="2400" dirty="0">
                <a:solidFill>
                  <a:srgbClr val="FFFF00"/>
                </a:solidFill>
              </a:rPr>
              <a:t> 3574</a:t>
            </a:r>
          </a:p>
        </p:txBody>
      </p:sp>
    </p:spTree>
    <p:extLst>
      <p:ext uri="{BB962C8B-B14F-4D97-AF65-F5344CB8AC3E}">
        <p14:creationId xmlns:p14="http://schemas.microsoft.com/office/powerpoint/2010/main" val="244725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102412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Galaxies are </a:t>
            </a:r>
            <a:r>
              <a:rPr lang="en-US" sz="2000" i="1" dirty="0">
                <a:solidFill>
                  <a:schemeClr val="tx1"/>
                </a:solidFill>
              </a:rPr>
              <a:t>not</a:t>
            </a:r>
            <a:r>
              <a:rPr lang="en-US" sz="2000" dirty="0">
                <a:solidFill>
                  <a:schemeClr val="tx1"/>
                </a:solidFill>
              </a:rPr>
              <a:t> distributed randomly through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Concentrated in collections called </a:t>
            </a:r>
            <a:r>
              <a:rPr lang="en-US" sz="2000" i="1" dirty="0">
                <a:solidFill>
                  <a:srgbClr val="0000FF"/>
                </a:solidFill>
              </a:rPr>
              <a:t>Groups </a:t>
            </a:r>
            <a:r>
              <a:rPr lang="en-US" sz="2000" dirty="0">
                <a:solidFill>
                  <a:srgbClr val="0000FF"/>
                </a:solidFill>
              </a:rPr>
              <a:t>and </a:t>
            </a:r>
            <a:r>
              <a:rPr lang="en-US" sz="2000" i="1" dirty="0">
                <a:solidFill>
                  <a:srgbClr val="0000FF"/>
                </a:solidFill>
              </a:rPr>
              <a:t>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Groups and clusters range from about 10</a:t>
            </a:r>
            <a:r>
              <a:rPr lang="en-US" sz="2000" baseline="30000" dirty="0">
                <a:solidFill>
                  <a:srgbClr val="0000FF"/>
                </a:solidFill>
              </a:rPr>
              <a:t>13</a:t>
            </a:r>
            <a:r>
              <a:rPr lang="en-US" sz="2000" dirty="0">
                <a:solidFill>
                  <a:srgbClr val="0000FF"/>
                </a:solidFill>
              </a:rPr>
              <a:t> M</a:t>
            </a:r>
            <a:r>
              <a:rPr lang="en-US" sz="2000" baseline="-25000" dirty="0">
                <a:solidFill>
                  <a:srgbClr val="0000FF"/>
                </a:solidFill>
                <a:sym typeface="Wingdings" panose="05000000000000000000" pitchFamily="2" charset="2"/>
              </a:rPr>
              <a:t></a:t>
            </a:r>
            <a:r>
              <a:rPr lang="en-US" sz="2000" dirty="0">
                <a:solidFill>
                  <a:srgbClr val="0000FF"/>
                </a:solidFill>
              </a:rPr>
              <a:t>  – 10</a:t>
            </a:r>
            <a:r>
              <a:rPr lang="en-US" sz="2000" baseline="30000" dirty="0">
                <a:solidFill>
                  <a:srgbClr val="0000FF"/>
                </a:solidFill>
              </a:rPr>
              <a:t>15</a:t>
            </a:r>
            <a:r>
              <a:rPr lang="en-US" sz="2000" dirty="0">
                <a:solidFill>
                  <a:srgbClr val="0000FF"/>
                </a:solidFill>
              </a:rPr>
              <a:t> M</a:t>
            </a:r>
            <a:r>
              <a:rPr lang="en-US" sz="2000" baseline="-25000" dirty="0">
                <a:solidFill>
                  <a:srgbClr val="0000FF"/>
                </a:solidFill>
                <a:sym typeface="Wingdings" panose="05000000000000000000" pitchFamily="2" charset="2"/>
              </a:rPr>
              <a:t>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Range in size from 2 </a:t>
            </a:r>
            <a:r>
              <a:rPr lang="en-US" sz="2000" dirty="0" err="1">
                <a:solidFill>
                  <a:srgbClr val="0000FF"/>
                </a:solidFill>
              </a:rPr>
              <a:t>Mpc</a:t>
            </a:r>
            <a:r>
              <a:rPr lang="en-US" sz="2000" dirty="0">
                <a:solidFill>
                  <a:srgbClr val="0000FF"/>
                </a:solidFill>
              </a:rPr>
              <a:t> to 10 </a:t>
            </a:r>
            <a:r>
              <a:rPr lang="en-US" sz="2000" dirty="0" err="1">
                <a:solidFill>
                  <a:srgbClr val="0000FF"/>
                </a:solidFill>
              </a:rPr>
              <a:t>Mpc</a:t>
            </a:r>
            <a:r>
              <a:rPr lang="en-US" sz="2000" dirty="0">
                <a:solidFill>
                  <a:srgbClr val="0000FF"/>
                </a:solidFill>
              </a:rPr>
              <a:t> across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They are categorized by how many bright galaxies they have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6600"/>
                </a:solidFill>
              </a:rPr>
              <a:t>Bright</a:t>
            </a:r>
            <a:r>
              <a:rPr lang="en-US" sz="2000" dirty="0">
                <a:solidFill>
                  <a:srgbClr val="006600"/>
                </a:solidFill>
              </a:rPr>
              <a:t> is vague, but roughly brighter than 10% of the Milky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The two types of collections are </a:t>
            </a:r>
            <a:r>
              <a:rPr lang="en-US" sz="2000" i="1" dirty="0">
                <a:solidFill>
                  <a:srgbClr val="6600FF"/>
                </a:solidFill>
              </a:rPr>
              <a:t>groups </a:t>
            </a:r>
            <a:r>
              <a:rPr lang="en-US" sz="2000" dirty="0">
                <a:solidFill>
                  <a:srgbClr val="6600FF"/>
                </a:solidFill>
              </a:rPr>
              <a:t> and </a:t>
            </a:r>
            <a:r>
              <a:rPr lang="en-US" sz="2000" i="1" dirty="0">
                <a:solidFill>
                  <a:srgbClr val="6600FF"/>
                </a:solidFill>
              </a:rPr>
              <a:t>clusters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Groups:  &lt; 50 bright galaxies, (about 10</a:t>
            </a:r>
            <a:r>
              <a:rPr lang="en-US" sz="2000" baseline="30000" dirty="0">
                <a:solidFill>
                  <a:srgbClr val="6600FF"/>
                </a:solidFill>
              </a:rPr>
              <a:t>13</a:t>
            </a:r>
            <a:r>
              <a:rPr lang="en-US" sz="2000" dirty="0">
                <a:solidFill>
                  <a:srgbClr val="6600FF"/>
                </a:solidFill>
              </a:rPr>
              <a:t> M</a:t>
            </a:r>
            <a:r>
              <a:rPr lang="en-US" sz="2000" baseline="-25000" dirty="0">
                <a:solidFill>
                  <a:srgbClr val="6600FF"/>
                </a:solidFill>
                <a:sym typeface="Wingdings" panose="05000000000000000000" pitchFamily="2" charset="2"/>
              </a:rPr>
              <a:t></a:t>
            </a:r>
            <a:r>
              <a:rPr lang="en-US" sz="2000" dirty="0">
                <a:solidFill>
                  <a:srgbClr val="6600FF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Clusters: </a:t>
            </a:r>
            <a:r>
              <a:rPr lang="en-US" sz="2000" dirty="0">
                <a:solidFill>
                  <a:srgbClr val="6600FF"/>
                </a:solidFill>
                <a:sym typeface="Symbol" panose="05050102010706020507" pitchFamily="18" charset="2"/>
              </a:rPr>
              <a:t></a:t>
            </a:r>
            <a:r>
              <a:rPr lang="en-US" sz="2000" dirty="0">
                <a:solidFill>
                  <a:srgbClr val="6600FF"/>
                </a:solidFill>
              </a:rPr>
              <a:t> 50 bright galaxies, (about 10</a:t>
            </a:r>
            <a:r>
              <a:rPr lang="en-US" sz="2000" baseline="30000" dirty="0">
                <a:solidFill>
                  <a:srgbClr val="6600FF"/>
                </a:solidFill>
              </a:rPr>
              <a:t>14</a:t>
            </a:r>
            <a:r>
              <a:rPr lang="en-US" sz="2000" dirty="0">
                <a:solidFill>
                  <a:srgbClr val="6600FF"/>
                </a:solidFill>
              </a:rPr>
              <a:t> M</a:t>
            </a:r>
            <a:r>
              <a:rPr lang="en-US" sz="2000" baseline="-25000" dirty="0">
                <a:solidFill>
                  <a:srgbClr val="6600FF"/>
                </a:solidFill>
                <a:sym typeface="Wingdings" panose="05000000000000000000" pitchFamily="2" charset="2"/>
              </a:rPr>
              <a:t></a:t>
            </a:r>
            <a:r>
              <a:rPr lang="en-US" sz="2000" dirty="0">
                <a:solidFill>
                  <a:srgbClr val="6600FF"/>
                </a:solidFill>
              </a:rPr>
              <a:t> or 10</a:t>
            </a:r>
            <a:r>
              <a:rPr lang="en-US" sz="2000" baseline="30000" dirty="0">
                <a:solidFill>
                  <a:srgbClr val="6600FF"/>
                </a:solidFill>
              </a:rPr>
              <a:t>15</a:t>
            </a:r>
            <a:r>
              <a:rPr lang="en-US" sz="2000" dirty="0">
                <a:solidFill>
                  <a:srgbClr val="6600FF"/>
                </a:solidFill>
              </a:rPr>
              <a:t> M</a:t>
            </a:r>
            <a:r>
              <a:rPr lang="en-US" sz="2000" baseline="-25000" dirty="0">
                <a:solidFill>
                  <a:srgbClr val="6600FF"/>
                </a:solidFill>
                <a:sym typeface="Wingdings" panose="05000000000000000000" pitchFamily="2" charset="2"/>
              </a:rPr>
              <a:t></a:t>
            </a:r>
            <a:r>
              <a:rPr lang="en-US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Descriptions of Groups and Clusters</a:t>
            </a:r>
          </a:p>
        </p:txBody>
      </p:sp>
    </p:spTree>
    <p:extLst>
      <p:ext uri="{BB962C8B-B14F-4D97-AF65-F5344CB8AC3E}">
        <p14:creationId xmlns:p14="http://schemas.microsoft.com/office/powerpoint/2010/main" val="21548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143000"/>
            <a:ext cx="6581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The Coma Cluster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855663"/>
            <a:ext cx="41624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1000+ galaxies visible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Many bright galaxies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Many giant </a:t>
            </a:r>
            <a:r>
              <a:rPr lang="en-US" altLang="en-US" sz="2000" dirty="0" err="1">
                <a:solidFill>
                  <a:srgbClr val="0000FF"/>
                </a:solidFill>
              </a:rPr>
              <a:t>ellipticals</a:t>
            </a:r>
            <a:r>
              <a:rPr lang="en-US" altLang="en-US" sz="2000" dirty="0">
                <a:solidFill>
                  <a:srgbClr val="0000FF"/>
                </a:solidFill>
              </a:rPr>
              <a:t>, especially in the center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Bright spirals towards the edges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FF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About 99</a:t>
            </a:r>
            <a:r>
              <a:rPr lang="en-US" altLang="en-US" sz="2000" dirty="0">
                <a:solidFill>
                  <a:srgbClr val="0066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sym typeface="Symbol" panose="05050102010706020507" pitchFamily="18" charset="2"/>
              </a:rPr>
              <a:t>Mpc</a:t>
            </a:r>
            <a:r>
              <a:rPr lang="en-US" altLang="en-US" sz="2000" dirty="0">
                <a:solidFill>
                  <a:srgbClr val="006600"/>
                </a:solidFill>
                <a:sym typeface="Symbol" panose="05050102010706020507" pitchFamily="18" charset="2"/>
              </a:rPr>
              <a:t> away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99FF66"/>
              </a:solidFill>
              <a:sym typeface="Symbol" panose="05050102010706020507" pitchFamily="18" charset="2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  <a:sym typeface="Symbol" panose="05050102010706020507" pitchFamily="18" charset="2"/>
              </a:rPr>
              <a:t>Total mass about </a:t>
            </a:r>
            <a:r>
              <a:rPr lang="en-US" altLang="en-US" sz="2000" dirty="0">
                <a:solidFill>
                  <a:srgbClr val="6600FF"/>
                </a:solidFill>
              </a:rPr>
              <a:t>3×10</a:t>
            </a:r>
            <a:r>
              <a:rPr lang="en-US" altLang="en-US" sz="2000" baseline="30000" dirty="0">
                <a:solidFill>
                  <a:srgbClr val="6600FF"/>
                </a:solidFill>
              </a:rPr>
              <a:t>15</a:t>
            </a:r>
            <a:r>
              <a:rPr lang="en-US" altLang="en-US" sz="2000" dirty="0">
                <a:solidFill>
                  <a:srgbClr val="6600FF"/>
                </a:solidFill>
              </a:rPr>
              <a:t> </a:t>
            </a:r>
            <a:r>
              <a:rPr lang="en-US" altLang="en-US" sz="2000" i="1" dirty="0" err="1">
                <a:solidFill>
                  <a:srgbClr val="6600FF"/>
                </a:solidFill>
              </a:rPr>
              <a:t>M</a:t>
            </a:r>
            <a:r>
              <a:rPr lang="en-US" altLang="en-US" sz="2000" baseline="-25000" dirty="0" err="1">
                <a:solidFill>
                  <a:srgbClr val="6600FF"/>
                </a:solidFill>
              </a:rPr>
              <a:t>sun</a:t>
            </a:r>
            <a:endParaRPr lang="en-US" altLang="en-US" sz="2000" baseline="-25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Center of Coma Supercluster</a:t>
            </a:r>
          </a:p>
        </p:txBody>
      </p:sp>
    </p:spTree>
    <p:extLst>
      <p:ext uri="{BB962C8B-B14F-4D97-AF65-F5344CB8AC3E}">
        <p14:creationId xmlns:p14="http://schemas.microsoft.com/office/powerpoint/2010/main" val="1836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9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Groups/Clusters and the Virial Theorem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700" y="833306"/>
            <a:ext cx="10439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The dynamical time is how long it takes for a galaxy to go through one cycle of orbiting the 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For groups, like the Local Group, this time scale can be very long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Probably of the order of 15 </a:t>
            </a:r>
            <a:r>
              <a:rPr lang="en-US" altLang="en-US" sz="2000" dirty="0" err="1">
                <a:solidFill>
                  <a:srgbClr val="0000FF"/>
                </a:solidFill>
              </a:rPr>
              <a:t>Gyr</a:t>
            </a:r>
            <a:r>
              <a:rPr lang="en-US" altLang="en-US" sz="2000" dirty="0">
                <a:solidFill>
                  <a:srgbClr val="0000FF"/>
                </a:solidFill>
              </a:rPr>
              <a:t> or more for the Local Group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Probably the upcoming Milky Way/Andromeda encounter will be the first such encounter</a:t>
            </a:r>
          </a:p>
          <a:p>
            <a:pPr marL="457200" indent="-4572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457200" indent="-4572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For clusters, they have more mass, so everything goes faster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Galaxies, especially near the center, will have orbited one or more times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In one dynamical time period, the system will </a:t>
            </a:r>
            <a:r>
              <a:rPr lang="en-US" altLang="en-US" sz="2000" i="1" dirty="0" err="1">
                <a:solidFill>
                  <a:srgbClr val="FF0000"/>
                </a:solidFill>
              </a:rPr>
              <a:t>virialize</a:t>
            </a:r>
            <a:endParaRPr lang="en-US" altLang="en-US" sz="2000" i="1" dirty="0">
              <a:solidFill>
                <a:srgbClr val="FF0000"/>
              </a:solidFill>
            </a:endParaRP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Satisfy the virial theorem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Will start to get more spherical in shape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Typically, the galaxies near the center will </a:t>
            </a:r>
            <a:r>
              <a:rPr lang="en-US" altLang="en-US" sz="2000" dirty="0" err="1">
                <a:solidFill>
                  <a:srgbClr val="6600FF"/>
                </a:solidFill>
              </a:rPr>
              <a:t>virialize</a:t>
            </a:r>
            <a:r>
              <a:rPr lang="en-US" altLang="en-US" sz="2000" dirty="0">
                <a:solidFill>
                  <a:srgbClr val="6600FF"/>
                </a:solidFill>
              </a:rPr>
              <a:t> first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Outer galaxies will take longer</a:t>
            </a:r>
          </a:p>
        </p:txBody>
      </p:sp>
      <p:graphicFrame>
        <p:nvGraphicFramePr>
          <p:cNvPr id="4" name="Object 17"/>
          <p:cNvGraphicFramePr>
            <a:graphicFrameLocks/>
          </p:cNvGraphicFramePr>
          <p:nvPr/>
        </p:nvGraphicFramePr>
        <p:xfrm>
          <a:off x="7696200" y="5029200"/>
          <a:ext cx="148869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228600" progId="Equation.DSMT4">
                  <p:embed/>
                </p:oleObj>
              </mc:Choice>
              <mc:Fallback>
                <p:oleObj name="Equation" r:id="rId2" imgW="850680" imgH="228600" progId="Equation.DSMT4">
                  <p:embed/>
                  <p:pic>
                    <p:nvPicPr>
                      <p:cNvPr id="4" name="Object 17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5029200"/>
                        <a:ext cx="1488690" cy="4000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3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9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Cluster and Group Evolution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700" y="922828"/>
            <a:ext cx="10439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Galaxy Clusters and Groups change over time: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Heaviest galaxies fall towards the center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Tidal friction will enhance this effect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Galaxies will merge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66FF33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66FF33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For clusters, over time: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System will form a spherical distribution (more regular)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In the center, galaxies will coalesce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Giant </a:t>
            </a:r>
            <a:r>
              <a:rPr lang="en-US" altLang="en-US" sz="2000" dirty="0" err="1">
                <a:solidFill>
                  <a:srgbClr val="0000FF"/>
                </a:solidFill>
              </a:rPr>
              <a:t>ellipticals</a:t>
            </a:r>
            <a:r>
              <a:rPr lang="en-US" altLang="en-US" sz="2000" dirty="0">
                <a:solidFill>
                  <a:srgbClr val="0000FF"/>
                </a:solidFill>
              </a:rPr>
              <a:t> concentrated in the center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Spirals more towards the edge.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Collisions will knock gas out of the galaxies themselves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Twice as much gas </a:t>
            </a:r>
            <a:r>
              <a:rPr lang="en-US" altLang="en-US" sz="2000" i="1" dirty="0">
                <a:solidFill>
                  <a:srgbClr val="FF0000"/>
                </a:solidFill>
              </a:rPr>
              <a:t>between</a:t>
            </a:r>
            <a:r>
              <a:rPr lang="en-US" altLang="en-US" sz="2000" dirty="0">
                <a:solidFill>
                  <a:srgbClr val="FF0000"/>
                </a:solidFill>
              </a:rPr>
              <a:t> the galaxies as </a:t>
            </a:r>
            <a:r>
              <a:rPr lang="en-US" altLang="en-US" sz="2000" i="1" dirty="0">
                <a:solidFill>
                  <a:srgbClr val="FF0000"/>
                </a:solidFill>
              </a:rPr>
              <a:t>in</a:t>
            </a:r>
            <a:r>
              <a:rPr lang="en-US" altLang="en-US" sz="2000" dirty="0">
                <a:solidFill>
                  <a:srgbClr val="FF0000"/>
                </a:solidFill>
              </a:rPr>
              <a:t> the galaxies</a:t>
            </a:r>
          </a:p>
        </p:txBody>
      </p:sp>
    </p:spTree>
    <p:extLst>
      <p:ext uri="{BB962C8B-B14F-4D97-AF65-F5344CB8AC3E}">
        <p14:creationId xmlns:p14="http://schemas.microsoft.com/office/powerpoint/2010/main" val="132916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lushighz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2" descr="clusmedz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" b="14270"/>
          <a:stretch>
            <a:fillRect/>
          </a:stretch>
        </p:blipFill>
        <p:spPr bwMode="auto">
          <a:xfrm>
            <a:off x="5410200" y="831850"/>
            <a:ext cx="5715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0" y="0"/>
            <a:ext cx="111252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Old Clusters</a:t>
            </a:r>
          </a:p>
        </p:txBody>
      </p:sp>
      <p:sp>
        <p:nvSpPr>
          <p:cNvPr id="155653" name="Text Box 2"/>
          <p:cNvSpPr txBox="1">
            <a:spLocks noChangeArrowheads="1"/>
          </p:cNvSpPr>
          <p:nvPr/>
        </p:nvSpPr>
        <p:spPr bwMode="auto">
          <a:xfrm>
            <a:off x="-228600" y="47244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Ancient Galaxy Cluster</a:t>
            </a:r>
          </a:p>
        </p:txBody>
      </p:sp>
      <p:sp>
        <p:nvSpPr>
          <p:cNvPr id="155654" name="Text Box 2"/>
          <p:cNvSpPr txBox="1">
            <a:spLocks noChangeArrowheads="1"/>
          </p:cNvSpPr>
          <p:nvPr/>
        </p:nvSpPr>
        <p:spPr bwMode="auto">
          <a:xfrm>
            <a:off x="7543800" y="2438400"/>
            <a:ext cx="3048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Old Galaxy Cluster</a:t>
            </a:r>
          </a:p>
        </p:txBody>
      </p:sp>
    </p:spTree>
    <p:extLst>
      <p:ext uri="{BB962C8B-B14F-4D97-AF65-F5344CB8AC3E}">
        <p14:creationId xmlns:p14="http://schemas.microsoft.com/office/powerpoint/2010/main" val="2781218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Is There Gas Between the Galaxies?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9829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Collisions between galaxies have knocked much of the gas completely out of the 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Hot gas produces X-rays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i="1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i="1" dirty="0">
                <a:solidFill>
                  <a:srgbClr val="0000FF"/>
                </a:solidFill>
              </a:rPr>
              <a:t>In principle</a:t>
            </a:r>
            <a:r>
              <a:rPr lang="en-US" altLang="en-US" sz="2000" dirty="0">
                <a:solidFill>
                  <a:srgbClr val="0000FF"/>
                </a:solidFill>
              </a:rPr>
              <a:t>, it is possible to measure total amount of gas between galaxies by measuring the quantities of X-rays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i="1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i="1" dirty="0">
                <a:solidFill>
                  <a:srgbClr val="0000FF"/>
                </a:solidFill>
              </a:rPr>
              <a:t>In practice</a:t>
            </a:r>
            <a:r>
              <a:rPr lang="en-US" altLang="en-US" sz="2000" dirty="0">
                <a:solidFill>
                  <a:srgbClr val="0000FF"/>
                </a:solidFill>
              </a:rPr>
              <a:t> this is very difficult because the gas may be non-uniform in temperature, density, composition …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Rough estimate: there is twice as much gas between that galaxies as in the galaxies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33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However, there also could be dark matter between the galaxies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We would like a way to estimate the total mass of the entire cluster</a:t>
            </a:r>
          </a:p>
        </p:txBody>
      </p:sp>
    </p:spTree>
    <p:extLst>
      <p:ext uri="{BB962C8B-B14F-4D97-AF65-F5344CB8AC3E}">
        <p14:creationId xmlns:p14="http://schemas.microsoft.com/office/powerpoint/2010/main" val="18247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Mass of the Cluster from Virial Theorem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9448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If the galaxies have time to </a:t>
            </a:r>
            <a:r>
              <a:rPr lang="en-US" altLang="en-US" sz="2000" dirty="0" err="1">
                <a:solidFill>
                  <a:srgbClr val="006600"/>
                </a:solidFill>
              </a:rPr>
              <a:t>virialize</a:t>
            </a:r>
            <a:r>
              <a:rPr lang="en-US" altLang="en-US" sz="2000" dirty="0">
                <a:solidFill>
                  <a:srgbClr val="006600"/>
                </a:solidFill>
              </a:rPr>
              <a:t>, we can get an idea of the mass of the 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The kinetic energy is proportional to the velocity squared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The potential energy is proportional to the total mass of the 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33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Problem: not all galaxies will have had a chance to </a:t>
            </a:r>
            <a:r>
              <a:rPr lang="en-US" altLang="en-US" sz="2000" dirty="0" err="1">
                <a:solidFill>
                  <a:srgbClr val="0000FF"/>
                </a:solidFill>
              </a:rPr>
              <a:t>virialize</a:t>
            </a:r>
            <a:endParaRPr lang="en-US" altLang="en-US" sz="2000" dirty="0">
              <a:solidFill>
                <a:srgbClr val="0000FF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Introduces a bias into the measurement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Solution: use the elliptical and lenticular galaxies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But this is not a foolproof way to make sure they are virialized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Bottom line: This is a difficult way to get an accurate number</a:t>
            </a:r>
          </a:p>
        </p:txBody>
      </p:sp>
      <p:graphicFrame>
        <p:nvGraphicFramePr>
          <p:cNvPr id="4" name="Object 17"/>
          <p:cNvGraphicFramePr>
            <a:graphicFrameLocks/>
          </p:cNvGraphicFramePr>
          <p:nvPr/>
        </p:nvGraphicFramePr>
        <p:xfrm>
          <a:off x="8763000" y="1676400"/>
          <a:ext cx="148869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228600" progId="Equation.DSMT4">
                  <p:embed/>
                </p:oleObj>
              </mc:Choice>
              <mc:Fallback>
                <p:oleObj name="Equation" r:id="rId2" imgW="850680" imgH="228600" progId="Equation.DSMT4">
                  <p:embed/>
                  <p:pic>
                    <p:nvPicPr>
                      <p:cNvPr id="4" name="Object 17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1676400"/>
                        <a:ext cx="1488690" cy="4000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140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Mass of the Cluster from X-rays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9448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Hot gas has been knocked out of the galaxies 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33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Pressure wants it to leave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Gravity wants it to stay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If it isn’t leaving, then the two must balance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By studying temperature, we can estimate pressure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Assuming it is in balance, we can estimate mass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FF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C0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Problem: Gas might have several components at different temperatures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C0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Problem: Gas might </a:t>
            </a:r>
            <a:r>
              <a:rPr lang="en-US" altLang="en-US" sz="2000" u="sng" dirty="0">
                <a:solidFill>
                  <a:srgbClr val="C00000"/>
                </a:solidFill>
              </a:rPr>
              <a:t>not</a:t>
            </a:r>
            <a:r>
              <a:rPr lang="en-US" altLang="en-US" sz="2000" dirty="0">
                <a:solidFill>
                  <a:srgbClr val="C00000"/>
                </a:solidFill>
              </a:rPr>
              <a:t> be in equilibrium – it could be leaving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FF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Bottom line:  This is also difficult to do</a:t>
            </a:r>
          </a:p>
        </p:txBody>
      </p:sp>
    </p:spTree>
    <p:extLst>
      <p:ext uri="{BB962C8B-B14F-4D97-AF65-F5344CB8AC3E}">
        <p14:creationId xmlns:p14="http://schemas.microsoft.com/office/powerpoint/2010/main" val="2442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/>
              <a:t>Where is the Mass in a Galaxy Cluster?</a:t>
            </a:r>
          </a:p>
        </p:txBody>
      </p:sp>
      <p:sp>
        <p:nvSpPr>
          <p:cNvPr id="695299" name="Text Box 3"/>
          <p:cNvSpPr txBox="1">
            <a:spLocks noChangeArrowheads="1"/>
          </p:cNvSpPr>
          <p:nvPr/>
        </p:nvSpPr>
        <p:spPr bwMode="auto">
          <a:xfrm>
            <a:off x="320040" y="823109"/>
            <a:ext cx="10241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Most (all?) galaxies have much more mass than is in the stars and 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Dark matter is 85% of galaxies’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How about clusters?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Need to find mass of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Gravitational lensing!</a:t>
            </a:r>
          </a:p>
        </p:txBody>
      </p: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4846320" y="2882900"/>
            <a:ext cx="1737360" cy="1295400"/>
            <a:chOff x="2400" y="1152"/>
            <a:chExt cx="912" cy="816"/>
          </a:xfrm>
        </p:grpSpPr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2448" y="1392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2640" y="1680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2784" y="1536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400" y="1536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2736" y="1152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3216" y="1584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976" y="1344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3072" y="1776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2832" y="1776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3168" y="1344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2592" y="1920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2928" y="1248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2976" y="1728"/>
              <a:ext cx="144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82880" y="4178300"/>
            <a:ext cx="2468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Observer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684396" y="4483100"/>
            <a:ext cx="208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Cluster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9373062" y="2459166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Distant Source</a:t>
            </a:r>
          </a:p>
        </p:txBody>
      </p:sp>
      <p:sp>
        <p:nvSpPr>
          <p:cNvPr id="24" name="AutoShape 27"/>
          <p:cNvSpPr>
            <a:spLocks noChangeArrowheads="1"/>
          </p:cNvSpPr>
          <p:nvPr/>
        </p:nvSpPr>
        <p:spPr bwMode="auto">
          <a:xfrm>
            <a:off x="9601200" y="3340100"/>
            <a:ext cx="457200" cy="3810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74320" y="3340100"/>
            <a:ext cx="731520" cy="533400"/>
            <a:chOff x="960" y="1680"/>
            <a:chExt cx="384" cy="336"/>
          </a:xfrm>
        </p:grpSpPr>
        <p:sp>
          <p:nvSpPr>
            <p:cNvPr id="26" name="Arc 31"/>
            <p:cNvSpPr>
              <a:spLocks/>
            </p:cNvSpPr>
            <p:nvPr/>
          </p:nvSpPr>
          <p:spPr bwMode="auto">
            <a:xfrm>
              <a:off x="960" y="1680"/>
              <a:ext cx="384" cy="321"/>
            </a:xfrm>
            <a:custGeom>
              <a:avLst/>
              <a:gdLst>
                <a:gd name="G0" fmla="+- 0 0 0"/>
                <a:gd name="G1" fmla="+- 9850 0 0"/>
                <a:gd name="G2" fmla="+- 21600 0 0"/>
                <a:gd name="T0" fmla="*/ 19223 w 21600"/>
                <a:gd name="T1" fmla="*/ 0 h 20587"/>
                <a:gd name="T2" fmla="*/ 18742 w 21600"/>
                <a:gd name="T3" fmla="*/ 20587 h 20587"/>
                <a:gd name="T4" fmla="*/ 0 w 21600"/>
                <a:gd name="T5" fmla="*/ 9850 h 20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587" fill="none" extrusionOk="0">
                  <a:moveTo>
                    <a:pt x="19223" y="-1"/>
                  </a:moveTo>
                  <a:cubicBezTo>
                    <a:pt x="20785" y="3048"/>
                    <a:pt x="21600" y="6424"/>
                    <a:pt x="21600" y="9850"/>
                  </a:cubicBezTo>
                  <a:cubicBezTo>
                    <a:pt x="21600" y="13617"/>
                    <a:pt x="20614" y="17318"/>
                    <a:pt x="18742" y="20587"/>
                  </a:cubicBezTo>
                </a:path>
                <a:path w="21600" h="20587" stroke="0" extrusionOk="0">
                  <a:moveTo>
                    <a:pt x="19223" y="-1"/>
                  </a:moveTo>
                  <a:cubicBezTo>
                    <a:pt x="20785" y="3048"/>
                    <a:pt x="21600" y="6424"/>
                    <a:pt x="21600" y="9850"/>
                  </a:cubicBezTo>
                  <a:cubicBezTo>
                    <a:pt x="21600" y="13617"/>
                    <a:pt x="20614" y="17318"/>
                    <a:pt x="18742" y="20587"/>
                  </a:cubicBezTo>
                  <a:lnTo>
                    <a:pt x="0" y="985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1248" y="1728"/>
              <a:ext cx="96" cy="24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1296" y="1776"/>
              <a:ext cx="48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V="1">
              <a:off x="960" y="1680"/>
              <a:ext cx="384" cy="144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960" y="1824"/>
              <a:ext cx="336" cy="19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336080" y="4459288"/>
            <a:ext cx="43681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Gravity bends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You can see two or more images of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Can estimate mass of cluster!</a:t>
            </a:r>
          </a:p>
        </p:txBody>
      </p:sp>
      <p:sp>
        <p:nvSpPr>
          <p:cNvPr id="34" name="Freeform 44"/>
          <p:cNvSpPr>
            <a:spLocks/>
          </p:cNvSpPr>
          <p:nvPr/>
        </p:nvSpPr>
        <p:spPr bwMode="auto">
          <a:xfrm>
            <a:off x="1005840" y="2743200"/>
            <a:ext cx="8595360" cy="825500"/>
          </a:xfrm>
          <a:custGeom>
            <a:avLst/>
            <a:gdLst/>
            <a:ahLst/>
            <a:cxnLst>
              <a:cxn ang="0">
                <a:pos x="4512" y="520"/>
              </a:cxn>
              <a:cxn ang="0">
                <a:pos x="3840" y="328"/>
              </a:cxn>
              <a:cxn ang="0">
                <a:pos x="2688" y="40"/>
              </a:cxn>
              <a:cxn ang="0">
                <a:pos x="1920" y="88"/>
              </a:cxn>
              <a:cxn ang="0">
                <a:pos x="0" y="520"/>
              </a:cxn>
            </a:cxnLst>
            <a:rect l="0" t="0" r="r" b="b"/>
            <a:pathLst>
              <a:path w="4512" h="520">
                <a:moveTo>
                  <a:pt x="4512" y="520"/>
                </a:moveTo>
                <a:cubicBezTo>
                  <a:pt x="4328" y="464"/>
                  <a:pt x="4144" y="408"/>
                  <a:pt x="3840" y="328"/>
                </a:cubicBezTo>
                <a:cubicBezTo>
                  <a:pt x="3536" y="248"/>
                  <a:pt x="3008" y="80"/>
                  <a:pt x="2688" y="40"/>
                </a:cubicBezTo>
                <a:cubicBezTo>
                  <a:pt x="2368" y="0"/>
                  <a:pt x="2368" y="8"/>
                  <a:pt x="1920" y="88"/>
                </a:cubicBezTo>
                <a:cubicBezTo>
                  <a:pt x="1472" y="168"/>
                  <a:pt x="736" y="344"/>
                  <a:pt x="0" y="52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45"/>
          <p:cNvSpPr>
            <a:spLocks/>
          </p:cNvSpPr>
          <p:nvPr/>
        </p:nvSpPr>
        <p:spPr bwMode="auto">
          <a:xfrm flipV="1">
            <a:off x="1005840" y="3657600"/>
            <a:ext cx="8595360" cy="825500"/>
          </a:xfrm>
          <a:custGeom>
            <a:avLst/>
            <a:gdLst/>
            <a:ahLst/>
            <a:cxnLst>
              <a:cxn ang="0">
                <a:pos x="4512" y="520"/>
              </a:cxn>
              <a:cxn ang="0">
                <a:pos x="3840" y="328"/>
              </a:cxn>
              <a:cxn ang="0">
                <a:pos x="2688" y="40"/>
              </a:cxn>
              <a:cxn ang="0">
                <a:pos x="1920" y="88"/>
              </a:cxn>
              <a:cxn ang="0">
                <a:pos x="0" y="520"/>
              </a:cxn>
            </a:cxnLst>
            <a:rect l="0" t="0" r="r" b="b"/>
            <a:pathLst>
              <a:path w="4512" h="520">
                <a:moveTo>
                  <a:pt x="4512" y="520"/>
                </a:moveTo>
                <a:cubicBezTo>
                  <a:pt x="4328" y="464"/>
                  <a:pt x="4144" y="408"/>
                  <a:pt x="3840" y="328"/>
                </a:cubicBezTo>
                <a:cubicBezTo>
                  <a:pt x="3536" y="248"/>
                  <a:pt x="3008" y="80"/>
                  <a:pt x="2688" y="40"/>
                </a:cubicBezTo>
                <a:cubicBezTo>
                  <a:pt x="2368" y="0"/>
                  <a:pt x="2368" y="8"/>
                  <a:pt x="1920" y="88"/>
                </a:cubicBezTo>
                <a:cubicBezTo>
                  <a:pt x="1472" y="168"/>
                  <a:pt x="736" y="344"/>
                  <a:pt x="0" y="52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390844" y="4985435"/>
            <a:ext cx="533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There’s much more mass than is visible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5% is in stars and other visible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10% is in hot gas between the 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85% is in dark matter</a:t>
            </a:r>
          </a:p>
        </p:txBody>
      </p:sp>
    </p:spTree>
    <p:extLst>
      <p:ext uri="{BB962C8B-B14F-4D97-AF65-F5344CB8AC3E}">
        <p14:creationId xmlns:p14="http://schemas.microsoft.com/office/powerpoint/2010/main" val="6359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299" grpId="0" build="p" autoUpdateAnimBg="0"/>
      <p:bldP spid="21" grpId="0"/>
      <p:bldP spid="22" grpId="0"/>
      <p:bldP spid="23" grpId="0" autoUpdateAnimBg="0"/>
      <p:bldP spid="24" grpId="0" animBg="1"/>
      <p:bldP spid="31" grpId="0" uiExpand="1" build="p" autoUpdateAnimBg="0"/>
      <p:bldP spid="34" grpId="0" animBg="1"/>
      <p:bldP spid="35" grpId="0" animBg="1"/>
      <p:bldP spid="36" grpId="0" uiExpand="1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A22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7620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76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Clusters as Gravitational Lenses (1)</a:t>
            </a:r>
          </a:p>
        </p:txBody>
      </p:sp>
    </p:spTree>
    <p:extLst>
      <p:ext uri="{BB962C8B-B14F-4D97-AF65-F5344CB8AC3E}">
        <p14:creationId xmlns:p14="http://schemas.microsoft.com/office/powerpoint/2010/main" val="3445049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Clusters as Gravitational Lenses (2)</a:t>
            </a:r>
          </a:p>
        </p:txBody>
      </p:sp>
    </p:spTree>
    <p:extLst>
      <p:ext uri="{BB962C8B-B14F-4D97-AF65-F5344CB8AC3E}">
        <p14:creationId xmlns:p14="http://schemas.microsoft.com/office/powerpoint/2010/main" val="157776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47757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5564" y="914400"/>
            <a:ext cx="43526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It has about 120 total 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Three spiral galaxies – two of them large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Milky Way Galaxy – a </a:t>
            </a:r>
            <a:r>
              <a:rPr lang="en-US" sz="2000" dirty="0" err="1">
                <a:solidFill>
                  <a:srgbClr val="0000FF"/>
                </a:solidFill>
              </a:rPr>
              <a:t>SBb</a:t>
            </a:r>
            <a:r>
              <a:rPr lang="en-US" sz="2000" dirty="0">
                <a:solidFill>
                  <a:srgbClr val="0000FF"/>
                </a:solidFill>
              </a:rPr>
              <a:t> or </a:t>
            </a:r>
            <a:r>
              <a:rPr lang="en-US" sz="2000" dirty="0" err="1">
                <a:solidFill>
                  <a:srgbClr val="0000FF"/>
                </a:solidFill>
              </a:rPr>
              <a:t>SBc</a:t>
            </a:r>
            <a:r>
              <a:rPr lang="en-US" sz="2000" dirty="0">
                <a:solidFill>
                  <a:srgbClr val="0000FF"/>
                </a:solidFill>
              </a:rPr>
              <a:t> or </a:t>
            </a:r>
            <a:r>
              <a:rPr lang="en-US" sz="2000" dirty="0" err="1">
                <a:solidFill>
                  <a:srgbClr val="0000FF"/>
                </a:solidFill>
              </a:rPr>
              <a:t>SBbc</a:t>
            </a:r>
            <a:endParaRPr lang="en-US" sz="2000" dirty="0">
              <a:solidFill>
                <a:srgbClr val="0000F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Andromeda Galaxy (M31) – </a:t>
            </a:r>
            <a:r>
              <a:rPr lang="en-US" sz="2000" dirty="0" err="1">
                <a:solidFill>
                  <a:srgbClr val="0000FF"/>
                </a:solidFill>
              </a:rPr>
              <a:t>SAb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Triangulum galaxy (M33) – </a:t>
            </a:r>
            <a:r>
              <a:rPr lang="en-US" sz="2000" dirty="0" err="1">
                <a:solidFill>
                  <a:srgbClr val="0000FF"/>
                </a:solidFill>
              </a:rPr>
              <a:t>SAc</a:t>
            </a:r>
            <a:r>
              <a:rPr lang="en-US" sz="2000" dirty="0">
                <a:solidFill>
                  <a:srgbClr val="0000FF"/>
                </a:solidFill>
              </a:rPr>
              <a:t> or </a:t>
            </a:r>
            <a:r>
              <a:rPr lang="en-US" sz="2000" dirty="0" err="1">
                <a:solidFill>
                  <a:srgbClr val="0000FF"/>
                </a:solidFill>
              </a:rPr>
              <a:t>SAd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Several small satellites of these 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Several miscellaneous 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Total diameter about 3 </a:t>
            </a:r>
            <a:r>
              <a:rPr lang="en-US" sz="2000" dirty="0" err="1">
                <a:solidFill>
                  <a:srgbClr val="6600FF"/>
                </a:solidFill>
              </a:rPr>
              <a:t>Mpc</a:t>
            </a:r>
            <a:endParaRPr lang="en-US" sz="2000" dirty="0">
              <a:solidFill>
                <a:srgbClr val="6600FF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9236" y="-6927"/>
            <a:ext cx="10972800" cy="76944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/>
              <a:t>Our Group – The Local Group</a:t>
            </a:r>
          </a:p>
        </p:txBody>
      </p:sp>
    </p:spTree>
    <p:extLst>
      <p:ext uri="{BB962C8B-B14F-4D97-AF65-F5344CB8AC3E}">
        <p14:creationId xmlns:p14="http://schemas.microsoft.com/office/powerpoint/2010/main" val="28965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l00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9"/>
          <a:stretch>
            <a:fillRect/>
          </a:stretch>
        </p:blipFill>
        <p:spPr bwMode="auto">
          <a:xfrm>
            <a:off x="2247900" y="609600"/>
            <a:ext cx="62865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Clusters as Gravitational Lenses (3)</a:t>
            </a:r>
          </a:p>
        </p:txBody>
      </p:sp>
    </p:spTree>
    <p:extLst>
      <p:ext uri="{BB962C8B-B14F-4D97-AF65-F5344CB8AC3E}">
        <p14:creationId xmlns:p14="http://schemas.microsoft.com/office/powerpoint/2010/main" val="1242036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An Einstein Cross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7" y="816408"/>
            <a:ext cx="6193039" cy="598144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4267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Can show lensing by a smooth object always produces an odd number of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In this famous example, a single object appears five 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Probably verified via its spectrum</a:t>
            </a:r>
          </a:p>
        </p:txBody>
      </p:sp>
    </p:spTree>
    <p:extLst>
      <p:ext uri="{BB962C8B-B14F-4D97-AF65-F5344CB8AC3E}">
        <p14:creationId xmlns:p14="http://schemas.microsoft.com/office/powerpoint/2010/main" val="16348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An Occasional Lucky Break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760" y="1371600"/>
            <a:ext cx="102412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We would like to see some of the most distant galaxies in the universe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They are dim due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Enormous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Red-shift</a:t>
            </a:r>
          </a:p>
          <a:p>
            <a:pPr lvl="1">
              <a:buFontTx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Gravitational Lensing can magnify very distant objects, making them seem much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Although such luck is rare, there are so many clusters in the universe that it happens occasionally.</a:t>
            </a:r>
          </a:p>
        </p:txBody>
      </p:sp>
    </p:spTree>
    <p:extLst>
      <p:ext uri="{BB962C8B-B14F-4D97-AF65-F5344CB8AC3E}">
        <p14:creationId xmlns:p14="http://schemas.microsoft.com/office/powerpoint/2010/main" val="4377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3D Map of Nearby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4400"/>
            <a:ext cx="6600825" cy="58674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2209800"/>
            <a:ext cx="3429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Yellow are near the plane of the galaxy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Blue are above the plane of the galaxy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Red are below the plane of the galaxy</a:t>
            </a:r>
          </a:p>
        </p:txBody>
      </p:sp>
    </p:spTree>
    <p:extLst>
      <p:ext uri="{BB962C8B-B14F-4D97-AF65-F5344CB8AC3E}">
        <p14:creationId xmlns:p14="http://schemas.microsoft.com/office/powerpoint/2010/main" val="1079577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1685023"/>
            <a:ext cx="4343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Levels of organization: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Stellar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Stellar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Galaxy Groups and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Galaxy </a:t>
            </a:r>
            <a:r>
              <a:rPr lang="en-US" sz="2000" dirty="0" err="1">
                <a:solidFill>
                  <a:srgbClr val="0000FF"/>
                </a:solidFill>
              </a:rPr>
              <a:t>Superclusters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The Universe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953000" y="1676400"/>
            <a:ext cx="5257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Everyone should know where they live: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Solar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(we don’t live in a cluster)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Milky Way Galaxy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Local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6600"/>
                </a:solidFill>
              </a:rPr>
              <a:t>Laniakea</a:t>
            </a:r>
            <a:r>
              <a:rPr lang="en-US" sz="2000" dirty="0">
                <a:solidFill>
                  <a:srgbClr val="006600"/>
                </a:solidFill>
              </a:rPr>
              <a:t> Supercluster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The Universe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0972800" cy="76944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/>
              <a:t>Where We Live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Superclusters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480984" y="3219805"/>
            <a:ext cx="2329016" cy="31399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334000" y="3251814"/>
            <a:ext cx="2514600" cy="281981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400" y="3931792"/>
            <a:ext cx="10287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Groups/clusters are themselves grouped into larger structures called </a:t>
            </a:r>
            <a:r>
              <a:rPr lang="en-US" altLang="en-US" sz="2000" i="1" dirty="0"/>
              <a:t>Superclusters</a:t>
            </a: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Size: Up to around 200 </a:t>
            </a:r>
            <a:r>
              <a:rPr lang="en-US" altLang="en-US" sz="2000" dirty="0" err="1">
                <a:solidFill>
                  <a:srgbClr val="006600"/>
                </a:solidFill>
              </a:rPr>
              <a:t>Mpc</a:t>
            </a: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Our supercluster is called the “</a:t>
            </a:r>
            <a:r>
              <a:rPr lang="en-US" altLang="en-US" sz="2000" dirty="0" err="1">
                <a:solidFill>
                  <a:srgbClr val="006600"/>
                </a:solidFill>
              </a:rPr>
              <a:t>Laniakea</a:t>
            </a:r>
            <a:r>
              <a:rPr lang="en-US" altLang="en-US" sz="2000" dirty="0">
                <a:solidFill>
                  <a:srgbClr val="006600"/>
                </a:solidFill>
              </a:rPr>
              <a:t> Supercluster”</a:t>
            </a:r>
            <a:endParaRPr lang="en-US" altLang="en-US" sz="2000" b="1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Superclusters are much more poorly defined than clusters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At this scale, the universe hasn’t had time to </a:t>
            </a:r>
            <a:r>
              <a:rPr lang="en-US" altLang="en-US" sz="2000" dirty="0" err="1">
                <a:solidFill>
                  <a:srgbClr val="FF0000"/>
                </a:solidFill>
              </a:rPr>
              <a:t>virialize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They are always irregular</a:t>
            </a:r>
          </a:p>
        </p:txBody>
      </p:sp>
    </p:spTree>
    <p:extLst>
      <p:ext uri="{BB962C8B-B14F-4D97-AF65-F5344CB8AC3E}">
        <p14:creationId xmlns:p14="http://schemas.microsoft.com/office/powerpoint/2010/main" val="260361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uiExpand="1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Virgo Supercluster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914400"/>
            <a:ext cx="7823200" cy="58674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28448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Before 2014, it was known that the Local Group was part of a larger structure called the Virgo Supercluster 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More than 100 galaxy groups and clusters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33 </a:t>
            </a:r>
            <a:r>
              <a:rPr lang="en-US" altLang="en-US" sz="2000" dirty="0" err="1">
                <a:solidFill>
                  <a:srgbClr val="006600"/>
                </a:solidFill>
              </a:rPr>
              <a:t>Mpc</a:t>
            </a:r>
            <a:r>
              <a:rPr lang="en-US" altLang="en-US" sz="2000" dirty="0">
                <a:solidFill>
                  <a:srgbClr val="006600"/>
                </a:solidFill>
              </a:rPr>
              <a:t> across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7000 times the volume of the local group</a:t>
            </a:r>
          </a:p>
        </p:txBody>
      </p:sp>
    </p:spTree>
    <p:extLst>
      <p:ext uri="{BB962C8B-B14F-4D97-AF65-F5344CB8AC3E}">
        <p14:creationId xmlns:p14="http://schemas.microsoft.com/office/powerpoint/2010/main" val="22658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0" y="-4184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Virgo Supercluster?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914400"/>
            <a:ext cx="7823200" cy="58674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2844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Virgo cluster is moving towards an object called the “Great Attractor”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In 2014, a complete mapping of the motions of nearby clusters was performed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It was realized Virgo is part of something larger</a:t>
            </a:r>
          </a:p>
        </p:txBody>
      </p:sp>
    </p:spTree>
    <p:extLst>
      <p:ext uri="{BB962C8B-B14F-4D97-AF65-F5344CB8AC3E}">
        <p14:creationId xmlns:p14="http://schemas.microsoft.com/office/powerpoint/2010/main" val="39340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i.ytimg.com/vi/rENyyRwxpH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803275"/>
            <a:ext cx="87249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0" y="5052"/>
            <a:ext cx="10972800" cy="82391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</a:rPr>
              <a:t>Laniakea Supercluster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2057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Discovered 2014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Study of “flow” of nearby clusters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Centered on Great Attractor, near Norma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160 </a:t>
            </a:r>
            <a:r>
              <a:rPr lang="en-US" altLang="en-US" sz="2000" dirty="0" err="1">
                <a:solidFill>
                  <a:srgbClr val="FF0000"/>
                </a:solidFill>
              </a:rPr>
              <a:t>Mpc</a:t>
            </a:r>
            <a:r>
              <a:rPr lang="en-US" altLang="en-US" sz="2000" dirty="0">
                <a:solidFill>
                  <a:srgbClr val="FF0000"/>
                </a:solidFill>
              </a:rPr>
              <a:t> across</a:t>
            </a:r>
          </a:p>
        </p:txBody>
      </p:sp>
    </p:spTree>
    <p:extLst>
      <p:ext uri="{BB962C8B-B14F-4D97-AF65-F5344CB8AC3E}">
        <p14:creationId xmlns:p14="http://schemas.microsoft.com/office/powerpoint/2010/main" val="32013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4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Structure Near Us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85725" y="1981200"/>
            <a:ext cx="6019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 err="1">
                <a:solidFill>
                  <a:srgbClr val="66FF33"/>
                </a:solidFill>
              </a:rPr>
              <a:t>Laniakea</a:t>
            </a:r>
            <a:r>
              <a:rPr lang="en-US" altLang="en-US" sz="2000" dirty="0">
                <a:solidFill>
                  <a:srgbClr val="66FF33"/>
                </a:solidFill>
              </a:rPr>
              <a:t> Supercluster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FF00"/>
                </a:solidFill>
              </a:rPr>
              <a:t>Coma Supercluster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FF99CC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99CC"/>
                </a:solidFill>
              </a:rPr>
              <a:t>Perseus-Pisces Supercluster</a:t>
            </a:r>
          </a:p>
        </p:txBody>
      </p:sp>
      <p:pic>
        <p:nvPicPr>
          <p:cNvPr id="162820" name="Picture 6" descr="https://upload.wikimedia.org/wikipedia/commons/4/4b/Local_galaxy_filaments_R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830263"/>
            <a:ext cx="592455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Oval 1"/>
          <p:cNvSpPr>
            <a:spLocks noChangeArrowheads="1"/>
          </p:cNvSpPr>
          <p:nvPr/>
        </p:nvSpPr>
        <p:spPr bwMode="auto">
          <a:xfrm>
            <a:off x="5508625" y="2105025"/>
            <a:ext cx="2971800" cy="3200400"/>
          </a:xfrm>
          <a:prstGeom prst="ellipse">
            <a:avLst/>
          </a:prstGeom>
          <a:noFill/>
          <a:ln w="38100" algn="ctr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</a:endParaRPr>
          </a:p>
        </p:txBody>
      </p:sp>
      <p:sp>
        <p:nvSpPr>
          <p:cNvPr id="162822" name="Oval 6"/>
          <p:cNvSpPr>
            <a:spLocks noChangeArrowheads="1"/>
          </p:cNvSpPr>
          <p:nvPr/>
        </p:nvSpPr>
        <p:spPr bwMode="auto">
          <a:xfrm>
            <a:off x="7454900" y="142875"/>
            <a:ext cx="2374900" cy="2341563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</a:endParaRPr>
          </a:p>
        </p:txBody>
      </p:sp>
      <p:sp>
        <p:nvSpPr>
          <p:cNvPr id="162823" name="Oval 7"/>
          <p:cNvSpPr>
            <a:spLocks noChangeArrowheads="1"/>
          </p:cNvSpPr>
          <p:nvPr/>
        </p:nvSpPr>
        <p:spPr bwMode="auto">
          <a:xfrm>
            <a:off x="8480425" y="3354388"/>
            <a:ext cx="2374900" cy="2341562"/>
          </a:xfrm>
          <a:prstGeom prst="ellipse">
            <a:avLst/>
          </a:prstGeom>
          <a:noFill/>
          <a:ln w="38100" algn="ctr">
            <a:solidFill>
              <a:srgbClr val="FF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uiExpand="1" build="p"/>
      <p:bldP spid="162821" grpId="0" animBg="1"/>
      <p:bldP spid="162822" grpId="0" animBg="1"/>
      <p:bldP spid="1628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A Cool Picture I Found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0972800" cy="55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>
            <a:fillRect/>
          </a:stretch>
        </p:blipFill>
        <p:spPr bwMode="auto">
          <a:xfrm>
            <a:off x="2743200" y="657225"/>
            <a:ext cx="64293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0" y="-9236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The Milky Way</a:t>
            </a:r>
          </a:p>
        </p:txBody>
      </p:sp>
    </p:spTree>
    <p:extLst>
      <p:ext uri="{BB962C8B-B14F-4D97-AF65-F5344CB8AC3E}">
        <p14:creationId xmlns:p14="http://schemas.microsoft.com/office/powerpoint/2010/main" val="3661362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838200"/>
            <a:ext cx="64214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8302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</a:rPr>
              <a:t>Nearby Superclusters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914400"/>
            <a:ext cx="43989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Between the superclusters are “voids” almost devoid of galaxies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Little evidence of structure bigger than superclusters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No “</a:t>
            </a:r>
            <a:r>
              <a:rPr lang="en-US" altLang="en-US" sz="2000" dirty="0" err="1">
                <a:solidFill>
                  <a:srgbClr val="0000FF"/>
                </a:solidFill>
              </a:rPr>
              <a:t>hyperclusters</a:t>
            </a:r>
            <a:r>
              <a:rPr lang="en-US" altLang="en-US" sz="2000" dirty="0">
                <a:solidFill>
                  <a:srgbClr val="0000FF"/>
                </a:solidFill>
              </a:rPr>
              <a:t>”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Largest scale structure like soap bubbles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Mostly empty space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Superclusters are walls between the bubbles</a:t>
            </a:r>
          </a:p>
        </p:txBody>
      </p:sp>
    </p:spTree>
    <p:extLst>
      <p:ext uri="{BB962C8B-B14F-4D97-AF65-F5344CB8AC3E}">
        <p14:creationId xmlns:p14="http://schemas.microsoft.com/office/powerpoint/2010/main" val="216325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2981"/>
            <a:ext cx="58293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6942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078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Structure on the Largest Scale (1)</a:t>
            </a:r>
          </a:p>
        </p:txBody>
      </p:sp>
      <p:sp>
        <p:nvSpPr>
          <p:cNvPr id="164869" name="Text Box 3"/>
          <p:cNvSpPr txBox="1">
            <a:spLocks noChangeArrowheads="1"/>
          </p:cNvSpPr>
          <p:nvPr/>
        </p:nvSpPr>
        <p:spPr bwMode="auto">
          <a:xfrm>
            <a:off x="5029200" y="3200400"/>
            <a:ext cx="2514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Sloan Digital Sky Survey</a:t>
            </a:r>
          </a:p>
        </p:txBody>
      </p:sp>
    </p:spTree>
    <p:extLst>
      <p:ext uri="{BB962C8B-B14F-4D97-AF65-F5344CB8AC3E}">
        <p14:creationId xmlns:p14="http://schemas.microsoft.com/office/powerpoint/2010/main" val="2965426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Text Box 2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Structure on the Largest Scale (2)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830263"/>
            <a:ext cx="10668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SDSS and similar projects have catalogued several millions of galaxies’ distance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</a:rPr>
              <a:t>Actually it is recording red shifts.  More on this later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6600"/>
                </a:solidFill>
                <a:hlinkClick r:id="rId2"/>
              </a:rPr>
              <a:t>Video</a:t>
            </a: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Beyond nearby galaxies, they record the correlation function – the probability that galaxies are near each other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Beyond 100 </a:t>
            </a:r>
            <a:r>
              <a:rPr lang="en-US" altLang="en-US" sz="2000" dirty="0" err="1">
                <a:solidFill>
                  <a:srgbClr val="0000FF"/>
                </a:solidFill>
              </a:rPr>
              <a:t>Mpc</a:t>
            </a:r>
            <a:r>
              <a:rPr lang="en-US" altLang="en-US" sz="2000" dirty="0">
                <a:solidFill>
                  <a:srgbClr val="0000FF"/>
                </a:solidFill>
              </a:rPr>
              <a:t> or so, this smooths out, indicating the universe is smooth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It can be Fourier transformed – broken into waves – to see how much clumping there is at different wavelengths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It falls off at very long wavelengths</a:t>
            </a:r>
          </a:p>
          <a:p>
            <a:pPr marL="800100" lvl="1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With interesting additional features we will later discuss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006600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6600FF"/>
                </a:solidFill>
              </a:rPr>
              <a:t>This behavior on very large scales helps us constrain how the universe formed the structure we see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solidFill>
                <a:srgbClr val="6600FF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On scales larger than 200 </a:t>
            </a:r>
            <a:r>
              <a:rPr lang="en-US" altLang="en-US" sz="2000" dirty="0" err="1">
                <a:solidFill>
                  <a:srgbClr val="FF0000"/>
                </a:solidFill>
              </a:rPr>
              <a:t>Mpc</a:t>
            </a:r>
            <a:r>
              <a:rPr lang="en-US" altLang="en-US" sz="2000" dirty="0">
                <a:solidFill>
                  <a:srgbClr val="FF0000"/>
                </a:solidFill>
              </a:rPr>
              <a:t> or so, treat the universe as uniform</a:t>
            </a:r>
          </a:p>
        </p:txBody>
      </p:sp>
    </p:spTree>
    <p:extLst>
      <p:ext uri="{BB962C8B-B14F-4D97-AF65-F5344CB8AC3E}">
        <p14:creationId xmlns:p14="http://schemas.microsoft.com/office/powerpoint/2010/main" val="18192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-2033"/>
            <a:ext cx="10972800" cy="76944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/>
              <a:t>The Great Galaxy in Andromeda (M31)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414" y="914400"/>
            <a:ext cx="833738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200" y="1219200"/>
            <a:ext cx="25908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00"/>
                </a:solidFill>
              </a:rPr>
              <a:t>Large Spiral Galaxy  - </a:t>
            </a:r>
            <a:r>
              <a:rPr lang="en-US" sz="2000" dirty="0" err="1">
                <a:solidFill>
                  <a:srgbClr val="006600"/>
                </a:solidFill>
              </a:rPr>
              <a:t>SAb</a:t>
            </a:r>
            <a:endParaRPr lang="en-US" sz="2000" dirty="0">
              <a:solidFill>
                <a:srgbClr val="00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About 50% brighter than our galaxy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About 50% more mass than our galaxy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780 </a:t>
            </a:r>
            <a:r>
              <a:rPr lang="en-US" sz="2000" dirty="0" err="1">
                <a:solidFill>
                  <a:srgbClr val="6600FF"/>
                </a:solidFill>
              </a:rPr>
              <a:t>kpc</a:t>
            </a:r>
            <a:r>
              <a:rPr lang="en-US" sz="2000" dirty="0">
                <a:solidFill>
                  <a:srgbClr val="6600FF"/>
                </a:solidFill>
              </a:rPr>
              <a:t> away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Moving towards us at 110 km/s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FF"/>
                </a:solidFill>
              </a:rPr>
              <a:t>Will merge with us in 4 </a:t>
            </a:r>
            <a:r>
              <a:rPr lang="en-US" sz="2000" dirty="0" err="1">
                <a:solidFill>
                  <a:srgbClr val="6600FF"/>
                </a:solidFill>
              </a:rPr>
              <a:t>Gy</a:t>
            </a:r>
            <a:r>
              <a:rPr lang="en-US" sz="2000" dirty="0">
                <a:solidFill>
                  <a:srgbClr val="66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49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838200"/>
            <a:ext cx="32385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15" descr="l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838200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2"/>
          <p:cNvSpPr txBox="1">
            <a:spLocks noChangeArrowheads="1"/>
          </p:cNvSpPr>
          <p:nvPr/>
        </p:nvSpPr>
        <p:spPr bwMode="auto">
          <a:xfrm>
            <a:off x="0" y="838200"/>
            <a:ext cx="472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Larger </a:t>
            </a:r>
            <a:r>
              <a:rPr lang="en-US" altLang="en-US" sz="2400" dirty="0" err="1">
                <a:solidFill>
                  <a:srgbClr val="FFFF00"/>
                </a:solidFill>
              </a:rPr>
              <a:t>Magellenic</a:t>
            </a:r>
            <a:r>
              <a:rPr lang="en-US" altLang="en-US" sz="2400" dirty="0">
                <a:solidFill>
                  <a:srgbClr val="FFFF00"/>
                </a:solidFill>
              </a:rPr>
              <a:t> Cloud</a:t>
            </a:r>
          </a:p>
        </p:txBody>
      </p:sp>
      <p:pic>
        <p:nvPicPr>
          <p:cNvPr id="1433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0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4895850"/>
            <a:ext cx="29654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Text Box 2"/>
          <p:cNvSpPr txBox="1">
            <a:spLocks noChangeArrowheads="1"/>
          </p:cNvSpPr>
          <p:nvPr/>
        </p:nvSpPr>
        <p:spPr bwMode="auto">
          <a:xfrm>
            <a:off x="7924800" y="489585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Draco Dwarf</a:t>
            </a:r>
          </a:p>
        </p:txBody>
      </p:sp>
      <p:pic>
        <p:nvPicPr>
          <p:cNvPr id="14336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2194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9" name="Text Box 2"/>
          <p:cNvSpPr txBox="1">
            <a:spLocks noChangeArrowheads="1"/>
          </p:cNvSpPr>
          <p:nvPr/>
        </p:nvSpPr>
        <p:spPr bwMode="auto">
          <a:xfrm>
            <a:off x="5257800" y="3581400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Carina Dwarf</a:t>
            </a:r>
          </a:p>
        </p:txBody>
      </p:sp>
      <p:sp>
        <p:nvSpPr>
          <p:cNvPr id="143370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Our Companions (1)</a:t>
            </a:r>
          </a:p>
        </p:txBody>
      </p:sp>
      <p:pic>
        <p:nvPicPr>
          <p:cNvPr id="143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2400"/>
            <a:ext cx="3009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2" name="Text Box 2"/>
          <p:cNvSpPr txBox="1">
            <a:spLocks noChangeArrowheads="1"/>
          </p:cNvSpPr>
          <p:nvPr/>
        </p:nvSpPr>
        <p:spPr bwMode="auto">
          <a:xfrm>
            <a:off x="1752600" y="396240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Sextans Dwarf</a:t>
            </a:r>
          </a:p>
        </p:txBody>
      </p:sp>
      <p:sp>
        <p:nvSpPr>
          <p:cNvPr id="143373" name="Text Box 2"/>
          <p:cNvSpPr txBox="1">
            <a:spLocks noChangeArrowheads="1"/>
          </p:cNvSpPr>
          <p:nvPr/>
        </p:nvSpPr>
        <p:spPr bwMode="auto">
          <a:xfrm>
            <a:off x="5105400" y="46482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Ursa Minor Dwarf</a:t>
            </a:r>
          </a:p>
        </p:txBody>
      </p:sp>
      <p:sp>
        <p:nvSpPr>
          <p:cNvPr id="143374" name="Text Box 2"/>
          <p:cNvSpPr txBox="1">
            <a:spLocks noChangeArrowheads="1"/>
          </p:cNvSpPr>
          <p:nvPr/>
        </p:nvSpPr>
        <p:spPr bwMode="auto">
          <a:xfrm>
            <a:off x="7924800" y="9906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Sculptor Dwarf</a:t>
            </a:r>
          </a:p>
        </p:txBody>
      </p:sp>
    </p:spTree>
    <p:extLst>
      <p:ext uri="{BB962C8B-B14F-4D97-AF65-F5344CB8AC3E}">
        <p14:creationId xmlns:p14="http://schemas.microsoft.com/office/powerpoint/2010/main" val="24275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4457700"/>
            <a:ext cx="22685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16" descr="s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1"/>
          <a:stretch>
            <a:fillRect/>
          </a:stretch>
        </p:blipFill>
        <p:spPr bwMode="auto">
          <a:xfrm>
            <a:off x="0" y="3708400"/>
            <a:ext cx="5080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2"/>
          <p:cNvSpPr txBox="1">
            <a:spLocks noChangeArrowheads="1"/>
          </p:cNvSpPr>
          <p:nvPr/>
        </p:nvSpPr>
        <p:spPr bwMode="auto">
          <a:xfrm>
            <a:off x="2667000" y="43434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Smaller Magellenic Cloud</a:t>
            </a: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Text Box 2"/>
          <p:cNvSpPr txBox="1">
            <a:spLocks noChangeArrowheads="1"/>
          </p:cNvSpPr>
          <p:nvPr/>
        </p:nvSpPr>
        <p:spPr bwMode="auto">
          <a:xfrm>
            <a:off x="1524000" y="32766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</a:rPr>
              <a:t>Canis</a:t>
            </a:r>
            <a:r>
              <a:rPr lang="en-US" altLang="en-US" sz="2400" dirty="0">
                <a:solidFill>
                  <a:srgbClr val="FFFF00"/>
                </a:solidFill>
              </a:rPr>
              <a:t> Major Dwarf</a:t>
            </a:r>
          </a:p>
        </p:txBody>
      </p:sp>
      <p:pic>
        <p:nvPicPr>
          <p:cNvPr id="14439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4325"/>
            <a:ext cx="5715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2" name="Text Box 2"/>
          <p:cNvSpPr txBox="1">
            <a:spLocks noChangeArrowheads="1"/>
          </p:cNvSpPr>
          <p:nvPr/>
        </p:nvSpPr>
        <p:spPr bwMode="auto">
          <a:xfrm>
            <a:off x="8161338" y="148590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Leo I</a:t>
            </a:r>
          </a:p>
        </p:txBody>
      </p:sp>
      <p:pic>
        <p:nvPicPr>
          <p:cNvPr id="1443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5" b="12215"/>
          <a:stretch>
            <a:fillRect/>
          </a:stretch>
        </p:blipFill>
        <p:spPr bwMode="auto">
          <a:xfrm>
            <a:off x="5181600" y="4029075"/>
            <a:ext cx="32480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4" name="Text Box 2"/>
          <p:cNvSpPr txBox="1">
            <a:spLocks noChangeArrowheads="1"/>
          </p:cNvSpPr>
          <p:nvPr/>
        </p:nvSpPr>
        <p:spPr bwMode="auto">
          <a:xfrm>
            <a:off x="5486400" y="627380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Leo II</a:t>
            </a:r>
          </a:p>
        </p:txBody>
      </p:sp>
      <p:sp>
        <p:nvSpPr>
          <p:cNvPr id="144395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7694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Our Companions (2)</a:t>
            </a:r>
          </a:p>
        </p:txBody>
      </p:sp>
      <p:sp>
        <p:nvSpPr>
          <p:cNvPr id="144396" name="Text Box 2"/>
          <p:cNvSpPr txBox="1">
            <a:spLocks noChangeArrowheads="1"/>
          </p:cNvSpPr>
          <p:nvPr/>
        </p:nvSpPr>
        <p:spPr bwMode="auto">
          <a:xfrm>
            <a:off x="8543131" y="455380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Sagittarius Dwarf Elliptical</a:t>
            </a:r>
          </a:p>
        </p:txBody>
      </p:sp>
    </p:spTree>
    <p:extLst>
      <p:ext uri="{BB962C8B-B14F-4D97-AF65-F5344CB8AC3E}">
        <p14:creationId xmlns:p14="http://schemas.microsoft.com/office/powerpoint/2010/main" val="326892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5130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43425"/>
            <a:ext cx="3114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3810000" y="4543425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M32</a:t>
            </a:r>
          </a:p>
        </p:txBody>
      </p:sp>
      <p:pic>
        <p:nvPicPr>
          <p:cNvPr id="1454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39338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Text Box 2"/>
          <p:cNvSpPr txBox="1">
            <a:spLocks noChangeArrowheads="1"/>
          </p:cNvSpPr>
          <p:nvPr/>
        </p:nvSpPr>
        <p:spPr bwMode="auto">
          <a:xfrm>
            <a:off x="152400" y="4500563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M110</a:t>
            </a:r>
          </a:p>
        </p:txBody>
      </p:sp>
      <p:sp>
        <p:nvSpPr>
          <p:cNvPr id="145416" name="Text Box 2"/>
          <p:cNvSpPr txBox="1">
            <a:spLocks noChangeArrowheads="1"/>
          </p:cNvSpPr>
          <p:nvPr/>
        </p:nvSpPr>
        <p:spPr bwMode="auto">
          <a:xfrm>
            <a:off x="8153400" y="4800600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NGC 147</a:t>
            </a:r>
          </a:p>
        </p:txBody>
      </p:sp>
      <p:sp>
        <p:nvSpPr>
          <p:cNvPr id="145417" name="Text Box 2"/>
          <p:cNvSpPr txBox="1">
            <a:spLocks noChangeArrowheads="1"/>
          </p:cNvSpPr>
          <p:nvPr/>
        </p:nvSpPr>
        <p:spPr bwMode="auto">
          <a:xfrm>
            <a:off x="0" y="1295400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</a:rPr>
              <a:t>Cassieopeia</a:t>
            </a:r>
            <a:r>
              <a:rPr lang="en-US" altLang="en-US" sz="2400" dirty="0">
                <a:solidFill>
                  <a:srgbClr val="FFFF00"/>
                </a:solidFill>
              </a:rPr>
              <a:t> Dwarf</a:t>
            </a:r>
          </a:p>
        </p:txBody>
      </p:sp>
      <p:sp>
        <p:nvSpPr>
          <p:cNvPr id="145418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8302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</a:rPr>
              <a:t>Companions of Andromeda (1)</a:t>
            </a:r>
          </a:p>
        </p:txBody>
      </p:sp>
    </p:spTree>
    <p:extLst>
      <p:ext uri="{BB962C8B-B14F-4D97-AF65-F5344CB8AC3E}">
        <p14:creationId xmlns:p14="http://schemas.microsoft.com/office/powerpoint/2010/main" val="283288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81475"/>
            <a:ext cx="2971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47339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2"/>
          <p:cNvSpPr txBox="1">
            <a:spLocks noChangeArrowheads="1"/>
          </p:cNvSpPr>
          <p:nvPr/>
        </p:nvSpPr>
        <p:spPr bwMode="auto">
          <a:xfrm>
            <a:off x="3733800" y="1290638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NGC 185</a:t>
            </a:r>
          </a:p>
        </p:txBody>
      </p:sp>
      <p:sp>
        <p:nvSpPr>
          <p:cNvPr id="146437" name="Text Box 2"/>
          <p:cNvSpPr txBox="1">
            <a:spLocks noChangeArrowheads="1"/>
          </p:cNvSpPr>
          <p:nvPr/>
        </p:nvSpPr>
        <p:spPr bwMode="auto">
          <a:xfrm>
            <a:off x="8153400" y="43434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Andromeda III</a:t>
            </a:r>
          </a:p>
        </p:txBody>
      </p:sp>
      <p:pic>
        <p:nvPicPr>
          <p:cNvPr id="146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9" name="Text Box 2"/>
          <p:cNvSpPr txBox="1">
            <a:spLocks noChangeArrowheads="1"/>
          </p:cNvSpPr>
          <p:nvPr/>
        </p:nvSpPr>
        <p:spPr bwMode="auto">
          <a:xfrm>
            <a:off x="639762" y="60960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Andromeda IV</a:t>
            </a:r>
          </a:p>
        </p:txBody>
      </p:sp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00513"/>
            <a:ext cx="2795588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1" name="Text Box 2"/>
          <p:cNvSpPr txBox="1">
            <a:spLocks noChangeArrowheads="1"/>
          </p:cNvSpPr>
          <p:nvPr/>
        </p:nvSpPr>
        <p:spPr bwMode="auto">
          <a:xfrm>
            <a:off x="4572000" y="62738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Andromeda V</a:t>
            </a:r>
          </a:p>
        </p:txBody>
      </p:sp>
      <p:pic>
        <p:nvPicPr>
          <p:cNvPr id="14644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04925"/>
            <a:ext cx="2857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3" name="Text Box 2"/>
          <p:cNvSpPr txBox="1">
            <a:spLocks noChangeArrowheads="1"/>
          </p:cNvSpPr>
          <p:nvPr/>
        </p:nvSpPr>
        <p:spPr bwMode="auto">
          <a:xfrm>
            <a:off x="8001000" y="11430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Pegasus Dwarf</a:t>
            </a:r>
          </a:p>
        </p:txBody>
      </p:sp>
      <p:sp>
        <p:nvSpPr>
          <p:cNvPr id="146444" name="Text Box 3"/>
          <p:cNvSpPr txBox="1">
            <a:spLocks noChangeArrowheads="1"/>
          </p:cNvSpPr>
          <p:nvPr/>
        </p:nvSpPr>
        <p:spPr bwMode="auto">
          <a:xfrm>
            <a:off x="0" y="0"/>
            <a:ext cx="10972800" cy="8302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</a:rPr>
              <a:t>Companions of Andromeda (2)</a:t>
            </a:r>
          </a:p>
        </p:txBody>
      </p:sp>
    </p:spTree>
    <p:extLst>
      <p:ext uri="{BB962C8B-B14F-4D97-AF65-F5344CB8AC3E}">
        <p14:creationId xmlns:p14="http://schemas.microsoft.com/office/powerpoint/2010/main" val="24923696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22924</TotalTime>
  <Words>1670</Words>
  <Application>Microsoft Office PowerPoint</Application>
  <PresentationFormat>Custom</PresentationFormat>
  <Paragraphs>375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Times New Roman</vt:lpstr>
      <vt:lpstr>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Wake Forest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Wake Forest University</dc:creator>
  <cp:lastModifiedBy>Carlson, Eric</cp:lastModifiedBy>
  <cp:revision>765</cp:revision>
  <cp:lastPrinted>1998-03-31T16:12:30Z</cp:lastPrinted>
  <dcterms:created xsi:type="dcterms:W3CDTF">1997-09-10T20:18:06Z</dcterms:created>
  <dcterms:modified xsi:type="dcterms:W3CDTF">2023-08-22T17:58:40Z</dcterms:modified>
</cp:coreProperties>
</file>