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1006" r:id="rId2"/>
    <p:sldId id="1911" r:id="rId3"/>
    <p:sldId id="1017" r:id="rId4"/>
    <p:sldId id="1018" r:id="rId5"/>
    <p:sldId id="1014" r:id="rId6"/>
    <p:sldId id="1008" r:id="rId7"/>
    <p:sldId id="1010" r:id="rId8"/>
    <p:sldId id="1019" r:id="rId9"/>
    <p:sldId id="1020" r:id="rId10"/>
    <p:sldId id="1021" r:id="rId11"/>
    <p:sldId id="1023" r:id="rId12"/>
    <p:sldId id="1024" r:id="rId13"/>
    <p:sldId id="1025" r:id="rId14"/>
    <p:sldId id="1027" r:id="rId15"/>
    <p:sldId id="1028" r:id="rId16"/>
    <p:sldId id="1029" r:id="rId17"/>
    <p:sldId id="1030" r:id="rId18"/>
    <p:sldId id="1031" r:id="rId19"/>
    <p:sldId id="1032" r:id="rId20"/>
    <p:sldId id="1033" r:id="rId21"/>
    <p:sldId id="1026" r:id="rId22"/>
    <p:sldId id="1034" r:id="rId23"/>
    <p:sldId id="1036" r:id="rId24"/>
    <p:sldId id="1037" r:id="rId25"/>
    <p:sldId id="1011" r:id="rId26"/>
    <p:sldId id="1038" r:id="rId27"/>
    <p:sldId id="1039" r:id="rId28"/>
    <p:sldId id="1042" r:id="rId29"/>
    <p:sldId id="1040" r:id="rId30"/>
    <p:sldId id="1046" r:id="rId31"/>
    <p:sldId id="1047" r:id="rId32"/>
    <p:sldId id="1048" r:id="rId33"/>
    <p:sldId id="1049" r:id="rId34"/>
    <p:sldId id="1050" r:id="rId35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7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6" Type="http://schemas.openxmlformats.org/officeDocument/2006/relationships/image" Target="../media/image21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8.wmf"/><Relationship Id="rId1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9.wmf"/><Relationship Id="rId7" Type="http://schemas.openxmlformats.org/officeDocument/2006/relationships/image" Target="../media/image31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41.wmf"/><Relationship Id="rId2" Type="http://schemas.openxmlformats.org/officeDocument/2006/relationships/oleObject" Target="../embeddings/oleObject27.bin"/><Relationship Id="rId16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7" Type="http://schemas.openxmlformats.org/officeDocument/2006/relationships/image" Target="../media/image44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7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7" Type="http://schemas.openxmlformats.org/officeDocument/2006/relationships/image" Target="../media/image49.w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7" Type="http://schemas.openxmlformats.org/officeDocument/2006/relationships/image" Target="../media/image53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7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8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1.jpeg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85882" y="2514600"/>
            <a:ext cx="1060103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a consistent picture of history of the universe back to the start of inflation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Assumed to occur around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GeV, 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~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–39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s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is also the scale at which grand unified theories (GUTs) become 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unified three of the forces:  Strong, Electromagnetic, and Weak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Any signature of times before this gets wiped out due to inflation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All particle densities get reduced to near zero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Any curvature gets inflated away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Any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inhomogeneities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disappear due to inflation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are relying </a:t>
            </a:r>
            <a:r>
              <a:rPr lang="en-US" sz="2000" u="sng" dirty="0">
                <a:solidFill>
                  <a:srgbClr val="FF0000"/>
                </a:solidFill>
                <a:sym typeface="Symbol" pitchFamily="18" charset="2"/>
              </a:rPr>
              <a:t>completely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on theory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Going Gets Weird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796" y="1524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Relying on Theory Now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796" y="76200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Creation of the Universe</a:t>
            </a:r>
          </a:p>
        </p:txBody>
      </p:sp>
    </p:spTree>
    <p:extLst>
      <p:ext uri="{BB962C8B-B14F-4D97-AF65-F5344CB8AC3E}">
        <p14:creationId xmlns:p14="http://schemas.microsoft.com/office/powerpoint/2010/main" val="3807349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76200" y="856357"/>
            <a:ext cx="10820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One possibility that has been discussed extensively is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that there was another era of the universe where it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was collapsing before the big bang.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theory is called the Big Bounce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demonstrated by Hawking, this is inconsistent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with Einstein’s General Theory of Relativity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not necessarily inconsistent with quantum gravity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In particular, this seems to be the current prediction of Loop Quantum Gravity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 don’t know (and not sure if anyone does) if the previous half of the universe represents a time-reversed universe, where entropy increase backwards, or a more conventional universe where entropy increases forwards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Big Bang or Big Bounce?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21721"/>
            <a:ext cx="45720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2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52400" y="1539358"/>
            <a:ext cx="10668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universe we see around us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should 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be explainable in terms of just a few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standard model of particle physics predicts how particles interact with each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These include 18 apparently arbitrary parameters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Lepton masses, quark masses, fundamental couplings, mixings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addition, there are some things in particle physics we don’t 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Neutrino masses and mixings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also various cosmological inputs that we don’t understand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Initial density, cosmological constant,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Some of these surprisingly favorable to life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Luck?  Design?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760443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Is the Universe Fine Tuned for Intelligence?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For This May We Be Truly Thankful. . .</a:t>
            </a:r>
          </a:p>
        </p:txBody>
      </p:sp>
    </p:spTree>
    <p:extLst>
      <p:ext uri="{BB962C8B-B14F-4D97-AF65-F5344CB8AC3E}">
        <p14:creationId xmlns:p14="http://schemas.microsoft.com/office/powerpoint/2010/main" val="80864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52400" y="914400"/>
            <a:ext cx="10820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Many authors have pointed out how fortunate the Earth is that it allows life to exist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Low mass stars produce deadly flares that could destroy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High mass stars live too short a time for life to evolve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Sun is just the right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Stars near the center of galaxies have too many unhealthy supernovae nearby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Stars near the edge have too few “metals” to make life – probably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Sun is in just the right zone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Many stars have planets in eccentric orbits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Alternately cold and hot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got lucky – fairly stable circular orbits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With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stars in each of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15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galaxies in the known universe, it is not surprising we occasionally get lucky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chance that you win the lottery is small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chance that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someone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wins the lottery is large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Only those that win the intelligent life lottery question how they got so lucky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Some Spurious Issues …</a:t>
            </a:r>
          </a:p>
        </p:txBody>
      </p:sp>
    </p:spTree>
    <p:extLst>
      <p:ext uri="{BB962C8B-B14F-4D97-AF65-F5344CB8AC3E}">
        <p14:creationId xmlns:p14="http://schemas.microsoft.com/office/powerpoint/2010/main" val="2558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52400" y="914400"/>
            <a:ext cx="10744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We previously found that the value of  at the time of the GUT scale is close to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What would have happened if this were not the case?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If </a:t>
            </a:r>
            <a:r>
              <a:rPr lang="en-US" sz="2000" baseline="-25000" dirty="0">
                <a:solidFill>
                  <a:srgbClr val="FF0000"/>
                </a:solidFill>
                <a:sym typeface="Symbol" pitchFamily="18" charset="2"/>
              </a:rPr>
              <a:t>GUT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&gt; 1 + 10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-52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 universe would reach peak size and then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recollapse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to a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</a:t>
            </a:r>
            <a:r>
              <a:rPr lang="en-US" sz="2000" baseline="-25000" dirty="0">
                <a:solidFill>
                  <a:srgbClr val="0000FF"/>
                </a:solidFill>
                <a:sym typeface="Symbol" pitchFamily="18" charset="2"/>
              </a:rPr>
              <a:t>GUT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&lt; 1 – 510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-51</a:t>
            </a:r>
            <a:r>
              <a:rPr lang="en-US" sz="2000" baseline="-25000" dirty="0">
                <a:solidFill>
                  <a:srgbClr val="0000FF"/>
                </a:solidFill>
                <a:sym typeface="Symbol" pitchFamily="18" charset="2"/>
              </a:rPr>
              <a:t>,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then universe would grow too diffuse for structure to 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our value is just right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Value of </a:t>
            </a:r>
            <a:r>
              <a:rPr lang="en-US" sz="4400" dirty="0">
                <a:sym typeface="Symbol" panose="05050102010706020507" pitchFamily="18" charset="2"/>
              </a:rPr>
              <a:t></a:t>
            </a:r>
            <a:endParaRPr lang="en-US" sz="4400" dirty="0"/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3809469" y="3925503"/>
          <a:ext cx="286650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253800" progId="Equation.DSMT4">
                  <p:embed/>
                </p:oleObj>
              </mc:Choice>
              <mc:Fallback>
                <p:oleObj name="Equation" r:id="rId2" imgW="1638000" imgH="25380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469" y="3925503"/>
                        <a:ext cx="2866500" cy="4441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916784" y="4605341"/>
            <a:ext cx="9598816" cy="728659"/>
            <a:chOff x="634209" y="3538541"/>
            <a:chExt cx="9598816" cy="728659"/>
          </a:xfrm>
        </p:grpSpPr>
        <p:cxnSp>
          <p:nvCxnSpPr>
            <p:cNvPr id="3" name="Straight Arrow Connector 2"/>
            <p:cNvCxnSpPr/>
            <p:nvPr/>
          </p:nvCxnSpPr>
          <p:spPr bwMode="auto">
            <a:xfrm>
              <a:off x="762000" y="4114800"/>
              <a:ext cx="89154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>
              <a:off x="762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0" name="Object 7"/>
            <p:cNvGraphicFramePr>
              <a:graphicFrameLocks noChangeAspect="1"/>
            </p:cNvGraphicFramePr>
            <p:nvPr/>
          </p:nvGraphicFramePr>
          <p:xfrm>
            <a:off x="9902825" y="3930650"/>
            <a:ext cx="330200" cy="331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64880" imgH="164880" progId="Equation.DSMT4">
                    <p:embed/>
                  </p:oleObj>
                </mc:Choice>
                <mc:Fallback>
                  <p:oleObj name="Equation" r:id="rId4" imgW="164880" imgH="164880" progId="Equation.DSMT4">
                    <p:embed/>
                    <p:pic>
                      <p:nvPicPr>
                        <p:cNvPr id="1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902825" y="3930650"/>
                          <a:ext cx="330200" cy="331788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" name="Straight Connector 10"/>
            <p:cNvCxnSpPr/>
            <p:nvPr/>
          </p:nvCxnSpPr>
          <p:spPr bwMode="auto">
            <a:xfrm>
              <a:off x="4953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9144000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634209" y="3538541"/>
            <a:ext cx="221760" cy="310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14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209" y="3538541"/>
                          <a:ext cx="221760" cy="31059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4862515" y="3563941"/>
            <a:ext cx="154980" cy="288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88560" imgH="164880" progId="Equation.DSMT4">
                    <p:embed/>
                  </p:oleObj>
                </mc:Choice>
                <mc:Fallback>
                  <p:oleObj name="Equation" r:id="rId8" imgW="88560" imgH="164880" progId="Equation.DSMT4">
                    <p:embed/>
                    <p:pic>
                      <p:nvPicPr>
                        <p:cNvPr id="1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2515" y="3563941"/>
                          <a:ext cx="154980" cy="28854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7"/>
            <p:cNvGraphicFramePr>
              <a:graphicFrameLocks noChangeAspect="1"/>
            </p:cNvGraphicFramePr>
            <p:nvPr/>
          </p:nvGraphicFramePr>
          <p:xfrm>
            <a:off x="9016209" y="3581323"/>
            <a:ext cx="221760" cy="288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126720" imgH="164880" progId="Equation.DSMT4">
                    <p:embed/>
                  </p:oleObj>
                </mc:Choice>
                <mc:Fallback>
                  <p:oleObj name="Equation" r:id="rId10" imgW="126720" imgH="164880" progId="Equation.DSMT4">
                    <p:embed/>
                    <p:pic>
                      <p:nvPicPr>
                        <p:cNvPr id="1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16209" y="3581323"/>
                          <a:ext cx="221760" cy="28854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Left Brace 16"/>
          <p:cNvSpPr/>
          <p:nvPr/>
        </p:nvSpPr>
        <p:spPr bwMode="auto">
          <a:xfrm rot="5400000">
            <a:off x="5096467" y="1149404"/>
            <a:ext cx="354416" cy="8915400"/>
          </a:xfrm>
          <a:prstGeom prst="leftBrace">
            <a:avLst>
              <a:gd name="adj1" fmla="val 25008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16952" y="5781138"/>
            <a:ext cx="9470816" cy="772062"/>
            <a:chOff x="334377" y="4714338"/>
            <a:chExt cx="9470816" cy="77206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>
              <a:off x="381000" y="5316538"/>
              <a:ext cx="9424193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4967287" y="51816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0" name="Object 7"/>
            <p:cNvGraphicFramePr>
              <a:graphicFrameLocks noChangeAspect="1"/>
            </p:cNvGraphicFramePr>
            <p:nvPr/>
          </p:nvGraphicFramePr>
          <p:xfrm>
            <a:off x="4876800" y="4783138"/>
            <a:ext cx="154980" cy="2885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88560" imgH="164880" progId="Equation.DSMT4">
                    <p:embed/>
                  </p:oleObj>
                </mc:Choice>
                <mc:Fallback>
                  <p:oleObj name="Equation" r:id="rId12" imgW="88560" imgH="164880" progId="Equation.DSMT4">
                    <p:embed/>
                    <p:pic>
                      <p:nvPicPr>
                        <p:cNvPr id="2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76800" y="4783138"/>
                          <a:ext cx="154980" cy="28854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8593138" y="4756151"/>
            <a:ext cx="888930" cy="355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507960" imgH="203040" progId="Equation.DSMT4">
                    <p:embed/>
                  </p:oleObj>
                </mc:Choice>
                <mc:Fallback>
                  <p:oleObj name="Equation" r:id="rId13" imgW="507960" imgH="203040" progId="Equation.DSMT4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93138" y="4756151"/>
                          <a:ext cx="888930" cy="35532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Straight Connector 21"/>
            <p:cNvCxnSpPr/>
            <p:nvPr/>
          </p:nvCxnSpPr>
          <p:spPr bwMode="auto">
            <a:xfrm>
              <a:off x="9144000" y="5164138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24" name="Object 7"/>
            <p:cNvGraphicFramePr>
              <a:graphicFrameLocks noChangeAspect="1"/>
            </p:cNvGraphicFramePr>
            <p:nvPr/>
          </p:nvGraphicFramePr>
          <p:xfrm>
            <a:off x="334377" y="4714338"/>
            <a:ext cx="888930" cy="355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507960" imgH="203040" progId="Equation.DSMT4">
                    <p:embed/>
                  </p:oleObj>
                </mc:Choice>
                <mc:Fallback>
                  <p:oleObj name="Equation" r:id="rId15" imgW="507960" imgH="203040" progId="Equation.DSMT4">
                    <p:embed/>
                    <p:pic>
                      <p:nvPicPr>
                        <p:cNvPr id="24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77" y="4714338"/>
                          <a:ext cx="888930" cy="35532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Connector 24"/>
            <p:cNvCxnSpPr/>
            <p:nvPr/>
          </p:nvCxnSpPr>
          <p:spPr bwMode="auto">
            <a:xfrm>
              <a:off x="762000" y="5164138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29" name="Straight Connector 28"/>
          <p:cNvCxnSpPr/>
          <p:nvPr/>
        </p:nvCxnSpPr>
        <p:spPr bwMode="auto">
          <a:xfrm>
            <a:off x="5338762" y="6367464"/>
            <a:ext cx="46974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5262562" y="5181600"/>
            <a:ext cx="46974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663575" y="6388768"/>
            <a:ext cx="275669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1074261" y="5181600"/>
            <a:ext cx="416052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1" name="Oval 40"/>
          <p:cNvSpPr/>
          <p:nvPr/>
        </p:nvSpPr>
        <p:spPr bwMode="auto">
          <a:xfrm>
            <a:off x="5173663" y="6300536"/>
            <a:ext cx="138112" cy="1524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159375" y="5105400"/>
            <a:ext cx="138112" cy="1524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4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7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838200" y="990600"/>
            <a:ext cx="9296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need: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have: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is far better tuned than we need to produce intelligent life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Suggests that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something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caused this to happen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 am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not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suggesting that this agent is necessarily intentional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Indeed, we have a theory that naturally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predicts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this result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Inflation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other theories I don’t know as much about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Odds are the flatness of the universe is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not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a lucky coincidence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924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Should We Take This Coincidence Seriously?</a:t>
            </a:r>
          </a:p>
        </p:txBody>
      </p:sp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2819400" y="1511408"/>
          <a:ext cx="286650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253800" progId="Equation.DSMT4">
                  <p:embed/>
                </p:oleObj>
              </mc:Choice>
              <mc:Fallback>
                <p:oleObj name="Equation" r:id="rId2" imgW="1638000" imgH="253800" progId="Equation.DSMT4">
                  <p:embed/>
                  <p:pic>
                    <p:nvPicPr>
                      <p:cNvPr id="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511408"/>
                        <a:ext cx="2866500" cy="4441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/>
        </p:nvGraphicFramePr>
        <p:xfrm>
          <a:off x="2535535" y="1039954"/>
          <a:ext cx="295533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88760" imgH="241200" progId="Equation.DSMT4">
                  <p:embed/>
                </p:oleObj>
              </mc:Choice>
              <mc:Fallback>
                <p:oleObj name="Equation" r:id="rId4" imgW="1688760" imgH="241200" progId="Equation.DSMT4">
                  <p:embed/>
                  <p:pic>
                    <p:nvPicPr>
                      <p:cNvPr id="3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535" y="1039954"/>
                        <a:ext cx="295533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50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47964" y="1081051"/>
            <a:ext cx="1044863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mass density of empty space </a:t>
            </a:r>
            <a:r>
              <a:rPr 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</a:t>
            </a:r>
            <a:r>
              <a:rPr lang="en-US" sz="2000" baseline="-25000" dirty="0">
                <a:solidFill>
                  <a:srgbClr val="9900CC"/>
                </a:solidFill>
                <a:sym typeface="Symbol" pitchFamily="18" charset="2"/>
              </a:rPr>
              <a:t>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is technically a subject for particle physics</a:t>
            </a:r>
            <a:endParaRPr lang="en-US" sz="2000" baseline="-25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This number could be any number between – and +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If </a:t>
            </a:r>
            <a:r>
              <a:rPr lang="en-US" sz="2000" i="1" dirty="0">
                <a:solidFill>
                  <a:srgbClr val="FF0000"/>
                </a:solidFill>
                <a:sym typeface="Symbol" panose="05050102010706020507" pitchFamily="18" charset="2"/>
              </a:rPr>
              <a:t></a:t>
            </a:r>
            <a:r>
              <a:rPr lang="en-US" sz="2000" baseline="-25000" dirty="0">
                <a:solidFill>
                  <a:srgbClr val="FF0000"/>
                </a:solidFill>
                <a:sym typeface="Symbol" pitchFamily="18" charset="2"/>
              </a:rPr>
              <a:t>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&gt; +500 u/m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the universe would begin exponential growth before structure 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</a:t>
            </a:r>
            <a:r>
              <a:rPr lang="en-US" sz="2000" baseline="-25000" dirty="0">
                <a:solidFill>
                  <a:srgbClr val="0000FF"/>
                </a:solidFill>
                <a:sym typeface="Symbol" pitchFamily="18" charset="2"/>
              </a:rPr>
              <a:t>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&lt; –2 u/m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universe reaches maximum size and then collapses before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Actual value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no idea what the value of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</a:t>
            </a:r>
            <a:r>
              <a:rPr lang="en-US" sz="2000" baseline="-25000" dirty="0">
                <a:solidFill>
                  <a:srgbClr val="006600"/>
                </a:solidFill>
                <a:sym typeface="Symbol" pitchFamily="18" charset="2"/>
              </a:rPr>
              <a:t>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“should be”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Therefore it’s hard to tell how “lucky” this is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928" y="-13855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Value of </a:t>
            </a:r>
            <a:r>
              <a:rPr lang="en-US" sz="4400" i="1" dirty="0">
                <a:sym typeface="Symbol" panose="05050102010706020507" pitchFamily="18" charset="2"/>
              </a:rPr>
              <a:t></a:t>
            </a:r>
            <a:r>
              <a:rPr lang="en-US" sz="4400" baseline="-25000" dirty="0">
                <a:sym typeface="Symbol" panose="05050102010706020507" pitchFamily="18" charset="2"/>
              </a:rPr>
              <a:t></a:t>
            </a:r>
            <a:endParaRPr lang="en-US" sz="4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427037" y="4095291"/>
            <a:ext cx="10099395" cy="792162"/>
            <a:chOff x="403225" y="3475038"/>
            <a:chExt cx="10099395" cy="792162"/>
          </a:xfrm>
        </p:grpSpPr>
        <p:cxnSp>
          <p:nvCxnSpPr>
            <p:cNvPr id="8" name="Straight Arrow Connector 7"/>
            <p:cNvCxnSpPr/>
            <p:nvPr/>
          </p:nvCxnSpPr>
          <p:spPr bwMode="auto">
            <a:xfrm>
              <a:off x="685800" y="4114800"/>
              <a:ext cx="9121775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1044575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1" name="Object 7"/>
            <p:cNvGraphicFramePr>
              <a:graphicFrameLocks noChangeAspect="1"/>
            </p:cNvGraphicFramePr>
            <p:nvPr/>
          </p:nvGraphicFramePr>
          <p:xfrm>
            <a:off x="10147300" y="3867150"/>
            <a:ext cx="355320" cy="400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203040" imgH="228600" progId="Equation.DSMT4">
                    <p:embed/>
                  </p:oleObj>
                </mc:Choice>
                <mc:Fallback>
                  <p:oleObj name="Equation" r:id="rId2" imgW="203040" imgH="228600" progId="Equation.DSMT4">
                    <p:embed/>
                    <p:pic>
                      <p:nvPicPr>
                        <p:cNvPr id="1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47300" y="3867150"/>
                          <a:ext cx="355320" cy="40005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 bwMode="auto">
            <a:xfrm>
              <a:off x="5235575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9426575" y="3962400"/>
              <a:ext cx="0" cy="3048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14" name="Object 7"/>
            <p:cNvGraphicFramePr>
              <a:graphicFrameLocks noChangeAspect="1"/>
            </p:cNvGraphicFramePr>
            <p:nvPr/>
          </p:nvGraphicFramePr>
          <p:xfrm>
            <a:off x="403225" y="3475038"/>
            <a:ext cx="1333080" cy="355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761760" imgH="203040" progId="Equation.DSMT4">
                    <p:embed/>
                  </p:oleObj>
                </mc:Choice>
                <mc:Fallback>
                  <p:oleObj name="Equation" r:id="rId4" imgW="761760" imgH="203040" progId="Equation.DSMT4">
                    <p:embed/>
                    <p:pic>
                      <p:nvPicPr>
                        <p:cNvPr id="14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225" y="3475038"/>
                          <a:ext cx="1333080" cy="35532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7"/>
            <p:cNvGraphicFramePr>
              <a:graphicFrameLocks noChangeAspect="1"/>
            </p:cNvGraphicFramePr>
            <p:nvPr/>
          </p:nvGraphicFramePr>
          <p:xfrm>
            <a:off x="5106988" y="3551238"/>
            <a:ext cx="221760" cy="3105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1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6988" y="3551238"/>
                          <a:ext cx="221760" cy="31059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7"/>
            <p:cNvGraphicFramePr>
              <a:graphicFrameLocks noChangeAspect="1"/>
            </p:cNvGraphicFramePr>
            <p:nvPr/>
          </p:nvGraphicFramePr>
          <p:xfrm>
            <a:off x="8589963" y="3525838"/>
            <a:ext cx="1333080" cy="355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761760" imgH="203040" progId="Equation.DSMT4">
                    <p:embed/>
                  </p:oleObj>
                </mc:Choice>
                <mc:Fallback>
                  <p:oleObj name="Equation" r:id="rId8" imgW="761760" imgH="203040" progId="Equation.DSMT4">
                    <p:embed/>
                    <p:pic>
                      <p:nvPicPr>
                        <p:cNvPr id="1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9963" y="3525838"/>
                          <a:ext cx="1333080" cy="35532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667000" y="3217950"/>
          <a:ext cx="15554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88840" imgH="241200" progId="Equation.DSMT4">
                  <p:embed/>
                </p:oleObj>
              </mc:Choice>
              <mc:Fallback>
                <p:oleObj name="Equation" r:id="rId10" imgW="888840" imgH="241200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17950"/>
                        <a:ext cx="155547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 bwMode="auto">
          <a:xfrm>
            <a:off x="7086600" y="4735053"/>
            <a:ext cx="27416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739140" y="4735053"/>
            <a:ext cx="43916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3" name="Oval 22"/>
          <p:cNvSpPr/>
          <p:nvPr/>
        </p:nvSpPr>
        <p:spPr bwMode="auto">
          <a:xfrm>
            <a:off x="5334000" y="4660232"/>
            <a:ext cx="138112" cy="152400"/>
          </a:xfrm>
          <a:prstGeom prst="ellipse">
            <a:avLst/>
          </a:prstGeom>
          <a:solidFill>
            <a:srgbClr val="00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30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57200" y="1081051"/>
            <a:ext cx="1044863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Recall, for example, the formula for the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energy density of the electromagnetic radiation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factor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b="1" baseline="-25000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is the number of photons in the state with wave number </a:t>
            </a:r>
            <a:r>
              <a:rPr lang="en-US" sz="2000" b="1" dirty="0">
                <a:solidFill>
                  <a:srgbClr val="0000FF"/>
                </a:solidFill>
                <a:sym typeface="Symbol" pitchFamily="18" charset="2"/>
              </a:rPr>
              <a:t>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Though it’s not obvious, each photon state is really a harmonic oscillator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states for the harmonic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oscillator have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have missed the ½ term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Normally ignored, since the zero of energy is irrelevant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not irrelevant when considering gravity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is a contribution to the energy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that exists even for empty space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Zero point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leads to a contribution to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mass density in empty space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597" y="-924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Can Particle Physics Predict for </a:t>
            </a:r>
            <a:r>
              <a:rPr lang="en-US" sz="4400" i="1" dirty="0">
                <a:sym typeface="Symbol" panose="05050102010706020507" pitchFamily="18" charset="2"/>
              </a:rPr>
              <a:t></a:t>
            </a:r>
            <a:r>
              <a:rPr lang="en-US" sz="4400" baseline="-25000" dirty="0">
                <a:sym typeface="Symbol" panose="05050102010706020507" pitchFamily="18" charset="2"/>
              </a:rPr>
              <a:t></a:t>
            </a:r>
            <a:r>
              <a:rPr lang="en-US" sz="4400" dirty="0">
                <a:sym typeface="Symbol" panose="05050102010706020507" pitchFamily="18" charset="2"/>
              </a:rPr>
              <a:t>? (1)</a:t>
            </a:r>
            <a:endParaRPr lang="en-US" sz="4400" baseline="-25000" dirty="0"/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7543800" y="886998"/>
          <a:ext cx="237762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640" imgH="495000" progId="Equation.DSMT4">
                  <p:embed/>
                </p:oleObj>
              </mc:Choice>
              <mc:Fallback>
                <p:oleObj name="Equation" r:id="rId2" imgW="1358640" imgH="495000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886998"/>
                        <a:ext cx="2377620" cy="8662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/>
        </p:nvGraphicFramePr>
        <p:xfrm>
          <a:off x="4568825" y="2743200"/>
          <a:ext cx="162225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27000" imgH="253800" progId="Equation.DSMT4">
                  <p:embed/>
                </p:oleObj>
              </mc:Choice>
              <mc:Fallback>
                <p:oleObj name="Equation" r:id="rId4" imgW="927000" imgH="253800" progId="Equation.DSMT4">
                  <p:embed/>
                  <p:pic>
                    <p:nvPicPr>
                      <p:cNvPr id="2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8825" y="2743200"/>
                        <a:ext cx="1622250" cy="4441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5492750" y="4494213"/>
          <a:ext cx="231084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320480" imgH="419040" progId="Equation.DSMT4">
                  <p:embed/>
                </p:oleObj>
              </mc:Choice>
              <mc:Fallback>
                <p:oleObj name="Equation" r:id="rId6" imgW="1320480" imgH="419040" progId="Equation.DSMT4">
                  <p:embed/>
                  <p:pic>
                    <p:nvPicPr>
                      <p:cNvPr id="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0" y="4494213"/>
                        <a:ext cx="2310840" cy="733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7"/>
          <p:cNvGraphicFramePr>
            <a:graphicFrameLocks noChangeAspect="1"/>
          </p:cNvGraphicFramePr>
          <p:nvPr/>
        </p:nvGraphicFramePr>
        <p:xfrm>
          <a:off x="5130800" y="5630863"/>
          <a:ext cx="226674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280" imgH="419040" progId="Equation.DSMT4">
                  <p:embed/>
                </p:oleObj>
              </mc:Choice>
              <mc:Fallback>
                <p:oleObj name="Equation" r:id="rId8" imgW="1295280" imgH="419040" progId="Equation.DSMT4">
                  <p:embed/>
                  <p:pic>
                    <p:nvPicPr>
                      <p:cNvPr id="2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5630863"/>
                        <a:ext cx="2266740" cy="733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7462658" y="5675593"/>
          <a:ext cx="168903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65160" imgH="393480" progId="Equation.DSMT4">
                  <p:embed/>
                </p:oleObj>
              </mc:Choice>
              <mc:Fallback>
                <p:oleObj name="Equation" r:id="rId10" imgW="965160" imgH="393480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658" y="5675593"/>
                        <a:ext cx="168903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823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81000" y="1295400"/>
            <a:ext cx="104486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integral diverges, yielding infinity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However, this assumes that the physics we understand works up to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expect, at most, this to work up to the scale where we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expect quantum gravity to cut in,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Planck Energy</a:t>
            </a:r>
            <a:r>
              <a:rPr lang="en-US" sz="2000" dirty="0">
                <a:solidFill>
                  <a:schemeClr val="accent6"/>
                </a:solidFill>
                <a:sym typeface="Symbol" pitchFamily="18" charset="2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let’s put in a corresponding cutoff in the scale: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are also contributions from other particles,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and, in principle, an arbitrary constant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These other terms are in most cases unknown and may be of either sign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597" y="-924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Can Particle Physics Predict for </a:t>
            </a:r>
            <a:r>
              <a:rPr lang="en-US" sz="4400" i="1" dirty="0">
                <a:sym typeface="Symbol" panose="05050102010706020507" pitchFamily="18" charset="2"/>
              </a:rPr>
              <a:t></a:t>
            </a:r>
            <a:r>
              <a:rPr lang="en-US" sz="4400" baseline="-25000" dirty="0">
                <a:sym typeface="Symbol" panose="05050102010706020507" pitchFamily="18" charset="2"/>
              </a:rPr>
              <a:t></a:t>
            </a:r>
            <a:r>
              <a:rPr lang="en-US" sz="4400" dirty="0">
                <a:sym typeface="Symbol" panose="05050102010706020507" pitchFamily="18" charset="2"/>
              </a:rPr>
              <a:t>? (2)</a:t>
            </a:r>
            <a:endParaRPr lang="en-US" sz="4400" baseline="-25000" dirty="0"/>
          </a:p>
        </p:txBody>
      </p:sp>
      <p:graphicFrame>
        <p:nvGraphicFramePr>
          <p:cNvPr id="25" name="Object 7"/>
          <p:cNvGraphicFramePr>
            <a:graphicFrameLocks noChangeAspect="1"/>
          </p:cNvGraphicFramePr>
          <p:nvPr/>
        </p:nvGraphicFramePr>
        <p:xfrm>
          <a:off x="5562600" y="1117277"/>
          <a:ext cx="213318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18960" imgH="393480" progId="Equation.DSMT4">
                  <p:embed/>
                </p:oleObj>
              </mc:Choice>
              <mc:Fallback>
                <p:oleObj name="Equation" r:id="rId2" imgW="1218960" imgH="393480" progId="Equation.DSMT4">
                  <p:embed/>
                  <p:pic>
                    <p:nvPicPr>
                      <p:cNvPr id="2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117277"/>
                        <a:ext cx="213318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6970590" y="2653142"/>
          <a:ext cx="164430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241200" progId="Equation.DSMT4">
                  <p:embed/>
                </p:oleObj>
              </mc:Choice>
              <mc:Fallback>
                <p:oleObj name="Equation" r:id="rId4" imgW="939600" imgH="241200" progId="Equation.DSMT4">
                  <p:embed/>
                  <p:pic>
                    <p:nvPicPr>
                      <p:cNvPr id="1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590" y="2653142"/>
                        <a:ext cx="164430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3465597" y="3084705"/>
          <a:ext cx="95508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45760" imgH="393480" progId="Equation.DSMT4">
                  <p:embed/>
                </p:oleObj>
              </mc:Choice>
              <mc:Fallback>
                <p:oleObj name="Equation" r:id="rId6" imgW="545760" imgH="393480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5597" y="3084705"/>
                        <a:ext cx="95508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1021197" y="4570087"/>
          <a:ext cx="24444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6800" imgH="393480" progId="Equation.DSMT4">
                  <p:embed/>
                </p:oleObj>
              </mc:Choice>
              <mc:Fallback>
                <p:oleObj name="Equation" r:id="rId8" imgW="1396800" imgH="39348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197" y="4570087"/>
                        <a:ext cx="244440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3550846" y="4617530"/>
          <a:ext cx="16002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393480" progId="Equation.DSMT4">
                  <p:embed/>
                </p:oleObj>
              </mc:Choice>
              <mc:Fallback>
                <p:oleObj name="Equation" r:id="rId10" imgW="914400" imgH="393480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846" y="4617530"/>
                        <a:ext cx="160020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151046" y="4516169"/>
          <a:ext cx="117747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672840" imgH="419040" progId="Equation.DSMT4">
                  <p:embed/>
                </p:oleObj>
              </mc:Choice>
              <mc:Fallback>
                <p:oleObj name="Equation" r:id="rId12" imgW="672840" imgH="419040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046" y="4516169"/>
                        <a:ext cx="1177470" cy="733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6458716" y="4705169"/>
          <a:ext cx="200025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43000" imgH="203040" progId="Equation.DSMT4">
                  <p:embed/>
                </p:oleObj>
              </mc:Choice>
              <mc:Fallback>
                <p:oleObj name="Equation" r:id="rId14" imgW="1143000" imgH="203040" progId="Equation.DSMT4">
                  <p:embed/>
                  <p:pic>
                    <p:nvPicPr>
                      <p:cNvPr id="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8716" y="4705169"/>
                        <a:ext cx="2000250" cy="355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6192226" y="5577155"/>
          <a:ext cx="22667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95280" imgH="241200" progId="Equation.DSMT4">
                  <p:embed/>
                </p:oleObj>
              </mc:Choice>
              <mc:Fallback>
                <p:oleObj name="Equation" r:id="rId16" imgW="1295280" imgH="24120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226" y="5577155"/>
                        <a:ext cx="226674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83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57200" y="1572062"/>
            <a:ext cx="104486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Actual value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To make things work, we need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Smaller values generally work better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Looks like we got lucky by about a factor of about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120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Like winning the lottery every day for three weeks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Had the number been zero, it would be reasonable to imagine that it came about because of something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forcing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it to be zero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Much as inflation explains why the universe is nearly flat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there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may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be logical reasons why it is so small*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Many ideas have been proposed; most are, at present, untestable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2597" y="-924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How Lucky Are We on </a:t>
            </a:r>
            <a:r>
              <a:rPr lang="en-US" sz="4400" i="1" dirty="0">
                <a:sym typeface="Symbol" panose="05050102010706020507" pitchFamily="18" charset="2"/>
              </a:rPr>
              <a:t></a:t>
            </a:r>
            <a:r>
              <a:rPr lang="en-US" sz="4400" baseline="-25000" dirty="0">
                <a:sym typeface="Symbol" panose="05050102010706020507" pitchFamily="18" charset="2"/>
              </a:rPr>
              <a:t></a:t>
            </a:r>
            <a:r>
              <a:rPr lang="en-US" sz="4400" dirty="0">
                <a:sym typeface="Symbol" panose="05050102010706020507" pitchFamily="18" charset="2"/>
              </a:rPr>
              <a:t>?</a:t>
            </a:r>
            <a:endParaRPr lang="en-US" sz="4400" baseline="-25000" dirty="0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1995488" y="893763"/>
          <a:ext cx="382221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84120" imgH="279360" progId="Equation.DSMT4">
                  <p:embed/>
                </p:oleObj>
              </mc:Choice>
              <mc:Fallback>
                <p:oleObj name="Equation" r:id="rId2" imgW="2184120" imgH="279360" progId="Equation.DSMT4">
                  <p:embed/>
                  <p:pic>
                    <p:nvPicPr>
                      <p:cNvPr id="1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893763"/>
                        <a:ext cx="3822210" cy="4888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4126048" y="1534828"/>
          <a:ext cx="15554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88840" imgH="241200" progId="Equation.DSMT4">
                  <p:embed/>
                </p:oleObj>
              </mc:Choice>
              <mc:Fallback>
                <p:oleObj name="Equation" r:id="rId4" imgW="888840" imgH="24120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6048" y="1534828"/>
                        <a:ext cx="155547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5479522" y="2172646"/>
          <a:ext cx="27335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62040" imgH="241200" progId="Equation.DSMT4">
                  <p:embed/>
                </p:oleObj>
              </mc:Choice>
              <mc:Fallback>
                <p:oleObj name="Equation" r:id="rId6" imgW="1562040" imgH="241200" progId="Equation.DSMT4">
                  <p:embed/>
                  <p:pic>
                    <p:nvPicPr>
                      <p:cNvPr id="1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522" y="2172646"/>
                        <a:ext cx="2733570" cy="4221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52400" y="6034743"/>
            <a:ext cx="104486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tx1"/>
                </a:solidFill>
              </a:rPr>
              <a:t>*Eric D. Carlson and W. Daniel Garretson, “Could there be Something Rather than Nothing?”, </a:t>
            </a:r>
            <a:r>
              <a:rPr lang="en-US" sz="2000" i="1" dirty="0">
                <a:solidFill>
                  <a:schemeClr val="tx1"/>
                </a:solidFill>
              </a:rPr>
              <a:t>Phys. Lett. </a:t>
            </a:r>
            <a:r>
              <a:rPr lang="en-US" sz="2000" b="1" dirty="0">
                <a:solidFill>
                  <a:schemeClr val="tx1"/>
                </a:solidFill>
              </a:rPr>
              <a:t>B315</a:t>
            </a:r>
            <a:r>
              <a:rPr lang="en-US" sz="2000" dirty="0">
                <a:solidFill>
                  <a:schemeClr val="tx1"/>
                </a:solidFill>
              </a:rPr>
              <a:t>, 232 (1993).</a:t>
            </a:r>
          </a:p>
        </p:txBody>
      </p:sp>
    </p:spTree>
    <p:extLst>
      <p:ext uri="{BB962C8B-B14F-4D97-AF65-F5344CB8AC3E}">
        <p14:creationId xmlns:p14="http://schemas.microsoft.com/office/powerpoint/2010/main" val="203406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13603" y="835575"/>
            <a:ext cx="10345593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proton and neutron are very close in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Suppose the neutron masses had been a little different?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the neutron mass were 0.79 MeV lower, then we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would have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+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e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&gt;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n</a:t>
            </a:r>
            <a:endParaRPr lang="en-US" sz="2000" i="1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Hydrogen atoms would be unstable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After recombination, all the protons would disappear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Stars, planets, etc., as we know them would not exist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If the neutron mass were 1.44 MeV higher,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then deuterium would be unstable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Deuterium would not form in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Nuclear fusion would not proceed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Once again, it looks like we got lucky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About 1 part in 1000 lucky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924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Neutron-Proton Mass Difference</a:t>
            </a:r>
            <a:endParaRPr lang="en-US" sz="4400" baseline="-25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531100" y="1052513"/>
          <a:ext cx="2333520" cy="133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440" imgH="761760" progId="Equation.DSMT4">
                  <p:embed/>
                </p:oleObj>
              </mc:Choice>
              <mc:Fallback>
                <p:oleObj name="Equation" r:id="rId2" imgW="1333440" imgH="7617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1100" y="1052513"/>
                        <a:ext cx="2333520" cy="13330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05400" y="2616267"/>
          <a:ext cx="18666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228600" progId="Equation.DSMT4">
                  <p:embed/>
                </p:oleObj>
              </mc:Choice>
              <mc:Fallback>
                <p:oleObj name="Equation" r:id="rId4" imgW="1066680" imgH="2286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16267"/>
                        <a:ext cx="1866690" cy="4000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086600" y="4395252"/>
          <a:ext cx="253323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228600" progId="Equation.DSMT4">
                  <p:embed/>
                </p:oleObj>
              </mc:Choice>
              <mc:Fallback>
                <p:oleObj name="Equation" r:id="rId6" imgW="1447560" imgH="2286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4395252"/>
                        <a:ext cx="2533230" cy="40005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434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83026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800">
                <a:solidFill>
                  <a:schemeClr val="bg1"/>
                </a:solidFill>
              </a:rPr>
              <a:t>Outline of History of Universe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57200" y="913949"/>
            <a:ext cx="10515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u="sng" dirty="0">
                <a:solidFill>
                  <a:schemeClr val="tx1"/>
                </a:solidFill>
              </a:rPr>
              <a:t>Time</a:t>
            </a:r>
            <a:r>
              <a:rPr lang="en-US" sz="2000" dirty="0">
                <a:solidFill>
                  <a:schemeClr val="tx1"/>
                </a:solidFill>
              </a:rPr>
              <a:t>	   </a:t>
            </a:r>
            <a:r>
              <a:rPr lang="en-US" sz="2000" i="1" u="sng" dirty="0">
                <a:solidFill>
                  <a:schemeClr val="tx1"/>
                </a:solidFill>
              </a:rPr>
              <a:t>T</a:t>
            </a:r>
            <a:r>
              <a:rPr lang="en-US" sz="2000" u="sng" dirty="0">
                <a:solidFill>
                  <a:schemeClr val="tx1"/>
                </a:solidFill>
              </a:rPr>
              <a:t> or </a:t>
            </a:r>
            <a:r>
              <a:rPr lang="en-US" sz="2000" i="1" u="sng" dirty="0" err="1">
                <a:solidFill>
                  <a:schemeClr val="tx1"/>
                </a:solidFill>
              </a:rPr>
              <a:t>k</a:t>
            </a:r>
            <a:r>
              <a:rPr lang="en-US" sz="2000" i="1" u="sng" baseline="-25000" dirty="0" err="1">
                <a:solidFill>
                  <a:schemeClr val="tx1"/>
                </a:solidFill>
              </a:rPr>
              <a:t>B</a:t>
            </a:r>
            <a:r>
              <a:rPr lang="en-US" sz="2000" i="1" u="sng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u="sng" dirty="0">
                <a:solidFill>
                  <a:schemeClr val="tx1"/>
                </a:solidFill>
              </a:rPr>
              <a:t>Events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-43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18</a:t>
            </a:r>
            <a:r>
              <a:rPr lang="en-US" sz="2000" dirty="0">
                <a:solidFill>
                  <a:srgbClr val="0000FF"/>
                </a:solidFill>
              </a:rPr>
              <a:t> GeV	Planck Era; time becomes meaningless?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-39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16</a:t>
            </a:r>
            <a:r>
              <a:rPr lang="en-US" sz="2000" dirty="0">
                <a:solidFill>
                  <a:srgbClr val="0000FF"/>
                </a:solidFill>
              </a:rPr>
              <a:t> GeV	Inflation begins; forces unified</a:t>
            </a:r>
          </a:p>
          <a:p>
            <a:pPr>
              <a:defRPr/>
            </a:pPr>
            <a:r>
              <a:rPr lang="en-US" sz="2000" dirty="0">
                <a:solidFill>
                  <a:srgbClr val="0000FF"/>
                </a:solidFill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</a:rPr>
              <a:t>-35</a:t>
            </a:r>
            <a:r>
              <a:rPr lang="en-US" sz="2000" dirty="0">
                <a:solidFill>
                  <a:srgbClr val="0000FF"/>
                </a:solidFill>
              </a:rPr>
              <a:t> s	   10</a:t>
            </a:r>
            <a:r>
              <a:rPr lang="en-US" sz="2000" baseline="30000" dirty="0">
                <a:solidFill>
                  <a:srgbClr val="0000FF"/>
                </a:solidFill>
              </a:rPr>
              <a:t>15</a:t>
            </a:r>
            <a:r>
              <a:rPr lang="en-US" sz="2000" dirty="0">
                <a:solidFill>
                  <a:srgbClr val="0000FF"/>
                </a:solidFill>
              </a:rPr>
              <a:t> GeV	Inflation ends; reheating; forces separate; </a:t>
            </a:r>
            <a:r>
              <a:rPr lang="en-US" sz="2000" dirty="0" err="1">
                <a:solidFill>
                  <a:srgbClr val="0000FF"/>
                </a:solidFill>
              </a:rPr>
              <a:t>baryosynthesis</a:t>
            </a:r>
            <a:r>
              <a:rPr lang="en-US" sz="2000" dirty="0">
                <a:solidFill>
                  <a:srgbClr val="0000FF"/>
                </a:solidFill>
              </a:rPr>
              <a:t> (?)</a:t>
            </a:r>
          </a:p>
          <a:p>
            <a:pPr>
              <a:defRPr/>
            </a:pPr>
            <a:endParaRPr lang="en-US" sz="2000" dirty="0">
              <a:solidFill>
                <a:srgbClr val="9900CC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-13</a:t>
            </a:r>
            <a:r>
              <a:rPr lang="en-US" sz="2000" dirty="0">
                <a:solidFill>
                  <a:srgbClr val="9900CC"/>
                </a:solidFill>
              </a:rPr>
              <a:t> s	   1500 GeV	Supersymmetry breaking, LSP (dark matter)</a:t>
            </a:r>
          </a:p>
          <a:p>
            <a:pPr>
              <a:defRPr/>
            </a:pPr>
            <a:r>
              <a:rPr lang="en-US" sz="2000" dirty="0">
                <a:solidFill>
                  <a:srgbClr val="9900CC"/>
                </a:solidFill>
              </a:rPr>
              <a:t>10</a:t>
            </a:r>
            <a:r>
              <a:rPr lang="en-US" sz="2000" baseline="30000" dirty="0">
                <a:solidFill>
                  <a:srgbClr val="9900CC"/>
                </a:solidFill>
              </a:rPr>
              <a:t>-11</a:t>
            </a:r>
            <a:r>
              <a:rPr lang="en-US" sz="2000" dirty="0">
                <a:solidFill>
                  <a:srgbClr val="9900CC"/>
                </a:solidFill>
              </a:rPr>
              <a:t> s	   160 GeV	Electroweak symmetry breaking</a:t>
            </a:r>
          </a:p>
          <a:p>
            <a:pPr>
              <a:defRPr/>
            </a:pPr>
            <a:endParaRPr lang="en-US" sz="20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14</a:t>
            </a:r>
            <a:r>
              <a:rPr lang="en-US" sz="2000" dirty="0">
                <a:solidFill>
                  <a:srgbClr val="C00000"/>
                </a:solidFill>
                <a:sym typeface="Symbol" panose="05050102010706020507" pitchFamily="18" charset="2"/>
              </a:rPr>
              <a:t> s</a:t>
            </a:r>
            <a:r>
              <a:rPr lang="en-US" sz="2000" dirty="0">
                <a:solidFill>
                  <a:srgbClr val="C00000"/>
                </a:solidFill>
              </a:rPr>
              <a:t>	   150 MeV	Quark Confinement</a:t>
            </a:r>
          </a:p>
          <a:p>
            <a:pPr>
              <a:defRPr/>
            </a:pP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0.4 s	   1.5 MeV	Neutrino Decoupling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1.5 s	   0.7 MeV	Neutron/Proton </a:t>
            </a:r>
            <a:r>
              <a:rPr lang="en-US" sz="2000" dirty="0" err="1">
                <a:solidFill>
                  <a:srgbClr val="006600"/>
                </a:solidFill>
              </a:rPr>
              <a:t>freezeout</a:t>
            </a:r>
            <a:endParaRPr lang="en-US" sz="20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 s	   170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Electron/Positron annihilation</a:t>
            </a:r>
          </a:p>
          <a:p>
            <a:pPr>
              <a:defRPr/>
            </a:pPr>
            <a:r>
              <a:rPr lang="en-US" sz="2000" dirty="0">
                <a:solidFill>
                  <a:srgbClr val="006600"/>
                </a:solidFill>
              </a:rPr>
              <a:t>200 s	   80 </a:t>
            </a:r>
            <a:r>
              <a:rPr lang="en-US" sz="2000" dirty="0" err="1">
                <a:solidFill>
                  <a:srgbClr val="006600"/>
                </a:solidFill>
              </a:rPr>
              <a:t>keV</a:t>
            </a:r>
            <a:r>
              <a:rPr lang="en-US" sz="2000" dirty="0">
                <a:solidFill>
                  <a:srgbClr val="006600"/>
                </a:solidFill>
              </a:rPr>
              <a:t>	Nucleosynthesis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57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0.76 eV	Matter-Radiation equality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370 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	   0.26 eV	Recombination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600 My     30 K		First Structure/First Stars</a:t>
            </a: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</a:rPr>
              <a:t>13.8 </a:t>
            </a:r>
            <a:r>
              <a:rPr lang="en-US" sz="2000" dirty="0" err="1">
                <a:solidFill>
                  <a:srgbClr val="FF0000"/>
                </a:solidFill>
              </a:rPr>
              <a:t>Gy</a:t>
            </a:r>
            <a:r>
              <a:rPr lang="en-US" sz="2000" dirty="0">
                <a:solidFill>
                  <a:srgbClr val="FF0000"/>
                </a:solidFill>
              </a:rPr>
              <a:t>     2.725 K	Today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227DFE19-BA7D-0126-1A05-5B7D50E51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95400"/>
            <a:ext cx="7086600" cy="304800"/>
          </a:xfrm>
          <a:prstGeom prst="roundRect">
            <a:avLst>
              <a:gd name="adj" fmla="val 27292"/>
            </a:avLst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3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-5137" y="1600200"/>
            <a:ext cx="1034559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now know protons and neutrons are actually made of quarks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About 98% of the mass/energy of these particles comes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from strong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same for protons and neutrons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remaining 2% comes from a combination of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Up quark (~5 MeV) and down quark (~10 MeV)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Electrostatic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Favors the neutral neutron by about 4 MeV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So, in round numbers, our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neutron and proton masses are about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Hence the real question is why down minus up is between 4 and 6 MeV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now it doesn’t look so ridiculously lucky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-17980" y="-43315"/>
            <a:ext cx="10972800" cy="144655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Causes the Neutron-Proton Mass Difference?</a:t>
            </a:r>
            <a:endParaRPr lang="en-US" sz="4400" baseline="-25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848600" y="2991210"/>
          <a:ext cx="124425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507960" progId="Equation.DSMT4">
                  <p:embed/>
                </p:oleObj>
              </mc:Choice>
              <mc:Fallback>
                <p:oleObj name="Equation" r:id="rId2" imgW="711000" imgH="5079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991210"/>
                        <a:ext cx="1244250" cy="8889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50068" y="1547720"/>
          <a:ext cx="2333520" cy="1333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761760" progId="Equation.DSMT4">
                  <p:embed/>
                </p:oleObj>
              </mc:Choice>
              <mc:Fallback>
                <p:oleObj name="Equation" r:id="rId4" imgW="1333440" imgH="7617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0068" y="1547720"/>
                        <a:ext cx="2333520" cy="13330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715000" y="4200615"/>
          <a:ext cx="368928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08160" imgH="533160" progId="Equation.DSMT4">
                  <p:embed/>
                </p:oleObj>
              </mc:Choice>
              <mc:Fallback>
                <p:oleObj name="Equation" r:id="rId6" imgW="2108160" imgH="5331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00615"/>
                        <a:ext cx="3689280" cy="93303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270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838200"/>
            <a:ext cx="104486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Many elements are critical to life as we know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All life depends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critically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on H, C, N, O, S, 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probably others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Hydrogen was produced in the big bang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Carbon is produced in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All other elements are made out of carbon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Almost all complex chemicals contain carbon as a backbone element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Probably because of its four covalent bonds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Not only is carbon critical to life on Earth, it is probably critical to almost any conceivable chemistry-based life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Importance of Carbon to Life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143000"/>
            <a:ext cx="4873894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96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52400" y="838200"/>
            <a:ext cx="104486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Carbon is produced by the Triple- interaction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Step 1 produces unstable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Step 2 produces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first step would be very difficult to do, except we are at high temperatures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T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~ 210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K corresponds to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17.2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keV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Only the tininess of the energy required makes this conceivable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Normal nuclear interactions would involve several MeV of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second step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should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be heavily suppressed, because making the photon makes it difficult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Based on the fact that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 was produced in stars, Fred Hoyle predicted there must be an intermediate excited state with the correct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It was shortly thereafter discovered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double coincidence allows carbon to be formed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And hence life to exist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Triple-</a:t>
            </a:r>
            <a:r>
              <a:rPr lang="en-US" sz="4400" dirty="0">
                <a:sym typeface="Symbol" panose="05050102010706020507" pitchFamily="18" charset="2"/>
              </a:rPr>
              <a:t> Reaction is Hard</a:t>
            </a:r>
            <a:endParaRPr lang="en-US" sz="4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400800" y="963614"/>
          <a:ext cx="32665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228600" progId="Equation.DSMT4">
                  <p:embed/>
                </p:oleObj>
              </mc:Choice>
              <mc:Fallback>
                <p:oleObj name="Equation" r:id="rId2" imgW="18666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963614"/>
                        <a:ext cx="32665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132512" y="1576389"/>
          <a:ext cx="373338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360" imgH="253800" progId="Equation.DSMT4">
                  <p:embed/>
                </p:oleObj>
              </mc:Choice>
              <mc:Fallback>
                <p:oleObj name="Equation" r:id="rId4" imgW="213336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2512" y="1576389"/>
                        <a:ext cx="3733380" cy="444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67400" y="4419600"/>
          <a:ext cx="335538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7360" imgH="279360" progId="Equation.DSMT4">
                  <p:embed/>
                </p:oleObj>
              </mc:Choice>
              <mc:Fallback>
                <p:oleObj name="Equation" r:id="rId6" imgW="1917360" imgH="279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3355380" cy="4888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524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1895124"/>
            <a:ext cx="108204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Is it such a big coincidence that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 is barely unstable?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Not surprising that it’s kind of close – after all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 is mostly just a bound state of two 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Is it such a big coincidence that there is a resonance near the right energy for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is hard to figure out, so we don’t really know how to calculate the resonance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there are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several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other resonances, so we have several chances for a coincidence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the match is only 5% or so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Only a little lucky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How Coincidental Is It?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7287" y="989740"/>
          <a:ext cx="32665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600" imgH="228600" progId="Equation.DSMT4">
                  <p:embed/>
                </p:oleObj>
              </mc:Choice>
              <mc:Fallback>
                <p:oleObj name="Equation" r:id="rId2" imgW="18666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287" y="989740"/>
                        <a:ext cx="3266550" cy="400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232133" y="999355"/>
          <a:ext cx="373338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33360" imgH="253800" progId="Equation.DSMT4">
                  <p:embed/>
                </p:oleObj>
              </mc:Choice>
              <mc:Fallback>
                <p:oleObj name="Equation" r:id="rId4" imgW="213336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2133" y="999355"/>
                        <a:ext cx="3733380" cy="444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421133" y="1650684"/>
          <a:ext cx="335538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7360" imgH="279360" progId="Equation.DSMT4">
                  <p:embed/>
                </p:oleObj>
              </mc:Choice>
              <mc:Fallback>
                <p:oleObj name="Equation" r:id="rId6" imgW="1917360" imgH="279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1133" y="1650684"/>
                        <a:ext cx="3355380" cy="48888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923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9982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have several apparent coincidences: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Omega started ridiculously close to 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Can be explained by inflation or other theories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density of empty space is very low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Not well explained, but there are some potential explanations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neutron/proton mass difference is right in the correct range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When you understand quarks, this is less coincidental than it appears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triple-alpha reaction seems to have two coincidences that make it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Unclear how much of a coincidence this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There are others I don’t know as much about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Some of them we can already partly explain in terms of known physics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Others we have potential explanations, but we don’t know if they are right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760443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Is the Universe Fine Tuned for Intelligence?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Cosmic Philosophy</a:t>
            </a:r>
          </a:p>
        </p:txBody>
      </p:sp>
    </p:spTree>
    <p:extLst>
      <p:ext uri="{BB962C8B-B14F-4D97-AF65-F5344CB8AC3E}">
        <p14:creationId xmlns:p14="http://schemas.microsoft.com/office/powerpoint/2010/main" val="712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-9236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Remains to be Explained?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81000" y="849430"/>
            <a:ext cx="9448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Things we’ve resolved: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Why the universe has the fraction of hydrogen/helium, etc. we see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nature of the cosmological background radiation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How all the structure in the universe formed from initial perturbations</a:t>
            </a:r>
          </a:p>
          <a:p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Things we’ve got good guesses on: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Where the dark matter came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Why </a:t>
            </a:r>
            <a:r>
              <a:rPr lang="en-US" sz="2000" dirty="0">
                <a:solidFill>
                  <a:srgbClr val="0000FF"/>
                </a:solidFill>
                <a:sym typeface="Symbol"/>
              </a:rPr>
              <a:t> =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Why the universe is nearly uniform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The likely causes of initial perturbations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/>
              </a:rPr>
              <a:t>Why there’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 more matter than anti-matter in the universe</a:t>
            </a:r>
          </a:p>
          <a:p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Things we don’t really know: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Where the universe came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Why the vacuum energy density is so low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Why the various particle physics parameters are what they are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3133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-9236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Best of All Possible Worlds?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97778" y="1066800"/>
            <a:ext cx="1069882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some of the parameters were very different than they are, then </a:t>
            </a:r>
            <a:r>
              <a:rPr lang="en-US" sz="2000" b="1" dirty="0">
                <a:solidFill>
                  <a:srgbClr val="FF0000"/>
                </a:solidFill>
                <a:sym typeface="Symbol" pitchFamily="18" charset="2"/>
              </a:rPr>
              <a:t>life as we know it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would be impossible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for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some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of the parameters, some other type of intelligence might be possible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For example, if parameters were different, maybe we could make 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 in primordial nucleosynthesis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Don’t need to make it in stars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real question is, if we change these parameters a lot, would intelligence still form?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Answering this would require redoing all of physics (and chemistry, and biology)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from scratch</a:t>
            </a: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are not currently capable of doing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Bottom line – for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many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of the parameters, we can’t tell if they are fine tuned for life</a:t>
            </a:r>
          </a:p>
        </p:txBody>
      </p:sp>
    </p:spTree>
    <p:extLst>
      <p:ext uri="{BB962C8B-B14F-4D97-AF65-F5344CB8AC3E}">
        <p14:creationId xmlns:p14="http://schemas.microsoft.com/office/powerpoint/2010/main" val="148164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-9236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Are These Variables Truly Variable?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377536" y="856357"/>
            <a:ext cx="105952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there is truly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one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simple theory with no or few adjustable parameters, then it may be that the “coincidences” are inevitable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 if math is fine tuned for 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Until we have such a theory, we really can’t say how coincidental these things are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252961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Anthropic Principle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0" y="3360296"/>
            <a:ext cx="10972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Science involves repeatable experiments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Other sciences, even history, can in principle be subject to verifiable predictions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case of the universe as a whole, we only get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one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experiment to see if it produced intelligent life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already know the answer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if it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didn’t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produce life, we wouldn’t even be asking the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Some philosophers suggest we should follow the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anthropic principle: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“The anthropic principle is a philosophical consideration that observations of the Universe must be compatible with the conscious and sapient life that observes it.”</a:t>
            </a:r>
          </a:p>
        </p:txBody>
      </p:sp>
    </p:spTree>
    <p:extLst>
      <p:ext uri="{BB962C8B-B14F-4D97-AF65-F5344CB8AC3E}">
        <p14:creationId xmlns:p14="http://schemas.microsoft.com/office/powerpoint/2010/main" val="4704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 animBg="1"/>
      <p:bldP spid="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Multiple Universes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4800" y="1143000"/>
            <a:ext cx="105918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What do we mean by multiple Universes?</a:t>
            </a:r>
          </a:p>
          <a:p>
            <a:pPr marL="800100" lvl="1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The </a:t>
            </a:r>
            <a:r>
              <a:rPr lang="en-US" altLang="en-US" sz="2000" i="1" dirty="0">
                <a:solidFill>
                  <a:srgbClr val="006600"/>
                </a:solidFill>
              </a:rPr>
              <a:t>Universe</a:t>
            </a:r>
            <a:r>
              <a:rPr lang="en-US" altLang="en-US" sz="2000" dirty="0">
                <a:solidFill>
                  <a:srgbClr val="006600"/>
                </a:solidFill>
              </a:rPr>
              <a:t> is the totality of existence that we are aware of or can be aware of us</a:t>
            </a:r>
          </a:p>
          <a:p>
            <a:pPr marL="800100" lvl="1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If there are places that are real, but we can’t see them, they are other Universes</a:t>
            </a:r>
          </a:p>
          <a:p>
            <a:pPr>
              <a:spcBef>
                <a:spcPct val="0"/>
              </a:spcBef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None/>
            </a:pPr>
            <a:r>
              <a:rPr lang="en-US" altLang="en-US" sz="2000" dirty="0"/>
              <a:t>Reasons to believe in multiple universes with different physical constants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Chaotic/eternal inflation</a:t>
            </a:r>
          </a:p>
          <a:p>
            <a:pPr marL="800100" lvl="1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Different portions of the universe may look very different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>
              <a:solidFill>
                <a:srgbClr val="9900CC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</a:rPr>
              <a:t>Spontaneous appearance of multiple universe</a:t>
            </a:r>
          </a:p>
          <a:p>
            <a:pPr marL="800100" lvl="1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9900CC"/>
                </a:solidFill>
              </a:rPr>
              <a:t>If our universe came from nothing, why not others?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 Many Worlds Interpretation of quantum mechanics</a:t>
            </a:r>
          </a:p>
          <a:p>
            <a:pPr marL="800100" lvl="1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If correct, then everything happens</a:t>
            </a:r>
          </a:p>
        </p:txBody>
      </p:sp>
    </p:spTree>
    <p:extLst>
      <p:ext uri="{BB962C8B-B14F-4D97-AF65-F5344CB8AC3E}">
        <p14:creationId xmlns:p14="http://schemas.microsoft.com/office/powerpoint/2010/main" val="355864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-9236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Multiple Universes and the Anthropic Principle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856357"/>
            <a:ext cx="1066453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According to inflation, the universe is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much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bigger than the portion we can see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number of stars could be much bigger then the known 10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27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If life is super-rare, it doesn’t matter, it’s still inevitable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some pictures of inflation, there are a large or infinite number of “bubble universes” that escape from inflation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apparent laws of physics could be very different in each of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Recall that in string theory, for example, the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number of possibilities could be huge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to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1000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might be typical possibilities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intelligence might actually be very rare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only in those universes where there are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intelligences do we wonder why the universe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is fine-tuned for intelligence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In this view, there is no surprise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Only universes where intelligence is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possible are worthy of consideration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3505200"/>
            <a:ext cx="3962400" cy="3352800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7162800" y="36576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924800" y="47244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086600" y="56388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2D050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991600" y="36576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458200" y="57912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9525000" y="46482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7338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791200"/>
            <a:ext cx="461962" cy="60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53600" y="4876800"/>
            <a:ext cx="490537" cy="44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39100" y="4933950"/>
            <a:ext cx="676276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67854" y="6010275"/>
            <a:ext cx="728546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3276600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53525" y="5343525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67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-9236" y="-4618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Quantum Gravity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52846" y="838200"/>
            <a:ext cx="1044863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Straightforward attempts to include gravity in with the other theories are largely unsuccessful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Standard approaches are perturbative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Gravity appears to be inherently non-perturbative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low energies, gravitational forces between objects are completely irrelevant compared to other forces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Upcoming homework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as the energies get very large, gravity becomes stronger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Same homework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Around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18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GeV, the gravitational coupling becomes “strong”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this point, if not before, we need a quantum theory of gravity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Planck 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 quantum theory of gravity would have quantum effects that influence the particles in spacetime, but also the very structure of spacetime itself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Sometimes, our words to describe things start to break down</a:t>
            </a:r>
          </a:p>
        </p:txBody>
      </p:sp>
    </p:spTree>
    <p:extLst>
      <p:ext uri="{BB962C8B-B14F-4D97-AF65-F5344CB8AC3E}">
        <p14:creationId xmlns:p14="http://schemas.microsoft.com/office/powerpoint/2010/main" val="122396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Text Box 3"/>
          <p:cNvSpPr txBox="1">
            <a:spLocks noChangeArrowheads="1"/>
          </p:cNvSpPr>
          <p:nvPr/>
        </p:nvSpPr>
        <p:spPr bwMode="auto">
          <a:xfrm>
            <a:off x="0" y="-9236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Spontaneous Creation of the Universe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228600" y="1371600"/>
            <a:ext cx="10439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It is possible that the universe we see was created from nothing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Indeed, this seems likely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it happened once, it could happen again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universes would not in any sense be connected, so they don’t even have a time ordering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particular reason that the different universes would have the same physical constants</a:t>
            </a:r>
          </a:p>
        </p:txBody>
      </p:sp>
    </p:spTree>
    <p:extLst>
      <p:ext uri="{BB962C8B-B14F-4D97-AF65-F5344CB8AC3E}">
        <p14:creationId xmlns:p14="http://schemas.microsoft.com/office/powerpoint/2010/main" val="332929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Quantum Mechanics and Probability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1051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In the everyday world, we think of probability as expressing our ignorance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5334000" y="5257800"/>
            <a:ext cx="381000" cy="381000"/>
            <a:chOff x="1056" y="2832"/>
            <a:chExt cx="240" cy="240"/>
          </a:xfrm>
        </p:grpSpPr>
        <p:sp>
          <p:nvSpPr>
            <p:cNvPr id="231436" name="Rectangle 10"/>
            <p:cNvSpPr>
              <a:spLocks noChangeArrowheads="1"/>
            </p:cNvSpPr>
            <p:nvPr/>
          </p:nvSpPr>
          <p:spPr bwMode="auto">
            <a:xfrm>
              <a:off x="1056" y="283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1437" name="Oval 4"/>
            <p:cNvSpPr>
              <a:spLocks noChangeArrowheads="1"/>
            </p:cNvSpPr>
            <p:nvPr/>
          </p:nvSpPr>
          <p:spPr bwMode="auto">
            <a:xfrm>
              <a:off x="1104" y="288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1438" name="Oval 5"/>
            <p:cNvSpPr>
              <a:spLocks noChangeArrowheads="1"/>
            </p:cNvSpPr>
            <p:nvPr/>
          </p:nvSpPr>
          <p:spPr bwMode="auto">
            <a:xfrm>
              <a:off x="1200" y="288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1439" name="Oval 6"/>
            <p:cNvSpPr>
              <a:spLocks noChangeArrowheads="1"/>
            </p:cNvSpPr>
            <p:nvPr/>
          </p:nvSpPr>
          <p:spPr bwMode="auto">
            <a:xfrm>
              <a:off x="1104" y="29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1440" name="Oval 7"/>
            <p:cNvSpPr>
              <a:spLocks noChangeArrowheads="1"/>
            </p:cNvSpPr>
            <p:nvPr/>
          </p:nvSpPr>
          <p:spPr bwMode="auto">
            <a:xfrm>
              <a:off x="1152" y="2928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1441" name="Oval 8"/>
            <p:cNvSpPr>
              <a:spLocks noChangeArrowheads="1"/>
            </p:cNvSpPr>
            <p:nvPr/>
          </p:nvSpPr>
          <p:spPr bwMode="auto">
            <a:xfrm>
              <a:off x="1200" y="297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  <p:sp>
        <p:nvSpPr>
          <p:cNvPr id="231429" name="AutoShape 14"/>
          <p:cNvSpPr>
            <a:spLocks noChangeArrowheads="1"/>
          </p:cNvSpPr>
          <p:nvPr/>
        </p:nvSpPr>
        <p:spPr bwMode="auto">
          <a:xfrm>
            <a:off x="4953000" y="3276600"/>
            <a:ext cx="457200" cy="990600"/>
          </a:xfrm>
          <a:prstGeom prst="curvedLeft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1430" name="AutoShape 15"/>
          <p:cNvSpPr>
            <a:spLocks noChangeArrowheads="1"/>
          </p:cNvSpPr>
          <p:nvPr/>
        </p:nvSpPr>
        <p:spPr bwMode="auto">
          <a:xfrm>
            <a:off x="4800600" y="3581400"/>
            <a:ext cx="304800" cy="3048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1431" name="AutoShape 16"/>
          <p:cNvSpPr>
            <a:spLocks noChangeArrowheads="1"/>
          </p:cNvSpPr>
          <p:nvPr/>
        </p:nvSpPr>
        <p:spPr bwMode="auto">
          <a:xfrm>
            <a:off x="5715000" y="36576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1432" name="AutoShape 17"/>
          <p:cNvSpPr>
            <a:spLocks noChangeArrowheads="1"/>
          </p:cNvSpPr>
          <p:nvPr/>
        </p:nvSpPr>
        <p:spPr bwMode="auto">
          <a:xfrm>
            <a:off x="6019800" y="28194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/>
              <a:t>?</a:t>
            </a:r>
          </a:p>
        </p:txBody>
      </p:sp>
      <p:sp>
        <p:nvSpPr>
          <p:cNvPr id="29" name="AutoShape 20"/>
          <p:cNvSpPr>
            <a:spLocks noChangeArrowheads="1"/>
          </p:cNvSpPr>
          <p:nvPr/>
        </p:nvSpPr>
        <p:spPr bwMode="auto">
          <a:xfrm>
            <a:off x="5715000" y="53340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/>
              <a:t>5</a:t>
            </a:r>
          </a:p>
        </p:txBody>
      </p:sp>
      <p:sp>
        <p:nvSpPr>
          <p:cNvPr id="30" name="AutoShape 21"/>
          <p:cNvSpPr>
            <a:spLocks noChangeArrowheads="1"/>
          </p:cNvSpPr>
          <p:nvPr/>
        </p:nvSpPr>
        <p:spPr bwMode="auto">
          <a:xfrm>
            <a:off x="5029200" y="4267200"/>
            <a:ext cx="10668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5410200" y="60960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47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9" grpId="0" animBg="1" autoUpdateAnimBg="0"/>
      <p:bldP spid="30" grpId="0" animBg="1"/>
      <p:bldP spid="3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81000" y="1109644"/>
            <a:ext cx="96774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Some processes are inherently quantum uncertain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>
              <a:solidFill>
                <a:srgbClr val="006600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All possibilities actually occur</a:t>
            </a:r>
          </a:p>
          <a:p>
            <a:pPr marL="342900" indent="-342900">
              <a:spcBef>
                <a:spcPct val="0"/>
              </a:spcBef>
            </a:pPr>
            <a:endParaRPr lang="en-US" altLang="en-US" sz="2000" dirty="0">
              <a:solidFill>
                <a:srgbClr val="006600"/>
              </a:solidFill>
            </a:endParaRP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Until a measurement occurs</a:t>
            </a:r>
          </a:p>
        </p:txBody>
      </p:sp>
      <p:sp>
        <p:nvSpPr>
          <p:cNvPr id="232451" name="AutoShape 11"/>
          <p:cNvSpPr>
            <a:spLocks noChangeArrowheads="1"/>
          </p:cNvSpPr>
          <p:nvPr/>
        </p:nvSpPr>
        <p:spPr bwMode="auto">
          <a:xfrm>
            <a:off x="4648200" y="2819400"/>
            <a:ext cx="457200" cy="990600"/>
          </a:xfrm>
          <a:prstGeom prst="curvedLeft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2452" name="AutoShape 12"/>
          <p:cNvSpPr>
            <a:spLocks noChangeArrowheads="1"/>
          </p:cNvSpPr>
          <p:nvPr/>
        </p:nvSpPr>
        <p:spPr bwMode="auto">
          <a:xfrm>
            <a:off x="4495800" y="3124200"/>
            <a:ext cx="304800" cy="3048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2453" name="AutoShape 13"/>
          <p:cNvSpPr>
            <a:spLocks noChangeArrowheads="1"/>
          </p:cNvSpPr>
          <p:nvPr/>
        </p:nvSpPr>
        <p:spPr bwMode="auto">
          <a:xfrm>
            <a:off x="54102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232454" name="AutoShape 14"/>
          <p:cNvSpPr>
            <a:spLocks noChangeArrowheads="1"/>
          </p:cNvSpPr>
          <p:nvPr/>
        </p:nvSpPr>
        <p:spPr bwMode="auto">
          <a:xfrm>
            <a:off x="5715000" y="2362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/>
              <a:t>?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76962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8" name="AutoShape 16"/>
          <p:cNvSpPr>
            <a:spLocks noChangeArrowheads="1"/>
          </p:cNvSpPr>
          <p:nvPr/>
        </p:nvSpPr>
        <p:spPr bwMode="auto">
          <a:xfrm>
            <a:off x="4724400" y="4038600"/>
            <a:ext cx="10668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73914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grpSp>
        <p:nvGrpSpPr>
          <p:cNvPr id="232498" name="Group 67"/>
          <p:cNvGrpSpPr>
            <a:grpSpLocks/>
          </p:cNvGrpSpPr>
          <p:nvPr/>
        </p:nvGrpSpPr>
        <p:grpSpPr bwMode="auto">
          <a:xfrm>
            <a:off x="7315200" y="5257800"/>
            <a:ext cx="381000" cy="381000"/>
            <a:chOff x="3888" y="3312"/>
            <a:chExt cx="240" cy="240"/>
          </a:xfrm>
        </p:grpSpPr>
        <p:sp>
          <p:nvSpPr>
            <p:cNvPr id="232507" name="Rectangle 41"/>
            <p:cNvSpPr>
              <a:spLocks noChangeArrowheads="1"/>
            </p:cNvSpPr>
            <p:nvPr/>
          </p:nvSpPr>
          <p:spPr bwMode="auto">
            <a:xfrm>
              <a:off x="3888" y="3312"/>
              <a:ext cx="240" cy="24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2508" name="Oval 42"/>
            <p:cNvSpPr>
              <a:spLocks noChangeArrowheads="1"/>
            </p:cNvSpPr>
            <p:nvPr/>
          </p:nvSpPr>
          <p:spPr bwMode="auto">
            <a:xfrm>
              <a:off x="3936" y="336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2509" name="Oval 43"/>
            <p:cNvSpPr>
              <a:spLocks noChangeArrowheads="1"/>
            </p:cNvSpPr>
            <p:nvPr/>
          </p:nvSpPr>
          <p:spPr bwMode="auto">
            <a:xfrm>
              <a:off x="4032" y="336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2510" name="Oval 44"/>
            <p:cNvSpPr>
              <a:spLocks noChangeArrowheads="1"/>
            </p:cNvSpPr>
            <p:nvPr/>
          </p:nvSpPr>
          <p:spPr bwMode="auto">
            <a:xfrm>
              <a:off x="3936" y="345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2511" name="Oval 45"/>
            <p:cNvSpPr>
              <a:spLocks noChangeArrowheads="1"/>
            </p:cNvSpPr>
            <p:nvPr/>
          </p:nvSpPr>
          <p:spPr bwMode="auto">
            <a:xfrm>
              <a:off x="3984" y="3408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232512" name="Oval 46"/>
            <p:cNvSpPr>
              <a:spLocks noChangeArrowheads="1"/>
            </p:cNvSpPr>
            <p:nvPr/>
          </p:nvSpPr>
          <p:spPr bwMode="auto">
            <a:xfrm>
              <a:off x="4032" y="345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52600" y="5257800"/>
            <a:ext cx="7315200" cy="381000"/>
            <a:chOff x="1752600" y="5257800"/>
            <a:chExt cx="7315200" cy="381000"/>
          </a:xfrm>
        </p:grpSpPr>
        <p:grpSp>
          <p:nvGrpSpPr>
            <p:cNvPr id="232494" name="Group 58"/>
            <p:cNvGrpSpPr>
              <a:grpSpLocks/>
            </p:cNvGrpSpPr>
            <p:nvPr/>
          </p:nvGrpSpPr>
          <p:grpSpPr bwMode="auto">
            <a:xfrm>
              <a:off x="5867400" y="5257800"/>
              <a:ext cx="381000" cy="381000"/>
              <a:chOff x="2976" y="3312"/>
              <a:chExt cx="240" cy="240"/>
            </a:xfrm>
          </p:grpSpPr>
          <p:sp>
            <p:nvSpPr>
              <p:cNvPr id="232522" name="Rectangle 5"/>
              <p:cNvSpPr>
                <a:spLocks noChangeArrowheads="1"/>
              </p:cNvSpPr>
              <p:nvPr/>
            </p:nvSpPr>
            <p:spPr bwMode="auto">
              <a:xfrm>
                <a:off x="2976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23" name="Oval 6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24" name="Oval 7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25" name="Oval 8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26" name="Oval 10"/>
              <p:cNvSpPr>
                <a:spLocks noChangeArrowheads="1"/>
              </p:cNvSpPr>
              <p:nvPr/>
            </p:nvSpPr>
            <p:spPr bwMode="auto">
              <a:xfrm>
                <a:off x="3120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2495" name="Group 55"/>
            <p:cNvGrpSpPr>
              <a:grpSpLocks/>
            </p:cNvGrpSpPr>
            <p:nvPr/>
          </p:nvGrpSpPr>
          <p:grpSpPr bwMode="auto">
            <a:xfrm>
              <a:off x="1752600" y="5257800"/>
              <a:ext cx="381000" cy="381000"/>
              <a:chOff x="384" y="3312"/>
              <a:chExt cx="240" cy="240"/>
            </a:xfrm>
          </p:grpSpPr>
          <p:sp>
            <p:nvSpPr>
              <p:cNvPr id="232520" name="Rectangle 20"/>
              <p:cNvSpPr>
                <a:spLocks noChangeArrowheads="1"/>
              </p:cNvSpPr>
              <p:nvPr/>
            </p:nvSpPr>
            <p:spPr bwMode="auto">
              <a:xfrm>
                <a:off x="384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21" name="Oval 24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2496" name="Group 56"/>
            <p:cNvGrpSpPr>
              <a:grpSpLocks/>
            </p:cNvGrpSpPr>
            <p:nvPr/>
          </p:nvGrpSpPr>
          <p:grpSpPr bwMode="auto">
            <a:xfrm>
              <a:off x="3124200" y="5257800"/>
              <a:ext cx="381000" cy="381000"/>
              <a:chOff x="1248" y="3312"/>
              <a:chExt cx="240" cy="240"/>
            </a:xfrm>
          </p:grpSpPr>
          <p:sp>
            <p:nvSpPr>
              <p:cNvPr id="232517" name="Rectangle 27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18" name="Oval 29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19" name="Oval 30"/>
              <p:cNvSpPr>
                <a:spLocks noChangeArrowheads="1"/>
              </p:cNvSpPr>
              <p:nvPr/>
            </p:nvSpPr>
            <p:spPr bwMode="auto">
              <a:xfrm>
                <a:off x="12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2497" name="Group 57"/>
            <p:cNvGrpSpPr>
              <a:grpSpLocks/>
            </p:cNvGrpSpPr>
            <p:nvPr/>
          </p:nvGrpSpPr>
          <p:grpSpPr bwMode="auto">
            <a:xfrm>
              <a:off x="4495800" y="5257800"/>
              <a:ext cx="381000" cy="381000"/>
              <a:chOff x="2112" y="3312"/>
              <a:chExt cx="240" cy="240"/>
            </a:xfrm>
          </p:grpSpPr>
          <p:sp>
            <p:nvSpPr>
              <p:cNvPr id="232513" name="Rectangle 34"/>
              <p:cNvSpPr>
                <a:spLocks noChangeArrowheads="1"/>
              </p:cNvSpPr>
              <p:nvPr/>
            </p:nvSpPr>
            <p:spPr bwMode="auto">
              <a:xfrm>
                <a:off x="2112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14" name="Oval 35"/>
              <p:cNvSpPr>
                <a:spLocks noChangeArrowheads="1"/>
              </p:cNvSpPr>
              <p:nvPr/>
            </p:nvSpPr>
            <p:spPr bwMode="auto">
              <a:xfrm>
                <a:off x="216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15" name="Oval 38"/>
              <p:cNvSpPr>
                <a:spLocks noChangeArrowheads="1"/>
              </p:cNvSpPr>
              <p:nvPr/>
            </p:nvSpPr>
            <p:spPr bwMode="auto">
              <a:xfrm>
                <a:off x="2208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16" name="Oval 39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2499" name="Group 59"/>
            <p:cNvGrpSpPr>
              <a:grpSpLocks/>
            </p:cNvGrpSpPr>
            <p:nvPr/>
          </p:nvGrpSpPr>
          <p:grpSpPr bwMode="auto">
            <a:xfrm>
              <a:off x="8686800" y="5257800"/>
              <a:ext cx="381000" cy="381000"/>
              <a:chOff x="4752" y="3312"/>
              <a:chExt cx="240" cy="240"/>
            </a:xfrm>
          </p:grpSpPr>
          <p:sp>
            <p:nvSpPr>
              <p:cNvPr id="232500" name="Rectangle 48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1" name="Oval 49"/>
              <p:cNvSpPr>
                <a:spLocks noChangeArrowheads="1"/>
              </p:cNvSpPr>
              <p:nvPr/>
            </p:nvSpPr>
            <p:spPr bwMode="auto">
              <a:xfrm>
                <a:off x="480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2" name="Oval 50"/>
              <p:cNvSpPr>
                <a:spLocks noChangeArrowheads="1"/>
              </p:cNvSpPr>
              <p:nvPr/>
            </p:nvSpPr>
            <p:spPr bwMode="auto">
              <a:xfrm>
                <a:off x="4896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3" name="Oval 51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4" name="Oval 52"/>
              <p:cNvSpPr>
                <a:spLocks noChangeArrowheads="1"/>
              </p:cNvSpPr>
              <p:nvPr/>
            </p:nvSpPr>
            <p:spPr bwMode="auto">
              <a:xfrm>
                <a:off x="480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5" name="Oval 53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  <p:sp>
            <p:nvSpPr>
              <p:cNvPr id="232506" name="Oval 54"/>
              <p:cNvSpPr>
                <a:spLocks noChangeArrowheads="1"/>
              </p:cNvSpPr>
              <p:nvPr/>
            </p:nvSpPr>
            <p:spPr bwMode="auto">
              <a:xfrm>
                <a:off x="4896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480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32460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Copenhagen Interpretation of Q. M.</a:t>
            </a:r>
          </a:p>
        </p:txBody>
      </p:sp>
      <p:grpSp>
        <p:nvGrpSpPr>
          <p:cNvPr id="80" name="Group 67"/>
          <p:cNvGrpSpPr>
            <a:grpSpLocks/>
          </p:cNvGrpSpPr>
          <p:nvPr/>
        </p:nvGrpSpPr>
        <p:grpSpPr bwMode="auto">
          <a:xfrm>
            <a:off x="7315200" y="5253789"/>
            <a:ext cx="381000" cy="381000"/>
            <a:chOff x="3888" y="3312"/>
            <a:chExt cx="240" cy="240"/>
          </a:xfrm>
        </p:grpSpPr>
        <p:sp>
          <p:nvSpPr>
            <p:cNvPr id="81" name="Rectangle 41"/>
            <p:cNvSpPr>
              <a:spLocks noChangeArrowheads="1"/>
            </p:cNvSpPr>
            <p:nvPr/>
          </p:nvSpPr>
          <p:spPr bwMode="auto">
            <a:xfrm>
              <a:off x="3888" y="3312"/>
              <a:ext cx="24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2" name="Oval 42"/>
            <p:cNvSpPr>
              <a:spLocks noChangeArrowheads="1"/>
            </p:cNvSpPr>
            <p:nvPr/>
          </p:nvSpPr>
          <p:spPr bwMode="auto">
            <a:xfrm>
              <a:off x="3936" y="336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3" name="Oval 43"/>
            <p:cNvSpPr>
              <a:spLocks noChangeArrowheads="1"/>
            </p:cNvSpPr>
            <p:nvPr/>
          </p:nvSpPr>
          <p:spPr bwMode="auto">
            <a:xfrm>
              <a:off x="4032" y="3360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4" name="Oval 44"/>
            <p:cNvSpPr>
              <a:spLocks noChangeArrowheads="1"/>
            </p:cNvSpPr>
            <p:nvPr/>
          </p:nvSpPr>
          <p:spPr bwMode="auto">
            <a:xfrm>
              <a:off x="3936" y="345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5" name="Oval 45"/>
            <p:cNvSpPr>
              <a:spLocks noChangeArrowheads="1"/>
            </p:cNvSpPr>
            <p:nvPr/>
          </p:nvSpPr>
          <p:spPr bwMode="auto">
            <a:xfrm>
              <a:off x="3984" y="3408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  <p:sp>
          <p:nvSpPr>
            <p:cNvPr id="86" name="Oval 46"/>
            <p:cNvSpPr>
              <a:spLocks noChangeArrowheads="1"/>
            </p:cNvSpPr>
            <p:nvPr/>
          </p:nvSpPr>
          <p:spPr bwMode="auto">
            <a:xfrm>
              <a:off x="4032" y="3456"/>
              <a:ext cx="48" cy="4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480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676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utoUpdateAnimBg="0"/>
      <p:bldP spid="7" grpId="0" animBg="1" autoUpdateAnimBg="0"/>
      <p:bldP spid="8" grpId="0" uiExpand="1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Many Worlds Interpretation of Q. M.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83820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All possibilities actually occur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6600"/>
                </a:solidFill>
              </a:rPr>
              <a:t>Even after a measurement occurs</a:t>
            </a:r>
          </a:p>
        </p:txBody>
      </p:sp>
      <p:sp>
        <p:nvSpPr>
          <p:cNvPr id="233476" name="AutoShape 4"/>
          <p:cNvSpPr>
            <a:spLocks noChangeArrowheads="1"/>
          </p:cNvSpPr>
          <p:nvPr/>
        </p:nvSpPr>
        <p:spPr bwMode="auto">
          <a:xfrm>
            <a:off x="4648200" y="2819400"/>
            <a:ext cx="457200" cy="990600"/>
          </a:xfrm>
          <a:prstGeom prst="curvedLeftArrow">
            <a:avLst>
              <a:gd name="adj1" fmla="val 43333"/>
              <a:gd name="adj2" fmla="val 86667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3477" name="AutoShape 5"/>
          <p:cNvSpPr>
            <a:spLocks noChangeArrowheads="1"/>
          </p:cNvSpPr>
          <p:nvPr/>
        </p:nvSpPr>
        <p:spPr bwMode="auto">
          <a:xfrm>
            <a:off x="4495800" y="3124200"/>
            <a:ext cx="304800" cy="304800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3478" name="AutoShape 6"/>
          <p:cNvSpPr>
            <a:spLocks noChangeArrowheads="1"/>
          </p:cNvSpPr>
          <p:nvPr/>
        </p:nvSpPr>
        <p:spPr bwMode="auto">
          <a:xfrm>
            <a:off x="5410200" y="32004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233479" name="AutoShape 7"/>
          <p:cNvSpPr>
            <a:spLocks noChangeArrowheads="1"/>
          </p:cNvSpPr>
          <p:nvPr/>
        </p:nvSpPr>
        <p:spPr bwMode="auto">
          <a:xfrm>
            <a:off x="5715000" y="2362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?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71628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5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724400" y="4038600"/>
            <a:ext cx="1066800" cy="762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68580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219200" y="5257800"/>
            <a:ext cx="7315200" cy="381000"/>
            <a:chOff x="384" y="3312"/>
            <a:chExt cx="4608" cy="240"/>
          </a:xfrm>
        </p:grpSpPr>
        <p:grpSp>
          <p:nvGrpSpPr>
            <p:cNvPr id="233503" name="Group 13"/>
            <p:cNvGrpSpPr>
              <a:grpSpLocks/>
            </p:cNvGrpSpPr>
            <p:nvPr/>
          </p:nvGrpSpPr>
          <p:grpSpPr bwMode="auto">
            <a:xfrm>
              <a:off x="2976" y="3312"/>
              <a:ext cx="240" cy="240"/>
              <a:chOff x="2976" y="3312"/>
              <a:chExt cx="240" cy="240"/>
            </a:xfrm>
          </p:grpSpPr>
          <p:sp>
            <p:nvSpPr>
              <p:cNvPr id="233531" name="Rectangle 14"/>
              <p:cNvSpPr>
                <a:spLocks noChangeArrowheads="1"/>
              </p:cNvSpPr>
              <p:nvPr/>
            </p:nvSpPr>
            <p:spPr bwMode="auto">
              <a:xfrm>
                <a:off x="2976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32" name="Oval 15"/>
              <p:cNvSpPr>
                <a:spLocks noChangeArrowheads="1"/>
              </p:cNvSpPr>
              <p:nvPr/>
            </p:nvSpPr>
            <p:spPr bwMode="auto">
              <a:xfrm>
                <a:off x="3024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33" name="Oval 16"/>
              <p:cNvSpPr>
                <a:spLocks noChangeArrowheads="1"/>
              </p:cNvSpPr>
              <p:nvPr/>
            </p:nvSpPr>
            <p:spPr bwMode="auto">
              <a:xfrm>
                <a:off x="312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34" name="Oval 17"/>
              <p:cNvSpPr>
                <a:spLocks noChangeArrowheads="1"/>
              </p:cNvSpPr>
              <p:nvPr/>
            </p:nvSpPr>
            <p:spPr bwMode="auto">
              <a:xfrm>
                <a:off x="3024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35" name="Oval 18"/>
              <p:cNvSpPr>
                <a:spLocks noChangeArrowheads="1"/>
              </p:cNvSpPr>
              <p:nvPr/>
            </p:nvSpPr>
            <p:spPr bwMode="auto">
              <a:xfrm>
                <a:off x="3120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504" name="Group 19"/>
            <p:cNvGrpSpPr>
              <a:grpSpLocks/>
            </p:cNvGrpSpPr>
            <p:nvPr/>
          </p:nvGrpSpPr>
          <p:grpSpPr bwMode="auto">
            <a:xfrm>
              <a:off x="384" y="3312"/>
              <a:ext cx="240" cy="240"/>
              <a:chOff x="384" y="3312"/>
              <a:chExt cx="240" cy="240"/>
            </a:xfrm>
          </p:grpSpPr>
          <p:sp>
            <p:nvSpPr>
              <p:cNvPr id="233529" name="Rectangle 20"/>
              <p:cNvSpPr>
                <a:spLocks noChangeArrowheads="1"/>
              </p:cNvSpPr>
              <p:nvPr/>
            </p:nvSpPr>
            <p:spPr bwMode="auto">
              <a:xfrm>
                <a:off x="384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30" name="Oval 21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505" name="Group 22"/>
            <p:cNvGrpSpPr>
              <a:grpSpLocks/>
            </p:cNvGrpSpPr>
            <p:nvPr/>
          </p:nvGrpSpPr>
          <p:grpSpPr bwMode="auto">
            <a:xfrm>
              <a:off x="1248" y="3312"/>
              <a:ext cx="240" cy="240"/>
              <a:chOff x="1248" y="3312"/>
              <a:chExt cx="240" cy="240"/>
            </a:xfrm>
          </p:grpSpPr>
          <p:sp>
            <p:nvSpPr>
              <p:cNvPr id="233526" name="Rectangle 23"/>
              <p:cNvSpPr>
                <a:spLocks noChangeArrowheads="1"/>
              </p:cNvSpPr>
              <p:nvPr/>
            </p:nvSpPr>
            <p:spPr bwMode="auto">
              <a:xfrm>
                <a:off x="1248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7" name="Oval 24"/>
              <p:cNvSpPr>
                <a:spLocks noChangeArrowheads="1"/>
              </p:cNvSpPr>
              <p:nvPr/>
            </p:nvSpPr>
            <p:spPr bwMode="auto">
              <a:xfrm>
                <a:off x="1392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8" name="Oval 25"/>
              <p:cNvSpPr>
                <a:spLocks noChangeArrowheads="1"/>
              </p:cNvSpPr>
              <p:nvPr/>
            </p:nvSpPr>
            <p:spPr bwMode="auto">
              <a:xfrm>
                <a:off x="12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506" name="Group 26"/>
            <p:cNvGrpSpPr>
              <a:grpSpLocks/>
            </p:cNvGrpSpPr>
            <p:nvPr/>
          </p:nvGrpSpPr>
          <p:grpSpPr bwMode="auto">
            <a:xfrm>
              <a:off x="2112" y="3312"/>
              <a:ext cx="240" cy="240"/>
              <a:chOff x="2112" y="3312"/>
              <a:chExt cx="240" cy="240"/>
            </a:xfrm>
          </p:grpSpPr>
          <p:sp>
            <p:nvSpPr>
              <p:cNvPr id="233522" name="Rectangle 27"/>
              <p:cNvSpPr>
                <a:spLocks noChangeArrowheads="1"/>
              </p:cNvSpPr>
              <p:nvPr/>
            </p:nvSpPr>
            <p:spPr bwMode="auto">
              <a:xfrm>
                <a:off x="2112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3" name="Oval 28"/>
              <p:cNvSpPr>
                <a:spLocks noChangeArrowheads="1"/>
              </p:cNvSpPr>
              <p:nvPr/>
            </p:nvSpPr>
            <p:spPr bwMode="auto">
              <a:xfrm>
                <a:off x="216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4" name="Oval 29"/>
              <p:cNvSpPr>
                <a:spLocks noChangeArrowheads="1"/>
              </p:cNvSpPr>
              <p:nvPr/>
            </p:nvSpPr>
            <p:spPr bwMode="auto">
              <a:xfrm>
                <a:off x="2208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5" name="Oval 30"/>
              <p:cNvSpPr>
                <a:spLocks noChangeArrowheads="1"/>
              </p:cNvSpPr>
              <p:nvPr/>
            </p:nvSpPr>
            <p:spPr bwMode="auto">
              <a:xfrm>
                <a:off x="225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507" name="Group 31"/>
            <p:cNvGrpSpPr>
              <a:grpSpLocks/>
            </p:cNvGrpSpPr>
            <p:nvPr/>
          </p:nvGrpSpPr>
          <p:grpSpPr bwMode="auto">
            <a:xfrm>
              <a:off x="3888" y="3312"/>
              <a:ext cx="240" cy="240"/>
              <a:chOff x="3888" y="3312"/>
              <a:chExt cx="240" cy="240"/>
            </a:xfrm>
          </p:grpSpPr>
          <p:sp>
            <p:nvSpPr>
              <p:cNvPr id="233516" name="Rectangle 32"/>
              <p:cNvSpPr>
                <a:spLocks noChangeArrowheads="1"/>
              </p:cNvSpPr>
              <p:nvPr/>
            </p:nvSpPr>
            <p:spPr bwMode="auto">
              <a:xfrm>
                <a:off x="3888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7" name="Oval 33"/>
              <p:cNvSpPr>
                <a:spLocks noChangeArrowheads="1"/>
              </p:cNvSpPr>
              <p:nvPr/>
            </p:nvSpPr>
            <p:spPr bwMode="auto">
              <a:xfrm>
                <a:off x="3936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8" name="Oval 34"/>
              <p:cNvSpPr>
                <a:spLocks noChangeArrowheads="1"/>
              </p:cNvSpPr>
              <p:nvPr/>
            </p:nvSpPr>
            <p:spPr bwMode="auto">
              <a:xfrm>
                <a:off x="4032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9" name="Oval 35"/>
              <p:cNvSpPr>
                <a:spLocks noChangeArrowheads="1"/>
              </p:cNvSpPr>
              <p:nvPr/>
            </p:nvSpPr>
            <p:spPr bwMode="auto">
              <a:xfrm>
                <a:off x="393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0" name="Oval 36"/>
              <p:cNvSpPr>
                <a:spLocks noChangeArrowheads="1"/>
              </p:cNvSpPr>
              <p:nvPr/>
            </p:nvSpPr>
            <p:spPr bwMode="auto">
              <a:xfrm>
                <a:off x="3984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21" name="Oval 37"/>
              <p:cNvSpPr>
                <a:spLocks noChangeArrowheads="1"/>
              </p:cNvSpPr>
              <p:nvPr/>
            </p:nvSpPr>
            <p:spPr bwMode="auto">
              <a:xfrm>
                <a:off x="4032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3508" name="Group 38"/>
            <p:cNvGrpSpPr>
              <a:grpSpLocks/>
            </p:cNvGrpSpPr>
            <p:nvPr/>
          </p:nvGrpSpPr>
          <p:grpSpPr bwMode="auto">
            <a:xfrm>
              <a:off x="4752" y="3312"/>
              <a:ext cx="240" cy="240"/>
              <a:chOff x="4752" y="3312"/>
              <a:chExt cx="240" cy="240"/>
            </a:xfrm>
          </p:grpSpPr>
          <p:sp>
            <p:nvSpPr>
              <p:cNvPr id="233509" name="Rectangle 39"/>
              <p:cNvSpPr>
                <a:spLocks noChangeArrowheads="1"/>
              </p:cNvSpPr>
              <p:nvPr/>
            </p:nvSpPr>
            <p:spPr bwMode="auto">
              <a:xfrm>
                <a:off x="4752" y="3312"/>
                <a:ext cx="240" cy="240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0" name="Oval 40"/>
              <p:cNvSpPr>
                <a:spLocks noChangeArrowheads="1"/>
              </p:cNvSpPr>
              <p:nvPr/>
            </p:nvSpPr>
            <p:spPr bwMode="auto">
              <a:xfrm>
                <a:off x="4800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1" name="Oval 41"/>
              <p:cNvSpPr>
                <a:spLocks noChangeArrowheads="1"/>
              </p:cNvSpPr>
              <p:nvPr/>
            </p:nvSpPr>
            <p:spPr bwMode="auto">
              <a:xfrm>
                <a:off x="4896" y="336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2" name="Oval 42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3" name="Oval 43"/>
              <p:cNvSpPr>
                <a:spLocks noChangeArrowheads="1"/>
              </p:cNvSpPr>
              <p:nvPr/>
            </p:nvSpPr>
            <p:spPr bwMode="auto">
              <a:xfrm>
                <a:off x="4800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4" name="Oval 44"/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233515" name="Oval 45"/>
              <p:cNvSpPr>
                <a:spLocks noChangeArrowheads="1"/>
              </p:cNvSpPr>
              <p:nvPr/>
            </p:nvSpPr>
            <p:spPr bwMode="auto">
              <a:xfrm>
                <a:off x="4896" y="340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46" name="AutoShape 80"/>
          <p:cNvSpPr>
            <a:spLocks noChangeArrowheads="1"/>
          </p:cNvSpPr>
          <p:nvPr/>
        </p:nvSpPr>
        <p:spPr bwMode="auto">
          <a:xfrm>
            <a:off x="57150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4</a:t>
            </a:r>
          </a:p>
        </p:txBody>
      </p:sp>
      <p:sp>
        <p:nvSpPr>
          <p:cNvPr id="47" name="AutoShape 81"/>
          <p:cNvSpPr>
            <a:spLocks noChangeArrowheads="1"/>
          </p:cNvSpPr>
          <p:nvPr/>
        </p:nvSpPr>
        <p:spPr bwMode="auto">
          <a:xfrm>
            <a:off x="54102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48" name="AutoShape 82"/>
          <p:cNvSpPr>
            <a:spLocks noChangeArrowheads="1"/>
          </p:cNvSpPr>
          <p:nvPr/>
        </p:nvSpPr>
        <p:spPr bwMode="auto">
          <a:xfrm>
            <a:off x="44196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3</a:t>
            </a:r>
          </a:p>
        </p:txBody>
      </p:sp>
      <p:sp>
        <p:nvSpPr>
          <p:cNvPr id="49" name="AutoShape 83"/>
          <p:cNvSpPr>
            <a:spLocks noChangeArrowheads="1"/>
          </p:cNvSpPr>
          <p:nvPr/>
        </p:nvSpPr>
        <p:spPr bwMode="auto">
          <a:xfrm>
            <a:off x="41148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0" name="AutoShape 84"/>
          <p:cNvSpPr>
            <a:spLocks noChangeArrowheads="1"/>
          </p:cNvSpPr>
          <p:nvPr/>
        </p:nvSpPr>
        <p:spPr bwMode="auto">
          <a:xfrm>
            <a:off x="29718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2</a:t>
            </a:r>
          </a:p>
        </p:txBody>
      </p:sp>
      <p:sp>
        <p:nvSpPr>
          <p:cNvPr id="51" name="AutoShape 85"/>
          <p:cNvSpPr>
            <a:spLocks noChangeArrowheads="1"/>
          </p:cNvSpPr>
          <p:nvPr/>
        </p:nvSpPr>
        <p:spPr bwMode="auto">
          <a:xfrm>
            <a:off x="26670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2" name="AutoShape 86"/>
          <p:cNvSpPr>
            <a:spLocks noChangeArrowheads="1"/>
          </p:cNvSpPr>
          <p:nvPr/>
        </p:nvSpPr>
        <p:spPr bwMode="auto">
          <a:xfrm>
            <a:off x="16002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1</a:t>
            </a:r>
          </a:p>
        </p:txBody>
      </p:sp>
      <p:sp>
        <p:nvSpPr>
          <p:cNvPr id="53" name="AutoShape 87"/>
          <p:cNvSpPr>
            <a:spLocks noChangeArrowheads="1"/>
          </p:cNvSpPr>
          <p:nvPr/>
        </p:nvSpPr>
        <p:spPr bwMode="auto">
          <a:xfrm>
            <a:off x="12954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4" name="AutoShape 88"/>
          <p:cNvSpPr>
            <a:spLocks noChangeArrowheads="1"/>
          </p:cNvSpPr>
          <p:nvPr/>
        </p:nvSpPr>
        <p:spPr bwMode="auto">
          <a:xfrm>
            <a:off x="8686800" y="5410200"/>
            <a:ext cx="838200" cy="762000"/>
          </a:xfrm>
          <a:prstGeom prst="cloudCallout">
            <a:avLst>
              <a:gd name="adj1" fmla="val -37500"/>
              <a:gd name="adj2" fmla="val 76042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/>
              <a:t>6</a:t>
            </a:r>
          </a:p>
        </p:txBody>
      </p:sp>
      <p:sp>
        <p:nvSpPr>
          <p:cNvPr id="55" name="AutoShape 89"/>
          <p:cNvSpPr>
            <a:spLocks noChangeArrowheads="1"/>
          </p:cNvSpPr>
          <p:nvPr/>
        </p:nvSpPr>
        <p:spPr bwMode="auto">
          <a:xfrm>
            <a:off x="8382000" y="6172200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56" name="Text Box 90"/>
          <p:cNvSpPr txBox="1">
            <a:spLocks noChangeArrowheads="1"/>
          </p:cNvSpPr>
          <p:nvPr/>
        </p:nvSpPr>
        <p:spPr bwMode="auto">
          <a:xfrm>
            <a:off x="228600" y="2286000"/>
            <a:ext cx="44196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In many cases, the different possibilities become so disconnected, they effectively become separated universes</a:t>
            </a:r>
          </a:p>
        </p:txBody>
      </p:sp>
      <p:grpSp>
        <p:nvGrpSpPr>
          <p:cNvPr id="13" name="Group 97"/>
          <p:cNvGrpSpPr>
            <a:grpSpLocks/>
          </p:cNvGrpSpPr>
          <p:nvPr/>
        </p:nvGrpSpPr>
        <p:grpSpPr bwMode="auto">
          <a:xfrm>
            <a:off x="2514600" y="5257800"/>
            <a:ext cx="5562600" cy="1447800"/>
            <a:chOff x="1200" y="3312"/>
            <a:chExt cx="3504" cy="912"/>
          </a:xfrm>
        </p:grpSpPr>
        <p:sp>
          <p:nvSpPr>
            <p:cNvPr id="233498" name="Line 92"/>
            <p:cNvSpPr>
              <a:spLocks noChangeShapeType="1"/>
            </p:cNvSpPr>
            <p:nvPr/>
          </p:nvSpPr>
          <p:spPr bwMode="auto">
            <a:xfrm>
              <a:off x="1200" y="3312"/>
              <a:ext cx="0" cy="912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499" name="Line 93"/>
            <p:cNvSpPr>
              <a:spLocks noChangeShapeType="1"/>
            </p:cNvSpPr>
            <p:nvPr/>
          </p:nvSpPr>
          <p:spPr bwMode="auto">
            <a:xfrm>
              <a:off x="2064" y="3312"/>
              <a:ext cx="0" cy="912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500" name="Line 94"/>
            <p:cNvSpPr>
              <a:spLocks noChangeShapeType="1"/>
            </p:cNvSpPr>
            <p:nvPr/>
          </p:nvSpPr>
          <p:spPr bwMode="auto">
            <a:xfrm>
              <a:off x="2928" y="3312"/>
              <a:ext cx="0" cy="912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501" name="Line 95"/>
            <p:cNvSpPr>
              <a:spLocks noChangeShapeType="1"/>
            </p:cNvSpPr>
            <p:nvPr/>
          </p:nvSpPr>
          <p:spPr bwMode="auto">
            <a:xfrm>
              <a:off x="3792" y="3312"/>
              <a:ext cx="0" cy="912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502" name="Line 96"/>
            <p:cNvSpPr>
              <a:spLocks noChangeShapeType="1"/>
            </p:cNvSpPr>
            <p:nvPr/>
          </p:nvSpPr>
          <p:spPr bwMode="auto">
            <a:xfrm>
              <a:off x="4704" y="3312"/>
              <a:ext cx="0" cy="912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Text Box 98"/>
          <p:cNvSpPr txBox="1">
            <a:spLocks noChangeArrowheads="1"/>
          </p:cNvSpPr>
          <p:nvPr/>
        </p:nvSpPr>
        <p:spPr bwMode="auto">
          <a:xfrm>
            <a:off x="228599" y="3933854"/>
            <a:ext cx="36575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We are only cognizant of one</a:t>
            </a:r>
          </a:p>
        </p:txBody>
      </p:sp>
      <p:sp>
        <p:nvSpPr>
          <p:cNvPr id="65" name="AutoShape 99"/>
          <p:cNvSpPr>
            <a:spLocks noChangeArrowheads="1"/>
          </p:cNvSpPr>
          <p:nvPr/>
        </p:nvSpPr>
        <p:spPr bwMode="auto">
          <a:xfrm>
            <a:off x="6629400" y="5029200"/>
            <a:ext cx="1447800" cy="18288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0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 autoUpdateAnimBg="0"/>
      <p:bldP spid="9" grpId="0" animBg="1"/>
      <p:bldP spid="10" grpId="0" animBg="1"/>
      <p:bldP spid="46" grpId="0" animBg="1" autoUpdateAnimBg="0"/>
      <p:bldP spid="47" grpId="0" animBg="1"/>
      <p:bldP spid="48" grpId="0" animBg="1" autoUpdateAnimBg="0"/>
      <p:bldP spid="49" grpId="0" animBg="1"/>
      <p:bldP spid="50" grpId="0" animBg="1" autoUpdateAnimBg="0"/>
      <p:bldP spid="51" grpId="0" animBg="1"/>
      <p:bldP spid="52" grpId="0" animBg="1" autoUpdateAnimBg="0"/>
      <p:bldP spid="53" grpId="0" animBg="1"/>
      <p:bldP spid="54" grpId="0" animBg="1" autoUpdateAnimBg="0"/>
      <p:bldP spid="55" grpId="0" animBg="1"/>
      <p:bldP spid="56" grpId="0" autoUpdateAnimBg="0"/>
      <p:bldP spid="64" grpId="0" autoUpdateAnimBg="0"/>
      <p:bldP spid="6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>
                <a:solidFill>
                  <a:schemeClr val="bg1"/>
                </a:solidFill>
              </a:rPr>
              <a:t>Do People Take This Seriously?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9083" y="1276898"/>
            <a:ext cx="103943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000" dirty="0">
                <a:solidFill>
                  <a:srgbClr val="0000FF"/>
                </a:solidFill>
              </a:rPr>
              <a:t>Many famous physicists, and a lot of obscure ones, believe in the Many Worlds Interpretation</a:t>
            </a:r>
          </a:p>
        </p:txBody>
      </p:sp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19050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76600"/>
            <a:ext cx="214312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2205038" cy="312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763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352800"/>
            <a:ext cx="2017713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16042" y="4953000"/>
            <a:ext cx="1981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Stephen Hawking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2071543" y="2849433"/>
            <a:ext cx="213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Murray Gell-Mann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4359442" y="5105400"/>
            <a:ext cx="213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Richard Feynman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629400" y="2849433"/>
            <a:ext cx="2133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Steven Weinberg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8839200" y="5054600"/>
            <a:ext cx="2133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6600"/>
                </a:solidFill>
              </a:rPr>
              <a:t>World Expert on 11/11/11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656" y="2286000"/>
            <a:ext cx="1977703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61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  <p:bldP spid="70" grpId="0"/>
      <p:bldP spid="71" grpId="0"/>
      <p:bldP spid="72" grpId="0"/>
      <p:bldP spid="73" grpId="0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304800" y="1066800"/>
            <a:ext cx="10668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have two theories that seem to incorporate quantum mechanics and gravity consistently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String theory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now sometimes called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 theory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says that all particles are actually tiny loops of a single fundamental string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Different particles correspond to different vibration modes on the strings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Only works in ten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spacetime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dimensions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Not necessarily a problem, in that extra dimensions could be “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compactified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,” curled up into a tiny ball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Loop quantum gravity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is a theory where there is no space or time, just “events” with no definite separation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Time steps shorter than the Planck scale are meaningless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dimensionality of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spacetime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must somehow arise spontaneously from these fundamental interactions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At present, neither theory has produced </a:t>
            </a:r>
            <a:r>
              <a:rPr lang="en-US" sz="2000" u="sng" dirty="0">
                <a:solidFill>
                  <a:srgbClr val="FF0000"/>
                </a:solidFill>
                <a:sym typeface="Symbol" pitchFamily="18" charset="2"/>
              </a:rPr>
              <a:t>any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predictions that can be checked against experiment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Some Ideas for Quantum Gravity</a:t>
            </a:r>
          </a:p>
        </p:txBody>
      </p:sp>
    </p:spTree>
    <p:extLst>
      <p:ext uri="{BB962C8B-B14F-4D97-AF65-F5344CB8AC3E}">
        <p14:creationId xmlns:p14="http://schemas.microsoft.com/office/powerpoint/2010/main" val="3512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86242" y="738883"/>
            <a:ext cx="102108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Assume the universe is still radiation dominated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Substituting the energy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18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GeV, this would be 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is only about a factor of 100 in energy above the start of inflation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Given the sloppiness of our estimates, there may be little or no gap between the Planck era and inflation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Some complicated possibilities: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Whole universe might be inflating, with only little pockets escaping to make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Entire universe might quantum tunnel from nothing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Time might become meaningless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Universe may have had a “bounce” at the Big Bang</a:t>
            </a:r>
          </a:p>
        </p:txBody>
      </p:sp>
      <p:graphicFrame>
        <p:nvGraphicFramePr>
          <p:cNvPr id="658434" name="Object 2"/>
          <p:cNvGraphicFramePr>
            <a:graphicFrameLocks noChangeAspect="1"/>
          </p:cNvGraphicFramePr>
          <p:nvPr/>
        </p:nvGraphicFramePr>
        <p:xfrm>
          <a:off x="8288481" y="880705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360" imgH="520560" progId="Equation.DSMT4">
                  <p:embed/>
                </p:oleObj>
              </mc:Choice>
              <mc:Fallback>
                <p:oleObj name="Equation" r:id="rId2" imgW="1206360" imgH="520560" progId="Equation.DSMT4">
                  <p:embed/>
                  <p:pic>
                    <p:nvPicPr>
                      <p:cNvPr id="65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8481" y="880705"/>
                        <a:ext cx="2111130" cy="91098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8435" name="Object 3"/>
          <p:cNvGraphicFramePr>
            <a:graphicFrameLocks noChangeAspect="1"/>
          </p:cNvGraphicFramePr>
          <p:nvPr/>
        </p:nvGraphicFramePr>
        <p:xfrm>
          <a:off x="5867400" y="1323223"/>
          <a:ext cx="113337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03040" progId="Equation.DSMT4">
                  <p:embed/>
                </p:oleObj>
              </mc:Choice>
              <mc:Fallback>
                <p:oleObj name="Equation" r:id="rId4" imgW="647640" imgH="203040" progId="Equation.DSMT4">
                  <p:embed/>
                  <p:pic>
                    <p:nvPicPr>
                      <p:cNvPr id="65843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323223"/>
                        <a:ext cx="113337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Planck Era</a:t>
            </a:r>
          </a:p>
        </p:txBody>
      </p:sp>
    </p:spTree>
    <p:extLst>
      <p:ext uri="{BB962C8B-B14F-4D97-AF65-F5344CB8AC3E}">
        <p14:creationId xmlns:p14="http://schemas.microsoft.com/office/powerpoint/2010/main" val="31800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0" y="762536"/>
            <a:ext cx="10820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Universe may have begun in inflationary era, everywhere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Everything is expanding, very fast, everywhere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small pocket manages to escape and start forming a universe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We’ll have to get slow roll, or something, to make it continue inflating enough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pocket grows to make observable universe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There will be other bubble universes that form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Different bubbles will not collide – the universe is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expanding too fast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It is quite possible that there is more than one way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to escape from inflation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Different “universes” could have different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fundamental constants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Only a few of them may have intelligence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vast majority of the universe is always inflating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934200" y="3505200"/>
            <a:ext cx="3962400" cy="33528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7543800" y="3657600"/>
            <a:ext cx="914400" cy="9144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8305800" y="4724400"/>
            <a:ext cx="914400" cy="914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7467600" y="5638800"/>
            <a:ext cx="914400" cy="914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92D05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0066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9372600" y="3657600"/>
            <a:ext cx="914400" cy="914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FF99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8839200" y="5791200"/>
            <a:ext cx="914400" cy="914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9906000" y="4648200"/>
            <a:ext cx="914400" cy="914400"/>
          </a:xfrm>
          <a:prstGeom prst="ellipse">
            <a:avLst/>
          </a:prstGeom>
          <a:gradFill rotWithShape="0">
            <a:gsLst>
              <a:gs pos="0">
                <a:schemeClr val="bg1"/>
              </a:gs>
              <a:gs pos="100000">
                <a:srgbClr val="9933FF"/>
              </a:gs>
            </a:gsLst>
            <a:path path="shape">
              <a:fillToRect l="50000" t="50000" r="50000" b="50000"/>
            </a:path>
          </a:gradFill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800">
              <a:solidFill>
                <a:schemeClr val="bg1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733800"/>
            <a:ext cx="60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791200"/>
            <a:ext cx="46196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876800"/>
            <a:ext cx="4905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0100" y="4933950"/>
            <a:ext cx="67627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8738" y="6010275"/>
            <a:ext cx="728662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525" y="5343525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Chaotic Inflation/Eternal Inflation</a:t>
            </a:r>
          </a:p>
        </p:txBody>
      </p:sp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43" y="3048000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0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String Landscape: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2400" y="914400"/>
            <a:ext cx="10820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String theory is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incredibly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complex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one understands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Just like in the electroweak theory, the minimum (the vacuum) can be non-trivial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However, the potentials (which determine those minima) are effectively infinite dimensional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number of minima – which determines the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apparent laws of physics – is very, very large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“String Landscape”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There may be many, many minima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Many possible universes with apparently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different laws of physics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Some estimates give ~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to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1000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possibilities</a:t>
            </a:r>
          </a:p>
        </p:txBody>
      </p:sp>
      <p:pic>
        <p:nvPicPr>
          <p:cNvPr id="66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546653"/>
            <a:ext cx="4267200" cy="331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30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2400" y="792822"/>
            <a:ext cx="10820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Around the time of the Planck Era, particles have energies around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age of the universe is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-43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Multiplying these numbers, we have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According to quantum mechanics, you can violate conservation of energy, provided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You can create these particles out of nothing!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It is quite possible that we can create the whole universe out of nothing!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Even spacetime itself is created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There isn’t even spacetime before the big bang; there’s no space or time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Ultimate Free Lunch</a:t>
            </a:r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/>
        </p:nvGraphicFramePr>
        <p:xfrm>
          <a:off x="7696305" y="822466"/>
          <a:ext cx="10665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28600" progId="Equation.DSMT4">
                  <p:embed/>
                </p:oleObj>
              </mc:Choice>
              <mc:Fallback>
                <p:oleObj name="Equation" r:id="rId2" imgW="609480" imgH="228600" progId="Equation.DSMT4">
                  <p:embed/>
                  <p:pic>
                    <p:nvPicPr>
                      <p:cNvPr id="2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305" y="822466"/>
                        <a:ext cx="106659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8762895" y="824812"/>
          <a:ext cx="160020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2895" y="824812"/>
                        <a:ext cx="160020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4900130" y="2032212"/>
          <a:ext cx="393372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247840" imgH="279360" progId="Equation.DSMT4">
                  <p:embed/>
                </p:oleObj>
              </mc:Choice>
              <mc:Fallback>
                <p:oleObj name="Equation" r:id="rId6" imgW="2247840" imgH="279360" progId="Equation.DSMT4">
                  <p:embed/>
                  <p:pic>
                    <p:nvPicPr>
                      <p:cNvPr id="2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0130" y="2032212"/>
                        <a:ext cx="393372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7693736" y="3343730"/>
          <a:ext cx="168903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65160" imgH="253800" progId="Equation.DSMT4">
                  <p:embed/>
                </p:oleObj>
              </mc:Choice>
              <mc:Fallback>
                <p:oleObj name="Equation" r:id="rId8" imgW="965160" imgH="253800" progId="Equation.DSMT4">
                  <p:embed/>
                  <p:pic>
                    <p:nvPicPr>
                      <p:cNvPr id="3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3736" y="3343730"/>
                        <a:ext cx="168903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61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2400" y="1447800"/>
            <a:ext cx="10820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Under ordinary circumstances, events in time are pretty clearly ordered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Big Bang BEFORE Revolutionary War BEFORE Civil War BEFORE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a quantum theory of gravity, spacetime should itself have random fluctuations on the Planck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Quantum foam structure of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spacetime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events happen ambiguous on scale of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-43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It therefore becomes meaningless on this scale to say which event caused which event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universe could cause itself to come into existence</a:t>
            </a:r>
          </a:p>
        </p:txBody>
      </p: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Quantum Uncertainty in Time?</a:t>
            </a:r>
          </a:p>
        </p:txBody>
      </p:sp>
    </p:spTree>
    <p:extLst>
      <p:ext uri="{BB962C8B-B14F-4D97-AF65-F5344CB8AC3E}">
        <p14:creationId xmlns:p14="http://schemas.microsoft.com/office/powerpoint/2010/main" val="32242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37125</TotalTime>
  <Words>3471</Words>
  <Application>Microsoft Office PowerPoint</Application>
  <PresentationFormat>Custom</PresentationFormat>
  <Paragraphs>501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1345</cp:revision>
  <cp:lastPrinted>1998-03-31T16:12:30Z</cp:lastPrinted>
  <dcterms:created xsi:type="dcterms:W3CDTF">1997-09-10T20:18:06Z</dcterms:created>
  <dcterms:modified xsi:type="dcterms:W3CDTF">2023-11-03T14:48:37Z</dcterms:modified>
</cp:coreProperties>
</file>