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Montserrat" panose="020B0604020202020204" charset="0"/>
      <p:regular r:id="rId20"/>
      <p:bold r:id="rId21"/>
      <p:italic r:id="rId22"/>
      <p:boldItalic r:id="rId23"/>
    </p:embeddedFont>
    <p:embeddedFont>
      <p:font typeface="Lato" panose="020B0604020202020204" charset="0"/>
      <p:regular r:id="rId24"/>
      <p:bold r:id="rId25"/>
      <p:italic r:id="rId26"/>
      <p:boldItalic r:id="rId27"/>
    </p:embeddedFont>
    <p:embeddedFont>
      <p:font typeface="Georgia" panose="02040502050405020303"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Shape 16"/>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Shape 17"/>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5" name="Shape 125"/>
          <p:cNvSpPr txBox="1">
            <a:spLocks noGrp="1"/>
          </p:cNvSpPr>
          <p:nvPr>
            <p:ph type="title"/>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endParaRPr/>
          </a:p>
        </p:txBody>
      </p:sp>
      <p:sp>
        <p:nvSpPr>
          <p:cNvPr id="126" name="Shape 126"/>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Shape 1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9" name="Shape 39"/>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 name="Shape 4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Shape 4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Shape 5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Shape 53"/>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Shape 54"/>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0" name="Shape 6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6" name="Shape 66"/>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Shape 6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Shape 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9" name="Shape 89"/>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Shape 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Shape 96"/>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Shape 97"/>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Shape 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Shape 103"/>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Shape 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lt1"/>
                </a:solidFill>
                <a:latin typeface="Lato"/>
                <a:ea typeface="Lato"/>
                <a:cs typeface="Lato"/>
                <a:sym typeface="Lato"/>
              </a:defRPr>
            </a:lvl1pPr>
            <a:lvl2pPr lvl="1" algn="r">
              <a:spcBef>
                <a:spcPts val="0"/>
              </a:spcBef>
              <a:buNone/>
              <a:defRPr sz="1000">
                <a:solidFill>
                  <a:schemeClr val="lt1"/>
                </a:solidFill>
                <a:latin typeface="Lato"/>
                <a:ea typeface="Lato"/>
                <a:cs typeface="Lato"/>
                <a:sym typeface="Lato"/>
              </a:defRPr>
            </a:lvl2pPr>
            <a:lvl3pPr lvl="2" algn="r">
              <a:spcBef>
                <a:spcPts val="0"/>
              </a:spcBef>
              <a:buNone/>
              <a:defRPr sz="1000">
                <a:solidFill>
                  <a:schemeClr val="lt1"/>
                </a:solidFill>
                <a:latin typeface="Lato"/>
                <a:ea typeface="Lato"/>
                <a:cs typeface="Lato"/>
                <a:sym typeface="Lato"/>
              </a:defRPr>
            </a:lvl3pPr>
            <a:lvl4pPr lvl="3" algn="r">
              <a:spcBef>
                <a:spcPts val="0"/>
              </a:spcBef>
              <a:buNone/>
              <a:defRPr sz="1000">
                <a:solidFill>
                  <a:schemeClr val="lt1"/>
                </a:solidFill>
                <a:latin typeface="Lato"/>
                <a:ea typeface="Lato"/>
                <a:cs typeface="Lato"/>
                <a:sym typeface="Lato"/>
              </a:defRPr>
            </a:lvl4pPr>
            <a:lvl5pPr lvl="4" algn="r">
              <a:spcBef>
                <a:spcPts val="0"/>
              </a:spcBef>
              <a:buNone/>
              <a:defRPr sz="1000">
                <a:solidFill>
                  <a:schemeClr val="lt1"/>
                </a:solidFill>
                <a:latin typeface="Lato"/>
                <a:ea typeface="Lato"/>
                <a:cs typeface="Lato"/>
                <a:sym typeface="Lato"/>
              </a:defRPr>
            </a:lvl5pPr>
            <a:lvl6pPr lvl="5" algn="r">
              <a:spcBef>
                <a:spcPts val="0"/>
              </a:spcBef>
              <a:buNone/>
              <a:defRPr sz="1000">
                <a:solidFill>
                  <a:schemeClr val="lt1"/>
                </a:solidFill>
                <a:latin typeface="Lato"/>
                <a:ea typeface="Lato"/>
                <a:cs typeface="Lato"/>
                <a:sym typeface="Lato"/>
              </a:defRPr>
            </a:lvl6pPr>
            <a:lvl7pPr lvl="6" algn="r">
              <a:spcBef>
                <a:spcPts val="0"/>
              </a:spcBef>
              <a:buNone/>
              <a:defRPr sz="1000">
                <a:solidFill>
                  <a:schemeClr val="lt1"/>
                </a:solidFill>
                <a:latin typeface="Lato"/>
                <a:ea typeface="Lato"/>
                <a:cs typeface="Lato"/>
                <a:sym typeface="Lato"/>
              </a:defRPr>
            </a:lvl7pPr>
            <a:lvl8pPr lvl="7" algn="r">
              <a:spcBef>
                <a:spcPts val="0"/>
              </a:spcBef>
              <a:buNone/>
              <a:defRPr sz="1000">
                <a:solidFill>
                  <a:schemeClr val="lt1"/>
                </a:solidFill>
                <a:latin typeface="Lato"/>
                <a:ea typeface="Lato"/>
                <a:cs typeface="Lato"/>
                <a:sym typeface="Lato"/>
              </a:defRPr>
            </a:lvl8pPr>
            <a:lvl9pPr lvl="8" algn="r">
              <a:spcBef>
                <a:spcPts val="0"/>
              </a:spcBef>
              <a:buNone/>
              <a:defRPr sz="1000">
                <a:solidFill>
                  <a:schemeClr val="lt1"/>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Carl_Saga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Pulitzer_Prize_for_General_Non-Fiction" TargetMode="External"/><Relationship Id="rId3" Type="http://schemas.openxmlformats.org/officeDocument/2006/relationships/image" Target="../media/image1.jpg"/><Relationship Id="rId7" Type="http://schemas.openxmlformats.org/officeDocument/2006/relationships/hyperlink" Target="https://en.wikipedia.org/wiki/Cosmos:_A_Personal_Voyag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en.wikipedia.org/wiki/Astrophysics" TargetMode="External"/><Relationship Id="rId5" Type="http://schemas.openxmlformats.org/officeDocument/2006/relationships/hyperlink" Target="https://en.wikipedia.org/wiki/Physical_cosmology" TargetMode="External"/><Relationship Id="rId4" Type="http://schemas.openxmlformats.org/officeDocument/2006/relationships/hyperlink" Target="https://en.wikipedia.org/wiki/Astronomer" TargetMode="External"/><Relationship Id="rId9" Type="http://schemas.openxmlformats.org/officeDocument/2006/relationships/hyperlink" Target="https://en.wikipedia.org/wiki/Hugo_Awar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Scientific_method" TargetMode="External"/><Relationship Id="rId7"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en.wikipedia.org/wiki/Scientific_skepticism" TargetMode="External"/><Relationship Id="rId5" Type="http://schemas.openxmlformats.org/officeDocument/2006/relationships/hyperlink" Target="https://en.wikipedia.org/wiki/Critical_thinking" TargetMode="External"/><Relationship Id="rId4" Type="http://schemas.openxmlformats.org/officeDocument/2006/relationships/hyperlink" Target="https://en.wikipedia.org/wiki/Layma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frI5y6tNsZ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942933" y="1475325"/>
            <a:ext cx="8520600" cy="20526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1"/>
              </a:buClr>
              <a:buSzPts val="1100"/>
              <a:buFont typeface="Arial"/>
              <a:buNone/>
            </a:pPr>
            <a:r>
              <a:rPr lang="en" sz="4150" i="1">
                <a:latin typeface="Georgia"/>
                <a:ea typeface="Georgia"/>
                <a:cs typeface="Georgia"/>
                <a:sym typeface="Georgia"/>
              </a:rPr>
              <a:t>The Demon-Haunted World</a:t>
            </a:r>
            <a:endParaRPr sz="4150" i="1">
              <a:latin typeface="Georgia"/>
              <a:ea typeface="Georgia"/>
              <a:cs typeface="Georgia"/>
              <a:sym typeface="Georgia"/>
            </a:endParaRPr>
          </a:p>
          <a:p>
            <a:pPr marL="0" lvl="0" indent="0">
              <a:spcBef>
                <a:spcPts val="600"/>
              </a:spcBef>
              <a:spcAft>
                <a:spcPts val="0"/>
              </a:spcAft>
              <a:buNone/>
            </a:pPr>
            <a:endParaRPr/>
          </a:p>
        </p:txBody>
      </p:sp>
      <p:sp>
        <p:nvSpPr>
          <p:cNvPr id="135" name="Shape 135"/>
          <p:cNvSpPr txBox="1">
            <a:spLocks noGrp="1"/>
          </p:cNvSpPr>
          <p:nvPr>
            <p:ph type="subTitle" idx="1"/>
          </p:nvPr>
        </p:nvSpPr>
        <p:spPr>
          <a:xfrm>
            <a:off x="4861125" y="3179525"/>
            <a:ext cx="40347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a:solidFill>
                  <a:srgbClr val="C27BA0"/>
                </a:solidFill>
                <a:uFill>
                  <a:noFill/>
                </a:uFill>
                <a:hlinkClick r:id="rId3"/>
              </a:rPr>
              <a:t>Carl Sagan</a:t>
            </a:r>
            <a:endParaRPr sz="3000">
              <a:solidFill>
                <a:srgbClr val="C27B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 you’ve been accused of being a witch… now what?</a:t>
            </a:r>
            <a:endParaRPr/>
          </a:p>
        </p:txBody>
      </p:sp>
      <p:sp>
        <p:nvSpPr>
          <p:cNvPr id="195" name="Shape 195"/>
          <p:cNvSpPr txBox="1">
            <a:spLocks noGrp="1"/>
          </p:cNvSpPr>
          <p:nvPr>
            <p:ph type="body" idx="1"/>
          </p:nvPr>
        </p:nvSpPr>
        <p:spPr>
          <a:xfrm>
            <a:off x="461025" y="1582225"/>
            <a:ext cx="7038900" cy="29112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Once you’re accused, you’re guilty</a:t>
            </a:r>
            <a:endParaRPr/>
          </a:p>
          <a:p>
            <a:pPr marL="457200" lvl="0" indent="-311150" rtl="0">
              <a:spcBef>
                <a:spcPts val="0"/>
              </a:spcBef>
              <a:spcAft>
                <a:spcPts val="0"/>
              </a:spcAft>
              <a:buSzPts val="1300"/>
              <a:buChar char="●"/>
            </a:pPr>
            <a:r>
              <a:rPr lang="en"/>
              <a:t>Often tortured to show validity of accusation</a:t>
            </a:r>
            <a:endParaRPr/>
          </a:p>
          <a:p>
            <a:pPr marL="914400" lvl="1" indent="-298450" rtl="0">
              <a:spcBef>
                <a:spcPts val="0"/>
              </a:spcBef>
              <a:spcAft>
                <a:spcPts val="0"/>
              </a:spcAft>
              <a:buSzPts val="1100"/>
              <a:buChar char="○"/>
            </a:pPr>
            <a:r>
              <a:rPr lang="en"/>
              <a:t>To “release demons from the victim’s body” but often killed the accused</a:t>
            </a:r>
            <a:endParaRPr/>
          </a:p>
          <a:p>
            <a:pPr marL="457200" lvl="0" indent="-311150" rtl="0">
              <a:spcBef>
                <a:spcPts val="0"/>
              </a:spcBef>
              <a:spcAft>
                <a:spcPts val="0"/>
              </a:spcAft>
              <a:buSzPts val="1300"/>
              <a:buChar char="●"/>
            </a:pPr>
            <a:r>
              <a:rPr lang="en"/>
              <a:t>ZERO rights once accused and cannot confront accuser</a:t>
            </a:r>
            <a:endParaRPr/>
          </a:p>
          <a:p>
            <a:pPr marL="457200" lvl="0" indent="-311150" rtl="0">
              <a:spcBef>
                <a:spcPts val="0"/>
              </a:spcBef>
              <a:spcAft>
                <a:spcPts val="0"/>
              </a:spcAft>
              <a:buSzPts val="1300"/>
              <a:buChar char="●"/>
            </a:pPr>
            <a:r>
              <a:rPr lang="en"/>
              <a:t>Very expensive, with all costs endured by accused or family</a:t>
            </a:r>
            <a:endParaRPr/>
          </a:p>
          <a:p>
            <a:pPr marL="914400" lvl="1" indent="-298450" rtl="0">
              <a:spcBef>
                <a:spcPts val="0"/>
              </a:spcBef>
              <a:spcAft>
                <a:spcPts val="0"/>
              </a:spcAft>
              <a:buSzPts val="1100"/>
              <a:buChar char="○"/>
            </a:pPr>
            <a:r>
              <a:rPr lang="en"/>
              <a:t>Even their burning and torturer</a:t>
            </a:r>
            <a:endParaRPr/>
          </a:p>
          <a:p>
            <a:pPr marL="457200" lvl="0" indent="-311150" rtl="0">
              <a:spcBef>
                <a:spcPts val="0"/>
              </a:spcBef>
              <a:spcAft>
                <a:spcPts val="0"/>
              </a:spcAft>
              <a:buSzPts val="1300"/>
              <a:buChar char="●"/>
            </a:pPr>
            <a:r>
              <a:rPr lang="en"/>
              <a:t>Legally and morally sanctioned</a:t>
            </a:r>
            <a:endParaRPr/>
          </a:p>
          <a:p>
            <a:pPr marL="457200" lvl="0" indent="-311150" rtl="0">
              <a:spcBef>
                <a:spcPts val="0"/>
              </a:spcBef>
              <a:spcAft>
                <a:spcPts val="0"/>
              </a:spcAft>
              <a:buSzPts val="1300"/>
              <a:buChar char="●"/>
            </a:pPr>
            <a:r>
              <a:rPr lang="en"/>
              <a:t>Confessions under torture only convinced people more of the guilt of all accused</a:t>
            </a:r>
            <a:endParaRPr/>
          </a:p>
          <a:p>
            <a:pPr marL="457200" lvl="0" indent="-311150" rtl="0">
              <a:spcBef>
                <a:spcPts val="0"/>
              </a:spcBef>
              <a:spcAft>
                <a:spcPts val="0"/>
              </a:spcAft>
              <a:buSzPts val="1300"/>
              <a:buChar char="●"/>
            </a:pPr>
            <a:r>
              <a:rPr lang="en"/>
              <a:t>Each accused also accused others, making numbers grow rapidly</a:t>
            </a:r>
            <a:endParaRPr/>
          </a:p>
          <a:p>
            <a:pPr marL="457200" lvl="0" indent="-311150" rtl="0">
              <a:spcBef>
                <a:spcPts val="0"/>
              </a:spcBef>
              <a:spcAft>
                <a:spcPts val="0"/>
              </a:spcAft>
              <a:buSzPts val="1300"/>
              <a:buChar char="●"/>
            </a:pPr>
            <a:r>
              <a:rPr lang="en"/>
              <a:t>No defense worked, since you could attribute an alibi to a demon impersonator</a:t>
            </a:r>
            <a:endParaRPr/>
          </a:p>
          <a:p>
            <a:pPr marL="457200" lvl="0" indent="-311150" rtl="0">
              <a:spcBef>
                <a:spcPts val="0"/>
              </a:spcBef>
              <a:spcAft>
                <a:spcPts val="0"/>
              </a:spcAft>
              <a:buSzPts val="1300"/>
              <a:buChar char="●"/>
            </a:pPr>
            <a:r>
              <a:rPr lang="en"/>
              <a:t>“Humane attention” was being executed and burned privately</a:t>
            </a:r>
            <a:endParaRPr/>
          </a:p>
          <a:p>
            <a:pPr marL="457200" lvl="0" indent="-311150">
              <a:spcBef>
                <a:spcPts val="0"/>
              </a:spcBef>
              <a:spcAft>
                <a:spcPts val="0"/>
              </a:spcAft>
              <a:buSzPts val="1300"/>
              <a:buChar char="●"/>
            </a:pPr>
            <a:r>
              <a:rPr lang="en"/>
              <a:t>Anyone who tried to say witch-burning was wrong was also burned</a:t>
            </a:r>
            <a:endParaRPr/>
          </a:p>
        </p:txBody>
      </p:sp>
      <p:pic>
        <p:nvPicPr>
          <p:cNvPr id="196" name="Shape 196"/>
          <p:cNvPicPr preferRelativeResize="0"/>
          <p:nvPr/>
        </p:nvPicPr>
        <p:blipFill>
          <a:blip r:embed="rId3">
            <a:alphaModFix/>
          </a:blip>
          <a:stretch>
            <a:fillRect/>
          </a:stretch>
        </p:blipFill>
        <p:spPr>
          <a:xfrm>
            <a:off x="5934151" y="1010750"/>
            <a:ext cx="2716624" cy="2029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Ancient Demons and Modern UFO</a:t>
            </a:r>
            <a:endParaRPr/>
          </a:p>
        </p:txBody>
      </p:sp>
      <p:sp>
        <p:nvSpPr>
          <p:cNvPr id="202" name="Shape 20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“If we reckon the skepticism that Gibbon says characterizes his time to have declined in ours, and even if a little of the rampant gullibility he attributes to late classical times is left over in ours, should we not expect something like demon to find a niche in the popular culture of the present?” </a:t>
            </a:r>
            <a:endParaRPr sz="2400"/>
          </a:p>
          <a:p>
            <a:pPr marL="3200400" lvl="0" indent="457200">
              <a:spcBef>
                <a:spcPts val="1600"/>
              </a:spcBef>
              <a:spcAft>
                <a:spcPts val="1600"/>
              </a:spcAft>
              <a:buNone/>
            </a:pPr>
            <a:r>
              <a:rPr lang="en" sz="2400"/>
              <a:t>-Carl Sagan</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 defense of Aliens...</a:t>
            </a:r>
            <a:endParaRPr/>
          </a:p>
        </p:txBody>
      </p:sp>
      <p:sp>
        <p:nvSpPr>
          <p:cNvPr id="208" name="Shape 208"/>
          <p:cNvSpPr txBox="1">
            <a:spLocks noGrp="1"/>
          </p:cNvSpPr>
          <p:nvPr>
            <p:ph type="body" idx="1"/>
          </p:nvPr>
        </p:nvSpPr>
        <p:spPr>
          <a:xfrm>
            <a:off x="311700" y="1152475"/>
            <a:ext cx="8520600" cy="1187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Some believers of UFOs claim that ancient stories of demons and witches </a:t>
            </a:r>
            <a:r>
              <a:rPr lang="en" u="sng"/>
              <a:t>were</a:t>
            </a:r>
            <a:r>
              <a:rPr lang="en"/>
              <a:t> aliens.</a:t>
            </a:r>
            <a:endParaRPr/>
          </a:p>
          <a:p>
            <a:pPr marL="0" lvl="0" indent="0">
              <a:spcBef>
                <a:spcPts val="1600"/>
              </a:spcBef>
              <a:spcAft>
                <a:spcPts val="0"/>
              </a:spcAft>
              <a:buClr>
                <a:schemeClr val="dk1"/>
              </a:buClr>
              <a:buSzPts val="1100"/>
              <a:buFont typeface="Arial"/>
              <a:buNone/>
            </a:pPr>
            <a:r>
              <a:rPr lang="en"/>
              <a:t>If this were the case…</a:t>
            </a:r>
            <a:endParaRPr/>
          </a:p>
          <a:p>
            <a:pPr marL="0" lvl="0" indent="0">
              <a:spcBef>
                <a:spcPts val="1600"/>
              </a:spcBef>
              <a:spcAft>
                <a:spcPts val="1600"/>
              </a:spcAft>
              <a:buNone/>
            </a:pPr>
            <a:endParaRPr/>
          </a:p>
        </p:txBody>
      </p:sp>
      <p:sp>
        <p:nvSpPr>
          <p:cNvPr id="209" name="Shape 209"/>
          <p:cNvSpPr txBox="1"/>
          <p:nvPr/>
        </p:nvSpPr>
        <p:spPr>
          <a:xfrm>
            <a:off x="539950" y="2267125"/>
            <a:ext cx="7991100" cy="23502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sz="1800">
              <a:solidFill>
                <a:schemeClr val="dk2"/>
              </a:solidFill>
            </a:endParaRPr>
          </a:p>
          <a:p>
            <a:pPr marL="457200" lvl="0" indent="-342900" rtl="0">
              <a:lnSpc>
                <a:spcPct val="115000"/>
              </a:lnSpc>
              <a:spcBef>
                <a:spcPts val="1600"/>
              </a:spcBef>
              <a:spcAft>
                <a:spcPts val="0"/>
              </a:spcAft>
              <a:buClr>
                <a:schemeClr val="dk2"/>
              </a:buClr>
              <a:buSzPts val="1800"/>
              <a:buChar char="●"/>
            </a:pPr>
            <a:r>
              <a:rPr lang="en" sz="1800">
                <a:solidFill>
                  <a:schemeClr val="dk2"/>
                </a:solidFill>
              </a:rPr>
              <a:t>Why are there no UFO reports prior to 1947?</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n" sz="1800">
                <a:solidFill>
                  <a:schemeClr val="dk2"/>
                </a:solidFill>
              </a:rPr>
              <a:t>Why doesn't any religion use a flying saucer/spaceship as their icon?</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n" sz="1800">
                <a:solidFill>
                  <a:schemeClr val="dk2"/>
                </a:solidFill>
              </a:rPr>
              <a:t>Why haven't the alien experiments been completed with centuries of tests?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1000"/>
                                        <p:tgtEl>
                                          <p:spTgt spid="2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gtEl>
                                        <p:attrNameLst>
                                          <p:attrName>style.visibility</p:attrName>
                                        </p:attrNameLst>
                                      </p:cBhvr>
                                      <p:to>
                                        <p:strVal val="visible"/>
                                      </p:to>
                                    </p:set>
                                    <p:animEffect transition="in" filter="fade">
                                      <p:cBhvr>
                                        <p:cTn id="12" dur="1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Religion and UFOs</a:t>
            </a:r>
            <a:endParaRPr/>
          </a:p>
        </p:txBody>
      </p:sp>
      <p:sp>
        <p:nvSpPr>
          <p:cNvPr id="215" name="Shape 215"/>
          <p:cNvSpPr txBox="1">
            <a:spLocks noGrp="1"/>
          </p:cNvSpPr>
          <p:nvPr>
            <p:ph type="body" idx="1"/>
          </p:nvPr>
        </p:nvSpPr>
        <p:spPr>
          <a:xfrm>
            <a:off x="311700" y="1152475"/>
            <a:ext cx="8520600" cy="1232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Several christian sects believe that God came to Earth in a UFO (the “Raelians”).</a:t>
            </a:r>
            <a:endParaRPr/>
          </a:p>
          <a:p>
            <a:pPr marL="0" lvl="0" indent="0">
              <a:spcBef>
                <a:spcPts val="1600"/>
              </a:spcBef>
              <a:spcAft>
                <a:spcPts val="0"/>
              </a:spcAft>
              <a:buNone/>
            </a:pPr>
            <a:r>
              <a:rPr lang="en"/>
              <a:t>Some abductees describing their captors as “angels” or “emissaries of God”</a:t>
            </a:r>
            <a:endParaRPr/>
          </a:p>
          <a:p>
            <a:pPr marL="0" lvl="0" indent="0">
              <a:spcBef>
                <a:spcPts val="1600"/>
              </a:spcBef>
              <a:spcAft>
                <a:spcPts val="1600"/>
              </a:spcAft>
              <a:buNone/>
            </a:pPr>
            <a:endParaRPr/>
          </a:p>
        </p:txBody>
      </p:sp>
      <p:sp>
        <p:nvSpPr>
          <p:cNvPr id="216" name="Shape 216"/>
          <p:cNvSpPr txBox="1"/>
          <p:nvPr/>
        </p:nvSpPr>
        <p:spPr>
          <a:xfrm>
            <a:off x="295900" y="2556375"/>
            <a:ext cx="8536500" cy="443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F3F3F3"/>
                </a:solidFill>
              </a:rPr>
              <a:t>Other Believers suggest that UFOs are omens of “end-times”</a:t>
            </a:r>
            <a:endParaRPr sz="1800">
              <a:solidFill>
                <a:srgbClr val="F3F3F3"/>
              </a:solidFill>
            </a:endParaRPr>
          </a:p>
          <a:p>
            <a:pPr marL="0" lvl="0" indent="0">
              <a:spcBef>
                <a:spcPts val="0"/>
              </a:spcBef>
              <a:spcAft>
                <a:spcPts val="0"/>
              </a:spcAft>
              <a:buNone/>
            </a:pPr>
            <a:endParaRPr sz="1800">
              <a:solidFill>
                <a:srgbClr val="666666"/>
              </a:solidFill>
            </a:endParaRPr>
          </a:p>
          <a:p>
            <a:pPr marL="0" lvl="0" indent="0">
              <a:spcBef>
                <a:spcPts val="0"/>
              </a:spcBef>
              <a:spcAft>
                <a:spcPts val="0"/>
              </a:spcAft>
              <a:buNone/>
            </a:pPr>
            <a:endParaRPr sz="1800">
              <a:solidFill>
                <a:srgbClr val="666666"/>
              </a:solidFill>
            </a:endParaRPr>
          </a:p>
        </p:txBody>
      </p:sp>
      <p:sp>
        <p:nvSpPr>
          <p:cNvPr id="217" name="Shape 217"/>
          <p:cNvSpPr txBox="1"/>
          <p:nvPr/>
        </p:nvSpPr>
        <p:spPr>
          <a:xfrm>
            <a:off x="277825" y="3162025"/>
            <a:ext cx="8554500" cy="176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EFEFEF"/>
                </a:solidFill>
              </a:rPr>
              <a:t>I have become thoroughly convinced that UFOs are real...They are operated by alien beings of great intelligence and power...I believe these beings are not only extraterrestrial but supernatural in origin. </a:t>
            </a:r>
            <a:r>
              <a:rPr lang="en" sz="1800" u="sng">
                <a:solidFill>
                  <a:srgbClr val="EFEFEF"/>
                </a:solidFill>
              </a:rPr>
              <a:t>To be blunt, I think they are demons...part of a Satanic plot.</a:t>
            </a:r>
            <a:r>
              <a:rPr lang="en" sz="1800">
                <a:solidFill>
                  <a:srgbClr val="EFEFEF"/>
                </a:solidFill>
              </a:rPr>
              <a:t>   </a:t>
            </a:r>
            <a:endParaRPr sz="1800">
              <a:solidFill>
                <a:srgbClr val="EFEFEF"/>
              </a:solidFill>
            </a:endParaRPr>
          </a:p>
          <a:p>
            <a:pPr marL="0" lvl="0" indent="0">
              <a:spcBef>
                <a:spcPts val="0"/>
              </a:spcBef>
              <a:spcAft>
                <a:spcPts val="0"/>
              </a:spcAft>
              <a:buNone/>
            </a:pPr>
            <a:r>
              <a:rPr lang="en" sz="1800">
                <a:solidFill>
                  <a:srgbClr val="EFEFEF"/>
                </a:solidFill>
              </a:rPr>
              <a:t>							</a:t>
            </a:r>
            <a:endParaRPr sz="1800">
              <a:solidFill>
                <a:srgbClr val="EFEFEF"/>
              </a:solidFill>
            </a:endParaRPr>
          </a:p>
          <a:p>
            <a:pPr marL="1828800" lvl="0" indent="457200">
              <a:spcBef>
                <a:spcPts val="0"/>
              </a:spcBef>
              <a:spcAft>
                <a:spcPts val="0"/>
              </a:spcAft>
              <a:buNone/>
            </a:pPr>
            <a:r>
              <a:rPr lang="en" sz="1800">
                <a:solidFill>
                  <a:srgbClr val="EFEFEF"/>
                </a:solidFill>
              </a:rPr>
              <a:t>-Hal Lindsey, fundamentalist Christian author</a:t>
            </a:r>
            <a:endParaRPr sz="1800">
              <a:solidFill>
                <a:srgbClr val="EFEFE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7"/>
                                        </p:tgtEl>
                                        <p:attrNameLst>
                                          <p:attrName>style.visibility</p:attrName>
                                        </p:attrNameLst>
                                      </p:cBhvr>
                                      <p:to>
                                        <p:strVal val="visible"/>
                                      </p:to>
                                    </p:set>
                                    <p:animEffect transition="in" filter="fade">
                                      <p:cBhvr>
                                        <p:cTn id="12"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Alien Appearance</a:t>
            </a:r>
            <a:endParaRPr/>
          </a:p>
        </p:txBody>
      </p:sp>
      <p:sp>
        <p:nvSpPr>
          <p:cNvPr id="223" name="Shape 223"/>
          <p:cNvSpPr txBox="1">
            <a:spLocks noGrp="1"/>
          </p:cNvSpPr>
          <p:nvPr>
            <p:ph type="body" idx="1"/>
          </p:nvPr>
        </p:nvSpPr>
        <p:spPr>
          <a:xfrm>
            <a:off x="311700" y="1152475"/>
            <a:ext cx="8520600" cy="206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Across all reported alien encounters, alien appearance rarely differs.</a:t>
            </a:r>
            <a:endParaRPr/>
          </a:p>
          <a:p>
            <a:pPr marL="0" lvl="0" indent="0" rtl="0">
              <a:spcBef>
                <a:spcPts val="1600"/>
              </a:spcBef>
              <a:spcAft>
                <a:spcPts val="0"/>
              </a:spcAft>
              <a:buNone/>
            </a:pPr>
            <a:r>
              <a:rPr lang="en"/>
              <a:t>	UFO believer Richard Boylan describes the known types of aliens:</a:t>
            </a:r>
            <a:endParaRPr/>
          </a:p>
          <a:p>
            <a:pPr marL="0" lvl="0" indent="0" rtl="0">
              <a:spcBef>
                <a:spcPts val="1600"/>
              </a:spcBef>
              <a:spcAft>
                <a:spcPts val="1600"/>
              </a:spcAft>
              <a:buNone/>
            </a:pPr>
            <a:r>
              <a:rPr lang="en"/>
              <a:t>“You’ve got three-and-a-half foot to four-foot types...five to six-foot types...three finger, and five finger types...large almond eyes slanted upward, outward, or horizontally.”</a:t>
            </a:r>
            <a:endParaRPr/>
          </a:p>
        </p:txBody>
      </p:sp>
      <p:sp>
        <p:nvSpPr>
          <p:cNvPr id="224" name="Shape 224"/>
          <p:cNvSpPr txBox="1"/>
          <p:nvPr/>
        </p:nvSpPr>
        <p:spPr>
          <a:xfrm>
            <a:off x="295900" y="3324750"/>
            <a:ext cx="8578500" cy="1554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5" name="Shape 225"/>
          <p:cNvSpPr txBox="1"/>
          <p:nvPr/>
        </p:nvSpPr>
        <p:spPr>
          <a:xfrm>
            <a:off x="295900" y="3397050"/>
            <a:ext cx="8578500" cy="1428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EFEFEF"/>
                </a:solidFill>
              </a:rPr>
              <a:t>“Despite this apparent variety of extraterrestrials, the UFO abduction syndrome portrays, it seems to me a banal Universe.” </a:t>
            </a:r>
            <a:endParaRPr sz="1800">
              <a:solidFill>
                <a:srgbClr val="EFEFE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1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described</a:t>
            </a:r>
            <a:endParaRPr/>
          </a:p>
        </p:txBody>
      </p:sp>
      <p:sp>
        <p:nvSpPr>
          <p:cNvPr id="231" name="Shape 23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32" name="Shape 232"/>
          <p:cNvPicPr preferRelativeResize="0"/>
          <p:nvPr/>
        </p:nvPicPr>
        <p:blipFill>
          <a:blip r:embed="rId3">
            <a:alphaModFix/>
          </a:blip>
          <a:stretch>
            <a:fillRect/>
          </a:stretch>
        </p:blipFill>
        <p:spPr>
          <a:xfrm>
            <a:off x="371125" y="1152471"/>
            <a:ext cx="4037774" cy="2954925"/>
          </a:xfrm>
          <a:prstGeom prst="rect">
            <a:avLst/>
          </a:prstGeom>
          <a:noFill/>
          <a:ln>
            <a:noFill/>
          </a:ln>
        </p:spPr>
      </p:pic>
      <p:pic>
        <p:nvPicPr>
          <p:cNvPr id="233" name="Shape 233"/>
          <p:cNvPicPr preferRelativeResize="0"/>
          <p:nvPr/>
        </p:nvPicPr>
        <p:blipFill>
          <a:blip r:embed="rId4">
            <a:alphaModFix/>
          </a:blip>
          <a:stretch>
            <a:fillRect/>
          </a:stretch>
        </p:blipFill>
        <p:spPr>
          <a:xfrm>
            <a:off x="4408902" y="607575"/>
            <a:ext cx="2696325" cy="3499825"/>
          </a:xfrm>
          <a:prstGeom prst="rect">
            <a:avLst/>
          </a:prstGeom>
          <a:noFill/>
          <a:ln>
            <a:noFill/>
          </a:ln>
        </p:spPr>
      </p:pic>
      <p:pic>
        <p:nvPicPr>
          <p:cNvPr id="234" name="Shape 234"/>
          <p:cNvPicPr preferRelativeResize="0"/>
          <p:nvPr/>
        </p:nvPicPr>
        <p:blipFill>
          <a:blip r:embed="rId5">
            <a:alphaModFix/>
          </a:blip>
          <a:stretch>
            <a:fillRect/>
          </a:stretch>
        </p:blipFill>
        <p:spPr>
          <a:xfrm>
            <a:off x="5982800" y="2148961"/>
            <a:ext cx="2696326" cy="21396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gtEl>
                                        <p:attrNameLst>
                                          <p:attrName>style.visibility</p:attrName>
                                        </p:attrNameLst>
                                      </p:cBhvr>
                                      <p:to>
                                        <p:strVal val="visible"/>
                                      </p:to>
                                    </p:set>
                                    <p:animEffect transition="in" filter="fade">
                                      <p:cBhvr>
                                        <p:cTn id="12" dur="1000"/>
                                        <p:tgtEl>
                                          <p:spTgt spid="2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fade">
                                      <p:cBhvr>
                                        <p:cTn id="17"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you would expect</a:t>
            </a:r>
            <a:endParaRPr/>
          </a:p>
        </p:txBody>
      </p:sp>
      <p:sp>
        <p:nvSpPr>
          <p:cNvPr id="240" name="Shape 24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41" name="Shape 241"/>
          <p:cNvPicPr preferRelativeResize="0"/>
          <p:nvPr/>
        </p:nvPicPr>
        <p:blipFill>
          <a:blip r:embed="rId3">
            <a:alphaModFix/>
          </a:blip>
          <a:stretch>
            <a:fillRect/>
          </a:stretch>
        </p:blipFill>
        <p:spPr>
          <a:xfrm>
            <a:off x="274113" y="1017725"/>
            <a:ext cx="2466975" cy="1847850"/>
          </a:xfrm>
          <a:prstGeom prst="rect">
            <a:avLst/>
          </a:prstGeom>
          <a:noFill/>
          <a:ln>
            <a:noFill/>
          </a:ln>
        </p:spPr>
      </p:pic>
      <p:pic>
        <p:nvPicPr>
          <p:cNvPr id="242" name="Shape 242"/>
          <p:cNvPicPr preferRelativeResize="0"/>
          <p:nvPr/>
        </p:nvPicPr>
        <p:blipFill>
          <a:blip r:embed="rId4">
            <a:alphaModFix/>
          </a:blip>
          <a:stretch>
            <a:fillRect/>
          </a:stretch>
        </p:blipFill>
        <p:spPr>
          <a:xfrm>
            <a:off x="3071000" y="1152475"/>
            <a:ext cx="2095500" cy="2095500"/>
          </a:xfrm>
          <a:prstGeom prst="rect">
            <a:avLst/>
          </a:prstGeom>
          <a:noFill/>
          <a:ln>
            <a:noFill/>
          </a:ln>
        </p:spPr>
      </p:pic>
      <p:pic>
        <p:nvPicPr>
          <p:cNvPr id="243" name="Shape 243"/>
          <p:cNvPicPr preferRelativeResize="0"/>
          <p:nvPr/>
        </p:nvPicPr>
        <p:blipFill>
          <a:blip r:embed="rId5">
            <a:alphaModFix/>
          </a:blip>
          <a:stretch>
            <a:fillRect/>
          </a:stretch>
        </p:blipFill>
        <p:spPr>
          <a:xfrm>
            <a:off x="5496402" y="445025"/>
            <a:ext cx="3143225" cy="4093025"/>
          </a:xfrm>
          <a:prstGeom prst="rect">
            <a:avLst/>
          </a:prstGeom>
          <a:noFill/>
          <a:ln>
            <a:noFill/>
          </a:ln>
        </p:spPr>
      </p:pic>
      <p:pic>
        <p:nvPicPr>
          <p:cNvPr id="244" name="Shape 244"/>
          <p:cNvPicPr preferRelativeResize="0"/>
          <p:nvPr/>
        </p:nvPicPr>
        <p:blipFill>
          <a:blip r:embed="rId6">
            <a:alphaModFix/>
          </a:blip>
          <a:stretch>
            <a:fillRect/>
          </a:stretch>
        </p:blipFill>
        <p:spPr>
          <a:xfrm>
            <a:off x="1225875" y="1753875"/>
            <a:ext cx="3810000" cy="2857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000"/>
                                        <p:tgtEl>
                                          <p:spTgt spid="2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
                                        </p:tgtEl>
                                        <p:attrNameLst>
                                          <p:attrName>style.visibility</p:attrName>
                                        </p:attrNameLst>
                                      </p:cBhvr>
                                      <p:to>
                                        <p:strVal val="visible"/>
                                      </p:to>
                                    </p:set>
                                    <p:animEffect transition="in" filter="fade">
                                      <p:cBhvr>
                                        <p:cTn id="12" dur="1000"/>
                                        <p:tgtEl>
                                          <p:spTgt spid="2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gtEl>
                                        <p:attrNameLst>
                                          <p:attrName>style.visibility</p:attrName>
                                        </p:attrNameLst>
                                      </p:cBhvr>
                                      <p:to>
                                        <p:strVal val="visible"/>
                                      </p:to>
                                    </p:set>
                                    <p:animEffect transition="in" filter="fade">
                                      <p:cBhvr>
                                        <p:cTn id="17" dur="1000"/>
                                        <p:tgtEl>
                                          <p:spTgt spid="2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4"/>
                                        </p:tgtEl>
                                        <p:attrNameLst>
                                          <p:attrName>style.visibility</p:attrName>
                                        </p:attrNameLst>
                                      </p:cBhvr>
                                      <p:to>
                                        <p:strVal val="visible"/>
                                      </p:to>
                                    </p:set>
                                    <p:animEffect transition="in" filter="fade">
                                      <p:cBhvr>
                                        <p:cTn id="22" dur="1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Works Cited</a:t>
            </a:r>
            <a:endParaRPr/>
          </a:p>
        </p:txBody>
      </p:sp>
      <p:sp>
        <p:nvSpPr>
          <p:cNvPr id="250" name="Shape 25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19100" lvl="0" indent="-279400" rtl="0">
              <a:spcBef>
                <a:spcPts val="0"/>
              </a:spcBef>
              <a:spcAft>
                <a:spcPts val="0"/>
              </a:spcAft>
              <a:buNone/>
            </a:pPr>
            <a:r>
              <a:rPr lang="en" sz="1000">
                <a:solidFill>
                  <a:srgbClr val="FFFFFF"/>
                </a:solidFill>
              </a:rPr>
              <a:t>Main article:</a:t>
            </a:r>
            <a:endParaRPr sz="1000">
              <a:solidFill>
                <a:srgbClr val="FFFFFF"/>
              </a:solidFill>
            </a:endParaRPr>
          </a:p>
          <a:p>
            <a:pPr marL="419100" lvl="0" indent="-279400" rtl="0">
              <a:spcBef>
                <a:spcPts val="0"/>
              </a:spcBef>
              <a:spcAft>
                <a:spcPts val="0"/>
              </a:spcAft>
              <a:buNone/>
            </a:pPr>
            <a:endParaRPr sz="1000">
              <a:solidFill>
                <a:srgbClr val="FFFFFF"/>
              </a:solidFill>
            </a:endParaRPr>
          </a:p>
          <a:p>
            <a:pPr marL="139700" lvl="0" indent="0" rtl="0">
              <a:spcBef>
                <a:spcPts val="0"/>
              </a:spcBef>
              <a:spcAft>
                <a:spcPts val="0"/>
              </a:spcAft>
              <a:buClr>
                <a:schemeClr val="dk1"/>
              </a:buClr>
              <a:buSzPts val="1100"/>
              <a:buFont typeface="Arial"/>
              <a:buNone/>
            </a:pPr>
            <a:r>
              <a:rPr lang="en" sz="1000">
                <a:solidFill>
                  <a:srgbClr val="FFFFFF"/>
                </a:solidFill>
              </a:rPr>
              <a:t>Sagan, Carl. “The Demon Haunted World.” </a:t>
            </a:r>
            <a:r>
              <a:rPr lang="en" sz="1000" i="1">
                <a:solidFill>
                  <a:srgbClr val="FFFFFF"/>
                </a:solidFill>
              </a:rPr>
              <a:t>The Demon Haunted World</a:t>
            </a:r>
            <a:r>
              <a:rPr lang="en" sz="1000">
                <a:solidFill>
                  <a:srgbClr val="FFFFFF"/>
                </a:solidFill>
              </a:rPr>
              <a:t>, pp. 116–133.</a:t>
            </a:r>
            <a:endParaRPr sz="1000">
              <a:solidFill>
                <a:srgbClr val="FFFFFF"/>
              </a:solidFill>
            </a:endParaRPr>
          </a:p>
          <a:p>
            <a:pPr marL="0" lvl="0" indent="0" rtl="0">
              <a:lnSpc>
                <a:spcPct val="143181"/>
              </a:lnSpc>
              <a:spcBef>
                <a:spcPts val="400"/>
              </a:spcBef>
              <a:spcAft>
                <a:spcPts val="0"/>
              </a:spcAft>
              <a:buClr>
                <a:schemeClr val="dk1"/>
              </a:buClr>
              <a:buSzPts val="1100"/>
              <a:buFont typeface="Arial"/>
              <a:buNone/>
            </a:pPr>
            <a:endParaRPr sz="1000">
              <a:solidFill>
                <a:srgbClr val="FFFFFF"/>
              </a:solidFill>
            </a:endParaRPr>
          </a:p>
          <a:p>
            <a:pPr marL="0" lvl="0" indent="0">
              <a:spcBef>
                <a:spcPts val="0"/>
              </a:spcBef>
              <a:spcAft>
                <a:spcPts val="0"/>
              </a:spcAft>
              <a:buNone/>
            </a:pPr>
            <a:r>
              <a:rPr lang="en" sz="1000">
                <a:solidFill>
                  <a:srgbClr val="FFFFFF"/>
                </a:solidFill>
              </a:rPr>
              <a:t>   Alien pictures:</a:t>
            </a:r>
            <a:endParaRPr sz="1000">
              <a:solidFill>
                <a:srgbClr val="FFFFFF"/>
              </a:solidFill>
            </a:endParaRPr>
          </a:p>
          <a:p>
            <a:pPr marL="0" lvl="0" indent="0">
              <a:spcBef>
                <a:spcPts val="1600"/>
              </a:spcBef>
              <a:spcAft>
                <a:spcPts val="0"/>
              </a:spcAft>
              <a:buNone/>
            </a:pPr>
            <a:r>
              <a:rPr lang="en" sz="1000">
                <a:solidFill>
                  <a:srgbClr val="FFFFFF"/>
                </a:solidFill>
              </a:rPr>
              <a:t>   “Spiritual Unite.” </a:t>
            </a:r>
            <a:r>
              <a:rPr lang="en" sz="1000" i="1">
                <a:solidFill>
                  <a:srgbClr val="FFFFFF"/>
                </a:solidFill>
              </a:rPr>
              <a:t>Spiritual Unite</a:t>
            </a:r>
            <a:r>
              <a:rPr lang="en" sz="1000">
                <a:solidFill>
                  <a:srgbClr val="FFFFFF"/>
                </a:solidFill>
              </a:rPr>
              <a:t>, www.spiritualunite.com/articles/real-aliens-on-earth-species-races-known/.</a:t>
            </a:r>
            <a:endParaRPr sz="1000">
              <a:solidFill>
                <a:srgbClr val="FFFFFF"/>
              </a:solidFill>
            </a:endParaRPr>
          </a:p>
          <a:p>
            <a:pPr marL="0" lvl="0" indent="0">
              <a:spcBef>
                <a:spcPts val="1600"/>
              </a:spcBef>
              <a:spcAft>
                <a:spcPts val="0"/>
              </a:spcAft>
              <a:buNone/>
            </a:pPr>
            <a:r>
              <a:rPr lang="en" sz="1000">
                <a:solidFill>
                  <a:srgbClr val="FFFFFF"/>
                </a:solidFill>
              </a:rPr>
              <a:t>   Animal pictures:</a:t>
            </a:r>
            <a:endParaRPr sz="1000">
              <a:solidFill>
                <a:srgbClr val="FFFFFF"/>
              </a:solidFill>
            </a:endParaRPr>
          </a:p>
          <a:p>
            <a:pPr marL="0" lvl="0" indent="0">
              <a:spcBef>
                <a:spcPts val="1600"/>
              </a:spcBef>
              <a:spcAft>
                <a:spcPts val="1600"/>
              </a:spcAft>
              <a:buNone/>
            </a:pPr>
            <a:r>
              <a:rPr lang="en" sz="1000">
                <a:solidFill>
                  <a:srgbClr val="FFFFFF"/>
                </a:solidFill>
              </a:rPr>
              <a:t>   “Amazing Animals.” </a:t>
            </a:r>
            <a:r>
              <a:rPr lang="en" sz="1000" i="1">
                <a:solidFill>
                  <a:srgbClr val="FFFFFF"/>
                </a:solidFill>
              </a:rPr>
              <a:t>Mcgeesites</a:t>
            </a:r>
            <a:r>
              <a:rPr lang="en" sz="1000">
                <a:solidFill>
                  <a:srgbClr val="FFFFFF"/>
                </a:solidFill>
              </a:rPr>
              <a:t>, mcgeesites.wikispaces.com/Amazing+Animals.</a:t>
            </a:r>
            <a:endParaRPr sz="10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3998004" y="-950850"/>
            <a:ext cx="4588800" cy="205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Carl Sagan</a:t>
            </a:r>
            <a:endParaRPr/>
          </a:p>
        </p:txBody>
      </p:sp>
      <p:pic>
        <p:nvPicPr>
          <p:cNvPr id="141" name="Shape 141"/>
          <p:cNvPicPr preferRelativeResize="0"/>
          <p:nvPr/>
        </p:nvPicPr>
        <p:blipFill>
          <a:blip r:embed="rId3">
            <a:alphaModFix/>
          </a:blip>
          <a:stretch>
            <a:fillRect/>
          </a:stretch>
        </p:blipFill>
        <p:spPr>
          <a:xfrm>
            <a:off x="116900" y="256825"/>
            <a:ext cx="3542000" cy="4837875"/>
          </a:xfrm>
          <a:prstGeom prst="rect">
            <a:avLst/>
          </a:prstGeom>
          <a:noFill/>
          <a:ln>
            <a:noFill/>
          </a:ln>
        </p:spPr>
      </p:pic>
      <p:sp>
        <p:nvSpPr>
          <p:cNvPr id="142" name="Shape 142"/>
          <p:cNvSpPr txBox="1"/>
          <p:nvPr/>
        </p:nvSpPr>
        <p:spPr>
          <a:xfrm>
            <a:off x="3761700" y="412800"/>
            <a:ext cx="5259600" cy="3830700"/>
          </a:xfrm>
          <a:prstGeom prst="rect">
            <a:avLst/>
          </a:prstGeom>
          <a:noFill/>
          <a:ln>
            <a:noFill/>
          </a:ln>
        </p:spPr>
        <p:txBody>
          <a:bodyPr spcFirstLastPara="1" wrap="square" lIns="91425" tIns="91425" rIns="91425" bIns="91425" anchor="t" anchorCtr="0">
            <a:noAutofit/>
          </a:bodyPr>
          <a:lstStyle/>
          <a:p>
            <a:pPr marL="457200" lvl="0" indent="-381000" rtl="0">
              <a:spcBef>
                <a:spcPts val="0"/>
              </a:spcBef>
              <a:spcAft>
                <a:spcPts val="0"/>
              </a:spcAft>
              <a:buClr>
                <a:srgbClr val="FFFFFF"/>
              </a:buClr>
              <a:buSzPts val="2400"/>
              <a:buChar char="❏"/>
            </a:pPr>
            <a:r>
              <a:rPr lang="en" sz="2400">
                <a:solidFill>
                  <a:srgbClr val="FFFFFF"/>
                </a:solidFill>
              </a:rPr>
              <a:t>1934-1996</a:t>
            </a:r>
            <a:endParaRPr sz="2400">
              <a:solidFill>
                <a:srgbClr val="FFFFFF"/>
              </a:solidFill>
            </a:endParaRPr>
          </a:p>
          <a:p>
            <a:pPr marL="0" lvl="0" indent="0" rtl="0">
              <a:spcBef>
                <a:spcPts val="0"/>
              </a:spcBef>
              <a:spcAft>
                <a:spcPts val="0"/>
              </a:spcAft>
              <a:buNone/>
            </a:pPr>
            <a:endParaRPr sz="2400">
              <a:solidFill>
                <a:srgbClr val="FFFFFF"/>
              </a:solidFill>
            </a:endParaRPr>
          </a:p>
          <a:p>
            <a:pPr marL="457200" lvl="0" indent="-381000" rtl="0">
              <a:spcBef>
                <a:spcPts val="0"/>
              </a:spcBef>
              <a:spcAft>
                <a:spcPts val="0"/>
              </a:spcAft>
              <a:buClr>
                <a:srgbClr val="FFFFFF"/>
              </a:buClr>
              <a:buSzPts val="2400"/>
              <a:buChar char="❏"/>
            </a:pPr>
            <a:r>
              <a:rPr lang="en" sz="2400">
                <a:solidFill>
                  <a:srgbClr val="FFFFFF"/>
                </a:solidFill>
                <a:uFill>
                  <a:noFill/>
                </a:uFill>
                <a:hlinkClick r:id="rId4"/>
              </a:rPr>
              <a:t>Astronomer</a:t>
            </a:r>
            <a:r>
              <a:rPr lang="en" sz="2400">
                <a:solidFill>
                  <a:srgbClr val="FFFFFF"/>
                </a:solidFill>
              </a:rPr>
              <a:t>  </a:t>
            </a:r>
            <a:r>
              <a:rPr lang="en" sz="2400">
                <a:solidFill>
                  <a:srgbClr val="FFFFFF"/>
                </a:solidFill>
                <a:uFill>
                  <a:noFill/>
                </a:uFill>
                <a:hlinkClick r:id="rId5"/>
              </a:rPr>
              <a:t>cosmologist</a:t>
            </a:r>
            <a:r>
              <a:rPr lang="en"/>
              <a:t> </a:t>
            </a:r>
            <a:r>
              <a:rPr lang="en" sz="2400">
                <a:solidFill>
                  <a:srgbClr val="FFFFFF"/>
                </a:solidFill>
                <a:uFill>
                  <a:noFill/>
                </a:uFill>
                <a:hlinkClick r:id="rId6"/>
              </a:rPr>
              <a:t>Astrophysicist</a:t>
            </a:r>
            <a:endParaRPr sz="2400">
              <a:solidFill>
                <a:srgbClr val="FFFFFF"/>
              </a:solidFill>
            </a:endParaRPr>
          </a:p>
          <a:p>
            <a:pPr marL="0" lvl="0" indent="0" rtl="0">
              <a:spcBef>
                <a:spcPts val="0"/>
              </a:spcBef>
              <a:spcAft>
                <a:spcPts val="0"/>
              </a:spcAft>
              <a:buNone/>
            </a:pPr>
            <a:endParaRPr sz="2400">
              <a:solidFill>
                <a:srgbClr val="FFFFFF"/>
              </a:solidFill>
            </a:endParaRPr>
          </a:p>
          <a:p>
            <a:pPr marL="457200" lvl="0" indent="-381000" rtl="0">
              <a:spcBef>
                <a:spcPts val="0"/>
              </a:spcBef>
              <a:spcAft>
                <a:spcPts val="0"/>
              </a:spcAft>
              <a:buClr>
                <a:srgbClr val="FFFFFF"/>
              </a:buClr>
              <a:buSzPts val="2400"/>
              <a:buChar char="❏"/>
            </a:pPr>
            <a:r>
              <a:rPr lang="en" sz="2400" i="1">
                <a:solidFill>
                  <a:srgbClr val="FFFFFF"/>
                </a:solidFill>
                <a:uFill>
                  <a:noFill/>
                </a:uFill>
                <a:hlinkClick r:id="rId7"/>
              </a:rPr>
              <a:t>Cosmos: A Personal Voyage</a:t>
            </a:r>
            <a:endParaRPr sz="2400">
              <a:solidFill>
                <a:srgbClr val="FFFFFF"/>
              </a:solidFill>
            </a:endParaRPr>
          </a:p>
          <a:p>
            <a:pPr marL="0" lvl="0" indent="0">
              <a:spcBef>
                <a:spcPts val="0"/>
              </a:spcBef>
              <a:spcAft>
                <a:spcPts val="0"/>
              </a:spcAft>
              <a:buNone/>
            </a:pPr>
            <a:r>
              <a:rPr lang="en" sz="2400">
                <a:solidFill>
                  <a:srgbClr val="FFFFFF"/>
                </a:solidFill>
              </a:rPr>
              <a:t>     </a:t>
            </a:r>
            <a:r>
              <a:rPr lang="en" sz="2400">
                <a:solidFill>
                  <a:srgbClr val="FFFFFF"/>
                </a:solidFill>
                <a:uFill>
                  <a:noFill/>
                </a:uFill>
                <a:hlinkClick r:id="rId8"/>
              </a:rPr>
              <a:t>Pulitzer Prize</a:t>
            </a:r>
            <a:r>
              <a:rPr lang="en" sz="2400">
                <a:solidFill>
                  <a:srgbClr val="FFFFFF"/>
                </a:solidFill>
              </a:rPr>
              <a:t> and the </a:t>
            </a:r>
            <a:r>
              <a:rPr lang="en" sz="2400">
                <a:solidFill>
                  <a:srgbClr val="FFFFFF"/>
                </a:solidFill>
                <a:uFill>
                  <a:noFill/>
                </a:uFill>
                <a:hlinkClick r:id="rId9"/>
              </a:rPr>
              <a:t>Hugo           Award</a:t>
            </a:r>
            <a:endParaRPr sz="2400">
              <a:solidFill>
                <a:srgbClr val="FFFFFF"/>
              </a:solidFill>
            </a:endParaRPr>
          </a:p>
          <a:p>
            <a:pPr marL="0" lvl="0" indent="0">
              <a:spcBef>
                <a:spcPts val="0"/>
              </a:spcBef>
              <a:spcAft>
                <a:spcPts val="0"/>
              </a:spcAft>
              <a:buNone/>
            </a:pPr>
            <a:endParaRPr sz="2400">
              <a:solidFill>
                <a:srgbClr val="FFFFFF"/>
              </a:solidFill>
            </a:endParaRPr>
          </a:p>
          <a:p>
            <a:pPr marL="457200" lvl="0" indent="-381000">
              <a:spcBef>
                <a:spcPts val="0"/>
              </a:spcBef>
              <a:spcAft>
                <a:spcPts val="0"/>
              </a:spcAft>
              <a:buClr>
                <a:srgbClr val="FFFFFF"/>
              </a:buClr>
              <a:buSzPts val="2400"/>
              <a:buChar char="❏"/>
            </a:pPr>
            <a:r>
              <a:rPr lang="en" sz="2400">
                <a:solidFill>
                  <a:srgbClr val="FFFFFF"/>
                </a:solidFill>
              </a:rPr>
              <a:t>myelodysplastic syndrome</a:t>
            </a:r>
            <a:endParaRPr sz="2400">
              <a:solidFill>
                <a:srgbClr val="FFFFFF"/>
              </a:solidFill>
            </a:endParaRPr>
          </a:p>
          <a:p>
            <a:pPr marL="0" lvl="0" indent="0">
              <a:spcBef>
                <a:spcPts val="0"/>
              </a:spcBef>
              <a:spcAft>
                <a:spcPts val="0"/>
              </a:spcAft>
              <a:buNone/>
            </a:pPr>
            <a:endParaRPr sz="24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8" name="Shape 148"/>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149" name="Shape 149"/>
          <p:cNvPicPr preferRelativeResize="0"/>
          <p:nvPr/>
        </p:nvPicPr>
        <p:blipFill>
          <a:blip r:embed="rId3">
            <a:alphaModFix/>
          </a:blip>
          <a:stretch>
            <a:fillRect/>
          </a:stretch>
        </p:blipFill>
        <p:spPr>
          <a:xfrm>
            <a:off x="2301050" y="514775"/>
            <a:ext cx="6253600" cy="4208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ctrTitle"/>
          </p:nvPr>
        </p:nvSpPr>
        <p:spPr>
          <a:xfrm>
            <a:off x="2578600" y="830275"/>
            <a:ext cx="5017500" cy="157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25 chapters</a:t>
            </a:r>
            <a:endParaRPr/>
          </a:p>
          <a:p>
            <a:pPr marL="0" lvl="0" indent="0">
              <a:spcBef>
                <a:spcPts val="0"/>
              </a:spcBef>
              <a:spcAft>
                <a:spcPts val="0"/>
              </a:spcAft>
              <a:buNone/>
            </a:pPr>
            <a:r>
              <a:rPr lang="en" sz="2400"/>
              <a:t>         </a:t>
            </a:r>
            <a:endParaRPr sz="2400"/>
          </a:p>
          <a:p>
            <a:pPr marL="0" lvl="0" indent="0">
              <a:spcBef>
                <a:spcPts val="0"/>
              </a:spcBef>
              <a:spcAft>
                <a:spcPts val="0"/>
              </a:spcAft>
              <a:buNone/>
            </a:pPr>
            <a:r>
              <a:rPr lang="en" sz="2400"/>
              <a:t>        Valid VS pseudo</a:t>
            </a:r>
            <a:endParaRPr sz="2400"/>
          </a:p>
        </p:txBody>
      </p:sp>
      <p:sp>
        <p:nvSpPr>
          <p:cNvPr id="155" name="Shape 155"/>
          <p:cNvSpPr txBox="1">
            <a:spLocks noGrp="1"/>
          </p:cNvSpPr>
          <p:nvPr>
            <p:ph type="subTitle" idx="1"/>
          </p:nvPr>
        </p:nvSpPr>
        <p:spPr>
          <a:xfrm>
            <a:off x="723650" y="3319600"/>
            <a:ext cx="4700400" cy="1452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F3F3F3"/>
                </a:solidFill>
                <a:latin typeface="Arial"/>
                <a:ea typeface="Arial"/>
                <a:cs typeface="Arial"/>
                <a:sym typeface="Arial"/>
              </a:rPr>
              <a:t>Author aims to explain the </a:t>
            </a:r>
            <a:r>
              <a:rPr lang="en" sz="1800">
                <a:solidFill>
                  <a:srgbClr val="F3F3F3"/>
                </a:solidFill>
                <a:uFill>
                  <a:noFill/>
                </a:uFill>
                <a:latin typeface="Arial"/>
                <a:ea typeface="Arial"/>
                <a:cs typeface="Arial"/>
                <a:sym typeface="Arial"/>
                <a:hlinkClick r:id="rId3"/>
              </a:rPr>
              <a:t>scientific method</a:t>
            </a:r>
            <a:r>
              <a:rPr lang="en" sz="1800">
                <a:solidFill>
                  <a:srgbClr val="F3F3F3"/>
                </a:solidFill>
                <a:latin typeface="Arial"/>
                <a:ea typeface="Arial"/>
                <a:cs typeface="Arial"/>
                <a:sym typeface="Arial"/>
              </a:rPr>
              <a:t> </a:t>
            </a:r>
            <a:r>
              <a:rPr lang="en" sz="1800">
                <a:solidFill>
                  <a:srgbClr val="EFEFEF"/>
                </a:solidFill>
                <a:latin typeface="Arial"/>
                <a:ea typeface="Arial"/>
                <a:cs typeface="Arial"/>
                <a:sym typeface="Arial"/>
              </a:rPr>
              <a:t>to </a:t>
            </a:r>
            <a:r>
              <a:rPr lang="en" sz="1800">
                <a:solidFill>
                  <a:srgbClr val="EFEFEF"/>
                </a:solidFill>
                <a:uFill>
                  <a:noFill/>
                </a:uFill>
                <a:latin typeface="Arial"/>
                <a:ea typeface="Arial"/>
                <a:cs typeface="Arial"/>
                <a:sym typeface="Arial"/>
                <a:hlinkClick r:id="rId4"/>
              </a:rPr>
              <a:t>laypeople</a:t>
            </a:r>
            <a:r>
              <a:rPr lang="en" sz="1800">
                <a:solidFill>
                  <a:srgbClr val="EFEFEF"/>
                </a:solidFill>
                <a:latin typeface="Arial"/>
                <a:ea typeface="Arial"/>
                <a:cs typeface="Arial"/>
                <a:sym typeface="Arial"/>
              </a:rPr>
              <a:t>, and to encourage people to learn </a:t>
            </a:r>
            <a:r>
              <a:rPr lang="en" sz="1800">
                <a:solidFill>
                  <a:srgbClr val="EFEFEF"/>
                </a:solidFill>
                <a:uFill>
                  <a:noFill/>
                </a:uFill>
                <a:latin typeface="Arial"/>
                <a:ea typeface="Arial"/>
                <a:cs typeface="Arial"/>
                <a:sym typeface="Arial"/>
                <a:hlinkClick r:id="rId5"/>
              </a:rPr>
              <a:t>critical</a:t>
            </a:r>
            <a:r>
              <a:rPr lang="en" sz="1800">
                <a:solidFill>
                  <a:srgbClr val="EFEFEF"/>
                </a:solidFill>
                <a:latin typeface="Arial"/>
                <a:ea typeface="Arial"/>
                <a:cs typeface="Arial"/>
                <a:sym typeface="Arial"/>
              </a:rPr>
              <a:t> and </a:t>
            </a:r>
            <a:r>
              <a:rPr lang="en" sz="1800">
                <a:solidFill>
                  <a:srgbClr val="FF0000"/>
                </a:solidFill>
                <a:uFill>
                  <a:noFill/>
                </a:uFill>
                <a:latin typeface="Arial"/>
                <a:ea typeface="Arial"/>
                <a:cs typeface="Arial"/>
                <a:sym typeface="Arial"/>
                <a:hlinkClick r:id="rId6"/>
              </a:rPr>
              <a:t>skeptical</a:t>
            </a:r>
            <a:r>
              <a:rPr lang="en" sz="1800">
                <a:solidFill>
                  <a:srgbClr val="FF0000"/>
                </a:solidFill>
                <a:latin typeface="Arial"/>
                <a:ea typeface="Arial"/>
                <a:cs typeface="Arial"/>
                <a:sym typeface="Arial"/>
              </a:rPr>
              <a:t> </a:t>
            </a:r>
            <a:r>
              <a:rPr lang="en" sz="1800">
                <a:solidFill>
                  <a:srgbClr val="EFEFEF"/>
                </a:solidFill>
                <a:latin typeface="Arial"/>
                <a:ea typeface="Arial"/>
                <a:cs typeface="Arial"/>
                <a:sym typeface="Arial"/>
              </a:rPr>
              <a:t>thinking</a:t>
            </a:r>
            <a:endParaRPr sz="1800">
              <a:solidFill>
                <a:srgbClr val="EFEFEF"/>
              </a:solidFill>
              <a:latin typeface="Arial"/>
              <a:ea typeface="Arial"/>
              <a:cs typeface="Arial"/>
              <a:sym typeface="Arial"/>
            </a:endParaRPr>
          </a:p>
        </p:txBody>
      </p:sp>
      <p:pic>
        <p:nvPicPr>
          <p:cNvPr id="156" name="Shape 156"/>
          <p:cNvPicPr preferRelativeResize="0"/>
          <p:nvPr/>
        </p:nvPicPr>
        <p:blipFill>
          <a:blip r:embed="rId7">
            <a:alphaModFix/>
          </a:blip>
          <a:stretch>
            <a:fillRect/>
          </a:stretch>
        </p:blipFill>
        <p:spPr>
          <a:xfrm>
            <a:off x="6292125" y="371650"/>
            <a:ext cx="2851875" cy="4283350"/>
          </a:xfrm>
          <a:prstGeom prst="rect">
            <a:avLst/>
          </a:prstGeom>
          <a:noFill/>
          <a:ln>
            <a:noFill/>
          </a:ln>
        </p:spPr>
      </p:pic>
      <p:sp>
        <p:nvSpPr>
          <p:cNvPr id="157" name="Shape 157"/>
          <p:cNvSpPr txBox="1"/>
          <p:nvPr/>
        </p:nvSpPr>
        <p:spPr>
          <a:xfrm>
            <a:off x="4243400" y="2197675"/>
            <a:ext cx="6733200" cy="785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subTitle" idx="1"/>
          </p:nvPr>
        </p:nvSpPr>
        <p:spPr>
          <a:xfrm>
            <a:off x="4441000" y="1785700"/>
            <a:ext cx="3470700" cy="903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u="sng">
                <a:solidFill>
                  <a:schemeClr val="hlink"/>
                </a:solidFill>
                <a:latin typeface="Arial"/>
                <a:ea typeface="Arial"/>
                <a:cs typeface="Arial"/>
                <a:sym typeface="Arial"/>
                <a:hlinkClick r:id="rId3"/>
              </a:rPr>
              <a:t>https://www.youtube.com/watch?v=frI5y6tNsZg</a:t>
            </a:r>
            <a:endParaRPr sz="1800">
              <a:solidFill>
                <a:srgbClr val="F3F3F3"/>
              </a:solidFill>
              <a:latin typeface="Arial"/>
              <a:ea typeface="Arial"/>
              <a:cs typeface="Arial"/>
              <a:sym typeface="Arial"/>
            </a:endParaRPr>
          </a:p>
          <a:p>
            <a:pPr marL="0" lvl="0" indent="0">
              <a:spcBef>
                <a:spcPts val="0"/>
              </a:spcBef>
              <a:spcAft>
                <a:spcPts val="0"/>
              </a:spcAft>
              <a:buNone/>
            </a:pPr>
            <a:endParaRPr sz="1800">
              <a:solidFill>
                <a:srgbClr val="F3F3F3"/>
              </a:solidFill>
              <a:latin typeface="Arial"/>
              <a:ea typeface="Arial"/>
              <a:cs typeface="Arial"/>
              <a:sym typeface="Arial"/>
            </a:endParaRPr>
          </a:p>
        </p:txBody>
      </p:sp>
      <p:sp>
        <p:nvSpPr>
          <p:cNvPr id="163" name="Shape 163"/>
          <p:cNvSpPr txBox="1"/>
          <p:nvPr/>
        </p:nvSpPr>
        <p:spPr>
          <a:xfrm>
            <a:off x="2793850" y="187025"/>
            <a:ext cx="5809800" cy="1519800"/>
          </a:xfrm>
          <a:prstGeom prst="rect">
            <a:avLst/>
          </a:prstGeom>
          <a:noFill/>
          <a:ln>
            <a:noFill/>
          </a:ln>
        </p:spPr>
        <p:txBody>
          <a:bodyPr spcFirstLastPara="1" wrap="square" lIns="91425" tIns="91425" rIns="91425" bIns="91425" anchor="ctr" anchorCtr="0">
            <a:noAutofit/>
          </a:bodyPr>
          <a:lstStyle/>
          <a:p>
            <a:pPr marL="457200" lvl="0" indent="0" rtl="0">
              <a:lnSpc>
                <a:spcPct val="160000"/>
              </a:lnSpc>
              <a:spcBef>
                <a:spcPts val="600"/>
              </a:spcBef>
              <a:spcAft>
                <a:spcPts val="0"/>
              </a:spcAft>
              <a:buNone/>
            </a:pPr>
            <a:r>
              <a:rPr lang="en" sz="3600" b="1">
                <a:solidFill>
                  <a:srgbClr val="FFFFFF"/>
                </a:solidFill>
              </a:rPr>
              <a:t>Dragon in the garage</a:t>
            </a:r>
            <a:endParaRPr sz="3600" b="1">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1324575" y="384725"/>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Demons</a:t>
            </a:r>
            <a:endParaRPr/>
          </a:p>
        </p:txBody>
      </p:sp>
      <p:sp>
        <p:nvSpPr>
          <p:cNvPr id="169" name="Shape 169"/>
          <p:cNvSpPr txBox="1"/>
          <p:nvPr/>
        </p:nvSpPr>
        <p:spPr>
          <a:xfrm>
            <a:off x="1543050" y="1448300"/>
            <a:ext cx="7227900" cy="32484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Clr>
                <a:srgbClr val="FFFFFF"/>
              </a:buClr>
              <a:buSzPts val="1400"/>
              <a:buChar char="●"/>
            </a:pPr>
            <a:r>
              <a:rPr lang="en">
                <a:solidFill>
                  <a:srgbClr val="FFFFFF"/>
                </a:solidFill>
              </a:rPr>
              <a:t>Ancient world</a:t>
            </a:r>
            <a:endParaRPr>
              <a:solidFill>
                <a:srgbClr val="FFFFFF"/>
              </a:solidFill>
            </a:endParaRPr>
          </a:p>
          <a:p>
            <a:pPr marL="914400" lvl="1" indent="-317500" rtl="0">
              <a:spcBef>
                <a:spcPts val="0"/>
              </a:spcBef>
              <a:spcAft>
                <a:spcPts val="0"/>
              </a:spcAft>
              <a:buClr>
                <a:srgbClr val="FFFFFF"/>
              </a:buClr>
              <a:buSzPts val="1400"/>
              <a:buChar char="○"/>
            </a:pPr>
            <a:r>
              <a:rPr lang="en">
                <a:solidFill>
                  <a:srgbClr val="FFFFFF"/>
                </a:solidFill>
              </a:rPr>
              <a:t>Natural</a:t>
            </a:r>
            <a:endParaRPr>
              <a:solidFill>
                <a:srgbClr val="FFFFFF"/>
              </a:solidFill>
            </a:endParaRPr>
          </a:p>
          <a:p>
            <a:pPr marL="914400" lvl="1" indent="-317500" rtl="0">
              <a:spcBef>
                <a:spcPts val="0"/>
              </a:spcBef>
              <a:spcAft>
                <a:spcPts val="0"/>
              </a:spcAft>
              <a:buClr>
                <a:srgbClr val="FFFFFF"/>
              </a:buClr>
              <a:buSzPts val="1400"/>
              <a:buChar char="○"/>
            </a:pPr>
            <a:r>
              <a:rPr lang="en">
                <a:solidFill>
                  <a:srgbClr val="FFFFFF"/>
                </a:solidFill>
              </a:rPr>
              <a:t>“Work of a personal benign demon” - Socrates</a:t>
            </a:r>
            <a:endParaRPr>
              <a:solidFill>
                <a:srgbClr val="FFFFFF"/>
              </a:solidFill>
            </a:endParaRPr>
          </a:p>
          <a:p>
            <a:pPr marL="914400" lvl="1" indent="-317500" rtl="0">
              <a:spcBef>
                <a:spcPts val="0"/>
              </a:spcBef>
              <a:spcAft>
                <a:spcPts val="0"/>
              </a:spcAft>
              <a:buClr>
                <a:srgbClr val="FFFFFF"/>
              </a:buClr>
              <a:buSzPts val="1400"/>
              <a:buChar char="○"/>
            </a:pPr>
            <a:r>
              <a:rPr lang="en">
                <a:solidFill>
                  <a:srgbClr val="FFFFFF"/>
                </a:solidFill>
              </a:rPr>
              <a:t>Diotima of Mantineia  describes them as intermediate between god and man</a:t>
            </a:r>
            <a:endParaRPr>
              <a:solidFill>
                <a:srgbClr val="FFFFFF"/>
              </a:solidFill>
            </a:endParaRPr>
          </a:p>
          <a:p>
            <a:pPr marL="914400" lvl="1" indent="-317500" rtl="0">
              <a:spcBef>
                <a:spcPts val="0"/>
              </a:spcBef>
              <a:spcAft>
                <a:spcPts val="0"/>
              </a:spcAft>
              <a:buClr>
                <a:srgbClr val="FFFFFF"/>
              </a:buClr>
              <a:buSzPts val="1400"/>
              <a:buChar char="○"/>
            </a:pPr>
            <a:r>
              <a:rPr lang="en">
                <a:solidFill>
                  <a:srgbClr val="FFFFFF"/>
                </a:solidFill>
              </a:rPr>
              <a:t>Plato believed demons had a high role of greater power</a:t>
            </a:r>
            <a:endParaRPr>
              <a:solidFill>
                <a:srgbClr val="FFFFFF"/>
              </a:solidFill>
            </a:endParaRPr>
          </a:p>
          <a:p>
            <a:pPr marL="1371600" lvl="2" indent="-317500" rtl="0">
              <a:spcBef>
                <a:spcPts val="0"/>
              </a:spcBef>
              <a:spcAft>
                <a:spcPts val="0"/>
              </a:spcAft>
              <a:buClr>
                <a:srgbClr val="FFFFFF"/>
              </a:buClr>
              <a:buSzPts val="1400"/>
              <a:buChar char="■"/>
            </a:pPr>
            <a:r>
              <a:rPr lang="en">
                <a:solidFill>
                  <a:srgbClr val="FFFFFF"/>
                </a:solidFill>
              </a:rPr>
              <a:t>“God, in his love of mankind, placed over us the demons, who are a superior race.... Taking care of us and giving us peace and reverence and order and justice never failing, made the tribes of men happy and united.”</a:t>
            </a:r>
            <a:endParaRPr>
              <a:solidFill>
                <a:srgbClr val="FFFFFF"/>
              </a:solidFill>
            </a:endParaRPr>
          </a:p>
          <a:p>
            <a:pPr marL="1371600" lvl="2" indent="-317500" rtl="0">
              <a:spcBef>
                <a:spcPts val="0"/>
              </a:spcBef>
              <a:spcAft>
                <a:spcPts val="0"/>
              </a:spcAft>
              <a:buClr>
                <a:srgbClr val="FFFFFF"/>
              </a:buClr>
              <a:buSzPts val="1400"/>
              <a:buChar char="■"/>
            </a:pPr>
            <a:r>
              <a:rPr lang="en">
                <a:solidFill>
                  <a:srgbClr val="FFFFFF"/>
                </a:solidFill>
              </a:rPr>
              <a:t>Didn’t believe demons to be evil, believing that Eros (keeper of sexual passion) was a demon </a:t>
            </a:r>
            <a:endParaRPr>
              <a:solidFill>
                <a:srgbClr val="FFFFFF"/>
              </a:solidFill>
            </a:endParaRPr>
          </a:p>
          <a:p>
            <a:pPr marL="914400" lvl="1" indent="-317500" rtl="0">
              <a:spcBef>
                <a:spcPts val="0"/>
              </a:spcBef>
              <a:spcAft>
                <a:spcPts val="0"/>
              </a:spcAft>
              <a:buClr>
                <a:srgbClr val="FFFFFF"/>
              </a:buClr>
              <a:buSzPts val="1400"/>
              <a:buChar char="○"/>
            </a:pPr>
            <a:r>
              <a:rPr lang="en">
                <a:solidFill>
                  <a:srgbClr val="FFFFFF"/>
                </a:solidFill>
              </a:rPr>
              <a:t>Dreams </a:t>
            </a:r>
            <a:endParaRPr>
              <a:solidFill>
                <a:srgbClr val="FFFFFF"/>
              </a:solidFill>
            </a:endParaRPr>
          </a:p>
          <a:p>
            <a:pPr marL="1371600" lvl="2" indent="-317500" rtl="0">
              <a:spcBef>
                <a:spcPts val="0"/>
              </a:spcBef>
              <a:spcAft>
                <a:spcPts val="0"/>
              </a:spcAft>
              <a:buClr>
                <a:srgbClr val="FFFFFF"/>
              </a:buClr>
              <a:buSzPts val="1400"/>
              <a:buChar char="■"/>
            </a:pPr>
            <a:r>
              <a:rPr lang="en">
                <a:solidFill>
                  <a:srgbClr val="FFFFFF"/>
                </a:solidFill>
              </a:rPr>
              <a:t>Aristotle</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370875" y="34970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Demons</a:t>
            </a:r>
            <a:endParaRPr/>
          </a:p>
        </p:txBody>
      </p:sp>
      <p:sp>
        <p:nvSpPr>
          <p:cNvPr id="175" name="Shape 175"/>
          <p:cNvSpPr txBox="1"/>
          <p:nvPr/>
        </p:nvSpPr>
        <p:spPr>
          <a:xfrm>
            <a:off x="1402675" y="1539075"/>
            <a:ext cx="7007100" cy="30669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Clr>
                <a:srgbClr val="FFFFFF"/>
              </a:buClr>
              <a:buSzPts val="1400"/>
              <a:buChar char="●"/>
            </a:pPr>
            <a:r>
              <a:rPr lang="en">
                <a:solidFill>
                  <a:srgbClr val="FFFFFF"/>
                </a:solidFill>
              </a:rPr>
              <a:t>Pagan Religion</a:t>
            </a:r>
            <a:endParaRPr>
              <a:solidFill>
                <a:srgbClr val="FFFFFF"/>
              </a:solidFill>
            </a:endParaRPr>
          </a:p>
          <a:p>
            <a:pPr marL="914400" lvl="1" indent="-317500" rtl="0">
              <a:spcBef>
                <a:spcPts val="0"/>
              </a:spcBef>
              <a:spcAft>
                <a:spcPts val="0"/>
              </a:spcAft>
              <a:buClr>
                <a:srgbClr val="FFFFFF"/>
              </a:buClr>
              <a:buSzPts val="1400"/>
              <a:buChar char="○"/>
            </a:pPr>
            <a:r>
              <a:rPr lang="en">
                <a:solidFill>
                  <a:srgbClr val="FFFFFF"/>
                </a:solidFill>
              </a:rPr>
              <a:t>St. Paul talked about wickedness in high places, referring to demons, in Ephesians 6:14</a:t>
            </a:r>
            <a:endParaRPr>
              <a:solidFill>
                <a:srgbClr val="FFFFFF"/>
              </a:solidFill>
            </a:endParaRPr>
          </a:p>
          <a:p>
            <a:pPr marL="457200" lvl="0" indent="-317500" rtl="0">
              <a:spcBef>
                <a:spcPts val="0"/>
              </a:spcBef>
              <a:spcAft>
                <a:spcPts val="0"/>
              </a:spcAft>
              <a:buClr>
                <a:srgbClr val="FFFFFF"/>
              </a:buClr>
              <a:buSzPts val="1400"/>
              <a:buChar char="●"/>
            </a:pPr>
            <a:r>
              <a:rPr lang="en">
                <a:solidFill>
                  <a:srgbClr val="FFFFFF"/>
                </a:solidFill>
              </a:rPr>
              <a:t>Demons were a symbol of human evil </a:t>
            </a:r>
            <a:endParaRPr>
              <a:solidFill>
                <a:srgbClr val="FFFFFF"/>
              </a:solidFill>
            </a:endParaRPr>
          </a:p>
          <a:p>
            <a:pPr marL="457200" lvl="0" indent="-317500" rtl="0">
              <a:spcBef>
                <a:spcPts val="0"/>
              </a:spcBef>
              <a:spcAft>
                <a:spcPts val="0"/>
              </a:spcAft>
              <a:buClr>
                <a:srgbClr val="FFFFFF"/>
              </a:buClr>
              <a:buSzPts val="1400"/>
              <a:buChar char="●"/>
            </a:pPr>
            <a:r>
              <a:rPr lang="en">
                <a:solidFill>
                  <a:srgbClr val="FFFFFF"/>
                </a:solidFill>
              </a:rPr>
              <a:t>St. Augustine</a:t>
            </a:r>
            <a:endParaRPr>
              <a:solidFill>
                <a:srgbClr val="FFFFFF"/>
              </a:solidFill>
            </a:endParaRPr>
          </a:p>
          <a:p>
            <a:pPr marL="914400" lvl="1" indent="-317500" rtl="0">
              <a:spcBef>
                <a:spcPts val="0"/>
              </a:spcBef>
              <a:spcAft>
                <a:spcPts val="0"/>
              </a:spcAft>
              <a:buClr>
                <a:srgbClr val="FFFFFF"/>
              </a:buClr>
              <a:buSzPts val="1400"/>
              <a:buChar char="○"/>
            </a:pPr>
            <a:r>
              <a:rPr lang="en">
                <a:solidFill>
                  <a:srgbClr val="FFFFFF"/>
                </a:solidFill>
              </a:rPr>
              <a:t>Believed demons were imortal but had passions similar to men</a:t>
            </a:r>
            <a:endParaRPr>
              <a:solidFill>
                <a:srgbClr val="FFFFFF"/>
              </a:solidFill>
            </a:endParaRPr>
          </a:p>
          <a:p>
            <a:pPr marL="914400" lvl="1" indent="-317500" rtl="0">
              <a:spcBef>
                <a:spcPts val="0"/>
              </a:spcBef>
              <a:spcAft>
                <a:spcPts val="0"/>
              </a:spcAft>
              <a:buClr>
                <a:srgbClr val="FFFFFF"/>
              </a:buClr>
              <a:buSzPts val="1400"/>
              <a:buChar char="○"/>
            </a:pPr>
            <a:r>
              <a:rPr lang="en">
                <a:solidFill>
                  <a:srgbClr val="FFFFFF"/>
                </a:solidFill>
              </a:rPr>
              <a:t>Characterizes them as evil</a:t>
            </a:r>
            <a:endParaRPr>
              <a:solidFill>
                <a:srgbClr val="FFFFFF"/>
              </a:solidFill>
            </a:endParaRPr>
          </a:p>
          <a:p>
            <a:pPr marL="457200" lvl="0" indent="-317500" rtl="0">
              <a:spcBef>
                <a:spcPts val="0"/>
              </a:spcBef>
              <a:spcAft>
                <a:spcPts val="0"/>
              </a:spcAft>
              <a:buClr>
                <a:srgbClr val="FFFFFF"/>
              </a:buClr>
              <a:buSzPts val="1400"/>
              <a:buChar char="●"/>
            </a:pPr>
            <a:r>
              <a:rPr lang="en">
                <a:solidFill>
                  <a:srgbClr val="FFFFFF"/>
                </a:solidFill>
              </a:rPr>
              <a:t>Antiquity-medieval times </a:t>
            </a:r>
            <a:endParaRPr>
              <a:solidFill>
                <a:srgbClr val="FFFFFF"/>
              </a:solidFill>
            </a:endParaRPr>
          </a:p>
          <a:p>
            <a:pPr marL="457200" lvl="0" indent="-317500" rtl="0">
              <a:spcBef>
                <a:spcPts val="0"/>
              </a:spcBef>
              <a:spcAft>
                <a:spcPts val="0"/>
              </a:spcAft>
              <a:buClr>
                <a:srgbClr val="FFFFFF"/>
              </a:buClr>
              <a:buSzPts val="1400"/>
              <a:buChar char="●"/>
            </a:pPr>
            <a:r>
              <a:rPr lang="en">
                <a:solidFill>
                  <a:srgbClr val="FFFFFF"/>
                </a:solidFill>
              </a:rPr>
              <a:t>Maimonides denied them</a:t>
            </a:r>
            <a:endParaRPr>
              <a:solidFill>
                <a:srgbClr val="FFFFFF"/>
              </a:solidFill>
            </a:endParaRPr>
          </a:p>
          <a:p>
            <a:pPr marL="457200" lvl="0" indent="-317500">
              <a:spcBef>
                <a:spcPts val="0"/>
              </a:spcBef>
              <a:spcAft>
                <a:spcPts val="0"/>
              </a:spcAft>
              <a:buClr>
                <a:srgbClr val="FFFFFF"/>
              </a:buClr>
              <a:buSzPts val="1400"/>
              <a:buChar char="●"/>
            </a:pPr>
            <a:r>
              <a:rPr lang="en">
                <a:solidFill>
                  <a:srgbClr val="FFFFFF"/>
                </a:solidFill>
              </a:rPr>
              <a:t>Macrobius described them as phantoms</a:t>
            </a:r>
            <a:endParaRPr>
              <a:solidFill>
                <a:srgbClr val="FFFFFF"/>
              </a:solidFill>
            </a:endParaRPr>
          </a:p>
        </p:txBody>
      </p:sp>
      <p:pic>
        <p:nvPicPr>
          <p:cNvPr id="176" name="Shape 176"/>
          <p:cNvPicPr preferRelativeResize="0"/>
          <p:nvPr/>
        </p:nvPicPr>
        <p:blipFill rotWithShape="1">
          <a:blip r:embed="rId3">
            <a:alphaModFix/>
          </a:blip>
          <a:srcRect l="26721" t="5642" r="26669"/>
          <a:stretch/>
        </p:blipFill>
        <p:spPr>
          <a:xfrm>
            <a:off x="6180625" y="2954125"/>
            <a:ext cx="1816950" cy="2071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Incubi and Succubi </a:t>
            </a:r>
            <a:endParaRPr/>
          </a:p>
        </p:txBody>
      </p:sp>
      <p:sp>
        <p:nvSpPr>
          <p:cNvPr id="182" name="Shape 182"/>
          <p:cNvSpPr txBox="1"/>
          <p:nvPr/>
        </p:nvSpPr>
        <p:spPr>
          <a:xfrm>
            <a:off x="1430850" y="1172200"/>
            <a:ext cx="7176000" cy="32283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Clr>
                <a:srgbClr val="FFFFFF"/>
              </a:buClr>
              <a:buSzPts val="1400"/>
              <a:buChar char="●"/>
            </a:pPr>
            <a:r>
              <a:rPr lang="en">
                <a:solidFill>
                  <a:srgbClr val="FFFFFF"/>
                </a:solidFill>
              </a:rPr>
              <a:t>Demons that come down and commit acts of rape</a:t>
            </a:r>
            <a:endParaRPr>
              <a:solidFill>
                <a:srgbClr val="FFFFFF"/>
              </a:solidFill>
            </a:endParaRPr>
          </a:p>
          <a:p>
            <a:pPr marL="914400" lvl="1" indent="-317500" rtl="0">
              <a:spcBef>
                <a:spcPts val="0"/>
              </a:spcBef>
              <a:spcAft>
                <a:spcPts val="0"/>
              </a:spcAft>
              <a:buClr>
                <a:srgbClr val="FFFFFF"/>
              </a:buClr>
              <a:buSzPts val="1400"/>
              <a:buChar char="○"/>
            </a:pPr>
            <a:r>
              <a:rPr lang="en">
                <a:solidFill>
                  <a:srgbClr val="FFFFFF"/>
                </a:solidFill>
              </a:rPr>
              <a:t>Offspring are considered witches</a:t>
            </a:r>
            <a:endParaRPr>
              <a:solidFill>
                <a:srgbClr val="FFFFFF"/>
              </a:solidFill>
            </a:endParaRPr>
          </a:p>
          <a:p>
            <a:pPr marL="457200" lvl="0" indent="-317500" rtl="0">
              <a:spcBef>
                <a:spcPts val="0"/>
              </a:spcBef>
              <a:spcAft>
                <a:spcPts val="0"/>
              </a:spcAft>
              <a:buClr>
                <a:srgbClr val="FFFFFF"/>
              </a:buClr>
              <a:buSzPts val="1400"/>
              <a:buChar char="●"/>
            </a:pPr>
            <a:r>
              <a:rPr lang="en">
                <a:solidFill>
                  <a:srgbClr val="FFFFFF"/>
                </a:solidFill>
              </a:rPr>
              <a:t>Many women in convent report incubi</a:t>
            </a:r>
            <a:endParaRPr>
              <a:solidFill>
                <a:srgbClr val="FFFFFF"/>
              </a:solidFill>
            </a:endParaRPr>
          </a:p>
          <a:p>
            <a:pPr marL="457200" lvl="0" indent="-317500" rtl="0">
              <a:spcBef>
                <a:spcPts val="0"/>
              </a:spcBef>
              <a:spcAft>
                <a:spcPts val="0"/>
              </a:spcAft>
              <a:buClr>
                <a:srgbClr val="FFFFFF"/>
              </a:buClr>
              <a:buSzPts val="1400"/>
              <a:buChar char="●"/>
            </a:pPr>
            <a:r>
              <a:rPr lang="en">
                <a:solidFill>
                  <a:srgbClr val="FFFFFF"/>
                </a:solidFill>
              </a:rPr>
              <a:t>Dreams</a:t>
            </a:r>
            <a:endParaRPr>
              <a:solidFill>
                <a:srgbClr val="FFFFFF"/>
              </a:solidFill>
            </a:endParaRPr>
          </a:p>
          <a:p>
            <a:pPr marL="457200" lvl="0" indent="-317500" rtl="0">
              <a:spcBef>
                <a:spcPts val="0"/>
              </a:spcBef>
              <a:spcAft>
                <a:spcPts val="0"/>
              </a:spcAft>
              <a:buClr>
                <a:srgbClr val="FFFFFF"/>
              </a:buClr>
              <a:buSzPts val="1400"/>
              <a:buChar char="●"/>
            </a:pPr>
            <a:r>
              <a:rPr lang="en">
                <a:solidFill>
                  <a:srgbClr val="FFFFFF"/>
                </a:solidFill>
              </a:rPr>
              <a:t>Ludovico Sinistrari believed they could go through walls</a:t>
            </a:r>
            <a:endParaRPr>
              <a:solidFill>
                <a:srgbClr val="FFFFFF"/>
              </a:solidFill>
            </a:endParaRPr>
          </a:p>
          <a:p>
            <a:pPr marL="0" lvl="0" indent="0">
              <a:spcBef>
                <a:spcPts val="0"/>
              </a:spcBef>
              <a:spcAft>
                <a:spcPts val="0"/>
              </a:spcAft>
              <a:buNone/>
            </a:pP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1297500" y="38640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Witches</a:t>
            </a:r>
            <a:endParaRPr/>
          </a:p>
        </p:txBody>
      </p:sp>
      <p:sp>
        <p:nvSpPr>
          <p:cNvPr id="188" name="Shape 188"/>
          <p:cNvSpPr txBox="1">
            <a:spLocks noGrp="1"/>
          </p:cNvSpPr>
          <p:nvPr>
            <p:ph type="body" idx="1"/>
          </p:nvPr>
        </p:nvSpPr>
        <p:spPr>
          <a:xfrm>
            <a:off x="211575" y="1457500"/>
            <a:ext cx="7038900" cy="2911200"/>
          </a:xfrm>
          <a:prstGeom prst="rect">
            <a:avLst/>
          </a:prstGeom>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n"/>
              <a:t>“It has come to Our ears that members of both sexes do not avoid to have intercourse with evil angels, incubi, and succubi, and that by their sorceries, and by their incantations, charms, and conjurations, they suffocate, extinguish, and cause to perish the births of women.”</a:t>
            </a:r>
            <a:endParaRPr/>
          </a:p>
          <a:p>
            <a:pPr marL="0" lvl="0" indent="0" rtl="0">
              <a:lnSpc>
                <a:spcPct val="115000"/>
              </a:lnSpc>
              <a:spcBef>
                <a:spcPts val="0"/>
              </a:spcBef>
              <a:spcAft>
                <a:spcPts val="0"/>
              </a:spcAft>
              <a:buNone/>
            </a:pPr>
            <a:r>
              <a:rPr lang="en"/>
              <a:t>	-Pope Innocent VIII, Bull of 1484</a:t>
            </a:r>
            <a:endParaRPr/>
          </a:p>
          <a:p>
            <a:pPr marL="0" lvl="0" indent="0" rtl="0">
              <a:lnSpc>
                <a:spcPct val="115000"/>
              </a:lnSpc>
              <a:spcBef>
                <a:spcPts val="0"/>
              </a:spcBef>
              <a:spcAft>
                <a:spcPts val="0"/>
              </a:spcAft>
              <a:buNone/>
            </a:pPr>
            <a:endParaRPr/>
          </a:p>
          <a:p>
            <a:pPr marL="457200" lvl="0" indent="-311150" rtl="0">
              <a:lnSpc>
                <a:spcPct val="115000"/>
              </a:lnSpc>
              <a:spcBef>
                <a:spcPts val="0"/>
              </a:spcBef>
              <a:spcAft>
                <a:spcPts val="0"/>
              </a:spcAft>
              <a:buSzPts val="1300"/>
              <a:buChar char="●"/>
            </a:pPr>
            <a:r>
              <a:rPr lang="en"/>
              <a:t>Mainly persecuted women</a:t>
            </a:r>
            <a:endParaRPr/>
          </a:p>
          <a:p>
            <a:pPr marL="457200" lvl="0" indent="-311150" rtl="0">
              <a:lnSpc>
                <a:spcPct val="115000"/>
              </a:lnSpc>
              <a:spcBef>
                <a:spcPts val="0"/>
              </a:spcBef>
              <a:spcAft>
                <a:spcPts val="0"/>
              </a:spcAft>
              <a:buSzPts val="1300"/>
              <a:buChar char="●"/>
            </a:pPr>
            <a:r>
              <a:rPr lang="en"/>
              <a:t>Kramer and Sprenger appointed by Pope to write about witchcraft</a:t>
            </a:r>
            <a:endParaRPr/>
          </a:p>
          <a:p>
            <a:pPr marL="914400" lvl="1" indent="-298450" rtl="0">
              <a:lnSpc>
                <a:spcPct val="115000"/>
              </a:lnSpc>
              <a:spcBef>
                <a:spcPts val="0"/>
              </a:spcBef>
              <a:spcAft>
                <a:spcPts val="0"/>
              </a:spcAft>
              <a:buSzPts val="1100"/>
              <a:buChar char="○"/>
            </a:pPr>
            <a:r>
              <a:rPr lang="en" i="1"/>
              <a:t>Malleus Maleficarum</a:t>
            </a:r>
            <a:endParaRPr/>
          </a:p>
          <a:p>
            <a:pPr marL="914400" lvl="1" indent="-298450" rtl="0">
              <a:lnSpc>
                <a:spcPct val="115000"/>
              </a:lnSpc>
              <a:spcBef>
                <a:spcPts val="0"/>
              </a:spcBef>
              <a:spcAft>
                <a:spcPts val="0"/>
              </a:spcAft>
              <a:buSzPts val="1100"/>
              <a:buChar char="○"/>
            </a:pPr>
            <a:r>
              <a:rPr lang="en"/>
              <a:t>“Unparalleled cruelty”</a:t>
            </a:r>
            <a:endParaRPr/>
          </a:p>
          <a:p>
            <a:pPr marL="0" lvl="0" indent="0">
              <a:lnSpc>
                <a:spcPct val="115000"/>
              </a:lnSpc>
              <a:spcBef>
                <a:spcPts val="0"/>
              </a:spcBef>
              <a:spcAft>
                <a:spcPts val="0"/>
              </a:spcAft>
              <a:buNone/>
            </a:pPr>
            <a:endParaRPr/>
          </a:p>
        </p:txBody>
      </p:sp>
      <p:pic>
        <p:nvPicPr>
          <p:cNvPr id="189" name="Shape 189"/>
          <p:cNvPicPr preferRelativeResize="0"/>
          <p:nvPr/>
        </p:nvPicPr>
        <p:blipFill>
          <a:blip r:embed="rId3">
            <a:alphaModFix/>
          </a:blip>
          <a:stretch>
            <a:fillRect/>
          </a:stretch>
        </p:blipFill>
        <p:spPr>
          <a:xfrm>
            <a:off x="5648650" y="2585700"/>
            <a:ext cx="3169774" cy="1783000"/>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746</Words>
  <Application>Microsoft Office PowerPoint</Application>
  <PresentationFormat>On-screen Show (16:9)</PresentationFormat>
  <Paragraphs>97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Montserrat</vt:lpstr>
      <vt:lpstr>Lato</vt:lpstr>
      <vt:lpstr>Arial</vt:lpstr>
      <vt:lpstr>Georgia</vt:lpstr>
      <vt:lpstr>Focus</vt:lpstr>
      <vt:lpstr>The Demon-Haunted World </vt:lpstr>
      <vt:lpstr>Carl Sagan</vt:lpstr>
      <vt:lpstr>PowerPoint Presentation</vt:lpstr>
      <vt:lpstr>25 chapters                   Valid VS pseudo</vt:lpstr>
      <vt:lpstr>PowerPoint Presentation</vt:lpstr>
      <vt:lpstr>Demons</vt:lpstr>
      <vt:lpstr>Demons</vt:lpstr>
      <vt:lpstr>Incubi and Succubi </vt:lpstr>
      <vt:lpstr>Witches</vt:lpstr>
      <vt:lpstr>So you’ve been accused of being a witch… now what?</vt:lpstr>
      <vt:lpstr>Ancient Demons and Modern UFO</vt:lpstr>
      <vt:lpstr>In defense of Aliens...</vt:lpstr>
      <vt:lpstr>Religion and UFOs</vt:lpstr>
      <vt:lpstr>Alien Appearance</vt:lpstr>
      <vt:lpstr>What is described</vt:lpstr>
      <vt:lpstr>What you would expect</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Demon-Haunted World </dc:title>
  <cp:lastModifiedBy>Carlson, Eric</cp:lastModifiedBy>
  <cp:revision>1</cp:revision>
  <dcterms:modified xsi:type="dcterms:W3CDTF">2018-02-19T20:22:22Z</dcterms:modified>
</cp:coreProperties>
</file>