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hape 2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john_gemmer@brown.edu" TargetMode="Externa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jpeg"/><Relationship Id="rId7" Type="http://schemas.openxmlformats.org/officeDocument/2006/relationships/hyperlink" Target="mailto:john_gemmer@brown.edu" TargetMode="External"/><Relationship Id="rId8" Type="http://schemas.openxmlformats.org/officeDocument/2006/relationships/image" Target="../media/image5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hyperlink" Target="mailto:john_gemmer@brown.edu" TargetMode="Externa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Shape 102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112" name="Shape 112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7502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1pPr>
            <a:lvl2pPr marL="11947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2pPr>
            <a:lvl3pPr marL="16392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3pPr>
            <a:lvl4pPr marL="20837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4pPr>
            <a:lvl5pPr marL="2528293" indent="-432793">
              <a:spcBef>
                <a:spcPts val="2000"/>
              </a:spcBef>
              <a:defRPr sz="2800">
                <a:latin typeface="+mn-lt"/>
                <a:ea typeface="+mn-ea"/>
                <a:cs typeface="+mn-cs"/>
                <a:sym typeface="Minion Pr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hape 121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7502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1pPr>
            <a:lvl2pPr marL="11947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2pPr>
            <a:lvl3pPr marL="16392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3pPr>
            <a:lvl4pPr marL="2083793" indent="-432793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4pPr>
            <a:lvl5pPr marL="2528293" indent="-432793">
              <a:spcBef>
                <a:spcPts val="2000"/>
              </a:spcBef>
              <a:defRPr sz="2800">
                <a:latin typeface="+mn-lt"/>
                <a:ea typeface="+mn-ea"/>
                <a:cs typeface="+mn-cs"/>
                <a:sym typeface="Minion Pr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" name="Shape 132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1" name="Shape 141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body" sz="quarter" idx="13"/>
          </p:nvPr>
        </p:nvSpPr>
        <p:spPr>
          <a:xfrm>
            <a:off x="3873753" y="2741257"/>
            <a:ext cx="5231893" cy="2847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John Gemmer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rPr>
                <a:hlinkClick r:id="rId2" invalidUrl="" action="" tgtFrame="" tooltip="" history="1" highlightClick="0" endSnd="0"/>
              </a:rPr>
              <a:t>john_gemmer@brown.edu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Division of Applied Mathematics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Brown University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Providence, RI 02906</a:t>
            </a:r>
          </a:p>
          <a:p>
            <a:pPr marL="0" indent="0" algn="ctr">
              <a:spcBef>
                <a:spcPts val="0"/>
              </a:spcBef>
              <a:buSzTx/>
              <a:buNone/>
              <a:defRPr sz="1000">
                <a:latin typeface="+mn-lt"/>
                <a:ea typeface="+mn-ea"/>
                <a:cs typeface="+mn-cs"/>
                <a:sym typeface="Minion Pro"/>
              </a:defRPr>
            </a:pPr>
          </a:p>
        </p:txBody>
      </p:sp>
      <p:sp>
        <p:nvSpPr>
          <p:cNvPr id="159" name="Shape 159"/>
          <p:cNvSpPr/>
          <p:nvPr>
            <p:ph type="body" sz="quarter" idx="14"/>
          </p:nvPr>
        </p:nvSpPr>
        <p:spPr>
          <a:xfrm>
            <a:off x="2595959" y="739140"/>
            <a:ext cx="7812882" cy="16840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7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Non-Euclidean Plates and The Hyperbolic Plane</a:t>
            </a:r>
          </a:p>
        </p:txBody>
      </p:sp>
      <p:sp>
        <p:nvSpPr>
          <p:cNvPr id="160" name="Shape 1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16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-114300" y="939800"/>
            <a:ext cx="13233400" cy="76200"/>
          </a:xfrm>
          <a:prstGeom prst="rect">
            <a:avLst/>
          </a:prstGeom>
          <a:gradFill>
            <a:gsLst>
              <a:gs pos="0">
                <a:srgbClr val="AE8F48"/>
              </a:gs>
              <a:gs pos="100000">
                <a:srgbClr val="020606"/>
              </a:gs>
            </a:gsLst>
            <a:lin ang="3060000"/>
          </a:gradFill>
          <a:ln w="254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8" name="Shape 168"/>
          <p:cNvSpPr/>
          <p:nvPr>
            <p:ph type="title"/>
          </p:nvPr>
        </p:nvSpPr>
        <p:spPr>
          <a:xfrm>
            <a:off x="101600" y="114300"/>
            <a:ext cx="12801600" cy="952500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Shape 1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16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-114300" y="939800"/>
            <a:ext cx="13233400" cy="76200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000000"/>
              </a:gs>
            </a:gsLst>
            <a:lin ang="3060000"/>
          </a:gradFill>
          <a:ln w="254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7" name="Shape 177"/>
          <p:cNvSpPr/>
          <p:nvPr>
            <p:ph type="title"/>
          </p:nvPr>
        </p:nvSpPr>
        <p:spPr>
          <a:xfrm>
            <a:off x="76200" y="114300"/>
            <a:ext cx="12827000" cy="952500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Shape 178"/>
          <p:cNvSpPr/>
          <p:nvPr/>
        </p:nvSpPr>
        <p:spPr>
          <a:xfrm>
            <a:off x="1293831" y="4514850"/>
            <a:ext cx="11504547" cy="723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79" name="Shape 1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4689" y="3993785"/>
            <a:ext cx="3048001" cy="327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4004" y="6528013"/>
            <a:ext cx="2981652" cy="352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2960" y="7273858"/>
            <a:ext cx="5041010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79919" y="1486536"/>
            <a:ext cx="4818976" cy="3374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V_2c_Po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472" y="1710260"/>
            <a:ext cx="3048001" cy="351129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>
            <p:ph type="body" sz="quarter" idx="13"/>
          </p:nvPr>
        </p:nvSpPr>
        <p:spPr>
          <a:xfrm>
            <a:off x="4029697" y="2900680"/>
            <a:ext cx="5231893" cy="3952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John Gemmer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rPr>
                <a:hlinkClick r:id="rId7" invalidUrl="" action="" tgtFrame="" tooltip="" history="1" highlightClick="0" endSnd="0"/>
              </a:rPr>
              <a:t>john_gemmer@brown.edu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Division of Applied Mathematics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Brown University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Providence, RI 02906</a:t>
            </a:r>
          </a:p>
          <a:p>
            <a:pPr marL="0" indent="0" algn="ctr">
              <a:spcBef>
                <a:spcPts val="0"/>
              </a:spcBef>
              <a:buSzTx/>
              <a:buNone/>
              <a:defRPr sz="1000">
                <a:latin typeface="+mn-lt"/>
                <a:ea typeface="+mn-ea"/>
                <a:cs typeface="+mn-cs"/>
                <a:sym typeface="Minion Pro"/>
              </a:defRPr>
            </a:pPr>
          </a:p>
          <a:p>
            <a: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Minion Pro"/>
              </a:defRPr>
            </a:pPr>
            <a:r>
              <a:t>Collaborators:</a:t>
            </a:r>
          </a:p>
          <a:p>
            <a: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Minion Pro"/>
              </a:defRPr>
            </a:pPr>
            <a:r>
              <a:t>Charles Durfee (CSM)</a:t>
            </a:r>
          </a:p>
          <a:p>
            <a: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Minion Pro"/>
              </a:defRPr>
            </a:pPr>
            <a:r>
              <a:t>Shankar Venkataramani (Arizona)</a:t>
            </a:r>
          </a:p>
          <a:p>
            <a: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Minion Pro"/>
              </a:defRPr>
            </a:pPr>
            <a:r>
              <a:t>Jerome Moloney (Arizona)</a:t>
            </a:r>
          </a:p>
        </p:txBody>
      </p:sp>
      <p:sp>
        <p:nvSpPr>
          <p:cNvPr id="192" name="Shape 192"/>
          <p:cNvSpPr/>
          <p:nvPr>
            <p:ph type="body" sz="quarter" idx="14"/>
          </p:nvPr>
        </p:nvSpPr>
        <p:spPr>
          <a:xfrm>
            <a:off x="2737972" y="933450"/>
            <a:ext cx="7518401" cy="1727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7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Nonlinear Optics and Light Bullets</a:t>
            </a:r>
          </a:p>
        </p:txBody>
      </p:sp>
      <p:pic>
        <p:nvPicPr>
          <p:cNvPr id="193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1922" y="5517268"/>
            <a:ext cx="2451101" cy="2400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" name="Shape 202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hape 203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16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-114300" y="939800"/>
            <a:ext cx="13233400" cy="76200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000000"/>
              </a:gs>
            </a:gsLst>
            <a:lin ang="3060000"/>
          </a:gradFill>
          <a:ln w="254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1" name="Shape 211"/>
          <p:cNvSpPr/>
          <p:nvPr>
            <p:ph type="title"/>
          </p:nvPr>
        </p:nvSpPr>
        <p:spPr>
          <a:xfrm>
            <a:off x="76200" y="114300"/>
            <a:ext cx="12827000" cy="952500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" name="Shape 2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76199" y="1801840"/>
            <a:ext cx="12827001" cy="7188201"/>
          </a:xfrm>
          <a:prstGeom prst="rect">
            <a:avLst/>
          </a:prstGeom>
        </p:spPr>
        <p:txBody>
          <a:bodyPr anchor="t"/>
          <a:lstStyle>
            <a:lvl1pPr marL="812120" indent="-494620">
              <a:spcBef>
                <a:spcPts val="2000"/>
              </a:spcBef>
              <a:buSzPct val="100000"/>
              <a:buAutoNum type="arabicPeriod" startAt="1"/>
              <a:defRPr sz="2800">
                <a:latin typeface="+mn-lt"/>
                <a:ea typeface="+mn-ea"/>
                <a:cs typeface="+mn-cs"/>
                <a:sym typeface="Minion Pro"/>
              </a:defRPr>
            </a:lvl1pPr>
            <a:lvl2pPr marL="1256620" indent="-494620">
              <a:spcBef>
                <a:spcPts val="2000"/>
              </a:spcBef>
              <a:buSzPct val="100000"/>
              <a:buAutoNum type="alphaUcPeriod" startAt="1"/>
              <a:defRPr sz="2800">
                <a:latin typeface="+mn-lt"/>
                <a:ea typeface="+mn-ea"/>
                <a:cs typeface="+mn-cs"/>
                <a:sym typeface="Minion Pro"/>
              </a:defRPr>
            </a:lvl2pPr>
            <a:lvl3pPr marL="1701120" indent="-494620">
              <a:spcBef>
                <a:spcPts val="2000"/>
              </a:spcBef>
              <a:buSzPct val="100000"/>
              <a:buAutoNum type="romanLcPeriod" startAt="1"/>
              <a:defRPr sz="2800">
                <a:latin typeface="+mn-lt"/>
                <a:ea typeface="+mn-ea"/>
                <a:cs typeface="+mn-cs"/>
                <a:sym typeface="Minion Pro"/>
              </a:defRPr>
            </a:lvl3pPr>
            <a:lvl4pPr marL="2145620" indent="-494620">
              <a:spcBef>
                <a:spcPts val="2000"/>
              </a:spcBef>
              <a:buSzPct val="100000"/>
              <a:buAutoNum type="alphaLcPeriod" startAt="1"/>
              <a:defRPr sz="2800">
                <a:latin typeface="+mn-lt"/>
                <a:ea typeface="+mn-ea"/>
                <a:cs typeface="+mn-cs"/>
                <a:sym typeface="Minion Pro"/>
              </a:defRPr>
            </a:lvl4pPr>
            <a:lvl5pPr marL="2590120" indent="-494620">
              <a:spcBef>
                <a:spcPts val="2000"/>
              </a:spcBef>
              <a:defRPr sz="2800">
                <a:latin typeface="+mn-lt"/>
                <a:ea typeface="+mn-ea"/>
                <a:cs typeface="+mn-cs"/>
                <a:sym typeface="Minion Pr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hape 30"/>
          <p:cNvSpPr/>
          <p:nvPr/>
        </p:nvSpPr>
        <p:spPr>
          <a:xfrm>
            <a:off x="-114300" y="939800"/>
            <a:ext cx="13233400" cy="76200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000000"/>
              </a:gs>
            </a:gsLst>
            <a:lin ang="3060000"/>
          </a:gradFill>
          <a:ln w="254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" name="Shape 31"/>
          <p:cNvSpPr/>
          <p:nvPr>
            <p:ph type="body" sz="quarter" idx="13"/>
          </p:nvPr>
        </p:nvSpPr>
        <p:spPr>
          <a:xfrm>
            <a:off x="50519" y="132080"/>
            <a:ext cx="12878361" cy="91694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4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-114300" y="1092200"/>
            <a:ext cx="13233400" cy="114300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000000"/>
              </a:gs>
            </a:gsLst>
            <a:lin ang="3060000"/>
          </a:gradFill>
          <a:ln w="254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76200" y="114300"/>
            <a:ext cx="12827000" cy="952500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rgbClr val="0054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2239" y="2806700"/>
            <a:ext cx="3495061" cy="412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V_2c_Po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2907690"/>
            <a:ext cx="3417535" cy="393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>
            <p:ph type="body" sz="quarter" idx="13"/>
          </p:nvPr>
        </p:nvSpPr>
        <p:spPr>
          <a:xfrm>
            <a:off x="3847436" y="4838700"/>
            <a:ext cx="5299473" cy="2247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Division of Applied Mathematics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Brown University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Providence, RI 02906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February 28, 2012</a:t>
            </a:r>
          </a:p>
        </p:txBody>
      </p:sp>
      <p:sp>
        <p:nvSpPr>
          <p:cNvPr id="59" name="Shape 59"/>
          <p:cNvSpPr/>
          <p:nvPr>
            <p:ph type="body" sz="quarter" idx="14"/>
          </p:nvPr>
        </p:nvSpPr>
        <p:spPr>
          <a:xfrm>
            <a:off x="3988488" y="3394261"/>
            <a:ext cx="5017369" cy="1148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John Gemmer</a:t>
            </a:r>
          </a:p>
          <a:p>
            <a:pPr marL="0" indent="0" algn="ctr">
              <a:spcBef>
                <a:spcPts val="0"/>
              </a:spcBef>
              <a:buSzTx/>
              <a:buNone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hlinkClick r:id="rId4" invalidUrl="" action="" tgtFrame="" tooltip="" history="1" highlightClick="0" endSnd="0"/>
              </a:rPr>
              <a:t>john_gemmer@brown.edu</a:t>
            </a:r>
          </a:p>
        </p:txBody>
      </p:sp>
      <p:sp>
        <p:nvSpPr>
          <p:cNvPr id="60" name="Shape 60"/>
          <p:cNvSpPr/>
          <p:nvPr>
            <p:ph type="body" sz="quarter" idx="15"/>
          </p:nvPr>
        </p:nvSpPr>
        <p:spPr>
          <a:xfrm>
            <a:off x="2737972" y="933450"/>
            <a:ext cx="7518401" cy="1727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5700">
                <a:solidFill>
                  <a:srgbClr val="0054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Calculus of Variations</a:t>
            </a:r>
          </a:p>
          <a:p>
            <a:pPr marL="0" indent="0" algn="ctr">
              <a:spcBef>
                <a:spcPts val="0"/>
              </a:spcBef>
              <a:buSzTx/>
              <a:buNone/>
              <a:defRPr sz="5700">
                <a:solidFill>
                  <a:srgbClr val="0054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(Modern Theory)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 fontScale="100000" lnSpcReduction="0"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81.png"/><Relationship Id="rId5" Type="http://schemas.openxmlformats.org/officeDocument/2006/relationships/image" Target="../media/image7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86.png"/><Relationship Id="rId5" Type="http://schemas.openxmlformats.org/officeDocument/2006/relationships/image" Target="../media/image8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2581" y="7186083"/>
            <a:ext cx="3581401" cy="227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body" idx="13"/>
          </p:nvPr>
        </p:nvSpPr>
        <p:spPr>
          <a:xfrm>
            <a:off x="3993715" y="3152334"/>
            <a:ext cx="5017370" cy="14757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John A. Gemmer</a:t>
            </a:r>
          </a:p>
          <a:p>
            <a:pPr marL="0" indent="0" algn="ctr">
              <a:spcBef>
                <a:spcPts val="0"/>
              </a:spcBef>
              <a:buSzTx/>
              <a:buNone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gemmerj@wfu.edu</a:t>
            </a:r>
          </a:p>
          <a:p>
            <a:pPr marL="0" indent="0" algn="ctr">
              <a:spcBef>
                <a:spcPts val="0"/>
              </a:spcBef>
              <a:buSzTx/>
              <a:buNone/>
              <a:defRPr sz="1000">
                <a:latin typeface="+mn-lt"/>
                <a:ea typeface="+mn-ea"/>
                <a:cs typeface="+mn-cs"/>
                <a:sym typeface="Minion Pro"/>
              </a:defRPr>
            </a:pPr>
          </a:p>
        </p:txBody>
      </p:sp>
      <p:sp>
        <p:nvSpPr>
          <p:cNvPr id="230" name="Shape 230"/>
          <p:cNvSpPr/>
          <p:nvPr>
            <p:ph type="body" idx="14"/>
          </p:nvPr>
        </p:nvSpPr>
        <p:spPr>
          <a:xfrm>
            <a:off x="1732606" y="1247048"/>
            <a:ext cx="9539587" cy="1778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WFU Analysis Seminar: Nonlinear Analysis</a:t>
            </a:r>
          </a:p>
        </p:txBody>
      </p:sp>
      <p:sp>
        <p:nvSpPr>
          <p:cNvPr id="231" name="Shape 231"/>
          <p:cNvSpPr/>
          <p:nvPr/>
        </p:nvSpPr>
        <p:spPr>
          <a:xfrm>
            <a:off x="9416635" y="335016"/>
            <a:ext cx="327329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B69960"/>
                </a:solidFill>
                <a:latin typeface="Minion Pro Semibold"/>
                <a:ea typeface="Minion Pro Semibold"/>
                <a:cs typeface="Minion Pro Semibold"/>
                <a:sym typeface="Minion Pro Semibold"/>
              </a:defRPr>
            </a:lvl1pPr>
          </a:lstStyle>
          <a:p>
            <a:pPr/>
            <a:r>
              <a:t>February 22, 2019</a:t>
            </a:r>
          </a:p>
        </p:txBody>
      </p:sp>
      <p:sp>
        <p:nvSpPr>
          <p:cNvPr id="232" name="Shape 232"/>
          <p:cNvSpPr/>
          <p:nvPr/>
        </p:nvSpPr>
        <p:spPr>
          <a:xfrm>
            <a:off x="410019" y="335016"/>
            <a:ext cx="391646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B69960"/>
                </a:solidFill>
                <a:latin typeface="Minion Pro Semibold"/>
                <a:ea typeface="Minion Pro Semibold"/>
                <a:cs typeface="Minion Pro Semibold"/>
                <a:sym typeface="Minion Pro Semibold"/>
              </a:defRPr>
            </a:lvl1pPr>
          </a:lstStyle>
          <a:p>
            <a:pPr/>
            <a:r>
              <a:t>Wake Forest University</a:t>
            </a:r>
          </a:p>
        </p:txBody>
      </p:sp>
      <p:sp>
        <p:nvSpPr>
          <p:cNvPr id="233" name="Shape 233"/>
          <p:cNvSpPr/>
          <p:nvPr/>
        </p:nvSpPr>
        <p:spPr>
          <a:xfrm>
            <a:off x="8255000" y="4411133"/>
            <a:ext cx="2557728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3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3571" y="4501361"/>
            <a:ext cx="4417037" cy="285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466" y="4755361"/>
            <a:ext cx="7805929" cy="4268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1</a:t>
            </a:r>
          </a:p>
        </p:txBody>
      </p:sp>
      <p:pic>
        <p:nvPicPr>
          <p:cNvPr id="4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46" y="3747540"/>
            <a:ext cx="5789448" cy="449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46" y="3747540"/>
            <a:ext cx="5789448" cy="449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346" y="3747540"/>
            <a:ext cx="5789448" cy="4492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4" name="Group 434"/>
          <p:cNvGrpSpPr/>
          <p:nvPr/>
        </p:nvGrpSpPr>
        <p:grpSpPr>
          <a:xfrm>
            <a:off x="713006" y="3542241"/>
            <a:ext cx="5322640" cy="4793443"/>
            <a:chOff x="0" y="0"/>
            <a:chExt cx="5322638" cy="4793442"/>
          </a:xfrm>
        </p:grpSpPr>
        <p:grpSp>
          <p:nvGrpSpPr>
            <p:cNvPr id="428" name="Group 428"/>
            <p:cNvGrpSpPr/>
            <p:nvPr/>
          </p:nvGrpSpPr>
          <p:grpSpPr>
            <a:xfrm>
              <a:off x="0" y="0"/>
              <a:ext cx="5322639" cy="4793443"/>
              <a:chOff x="0" y="0"/>
              <a:chExt cx="5322638" cy="4793442"/>
            </a:xfrm>
          </p:grpSpPr>
          <p:pic>
            <p:nvPicPr>
              <p:cNvPr id="425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828131" y="4494331"/>
                <a:ext cx="575214" cy="299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10866" y="303008"/>
                <a:ext cx="4911773" cy="40877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1138922" cy="29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3" name="Group 433"/>
            <p:cNvGrpSpPr/>
            <p:nvPr/>
          </p:nvGrpSpPr>
          <p:grpSpPr>
            <a:xfrm>
              <a:off x="704094" y="2417799"/>
              <a:ext cx="4296358" cy="1680568"/>
              <a:chOff x="0" y="0"/>
              <a:chExt cx="4296357" cy="1680566"/>
            </a:xfrm>
          </p:grpSpPr>
          <p:sp>
            <p:nvSpPr>
              <p:cNvPr id="429" name="Shape 429"/>
              <p:cNvSpPr/>
              <p:nvPr/>
            </p:nvSpPr>
            <p:spPr>
              <a:xfrm>
                <a:off x="3538780" y="614517"/>
                <a:ext cx="1" cy="106605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30" name="Shape 430"/>
              <p:cNvSpPr/>
              <p:nvPr/>
            </p:nvSpPr>
            <p:spPr>
              <a:xfrm flipH="1">
                <a:off x="757577" y="614517"/>
                <a:ext cx="1" cy="106605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0" y="0"/>
                <a:ext cx="1515154" cy="622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600">
                    <a:solidFill>
                      <a:schemeClr val="accent5"/>
                    </a:solidFill>
                    <a:latin typeface="Minion Pro Semibold"/>
                    <a:ea typeface="Minion Pro Semibold"/>
                    <a:cs typeface="Minion Pro Semibold"/>
                    <a:sym typeface="Minion Pro Semibold"/>
                  </a:defRPr>
                </a:lvl1pPr>
              </a:lstStyle>
              <a:p>
                <a:pPr/>
                <a:r>
                  <a:t>State 1</a:t>
                </a:r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781203" y="0"/>
                <a:ext cx="1515155" cy="622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600">
                    <a:solidFill>
                      <a:schemeClr val="accent1"/>
                    </a:solidFill>
                    <a:latin typeface="Minion Pro Semibold"/>
                    <a:ea typeface="Minion Pro Semibold"/>
                    <a:cs typeface="Minion Pro Semibold"/>
                    <a:sym typeface="Minion Pro Semibold"/>
                  </a:defRPr>
                </a:lvl1pPr>
              </a:lstStyle>
              <a:p>
                <a:pPr/>
                <a:r>
                  <a:t>State 2</a:t>
                </a:r>
              </a:p>
            </p:txBody>
          </p:sp>
        </p:grpSp>
      </p:grpSp>
      <p:grpSp>
        <p:nvGrpSpPr>
          <p:cNvPr id="437" name="Group 437"/>
          <p:cNvGrpSpPr/>
          <p:nvPr/>
        </p:nvGrpSpPr>
        <p:grpSpPr>
          <a:xfrm>
            <a:off x="2582473" y="8481219"/>
            <a:ext cx="7839854" cy="901701"/>
            <a:chOff x="0" y="0"/>
            <a:chExt cx="7839852" cy="901700"/>
          </a:xfrm>
        </p:grpSpPr>
        <p:sp>
          <p:nvSpPr>
            <p:cNvPr id="435" name="Shape 435"/>
            <p:cNvSpPr/>
            <p:nvPr/>
          </p:nvSpPr>
          <p:spPr>
            <a:xfrm>
              <a:off x="0" y="0"/>
              <a:ext cx="7839853" cy="901700"/>
            </a:xfrm>
            <a:prstGeom prst="rect">
              <a:avLst/>
            </a:prstGeom>
            <a:noFill/>
            <a:ln w="508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ysDot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6" name="Shape 436"/>
            <p:cNvSpPr/>
            <p:nvPr/>
          </p:nvSpPr>
          <p:spPr>
            <a:xfrm>
              <a:off x="453125" y="152399"/>
              <a:ext cx="6958890" cy="629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/>
              <a:r>
                <a:t>Infinite number of minimizers!</a:t>
              </a:r>
            </a:p>
          </p:txBody>
        </p:sp>
      </p:grpSp>
      <p:grpSp>
        <p:nvGrpSpPr>
          <p:cNvPr id="440" name="Group 440"/>
          <p:cNvGrpSpPr/>
          <p:nvPr/>
        </p:nvGrpSpPr>
        <p:grpSpPr>
          <a:xfrm>
            <a:off x="2343150" y="1147233"/>
            <a:ext cx="8318500" cy="1710267"/>
            <a:chOff x="0" y="0"/>
            <a:chExt cx="8318500" cy="1710266"/>
          </a:xfrm>
        </p:grpSpPr>
        <p:pic>
          <p:nvPicPr>
            <p:cNvPr id="438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8318500" cy="1231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863850" y="1316566"/>
              <a:ext cx="2590800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4" name="Group 444"/>
          <p:cNvGrpSpPr/>
          <p:nvPr/>
        </p:nvGrpSpPr>
        <p:grpSpPr>
          <a:xfrm>
            <a:off x="2956388" y="3061220"/>
            <a:ext cx="7092024" cy="482600"/>
            <a:chOff x="0" y="0"/>
            <a:chExt cx="7092023" cy="482599"/>
          </a:xfrm>
        </p:grpSpPr>
        <p:sp>
          <p:nvSpPr>
            <p:cNvPr id="441" name="Shape 441"/>
            <p:cNvSpPr/>
            <p:nvPr/>
          </p:nvSpPr>
          <p:spPr>
            <a:xfrm>
              <a:off x="0" y="0"/>
              <a:ext cx="7092024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just">
                <a:defRPr sz="3000"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pPr>
              <a:r>
                <a:rPr>
                  <a:solidFill>
                    <a:srgbClr val="FF2600"/>
                  </a:solidFill>
                </a:rPr>
                <a:t>Goal:</a:t>
              </a: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Find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f 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 that minimizes the </a:t>
              </a:r>
              <a:r>
                <a:rPr i="1">
                  <a:latin typeface="+mn-lt"/>
                  <a:ea typeface="+mn-ea"/>
                  <a:cs typeface="+mn-cs"/>
                  <a:sym typeface="Minion Pro"/>
                </a:rPr>
                <a:t>functional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E.</a:t>
              </a:r>
            </a:p>
          </p:txBody>
        </p:sp>
        <p:pic>
          <p:nvPicPr>
            <p:cNvPr id="442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69533" y="25400"/>
              <a:ext cx="203201" cy="36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604000" y="57150"/>
              <a:ext cx="381000" cy="279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5" name="pasted-image.png"/>
          <p:cNvPicPr>
            <a:picLocks noChangeAspect="0"/>
          </p:cNvPicPr>
          <p:nvPr/>
        </p:nvPicPr>
        <p:blipFill>
          <a:blip r:embed="rId12">
            <a:extLst/>
          </a:blip>
          <a:srcRect l="313" t="565" r="533" b="761"/>
          <a:stretch>
            <a:fillRect/>
          </a:stretch>
        </p:blipFill>
        <p:spPr>
          <a:xfrm>
            <a:off x="6425666" y="3747540"/>
            <a:ext cx="6178551" cy="4529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1" y="0"/>
                </a:moveTo>
                <a:lnTo>
                  <a:pt x="16534" y="30"/>
                </a:lnTo>
                <a:cubicBezTo>
                  <a:pt x="13775" y="47"/>
                  <a:pt x="9070" y="72"/>
                  <a:pt x="6080" y="87"/>
                </a:cubicBezTo>
                <a:cubicBezTo>
                  <a:pt x="3090" y="102"/>
                  <a:pt x="499" y="116"/>
                  <a:pt x="322" y="117"/>
                </a:cubicBezTo>
                <a:lnTo>
                  <a:pt x="0" y="119"/>
                </a:lnTo>
                <a:lnTo>
                  <a:pt x="26" y="6519"/>
                </a:lnTo>
                <a:cubicBezTo>
                  <a:pt x="41" y="10039"/>
                  <a:pt x="54" y="14873"/>
                  <a:pt x="54" y="17261"/>
                </a:cubicBezTo>
                <a:lnTo>
                  <a:pt x="54" y="21600"/>
                </a:lnTo>
                <a:lnTo>
                  <a:pt x="10711" y="21558"/>
                </a:lnTo>
                <a:cubicBezTo>
                  <a:pt x="16573" y="21536"/>
                  <a:pt x="21422" y="21503"/>
                  <a:pt x="21485" y="21485"/>
                </a:cubicBezTo>
                <a:lnTo>
                  <a:pt x="21600" y="21450"/>
                </a:lnTo>
                <a:lnTo>
                  <a:pt x="21578" y="13962"/>
                </a:lnTo>
                <a:cubicBezTo>
                  <a:pt x="21566" y="9843"/>
                  <a:pt x="21554" y="5016"/>
                  <a:pt x="21553" y="3236"/>
                </a:cubicBezTo>
                <a:lnTo>
                  <a:pt x="21551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2" grpId="2"/>
      <p:bldP build="whole" bldLvl="1" animBg="1" rev="0" advAuto="0" spid="423" grpId="3"/>
      <p:bldP build="whole" bldLvl="1" animBg="1" rev="0" advAuto="0" spid="445" grpId="6"/>
      <p:bldP build="whole" bldLvl="1" animBg="1" rev="0" advAuto="0" spid="434" grpId="1"/>
      <p:bldP build="whole" bldLvl="1" animBg="1" rev="0" advAuto="0" spid="424" grpId="4"/>
      <p:bldP build="whole" bldLvl="1" animBg="1" rev="0" advAuto="0" spid="437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2</a:t>
            </a:r>
          </a:p>
        </p:txBody>
      </p:sp>
      <p:grpSp>
        <p:nvGrpSpPr>
          <p:cNvPr id="452" name="Group 452"/>
          <p:cNvGrpSpPr/>
          <p:nvPr/>
        </p:nvGrpSpPr>
        <p:grpSpPr>
          <a:xfrm>
            <a:off x="510116" y="3833495"/>
            <a:ext cx="6464301" cy="5583344"/>
            <a:chOff x="0" y="0"/>
            <a:chExt cx="6464300" cy="5583343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6464300" cy="5583344"/>
              <a:chOff x="0" y="0"/>
              <a:chExt cx="6464300" cy="5583343"/>
            </a:xfrm>
          </p:grpSpPr>
          <p:pic>
            <p:nvPicPr>
              <p:cNvPr id="448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64300" cy="5016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9" name="Shape 449"/>
              <p:cNvSpPr/>
              <p:nvPr/>
            </p:nvSpPr>
            <p:spPr>
              <a:xfrm>
                <a:off x="782967" y="4953423"/>
                <a:ext cx="4898366" cy="629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47394"/>
                        <a:satOff val="-25753"/>
                        <a:lumOff val="-7544"/>
                      </a:schemeClr>
                    </a:solidFill>
                    <a:latin typeface="Minion Pro Semibold"/>
                    <a:ea typeface="Minion Pro Semibold"/>
                    <a:cs typeface="Minion Pro Semibold"/>
                    <a:sym typeface="Minion Pro Semibold"/>
                  </a:defRPr>
                </a:lvl1pPr>
              </a:lstStyle>
              <a:p>
                <a:pPr/>
                <a:r>
                  <a:t>Minimizing Sequence</a:t>
                </a:r>
              </a:p>
            </p:txBody>
          </p:sp>
        </p:grpSp>
        <p:pic>
          <p:nvPicPr>
            <p:cNvPr id="45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77266" y="325754"/>
              <a:ext cx="8255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9" name="Group 459"/>
          <p:cNvGrpSpPr/>
          <p:nvPr/>
        </p:nvGrpSpPr>
        <p:grpSpPr>
          <a:xfrm>
            <a:off x="510116" y="3833495"/>
            <a:ext cx="6464301" cy="5583344"/>
            <a:chOff x="0" y="0"/>
            <a:chExt cx="6464300" cy="5583343"/>
          </a:xfrm>
        </p:grpSpPr>
        <p:grpSp>
          <p:nvGrpSpPr>
            <p:cNvPr id="457" name="Group 457"/>
            <p:cNvGrpSpPr/>
            <p:nvPr/>
          </p:nvGrpSpPr>
          <p:grpSpPr>
            <a:xfrm>
              <a:off x="0" y="0"/>
              <a:ext cx="6464300" cy="5583344"/>
              <a:chOff x="0" y="0"/>
              <a:chExt cx="6464300" cy="5583343"/>
            </a:xfrm>
          </p:grpSpPr>
          <p:grpSp>
            <p:nvGrpSpPr>
              <p:cNvPr id="455" name="Group 455"/>
              <p:cNvGrpSpPr/>
              <p:nvPr/>
            </p:nvGrpSpPr>
            <p:grpSpPr>
              <a:xfrm>
                <a:off x="0" y="0"/>
                <a:ext cx="6464300" cy="5583344"/>
                <a:chOff x="0" y="0"/>
                <a:chExt cx="6464300" cy="5583343"/>
              </a:xfrm>
            </p:grpSpPr>
            <p:sp>
              <p:nvSpPr>
                <p:cNvPr id="453" name="Shape 453"/>
                <p:cNvSpPr/>
                <p:nvPr/>
              </p:nvSpPr>
              <p:spPr>
                <a:xfrm>
                  <a:off x="782967" y="4953423"/>
                  <a:ext cx="4898366" cy="6299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latin typeface="Minion Pro Semibold"/>
                      <a:ea typeface="Minion Pro Semibold"/>
                      <a:cs typeface="Minion Pro Semibold"/>
                      <a:sym typeface="Minion Pro Semibold"/>
                    </a:defRPr>
                  </a:lvl1pPr>
                </a:lstStyle>
                <a:p>
                  <a:pPr/>
                  <a:r>
                    <a:t>Minimizing Sequence</a:t>
                  </a:r>
                </a:p>
              </p:txBody>
            </p:sp>
            <p:pic>
              <p:nvPicPr>
                <p:cNvPr id="454" name="pasted-image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6464300" cy="50165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456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377266" y="325754"/>
                <a:ext cx="825501" cy="393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8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42466" y="2442421"/>
              <a:ext cx="8255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68" name="Group 468"/>
          <p:cNvGrpSpPr/>
          <p:nvPr/>
        </p:nvGrpSpPr>
        <p:grpSpPr>
          <a:xfrm>
            <a:off x="510116" y="3833495"/>
            <a:ext cx="6464301" cy="5583344"/>
            <a:chOff x="0" y="0"/>
            <a:chExt cx="6464300" cy="5583343"/>
          </a:xfrm>
        </p:grpSpPr>
        <p:grpSp>
          <p:nvGrpSpPr>
            <p:cNvPr id="466" name="Group 466"/>
            <p:cNvGrpSpPr/>
            <p:nvPr/>
          </p:nvGrpSpPr>
          <p:grpSpPr>
            <a:xfrm>
              <a:off x="0" y="0"/>
              <a:ext cx="6464300" cy="5583344"/>
              <a:chOff x="0" y="0"/>
              <a:chExt cx="6464300" cy="5583343"/>
            </a:xfrm>
          </p:grpSpPr>
          <p:grpSp>
            <p:nvGrpSpPr>
              <p:cNvPr id="464" name="Group 464"/>
              <p:cNvGrpSpPr/>
              <p:nvPr/>
            </p:nvGrpSpPr>
            <p:grpSpPr>
              <a:xfrm>
                <a:off x="0" y="0"/>
                <a:ext cx="6464300" cy="5583344"/>
                <a:chOff x="0" y="0"/>
                <a:chExt cx="6464300" cy="5583343"/>
              </a:xfrm>
            </p:grpSpPr>
            <p:grpSp>
              <p:nvGrpSpPr>
                <p:cNvPr id="462" name="Group 462"/>
                <p:cNvGrpSpPr/>
                <p:nvPr/>
              </p:nvGrpSpPr>
              <p:grpSpPr>
                <a:xfrm>
                  <a:off x="0" y="0"/>
                  <a:ext cx="6464300" cy="5583344"/>
                  <a:chOff x="0" y="0"/>
                  <a:chExt cx="6464300" cy="5583343"/>
                </a:xfrm>
              </p:grpSpPr>
              <p:pic>
                <p:nvPicPr>
                  <p:cNvPr id="460" name="pasted-image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6464300" cy="501650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61" name="Shape 461"/>
                  <p:cNvSpPr/>
                  <p:nvPr/>
                </p:nvSpPr>
                <p:spPr>
                  <a:xfrm>
                    <a:off x="782967" y="4953423"/>
                    <a:ext cx="4898366" cy="6299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>
                        <a:solidFill>
                          <a:schemeClr val="accent1">
                            <a:hueOff val="47394"/>
                            <a:satOff val="-25753"/>
                            <a:lumOff val="-7544"/>
                          </a:schemeClr>
                        </a:solidFill>
                        <a:latin typeface="Minion Pro Semibold"/>
                        <a:ea typeface="Minion Pro Semibold"/>
                        <a:cs typeface="Minion Pro Semibold"/>
                        <a:sym typeface="Minion Pro Semibold"/>
                      </a:defRPr>
                    </a:lvl1pPr>
                  </a:lstStyle>
                  <a:p>
                    <a:pPr/>
                    <a:r>
                      <a:t>Minimizing Sequence</a:t>
                    </a:r>
                  </a:p>
                </p:txBody>
              </p:sp>
            </p:grpSp>
            <p:pic>
              <p:nvPicPr>
                <p:cNvPr id="463" name="pasted-image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4377266" y="325754"/>
                  <a:ext cx="825501" cy="3937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465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342466" y="2442421"/>
                <a:ext cx="825501" cy="393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67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80466" y="3344121"/>
              <a:ext cx="8255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9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50377" y="1345088"/>
            <a:ext cx="7505701" cy="1231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5" name="Group 475"/>
          <p:cNvGrpSpPr/>
          <p:nvPr/>
        </p:nvGrpSpPr>
        <p:grpSpPr>
          <a:xfrm>
            <a:off x="2477717" y="1326038"/>
            <a:ext cx="3750345" cy="2382098"/>
            <a:chOff x="0" y="0"/>
            <a:chExt cx="3750343" cy="2382096"/>
          </a:xfrm>
        </p:grpSpPr>
        <p:sp>
          <p:nvSpPr>
            <p:cNvPr id="470" name="Shape 470"/>
            <p:cNvSpPr/>
            <p:nvPr/>
          </p:nvSpPr>
          <p:spPr>
            <a:xfrm>
              <a:off x="1304667" y="0"/>
              <a:ext cx="2333295" cy="1473730"/>
            </a:xfrm>
            <a:prstGeom prst="ellipse">
              <a:avLst/>
            </a:prstGeom>
            <a:noFill/>
            <a:ln w="50800" cap="flat">
              <a:solidFill>
                <a:srgbClr val="FF2600"/>
              </a:solidFill>
              <a:prstDash val="sysDot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6" name="Shape 486"/>
            <p:cNvSpPr/>
            <p:nvPr/>
          </p:nvSpPr>
          <p:spPr>
            <a:xfrm>
              <a:off x="1910467" y="1468406"/>
              <a:ext cx="224379" cy="4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474" name="Group 474"/>
            <p:cNvGrpSpPr/>
            <p:nvPr/>
          </p:nvGrpSpPr>
          <p:grpSpPr>
            <a:xfrm>
              <a:off x="-1" y="1825836"/>
              <a:ext cx="3750345" cy="556261"/>
              <a:chOff x="0" y="0"/>
              <a:chExt cx="3750343" cy="556259"/>
            </a:xfrm>
          </p:grpSpPr>
          <p:sp>
            <p:nvSpPr>
              <p:cNvPr id="472" name="Shape 472"/>
              <p:cNvSpPr/>
              <p:nvPr/>
            </p:nvSpPr>
            <p:spPr>
              <a:xfrm>
                <a:off x="-1" y="-1"/>
                <a:ext cx="2835556" cy="556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600">
                    <a:solidFill>
                      <a:srgbClr val="FF2600"/>
                    </a:solidFill>
                    <a:latin typeface="+mn-lt"/>
                    <a:ea typeface="+mn-ea"/>
                    <a:cs typeface="+mn-cs"/>
                    <a:sym typeface="Minion Pro"/>
                  </a:defRPr>
                </a:lvl1pPr>
              </a:lstStyle>
              <a:p>
                <a:pPr/>
                <a:r>
                  <a:t>Vanishes when</a:t>
                </a:r>
              </a:p>
            </p:txBody>
          </p:sp>
          <p:pic>
            <p:nvPicPr>
              <p:cNvPr id="473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861343" y="68579"/>
                <a:ext cx="889001" cy="36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1" name="Group 481"/>
          <p:cNvGrpSpPr/>
          <p:nvPr/>
        </p:nvGrpSpPr>
        <p:grpSpPr>
          <a:xfrm>
            <a:off x="6364718" y="1077859"/>
            <a:ext cx="5338333" cy="2892743"/>
            <a:chOff x="0" y="0"/>
            <a:chExt cx="5338331" cy="2892742"/>
          </a:xfrm>
        </p:grpSpPr>
        <p:sp>
          <p:nvSpPr>
            <p:cNvPr id="476" name="Shape 476"/>
            <p:cNvSpPr/>
            <p:nvPr/>
          </p:nvSpPr>
          <p:spPr>
            <a:xfrm>
              <a:off x="0" y="0"/>
              <a:ext cx="4140597" cy="1970087"/>
            </a:xfrm>
            <a:prstGeom prst="ellipse">
              <a:avLst/>
            </a:prstGeom>
            <a:noFill/>
            <a:ln w="50800" cap="flat">
              <a:solidFill>
                <a:srgbClr val="0433FF"/>
              </a:solidFill>
              <a:prstDash val="sysDot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>
              <a:off x="2636620" y="1958434"/>
              <a:ext cx="227265" cy="390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0433FF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480" name="Group 480"/>
            <p:cNvGrpSpPr/>
            <p:nvPr/>
          </p:nvGrpSpPr>
          <p:grpSpPr>
            <a:xfrm>
              <a:off x="1201465" y="2336482"/>
              <a:ext cx="4136867" cy="556261"/>
              <a:chOff x="0" y="0"/>
              <a:chExt cx="4136866" cy="556259"/>
            </a:xfrm>
          </p:grpSpPr>
          <p:sp>
            <p:nvSpPr>
              <p:cNvPr id="478" name="Shape 478"/>
              <p:cNvSpPr/>
              <p:nvPr/>
            </p:nvSpPr>
            <p:spPr>
              <a:xfrm>
                <a:off x="-1" y="-1"/>
                <a:ext cx="2835556" cy="556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600">
                    <a:solidFill>
                      <a:srgbClr val="0433FF"/>
                    </a:solidFill>
                    <a:latin typeface="+mn-lt"/>
                    <a:ea typeface="+mn-ea"/>
                    <a:cs typeface="+mn-cs"/>
                    <a:sym typeface="Minion Pro"/>
                  </a:defRPr>
                </a:lvl1pPr>
              </a:lstStyle>
              <a:p>
                <a:pPr/>
                <a:r>
                  <a:t>Vanishes when</a:t>
                </a:r>
              </a:p>
            </p:txBody>
          </p:sp>
          <p:pic>
            <p:nvPicPr>
              <p:cNvPr id="479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854166" y="55879"/>
                <a:ext cx="1282701" cy="393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4" name="Group 484"/>
          <p:cNvGrpSpPr/>
          <p:nvPr/>
        </p:nvGrpSpPr>
        <p:grpSpPr>
          <a:xfrm>
            <a:off x="6941432" y="6138333"/>
            <a:ext cx="5386370" cy="1439202"/>
            <a:chOff x="0" y="0"/>
            <a:chExt cx="5386368" cy="1439201"/>
          </a:xfrm>
        </p:grpSpPr>
        <p:sp>
          <p:nvSpPr>
            <p:cNvPr id="482" name="Shape 482"/>
            <p:cNvSpPr/>
            <p:nvPr/>
          </p:nvSpPr>
          <p:spPr>
            <a:xfrm>
              <a:off x="0" y="145944"/>
              <a:ext cx="5364269" cy="1264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9051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/>
              <a:r>
                <a:t>There is no minimum for this problem!</a:t>
              </a:r>
            </a:p>
          </p:txBody>
        </p:sp>
        <p:sp>
          <p:nvSpPr>
            <p:cNvPr id="483" name="Shape 483"/>
            <p:cNvSpPr/>
            <p:nvPr/>
          </p:nvSpPr>
          <p:spPr>
            <a:xfrm>
              <a:off x="47499" y="0"/>
              <a:ext cx="5338870" cy="1439202"/>
            </a:xfrm>
            <a:prstGeom prst="rect">
              <a:avLst/>
            </a:prstGeom>
            <a:noFill/>
            <a:ln w="50800" cap="flat">
              <a:solidFill>
                <a:srgbClr val="009051"/>
              </a:solidFill>
              <a:prstDash val="sysDot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485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37417" y="4963583"/>
            <a:ext cx="59944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1"/>
      <p:bldP build="whole" bldLvl="1" animBg="1" rev="0" advAuto="0" spid="468" grpId="5"/>
      <p:bldP build="whole" bldLvl="1" animBg="1" rev="0" advAuto="0" spid="484" grpId="7"/>
      <p:bldP build="whole" bldLvl="1" animBg="1" rev="0" advAuto="0" spid="459" grpId="4"/>
      <p:bldP build="whole" bldLvl="1" animBg="1" rev="0" advAuto="0" spid="485" grpId="6"/>
      <p:bldP build="whole" bldLvl="1" animBg="1" rev="0" advAuto="0" spid="452" grpId="3"/>
      <p:bldP build="whole" bldLvl="1" animBg="1" rev="0" advAuto="0" spid="48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3</a:t>
            </a:r>
          </a:p>
        </p:txBody>
      </p:sp>
      <p:pic>
        <p:nvPicPr>
          <p:cNvPr id="49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1315264"/>
            <a:ext cx="8839200" cy="1231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7" name="Group 497"/>
          <p:cNvGrpSpPr/>
          <p:nvPr/>
        </p:nvGrpSpPr>
        <p:grpSpPr>
          <a:xfrm>
            <a:off x="339630" y="2785067"/>
            <a:ext cx="5425897" cy="4633870"/>
            <a:chOff x="0" y="0"/>
            <a:chExt cx="5425895" cy="4633868"/>
          </a:xfrm>
        </p:grpSpPr>
        <p:grpSp>
          <p:nvGrpSpPr>
            <p:cNvPr id="494" name="Group 494"/>
            <p:cNvGrpSpPr/>
            <p:nvPr/>
          </p:nvGrpSpPr>
          <p:grpSpPr>
            <a:xfrm>
              <a:off x="0" y="263303"/>
              <a:ext cx="5425896" cy="4370566"/>
              <a:chOff x="0" y="0"/>
              <a:chExt cx="5425895" cy="4370564"/>
            </a:xfrm>
          </p:grpSpPr>
          <p:pic>
            <p:nvPicPr>
              <p:cNvPr id="491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425896" cy="43705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2" name="Shape 492"/>
              <p:cNvSpPr/>
              <p:nvPr/>
            </p:nvSpPr>
            <p:spPr>
              <a:xfrm>
                <a:off x="2503023" y="1105876"/>
                <a:ext cx="96000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493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782964" y="1326590"/>
                <a:ext cx="400121" cy="2934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95" name="Shape 495"/>
            <p:cNvSpPr/>
            <p:nvPr/>
          </p:nvSpPr>
          <p:spPr>
            <a:xfrm>
              <a:off x="2361236" y="112160"/>
              <a:ext cx="1270001" cy="368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6" name="Shape 496"/>
            <p:cNvSpPr/>
            <p:nvPr/>
          </p:nvSpPr>
          <p:spPr>
            <a:xfrm>
              <a:off x="1791742" y="-1"/>
              <a:ext cx="2408988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F26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/>
              <a:r>
                <a:t>Good guess:</a:t>
              </a:r>
            </a:p>
          </p:txBody>
        </p:sp>
      </p:grpSp>
      <p:pic>
        <p:nvPicPr>
          <p:cNvPr id="49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1166" y="3257813"/>
            <a:ext cx="6121401" cy="189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4" name="Group 504"/>
          <p:cNvGrpSpPr/>
          <p:nvPr/>
        </p:nvGrpSpPr>
        <p:grpSpPr>
          <a:xfrm>
            <a:off x="7565348" y="5509841"/>
            <a:ext cx="3733038" cy="1471559"/>
            <a:chOff x="0" y="0"/>
            <a:chExt cx="3733036" cy="1471558"/>
          </a:xfrm>
        </p:grpSpPr>
        <p:grpSp>
          <p:nvGrpSpPr>
            <p:cNvPr id="501" name="Group 501"/>
            <p:cNvGrpSpPr/>
            <p:nvPr/>
          </p:nvGrpSpPr>
          <p:grpSpPr>
            <a:xfrm>
              <a:off x="-1" y="0"/>
              <a:ext cx="3443632" cy="556260"/>
              <a:chOff x="0" y="0"/>
              <a:chExt cx="3443630" cy="556259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0" y="-1"/>
                <a:ext cx="3443631" cy="556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600">
                    <a:solidFill>
                      <a:srgbClr val="0433FF"/>
                    </a:solidFill>
                    <a:latin typeface="Minion Pro Semibold"/>
                    <a:ea typeface="Minion Pro Semibold"/>
                    <a:cs typeface="Minion Pro Semibold"/>
                    <a:sym typeface="Minion Pro Semibold"/>
                  </a:defRPr>
                </a:pPr>
                <a:r>
                  <a:t>Optimize over </a:t>
                </a:r>
                <a:r>
                  <a:rPr>
                    <a:solidFill>
                      <a:srgbClr val="FFFFFF"/>
                    </a:solidFill>
                  </a:rPr>
                  <a:t>W</a:t>
                </a:r>
                <a:r>
                  <a:t>:</a:t>
                </a:r>
              </a:p>
            </p:txBody>
          </p:sp>
          <p:pic>
            <p:nvPicPr>
              <p:cNvPr id="500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71553" y="93979"/>
                <a:ext cx="469901" cy="342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0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29586" y="609783"/>
              <a:ext cx="10541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3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37436" y="1077858"/>
              <a:ext cx="2895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8" name="Group 508"/>
          <p:cNvGrpSpPr/>
          <p:nvPr/>
        </p:nvGrpSpPr>
        <p:grpSpPr>
          <a:xfrm>
            <a:off x="2476373" y="7341127"/>
            <a:ext cx="8052054" cy="1992803"/>
            <a:chOff x="0" y="0"/>
            <a:chExt cx="8052053" cy="1992802"/>
          </a:xfrm>
        </p:grpSpPr>
        <p:sp>
          <p:nvSpPr>
            <p:cNvPr id="505" name="Shape 505"/>
            <p:cNvSpPr/>
            <p:nvPr/>
          </p:nvSpPr>
          <p:spPr>
            <a:xfrm>
              <a:off x="2438983" y="-1"/>
              <a:ext cx="3199487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009051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/>
              <a:r>
                <a:t>Limiting Energy</a:t>
              </a:r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655217"/>
              <a:ext cx="8052054" cy="1337586"/>
            </a:xfrm>
            <a:prstGeom prst="rect">
              <a:avLst/>
            </a:prstGeom>
            <a:noFill/>
            <a:ln w="50800" cap="flat">
              <a:solidFill>
                <a:srgbClr val="009051"/>
              </a:solidFill>
              <a:prstDash val="sysDot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507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6976" y="752509"/>
              <a:ext cx="7683501" cy="1143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7" grpId="1"/>
      <p:bldP build="whole" bldLvl="1" animBg="1" rev="0" advAuto="0" spid="498" grpId="2"/>
      <p:bldP build="whole" bldLvl="1" animBg="1" rev="0" advAuto="0" spid="508" grpId="4"/>
      <p:bldP build="whole" bldLvl="1" animBg="1" rev="0" advAuto="0" spid="504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BolzaYoung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707748" y="2116666"/>
            <a:ext cx="14420296" cy="78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3</a:t>
            </a:r>
          </a:p>
        </p:txBody>
      </p:sp>
      <p:pic>
        <p:nvPicPr>
          <p:cNvPr id="51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2800" y="1315264"/>
            <a:ext cx="88392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Shape 513"/>
          <p:cNvSpPr/>
          <p:nvPr/>
        </p:nvSpPr>
        <p:spPr>
          <a:xfrm>
            <a:off x="2726961" y="9065704"/>
            <a:ext cx="755087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defRPr sz="3000">
                <a:latin typeface="Minion Pro Semibold"/>
                <a:ea typeface="Minion Pro Semibold"/>
                <a:cs typeface="Minion Pro Semibold"/>
                <a:sym typeface="Minion Pro Semibold"/>
              </a:defRPr>
            </a:pPr>
            <a:r>
              <a:rPr>
                <a:solidFill>
                  <a:srgbClr val="0433FF"/>
                </a:solidFill>
              </a:rPr>
              <a:t>Energy concentrates on tip of triangle (Defect). </a:t>
            </a:r>
            <a:r>
              <a:rPr>
                <a:solidFill>
                  <a:srgbClr val="FF26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666" fill="hold"/>
                                        <p:tgtEl>
                                          <p:spTgt spid="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4</a:t>
            </a:r>
          </a:p>
        </p:txBody>
      </p:sp>
      <p:pic>
        <p:nvPicPr>
          <p:cNvPr id="51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410542"/>
            <a:ext cx="114300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6500" y="7656425"/>
            <a:ext cx="8559800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8700" y="8809609"/>
            <a:ext cx="58674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4174" y="2506979"/>
            <a:ext cx="10404452" cy="52753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5" name="Group 525"/>
          <p:cNvGrpSpPr/>
          <p:nvPr/>
        </p:nvGrpSpPr>
        <p:grpSpPr>
          <a:xfrm>
            <a:off x="3979333" y="4696904"/>
            <a:ext cx="5792523" cy="1254154"/>
            <a:chOff x="0" y="0"/>
            <a:chExt cx="5792522" cy="1254152"/>
          </a:xfrm>
        </p:grpSpPr>
        <p:sp>
          <p:nvSpPr>
            <p:cNvPr id="520" name="Shape 520"/>
            <p:cNvSpPr/>
            <p:nvPr/>
          </p:nvSpPr>
          <p:spPr>
            <a:xfrm flipH="1">
              <a:off x="2116435" y="625945"/>
              <a:ext cx="410675" cy="61624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21" name="Shape 521"/>
            <p:cNvSpPr/>
            <p:nvPr/>
          </p:nvSpPr>
          <p:spPr>
            <a:xfrm>
              <a:off x="2227481" y="0"/>
              <a:ext cx="1333170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just">
                <a:defRPr sz="3000">
                  <a:solidFill>
                    <a:srgbClr val="FF26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2600"/>
                  </a:solidFill>
                </a:rPr>
                <a:t>Defects</a:t>
              </a:r>
            </a:p>
          </p:txBody>
        </p:sp>
        <p:sp>
          <p:nvSpPr>
            <p:cNvPr id="522" name="Shape 522"/>
            <p:cNvSpPr/>
            <p:nvPr/>
          </p:nvSpPr>
          <p:spPr>
            <a:xfrm flipH="1">
              <a:off x="0" y="340760"/>
              <a:ext cx="1976983" cy="90258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23" name="Shape 523"/>
            <p:cNvSpPr/>
            <p:nvPr/>
          </p:nvSpPr>
          <p:spPr>
            <a:xfrm>
              <a:off x="3811254" y="334771"/>
              <a:ext cx="1981269" cy="91938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24" name="Shape 524"/>
            <p:cNvSpPr/>
            <p:nvPr/>
          </p:nvSpPr>
          <p:spPr>
            <a:xfrm>
              <a:off x="3399506" y="656507"/>
              <a:ext cx="558031" cy="55803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5" grpId="4"/>
      <p:bldP build="whole" bldLvl="1" animBg="1" rev="0" advAuto="0" spid="517" grpId="2"/>
      <p:bldP build="whole" bldLvl="1" animBg="1" rev="0" advAuto="0" spid="518" grpId="3"/>
      <p:bldP build="whole" bldLvl="1" animBg="1" rev="0" advAuto="0" spid="5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BolzaYoung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79556" y="2347681"/>
            <a:ext cx="13563912" cy="7417764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4</a:t>
            </a:r>
          </a:p>
        </p:txBody>
      </p:sp>
      <p:pic>
        <p:nvPicPr>
          <p:cNvPr id="52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400" y="1410542"/>
            <a:ext cx="114300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hape 530"/>
          <p:cNvSpPr/>
          <p:nvPr/>
        </p:nvSpPr>
        <p:spPr>
          <a:xfrm>
            <a:off x="3847207" y="8879437"/>
            <a:ext cx="531038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defRPr sz="3000">
                <a:latin typeface="Minion Pro Semibold"/>
                <a:ea typeface="Minion Pro Semibold"/>
                <a:cs typeface="Minion Pro Semibold"/>
                <a:sym typeface="Minion Pro Semibold"/>
              </a:defRPr>
            </a:pPr>
            <a:r>
              <a:rPr>
                <a:solidFill>
                  <a:srgbClr val="0433FF"/>
                </a:solidFill>
              </a:rPr>
              <a:t>Energy concentrates on defects.</a:t>
            </a:r>
            <a:r>
              <a:rPr>
                <a:solidFill>
                  <a:srgbClr val="FF26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666" fill="hold"/>
                                        <p:tgtEl>
                                          <p:spTgt spid="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2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Gamma-Limits</a:t>
            </a:r>
          </a:p>
        </p:txBody>
      </p:sp>
      <p:grpSp>
        <p:nvGrpSpPr>
          <p:cNvPr id="539" name="Group 539"/>
          <p:cNvGrpSpPr/>
          <p:nvPr/>
        </p:nvGrpSpPr>
        <p:grpSpPr>
          <a:xfrm>
            <a:off x="638468" y="1460754"/>
            <a:ext cx="11727864" cy="1193292"/>
            <a:chOff x="0" y="0"/>
            <a:chExt cx="11727863" cy="1193291"/>
          </a:xfrm>
        </p:grpSpPr>
        <p:sp>
          <p:nvSpPr>
            <p:cNvPr id="533" name="Shape 533"/>
            <p:cNvSpPr/>
            <p:nvPr/>
          </p:nvSpPr>
          <p:spPr>
            <a:xfrm>
              <a:off x="0" y="-1"/>
              <a:ext cx="11727864" cy="1193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3600"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pPr>
              <a:r>
                <a:t>Definition: 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Let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F_n:X-&gt;R      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. We say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F_n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G</a:t>
              </a:r>
              <a:r>
                <a:rPr>
                  <a:solidFill>
                    <a:srgbClr val="0433FF"/>
                  </a:solidFill>
                </a:rPr>
                <a:t>-converges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 to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F:X-&gt; R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        and write </a:t>
              </a:r>
              <a:r>
                <a: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inion Pro"/>
                </a:rPr>
                <a:t>G-lim_{n}=F</a:t>
              </a:r>
              <a:r>
                <a:rPr>
                  <a:latin typeface="+mn-lt"/>
                  <a:ea typeface="+mn-ea"/>
                  <a:cs typeface="+mn-cs"/>
                  <a:sym typeface="Minion Pro"/>
                </a:rPr>
                <a:t>                 if</a:t>
              </a:r>
            </a:p>
          </p:txBody>
        </p:sp>
        <p:pic>
          <p:nvPicPr>
            <p:cNvPr id="53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67865" y="69595"/>
              <a:ext cx="23495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070065" y="94995"/>
              <a:ext cx="2667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57265" y="94995"/>
              <a:ext cx="4953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4165" y="710945"/>
              <a:ext cx="21717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82315" y="698245"/>
              <a:ext cx="3937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0" name="Shape 540"/>
          <p:cNvSpPr/>
          <p:nvPr>
            <p:ph type="body" sz="half" idx="4294967295"/>
          </p:nvPr>
        </p:nvSpPr>
        <p:spPr>
          <a:xfrm>
            <a:off x="720129" y="2875489"/>
            <a:ext cx="12195771" cy="2642593"/>
          </a:xfrm>
          <a:prstGeom prst="rect">
            <a:avLst/>
          </a:prstGeom>
        </p:spPr>
        <p:txBody>
          <a:bodyPr anchor="t"/>
          <a:lstStyle/>
          <a:p>
            <a:pPr marL="812120" indent="-494620">
              <a:spcBef>
                <a:spcPts val="1000"/>
              </a:spcBef>
              <a:buSzPct val="100000"/>
              <a:buAutoNum type="arabicPeriod" startAt="1"/>
              <a:defRPr sz="3600">
                <a:latin typeface="+mn-lt"/>
                <a:ea typeface="+mn-ea"/>
                <a:cs typeface="+mn-cs"/>
                <a:sym typeface="Minion Pro"/>
              </a:defRPr>
            </a:pPr>
            <a:r>
              <a:rPr>
                <a:solidFill>
                  <a:srgbClr val="FF2600"/>
                </a:solidFill>
                <a:latin typeface="Minion Pro Semibold"/>
                <a:ea typeface="Minion Pro Semibold"/>
                <a:cs typeface="Minion Pro Semibold"/>
                <a:sym typeface="Minion Pro Semibold"/>
              </a:rPr>
              <a:t>Asymptotic Lower Bound: </a:t>
            </a:r>
            <a:r>
              <a:t>For every</a:t>
            </a:r>
            <a:r>
              <a:rPr>
                <a:solidFill>
                  <a:srgbClr val="FFFFFF"/>
                </a:solidFill>
              </a:rPr>
              <a:t> x\inX </a:t>
            </a:r>
            <a:r>
              <a:t>,  and every                                 </a:t>
            </a:r>
            <a:r>
              <a:rPr>
                <a:solidFill>
                  <a:srgbClr val="FFFFFF"/>
                </a:solidFill>
              </a:rPr>
              <a:t>adfadsfa </a:t>
            </a:r>
            <a:r>
              <a:t>in </a:t>
            </a:r>
            <a:r>
              <a:rPr>
                <a:solidFill>
                  <a:srgbClr val="FFFFFF"/>
                </a:solidFill>
              </a:rPr>
              <a:t>X</a:t>
            </a:r>
            <a:r>
              <a:t>:</a:t>
            </a:r>
          </a:p>
        </p:txBody>
      </p:sp>
      <p:sp>
        <p:nvSpPr>
          <p:cNvPr id="541" name="Shape 541"/>
          <p:cNvSpPr/>
          <p:nvPr/>
        </p:nvSpPr>
        <p:spPr>
          <a:xfrm>
            <a:off x="698499" y="5086604"/>
            <a:ext cx="12827001" cy="1193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812120" indent="-494620" algn="l">
              <a:spcBef>
                <a:spcPts val="1000"/>
              </a:spcBef>
              <a:buSzPct val="100000"/>
              <a:buAutoNum type="arabicPeriod" startAt="2"/>
              <a:defRPr sz="3600">
                <a:latin typeface="+mn-lt"/>
                <a:ea typeface="+mn-ea"/>
                <a:cs typeface="+mn-cs"/>
                <a:sym typeface="Minion Pro"/>
              </a:defRPr>
            </a:pPr>
            <a:r>
              <a:rPr>
                <a:solidFill>
                  <a:srgbClr val="FF2600"/>
                </a:solidFill>
                <a:latin typeface="Minion Pro Semibold"/>
                <a:ea typeface="Minion Pro Semibold"/>
                <a:cs typeface="Minion Pro Semibold"/>
                <a:sym typeface="Minion Pro Semibold"/>
              </a:rPr>
              <a:t>Recovery Sequence: </a:t>
            </a:r>
            <a:r>
              <a:t>For every</a:t>
            </a:r>
            <a:r>
              <a:rPr>
                <a:solidFill>
                  <a:srgbClr val="FFFFFF"/>
                </a:solidFill>
              </a:rPr>
              <a:t> x\inX  </a:t>
            </a:r>
            <a:r>
              <a:t>,  there exists some                                </a:t>
            </a:r>
            <a:r>
              <a:rPr>
                <a:solidFill>
                  <a:srgbClr val="FFFFFF"/>
                </a:solidFill>
              </a:rPr>
              <a:t>adfadsfa </a:t>
            </a:r>
            <a:r>
              <a:t>such that</a:t>
            </a:r>
            <a:r>
              <a:rPr>
                <a:solidFill>
                  <a:srgbClr val="FFFFFF"/>
                </a:solidFill>
              </a:rPr>
              <a:t>                  </a:t>
            </a:r>
            <a:r>
              <a:t>in </a:t>
            </a:r>
            <a:r>
              <a:rPr>
                <a:solidFill>
                  <a:srgbClr val="FFFFFF"/>
                </a:solidFill>
              </a:rPr>
              <a:t>X  </a:t>
            </a:r>
            <a:r>
              <a:t>and:</a:t>
            </a:r>
          </a:p>
        </p:txBody>
      </p:sp>
      <p:grpSp>
        <p:nvGrpSpPr>
          <p:cNvPr id="546" name="Group 546"/>
          <p:cNvGrpSpPr/>
          <p:nvPr/>
        </p:nvGrpSpPr>
        <p:grpSpPr>
          <a:xfrm>
            <a:off x="1631950" y="2927350"/>
            <a:ext cx="8001000" cy="1885950"/>
            <a:chOff x="0" y="0"/>
            <a:chExt cx="8001000" cy="1885950"/>
          </a:xfrm>
        </p:grpSpPr>
        <p:pic>
          <p:nvPicPr>
            <p:cNvPr id="54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73350" y="1250950"/>
              <a:ext cx="4394200" cy="63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3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794500" y="0"/>
              <a:ext cx="1206500" cy="34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596900"/>
              <a:ext cx="14605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12950" y="546100"/>
              <a:ext cx="3810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7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219950" y="5150104"/>
            <a:ext cx="1206500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87500" y="5701425"/>
            <a:ext cx="1447800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016500" y="5676025"/>
            <a:ext cx="1600200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pasted-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200900" y="5689600"/>
            <a:ext cx="3810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235450" y="6553200"/>
            <a:ext cx="4533900" cy="72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asted-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76973" y="7550404"/>
            <a:ext cx="12082084" cy="1945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0" grpId="1"/>
      <p:bldP build="p" bldLvl="5" animBg="1" rev="0" advAuto="0" spid="541" grpId="2"/>
      <p:bldP build="whole" bldLvl="1" animBg="1" rev="0" advAuto="0" spid="552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Examples:</a:t>
            </a:r>
          </a:p>
        </p:txBody>
      </p:sp>
      <p:pic>
        <p:nvPicPr>
          <p:cNvPr id="55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2550" y="1619250"/>
            <a:ext cx="4203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950" y="2846387"/>
            <a:ext cx="6184900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050" y="4708525"/>
            <a:ext cx="7124700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6850" y="7537450"/>
            <a:ext cx="4838700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6" grpId="2"/>
      <p:bldP build="whole" bldLvl="1" animBg="1" rev="0" advAuto="0" spid="557" grpId="3"/>
      <p:bldP build="whole" bldLvl="1" animBg="1" rev="0" advAuto="0" spid="555" grpId="1"/>
      <p:bldP build="whole" bldLvl="1" animBg="1" rev="0" advAuto="0" spid="558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Calculus of Variations Example 3</a:t>
            </a:r>
          </a:p>
        </p:txBody>
      </p:sp>
      <p:pic>
        <p:nvPicPr>
          <p:cNvPr id="56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1315264"/>
            <a:ext cx="8839200" cy="1231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Group 568"/>
          <p:cNvGrpSpPr/>
          <p:nvPr/>
        </p:nvGrpSpPr>
        <p:grpSpPr>
          <a:xfrm>
            <a:off x="339630" y="2785067"/>
            <a:ext cx="5425897" cy="4633870"/>
            <a:chOff x="0" y="0"/>
            <a:chExt cx="5425895" cy="4633868"/>
          </a:xfrm>
        </p:grpSpPr>
        <p:grpSp>
          <p:nvGrpSpPr>
            <p:cNvPr id="565" name="Group 565"/>
            <p:cNvGrpSpPr/>
            <p:nvPr/>
          </p:nvGrpSpPr>
          <p:grpSpPr>
            <a:xfrm>
              <a:off x="0" y="263303"/>
              <a:ext cx="5425896" cy="4370566"/>
              <a:chOff x="0" y="0"/>
              <a:chExt cx="5425895" cy="4370564"/>
            </a:xfrm>
          </p:grpSpPr>
          <p:pic>
            <p:nvPicPr>
              <p:cNvPr id="562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425896" cy="43705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3" name="Shape 563"/>
              <p:cNvSpPr/>
              <p:nvPr/>
            </p:nvSpPr>
            <p:spPr>
              <a:xfrm>
                <a:off x="2503023" y="1105876"/>
                <a:ext cx="96000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564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782964" y="1326590"/>
                <a:ext cx="400121" cy="2934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66" name="Shape 566"/>
            <p:cNvSpPr/>
            <p:nvPr/>
          </p:nvSpPr>
          <p:spPr>
            <a:xfrm>
              <a:off x="2361236" y="112160"/>
              <a:ext cx="1270001" cy="368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7" name="Shape 567"/>
            <p:cNvSpPr/>
            <p:nvPr/>
          </p:nvSpPr>
          <p:spPr>
            <a:xfrm>
              <a:off x="1791742" y="-1"/>
              <a:ext cx="2408988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F26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/>
              <a:r>
                <a:t>Good guess:</a:t>
              </a:r>
            </a:p>
          </p:txBody>
        </p:sp>
      </p:grpSp>
      <p:pic>
        <p:nvPicPr>
          <p:cNvPr id="56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1166" y="3257813"/>
            <a:ext cx="6121401" cy="189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5" name="Group 575"/>
          <p:cNvGrpSpPr/>
          <p:nvPr/>
        </p:nvGrpSpPr>
        <p:grpSpPr>
          <a:xfrm>
            <a:off x="7565348" y="5509841"/>
            <a:ext cx="3733038" cy="1471559"/>
            <a:chOff x="0" y="0"/>
            <a:chExt cx="3733036" cy="1471558"/>
          </a:xfrm>
        </p:grpSpPr>
        <p:grpSp>
          <p:nvGrpSpPr>
            <p:cNvPr id="572" name="Group 572"/>
            <p:cNvGrpSpPr/>
            <p:nvPr/>
          </p:nvGrpSpPr>
          <p:grpSpPr>
            <a:xfrm>
              <a:off x="-1" y="0"/>
              <a:ext cx="3443632" cy="556260"/>
              <a:chOff x="0" y="0"/>
              <a:chExt cx="3443630" cy="556259"/>
            </a:xfrm>
          </p:grpSpPr>
          <p:sp>
            <p:nvSpPr>
              <p:cNvPr id="570" name="Shape 570"/>
              <p:cNvSpPr/>
              <p:nvPr/>
            </p:nvSpPr>
            <p:spPr>
              <a:xfrm>
                <a:off x="0" y="-1"/>
                <a:ext cx="3443631" cy="556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600">
                    <a:solidFill>
                      <a:srgbClr val="0433FF"/>
                    </a:solidFill>
                    <a:latin typeface="Minion Pro Semibold"/>
                    <a:ea typeface="Minion Pro Semibold"/>
                    <a:cs typeface="Minion Pro Semibold"/>
                    <a:sym typeface="Minion Pro Semibold"/>
                  </a:defRPr>
                </a:pPr>
                <a:r>
                  <a:t>Optimize over </a:t>
                </a:r>
                <a:r>
                  <a:rPr>
                    <a:solidFill>
                      <a:srgbClr val="FFFFFF"/>
                    </a:solidFill>
                  </a:rPr>
                  <a:t>W</a:t>
                </a:r>
                <a:r>
                  <a:t>:</a:t>
                </a:r>
              </a:p>
            </p:txBody>
          </p:sp>
          <p:pic>
            <p:nvPicPr>
              <p:cNvPr id="571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71553" y="93979"/>
                <a:ext cx="469901" cy="342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29586" y="609783"/>
              <a:ext cx="10541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37436" y="1077858"/>
              <a:ext cx="2895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9" name="Group 579"/>
          <p:cNvGrpSpPr/>
          <p:nvPr/>
        </p:nvGrpSpPr>
        <p:grpSpPr>
          <a:xfrm>
            <a:off x="2476373" y="7341127"/>
            <a:ext cx="8052054" cy="1992803"/>
            <a:chOff x="0" y="0"/>
            <a:chExt cx="8052053" cy="1992802"/>
          </a:xfrm>
        </p:grpSpPr>
        <p:sp>
          <p:nvSpPr>
            <p:cNvPr id="576" name="Shape 576"/>
            <p:cNvSpPr/>
            <p:nvPr/>
          </p:nvSpPr>
          <p:spPr>
            <a:xfrm>
              <a:off x="2438983" y="-1"/>
              <a:ext cx="3199487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009051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/>
              <a:r>
                <a:t>Limiting Energy</a:t>
              </a:r>
            </a:p>
          </p:txBody>
        </p:sp>
        <p:sp>
          <p:nvSpPr>
            <p:cNvPr id="577" name="Shape 577"/>
            <p:cNvSpPr/>
            <p:nvPr/>
          </p:nvSpPr>
          <p:spPr>
            <a:xfrm>
              <a:off x="0" y="655217"/>
              <a:ext cx="8052054" cy="1337586"/>
            </a:xfrm>
            <a:prstGeom prst="rect">
              <a:avLst/>
            </a:prstGeom>
            <a:noFill/>
            <a:ln w="50800" cap="flat">
              <a:solidFill>
                <a:srgbClr val="009051"/>
              </a:solidFill>
              <a:prstDash val="sysDot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578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6976" y="752509"/>
              <a:ext cx="7683501" cy="1143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9" grpId="4"/>
      <p:bldP build="whole" bldLvl="1" animBg="1" rev="0" advAuto="0" spid="568" grpId="1"/>
      <p:bldP build="whole" bldLvl="1" animBg="1" rev="0" advAuto="0" spid="569" grpId="2"/>
      <p:bldP build="whole" bldLvl="1" animBg="1" rev="0" advAuto="0" spid="575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type="body" sz="half" idx="4294967295"/>
          </p:nvPr>
        </p:nvSpPr>
        <p:spPr>
          <a:xfrm>
            <a:off x="88899" y="2875489"/>
            <a:ext cx="12827001" cy="2642593"/>
          </a:xfrm>
          <a:prstGeom prst="rect">
            <a:avLst/>
          </a:prstGeom>
        </p:spPr>
        <p:txBody>
          <a:bodyPr anchor="t"/>
          <a:lstStyle/>
          <a:p>
            <a:pPr marL="812120" indent="-494620">
              <a:spcBef>
                <a:spcPts val="1000"/>
              </a:spcBef>
              <a:buSzPct val="100000"/>
              <a:buAutoNum type="arabicPeriod" startAt="1"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rPr>
                <a:solidFill>
                  <a:srgbClr val="FF2600"/>
                </a:solidFill>
                <a:latin typeface="Minion Pro Semibold"/>
                <a:ea typeface="Minion Pro Semibold"/>
                <a:cs typeface="Minion Pro Semibold"/>
                <a:sym typeface="Minion Pro Semibold"/>
              </a:rPr>
              <a:t>Competition</a:t>
            </a:r>
            <a:r>
              <a:t> between different terms energy scales drives pattern formation.</a:t>
            </a:r>
            <a:endParaRPr>
              <a:solidFill>
                <a:schemeClr val="accent1">
                  <a:hueOff val="47394"/>
                  <a:satOff val="-25753"/>
                  <a:lumOff val="-7544"/>
                </a:schemeClr>
              </a:solidFill>
              <a:latin typeface="Minion Pro Semibold"/>
              <a:ea typeface="Minion Pro Semibold"/>
              <a:cs typeface="Minion Pro Semibold"/>
              <a:sym typeface="Minion Pro Semibold"/>
            </a:endParaRPr>
          </a:p>
          <a:p>
            <a:pPr marL="812120" indent="-494620">
              <a:spcBef>
                <a:spcPts val="1000"/>
              </a:spcBef>
              <a:buSzPct val="100000"/>
              <a:buAutoNum type="arabicPeriod" startAt="1"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rPr>
                <a:solidFill>
                  <a:srgbClr val="0433FF"/>
                </a:solidFill>
                <a:latin typeface="Minion Pro Semibold"/>
                <a:ea typeface="Minion Pro Semibold"/>
                <a:cs typeface="Minion Pro Semibold"/>
                <a:sym typeface="Minion Pro Semibold"/>
              </a:rPr>
              <a:t>“Simple” differential equations</a:t>
            </a:r>
            <a:r>
              <a:rPr>
                <a:solidFill>
                  <a:srgbClr val="0433FF"/>
                </a:solidFill>
              </a:rPr>
              <a:t> </a:t>
            </a:r>
            <a:r>
              <a:t>give the correct pattern.</a:t>
            </a:r>
          </a:p>
          <a:p>
            <a:pPr marL="812120" indent="-494620">
              <a:spcBef>
                <a:spcPts val="1000"/>
              </a:spcBef>
              <a:buSzPct val="100000"/>
              <a:buAutoNum type="arabicPeriod" startAt="1"/>
              <a:defRPr sz="3000">
                <a:latin typeface="+mn-lt"/>
                <a:ea typeface="+mn-ea"/>
                <a:cs typeface="+mn-cs"/>
                <a:sym typeface="Minion Pro"/>
              </a:defRPr>
            </a:pPr>
            <a:r>
              <a:t>Knowing how the </a:t>
            </a:r>
            <a:r>
              <a:rPr>
                <a:solidFill>
                  <a:srgbClr val="4F8F00"/>
                </a:solidFill>
                <a:latin typeface="Minion Pro Semibold"/>
                <a:ea typeface="Minion Pro Semibold"/>
                <a:cs typeface="Minion Pro Semibold"/>
                <a:sym typeface="Minion Pro Semibold"/>
              </a:rPr>
              <a:t>patterns partition energy (scaling laws)</a:t>
            </a:r>
            <a:r>
              <a:t>, the problem reduces to solving a </a:t>
            </a:r>
            <a:r>
              <a:rPr>
                <a:solidFill>
                  <a:srgbClr val="4F8F00"/>
                </a:solidFill>
                <a:latin typeface="Minion Pro Semibold"/>
                <a:ea typeface="Minion Pro Semibold"/>
                <a:cs typeface="Minion Pro Semibold"/>
                <a:sym typeface="Minion Pro Semibold"/>
              </a:rPr>
              <a:t>discrete optimization problem</a:t>
            </a:r>
            <a:r>
              <a:t>. </a:t>
            </a:r>
          </a:p>
        </p:txBody>
      </p:sp>
      <p:sp>
        <p:nvSpPr>
          <p:cNvPr id="582" name="Shape 5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Observations</a:t>
            </a:r>
          </a:p>
        </p:txBody>
      </p:sp>
      <p:pic>
        <p:nvPicPr>
          <p:cNvPr id="58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410542"/>
            <a:ext cx="114300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hape 584"/>
          <p:cNvSpPr/>
          <p:nvPr/>
        </p:nvSpPr>
        <p:spPr>
          <a:xfrm>
            <a:off x="425714" y="5209262"/>
            <a:ext cx="12153372" cy="412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spcBef>
                <a:spcPts val="1000"/>
              </a:spcBef>
              <a:defRPr sz="3000">
                <a:latin typeface="Minion Pro Semibold"/>
                <a:ea typeface="Minion Pro Semibold"/>
                <a:cs typeface="Minion Pro Semibold"/>
                <a:sym typeface="Minion Pro Semibold"/>
              </a:defRPr>
            </a:pPr>
            <a:r>
              <a:t>Big Picture: </a:t>
            </a:r>
          </a:p>
          <a:p>
            <a:pPr marL="228599" indent="-228599" algn="l">
              <a:spcBef>
                <a:spcPts val="1000"/>
              </a:spcBef>
              <a:buClr>
                <a:srgbClr val="000000"/>
              </a:buClr>
              <a:buSzPct val="100000"/>
              <a:buChar char="•"/>
              <a:defRPr sz="3000">
                <a:solidFill>
                  <a:schemeClr val="accent6"/>
                </a:solidFill>
                <a:latin typeface="Minion Pro Semibold"/>
                <a:ea typeface="Minion Pro Semibold"/>
                <a:cs typeface="Minion Pro Semibold"/>
                <a:sym typeface="Minion Pro Semibold"/>
              </a:defRPr>
            </a:pP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Minion Pro"/>
              </a:rPr>
              <a:t>In an indirect manner we have developed </a:t>
            </a:r>
            <a:r>
              <a:rPr>
                <a:solidFill>
                  <a:srgbClr val="FF2600"/>
                </a:solidFill>
              </a:rPr>
              <a:t>rigorous asymptotic approximations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Minion Pro"/>
              </a:rPr>
              <a:t> to solutions to a fourth order nonlinear differential equation.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Minion Pro"/>
            </a:endParaRPr>
          </a:p>
          <a:p>
            <a:pPr marL="228599" indent="-228599" algn="l">
              <a:spcBef>
                <a:spcPts val="1000"/>
              </a:spcBef>
              <a:buClr>
                <a:srgbClr val="000000"/>
              </a:buClr>
              <a:buSzPct val="100000"/>
              <a:buChar char="•"/>
              <a:defRPr sz="3000">
                <a:solidFill>
                  <a:schemeClr val="accent6"/>
                </a:solidFill>
                <a:latin typeface="Minion Pro Semibold"/>
                <a:ea typeface="Minion Pro Semibold"/>
                <a:cs typeface="Minion Pro Semibold"/>
                <a:sym typeface="Minion Pro Semibold"/>
              </a:defRPr>
            </a:pP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Minion Pro"/>
              </a:rPr>
              <a:t>We have also developed a simple </a:t>
            </a:r>
            <a:r>
              <a:rPr>
                <a:solidFill>
                  <a:srgbClr val="0433FF"/>
                </a:solidFill>
              </a:rPr>
              <a:t>robust discrete numerical algorithm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Minion Pro"/>
              </a:rPr>
              <a:t> for solving the equation.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Minion Pro"/>
            </a:endParaRPr>
          </a:p>
          <a:p>
            <a:pPr marL="228599" indent="-228599" algn="l">
              <a:spcBef>
                <a:spcPts val="1000"/>
              </a:spcBef>
              <a:buClr>
                <a:srgbClr val="000000"/>
              </a:buClr>
              <a:buSzPct val="100000"/>
              <a:buChar char="•"/>
              <a:defRPr sz="3000">
                <a:solidFill>
                  <a:schemeClr val="accent6"/>
                </a:solidFill>
                <a:latin typeface="Minion Pro Semibold"/>
                <a:ea typeface="Minion Pro Semibold"/>
                <a:cs typeface="Minion Pro Semibold"/>
                <a:sym typeface="Minion Pro Semibold"/>
              </a:defRPr>
            </a:pP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Minion Pro"/>
              </a:rPr>
              <a:t>This technique is similar to the </a:t>
            </a:r>
            <a:r>
              <a:rPr>
                <a:solidFill>
                  <a:srgbClr val="4F8F00"/>
                </a:solidFill>
              </a:rPr>
              <a:t>viscosity method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Minion Pro"/>
              </a:rPr>
              <a:t> for regularizing shocks in hyperbolic systems.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84" grpId="2"/>
      <p:bldP build="p" bldLvl="5" animBg="1" rev="0" advAuto="0" spid="5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Collaborators</a:t>
            </a:r>
          </a:p>
        </p:txBody>
      </p:sp>
      <p:pic>
        <p:nvPicPr>
          <p:cNvPr id="238" name="silber_mary192x246.jpg"/>
          <p:cNvPicPr>
            <a:picLocks noChangeAspect="1"/>
          </p:cNvPicPr>
          <p:nvPr/>
        </p:nvPicPr>
        <p:blipFill>
          <a:blip r:embed="rId2">
            <a:extLst/>
          </a:blip>
          <a:srcRect l="8165" t="0" r="0" b="0"/>
          <a:stretch>
            <a:fillRect/>
          </a:stretch>
        </p:blipFill>
        <p:spPr>
          <a:xfrm>
            <a:off x="8479470" y="5582592"/>
            <a:ext cx="2237127" cy="285750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8646895" y="8549779"/>
            <a:ext cx="190233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Mary Silber</a:t>
            </a:r>
          </a:p>
        </p:txBody>
      </p:sp>
      <p:pic>
        <p:nvPicPr>
          <p:cNvPr id="240" name="al.jpg"/>
          <p:cNvPicPr>
            <a:picLocks noChangeAspect="1"/>
          </p:cNvPicPr>
          <p:nvPr/>
        </p:nvPicPr>
        <p:blipFill>
          <a:blip r:embed="rId3">
            <a:extLst/>
          </a:blip>
          <a:srcRect l="5056" t="0" r="0" b="0"/>
          <a:stretch>
            <a:fillRect/>
          </a:stretch>
        </p:blipFill>
        <p:spPr>
          <a:xfrm>
            <a:off x="9927997" y="1588169"/>
            <a:ext cx="2293054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9348639" y="4531531"/>
            <a:ext cx="345186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Alexandria Volkening</a:t>
            </a:r>
          </a:p>
        </p:txBody>
      </p:sp>
      <p:pic>
        <p:nvPicPr>
          <p:cNvPr id="242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13279" t="0" r="0" b="0"/>
          <a:stretch>
            <a:fillRect/>
          </a:stretch>
        </p:blipFill>
        <p:spPr>
          <a:xfrm>
            <a:off x="7113362" y="1588169"/>
            <a:ext cx="2025466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7163781" y="4531531"/>
            <a:ext cx="192481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Yuxin Chen</a:t>
            </a:r>
          </a:p>
        </p:txBody>
      </p:sp>
      <p:sp>
        <p:nvSpPr>
          <p:cNvPr id="244" name="Shape 244"/>
          <p:cNvSpPr/>
          <p:nvPr/>
        </p:nvSpPr>
        <p:spPr>
          <a:xfrm>
            <a:off x="3865943" y="4528220"/>
            <a:ext cx="242811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Jessica Zanetell</a:t>
            </a:r>
          </a:p>
        </p:txBody>
      </p:sp>
      <p:pic>
        <p:nvPicPr>
          <p:cNvPr id="24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08437" y="1587773"/>
            <a:ext cx="2143126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1.png"/>
          <p:cNvPicPr>
            <a:picLocks noChangeAspect="1"/>
          </p:cNvPicPr>
          <p:nvPr/>
        </p:nvPicPr>
        <p:blipFill>
          <a:blip r:embed="rId6">
            <a:extLst/>
          </a:blip>
          <a:srcRect l="4182" t="5927" r="13972" b="37635"/>
          <a:stretch>
            <a:fillRect/>
          </a:stretch>
        </p:blipFill>
        <p:spPr>
          <a:xfrm>
            <a:off x="712615" y="1588169"/>
            <a:ext cx="2333970" cy="285671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983705" y="4531531"/>
            <a:ext cx="17918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Max Rezek</a:t>
            </a:r>
          </a:p>
        </p:txBody>
      </p:sp>
      <p:pic>
        <p:nvPicPr>
          <p:cNvPr id="248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l="0" t="14215" r="0" b="0"/>
          <a:stretch>
            <a:fillRect/>
          </a:stretch>
        </p:blipFill>
        <p:spPr>
          <a:xfrm>
            <a:off x="2027795" y="5582989"/>
            <a:ext cx="2497610" cy="285674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2594954" y="8497540"/>
            <a:ext cx="136321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Shankar</a:t>
            </a:r>
          </a:p>
        </p:txBody>
      </p:sp>
      <p:sp>
        <p:nvSpPr>
          <p:cNvPr id="250" name="Shape 250"/>
          <p:cNvSpPr/>
          <p:nvPr/>
        </p:nvSpPr>
        <p:spPr>
          <a:xfrm>
            <a:off x="5205666" y="8549779"/>
            <a:ext cx="259346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Bjorn Sandstede</a:t>
            </a:r>
          </a:p>
        </p:txBody>
      </p:sp>
      <p:pic>
        <p:nvPicPr>
          <p:cNvPr id="251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84449" y="5582592"/>
            <a:ext cx="2435902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Care?</a:t>
            </a:r>
          </a:p>
        </p:txBody>
      </p:sp>
      <p:pic>
        <p:nvPicPr>
          <p:cNvPr id="587" name="pasted-image.png"/>
          <p:cNvPicPr>
            <a:picLocks noChangeAspect="0"/>
          </p:cNvPicPr>
          <p:nvPr/>
        </p:nvPicPr>
        <p:blipFill>
          <a:blip r:embed="rId2">
            <a:extLst/>
          </a:blip>
          <a:srcRect l="313" t="565" r="535" b="763"/>
          <a:stretch>
            <a:fillRect/>
          </a:stretch>
        </p:blipFill>
        <p:spPr>
          <a:xfrm>
            <a:off x="329666" y="1359328"/>
            <a:ext cx="5773342" cy="355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0"/>
                </a:moveTo>
                <a:lnTo>
                  <a:pt x="16534" y="29"/>
                </a:lnTo>
                <a:cubicBezTo>
                  <a:pt x="13774" y="45"/>
                  <a:pt x="9070" y="72"/>
                  <a:pt x="6080" y="87"/>
                </a:cubicBezTo>
                <a:cubicBezTo>
                  <a:pt x="3091" y="102"/>
                  <a:pt x="499" y="117"/>
                  <a:pt x="322" y="118"/>
                </a:cubicBezTo>
                <a:lnTo>
                  <a:pt x="0" y="121"/>
                </a:lnTo>
                <a:lnTo>
                  <a:pt x="27" y="6519"/>
                </a:lnTo>
                <a:cubicBezTo>
                  <a:pt x="41" y="10039"/>
                  <a:pt x="53" y="14873"/>
                  <a:pt x="53" y="17260"/>
                </a:cubicBezTo>
                <a:lnTo>
                  <a:pt x="53" y="21600"/>
                </a:lnTo>
                <a:lnTo>
                  <a:pt x="10712" y="21559"/>
                </a:lnTo>
                <a:cubicBezTo>
                  <a:pt x="16574" y="21536"/>
                  <a:pt x="21423" y="21503"/>
                  <a:pt x="21486" y="21484"/>
                </a:cubicBezTo>
                <a:lnTo>
                  <a:pt x="21600" y="21451"/>
                </a:lnTo>
                <a:lnTo>
                  <a:pt x="21578" y="13962"/>
                </a:lnTo>
                <a:cubicBezTo>
                  <a:pt x="21566" y="9843"/>
                  <a:pt x="21555" y="5018"/>
                  <a:pt x="21554" y="3238"/>
                </a:cubicBezTo>
                <a:lnTo>
                  <a:pt x="215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8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5080" y="5258260"/>
            <a:ext cx="8154640" cy="4247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427" y="1359328"/>
            <a:ext cx="4147365" cy="3606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Live Update on Rare Events</a:t>
            </a:r>
          </a:p>
        </p:txBody>
      </p:sp>
      <p:pic>
        <p:nvPicPr>
          <p:cNvPr id="592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5856" t="24249" r="0" b="0"/>
          <a:stretch>
            <a:fillRect/>
          </a:stretch>
        </p:blipFill>
        <p:spPr>
          <a:xfrm>
            <a:off x="353020" y="1656484"/>
            <a:ext cx="6725738" cy="4541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0505" y="1645840"/>
            <a:ext cx="5741790" cy="7655720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Shape 594"/>
          <p:cNvSpPr/>
          <p:nvPr/>
        </p:nvSpPr>
        <p:spPr>
          <a:xfrm>
            <a:off x="965454" y="6414619"/>
            <a:ext cx="4825493" cy="266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solidFill>
                  <a:srgbClr val="0433FF"/>
                </a:solidFill>
                <a:latin typeface="Snell Roundhand"/>
                <a:ea typeface="Snell Roundhand"/>
                <a:cs typeface="Snell Roundhand"/>
                <a:sym typeface="Snell Roundhand"/>
              </a:defRPr>
            </a:pPr>
            <a:r>
              <a:t>Snowing in </a:t>
            </a:r>
          </a:p>
          <a:p>
            <a:pPr>
              <a:defRPr sz="8000">
                <a:solidFill>
                  <a:srgbClr val="0433FF"/>
                </a:solidFill>
                <a:latin typeface="Snell Roundhand"/>
                <a:ea typeface="Snell Roundhand"/>
                <a:cs typeface="Snell Roundhand"/>
                <a:sym typeface="Snell Roundhand"/>
              </a:defRPr>
            </a:pPr>
            <a:r>
              <a:t>Tucson!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grpSp>
        <p:nvGrpSpPr>
          <p:cNvPr id="256" name="Group 256"/>
          <p:cNvGrpSpPr/>
          <p:nvPr/>
        </p:nvGrpSpPr>
        <p:grpSpPr>
          <a:xfrm>
            <a:off x="452759" y="1484143"/>
            <a:ext cx="11337419" cy="2369195"/>
            <a:chOff x="0" y="0"/>
            <a:chExt cx="11337417" cy="2369193"/>
          </a:xfrm>
        </p:grpSpPr>
        <p:sp>
          <p:nvSpPr>
            <p:cNvPr id="254" name="Shape 254"/>
            <p:cNvSpPr/>
            <p:nvPr/>
          </p:nvSpPr>
          <p:spPr>
            <a:xfrm>
              <a:off x="0" y="-1"/>
              <a:ext cx="9756648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 algn="l">
                <a:lnSpc>
                  <a:spcPct val="120000"/>
                </a:lnSpc>
                <a:buSzPct val="100000"/>
                <a:buAutoNum type="arabi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Lecture 1 (2/22/19) </a:t>
              </a:r>
              <a:r>
                <a:rPr>
                  <a:solidFill>
                    <a:srgbClr val="FF26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Survey of Nonlinear Analysis: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410337" y="720733"/>
              <a:ext cx="10927081" cy="1648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Intro to nonlinear methods</a:t>
              </a:r>
            </a:p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Intro to some modern problems in calculus of variations</a:t>
              </a:r>
            </a:p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Intro to Gamma convergence</a:t>
              </a:r>
            </a:p>
          </p:txBody>
        </p:sp>
      </p:grpSp>
      <p:grpSp>
        <p:nvGrpSpPr>
          <p:cNvPr id="259" name="Group 259"/>
          <p:cNvGrpSpPr/>
          <p:nvPr/>
        </p:nvGrpSpPr>
        <p:grpSpPr>
          <a:xfrm>
            <a:off x="452759" y="4351196"/>
            <a:ext cx="11747755" cy="2288679"/>
            <a:chOff x="0" y="0"/>
            <a:chExt cx="11747754" cy="2288677"/>
          </a:xfrm>
        </p:grpSpPr>
        <p:sp>
          <p:nvSpPr>
            <p:cNvPr id="257" name="Shape 257"/>
            <p:cNvSpPr/>
            <p:nvPr/>
          </p:nvSpPr>
          <p:spPr>
            <a:xfrm>
              <a:off x="0" y="-1"/>
              <a:ext cx="11747754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 algn="l">
                <a:lnSpc>
                  <a:spcPct val="120000"/>
                </a:lnSpc>
                <a:buClr>
                  <a:srgbClr val="000000"/>
                </a:buClr>
                <a:buSzPct val="100000"/>
                <a:buAutoNum type="arabicPeriod" startAt="2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Lecture 2 (3/01/19) </a:t>
              </a:r>
              <a:r>
                <a:rPr>
                  <a:solidFill>
                    <a:srgbClr val="0433FF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Pattern Formation in Hyperbolic Sheets</a:t>
              </a:r>
              <a:r>
                <a:rPr>
                  <a:solidFill>
                    <a:srgbClr val="0433FF"/>
                  </a:solidFill>
                </a:rPr>
                <a:t>: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447043" y="640217"/>
              <a:ext cx="10619094" cy="1648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Intro to non-Euclidean model of thin elastic sheets</a:t>
              </a:r>
            </a:p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Existence and regularity of (some) solutions to Monge-Ampere equation</a:t>
              </a:r>
            </a:p>
          </p:txBody>
        </p:sp>
      </p:grpSp>
      <p:grpSp>
        <p:nvGrpSpPr>
          <p:cNvPr id="262" name="Group 262"/>
          <p:cNvGrpSpPr/>
          <p:nvPr/>
        </p:nvGrpSpPr>
        <p:grpSpPr>
          <a:xfrm>
            <a:off x="452759" y="7093161"/>
            <a:ext cx="11066138" cy="1767979"/>
            <a:chOff x="0" y="0"/>
            <a:chExt cx="11066136" cy="1767978"/>
          </a:xfrm>
        </p:grpSpPr>
        <p:sp>
          <p:nvSpPr>
            <p:cNvPr id="260" name="Shape 260"/>
            <p:cNvSpPr/>
            <p:nvPr/>
          </p:nvSpPr>
          <p:spPr>
            <a:xfrm>
              <a:off x="0" y="-1"/>
              <a:ext cx="9114740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 algn="l">
                <a:lnSpc>
                  <a:spcPct val="120000"/>
                </a:lnSpc>
                <a:buSzPct val="100000"/>
                <a:buAutoNum type="arabicPeriod" startAt="3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Lecture 3 (3/08/19) </a:t>
              </a:r>
              <a:r>
                <a:rPr>
                  <a:solidFill>
                    <a:srgbClr val="4F8F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Large Deviations in SDES: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447043" y="665618"/>
              <a:ext cx="10619094" cy="110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Intro to Friedlin-Wentzell functional</a:t>
              </a:r>
            </a:p>
            <a:p>
              <a:pPr marL="228600" indent="-228600" algn="l">
                <a:buSzPct val="100000"/>
                <a:buAutoNum type="alphaLcPeriod" startAt="1"/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Tipping events in piecewise-smooth SDEs.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62" grpId="3"/>
      <p:bldP build="whole" bldLvl="1" animBg="1" rev="0" advAuto="0" spid="25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Books!</a:t>
            </a:r>
          </a:p>
        </p:txBody>
      </p:sp>
      <p:grpSp>
        <p:nvGrpSpPr>
          <p:cNvPr id="268" name="Group 268"/>
          <p:cNvGrpSpPr/>
          <p:nvPr/>
        </p:nvGrpSpPr>
        <p:grpSpPr>
          <a:xfrm>
            <a:off x="642030" y="1333500"/>
            <a:ext cx="11720739" cy="5653826"/>
            <a:chOff x="0" y="0"/>
            <a:chExt cx="11720738" cy="5653825"/>
          </a:xfrm>
        </p:grpSpPr>
        <p:pic>
          <p:nvPicPr>
            <p:cNvPr id="265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873831" cy="565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5061" y="0"/>
              <a:ext cx="3746428" cy="565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20190221_15384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2466" r="0" b="13798"/>
            <a:stretch>
              <a:fillRect/>
            </a:stretch>
          </p:blipFill>
          <p:spPr>
            <a:xfrm>
              <a:off x="7922718" y="0"/>
              <a:ext cx="3798021" cy="5653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Shape 269"/>
          <p:cNvSpPr/>
          <p:nvPr/>
        </p:nvSpPr>
        <p:spPr>
          <a:xfrm>
            <a:off x="594604" y="7254025"/>
            <a:ext cx="11815592" cy="82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>
                <a:latin typeface="+mn-lt"/>
                <a:ea typeface="+mn-ea"/>
                <a:cs typeface="+mn-cs"/>
                <a:sym typeface="Minion Pro"/>
              </a:defRPr>
            </a:pPr>
            <a:r>
              <a:t>Evans, L. C. (1990). </a:t>
            </a:r>
            <a:r>
              <a:rPr i="1"/>
              <a:t>Weak convergence methods for nonlinear partial differential equations</a:t>
            </a:r>
            <a:r>
              <a:t> (No. 74). American Mathematical Soc..</a:t>
            </a:r>
          </a:p>
        </p:txBody>
      </p:sp>
      <p:sp>
        <p:nvSpPr>
          <p:cNvPr id="270" name="Shape 270"/>
          <p:cNvSpPr/>
          <p:nvPr/>
        </p:nvSpPr>
        <p:spPr>
          <a:xfrm>
            <a:off x="594604" y="8242085"/>
            <a:ext cx="11815593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>
                <a:latin typeface="+mn-lt"/>
                <a:ea typeface="+mn-ea"/>
                <a:cs typeface="+mn-cs"/>
                <a:sym typeface="Minion Pro"/>
              </a:defRPr>
            </a:pPr>
            <a:r>
              <a:t>Braides, A. (2002). </a:t>
            </a:r>
            <a:r>
              <a:rPr i="1"/>
              <a:t>Gamma-convergence for Beginners </a:t>
            </a:r>
            <a:r>
              <a:t>(Vol. 22). Clarendon Press.</a:t>
            </a:r>
          </a:p>
        </p:txBody>
      </p:sp>
      <p:sp>
        <p:nvSpPr>
          <p:cNvPr id="271" name="Shape 271"/>
          <p:cNvSpPr/>
          <p:nvPr/>
        </p:nvSpPr>
        <p:spPr>
          <a:xfrm>
            <a:off x="562140" y="8836445"/>
            <a:ext cx="11815592" cy="82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latin typeface="+mn-lt"/>
                <a:ea typeface="+mn-ea"/>
                <a:cs typeface="+mn-cs"/>
                <a:sym typeface="Minion Pro"/>
              </a:defRPr>
            </a:lvl1pPr>
          </a:lstStyle>
          <a:p>
            <a:pPr/>
            <a:r>
              <a:t>Young, L. C. (2000). Lecture on the calculus of variations and optimal control theory (Vol. 304). American Mathematical Soc..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Big Picture</a:t>
            </a:r>
          </a:p>
        </p:txBody>
      </p:sp>
      <p:pic>
        <p:nvPicPr>
          <p:cNvPr id="27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1358900"/>
            <a:ext cx="5547415" cy="8096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Group 277"/>
          <p:cNvGrpSpPr/>
          <p:nvPr/>
        </p:nvGrpSpPr>
        <p:grpSpPr>
          <a:xfrm>
            <a:off x="6216091" y="1427047"/>
            <a:ext cx="5398619" cy="1386408"/>
            <a:chOff x="0" y="0"/>
            <a:chExt cx="5398617" cy="1386407"/>
          </a:xfrm>
        </p:grpSpPr>
        <p:sp>
          <p:nvSpPr>
            <p:cNvPr id="275" name="Shape 275"/>
            <p:cNvSpPr/>
            <p:nvPr/>
          </p:nvSpPr>
          <p:spPr>
            <a:xfrm>
              <a:off x="0" y="-1"/>
              <a:ext cx="5398618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+mn-lt"/>
                  <a:ea typeface="+mn-ea"/>
                  <a:cs typeface="+mn-cs"/>
                  <a:sym typeface="Minion Pro"/>
                </a:defRPr>
              </a:lvl1pPr>
            </a:lstStyle>
            <a:p>
              <a:pPr/>
              <a:r>
                <a:t>Solve the following equation:</a:t>
              </a:r>
            </a:p>
          </p:txBody>
        </p:sp>
        <p:pic>
          <p:nvPicPr>
            <p:cNvPr id="276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27758" y="916507"/>
              <a:ext cx="1790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" name="Group 280"/>
          <p:cNvGrpSpPr/>
          <p:nvPr/>
        </p:nvGrpSpPr>
        <p:grpSpPr>
          <a:xfrm>
            <a:off x="6222872" y="3173701"/>
            <a:ext cx="6147055" cy="1386408"/>
            <a:chOff x="0" y="0"/>
            <a:chExt cx="6147053" cy="1386407"/>
          </a:xfrm>
        </p:grpSpPr>
        <p:pic>
          <p:nvPicPr>
            <p:cNvPr id="27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47926" y="916507"/>
              <a:ext cx="23368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-1" y="-1"/>
              <a:ext cx="6147055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rPr>
                  <a:solidFill>
                    <a:schemeClr val="accent5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Idea:</a:t>
              </a:r>
              <a:r>
                <a:t> Solve approximate problem</a:t>
              </a:r>
            </a:p>
          </p:txBody>
        </p:sp>
      </p:grpSp>
      <p:grpSp>
        <p:nvGrpSpPr>
          <p:cNvPr id="285" name="Group 285"/>
          <p:cNvGrpSpPr/>
          <p:nvPr/>
        </p:nvGrpSpPr>
        <p:grpSpPr>
          <a:xfrm>
            <a:off x="6242684" y="7344758"/>
            <a:ext cx="6343016" cy="1876796"/>
            <a:chOff x="0" y="0"/>
            <a:chExt cx="6343014" cy="1876795"/>
          </a:xfrm>
        </p:grpSpPr>
        <p:sp>
          <p:nvSpPr>
            <p:cNvPr id="281" name="Shape 281"/>
            <p:cNvSpPr/>
            <p:nvPr/>
          </p:nvSpPr>
          <p:spPr>
            <a:xfrm>
              <a:off x="-1" y="-1"/>
              <a:ext cx="1840231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4F8F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inion Pro"/>
                </a:defRPr>
              </a:pPr>
              <a:r>
                <a:rPr>
                  <a:solidFill>
                    <a:srgbClr val="4F8F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Problem:</a:t>
              </a:r>
            </a:p>
          </p:txBody>
        </p:sp>
        <p:pic>
          <p:nvPicPr>
            <p:cNvPr id="28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4164" y="677746"/>
              <a:ext cx="16129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Shape 283"/>
            <p:cNvSpPr/>
            <p:nvPr/>
          </p:nvSpPr>
          <p:spPr>
            <a:xfrm>
              <a:off x="1890970" y="-1"/>
              <a:ext cx="4452045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600">
                  <a:latin typeface="+mn-lt"/>
                  <a:ea typeface="+mn-ea"/>
                  <a:cs typeface="+mn-cs"/>
                  <a:sym typeface="Minion Pro"/>
                </a:defRPr>
              </a:lvl1pPr>
            </a:lstStyle>
            <a:p>
              <a:pPr/>
              <a:r>
                <a:t>Weak Compactness</a:t>
              </a:r>
            </a:p>
          </p:txBody>
        </p:sp>
        <p:pic>
          <p:nvPicPr>
            <p:cNvPr id="28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07414" y="1406895"/>
              <a:ext cx="29464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Group 289"/>
          <p:cNvGrpSpPr/>
          <p:nvPr/>
        </p:nvGrpSpPr>
        <p:grpSpPr>
          <a:xfrm>
            <a:off x="6227800" y="4920356"/>
            <a:ext cx="4791000" cy="2064155"/>
            <a:chOff x="0" y="0"/>
            <a:chExt cx="4790998" cy="2064154"/>
          </a:xfrm>
        </p:grpSpPr>
        <p:sp>
          <p:nvSpPr>
            <p:cNvPr id="286" name="Shape 286"/>
            <p:cNvSpPr/>
            <p:nvPr/>
          </p:nvSpPr>
          <p:spPr>
            <a:xfrm>
              <a:off x="-1" y="-1"/>
              <a:ext cx="4791000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rPr>
                  <a:solidFill>
                    <a:srgbClr val="0433FF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Goal:</a:t>
              </a:r>
              <a:r>
                <a:t> Prove the following</a:t>
              </a:r>
            </a:p>
          </p:txBody>
        </p:sp>
        <p:pic>
          <p:nvPicPr>
            <p:cNvPr id="287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14449" y="1594254"/>
              <a:ext cx="19939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04949" y="814907"/>
              <a:ext cx="16129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3"/>
      <p:bldP build="whole" bldLvl="1" animBg="1" rev="0" advAuto="0" spid="277" grpId="1"/>
      <p:bldP build="whole" bldLvl="1" animBg="1" rev="0" advAuto="0" spid="280" grpId="2"/>
      <p:bldP build="whole" bldLvl="1" animBg="1" rev="0" advAuto="0" spid="285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Care?</a:t>
            </a:r>
          </a:p>
        </p:txBody>
      </p:sp>
      <p:pic>
        <p:nvPicPr>
          <p:cNvPr id="29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350" y="1227317"/>
            <a:ext cx="12034100" cy="1421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350" y="2809568"/>
            <a:ext cx="12034100" cy="6116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" name="Group 298"/>
          <p:cNvGrpSpPr/>
          <p:nvPr/>
        </p:nvGrpSpPr>
        <p:grpSpPr>
          <a:xfrm>
            <a:off x="1072291" y="3552978"/>
            <a:ext cx="4846287" cy="4946250"/>
            <a:chOff x="0" y="0"/>
            <a:chExt cx="4846285" cy="4946249"/>
          </a:xfrm>
        </p:grpSpPr>
        <p:sp>
          <p:nvSpPr>
            <p:cNvPr id="294" name="Shape 294"/>
            <p:cNvSpPr/>
            <p:nvPr/>
          </p:nvSpPr>
          <p:spPr>
            <a:xfrm flipH="1">
              <a:off x="-1" y="0"/>
              <a:ext cx="4515601" cy="45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29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45506" y="4628246"/>
              <a:ext cx="151431" cy="318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94856" y="2088091"/>
              <a:ext cx="151430" cy="318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7781" y="2012376"/>
              <a:ext cx="575434" cy="469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2" name="Group 312"/>
          <p:cNvGrpSpPr/>
          <p:nvPr/>
        </p:nvGrpSpPr>
        <p:grpSpPr>
          <a:xfrm>
            <a:off x="1061719" y="3546653"/>
            <a:ext cx="10120254" cy="4529810"/>
            <a:chOff x="0" y="0"/>
            <a:chExt cx="10120252" cy="4529809"/>
          </a:xfrm>
        </p:grpSpPr>
        <p:grpSp>
          <p:nvGrpSpPr>
            <p:cNvPr id="305" name="Group 305"/>
            <p:cNvGrpSpPr/>
            <p:nvPr/>
          </p:nvGrpSpPr>
          <p:grpSpPr>
            <a:xfrm>
              <a:off x="5891529" y="154843"/>
              <a:ext cx="1695452" cy="723262"/>
              <a:chOff x="0" y="0"/>
              <a:chExt cx="1695450" cy="723261"/>
            </a:xfrm>
          </p:grpSpPr>
          <p:grpSp>
            <p:nvGrpSpPr>
              <p:cNvPr id="303" name="Group 303"/>
              <p:cNvGrpSpPr/>
              <p:nvPr/>
            </p:nvGrpSpPr>
            <p:grpSpPr>
              <a:xfrm>
                <a:off x="971550" y="-1"/>
                <a:ext cx="723901" cy="723263"/>
                <a:chOff x="0" y="0"/>
                <a:chExt cx="723900" cy="723261"/>
              </a:xfrm>
            </p:grpSpPr>
            <p:sp>
              <p:nvSpPr>
                <p:cNvPr id="299" name="Shape 299"/>
                <p:cNvSpPr/>
                <p:nvPr/>
              </p:nvSpPr>
              <p:spPr>
                <a:xfrm>
                  <a:off x="0" y="721810"/>
                  <a:ext cx="362366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00" name="Shape 300"/>
                <p:cNvSpPr/>
                <p:nvPr/>
              </p:nvSpPr>
              <p:spPr>
                <a:xfrm flipV="1">
                  <a:off x="722120" y="-1"/>
                  <a:ext cx="1" cy="362367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01" name="Shape 301"/>
                <p:cNvSpPr/>
                <p:nvPr/>
              </p:nvSpPr>
              <p:spPr>
                <a:xfrm flipV="1">
                  <a:off x="363797" y="360895"/>
                  <a:ext cx="1" cy="362367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361534" y="363004"/>
                  <a:ext cx="362367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  <p:pic>
            <p:nvPicPr>
              <p:cNvPr id="304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321733"/>
                <a:ext cx="723900" cy="36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0" name="Group 310"/>
            <p:cNvGrpSpPr/>
            <p:nvPr/>
          </p:nvGrpSpPr>
          <p:grpSpPr>
            <a:xfrm>
              <a:off x="-1" y="0"/>
              <a:ext cx="4533809" cy="4529810"/>
              <a:chOff x="0" y="0"/>
              <a:chExt cx="4533807" cy="4529809"/>
            </a:xfrm>
          </p:grpSpPr>
          <p:sp>
            <p:nvSpPr>
              <p:cNvPr id="306" name="Shape 306"/>
              <p:cNvSpPr/>
              <p:nvPr/>
            </p:nvSpPr>
            <p:spPr>
              <a:xfrm>
                <a:off x="0" y="4520723"/>
                <a:ext cx="2269507" cy="1"/>
              </a:xfrm>
              <a:prstGeom prst="line">
                <a:avLst/>
              </a:prstGeom>
              <a:noFill/>
              <a:ln w="381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07" name="Shape 307"/>
              <p:cNvSpPr/>
              <p:nvPr/>
            </p:nvSpPr>
            <p:spPr>
              <a:xfrm flipV="1">
                <a:off x="4522663" y="0"/>
                <a:ext cx="1" cy="2269507"/>
              </a:xfrm>
              <a:prstGeom prst="line">
                <a:avLst/>
              </a:prstGeom>
              <a:noFill/>
              <a:ln w="381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 flipV="1">
                <a:off x="2278473" y="2260302"/>
                <a:ext cx="1" cy="2269508"/>
              </a:xfrm>
              <a:prstGeom prst="line">
                <a:avLst/>
              </a:prstGeom>
              <a:noFill/>
              <a:ln w="381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2264301" y="2273505"/>
                <a:ext cx="2269507" cy="1"/>
              </a:xfrm>
              <a:prstGeom prst="line">
                <a:avLst/>
              </a:prstGeom>
              <a:noFill/>
              <a:ln w="381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pic>
          <p:nvPicPr>
            <p:cNvPr id="31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621652" y="421223"/>
              <a:ext cx="1498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4" name="Group 334"/>
          <p:cNvGrpSpPr/>
          <p:nvPr/>
        </p:nvGrpSpPr>
        <p:grpSpPr>
          <a:xfrm>
            <a:off x="1077599" y="3561534"/>
            <a:ext cx="10104374" cy="4500048"/>
            <a:chOff x="0" y="0"/>
            <a:chExt cx="10104373" cy="4500046"/>
          </a:xfrm>
        </p:grpSpPr>
        <p:grpSp>
          <p:nvGrpSpPr>
            <p:cNvPr id="323" name="Group 323"/>
            <p:cNvGrpSpPr/>
            <p:nvPr/>
          </p:nvGrpSpPr>
          <p:grpSpPr>
            <a:xfrm>
              <a:off x="5875650" y="1051160"/>
              <a:ext cx="1716309" cy="808089"/>
              <a:chOff x="0" y="0"/>
              <a:chExt cx="1716307" cy="808087"/>
            </a:xfrm>
          </p:grpSpPr>
          <p:pic>
            <p:nvPicPr>
              <p:cNvPr id="313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439787"/>
                <a:ext cx="723900" cy="36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22" name="Group 322"/>
              <p:cNvGrpSpPr/>
              <p:nvPr/>
            </p:nvGrpSpPr>
            <p:grpSpPr>
              <a:xfrm>
                <a:off x="950692" y="0"/>
                <a:ext cx="765616" cy="765276"/>
                <a:chOff x="0" y="0"/>
                <a:chExt cx="765615" cy="765275"/>
              </a:xfrm>
            </p:grpSpPr>
            <p:sp>
              <p:nvSpPr>
                <p:cNvPr id="314" name="Shape 314"/>
                <p:cNvSpPr/>
                <p:nvPr/>
              </p:nvSpPr>
              <p:spPr>
                <a:xfrm>
                  <a:off x="0" y="764502"/>
                  <a:ext cx="193150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5" name="Shape 315"/>
                <p:cNvSpPr/>
                <p:nvPr/>
              </p:nvSpPr>
              <p:spPr>
                <a:xfrm flipV="1">
                  <a:off x="384908" y="379758"/>
                  <a:ext cx="1" cy="19315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6" name="Shape 316"/>
                <p:cNvSpPr/>
                <p:nvPr/>
              </p:nvSpPr>
              <p:spPr>
                <a:xfrm flipV="1">
                  <a:off x="193913" y="572125"/>
                  <a:ext cx="1" cy="19315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7" name="Shape 317"/>
                <p:cNvSpPr/>
                <p:nvPr/>
              </p:nvSpPr>
              <p:spPr>
                <a:xfrm>
                  <a:off x="192706" y="573249"/>
                  <a:ext cx="19315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8" name="Shape 318"/>
                <p:cNvSpPr/>
                <p:nvPr/>
              </p:nvSpPr>
              <p:spPr>
                <a:xfrm>
                  <a:off x="379758" y="384743"/>
                  <a:ext cx="19315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9" name="Shape 319"/>
                <p:cNvSpPr/>
                <p:nvPr/>
              </p:nvSpPr>
              <p:spPr>
                <a:xfrm flipV="1">
                  <a:off x="764667" y="0"/>
                  <a:ext cx="1" cy="193150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20" name="Shape 320"/>
                <p:cNvSpPr/>
                <p:nvPr/>
              </p:nvSpPr>
              <p:spPr>
                <a:xfrm flipV="1">
                  <a:off x="573671" y="192366"/>
                  <a:ext cx="1" cy="19315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21" name="Shape 321"/>
                <p:cNvSpPr/>
                <p:nvPr/>
              </p:nvSpPr>
              <p:spPr>
                <a:xfrm>
                  <a:off x="572465" y="193490"/>
                  <a:ext cx="19315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</p:grpSp>
        <p:grpSp>
          <p:nvGrpSpPr>
            <p:cNvPr id="332" name="Group 332"/>
            <p:cNvGrpSpPr/>
            <p:nvPr/>
          </p:nvGrpSpPr>
          <p:grpSpPr>
            <a:xfrm>
              <a:off x="0" y="0"/>
              <a:ext cx="4502049" cy="4500047"/>
              <a:chOff x="0" y="0"/>
              <a:chExt cx="4502048" cy="4500046"/>
            </a:xfrm>
          </p:grpSpPr>
          <p:sp>
            <p:nvSpPr>
              <p:cNvPr id="324" name="Shape 324"/>
              <p:cNvSpPr/>
              <p:nvPr/>
            </p:nvSpPr>
            <p:spPr>
              <a:xfrm>
                <a:off x="0" y="4495500"/>
                <a:ext cx="1135780" cy="1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25" name="Shape 325"/>
              <p:cNvSpPr/>
              <p:nvPr/>
            </p:nvSpPr>
            <p:spPr>
              <a:xfrm flipV="1">
                <a:off x="2263376" y="2233095"/>
                <a:ext cx="1" cy="1135780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26" name="Shape 326"/>
              <p:cNvSpPr/>
              <p:nvPr/>
            </p:nvSpPr>
            <p:spPr>
              <a:xfrm flipV="1">
                <a:off x="1140267" y="3364267"/>
                <a:ext cx="1" cy="1135780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1133174" y="3370875"/>
                <a:ext cx="1135780" cy="1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2233095" y="2262404"/>
                <a:ext cx="1135780" cy="1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29" name="Shape 329"/>
              <p:cNvSpPr/>
              <p:nvPr/>
            </p:nvSpPr>
            <p:spPr>
              <a:xfrm flipV="1">
                <a:off x="4496470" y="0"/>
                <a:ext cx="1" cy="1135779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30" name="Shape 330"/>
              <p:cNvSpPr/>
              <p:nvPr/>
            </p:nvSpPr>
            <p:spPr>
              <a:xfrm flipV="1">
                <a:off x="3373361" y="1131172"/>
                <a:ext cx="1" cy="1135780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3366269" y="1137780"/>
                <a:ext cx="1135780" cy="1"/>
              </a:xfrm>
              <a:prstGeom prst="line">
                <a:avLst/>
              </a:prstGeom>
              <a:noFill/>
              <a:ln w="381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pic>
          <p:nvPicPr>
            <p:cNvPr id="333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605773" y="1443509"/>
              <a:ext cx="1498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6" name="Group 376"/>
          <p:cNvGrpSpPr/>
          <p:nvPr/>
        </p:nvGrpSpPr>
        <p:grpSpPr>
          <a:xfrm>
            <a:off x="1077599" y="3573569"/>
            <a:ext cx="10104374" cy="4488013"/>
            <a:chOff x="0" y="0"/>
            <a:chExt cx="10104373" cy="4488012"/>
          </a:xfrm>
        </p:grpSpPr>
        <p:grpSp>
          <p:nvGrpSpPr>
            <p:cNvPr id="355" name="Group 355"/>
            <p:cNvGrpSpPr/>
            <p:nvPr/>
          </p:nvGrpSpPr>
          <p:grpSpPr>
            <a:xfrm>
              <a:off x="5828876" y="2035151"/>
              <a:ext cx="1809857" cy="952501"/>
              <a:chOff x="0" y="0"/>
              <a:chExt cx="1809855" cy="952500"/>
            </a:xfrm>
          </p:grpSpPr>
          <p:pic>
            <p:nvPicPr>
              <p:cNvPr id="335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515828"/>
                <a:ext cx="723900" cy="36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54" name="Group 354"/>
              <p:cNvGrpSpPr/>
              <p:nvPr/>
            </p:nvGrpSpPr>
            <p:grpSpPr>
              <a:xfrm>
                <a:off x="857144" y="0"/>
                <a:ext cx="952712" cy="952500"/>
                <a:chOff x="0" y="0"/>
                <a:chExt cx="952711" cy="952499"/>
              </a:xfrm>
            </p:grpSpPr>
            <p:grpSp>
              <p:nvGrpSpPr>
                <p:cNvPr id="344" name="Group 344"/>
                <p:cNvGrpSpPr/>
                <p:nvPr/>
              </p:nvGrpSpPr>
              <p:grpSpPr>
                <a:xfrm>
                  <a:off x="-1" y="477788"/>
                  <a:ext cx="474924" cy="474712"/>
                  <a:chOff x="0" y="0"/>
                  <a:chExt cx="474922" cy="474711"/>
                </a:xfrm>
              </p:grpSpPr>
              <p:sp>
                <p:nvSpPr>
                  <p:cNvPr id="336" name="Shape 336"/>
                  <p:cNvSpPr/>
                  <p:nvPr/>
                </p:nvSpPr>
                <p:spPr>
                  <a:xfrm>
                    <a:off x="0" y="474231"/>
                    <a:ext cx="119814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37" name="Shape 337"/>
                  <p:cNvSpPr/>
                  <p:nvPr/>
                </p:nvSpPr>
                <p:spPr>
                  <a:xfrm flipV="1">
                    <a:off x="238764" y="235569"/>
                    <a:ext cx="1" cy="119815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38" name="Shape 338"/>
                  <p:cNvSpPr/>
                  <p:nvPr/>
                </p:nvSpPr>
                <p:spPr>
                  <a:xfrm flipV="1">
                    <a:off x="120287" y="354897"/>
                    <a:ext cx="1" cy="119815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39" name="Shape 339"/>
                  <p:cNvSpPr/>
                  <p:nvPr/>
                </p:nvSpPr>
                <p:spPr>
                  <a:xfrm>
                    <a:off x="119538" y="355594"/>
                    <a:ext cx="119815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235569" y="238661"/>
                    <a:ext cx="119815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 flipV="1">
                    <a:off x="474333" y="0"/>
                    <a:ext cx="1" cy="119814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2" name="Shape 342"/>
                  <p:cNvSpPr/>
                  <p:nvPr/>
                </p:nvSpPr>
                <p:spPr>
                  <a:xfrm flipV="1">
                    <a:off x="355856" y="119327"/>
                    <a:ext cx="1" cy="119815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3" name="Shape 343"/>
                  <p:cNvSpPr/>
                  <p:nvPr/>
                </p:nvSpPr>
                <p:spPr>
                  <a:xfrm>
                    <a:off x="355108" y="120024"/>
                    <a:ext cx="119815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</p:grpSp>
            <p:grpSp>
              <p:nvGrpSpPr>
                <p:cNvPr id="353" name="Group 353"/>
                <p:cNvGrpSpPr/>
                <p:nvPr/>
              </p:nvGrpSpPr>
              <p:grpSpPr>
                <a:xfrm>
                  <a:off x="477788" y="0"/>
                  <a:ext cx="474924" cy="474712"/>
                  <a:chOff x="0" y="0"/>
                  <a:chExt cx="474922" cy="474711"/>
                </a:xfrm>
              </p:grpSpPr>
              <p:sp>
                <p:nvSpPr>
                  <p:cNvPr id="345" name="Shape 345"/>
                  <p:cNvSpPr/>
                  <p:nvPr/>
                </p:nvSpPr>
                <p:spPr>
                  <a:xfrm>
                    <a:off x="0" y="474231"/>
                    <a:ext cx="119814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6" name="Shape 346"/>
                  <p:cNvSpPr/>
                  <p:nvPr/>
                </p:nvSpPr>
                <p:spPr>
                  <a:xfrm flipV="1">
                    <a:off x="238764" y="235569"/>
                    <a:ext cx="1" cy="119815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7" name="Shape 347"/>
                  <p:cNvSpPr/>
                  <p:nvPr/>
                </p:nvSpPr>
                <p:spPr>
                  <a:xfrm flipV="1">
                    <a:off x="120287" y="354897"/>
                    <a:ext cx="1" cy="119815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8" name="Shape 348"/>
                  <p:cNvSpPr/>
                  <p:nvPr/>
                </p:nvSpPr>
                <p:spPr>
                  <a:xfrm>
                    <a:off x="119538" y="355594"/>
                    <a:ext cx="119815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49" name="Shape 349"/>
                  <p:cNvSpPr/>
                  <p:nvPr/>
                </p:nvSpPr>
                <p:spPr>
                  <a:xfrm>
                    <a:off x="235569" y="238661"/>
                    <a:ext cx="119815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50" name="Shape 350"/>
                  <p:cNvSpPr/>
                  <p:nvPr/>
                </p:nvSpPr>
                <p:spPr>
                  <a:xfrm flipV="1">
                    <a:off x="474333" y="0"/>
                    <a:ext cx="1" cy="119814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51" name="Shape 351"/>
                  <p:cNvSpPr/>
                  <p:nvPr/>
                </p:nvSpPr>
                <p:spPr>
                  <a:xfrm flipV="1">
                    <a:off x="355856" y="119327"/>
                    <a:ext cx="1" cy="119815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52" name="Shape 352"/>
                  <p:cNvSpPr/>
                  <p:nvPr/>
                </p:nvSpPr>
                <p:spPr>
                  <a:xfrm>
                    <a:off x="355108" y="120024"/>
                    <a:ext cx="119815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</p:grpSp>
          </p:grpSp>
        </p:grpSp>
        <p:grpSp>
          <p:nvGrpSpPr>
            <p:cNvPr id="374" name="Group 374"/>
            <p:cNvGrpSpPr/>
            <p:nvPr/>
          </p:nvGrpSpPr>
          <p:grpSpPr>
            <a:xfrm>
              <a:off x="0" y="0"/>
              <a:ext cx="4489007" cy="4488012"/>
              <a:chOff x="0" y="0"/>
              <a:chExt cx="4489006" cy="4488011"/>
            </a:xfrm>
          </p:grpSpPr>
          <p:grpSp>
            <p:nvGrpSpPr>
              <p:cNvPr id="364" name="Group 364"/>
              <p:cNvGrpSpPr/>
              <p:nvPr/>
            </p:nvGrpSpPr>
            <p:grpSpPr>
              <a:xfrm>
                <a:off x="-1" y="2251256"/>
                <a:ext cx="2237752" cy="2236756"/>
                <a:chOff x="0" y="0"/>
                <a:chExt cx="2237750" cy="2236755"/>
              </a:xfrm>
            </p:grpSpPr>
            <p:sp>
              <p:nvSpPr>
                <p:cNvPr id="356" name="Shape 356"/>
                <p:cNvSpPr/>
                <p:nvPr/>
              </p:nvSpPr>
              <p:spPr>
                <a:xfrm>
                  <a:off x="0" y="2234495"/>
                  <a:ext cx="56454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57" name="Shape 357"/>
                <p:cNvSpPr/>
                <p:nvPr/>
              </p:nvSpPr>
              <p:spPr>
                <a:xfrm flipV="1">
                  <a:off x="1125014" y="1109963"/>
                  <a:ext cx="1" cy="564542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58" name="Shape 358"/>
                <p:cNvSpPr/>
                <p:nvPr/>
              </p:nvSpPr>
              <p:spPr>
                <a:xfrm flipV="1">
                  <a:off x="566771" y="1672215"/>
                  <a:ext cx="1" cy="56454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59" name="Shape 359"/>
                <p:cNvSpPr/>
                <p:nvPr/>
              </p:nvSpPr>
              <p:spPr>
                <a:xfrm>
                  <a:off x="563246" y="1675499"/>
                  <a:ext cx="56454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0" name="Shape 360"/>
                <p:cNvSpPr/>
                <p:nvPr/>
              </p:nvSpPr>
              <p:spPr>
                <a:xfrm>
                  <a:off x="1109963" y="1124532"/>
                  <a:ext cx="564542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1" name="Shape 361"/>
                <p:cNvSpPr/>
                <p:nvPr/>
              </p:nvSpPr>
              <p:spPr>
                <a:xfrm flipV="1">
                  <a:off x="2234978" y="0"/>
                  <a:ext cx="1" cy="56454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2" name="Shape 362"/>
                <p:cNvSpPr/>
                <p:nvPr/>
              </p:nvSpPr>
              <p:spPr>
                <a:xfrm flipV="1">
                  <a:off x="1676734" y="562251"/>
                  <a:ext cx="1" cy="564542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3" name="Shape 363"/>
                <p:cNvSpPr/>
                <p:nvPr/>
              </p:nvSpPr>
              <p:spPr>
                <a:xfrm>
                  <a:off x="1673209" y="565535"/>
                  <a:ext cx="564542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  <p:grpSp>
            <p:nvGrpSpPr>
              <p:cNvPr id="373" name="Group 373"/>
              <p:cNvGrpSpPr/>
              <p:nvPr/>
            </p:nvGrpSpPr>
            <p:grpSpPr>
              <a:xfrm>
                <a:off x="2251255" y="0"/>
                <a:ext cx="2237752" cy="2236756"/>
                <a:chOff x="0" y="0"/>
                <a:chExt cx="2237750" cy="2236755"/>
              </a:xfrm>
            </p:grpSpPr>
            <p:sp>
              <p:nvSpPr>
                <p:cNvPr id="365" name="Shape 365"/>
                <p:cNvSpPr/>
                <p:nvPr/>
              </p:nvSpPr>
              <p:spPr>
                <a:xfrm>
                  <a:off x="0" y="2234495"/>
                  <a:ext cx="56454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6" name="Shape 366"/>
                <p:cNvSpPr/>
                <p:nvPr/>
              </p:nvSpPr>
              <p:spPr>
                <a:xfrm flipV="1">
                  <a:off x="1125014" y="1109963"/>
                  <a:ext cx="1" cy="564542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7" name="Shape 367"/>
                <p:cNvSpPr/>
                <p:nvPr/>
              </p:nvSpPr>
              <p:spPr>
                <a:xfrm flipV="1">
                  <a:off x="566771" y="1672215"/>
                  <a:ext cx="1" cy="56454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8" name="Shape 368"/>
                <p:cNvSpPr/>
                <p:nvPr/>
              </p:nvSpPr>
              <p:spPr>
                <a:xfrm>
                  <a:off x="563246" y="1675499"/>
                  <a:ext cx="564541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69" name="Shape 369"/>
                <p:cNvSpPr/>
                <p:nvPr/>
              </p:nvSpPr>
              <p:spPr>
                <a:xfrm>
                  <a:off x="1109963" y="1124532"/>
                  <a:ext cx="564542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70" name="Shape 370"/>
                <p:cNvSpPr/>
                <p:nvPr/>
              </p:nvSpPr>
              <p:spPr>
                <a:xfrm flipV="1">
                  <a:off x="2234978" y="0"/>
                  <a:ext cx="1" cy="56454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71" name="Shape 371"/>
                <p:cNvSpPr/>
                <p:nvPr/>
              </p:nvSpPr>
              <p:spPr>
                <a:xfrm flipV="1">
                  <a:off x="1676734" y="562251"/>
                  <a:ext cx="1" cy="564542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72" name="Shape 372"/>
                <p:cNvSpPr/>
                <p:nvPr/>
              </p:nvSpPr>
              <p:spPr>
                <a:xfrm>
                  <a:off x="1673209" y="565535"/>
                  <a:ext cx="564542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</p:grpSp>
        <p:pic>
          <p:nvPicPr>
            <p:cNvPr id="375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605773" y="2506740"/>
              <a:ext cx="1498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3" name="Group 383"/>
          <p:cNvGrpSpPr/>
          <p:nvPr/>
        </p:nvGrpSpPr>
        <p:grpSpPr>
          <a:xfrm>
            <a:off x="6888403" y="6932454"/>
            <a:ext cx="4230070" cy="1377533"/>
            <a:chOff x="0" y="0"/>
            <a:chExt cx="4230068" cy="1377532"/>
          </a:xfrm>
        </p:grpSpPr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87171" y="1745"/>
              <a:ext cx="50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0" name="Group 380"/>
            <p:cNvGrpSpPr/>
            <p:nvPr/>
          </p:nvGrpSpPr>
          <p:grpSpPr>
            <a:xfrm>
              <a:off x="0" y="451973"/>
              <a:ext cx="1825143" cy="925560"/>
              <a:chOff x="0" y="0"/>
              <a:chExt cx="1825142" cy="925559"/>
            </a:xfrm>
          </p:grpSpPr>
          <p:pic>
            <p:nvPicPr>
              <p:cNvPr id="378" name="pasted-image.pdf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350835"/>
                <a:ext cx="596900" cy="36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9" name="Shape 379"/>
              <p:cNvSpPr/>
              <p:nvPr/>
            </p:nvSpPr>
            <p:spPr>
              <a:xfrm flipV="1">
                <a:off x="899583" y="-1"/>
                <a:ext cx="925560" cy="92556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pic>
          <p:nvPicPr>
            <p:cNvPr id="381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18868" y="0"/>
              <a:ext cx="508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858468" y="743302"/>
              <a:ext cx="1371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  <p:bldP build="whole" bldLvl="1" animBg="1" rev="0" advAuto="0" spid="298" grpId="2"/>
      <p:bldP build="whole" bldLvl="1" animBg="1" rev="0" advAuto="0" spid="376" grpId="5"/>
      <p:bldP build="whole" bldLvl="1" animBg="1" rev="0" advAuto="0" spid="383" grpId="6"/>
      <p:bldP build="whole" bldLvl="1" animBg="1" rev="0" advAuto="0" spid="312" grpId="3"/>
      <p:bldP build="whole" bldLvl="1" animBg="1" rev="0" advAuto="0" spid="334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World’s First Nonlinear Problem</a:t>
            </a:r>
          </a:p>
        </p:txBody>
      </p:sp>
      <p:pic>
        <p:nvPicPr>
          <p:cNvPr id="38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7400" y="2229146"/>
            <a:ext cx="1270000" cy="41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oup 389"/>
          <p:cNvGrpSpPr/>
          <p:nvPr/>
        </p:nvGrpSpPr>
        <p:grpSpPr>
          <a:xfrm>
            <a:off x="452759" y="1484143"/>
            <a:ext cx="11866170" cy="556261"/>
            <a:chOff x="0" y="0"/>
            <a:chExt cx="11866168" cy="556259"/>
          </a:xfrm>
        </p:grpSpPr>
        <p:sp>
          <p:nvSpPr>
            <p:cNvPr id="387" name="Shape 387"/>
            <p:cNvSpPr/>
            <p:nvPr/>
          </p:nvSpPr>
          <p:spPr>
            <a:xfrm>
              <a:off x="0" y="-1"/>
              <a:ext cx="11866169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3600">
                  <a:latin typeface="+mn-lt"/>
                  <a:ea typeface="+mn-ea"/>
                  <a:cs typeface="+mn-cs"/>
                  <a:sym typeface="Minion Pro"/>
                </a:defRPr>
              </a:lvl1pPr>
            </a:lstStyle>
            <a:p>
              <a:pPr/>
              <a:r>
                <a:t>Your “mathematical reality” is     , solve the following equation: </a:t>
              </a:r>
            </a:p>
          </p:txBody>
        </p:sp>
        <p:pic>
          <p:nvPicPr>
            <p:cNvPr id="38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84540" y="68579"/>
              <a:ext cx="3302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" name="Shape 390"/>
          <p:cNvSpPr/>
          <p:nvPr/>
        </p:nvSpPr>
        <p:spPr>
          <a:xfrm>
            <a:off x="478159" y="2997200"/>
            <a:ext cx="5066235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3600">
                <a:solidFill>
                  <a:srgbClr val="FF2600"/>
                </a:solidFill>
                <a:latin typeface="Minion Pro Semibold"/>
                <a:ea typeface="Minion Pro Semibold"/>
                <a:cs typeface="Minion Pro Semibold"/>
                <a:sym typeface="Minion Pro Semibold"/>
              </a:defRPr>
            </a:lvl1pPr>
          </a:lstStyle>
          <a:p>
            <a:pPr/>
            <a:r>
              <a:t>Approximation Schemes:</a:t>
            </a:r>
          </a:p>
        </p:txBody>
      </p:sp>
      <p:grpSp>
        <p:nvGrpSpPr>
          <p:cNvPr id="393" name="Group 393"/>
          <p:cNvGrpSpPr/>
          <p:nvPr/>
        </p:nvGrpSpPr>
        <p:grpSpPr>
          <a:xfrm>
            <a:off x="890376" y="3861393"/>
            <a:ext cx="11936624" cy="1104901"/>
            <a:chOff x="0" y="0"/>
            <a:chExt cx="11936623" cy="1104900"/>
          </a:xfrm>
        </p:grpSpPr>
        <p:pic>
          <p:nvPicPr>
            <p:cNvPr id="391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41800" cy="110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89823" y="0"/>
              <a:ext cx="6146801" cy="110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6" name="Group 396"/>
          <p:cNvGrpSpPr/>
          <p:nvPr/>
        </p:nvGrpSpPr>
        <p:grpSpPr>
          <a:xfrm>
            <a:off x="908050" y="5483859"/>
            <a:ext cx="11893550" cy="1257301"/>
            <a:chOff x="0" y="0"/>
            <a:chExt cx="11893550" cy="1257300"/>
          </a:xfrm>
        </p:grpSpPr>
        <p:pic>
          <p:nvPicPr>
            <p:cNvPr id="39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407150" y="76200"/>
              <a:ext cx="5486400" cy="110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108700" cy="1257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9" name="Group 399"/>
          <p:cNvGrpSpPr/>
          <p:nvPr/>
        </p:nvGrpSpPr>
        <p:grpSpPr>
          <a:xfrm>
            <a:off x="977900" y="7258725"/>
            <a:ext cx="11836400" cy="1270001"/>
            <a:chOff x="0" y="0"/>
            <a:chExt cx="11836400" cy="1270000"/>
          </a:xfrm>
        </p:grpSpPr>
        <p:pic>
          <p:nvPicPr>
            <p:cNvPr id="397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62600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121400" y="0"/>
              <a:ext cx="5715000" cy="110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2"/>
      <p:bldP build="whole" bldLvl="1" animBg="1" rev="0" advAuto="0" spid="399" grpId="3"/>
      <p:bldP build="whole" bldLvl="1" animBg="1" rev="0" advAuto="0" spid="39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Solution to Square Root Problem</a:t>
            </a:r>
          </a:p>
        </p:txBody>
      </p:sp>
      <p:pic>
        <p:nvPicPr>
          <p:cNvPr id="40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2625" y="3117850"/>
            <a:ext cx="5842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554780">
            <a:off x="5003800" y="4819650"/>
            <a:ext cx="33528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69751">
            <a:off x="2089150" y="2127250"/>
            <a:ext cx="36957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43406">
            <a:off x="6445250" y="2152650"/>
            <a:ext cx="3924300" cy="1104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" name="Group 408"/>
          <p:cNvGrpSpPr/>
          <p:nvPr/>
        </p:nvGrpSpPr>
        <p:grpSpPr>
          <a:xfrm>
            <a:off x="420435" y="7156450"/>
            <a:ext cx="12424965" cy="1067169"/>
            <a:chOff x="0" y="0"/>
            <a:chExt cx="12424964" cy="1067168"/>
          </a:xfrm>
        </p:grpSpPr>
        <p:sp>
          <p:nvSpPr>
            <p:cNvPr id="406" name="Shape 406"/>
            <p:cNvSpPr/>
            <p:nvPr/>
          </p:nvSpPr>
          <p:spPr>
            <a:xfrm>
              <a:off x="0" y="0"/>
              <a:ext cx="12424965" cy="1067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600">
                  <a:latin typeface="+mn-lt"/>
                  <a:ea typeface="+mn-ea"/>
                  <a:cs typeface="+mn-cs"/>
                  <a:sym typeface="Minion Pro"/>
                </a:defRPr>
              </a:pPr>
              <a:r>
                <a:t>       is an equivalence class of approximations schemes! That is, it is an </a:t>
              </a:r>
              <a:r>
                <a:rPr>
                  <a:solidFill>
                    <a:srgbClr val="FF2600"/>
                  </a:solidFill>
                  <a:latin typeface="Minion Pro Semibold"/>
                  <a:ea typeface="Minion Pro Semibold"/>
                  <a:cs typeface="Minion Pro Semibold"/>
                  <a:sym typeface="Minion Pro Semibold"/>
                </a:rPr>
                <a:t>equivalence class of Cauchy sequences.</a:t>
              </a:r>
            </a:p>
          </p:txBody>
        </p:sp>
        <p:pic>
          <p:nvPicPr>
            <p:cNvPr id="407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765" y="3767"/>
              <a:ext cx="565551" cy="45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3" name="Group 413"/>
          <p:cNvGrpSpPr/>
          <p:nvPr/>
        </p:nvGrpSpPr>
        <p:grpSpPr>
          <a:xfrm>
            <a:off x="4728249" y="1542225"/>
            <a:ext cx="3372324" cy="3573360"/>
            <a:chOff x="0" y="0"/>
            <a:chExt cx="3372322" cy="3573359"/>
          </a:xfrm>
        </p:grpSpPr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8026453">
              <a:off x="1199817" y="536649"/>
              <a:ext cx="1409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722792">
              <a:off x="1936418" y="2379162"/>
              <a:ext cx="1409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3729012">
              <a:off x="123150" y="503633"/>
              <a:ext cx="14224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8341508">
              <a:off x="-105450" y="2623720"/>
              <a:ext cx="14224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6" name="Group 416"/>
          <p:cNvGrpSpPr/>
          <p:nvPr/>
        </p:nvGrpSpPr>
        <p:grpSpPr>
          <a:xfrm>
            <a:off x="1160094" y="8484870"/>
            <a:ext cx="7485774" cy="556261"/>
            <a:chOff x="0" y="0"/>
            <a:chExt cx="7485772" cy="556259"/>
          </a:xfrm>
        </p:grpSpPr>
        <p:pic>
          <p:nvPicPr>
            <p:cNvPr id="414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069472" y="43179"/>
              <a:ext cx="3416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5" name="Shape 415"/>
            <p:cNvSpPr/>
            <p:nvPr/>
          </p:nvSpPr>
          <p:spPr>
            <a:xfrm>
              <a:off x="0" y="-1"/>
              <a:ext cx="3979012" cy="55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Minion Pro Medium"/>
                  <a:ea typeface="Minion Pro Medium"/>
                  <a:cs typeface="Minion Pro Medium"/>
                  <a:sym typeface="Minion Pro Medium"/>
                </a:defRPr>
              </a:lvl1pPr>
            </a:lstStyle>
            <a:p>
              <a:pPr/>
              <a:r>
                <a:t>Equivalence relation: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" grpId="3"/>
      <p:bldP build="whole" bldLvl="1" animBg="1" rev="0" advAuto="0" spid="413" grpId="4"/>
      <p:bldP build="whole" bldLvl="1" animBg="1" rev="0" advAuto="0" spid="408" grpId="5"/>
      <p:bldP build="whole" bldLvl="1" animBg="1" rev="0" advAuto="0" spid="404" grpId="1"/>
      <p:bldP build="whole" bldLvl="1" animBg="1" rev="0" advAuto="0" spid="405" grpId="2"/>
      <p:bldP build="whole" bldLvl="1" animBg="1" rev="0" advAuto="0" spid="416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All Live in a Cave</a:t>
            </a:r>
          </a:p>
        </p:txBody>
      </p:sp>
      <p:pic>
        <p:nvPicPr>
          <p:cNvPr id="419" name="Scanned from a Xerox Multifunction Printer (1).png"/>
          <p:cNvPicPr>
            <a:picLocks noChangeAspect="1"/>
          </p:cNvPicPr>
          <p:nvPr/>
        </p:nvPicPr>
        <p:blipFill>
          <a:blip r:embed="rId2">
            <a:extLst/>
          </a:blip>
          <a:srcRect l="23520" t="14093" r="10320" b="36572"/>
          <a:stretch>
            <a:fillRect/>
          </a:stretch>
        </p:blipFill>
        <p:spPr>
          <a:xfrm>
            <a:off x="1890504" y="1323776"/>
            <a:ext cx="8230966" cy="7943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Minion Pro"/>
        <a:ea typeface="Minion Pro"/>
        <a:cs typeface="Minion Pr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Minion Pro"/>
        <a:ea typeface="Minion Pro"/>
        <a:cs typeface="Minion Pr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