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96" r:id="rId3"/>
    <p:sldId id="398" r:id="rId4"/>
    <p:sldId id="408" r:id="rId5"/>
    <p:sldId id="413" r:id="rId6"/>
    <p:sldId id="399" r:id="rId7"/>
    <p:sldId id="401" r:id="rId8"/>
    <p:sldId id="400" r:id="rId9"/>
    <p:sldId id="404" r:id="rId10"/>
    <p:sldId id="354" r:id="rId11"/>
    <p:sldId id="402" r:id="rId12"/>
    <p:sldId id="403" r:id="rId13"/>
    <p:sldId id="405" r:id="rId14"/>
    <p:sldId id="406" r:id="rId15"/>
    <p:sldId id="409" r:id="rId16"/>
    <p:sldId id="410" r:id="rId17"/>
    <p:sldId id="407" r:id="rId18"/>
    <p:sldId id="411" r:id="rId19"/>
    <p:sldId id="355" r:id="rId20"/>
    <p:sldId id="357" r:id="rId21"/>
    <p:sldId id="412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87947" autoAdjust="0"/>
  </p:normalViewPr>
  <p:slideViewPr>
    <p:cSldViewPr>
      <p:cViewPr varScale="1">
        <p:scale>
          <a:sx n="65" d="100"/>
          <a:sy n="65" d="100"/>
        </p:scale>
        <p:origin x="131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3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3D275-BC70-4841-A400-4014CD1766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8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00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97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5613"/>
            <a:ext cx="7772400" cy="1600200"/>
          </a:xfrm>
        </p:spPr>
        <p:txBody>
          <a:bodyPr anchor="b"/>
          <a:lstStyle>
            <a:lvl1pPr algn="ctr">
              <a:defRPr sz="4000">
                <a:latin typeface="Times New Roman" pitchFamily="-11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3013"/>
            <a:ext cx="6400800" cy="914400"/>
          </a:xfrm>
        </p:spPr>
        <p:txBody>
          <a:bodyPr/>
          <a:lstStyle>
            <a:lvl1pPr algn="ctr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" y="6172200"/>
            <a:ext cx="9140825" cy="685800"/>
          </a:xfrm>
          <a:prstGeom prst="rect">
            <a:avLst/>
          </a:prstGeom>
          <a:solidFill>
            <a:srgbClr val="9E7E38"/>
          </a:solidFill>
          <a:ln w="9525">
            <a:solidFill>
              <a:srgbClr val="9E7E38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286002" y="2284413"/>
            <a:ext cx="4570413" cy="0"/>
          </a:xfrm>
          <a:prstGeom prst="line">
            <a:avLst/>
          </a:prstGeom>
          <a:noFill/>
          <a:ln w="25400">
            <a:solidFill>
              <a:srgbClr val="9E7E38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3082" name="Picture 10" descr="wf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9954" y="3835400"/>
            <a:ext cx="2464095" cy="1828800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169025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PHY 337/637  Fall 2023 -- Lecture 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95400" cy="365125"/>
          </a:xfrm>
        </p:spPr>
        <p:txBody>
          <a:bodyPr/>
          <a:lstStyle>
            <a:lvl1pPr>
              <a:defRPr sz="1600" b="1"/>
            </a:lvl1pPr>
          </a:lstStyle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</p:spPr>
        <p:txBody>
          <a:bodyPr/>
          <a:lstStyle>
            <a:lvl1pPr>
              <a:defRPr sz="1600" b="1"/>
            </a:lvl1pPr>
          </a:lstStyle>
          <a:p>
            <a:r>
              <a:rPr lang="en-US" dirty="0"/>
              <a:t>PHY 337/637  Fall 2023 -- Lecture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200" y="6356350"/>
            <a:ext cx="990600" cy="365125"/>
          </a:xfrm>
        </p:spPr>
        <p:txBody>
          <a:bodyPr/>
          <a:lstStyle>
            <a:lvl1pPr>
              <a:defRPr sz="1600" b="1"/>
            </a:lvl1pPr>
          </a:lstStyle>
          <a:p>
            <a:fld id="{CE368B07-CEBF-4C80-90AF-53B34FA04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5" y="1600200"/>
            <a:ext cx="82264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Subhead Goes Here</a:t>
            </a:r>
          </a:p>
          <a:p>
            <a:pPr lvl="0"/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" y="0"/>
            <a:ext cx="9140825" cy="914400"/>
          </a:xfrm>
          <a:prstGeom prst="rect">
            <a:avLst/>
          </a:prstGeom>
          <a:solidFill>
            <a:srgbClr val="9E7E38"/>
          </a:solidFill>
          <a:ln w="9525">
            <a:solidFill>
              <a:srgbClr val="9E7E38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GOES HERE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" y="0"/>
            <a:ext cx="2285999" cy="9144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547688" y="6400800"/>
            <a:ext cx="80438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8" name="Picture 8" descr="wf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34677" y="207909"/>
            <a:ext cx="1828800" cy="4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165225" indent="-5334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736725" indent="-4572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2232025" indent="-381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727325" indent="-381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3184525" indent="-381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3641725" indent="-381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4098925" indent="-381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4556125" indent="-381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sers.wfu.edu/natalie/f23phy337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.libretexts.org/Bookshelves/Classical_Mechanics/Variational_Principles_in_Classical_Mechanics_(Cline)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namea22@wfu.edu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" y="381000"/>
            <a:ext cx="8915400" cy="634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337/637 Analytical Mechanics</a:t>
            </a:r>
          </a:p>
          <a:p>
            <a:pPr algn="ctr"/>
            <a:r>
              <a:rPr lang="en-US" sz="3200" b="1" dirty="0"/>
              <a:t>12:30-1:45 PM  TR in Olin103</a:t>
            </a:r>
          </a:p>
          <a:p>
            <a:pPr algn="ctr"/>
            <a:r>
              <a:rPr lang="en-US" sz="2800" b="1" dirty="0"/>
              <a:t>(Aug. 28-Oct. 17, 2023)</a:t>
            </a:r>
          </a:p>
          <a:p>
            <a:pPr algn="ctr"/>
            <a:endParaRPr lang="en-US" sz="3200" b="1" dirty="0"/>
          </a:p>
          <a:p>
            <a:pPr algn="ctr"/>
            <a:endParaRPr lang="en-US" sz="1050" b="1" dirty="0"/>
          </a:p>
          <a:p>
            <a:pPr algn="ctr"/>
            <a:r>
              <a:rPr lang="en-US" sz="2800" b="1" dirty="0"/>
              <a:t>Lecture notes for Lecture 1 -- Chaps. 1 &amp; 2 of Cline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Introduction, Motivation, and Review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Course structure and plan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Brief review of Newtonian mechanics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What is “analytical mechanics” and why should we study it?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endParaRPr lang="en-US" sz="28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49D3A4-4B2B-279A-9E1B-525325BA9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40A37B-AC92-650D-C3AC-400E8192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41DC1-0838-F04A-C996-231B8A39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A paper with text and numbers&#10;&#10;Description automatically generated">
            <a:extLst>
              <a:ext uri="{FF2B5EF4-FFF2-40B4-BE49-F238E27FC236}">
                <a16:creationId xmlns:a16="http://schemas.microsoft.com/office/drawing/2014/main" id="{B66CD9E8-8C44-10BE-F347-E95F3B67D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8" y="1219200"/>
            <a:ext cx="8612584" cy="419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54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AEF4D-2102-FDC0-BFE0-D5DFC2AFC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8698C8-5A3B-A143-C250-3497AB597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08BF3-1853-61EB-B339-C625131B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DAB516-4B5F-1656-F301-B4EAD9B17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561" y="136525"/>
            <a:ext cx="7366175" cy="61705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F97084-A20B-A04F-43A0-C507E456FE90}"/>
              </a:ext>
            </a:extLst>
          </p:cNvPr>
          <p:cNvSpPr txBox="1"/>
          <p:nvPr/>
        </p:nvSpPr>
        <p:spPr>
          <a:xfrm>
            <a:off x="76200" y="457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Some of the contributors to basic physics principles</a:t>
            </a:r>
          </a:p>
        </p:txBody>
      </p:sp>
    </p:spTree>
    <p:extLst>
      <p:ext uri="{BB962C8B-B14F-4D97-AF65-F5344CB8AC3E}">
        <p14:creationId xmlns:p14="http://schemas.microsoft.com/office/powerpoint/2010/main" val="3668766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49845F-0626-A271-1DB9-EB8CFCD1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955BA-CB81-073F-BFC9-22A70AFC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E31FB-F2A6-6E8D-A1C9-F90A96F0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A painting of a person with long hair&#10;&#10;Description automatically generated">
            <a:extLst>
              <a:ext uri="{FF2B5EF4-FFF2-40B4-BE49-F238E27FC236}">
                <a16:creationId xmlns:a16="http://schemas.microsoft.com/office/drawing/2014/main" id="{C82D7DC9-B113-5DA8-B49A-4AE3BEB76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3143250" cy="3781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DC60DF-E4F8-44F4-1DC6-0B80EFCCF0C9}"/>
              </a:ext>
            </a:extLst>
          </p:cNvPr>
          <p:cNvSpPr txBox="1"/>
          <p:nvPr/>
        </p:nvSpPr>
        <p:spPr>
          <a:xfrm>
            <a:off x="3857627" y="1477952"/>
            <a:ext cx="495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According to Wikipedia –</a:t>
            </a:r>
          </a:p>
          <a:p>
            <a:r>
              <a:rPr lang="en-US" sz="2400" b="1" dirty="0">
                <a:latin typeface="+mj-lt"/>
              </a:rPr>
              <a:t>Sir Isaac Newton (</a:t>
            </a:r>
            <a:r>
              <a:rPr lang="en-US" sz="2400" dirty="0">
                <a:latin typeface="+mj-lt"/>
              </a:rPr>
              <a:t>1642-1726</a:t>
            </a:r>
            <a:r>
              <a:rPr lang="en-US" sz="2400" b="1" dirty="0">
                <a:latin typeface="+mj-lt"/>
              </a:rPr>
              <a:t>)</a:t>
            </a:r>
          </a:p>
          <a:p>
            <a:r>
              <a:rPr lang="en-US" sz="2400" dirty="0">
                <a:latin typeface="+mj-lt"/>
              </a:rPr>
              <a:t>English  mathematician, physicist, astronomer, alchemist, theologian, and author who was described in his time as a natural philosopher. He was a key figure in the Scientific Revolution and the Enlightenment that followed. </a:t>
            </a:r>
          </a:p>
        </p:txBody>
      </p:sp>
    </p:spTree>
    <p:extLst>
      <p:ext uri="{BB962C8B-B14F-4D97-AF65-F5344CB8AC3E}">
        <p14:creationId xmlns:p14="http://schemas.microsoft.com/office/powerpoint/2010/main" val="2740132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319A3-C93A-7712-069D-9681A079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0B93B2-AC54-412F-5490-318AC712E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E8467-47CA-E73E-719D-252AB636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8E278-C50A-B453-9016-88CA347A4593}"/>
              </a:ext>
            </a:extLst>
          </p:cNvPr>
          <p:cNvSpPr txBox="1"/>
          <p:nvPr/>
        </p:nvSpPr>
        <p:spPr>
          <a:xfrm>
            <a:off x="457200" y="5334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Whatever you learn in this course – Newton’s laws are still true.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Except when stated otherwise, we will focus on the physics of a single point particle of mass </a:t>
            </a:r>
            <a:r>
              <a:rPr lang="en-US" sz="2400" b="1" i="1" dirty="0">
                <a:latin typeface="+mj-lt"/>
              </a:rPr>
              <a:t>m</a:t>
            </a:r>
            <a:r>
              <a:rPr lang="en-US" sz="2400" b="1" dirty="0">
                <a:latin typeface="+mj-lt"/>
              </a:rPr>
              <a:t>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3A697A3-0077-ACD8-57A7-81C0FB085C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785030"/>
              </p:ext>
            </p:extLst>
          </p:nvPr>
        </p:nvGraphicFramePr>
        <p:xfrm>
          <a:off x="304801" y="2506980"/>
          <a:ext cx="8686800" cy="760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840" imgH="177480" progId="Equation.DSMT4">
                  <p:embed/>
                </p:oleObj>
              </mc:Choice>
              <mc:Fallback>
                <p:oleObj name="Equation" r:id="rId2" imgW="20318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1" y="2506980"/>
                        <a:ext cx="8686800" cy="760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8C005CC-60F7-69CC-B998-982598C21A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658998"/>
              </p:ext>
            </p:extLst>
          </p:nvPr>
        </p:nvGraphicFramePr>
        <p:xfrm>
          <a:off x="191523" y="3371056"/>
          <a:ext cx="8959851" cy="288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44720" imgH="914400" progId="Equation.DSMT4">
                  <p:embed/>
                </p:oleObj>
              </mc:Choice>
              <mc:Fallback>
                <p:oleObj name="Equation" r:id="rId4" imgW="284472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523" y="3371056"/>
                        <a:ext cx="8959851" cy="288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0722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6EF45E-A0D8-0BEB-44C8-50187277F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A11DDB-DB3B-BC2A-E105-AA14FEC9A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A1628-738C-D4CD-5074-575DED09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268AE4F-4A2B-A92B-E09A-AD2DE9DFC3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091186"/>
              </p:ext>
            </p:extLst>
          </p:nvPr>
        </p:nvGraphicFramePr>
        <p:xfrm>
          <a:off x="76200" y="457200"/>
          <a:ext cx="8686800" cy="760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840" imgH="177480" progId="Equation.DSMT4">
                  <p:embed/>
                </p:oleObj>
              </mc:Choice>
              <mc:Fallback>
                <p:oleObj name="Equation" r:id="rId2" imgW="203184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3A697A3-0077-ACD8-57A7-81C0FB085C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00" y="457200"/>
                        <a:ext cx="8686800" cy="760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B583641-1F0B-6A9B-41B9-A06EC3C00F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018511"/>
              </p:ext>
            </p:extLst>
          </p:nvPr>
        </p:nvGraphicFramePr>
        <p:xfrm>
          <a:off x="330200" y="1371600"/>
          <a:ext cx="8356600" cy="2198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87440" imgH="838080" progId="Equation.DSMT4">
                  <p:embed/>
                </p:oleObj>
              </mc:Choice>
              <mc:Fallback>
                <p:oleObj name="Equation" r:id="rId4" imgW="3187440" imgH="8380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8C005CC-60F7-69CC-B998-982598C21A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200" y="1371600"/>
                        <a:ext cx="8356600" cy="2198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7B3822D-51D9-2D70-94AC-12696F3DC8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199489"/>
              </p:ext>
            </p:extLst>
          </p:nvPr>
        </p:nvGraphicFramePr>
        <p:xfrm>
          <a:off x="457200" y="3886200"/>
          <a:ext cx="7572909" cy="1842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19160" imgH="685800" progId="Equation.DSMT4">
                  <p:embed/>
                </p:oleObj>
              </mc:Choice>
              <mc:Fallback>
                <p:oleObj name="Equation" r:id="rId6" imgW="281916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3886200"/>
                        <a:ext cx="7572909" cy="1842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7749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011D16-E78B-8034-431C-66BD28B9B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687FC7-B180-028A-5310-2697F334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60A09-080C-50A8-9780-54C48E638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21D63AC-33FF-C387-CD75-DF3DB8792F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956069"/>
              </p:ext>
            </p:extLst>
          </p:nvPr>
        </p:nvGraphicFramePr>
        <p:xfrm>
          <a:off x="565765" y="609600"/>
          <a:ext cx="7645400" cy="296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03440" imgH="1320480" progId="Equation.DSMT4">
                  <p:embed/>
                </p:oleObj>
              </mc:Choice>
              <mc:Fallback>
                <p:oleObj name="Equation" r:id="rId2" imgW="340344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5765" y="609600"/>
                        <a:ext cx="7645400" cy="296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54A404D-327E-E79D-90A0-927344CB74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007049"/>
              </p:ext>
            </p:extLst>
          </p:nvPr>
        </p:nvGraphicFramePr>
        <p:xfrm>
          <a:off x="685800" y="4038600"/>
          <a:ext cx="5638800" cy="1342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33360" imgH="507960" progId="Equation.DSMT4">
                  <p:embed/>
                </p:oleObj>
              </mc:Choice>
              <mc:Fallback>
                <p:oleObj name="Equation" r:id="rId4" imgW="21333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4038600"/>
                        <a:ext cx="5638800" cy="1342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7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F6CD0-6462-B2BA-82D4-2CD60342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A14DAD-925C-82E4-A8F3-9693B23B6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CCED6-EE26-AE3A-4553-1040EE91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A443863-F345-E059-7E65-5D4CE5F1E6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861409"/>
              </p:ext>
            </p:extLst>
          </p:nvPr>
        </p:nvGraphicFramePr>
        <p:xfrm>
          <a:off x="152400" y="401729"/>
          <a:ext cx="7010400" cy="613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840" imgH="177480" progId="Equation.DSMT4">
                  <p:embed/>
                </p:oleObj>
              </mc:Choice>
              <mc:Fallback>
                <p:oleObj name="Equation" r:id="rId2" imgW="203184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3A697A3-0077-ACD8-57A7-81C0FB085C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401729"/>
                        <a:ext cx="7010400" cy="613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313B3D0-F873-1455-4E07-9C3FBFC8B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383697"/>
              </p:ext>
            </p:extLst>
          </p:nvPr>
        </p:nvGraphicFramePr>
        <p:xfrm>
          <a:off x="228600" y="1867033"/>
          <a:ext cx="6446838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08160" imgH="939600" progId="Equation.DSMT4">
                  <p:embed/>
                </p:oleObj>
              </mc:Choice>
              <mc:Fallback>
                <p:oleObj name="Equation" r:id="rId4" imgW="21081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867033"/>
                        <a:ext cx="6446838" cy="287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47A3C43-147B-57EC-24CD-E2B7D57825D4}"/>
              </a:ext>
            </a:extLst>
          </p:cNvPr>
          <p:cNvSpPr txBox="1"/>
          <p:nvPr/>
        </p:nvSpPr>
        <p:spPr>
          <a:xfrm>
            <a:off x="381000" y="1058345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sym typeface="Wingdings" panose="05000000000000000000" pitchFamily="2" charset="2"/>
              </a:rPr>
              <a:t>Related notions of energy</a:t>
            </a:r>
            <a:endParaRPr lang="en-US" sz="3200" dirty="0">
              <a:latin typeface="+mj-lt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ED2E613-9B55-78E0-6AB4-4BE56CBCF3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421872"/>
              </p:ext>
            </p:extLst>
          </p:nvPr>
        </p:nvGraphicFramePr>
        <p:xfrm>
          <a:off x="946150" y="4868863"/>
          <a:ext cx="7874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49280" imgH="419040" progId="Equation.DSMT4">
                  <p:embed/>
                </p:oleObj>
              </mc:Choice>
              <mc:Fallback>
                <p:oleObj name="Equation" r:id="rId6" imgW="31492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6150" y="4868863"/>
                        <a:ext cx="7874000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Down 8">
            <a:extLst>
              <a:ext uri="{FF2B5EF4-FFF2-40B4-BE49-F238E27FC236}">
                <a16:creationId xmlns:a16="http://schemas.microsoft.com/office/drawing/2014/main" id="{62A1DFAA-3E4B-9401-2231-E7A621FCA881}"/>
              </a:ext>
            </a:extLst>
          </p:cNvPr>
          <p:cNvSpPr/>
          <p:nvPr/>
        </p:nvSpPr>
        <p:spPr>
          <a:xfrm>
            <a:off x="1524000" y="4473708"/>
            <a:ext cx="762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1D5739A-CD5E-F580-8BC7-36B72947A18D}"/>
              </a:ext>
            </a:extLst>
          </p:cNvPr>
          <p:cNvSpPr/>
          <p:nvPr/>
        </p:nvSpPr>
        <p:spPr>
          <a:xfrm>
            <a:off x="3657600" y="4340358"/>
            <a:ext cx="762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6B3D59-1B96-8662-E8D6-68EB7C9637AA}"/>
              </a:ext>
            </a:extLst>
          </p:cNvPr>
          <p:cNvSpPr txBox="1"/>
          <p:nvPr/>
        </p:nvSpPr>
        <p:spPr>
          <a:xfrm>
            <a:off x="963561" y="5994606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Is this always true?</a:t>
            </a:r>
          </a:p>
        </p:txBody>
      </p:sp>
    </p:spTree>
    <p:extLst>
      <p:ext uri="{BB962C8B-B14F-4D97-AF65-F5344CB8AC3E}">
        <p14:creationId xmlns:p14="http://schemas.microsoft.com/office/powerpoint/2010/main" val="1074367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03141C-F4E9-C71F-B73B-B5D34948A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464C28-D9A6-4C1B-77D0-EFAE1E3F9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F4D2E-07E6-DF03-7913-CD25E181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14212-5A52-B54F-4DA1-921C78AFFC3A}"/>
              </a:ext>
            </a:extLst>
          </p:cNvPr>
          <p:cNvSpPr txBox="1"/>
          <p:nvPr/>
        </p:nvSpPr>
        <p:spPr>
          <a:xfrm>
            <a:off x="685800" y="381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8D2356E-A6D5-54FB-732C-53576C79A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938072"/>
              </p:ext>
            </p:extLst>
          </p:nvPr>
        </p:nvGraphicFramePr>
        <p:xfrm>
          <a:off x="990600" y="914400"/>
          <a:ext cx="6248400" cy="1879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61960" imgH="711000" progId="Equation.DSMT4">
                  <p:embed/>
                </p:oleObj>
              </mc:Choice>
              <mc:Fallback>
                <p:oleObj name="Equation" r:id="rId2" imgW="23619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600" y="914400"/>
                        <a:ext cx="6248400" cy="1879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C43115F-6CA8-37CF-6B24-6E84B17FB8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789704"/>
              </p:ext>
            </p:extLst>
          </p:nvPr>
        </p:nvGraphicFramePr>
        <p:xfrm>
          <a:off x="773231" y="3581400"/>
          <a:ext cx="7913569" cy="2158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52680" imgH="914400" progId="Equation.DSMT4">
                  <p:embed/>
                </p:oleObj>
              </mc:Choice>
              <mc:Fallback>
                <p:oleObj name="Equation" r:id="rId4" imgW="33526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3231" y="3581400"/>
                        <a:ext cx="7913569" cy="2158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9332A50-F46B-CAB9-F121-EC569B97BE76}"/>
              </a:ext>
            </a:extLst>
          </p:cNvPr>
          <p:cNvSpPr txBox="1"/>
          <p:nvPr/>
        </p:nvSpPr>
        <p:spPr>
          <a:xfrm>
            <a:off x="990600" y="2740967"/>
            <a:ext cx="750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not all forces are “conservative”.</a:t>
            </a:r>
          </a:p>
        </p:txBody>
      </p:sp>
    </p:spTree>
    <p:extLst>
      <p:ext uri="{BB962C8B-B14F-4D97-AF65-F5344CB8AC3E}">
        <p14:creationId xmlns:p14="http://schemas.microsoft.com/office/powerpoint/2010/main" val="1710625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8389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842922"/>
              </p:ext>
            </p:extLst>
          </p:nvPr>
        </p:nvGraphicFramePr>
        <p:xfrm>
          <a:off x="5715000" y="2708011"/>
          <a:ext cx="1390650" cy="110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495000" imgH="393480" progId="Equation.3">
                  <p:embed/>
                </p:oleObj>
              </mc:Choice>
              <mc:Fallback>
                <p:oleObj name="数式" r:id="rId4" imgW="4950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15000" y="2708011"/>
                        <a:ext cx="1390650" cy="1105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6705600" y="2422505"/>
            <a:ext cx="152400" cy="762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4038600" y="3260705"/>
            <a:ext cx="1676400" cy="838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4600" y="158430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j-lt"/>
              </a:rPr>
              <a:t>local minimum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14675" y="344495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j-lt"/>
              </a:rPr>
              <a:t>global minimum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4E2E7-22B1-C29F-79B2-EF2131B875D2}"/>
              </a:ext>
            </a:extLst>
          </p:cNvPr>
          <p:cNvSpPr txBox="1"/>
          <p:nvPr/>
        </p:nvSpPr>
        <p:spPr>
          <a:xfrm>
            <a:off x="152400" y="304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 potential function </a:t>
            </a:r>
            <a:r>
              <a:rPr lang="en-US" sz="2400" i="1" dirty="0">
                <a:latin typeface="+mj-lt"/>
              </a:rPr>
              <a:t>V(x)</a:t>
            </a:r>
            <a:r>
              <a:rPr lang="en-US" sz="2400" dirty="0">
                <a:latin typeface="+mj-lt"/>
              </a:rPr>
              <a:t> with the following shape: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8F1D61A-7817-6474-90F3-ECF78AC9E0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219329"/>
              </p:ext>
            </p:extLst>
          </p:nvPr>
        </p:nvGraphicFramePr>
        <p:xfrm>
          <a:off x="1314450" y="4888156"/>
          <a:ext cx="702409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85920" imgH="609480" progId="Equation.DSMT4">
                  <p:embed/>
                </p:oleObj>
              </mc:Choice>
              <mc:Fallback>
                <p:oleObj name="Equation" r:id="rId6" imgW="30859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14450" y="4888156"/>
                        <a:ext cx="7024092" cy="138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F731554-7923-7D73-9119-4D208AACAB1C}"/>
              </a:ext>
            </a:extLst>
          </p:cNvPr>
          <p:cNvSpPr txBox="1"/>
          <p:nvPr/>
        </p:nvSpPr>
        <p:spPr>
          <a:xfrm>
            <a:off x="4665579" y="5431973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Why might this be interesting/important?</a:t>
            </a:r>
          </a:p>
        </p:txBody>
      </p:sp>
    </p:spTree>
    <p:extLst>
      <p:ext uri="{BB962C8B-B14F-4D97-AF65-F5344CB8AC3E}">
        <p14:creationId xmlns:p14="http://schemas.microsoft.com/office/powerpoint/2010/main" val="1714092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82895"/>
            <a:ext cx="68389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5455" y="3048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Minimization of a simple function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699503"/>
              </p:ext>
            </p:extLst>
          </p:nvPr>
        </p:nvGraphicFramePr>
        <p:xfrm>
          <a:off x="5715000" y="4171706"/>
          <a:ext cx="1390650" cy="110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495000" imgH="393480" progId="Equation.3">
                  <p:embed/>
                </p:oleObj>
              </mc:Choice>
              <mc:Fallback>
                <p:oleObj name="数式" r:id="rId4" imgW="4950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15000" y="4171706"/>
                        <a:ext cx="1390650" cy="1105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6705600" y="3886200"/>
            <a:ext cx="152400" cy="762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4038600" y="4724400"/>
            <a:ext cx="1676400" cy="838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4600" y="3048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j-lt"/>
              </a:rPr>
              <a:t>local minimum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14675" y="490864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j-lt"/>
              </a:rPr>
              <a:t>global minimum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303644"/>
              </p:ext>
            </p:extLst>
          </p:nvPr>
        </p:nvGraphicFramePr>
        <p:xfrm>
          <a:off x="1755775" y="730250"/>
          <a:ext cx="6029325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2755800" imgH="850680" progId="Equation.3">
                  <p:embed/>
                </p:oleObj>
              </mc:Choice>
              <mc:Fallback>
                <p:oleObj name="数式" r:id="rId6" imgW="2755800" imgH="8506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5" y="730250"/>
                        <a:ext cx="6029325" cy="186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179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00E8E8-B660-E589-D45F-13E87C46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27C3B-47E2-6258-9E75-0B2E1234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DA972-AFCC-94CE-B3A0-31CD53FB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FF9C1-C3FD-7431-04D1-DA23D86F2C26}"/>
              </a:ext>
            </a:extLst>
          </p:cNvPr>
          <p:cNvSpPr txBox="1"/>
          <p:nvPr/>
        </p:nvSpPr>
        <p:spPr>
          <a:xfrm>
            <a:off x="304800" y="457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Course website -- </a:t>
            </a:r>
            <a:r>
              <a:rPr lang="en-US" sz="2400" dirty="0">
                <a:latin typeface="+mj-lt"/>
                <a:hlinkClick r:id="rId2"/>
              </a:rPr>
              <a:t>https://users.wfu.edu/natalie/f23phy337/</a:t>
            </a:r>
            <a:endParaRPr lang="en-US" sz="24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E4C280-A004-00B0-31B1-6914A6ADD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04445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98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D5C92-ABB7-65D1-E5C7-3E946907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E0FE8D-9255-2E77-09F0-96671F7E5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FA468-1247-9878-0A3F-F115FCC92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8DF539-5FCA-72B8-6FFC-FDAD94E934AD}"/>
              </a:ext>
            </a:extLst>
          </p:cNvPr>
          <p:cNvSpPr txBox="1"/>
          <p:nvPr/>
        </p:nvSpPr>
        <p:spPr>
          <a:xfrm>
            <a:off x="381000" y="533400"/>
            <a:ext cx="777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We have already seen that the search for minimum (or maximum) values of function 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Mathematically well-defined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Analytic and numerical methods are well-developed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Often physically significant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The calculus of variation is based on finding minimum values – in a different way.    This will be discussed in Lecture 2 and in Chapter 5 of </a:t>
            </a:r>
            <a:r>
              <a:rPr lang="en-US" sz="2400">
                <a:latin typeface="+mj-lt"/>
              </a:rPr>
              <a:t>your textbook.</a:t>
            </a: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157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80D8A-C3F7-582D-A668-B97EA078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5D4D6-5E43-0B34-550E-BE2B6C5E3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2E2AF-8801-763E-447E-99EBAEBA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1B355-8D77-B73B-A093-1CE9492EA7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34" b="9321"/>
          <a:stretch/>
        </p:blipFill>
        <p:spPr>
          <a:xfrm>
            <a:off x="275642" y="110601"/>
            <a:ext cx="8098536" cy="4724400"/>
          </a:xfrm>
          <a:prstGeom prst="rect">
            <a:avLst/>
          </a:prstGeom>
        </p:spPr>
      </p:pic>
      <p:sp>
        <p:nvSpPr>
          <p:cNvPr id="6" name="Arrow: Bent 5">
            <a:extLst>
              <a:ext uri="{FF2B5EF4-FFF2-40B4-BE49-F238E27FC236}">
                <a16:creationId xmlns:a16="http://schemas.microsoft.com/office/drawing/2014/main" id="{DE1F5F76-4A91-7E14-5432-484BEF87637D}"/>
              </a:ext>
            </a:extLst>
          </p:cNvPr>
          <p:cNvSpPr/>
          <p:nvPr/>
        </p:nvSpPr>
        <p:spPr>
          <a:xfrm rot="16396572">
            <a:off x="6400802" y="4742460"/>
            <a:ext cx="381000" cy="3651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CA7D63-F32B-DE39-D558-08A5ED66A7F9}"/>
              </a:ext>
            </a:extLst>
          </p:cNvPr>
          <p:cNvSpPr txBox="1"/>
          <p:nvPr/>
        </p:nvSpPr>
        <p:spPr>
          <a:xfrm>
            <a:off x="6810958" y="4724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Note – Colloquium starts this week.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F1612C-B0E4-1F8C-D6C6-44DA00F68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624" r="44056" b="-3739"/>
          <a:stretch/>
        </p:blipFill>
        <p:spPr>
          <a:xfrm>
            <a:off x="566440" y="5309175"/>
            <a:ext cx="5115520" cy="52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73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3415" y="873276"/>
            <a:ext cx="7772400" cy="780764"/>
          </a:xfrm>
        </p:spPr>
        <p:txBody>
          <a:bodyPr/>
          <a:lstStyle/>
          <a:p>
            <a:r>
              <a:rPr lang="en-US" dirty="0"/>
              <a:t>Physics Colloquium Series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2053" y="1541761"/>
            <a:ext cx="8599894" cy="685800"/>
          </a:xfrm>
        </p:spPr>
        <p:txBody>
          <a:bodyPr/>
          <a:lstStyle/>
          <a:p>
            <a:r>
              <a:rPr lang="en-US" dirty="0"/>
              <a:t>Welcome to Fall 2023</a:t>
            </a:r>
          </a:p>
          <a:p>
            <a:r>
              <a:rPr lang="en-US" dirty="0"/>
              <a:t>Introductions, Presentations, and Announcements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637DFF-2444-494A-B195-D962936F0BBE}"/>
              </a:ext>
            </a:extLst>
          </p:cNvPr>
          <p:cNvSpPr txBox="1"/>
          <p:nvPr/>
        </p:nvSpPr>
        <p:spPr>
          <a:xfrm>
            <a:off x="2756647" y="5539086"/>
            <a:ext cx="363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August 31,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E7DE48-E34D-9D09-958E-E3CD392BE928}"/>
              </a:ext>
            </a:extLst>
          </p:cNvPr>
          <p:cNvSpPr txBox="1"/>
          <p:nvPr/>
        </p:nvSpPr>
        <p:spPr>
          <a:xfrm>
            <a:off x="199381" y="2541672"/>
            <a:ext cx="8738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4 PM in Olin 101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(Pre-Colloquium Reception in Olin Lobby at 3:30 PM)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C6952-4DA9-41CD-EE52-C01BED7E4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</a:p>
        </p:txBody>
      </p:sp>
    </p:spTree>
    <p:extLst>
      <p:ext uri="{BB962C8B-B14F-4D97-AF65-F5344CB8AC3E}">
        <p14:creationId xmlns:p14="http://schemas.microsoft.com/office/powerpoint/2010/main" val="355987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AADDB-F867-AA8F-D59A-B1DC9AA3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95578-AC29-58CF-E31B-468F647B0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284FB-83D8-45BF-B67A-50D7276A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30259-A507-7BE4-D1DC-84E4D573E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6" r="1865"/>
          <a:stretch/>
        </p:blipFill>
        <p:spPr>
          <a:xfrm>
            <a:off x="152400" y="0"/>
            <a:ext cx="8839200" cy="58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9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4EA4A4-E368-6283-539C-365414993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1" y="476478"/>
            <a:ext cx="8687246" cy="44388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3B0635-64B1-D577-F698-358C28747C3B}"/>
              </a:ext>
            </a:extLst>
          </p:cNvPr>
          <p:cNvSpPr/>
          <p:nvPr/>
        </p:nvSpPr>
        <p:spPr>
          <a:xfrm>
            <a:off x="152400" y="2695917"/>
            <a:ext cx="8687246" cy="914400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078DB-91DB-67F6-A01E-266A59B0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8794C-1102-E88E-E7ED-F1A744BE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DBAC5-07E0-451C-982A-5A306A1F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B568F-AA7E-34FD-21D5-02204B6E15B2}"/>
              </a:ext>
            </a:extLst>
          </p:cNvPr>
          <p:cNvSpPr txBox="1"/>
          <p:nvPr/>
        </p:nvSpPr>
        <p:spPr>
          <a:xfrm>
            <a:off x="228377" y="5486400"/>
            <a:ext cx="8611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On-line textbook: </a:t>
            </a:r>
            <a:r>
              <a:rPr lang="en-US" sz="2400" dirty="0">
                <a:hlinkClick r:id="rId3"/>
              </a:rPr>
              <a:t>Variational Principles in Classical Mechanics </a:t>
            </a:r>
            <a:r>
              <a:rPr lang="en-US" sz="2400" dirty="0"/>
              <a:t>by Professor Douglas Cline from the University of Rochester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111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D5FD1-A533-D639-69AE-82DBDE2A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5F0D25-E7F2-0F95-42F3-60DB2A020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48BF9-3B77-39F8-ED45-FBFA9ECA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2E25C-46F3-51CD-398B-EF51D56315FC}"/>
              </a:ext>
            </a:extLst>
          </p:cNvPr>
          <p:cNvSpPr txBox="1"/>
          <p:nvPr/>
        </p:nvSpPr>
        <p:spPr>
          <a:xfrm>
            <a:off x="266700" y="533400"/>
            <a:ext cx="86106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Participation in weekly tutorial sessions, discussing example problems from each chapter from the textbook covered in class, concepts and theories, and possibly material associated with homework problems. 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96131-F6F1-7C9A-137A-FC3CF18E1F00}"/>
              </a:ext>
            </a:extLst>
          </p:cNvPr>
          <p:cNvSpPr txBox="1"/>
          <p:nvPr/>
        </p:nvSpPr>
        <p:spPr>
          <a:xfrm>
            <a:off x="685800" y="25146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Graduate student in charge of tutorials –</a:t>
            </a:r>
          </a:p>
          <a:p>
            <a:r>
              <a:rPr lang="en-US" sz="2400" dirty="0">
                <a:latin typeface="+mj-lt"/>
              </a:rPr>
              <a:t>          </a:t>
            </a:r>
            <a:r>
              <a:rPr lang="en-US" sz="2400" dirty="0" err="1">
                <a:latin typeface="+mj-lt"/>
              </a:rPr>
              <a:t>Arezoo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Nemeny</a:t>
            </a:r>
            <a:r>
              <a:rPr lang="en-US" sz="2400" dirty="0">
                <a:latin typeface="+mj-lt"/>
              </a:rPr>
              <a:t>  </a:t>
            </a:r>
            <a:r>
              <a:rPr lang="en-US" sz="2400" b="0" i="0" dirty="0">
                <a:solidFill>
                  <a:srgbClr val="5E5E5E"/>
                </a:solidFill>
                <a:effectLst/>
                <a:latin typeface="Google Sans"/>
                <a:hlinkClick r:id="rId2"/>
              </a:rPr>
              <a:t>namea22@wfu.edu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9184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3D3446-1D08-313A-77E9-2EC5F7FA1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74" y="2362200"/>
            <a:ext cx="8326674" cy="190819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F6D13B-D0C8-D4EB-C012-E3712AC43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FFB10-7A95-FC9D-FF8A-9461B94F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5343B-4150-9658-610B-40667969D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261B4-16F2-DA11-9366-6A233D82E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8230023" cy="24194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F3B577-B485-BBF6-AA5E-B4BA2109F4EE}"/>
              </a:ext>
            </a:extLst>
          </p:cNvPr>
          <p:cNvSpPr txBox="1"/>
          <p:nvPr/>
        </p:nvSpPr>
        <p:spPr>
          <a:xfrm>
            <a:off x="228600" y="13652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Chapter 2 of textbook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5F8115-80B5-4E4D-D0B1-07E4F4B9E0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5"/>
          <a:stretch/>
        </p:blipFill>
        <p:spPr>
          <a:xfrm>
            <a:off x="0" y="3810000"/>
            <a:ext cx="9052107" cy="21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47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8/28/2023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337/637  Fall 2023 --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28142" y="30480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DEB144-D214-5A1F-2608-B0E20F9885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" r="1737"/>
          <a:stretch/>
        </p:blipFill>
        <p:spPr>
          <a:xfrm>
            <a:off x="228142" y="0"/>
            <a:ext cx="8534858" cy="4178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80BE8C-E71E-DEAF-17F8-D856456A7E1B}"/>
              </a:ext>
            </a:extLst>
          </p:cNvPr>
          <p:cNvSpPr txBox="1"/>
          <p:nvPr/>
        </p:nvSpPr>
        <p:spPr>
          <a:xfrm>
            <a:off x="456742" y="4302535"/>
            <a:ext cx="8687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Topics to be covered –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Calculus of variation (necessary mathematical tool)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mechanics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Hamiltonian mechanics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Rigid body motion</a:t>
            </a:r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fu">
  <a:themeElements>
    <a:clrScheme name="">
      <a:dk1>
        <a:srgbClr val="9E7E38"/>
      </a:dk1>
      <a:lt1>
        <a:srgbClr val="FFFDE8"/>
      </a:lt1>
      <a:dk2>
        <a:srgbClr val="FFFDE8"/>
      </a:dk2>
      <a:lt2>
        <a:srgbClr val="767462"/>
      </a:lt2>
      <a:accent1>
        <a:srgbClr val="983222"/>
      </a:accent1>
      <a:accent2>
        <a:srgbClr val="55517B"/>
      </a:accent2>
      <a:accent3>
        <a:srgbClr val="FFFEF2"/>
      </a:accent3>
      <a:accent4>
        <a:srgbClr val="866B2E"/>
      </a:accent4>
      <a:accent5>
        <a:srgbClr val="CAADAB"/>
      </a:accent5>
      <a:accent6>
        <a:srgbClr val="4C496F"/>
      </a:accent6>
      <a:hlink>
        <a:srgbClr val="44697D"/>
      </a:hlink>
      <a:folHlink>
        <a:srgbClr val="662046"/>
      </a:folHlink>
    </a:clrScheme>
    <a:fontScheme name="wf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wf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13">
        <a:dk1>
          <a:srgbClr val="336699"/>
        </a:dk1>
        <a:lt1>
          <a:srgbClr val="FFFDE8"/>
        </a:lt1>
        <a:dk2>
          <a:srgbClr val="000000"/>
        </a:dk2>
        <a:lt2>
          <a:srgbClr val="FFFDE8"/>
        </a:lt2>
        <a:accent1>
          <a:srgbClr val="9E7E38"/>
        </a:accent1>
        <a:accent2>
          <a:srgbClr val="468A4B"/>
        </a:accent2>
        <a:accent3>
          <a:srgbClr val="AAAAAA"/>
        </a:accent3>
        <a:accent4>
          <a:srgbClr val="DAD8C6"/>
        </a:accent4>
        <a:accent5>
          <a:srgbClr val="CCC0AE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14">
        <a:dk1>
          <a:srgbClr val="9E7E38"/>
        </a:dk1>
        <a:lt1>
          <a:srgbClr val="FFFDE8"/>
        </a:lt1>
        <a:dk2>
          <a:srgbClr val="FFFDE8"/>
        </a:dk2>
        <a:lt2>
          <a:srgbClr val="336699"/>
        </a:lt2>
        <a:accent1>
          <a:srgbClr val="9E7E38"/>
        </a:accent1>
        <a:accent2>
          <a:srgbClr val="468A4B"/>
        </a:accent2>
        <a:accent3>
          <a:srgbClr val="FFFEF2"/>
        </a:accent3>
        <a:accent4>
          <a:srgbClr val="866B2E"/>
        </a:accent4>
        <a:accent5>
          <a:srgbClr val="CCC0AE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u 15">
        <a:dk1>
          <a:srgbClr val="336699"/>
        </a:dk1>
        <a:lt1>
          <a:srgbClr val="FFFFFF"/>
        </a:lt1>
        <a:dk2>
          <a:srgbClr val="FFFDE8"/>
        </a:dk2>
        <a:lt2>
          <a:srgbClr val="FFFDE8"/>
        </a:lt2>
        <a:accent1>
          <a:srgbClr val="9E7E38"/>
        </a:accent1>
        <a:accent2>
          <a:srgbClr val="468A4B"/>
        </a:accent2>
        <a:accent3>
          <a:srgbClr val="FFFEF2"/>
        </a:accent3>
        <a:accent4>
          <a:srgbClr val="DADADA"/>
        </a:accent4>
        <a:accent5>
          <a:srgbClr val="CCC0AE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u 16">
        <a:dk1>
          <a:srgbClr val="4D4D4D"/>
        </a:dk1>
        <a:lt1>
          <a:srgbClr val="FFFDE8"/>
        </a:lt1>
        <a:dk2>
          <a:srgbClr val="000000"/>
        </a:dk2>
        <a:lt2>
          <a:srgbClr val="FFFDE8"/>
        </a:lt2>
        <a:accent1>
          <a:srgbClr val="9E7E38"/>
        </a:accent1>
        <a:accent2>
          <a:srgbClr val="468A4B"/>
        </a:accent2>
        <a:accent3>
          <a:srgbClr val="AAAAAA"/>
        </a:accent3>
        <a:accent4>
          <a:srgbClr val="DAD8C6"/>
        </a:accent4>
        <a:accent5>
          <a:srgbClr val="CCC0AE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9470</TotalTime>
  <Words>588</Words>
  <Application>Microsoft Office PowerPoint</Application>
  <PresentationFormat>On-screen Show (4:3)</PresentationFormat>
  <Paragraphs>117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Google Sans</vt:lpstr>
      <vt:lpstr>Times New Roman</vt:lpstr>
      <vt:lpstr>Office Theme</vt:lpstr>
      <vt:lpstr>wfu</vt:lpstr>
      <vt:lpstr>Equation</vt:lpstr>
      <vt:lpstr>数式</vt:lpstr>
      <vt:lpstr>PowerPoint Presentation</vt:lpstr>
      <vt:lpstr>PowerPoint Presentation</vt:lpstr>
      <vt:lpstr>PowerPoint Presentation</vt:lpstr>
      <vt:lpstr>Physics Colloquium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432</cp:revision>
  <cp:lastPrinted>2020-09-08T01:45:51Z</cp:lastPrinted>
  <dcterms:created xsi:type="dcterms:W3CDTF">2012-01-10T18:32:24Z</dcterms:created>
  <dcterms:modified xsi:type="dcterms:W3CDTF">2023-08-29T18:02:19Z</dcterms:modified>
</cp:coreProperties>
</file>