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443" r:id="rId3"/>
    <p:sldId id="389" r:id="rId4"/>
    <p:sldId id="445" r:id="rId5"/>
    <p:sldId id="444" r:id="rId6"/>
    <p:sldId id="446" r:id="rId7"/>
    <p:sldId id="447" r:id="rId8"/>
    <p:sldId id="449" r:id="rId9"/>
    <p:sldId id="452" r:id="rId10"/>
    <p:sldId id="451" r:id="rId11"/>
    <p:sldId id="456" r:id="rId12"/>
    <p:sldId id="453" r:id="rId13"/>
    <p:sldId id="454" r:id="rId14"/>
    <p:sldId id="455" r:id="rId15"/>
    <p:sldId id="457" r:id="rId16"/>
    <p:sldId id="458" r:id="rId17"/>
    <p:sldId id="459" r:id="rId18"/>
    <p:sldId id="460" r:id="rId19"/>
    <p:sldId id="461" r:id="rId20"/>
    <p:sldId id="462" r:id="rId21"/>
    <p:sldId id="463" r:id="rId22"/>
    <p:sldId id="464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0EB2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81336" autoAdjust="0"/>
  </p:normalViewPr>
  <p:slideViewPr>
    <p:cSldViewPr>
      <p:cViewPr varScale="1">
        <p:scale>
          <a:sx n="57" d="100"/>
          <a:sy n="57" d="100"/>
        </p:scale>
        <p:origin x="123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7" d="100"/>
        <a:sy n="2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8708E-9639-461A-BECB-3CEBA9886472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80D9B-AB19-435B-8B07-F6AA06A84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90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will review many of the main points covered in this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9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schedule posted on the webpage.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0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657600" cy="365125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10/05/2023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337/637  Fall 2023 --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38384"/>
            <a:ext cx="822960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337/637 Analytical Mechanics</a:t>
            </a:r>
          </a:p>
          <a:p>
            <a:pPr algn="ctr"/>
            <a:r>
              <a:rPr lang="en-US" sz="3200" b="1" dirty="0"/>
              <a:t>12:30-1:45 PM  TR in Olin 103</a:t>
            </a:r>
          </a:p>
          <a:p>
            <a:pPr algn="ctr"/>
            <a:endParaRPr lang="en-US" sz="1100" b="1" dirty="0"/>
          </a:p>
          <a:p>
            <a:pPr algn="ctr"/>
            <a:endParaRPr lang="en-US" sz="1100" b="1" dirty="0"/>
          </a:p>
          <a:p>
            <a:pPr algn="ctr"/>
            <a:endParaRPr lang="en-US" sz="1100" b="1" dirty="0"/>
          </a:p>
          <a:p>
            <a:pPr algn="ctr"/>
            <a:r>
              <a:rPr lang="en-US" sz="3200" b="1" dirty="0"/>
              <a:t>Notes for Lecture 12</a:t>
            </a:r>
          </a:p>
          <a:p>
            <a:pPr algn="ctr"/>
            <a:r>
              <a:rPr lang="en-US" sz="3200" b="1" dirty="0"/>
              <a:t>Review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000" b="1" dirty="0">
              <a:solidFill>
                <a:schemeClr val="folHlink"/>
              </a:solidFill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Calculus of variation methodology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err="1">
                <a:solidFill>
                  <a:schemeClr val="folHlink"/>
                </a:solidFill>
              </a:rPr>
              <a:t>Lagrangian</a:t>
            </a:r>
            <a:r>
              <a:rPr lang="en-US" sz="2400" b="1" dirty="0">
                <a:solidFill>
                  <a:schemeClr val="folHlink"/>
                </a:solidFill>
              </a:rPr>
              <a:t> formalism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Hamiltonian formalism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24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BDDCE3-B44D-E67D-00AF-B64221DE7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61E7F5-564B-1875-B1A8-6D0A22F2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F8F27-2275-5D5B-EC9F-42DB1F841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3CF72CA-316B-0E11-881F-BEF1262972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512305"/>
              </p:ext>
            </p:extLst>
          </p:nvPr>
        </p:nvGraphicFramePr>
        <p:xfrm>
          <a:off x="304800" y="61970"/>
          <a:ext cx="6400800" cy="290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92360" imgH="1587240" progId="Equation.3">
                  <p:embed/>
                </p:oleObj>
              </mc:Choice>
              <mc:Fallback>
                <p:oleObj name="数式" r:id="rId2" imgW="3492360" imgH="15872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970"/>
                        <a:ext cx="6400800" cy="290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12D7332-3A94-E0AD-D513-361CE50336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643915"/>
              </p:ext>
            </p:extLst>
          </p:nvPr>
        </p:nvGraphicFramePr>
        <p:xfrm>
          <a:off x="228600" y="2825750"/>
          <a:ext cx="6400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314520" imgH="1930320" progId="Equation.3">
                  <p:embed/>
                </p:oleObj>
              </mc:Choice>
              <mc:Fallback>
                <p:oleObj name="数式" r:id="rId4" imgW="3314520" imgH="19303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25750"/>
                        <a:ext cx="6400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Arrow 6">
            <a:extLst>
              <a:ext uri="{FF2B5EF4-FFF2-40B4-BE49-F238E27FC236}">
                <a16:creationId xmlns:a16="http://schemas.microsoft.com/office/drawing/2014/main" id="{AFB60100-4435-487C-ADE0-05C9BD79E1D2}"/>
              </a:ext>
            </a:extLst>
          </p:cNvPr>
          <p:cNvSpPr/>
          <p:nvPr/>
        </p:nvSpPr>
        <p:spPr>
          <a:xfrm>
            <a:off x="4581427" y="2175922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A7C890-E0CF-821F-1331-E24967D31526}"/>
              </a:ext>
            </a:extLst>
          </p:cNvPr>
          <p:cNvSpPr txBox="1"/>
          <p:nvPr/>
        </p:nvSpPr>
        <p:spPr>
          <a:xfrm>
            <a:off x="5334000" y="2191882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Euler-Lagrange equation</a:t>
            </a:r>
          </a:p>
        </p:txBody>
      </p:sp>
      <p:sp>
        <p:nvSpPr>
          <p:cNvPr id="9" name="Left Arrow 8">
            <a:extLst>
              <a:ext uri="{FF2B5EF4-FFF2-40B4-BE49-F238E27FC236}">
                <a16:creationId xmlns:a16="http://schemas.microsoft.com/office/drawing/2014/main" id="{C9F131F4-C937-2FE9-E867-976B109A6205}"/>
              </a:ext>
            </a:extLst>
          </p:cNvPr>
          <p:cNvSpPr/>
          <p:nvPr/>
        </p:nvSpPr>
        <p:spPr>
          <a:xfrm>
            <a:off x="4343400" y="5867400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34AD00-9CDC-D1A1-BC67-3E614143501E}"/>
              </a:ext>
            </a:extLst>
          </p:cNvPr>
          <p:cNvSpPr txBox="1"/>
          <p:nvPr/>
        </p:nvSpPr>
        <p:spPr>
          <a:xfrm>
            <a:off x="5029200" y="56805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Alternate Euler-Lagrange equation</a:t>
            </a:r>
          </a:p>
        </p:txBody>
      </p:sp>
    </p:spTree>
    <p:extLst>
      <p:ext uri="{BB962C8B-B14F-4D97-AF65-F5344CB8AC3E}">
        <p14:creationId xmlns:p14="http://schemas.microsoft.com/office/powerpoint/2010/main" val="323001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50894E-C860-8729-D8DD-CF514674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4D83D-5E18-60E4-5D50-3924120AA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77355-5DB7-50DE-F082-7585B237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C3A5573-E170-040D-24F8-26AD4EA463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458525"/>
              </p:ext>
            </p:extLst>
          </p:nvPr>
        </p:nvGraphicFramePr>
        <p:xfrm>
          <a:off x="364331" y="304800"/>
          <a:ext cx="8415337" cy="587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68600" imgH="3047760" progId="Equation.DSMT4">
                  <p:embed/>
                </p:oleObj>
              </mc:Choice>
              <mc:Fallback>
                <p:oleObj name="Equation" r:id="rId2" imgW="4368600" imgH="304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4331" y="304800"/>
                        <a:ext cx="8415337" cy="587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E2161E5-39D6-19D3-731F-C1403FE954C9}"/>
              </a:ext>
            </a:extLst>
          </p:cNvPr>
          <p:cNvSpPr txBox="1"/>
          <p:nvPr/>
        </p:nvSpPr>
        <p:spPr>
          <a:xfrm>
            <a:off x="5334000" y="54864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No problem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Solvable problem</a:t>
            </a:r>
          </a:p>
        </p:txBody>
      </p:sp>
    </p:spTree>
    <p:extLst>
      <p:ext uri="{BB962C8B-B14F-4D97-AF65-F5344CB8AC3E}">
        <p14:creationId xmlns:p14="http://schemas.microsoft.com/office/powerpoint/2010/main" val="3492139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FA43E-C13B-66AB-83D2-0B5B9F9DC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A0627-82FD-2302-4A92-5E2D7B66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50460-9E74-1604-B550-ED1FDC22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E89110C-1AF3-3A1F-DF3D-F63254BC55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328364"/>
              </p:ext>
            </p:extLst>
          </p:nvPr>
        </p:nvGraphicFramePr>
        <p:xfrm>
          <a:off x="352425" y="785813"/>
          <a:ext cx="8154988" cy="166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06480" imgH="736560" progId="Equation.DSMT4">
                  <p:embed/>
                </p:oleObj>
              </mc:Choice>
              <mc:Fallback>
                <p:oleObj name="Equation" r:id="rId2" imgW="36064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2425" y="785813"/>
                        <a:ext cx="8154988" cy="166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F67F583-946A-82DD-FD31-EF5F9A42C1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183812"/>
              </p:ext>
            </p:extLst>
          </p:nvPr>
        </p:nvGraphicFramePr>
        <p:xfrm>
          <a:off x="1295400" y="2879357"/>
          <a:ext cx="6400800" cy="325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97000" imgH="1523880" progId="Equation.DSMT4">
                  <p:embed/>
                </p:oleObj>
              </mc:Choice>
              <mc:Fallback>
                <p:oleObj name="Equation" r:id="rId4" imgW="2997000" imgH="1523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400" y="2879357"/>
                        <a:ext cx="6400800" cy="3254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615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A1D70-C74F-1F24-385C-CD9B1926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4802B9-1C92-6883-9EC3-ACDF3BCF6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D440C-82F7-6541-AC25-0BA70A38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03A920-A525-E720-DB5A-205882992C02}"/>
              </a:ext>
            </a:extLst>
          </p:cNvPr>
          <p:cNvSpPr txBox="1"/>
          <p:nvPr/>
        </p:nvSpPr>
        <p:spPr>
          <a:xfrm>
            <a:off x="0" y="136525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Application to particle dynamics</a:t>
            </a:r>
          </a:p>
          <a:p>
            <a:pPr lvl="1"/>
            <a:r>
              <a:rPr lang="en-US" sz="2400" dirty="0">
                <a:latin typeface="+mj-lt"/>
              </a:rPr>
              <a:t>Hamilton’s principle states that the dynamical trajectory of a system is given by the path that extremizes the action integral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1FE14E-FC93-F295-5BAA-E5FCA38AAAE5}"/>
              </a:ext>
            </a:extLst>
          </p:cNvPr>
          <p:cNvSpPr txBox="1"/>
          <p:nvPr/>
        </p:nvSpPr>
        <p:spPr>
          <a:xfrm>
            <a:off x="0" y="2426875"/>
            <a:ext cx="9067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example: vertical trajectory of particle of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subject to constant downward acceleration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=-</a:t>
            </a:r>
            <a:r>
              <a:rPr lang="en-US" sz="2400" i="1" dirty="0">
                <a:latin typeface="+mj-lt"/>
              </a:rPr>
              <a:t>g.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99CC148-1775-9B94-B9BC-E711A4DCC6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680121"/>
              </p:ext>
            </p:extLst>
          </p:nvPr>
        </p:nvGraphicFramePr>
        <p:xfrm>
          <a:off x="1143000" y="3519099"/>
          <a:ext cx="5545138" cy="264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69920" imgH="1371600" progId="Equation.DSMT4">
                  <p:embed/>
                </p:oleObj>
              </mc:Choice>
              <mc:Fallback>
                <p:oleObj name="Equation" r:id="rId2" imgW="2869920" imgH="13716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19099"/>
                        <a:ext cx="5545138" cy="264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F9CB3B3-B480-F64F-0F39-AF1FA37077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126206"/>
              </p:ext>
            </p:extLst>
          </p:nvPr>
        </p:nvGraphicFramePr>
        <p:xfrm>
          <a:off x="1527175" y="1336675"/>
          <a:ext cx="57848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5720" imgH="723600" progId="Equation.DSMT4">
                  <p:embed/>
                </p:oleObj>
              </mc:Choice>
              <mc:Fallback>
                <p:oleObj name="Equation" r:id="rId4" imgW="3555720" imgH="723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BB9E106-D9D5-4C70-A84E-73D6CD9E15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7175" y="1336675"/>
                        <a:ext cx="5784850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4369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3B6121-DE42-FAC5-F3F6-E83D4A8EF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6899B-E2A9-98B2-0D8D-CE9B22560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BA9D4-966B-7E9E-1238-DA1FFAF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6F76C2A-725B-C432-7617-D4A4ECDD0C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689890"/>
              </p:ext>
            </p:extLst>
          </p:nvPr>
        </p:nvGraphicFramePr>
        <p:xfrm>
          <a:off x="990600" y="228600"/>
          <a:ext cx="5251451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17640" imgH="685800" progId="Equation.3">
                  <p:embed/>
                </p:oleObj>
              </mc:Choice>
              <mc:Fallback>
                <p:oleObj name="数式" r:id="rId2" imgW="2717640" imgH="685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"/>
                        <a:ext cx="5251451" cy="132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8E58DF0-D885-606B-13E0-A5FBF380B9C0}"/>
              </a:ext>
            </a:extLst>
          </p:cNvPr>
          <p:cNvCxnSpPr/>
          <p:nvPr/>
        </p:nvCxnSpPr>
        <p:spPr>
          <a:xfrm flipV="1">
            <a:off x="2971800" y="1295400"/>
            <a:ext cx="2286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6CDFC5A-145A-31D0-CC71-1A775CADF023}"/>
              </a:ext>
            </a:extLst>
          </p:cNvPr>
          <p:cNvSpPr txBox="1"/>
          <p:nvPr/>
        </p:nvSpPr>
        <p:spPr>
          <a:xfrm>
            <a:off x="2057400" y="22098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Kinetic energy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FE7FD4D-304F-3C8B-BFF9-EBC74A9F1BA3}"/>
              </a:ext>
            </a:extLst>
          </p:cNvPr>
          <p:cNvCxnSpPr/>
          <p:nvPr/>
        </p:nvCxnSpPr>
        <p:spPr>
          <a:xfrm flipH="1" flipV="1">
            <a:off x="3733800" y="1219200"/>
            <a:ext cx="8382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CAAAEFB-8BE6-DAB1-A390-4D526C6CE8FE}"/>
              </a:ext>
            </a:extLst>
          </p:cNvPr>
          <p:cNvSpPr txBox="1"/>
          <p:nvPr/>
        </p:nvSpPr>
        <p:spPr>
          <a:xfrm>
            <a:off x="4191000" y="20574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Potential energy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DD3839F-6955-C161-769A-25C36F51A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930062"/>
              </p:ext>
            </p:extLst>
          </p:nvPr>
        </p:nvGraphicFramePr>
        <p:xfrm>
          <a:off x="433429" y="2984461"/>
          <a:ext cx="8253371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21160" imgH="2171520" progId="Equation.DSMT4">
                  <p:embed/>
                </p:oleObj>
              </mc:Choice>
              <mc:Fallback>
                <p:oleObj name="Equation" r:id="rId4" imgW="5321160" imgH="217152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429" y="2984461"/>
                        <a:ext cx="8253371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1358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1611B1-3160-8D5E-6EEE-79491CF9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6E6CB1-7AF0-4622-AA3B-FD52BA81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3CDAC-3C51-D34F-0A13-25BA73478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0049BEB-B43E-C9A0-F7DE-8B8C57A10D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487704"/>
              </p:ext>
            </p:extLst>
          </p:nvPr>
        </p:nvGraphicFramePr>
        <p:xfrm>
          <a:off x="441014" y="201839"/>
          <a:ext cx="7880973" cy="590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44920" imgH="3340080" progId="Equation.DSMT4">
                  <p:embed/>
                </p:oleObj>
              </mc:Choice>
              <mc:Fallback>
                <p:oleObj name="Equation" r:id="rId2" imgW="4444920" imgH="3340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14" y="201839"/>
                        <a:ext cx="7880973" cy="590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F3D398C-E99D-47A6-DE8C-5D9F77934B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298249"/>
              </p:ext>
            </p:extLst>
          </p:nvPr>
        </p:nvGraphicFramePr>
        <p:xfrm>
          <a:off x="3657600" y="5181600"/>
          <a:ext cx="4299573" cy="814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269720" imgH="241200" progId="Equation.3">
                  <p:embed/>
                </p:oleObj>
              </mc:Choice>
              <mc:Fallback>
                <p:oleObj name="数式" r:id="rId4" imgW="1269720" imgH="241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81600"/>
                        <a:ext cx="4299573" cy="814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1822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6EDB6C-3113-2DDB-434F-65F981C1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FE77DB-01A7-88F1-7350-4CE2A85C6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5B89E-B7EE-8B45-8F2A-6E65ED01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FA5A6C-32CD-7069-859E-34A09B13905A}"/>
              </a:ext>
            </a:extLst>
          </p:cNvPr>
          <p:cNvSpPr txBox="1"/>
          <p:nvPr/>
        </p:nvSpPr>
        <p:spPr>
          <a:xfrm>
            <a:off x="226741" y="388203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Extension of these ideas to multiple coordinates due to multiple dimensions and/or multiple particles.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7A1A403-B719-47FC-1FD6-386DDB5AB7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328429"/>
              </p:ext>
            </p:extLst>
          </p:nvPr>
        </p:nvGraphicFramePr>
        <p:xfrm>
          <a:off x="1247446" y="2822816"/>
          <a:ext cx="661193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73520" imgH="723600" progId="Equation.DSMT4">
                  <p:embed/>
                </p:oleObj>
              </mc:Choice>
              <mc:Fallback>
                <p:oleObj name="Equation" r:id="rId2" imgW="4673520" imgH="723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F35A499-B189-4BCB-395D-8E61C4EE9E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47446" y="2822816"/>
                        <a:ext cx="6611938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36AC9B2-810C-B30D-3E77-711FC550EBB3}"/>
              </a:ext>
            </a:extLst>
          </p:cNvPr>
          <p:cNvSpPr txBox="1"/>
          <p:nvPr/>
        </p:nvSpPr>
        <p:spPr>
          <a:xfrm>
            <a:off x="304800" y="1597478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</a:rPr>
              <a:t>1 particle with 1 degree of freedom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537B18-BDF5-C82F-2405-D3BEBF27C19A}"/>
              </a:ext>
            </a:extLst>
          </p:cNvPr>
          <p:cNvSpPr txBox="1"/>
          <p:nvPr/>
        </p:nvSpPr>
        <p:spPr>
          <a:xfrm>
            <a:off x="3733800" y="452849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1 particle+3 Cartesian dimensions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2B13EC-C6F5-3B8F-E144-B0C90BD516E5}"/>
              </a:ext>
            </a:extLst>
          </p:cNvPr>
          <p:cNvSpPr txBox="1"/>
          <p:nvPr/>
        </p:nvSpPr>
        <p:spPr>
          <a:xfrm>
            <a:off x="3733800" y="5905914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 particles+3 Cartesian dimensions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B9BF5B-251C-933C-DB0A-A68CAF5BFCC7}"/>
              </a:ext>
            </a:extLst>
          </p:cNvPr>
          <p:cNvSpPr txBox="1"/>
          <p:nvPr/>
        </p:nvSpPr>
        <p:spPr>
          <a:xfrm>
            <a:off x="4267200" y="193675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A0B94C-E550-F980-A4FA-945B89583E6E}"/>
              </a:ext>
            </a:extLst>
          </p:cNvPr>
          <p:cNvSpPr txBox="1"/>
          <p:nvPr/>
        </p:nvSpPr>
        <p:spPr>
          <a:xfrm>
            <a:off x="4876799" y="1516517"/>
            <a:ext cx="40367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</a:rPr>
              <a:t>many particles with multiple degrees of freedom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153983A7-F984-1304-91C3-FE9534E80F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367773"/>
              </p:ext>
            </p:extLst>
          </p:nvPr>
        </p:nvGraphicFramePr>
        <p:xfrm>
          <a:off x="518907" y="3859968"/>
          <a:ext cx="8102468" cy="1798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235560" imgH="1384200" progId="Equation.DSMT4">
                  <p:embed/>
                </p:oleObj>
              </mc:Choice>
              <mc:Fallback>
                <p:oleObj name="Equation" r:id="rId4" imgW="623556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8907" y="3859968"/>
                        <a:ext cx="8102468" cy="1798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2053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D26F9F-2E7C-C924-EA25-547C66982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537529-FADD-8BB3-ECD1-9BBBB102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92054-617F-E5FF-CCFE-8E38916A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F38ABEE-77DB-EF87-BF52-DCBF96EBE2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810458"/>
              </p:ext>
            </p:extLst>
          </p:nvPr>
        </p:nvGraphicFramePr>
        <p:xfrm>
          <a:off x="101599" y="138384"/>
          <a:ext cx="8940801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622760" imgH="939600" progId="Equation.3">
                  <p:embed/>
                </p:oleObj>
              </mc:Choice>
              <mc:Fallback>
                <p:oleObj name="数式" r:id="rId2" imgW="4622760" imgH="939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99" y="138384"/>
                        <a:ext cx="8940801" cy="180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F4BB463-1631-1797-62F6-9923A88720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702467"/>
              </p:ext>
            </p:extLst>
          </p:nvPr>
        </p:nvGraphicFramePr>
        <p:xfrm>
          <a:off x="736600" y="2271984"/>
          <a:ext cx="6085332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09800" imgH="1904760" progId="Equation.DSMT4">
                  <p:embed/>
                </p:oleObj>
              </mc:Choice>
              <mc:Fallback>
                <p:oleObj name="Equation" r:id="rId4" imgW="4609800" imgH="19047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6600" y="2271984"/>
                        <a:ext cx="6085332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10CA746-0C35-98CA-B0B6-8A613102BC1E}"/>
              </a:ext>
            </a:extLst>
          </p:cNvPr>
          <p:cNvSpPr txBox="1"/>
          <p:nvPr/>
        </p:nvSpPr>
        <p:spPr>
          <a:xfrm>
            <a:off x="419100" y="4794885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 you remember this example?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With fondness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Without fondness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With different notation</a:t>
            </a:r>
          </a:p>
        </p:txBody>
      </p:sp>
    </p:spTree>
    <p:extLst>
      <p:ext uri="{BB962C8B-B14F-4D97-AF65-F5344CB8AC3E}">
        <p14:creationId xmlns:p14="http://schemas.microsoft.com/office/powerpoint/2010/main" val="3867436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112E2F-A16B-58DB-FDDC-BB8E630C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FB7D25-CFDB-262D-F28C-008A6CD24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016CA-B1DB-10E6-6F84-3BF978CB0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4F93B7-FB68-F7B8-1DC3-2FDB3B2C94D4}"/>
              </a:ext>
            </a:extLst>
          </p:cNvPr>
          <p:cNvSpPr txBox="1"/>
          <p:nvPr/>
        </p:nvSpPr>
        <p:spPr>
          <a:xfrm>
            <a:off x="457200" y="609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we can see some possible benefits of this approach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7765D20-FBDE-62C1-791D-F5DC2D1D83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680167"/>
              </p:ext>
            </p:extLst>
          </p:nvPr>
        </p:nvGraphicFramePr>
        <p:xfrm>
          <a:off x="0" y="1649820"/>
          <a:ext cx="8621712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57520" imgH="291960" progId="Equation.DSMT4">
                  <p:embed/>
                </p:oleObj>
              </mc:Choice>
              <mc:Fallback>
                <p:oleObj name="Equation" r:id="rId2" imgW="4457520" imgH="2919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F38ABEE-77DB-EF87-BF52-DCBF96EBE2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49820"/>
                        <a:ext cx="8621712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7B306B-141F-5DAC-0682-D9A6E34861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781629"/>
              </p:ext>
            </p:extLst>
          </p:nvPr>
        </p:nvGraphicFramePr>
        <p:xfrm>
          <a:off x="685800" y="2286000"/>
          <a:ext cx="6067425" cy="338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97200" imgH="2565360" progId="Equation.DSMT4">
                  <p:embed/>
                </p:oleObj>
              </mc:Choice>
              <mc:Fallback>
                <p:oleObj name="Equation" r:id="rId4" imgW="4597200" imgH="2565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F4BB463-1631-1797-62F6-9923A88720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2286000"/>
                        <a:ext cx="6067425" cy="3386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eft Brace 7">
            <a:extLst>
              <a:ext uri="{FF2B5EF4-FFF2-40B4-BE49-F238E27FC236}">
                <a16:creationId xmlns:a16="http://schemas.microsoft.com/office/drawing/2014/main" id="{A1424DE7-826A-262B-C697-7A8160AE0175}"/>
              </a:ext>
            </a:extLst>
          </p:cNvPr>
          <p:cNvSpPr/>
          <p:nvPr/>
        </p:nvSpPr>
        <p:spPr>
          <a:xfrm rot="16200000">
            <a:off x="4021399" y="1033550"/>
            <a:ext cx="533400" cy="4255139"/>
          </a:xfrm>
          <a:prstGeom prst="leftBrace">
            <a:avLst/>
          </a:prstGeom>
          <a:ln w="50800">
            <a:solidFill>
              <a:srgbClr val="450E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03A7F392-D8E5-3A75-55C8-1DB426DB8236}"/>
              </a:ext>
            </a:extLst>
          </p:cNvPr>
          <p:cNvSpPr/>
          <p:nvPr/>
        </p:nvSpPr>
        <p:spPr>
          <a:xfrm rot="16200000">
            <a:off x="2844245" y="4819885"/>
            <a:ext cx="533400" cy="1855316"/>
          </a:xfrm>
          <a:prstGeom prst="leftBrace">
            <a:avLst/>
          </a:prstGeom>
          <a:ln w="50800">
            <a:solidFill>
              <a:srgbClr val="450E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CA1E6D-B406-A03B-141B-C1FD1BA2D96B}"/>
              </a:ext>
            </a:extLst>
          </p:cNvPr>
          <p:cNvSpPr txBox="1"/>
          <p:nvPr/>
        </p:nvSpPr>
        <p:spPr>
          <a:xfrm>
            <a:off x="4407403" y="3196987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Constant in time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AFFE35-F0A7-354C-6361-9D6BECFA1234}"/>
              </a:ext>
            </a:extLst>
          </p:cNvPr>
          <p:cNvSpPr txBox="1"/>
          <p:nvPr/>
        </p:nvSpPr>
        <p:spPr>
          <a:xfrm>
            <a:off x="3169270" y="589468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Constant in time</a:t>
            </a:r>
          </a:p>
        </p:txBody>
      </p:sp>
    </p:spTree>
    <p:extLst>
      <p:ext uri="{BB962C8B-B14F-4D97-AF65-F5344CB8AC3E}">
        <p14:creationId xmlns:p14="http://schemas.microsoft.com/office/powerpoint/2010/main" val="3760281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DBE5B4-9919-4C92-4A33-EA910B62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34B9C-E8EC-B2B5-B84D-1DFE3FAF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16B45-A5B1-85B1-702C-AED0F7DDE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750686-A672-CF9A-B640-D924674F2C40}"/>
              </a:ext>
            </a:extLst>
          </p:cNvPr>
          <p:cNvSpPr txBox="1"/>
          <p:nvPr/>
        </p:nvSpPr>
        <p:spPr>
          <a:xfrm>
            <a:off x="457200" y="856006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66EC485-B2F1-FE00-EC4A-9BDA50C686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95750"/>
              </p:ext>
            </p:extLst>
          </p:nvPr>
        </p:nvGraphicFramePr>
        <p:xfrm>
          <a:off x="990600" y="1204912"/>
          <a:ext cx="60198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149280" imgH="1143000" progId="Equation.3">
                  <p:embed/>
                </p:oleObj>
              </mc:Choice>
              <mc:Fallback>
                <p:oleObj name="数式" r:id="rId2" imgW="3149280" imgH="11430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04912"/>
                        <a:ext cx="6019800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9B167FE-4DDC-FC27-EAAC-4F2D2A03E868}"/>
              </a:ext>
            </a:extLst>
          </p:cNvPr>
          <p:cNvSpPr txBox="1"/>
          <p:nvPr/>
        </p:nvSpPr>
        <p:spPr>
          <a:xfrm>
            <a:off x="457200" y="364331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B9FA816-A76F-3620-A4AD-FE9DAAFBD8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787585"/>
              </p:ext>
            </p:extLst>
          </p:nvPr>
        </p:nvGraphicFramePr>
        <p:xfrm>
          <a:off x="833438" y="4081462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390840" imgH="1168200" progId="Equation.3">
                  <p:embed/>
                </p:oleObj>
              </mc:Choice>
              <mc:Fallback>
                <p:oleObj name="数式" r:id="rId4" imgW="3390840" imgH="1168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4081462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F88EBA1-31E1-99CA-1696-9AA702D9287B}"/>
              </a:ext>
            </a:extLst>
          </p:cNvPr>
          <p:cNvSpPr txBox="1"/>
          <p:nvPr/>
        </p:nvSpPr>
        <p:spPr>
          <a:xfrm>
            <a:off x="405161" y="219888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Introducing the Hamiltonian --</a:t>
            </a:r>
          </a:p>
        </p:txBody>
      </p:sp>
    </p:spTree>
    <p:extLst>
      <p:ext uri="{BB962C8B-B14F-4D97-AF65-F5344CB8AC3E}">
        <p14:creationId xmlns:p14="http://schemas.microsoft.com/office/powerpoint/2010/main" val="84915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9FF66-9F8D-3768-86B5-62C50B9A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323EEF-55E0-A153-3652-36F134EE4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F621E-64E5-8800-76E5-7F884EBB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7A0929-6808-5AED-F836-754C38254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821" y="186420"/>
            <a:ext cx="6688358" cy="62143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8AE12A-6A42-37F9-B6A4-52F1B7E2A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239" y="4385858"/>
            <a:ext cx="3356034" cy="21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60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098E1B-DCC5-A7F5-F80A-F19DBF3D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8E96B0-0F0D-7C48-4055-5BF49DCC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81E3E-1BBE-ACA3-AD90-458FB5B1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C9887E-5374-309A-1F94-4D687FD95023}"/>
              </a:ext>
            </a:extLst>
          </p:cNvPr>
          <p:cNvSpPr txBox="1"/>
          <p:nvPr/>
        </p:nvSpPr>
        <p:spPr>
          <a:xfrm>
            <a:off x="6096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9C95DBB-C5A1-2A54-C91E-802614B327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6625" y="1295400"/>
          <a:ext cx="7369175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09880" imgH="2095200" progId="Equation.3">
                  <p:embed/>
                </p:oleObj>
              </mc:Choice>
              <mc:Fallback>
                <p:oleObj name="数式" r:id="rId2" imgW="3809880" imgH="2095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295400"/>
                        <a:ext cx="7369175" cy="402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1505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D7307D-5E98-D26F-32CF-D88EF4C8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0D684-72F5-75CB-F189-4C7D9D3E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5D950-0ECA-BB11-4A22-39DB90E2C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2AF3A6-D87D-A781-E155-E2A9100FC3B8}"/>
              </a:ext>
            </a:extLst>
          </p:cNvPr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0F3AE43-EC8E-2C00-BBCB-C890382268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81280" imgH="1930320" progId="Equation.DSMT4">
                  <p:embed/>
                </p:oleObj>
              </mc:Choice>
              <mc:Fallback>
                <p:oleObj name="Equation" r:id="rId2" imgW="3581280" imgH="19303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556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C0DC3-3B83-94CF-4C44-030AE328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0114BB-B11C-7C59-D794-3C130DD4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967AB-E1C6-3C71-F5E5-1F5120496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7423C0-7849-7108-EDF6-CBD3056CDD24}"/>
              </a:ext>
            </a:extLst>
          </p:cNvPr>
          <p:cNvSpPr txBox="1"/>
          <p:nvPr/>
        </p:nvSpPr>
        <p:spPr>
          <a:xfrm>
            <a:off x="914400" y="7620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Questions for discussion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Given that we need to start with the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, do we really need the Hamiltonian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Given that for all of the examples we have discussed, we get the same answers from analysis with Newton’s laws and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and Hamiltonian formalism,   how does one pick the appropriate approach?</a:t>
            </a:r>
          </a:p>
        </p:txBody>
      </p:sp>
    </p:spTree>
    <p:extLst>
      <p:ext uri="{BB962C8B-B14F-4D97-AF65-F5344CB8AC3E}">
        <p14:creationId xmlns:p14="http://schemas.microsoft.com/office/powerpoint/2010/main" val="38113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62D5F86-E275-50F1-5EA9-42C06BF8B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99" y="56474"/>
            <a:ext cx="8518701" cy="629987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52400" y="4953000"/>
            <a:ext cx="609600" cy="609600"/>
          </a:xfrm>
          <a:prstGeom prst="rightArrow">
            <a:avLst/>
          </a:prstGeom>
          <a:solidFill>
            <a:srgbClr val="FF0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59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E6F47F-A5FE-9F7B-0D5A-BEEFA82DE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387E3F-3D23-483B-461A-CD97DE34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819E7-9C0D-67B7-7468-F478C3AB4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F6241B-60B4-AAFC-81FC-EAF7EB0D14C4}"/>
              </a:ext>
            </a:extLst>
          </p:cNvPr>
          <p:cNvSpPr txBox="1"/>
          <p:nvPr/>
        </p:nvSpPr>
        <p:spPr>
          <a:xfrm>
            <a:off x="762000" y="990600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of the concept of the calculus of variation</a:t>
            </a:r>
          </a:p>
          <a:p>
            <a:endParaRPr lang="en-US" sz="24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Based on the notion of minimization, but applied to an integral form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Optimization performed to find a function – such as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Uses –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Various optimization problems in a variety of applications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Optimizing the “action integral”   (Hamilton’s principle)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Richard Feynman applied it to develop an alternative approach to quantum mechanics called path integrals</a:t>
            </a:r>
          </a:p>
        </p:txBody>
      </p:sp>
    </p:spTree>
    <p:extLst>
      <p:ext uri="{BB962C8B-B14F-4D97-AF65-F5344CB8AC3E}">
        <p14:creationId xmlns:p14="http://schemas.microsoft.com/office/powerpoint/2010/main" val="263934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E304DE-3303-FF8F-4846-D81EDD0D0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5CB443-5F20-555F-D941-D38E8A9D5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D51DC-E843-C5F9-3CA3-91692B0E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B1E6B0-021A-9868-C94C-E0A4B6B72802}"/>
              </a:ext>
            </a:extLst>
          </p:cNvPr>
          <p:cNvSpPr txBox="1"/>
          <p:nvPr/>
        </p:nvSpPr>
        <p:spPr>
          <a:xfrm>
            <a:off x="609600" y="15397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j-lt"/>
              </a:rPr>
              <a:t>Functional minimization of an integral relationship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CD352F0-7564-1341-6EC2-84E3CA5D2C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626870"/>
              </p:ext>
            </p:extLst>
          </p:nvPr>
        </p:nvGraphicFramePr>
        <p:xfrm>
          <a:off x="306388" y="606425"/>
          <a:ext cx="8456612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00320" imgH="1371600" progId="Equation.DSMT4">
                  <p:embed/>
                </p:oleObj>
              </mc:Choice>
              <mc:Fallback>
                <p:oleObj name="Equation" r:id="rId2" imgW="4000320" imgH="1371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606425"/>
                        <a:ext cx="8456612" cy="289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>
            <a:extLst>
              <a:ext uri="{FF2B5EF4-FFF2-40B4-BE49-F238E27FC236}">
                <a16:creationId xmlns:a16="http://schemas.microsoft.com/office/drawing/2014/main" id="{BD0E0FE1-9DF0-A69A-EB16-CF6F1400F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36957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B5CF76F-C797-ECFA-79AA-330B6042A0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81909"/>
              </p:ext>
            </p:extLst>
          </p:nvPr>
        </p:nvGraphicFramePr>
        <p:xfrm>
          <a:off x="385763" y="4500929"/>
          <a:ext cx="2738437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295280" imgH="711000" progId="Equation.3">
                  <p:embed/>
                </p:oleObj>
              </mc:Choice>
              <mc:Fallback>
                <p:oleObj name="数式" r:id="rId5" imgW="1295280" imgH="7110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4500929"/>
                        <a:ext cx="2738437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383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229A3A-5E95-B94A-90FD-3192EA0CB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774F8B-3D92-DE38-0859-F6D69A1E5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A19034-358D-33E1-F976-1A8068D4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01B5C-BE8E-B73B-E7E6-4F7979B752B8}"/>
              </a:ext>
            </a:extLst>
          </p:cNvPr>
          <p:cNvSpPr txBox="1"/>
          <p:nvPr/>
        </p:nvSpPr>
        <p:spPr>
          <a:xfrm>
            <a:off x="457200" y="152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Difference between minimization of a function V(x) and the minimization in the calculus of variation.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0A1B1E-1EAA-8D96-F2B7-2304C88E9269}"/>
              </a:ext>
            </a:extLst>
          </p:cNvPr>
          <p:cNvSpPr txBox="1"/>
          <p:nvPr/>
        </p:nvSpPr>
        <p:spPr>
          <a:xfrm>
            <a:off x="457200" y="12954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Minimization of a function – V(x)</a:t>
            </a:r>
          </a:p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Know V(x)      Find x</a:t>
            </a:r>
            <a:r>
              <a:rPr lang="en-US" sz="2400" baseline="-25000" dirty="0">
                <a:latin typeface="+mj-lt"/>
                <a:sym typeface="Wingdings" panose="05000000000000000000" pitchFamily="2" charset="2"/>
              </a:rPr>
              <a:t>0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 such that V(x</a:t>
            </a:r>
            <a:r>
              <a:rPr lang="en-US" sz="2400" baseline="-25000" dirty="0">
                <a:latin typeface="+mj-lt"/>
                <a:sym typeface="Wingdings" panose="05000000000000000000" pitchFamily="2" charset="2"/>
              </a:rPr>
              <a:t>0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) is a minimum.</a:t>
            </a:r>
          </a:p>
          <a:p>
            <a:endParaRPr lang="en-US" sz="2400" dirty="0">
              <a:latin typeface="+mj-lt"/>
              <a:sym typeface="Wingdings" panose="05000000000000000000" pitchFamily="2" charset="2"/>
            </a:endParaRPr>
          </a:p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Calculus of variation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D7EEF17-8485-2819-DF0B-A437606D0C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311290"/>
              </p:ext>
            </p:extLst>
          </p:nvPr>
        </p:nvGraphicFramePr>
        <p:xfrm>
          <a:off x="243681" y="2865060"/>
          <a:ext cx="8809038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41600" imgH="914400" progId="Equation.DSMT4">
                  <p:embed/>
                </p:oleObj>
              </mc:Choice>
              <mc:Fallback>
                <p:oleObj name="Equation" r:id="rId2" imgW="3441600" imgH="914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FEB2679-2DA0-48E9-B891-3956E80ED1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3681" y="2865060"/>
                        <a:ext cx="8809038" cy="233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279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8792D9-8E84-ECF5-A382-30F2D7FDB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4B780C-C1FA-EED4-6A0C-58D853F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0DFA5-75E5-82A3-BC56-4B8C0098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DB59EF-E7F9-0229-31A2-29B680499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153610"/>
              </p:ext>
            </p:extLst>
          </p:nvPr>
        </p:nvGraphicFramePr>
        <p:xfrm>
          <a:off x="62865" y="800100"/>
          <a:ext cx="2981325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1244520" progId="Equation.DSMT4">
                  <p:embed/>
                </p:oleObj>
              </mc:Choice>
              <mc:Fallback>
                <p:oleObj name="Equation" r:id="rId2" imgW="1409400" imgH="12445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" y="800100"/>
                        <a:ext cx="2981325" cy="262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>
            <a:extLst>
              <a:ext uri="{FF2B5EF4-FFF2-40B4-BE49-F238E27FC236}">
                <a16:creationId xmlns:a16="http://schemas.microsoft.com/office/drawing/2014/main" id="{5D4F3D27-0390-A9E6-0B38-BAD88C0F9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-70827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8E4BD38-0BB2-F7D0-80DB-0D031ABBE3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713936"/>
              </p:ext>
            </p:extLst>
          </p:nvPr>
        </p:nvGraphicFramePr>
        <p:xfrm>
          <a:off x="2998788" y="2854325"/>
          <a:ext cx="5907087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3960" imgH="1650960" progId="Equation.DSMT4">
                  <p:embed/>
                </p:oleObj>
              </mc:Choice>
              <mc:Fallback>
                <p:oleObj name="Equation" r:id="rId5" imgW="2793960" imgH="1650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2854325"/>
                        <a:ext cx="5907087" cy="348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692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9855D6-6AA9-6C3F-CFE2-7B8EDB97F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1BC2B5-4B59-02CB-E361-7487266F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2BB5CF-C699-AA2B-13C1-17139A26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0B57EF-1DFA-5067-4C9D-AB8508B58636}"/>
              </a:ext>
            </a:extLst>
          </p:cNvPr>
          <p:cNvSpPr/>
          <p:nvPr/>
        </p:nvSpPr>
        <p:spPr>
          <a:xfrm>
            <a:off x="685800" y="3581400"/>
            <a:ext cx="4572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0B3FE2-A7F9-FC66-8730-7FD3148E5E35}"/>
              </a:ext>
            </a:extLst>
          </p:cNvPr>
          <p:cNvSpPr txBox="1"/>
          <p:nvPr/>
        </p:nvSpPr>
        <p:spPr>
          <a:xfrm>
            <a:off x="3810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After some derivations, we find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EBF3D16-0094-88B1-C376-2BE6ACDCA9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834038"/>
              </p:ext>
            </p:extLst>
          </p:nvPr>
        </p:nvGraphicFramePr>
        <p:xfrm>
          <a:off x="230188" y="700088"/>
          <a:ext cx="8559800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051080" imgH="1917360" progId="Equation.3">
                  <p:embed/>
                </p:oleObj>
              </mc:Choice>
              <mc:Fallback>
                <p:oleObj name="数式" r:id="rId2" imgW="4051080" imgH="19173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700088"/>
                        <a:ext cx="8559800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Up 7">
            <a:extLst>
              <a:ext uri="{FF2B5EF4-FFF2-40B4-BE49-F238E27FC236}">
                <a16:creationId xmlns:a16="http://schemas.microsoft.com/office/drawing/2014/main" id="{39296263-B6CE-8A45-B53F-93100AD4790B}"/>
              </a:ext>
            </a:extLst>
          </p:cNvPr>
          <p:cNvSpPr/>
          <p:nvPr/>
        </p:nvSpPr>
        <p:spPr>
          <a:xfrm>
            <a:off x="1905000" y="4669264"/>
            <a:ext cx="533400" cy="504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8D11B5-78F5-63ED-CBB2-E0AF626A55D1}"/>
              </a:ext>
            </a:extLst>
          </p:cNvPr>
          <p:cNvSpPr txBox="1"/>
          <p:nvPr/>
        </p:nvSpPr>
        <p:spPr>
          <a:xfrm>
            <a:off x="1257300" y="52578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is a</a:t>
            </a:r>
          </a:p>
          <a:p>
            <a:r>
              <a:rPr lang="en-US" sz="2400" dirty="0">
                <a:latin typeface="+mj-lt"/>
              </a:rPr>
              <a:t> “total” derivative</a:t>
            </a:r>
          </a:p>
        </p:txBody>
      </p:sp>
    </p:spTree>
    <p:extLst>
      <p:ext uri="{BB962C8B-B14F-4D97-AF65-F5344CB8AC3E}">
        <p14:creationId xmlns:p14="http://schemas.microsoft.com/office/powerpoint/2010/main" val="3238684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22550E-BB6E-8600-A2C6-4D98AF8FF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E000EF-AF55-DF03-9242-75069DFD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337/637  Fall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12B3E-BD2F-5B6B-A625-4C96EDE9C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29C124D-B1E3-761D-8165-518565AE7E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604516"/>
              </p:ext>
            </p:extLst>
          </p:nvPr>
        </p:nvGraphicFramePr>
        <p:xfrm>
          <a:off x="457200" y="190500"/>
          <a:ext cx="7354888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79760" imgH="1930320" progId="Equation.3">
                  <p:embed/>
                </p:oleObj>
              </mc:Choice>
              <mc:Fallback>
                <p:oleObj name="数式" r:id="rId2" imgW="3479760" imgH="19303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"/>
                        <a:ext cx="7354888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D2160A0-023C-0BFB-31D1-FA9168E99A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614509"/>
              </p:ext>
            </p:extLst>
          </p:nvPr>
        </p:nvGraphicFramePr>
        <p:xfrm>
          <a:off x="705016" y="4094515"/>
          <a:ext cx="5864226" cy="222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16320" imgH="1600200" progId="Equation.DSMT4">
                  <p:embed/>
                </p:oleObj>
              </mc:Choice>
              <mc:Fallback>
                <p:oleObj name="Equation" r:id="rId4" imgW="4216320" imgH="1600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16" y="4094515"/>
                        <a:ext cx="5864226" cy="222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30A3F8-B0F7-FEE0-2699-A8EBA8DF83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308799"/>
              </p:ext>
            </p:extLst>
          </p:nvPr>
        </p:nvGraphicFramePr>
        <p:xfrm>
          <a:off x="3943350" y="5900353"/>
          <a:ext cx="1257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99920" imgH="266400" progId="Equation.DSMT4">
                  <p:embed/>
                </p:oleObj>
              </mc:Choice>
              <mc:Fallback>
                <p:oleObj name="Equation" r:id="rId6" imgW="799920" imgH="266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43350" y="5900353"/>
                        <a:ext cx="125730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57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7666</TotalTime>
  <Words>598</Words>
  <Application>Microsoft Office PowerPoint</Application>
  <PresentationFormat>On-screen Show (4:3)</PresentationFormat>
  <Paragraphs>128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397</cp:revision>
  <cp:lastPrinted>2020-08-29T22:33:07Z</cp:lastPrinted>
  <dcterms:created xsi:type="dcterms:W3CDTF">2012-01-10T18:32:24Z</dcterms:created>
  <dcterms:modified xsi:type="dcterms:W3CDTF">2023-10-05T17:31:21Z</dcterms:modified>
</cp:coreProperties>
</file>