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96" r:id="rId3"/>
    <p:sldId id="389" r:id="rId4"/>
    <p:sldId id="390" r:id="rId5"/>
    <p:sldId id="427"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28"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autoAdjust="0"/>
    <p:restoredTop sz="94118" autoAdjust="0"/>
  </p:normalViewPr>
  <p:slideViewPr>
    <p:cSldViewPr>
      <p:cViewPr varScale="1">
        <p:scale>
          <a:sx n="70" d="100"/>
          <a:sy n="70" d="100"/>
        </p:scale>
        <p:origin x="872" y="64"/>
      </p:cViewPr>
      <p:guideLst>
        <p:guide orient="horz" pos="2160"/>
        <p:guide pos="2880"/>
      </p:guideLst>
    </p:cSldViewPr>
  </p:slideViewPr>
  <p:notesTextViewPr>
    <p:cViewPr>
      <p:scale>
        <a:sx n="1" d="1"/>
        <a:sy n="1" d="1"/>
      </p:scale>
      <p:origin x="0" y="0"/>
    </p:cViewPr>
  </p:notesTextViewPr>
  <p:sorterViewPr>
    <p:cViewPr>
      <p:scale>
        <a:sx n="27" d="100"/>
        <a:sy n="2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10/10/2023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10/10/2023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949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10/10/2023</a:t>
            </a:r>
          </a:p>
        </p:txBody>
      </p:sp>
      <p:sp>
        <p:nvSpPr>
          <p:cNvPr id="5" name="Footer Placeholder 4"/>
          <p:cNvSpPr>
            <a:spLocks noGrp="1"/>
          </p:cNvSpPr>
          <p:nvPr>
            <p:ph type="ftr" sz="quarter" idx="11"/>
          </p:nvPr>
        </p:nvSpPr>
        <p:spPr/>
        <p:txBody>
          <a:bodyPr/>
          <a:lstStyle/>
          <a:p>
            <a:r>
              <a:rPr lang="en-US"/>
              <a:t>PHY 337/637  Fall 2023 -- Lecture 13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10/10/2023</a:t>
            </a:r>
          </a:p>
        </p:txBody>
      </p:sp>
      <p:sp>
        <p:nvSpPr>
          <p:cNvPr id="5" name="Footer Placeholder 4"/>
          <p:cNvSpPr>
            <a:spLocks noGrp="1"/>
          </p:cNvSpPr>
          <p:nvPr>
            <p:ph type="ftr" sz="quarter" idx="11"/>
          </p:nvPr>
        </p:nvSpPr>
        <p:spPr/>
        <p:txBody>
          <a:bodyPr/>
          <a:lstStyle/>
          <a:p>
            <a:r>
              <a:rPr lang="en-US"/>
              <a:t>PHY 337/637  Fall 2023 -- Lecture 13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10/10/2023</a:t>
            </a:r>
          </a:p>
        </p:txBody>
      </p:sp>
      <p:sp>
        <p:nvSpPr>
          <p:cNvPr id="5" name="Footer Placeholder 4"/>
          <p:cNvSpPr>
            <a:spLocks noGrp="1"/>
          </p:cNvSpPr>
          <p:nvPr>
            <p:ph type="ftr" sz="quarter" idx="11"/>
          </p:nvPr>
        </p:nvSpPr>
        <p:spPr/>
        <p:txBody>
          <a:bodyPr/>
          <a:lstStyle/>
          <a:p>
            <a:r>
              <a:rPr lang="en-US"/>
              <a:t>PHY 337/637  Fall 2023 -- Lecture 13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10/10/2023</a:t>
            </a:r>
            <a:endParaRPr lang="en-US" dirty="0"/>
          </a:p>
        </p:txBody>
      </p:sp>
      <p:sp>
        <p:nvSpPr>
          <p:cNvPr id="3" name="Footer Placeholder 2"/>
          <p:cNvSpPr>
            <a:spLocks noGrp="1"/>
          </p:cNvSpPr>
          <p:nvPr>
            <p:ph type="ftr" sz="quarter" idx="11"/>
          </p:nvPr>
        </p:nvSpPr>
        <p:spPr>
          <a:xfrm>
            <a:off x="2743200" y="6356350"/>
            <a:ext cx="3581400" cy="365125"/>
          </a:xfrm>
        </p:spPr>
        <p:txBody>
          <a:bodyPr/>
          <a:lstStyle>
            <a:lvl1pPr>
              <a:defRPr sz="1400" b="1"/>
            </a:lvl1p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10/10/2023</a:t>
            </a:r>
          </a:p>
        </p:txBody>
      </p:sp>
      <p:sp>
        <p:nvSpPr>
          <p:cNvPr id="5" name="Footer Placeholder 4"/>
          <p:cNvSpPr>
            <a:spLocks noGrp="1"/>
          </p:cNvSpPr>
          <p:nvPr>
            <p:ph type="ftr" sz="quarter" idx="11"/>
          </p:nvPr>
        </p:nvSpPr>
        <p:spPr/>
        <p:txBody>
          <a:bodyPr/>
          <a:lstStyle/>
          <a:p>
            <a:r>
              <a:rPr lang="en-US"/>
              <a:t>PHY 337/637  Fall 2023 -- Lecture 13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10/10/2023</a:t>
            </a:r>
          </a:p>
        </p:txBody>
      </p:sp>
      <p:sp>
        <p:nvSpPr>
          <p:cNvPr id="5" name="Footer Placeholder 4"/>
          <p:cNvSpPr>
            <a:spLocks noGrp="1"/>
          </p:cNvSpPr>
          <p:nvPr>
            <p:ph type="ftr" sz="quarter" idx="11"/>
          </p:nvPr>
        </p:nvSpPr>
        <p:spPr/>
        <p:txBody>
          <a:bodyPr/>
          <a:lstStyle/>
          <a:p>
            <a:r>
              <a:rPr lang="en-US"/>
              <a:t>PHY 337/637  Fall 2023 -- Lecture 13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10/10/2023</a:t>
            </a:r>
          </a:p>
        </p:txBody>
      </p:sp>
      <p:sp>
        <p:nvSpPr>
          <p:cNvPr id="6" name="Footer Placeholder 5"/>
          <p:cNvSpPr>
            <a:spLocks noGrp="1"/>
          </p:cNvSpPr>
          <p:nvPr>
            <p:ph type="ftr" sz="quarter" idx="11"/>
          </p:nvPr>
        </p:nvSpPr>
        <p:spPr/>
        <p:txBody>
          <a:bodyPr/>
          <a:lstStyle/>
          <a:p>
            <a:r>
              <a:rPr lang="en-US"/>
              <a:t>PHY 337/637  Fall 2023 -- Lecture 13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10/10/2023</a:t>
            </a:r>
          </a:p>
        </p:txBody>
      </p:sp>
      <p:sp>
        <p:nvSpPr>
          <p:cNvPr id="8" name="Footer Placeholder 7"/>
          <p:cNvSpPr>
            <a:spLocks noGrp="1"/>
          </p:cNvSpPr>
          <p:nvPr>
            <p:ph type="ftr" sz="quarter" idx="11"/>
          </p:nvPr>
        </p:nvSpPr>
        <p:spPr/>
        <p:txBody>
          <a:bodyPr/>
          <a:lstStyle/>
          <a:p>
            <a:r>
              <a:rPr lang="en-US"/>
              <a:t>PHY 337/637  Fall 2023 -- Lecture 13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10/10/2023</a:t>
            </a:r>
          </a:p>
        </p:txBody>
      </p:sp>
      <p:sp>
        <p:nvSpPr>
          <p:cNvPr id="4" name="Footer Placeholder 3"/>
          <p:cNvSpPr>
            <a:spLocks noGrp="1"/>
          </p:cNvSpPr>
          <p:nvPr>
            <p:ph type="ftr" sz="quarter" idx="11"/>
          </p:nvPr>
        </p:nvSpPr>
        <p:spPr/>
        <p:txBody>
          <a:bodyPr/>
          <a:lstStyle/>
          <a:p>
            <a:r>
              <a:rPr lang="en-US"/>
              <a:t>PHY 337/637  Fall 2023 -- Lecture 13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10/10/2023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10/10/2023</a:t>
            </a:r>
          </a:p>
        </p:txBody>
      </p:sp>
      <p:sp>
        <p:nvSpPr>
          <p:cNvPr id="6" name="Footer Placeholder 5"/>
          <p:cNvSpPr>
            <a:spLocks noGrp="1"/>
          </p:cNvSpPr>
          <p:nvPr>
            <p:ph type="ftr" sz="quarter" idx="11"/>
          </p:nvPr>
        </p:nvSpPr>
        <p:spPr/>
        <p:txBody>
          <a:bodyPr/>
          <a:lstStyle/>
          <a:p>
            <a:r>
              <a:rPr lang="en-US"/>
              <a:t>PHY 337/637  Fall 2023 -- Lecture 13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10/10/2023</a:t>
            </a:r>
          </a:p>
        </p:txBody>
      </p:sp>
      <p:sp>
        <p:nvSpPr>
          <p:cNvPr id="6" name="Footer Placeholder 5"/>
          <p:cNvSpPr>
            <a:spLocks noGrp="1"/>
          </p:cNvSpPr>
          <p:nvPr>
            <p:ph type="ftr" sz="quarter" idx="11"/>
          </p:nvPr>
        </p:nvSpPr>
        <p:spPr/>
        <p:txBody>
          <a:bodyPr/>
          <a:lstStyle/>
          <a:p>
            <a:r>
              <a:rPr lang="en-US"/>
              <a:t>PHY 337/637  Fall 2023 -- Lecture 13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10/10/2023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oleObject" Target="../embeddings/oleObject14.bin"/><Relationship Id="rId10" Type="http://schemas.openxmlformats.org/officeDocument/2006/relationships/image" Target="../media/image20.wmf"/><Relationship Id="rId4" Type="http://schemas.openxmlformats.org/officeDocument/2006/relationships/image" Target="../media/image18.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4.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1.wmf"/><Relationship Id="rId5" Type="http://schemas.openxmlformats.org/officeDocument/2006/relationships/oleObject" Target="../embeddings/oleObject30.bin"/><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40.bin"/><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7.wmf"/><Relationship Id="rId5" Type="http://schemas.openxmlformats.org/officeDocument/2006/relationships/oleObject" Target="../embeddings/oleObject42.bin"/><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lammps.sandia.gov/" TargetMode="External"/><Relationship Id="rId5" Type="http://schemas.openxmlformats.org/officeDocument/2006/relationships/image" Target="../media/image50.wmf"/><Relationship Id="rId4" Type="http://schemas.openxmlformats.org/officeDocument/2006/relationships/oleObject" Target="../embeddings/oleObject44.bin"/></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5.wmf"/><Relationship Id="rId4"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57.wmf"/><Relationship Id="rId4" Type="http://schemas.openxmlformats.org/officeDocument/2006/relationships/oleObject" Target="../embeddings/oleObject46.bin"/></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9.wmf"/><Relationship Id="rId5" Type="http://schemas.openxmlformats.org/officeDocument/2006/relationships/oleObject" Target="../embeddings/oleObject47.bin"/><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60.wmf"/></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63.wmf"/><Relationship Id="rId4" Type="http://schemas.openxmlformats.org/officeDocument/2006/relationships/oleObject" Target="../embeddings/oleObject4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p>
        </p:txBody>
      </p:sp>
      <p:sp>
        <p:nvSpPr>
          <p:cNvPr id="3" name="Footer Placeholder 2"/>
          <p:cNvSpPr>
            <a:spLocks noGrp="1"/>
          </p:cNvSpPr>
          <p:nvPr>
            <p:ph type="ftr" sz="quarter" idx="11"/>
          </p:nvPr>
        </p:nvSpPr>
        <p:spPr/>
        <p:txBody>
          <a:bodyPr/>
          <a:lstStyle/>
          <a:p>
            <a:r>
              <a:rPr lang="en-US"/>
              <a:t>PHY 337/637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57200" y="138384"/>
            <a:ext cx="8229600" cy="6201698"/>
          </a:xfrm>
          <a:prstGeom prst="rect">
            <a:avLst/>
          </a:prstGeom>
          <a:noFill/>
        </p:spPr>
        <p:txBody>
          <a:bodyPr wrap="square" rtlCol="0">
            <a:spAutoFit/>
          </a:bodyPr>
          <a:lstStyle/>
          <a:p>
            <a:pPr algn="ctr"/>
            <a:r>
              <a:rPr lang="en-US" sz="3200" b="1" dirty="0"/>
              <a:t>PHY 337/637 Analytical Mechanics</a:t>
            </a:r>
          </a:p>
          <a:p>
            <a:pPr algn="ctr"/>
            <a:r>
              <a:rPr lang="en-US" sz="3200" b="1" dirty="0"/>
              <a:t>12:30-1:45 PM  TR in Olin 103</a:t>
            </a:r>
          </a:p>
          <a:p>
            <a:pPr algn="ctr"/>
            <a:endParaRPr lang="en-US" sz="1100" b="1" dirty="0"/>
          </a:p>
          <a:p>
            <a:pPr algn="ctr"/>
            <a:r>
              <a:rPr lang="en-US" sz="3200" b="1" dirty="0"/>
              <a:t>Notes for Lecture 13</a:t>
            </a:r>
          </a:p>
          <a:p>
            <a:pPr algn="ctr"/>
            <a:r>
              <a:rPr lang="en-US" sz="3200" b="1" dirty="0"/>
              <a:t>Comments on “modern” uses of methodologies of analytical mechanics</a:t>
            </a:r>
          </a:p>
          <a:p>
            <a:pPr marL="971550" lvl="2" indent="-514350">
              <a:spcBef>
                <a:spcPct val="50000"/>
              </a:spcBef>
              <a:buFont typeface="+mj-lt"/>
              <a:buAutoNum type="arabicPeriod"/>
            </a:pPr>
            <a:r>
              <a:rPr lang="en-US" sz="2400" b="1" dirty="0">
                <a:solidFill>
                  <a:schemeClr val="folHlink"/>
                </a:solidFill>
              </a:rPr>
              <a:t>Atomistic viewpoint of materials</a:t>
            </a:r>
          </a:p>
          <a:p>
            <a:pPr marL="971550" lvl="2" indent="-514350">
              <a:spcBef>
                <a:spcPct val="50000"/>
              </a:spcBef>
              <a:buFont typeface="+mj-lt"/>
              <a:buAutoNum type="arabicPeriod"/>
            </a:pPr>
            <a:r>
              <a:rPr lang="en-US" sz="2400" b="1" dirty="0">
                <a:solidFill>
                  <a:schemeClr val="folHlink"/>
                </a:solidFill>
              </a:rPr>
              <a:t>Computer simulation to analyze effects of atomic scale phenomena on macroscopic scale</a:t>
            </a:r>
          </a:p>
          <a:p>
            <a:pPr marL="971550" lvl="2" indent="-514350">
              <a:spcBef>
                <a:spcPct val="50000"/>
              </a:spcBef>
              <a:buFont typeface="+mj-lt"/>
              <a:buAutoNum type="arabicPeriod"/>
            </a:pPr>
            <a:r>
              <a:rPr lang="en-US" sz="2400" b="1" dirty="0">
                <a:solidFill>
                  <a:schemeClr val="folHlink"/>
                </a:solidFill>
              </a:rPr>
              <a:t>Concept of phase space and the Liouville theorem</a:t>
            </a:r>
          </a:p>
          <a:p>
            <a:pPr marL="971550" lvl="2" indent="-514350">
              <a:spcBef>
                <a:spcPct val="50000"/>
              </a:spcBef>
              <a:buFont typeface="+mj-lt"/>
              <a:buAutoNum type="arabicPeriod"/>
            </a:pPr>
            <a:r>
              <a:rPr lang="en-US" sz="2400" b="1" dirty="0">
                <a:solidFill>
                  <a:schemeClr val="folHlink"/>
                </a:solidFill>
              </a:rPr>
              <a:t>Examples</a:t>
            </a:r>
          </a:p>
          <a:p>
            <a:pPr>
              <a:spcBef>
                <a:spcPts val="1200"/>
              </a:spcBef>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name="Equation" r:id="rId4" imgW="5130720" imgH="1206360" progId="Equation.DSMT4">
                  <p:embed/>
                </p:oleObj>
              </mc:Choice>
              <mc:Fallback>
                <p:oleObj name="Equation" r:id="rId4" imgW="5130720" imgH="1206360" progId="Equation.DSMT4">
                  <p:embed/>
                  <p:pic>
                    <p:nvPicPr>
                      <p:cNvPr id="12" name="Object 11"/>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name="数式" r:id="rId3" imgW="4406760" imgH="1117440" progId="Equation.3">
                  <p:embed/>
                </p:oleObj>
              </mc:Choice>
              <mc:Fallback>
                <p:oleObj name="数式" r:id="rId3" imgW="4406760" imgH="1117440" progId="Equation.3">
                  <p:embed/>
                  <p:pic>
                    <p:nvPicPr>
                      <p:cNvPr id="6" name="Object 5"/>
                      <p:cNvPicPr>
                        <a:picLocks noChangeAspect="1" noChangeArrowheads="1"/>
                      </p:cNvPicPr>
                      <p:nvPr/>
                    </p:nvPicPr>
                    <p:blipFill>
                      <a:blip r:embed="rId4"/>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5"/>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23" name="Object 22"/>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24" name="Object 23"/>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25" name="Object 24"/>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23" name="Object 22"/>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24" name="Object 23"/>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25" name="Object 24"/>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name="Equation" r:id="rId9" imgW="5448240" imgH="1574640" progId="Equation.DSMT4">
                  <p:embed/>
                </p:oleObj>
              </mc:Choice>
              <mc:Fallback>
                <p:oleObj name="Equation" r:id="rId9" imgW="5448240" imgH="1574640" progId="Equation.DSMT4">
                  <p:embed/>
                  <p:pic>
                    <p:nvPicPr>
                      <p:cNvPr id="26" name="Object 25"/>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23" name="Object 22"/>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24" name="Object 23"/>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25" name="Object 24"/>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name="数式" r:id="rId9" imgW="1765080" imgH="863280" progId="Equation.3">
                  <p:embed/>
                </p:oleObj>
              </mc:Choice>
              <mc:Fallback>
                <p:oleObj name="数式" r:id="rId9" imgW="1765080" imgH="863280" progId="Equation.3">
                  <p:embed/>
                  <p:pic>
                    <p:nvPicPr>
                      <p:cNvPr id="26" name="Object 25"/>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85800" y="152400"/>
            <a:ext cx="8458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pPr lvl="1"/>
            <a:r>
              <a:rPr lang="en-US" sz="2400" dirty="0">
                <a:latin typeface="+mj-lt"/>
              </a:rPr>
              <a:t>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name="数式" r:id="rId3" imgW="3568680" imgH="1066680" progId="Equation.3">
                  <p:embed/>
                </p:oleObj>
              </mc:Choice>
              <mc:Fallback>
                <p:oleObj name="数式" r:id="rId3" imgW="3568680" imgH="1066680" progId="Equation.3">
                  <p:embed/>
                  <p:pic>
                    <p:nvPicPr>
                      <p:cNvPr id="6" name="Object 5"/>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name="数式" r:id="rId3" imgW="253800" imgH="393480" progId="Equation.3">
                  <p:embed/>
                </p:oleObj>
              </mc:Choice>
              <mc:Fallback>
                <p:oleObj name="数式" r:id="rId3" imgW="253800" imgH="393480" progId="Equation.3">
                  <p:embed/>
                  <p:pic>
                    <p:nvPicPr>
                      <p:cNvPr id="7" name="Object 6"/>
                      <p:cNvPicPr>
                        <a:picLocks noChangeAspect="1" noChangeArrowheads="1"/>
                      </p:cNvPicPr>
                      <p:nvPr/>
                    </p:nvPicPr>
                    <p:blipFill>
                      <a:blip r:embed="rId4"/>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name="数式" r:id="rId5" imgW="228600" imgH="164880" progId="Equation.3">
                  <p:embed/>
                </p:oleObj>
              </mc:Choice>
              <mc:Fallback>
                <p:oleObj name="数式" r:id="rId5" imgW="228600" imgH="164880" progId="Equation.3">
                  <p:embed/>
                  <p:pic>
                    <p:nvPicPr>
                      <p:cNvPr id="13" name="Object 12"/>
                      <p:cNvPicPr>
                        <a:picLocks noChangeAspect="1" noChangeArrowheads="1"/>
                      </p:cNvPicPr>
                      <p:nvPr/>
                    </p:nvPicPr>
                    <p:blipFill>
                      <a:blip r:embed="rId6"/>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name="数式" r:id="rId7" imgW="228600" imgH="164880" progId="Equation.3">
                  <p:embed/>
                </p:oleObj>
              </mc:Choice>
              <mc:Fallback>
                <p:oleObj name="数式" r:id="rId7" imgW="228600" imgH="164880" progId="Equation.3">
                  <p:embed/>
                  <p:pic>
                    <p:nvPicPr>
                      <p:cNvPr id="14"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name="数式" r:id="rId9" imgW="1307880" imgH="609480" progId="Equation.3">
                  <p:embed/>
                </p:oleObj>
              </mc:Choice>
              <mc:Fallback>
                <p:oleObj name="数式" r:id="rId9" imgW="1307880" imgH="609480" progId="Equation.3">
                  <p:embed/>
                  <p:pic>
                    <p:nvPicPr>
                      <p:cNvPr id="15" name="Object 14"/>
                      <p:cNvPicPr>
                        <a:picLocks noChangeAspect="1" noChangeArrowheads="1"/>
                      </p:cNvPicPr>
                      <p:nvPr/>
                    </p:nvPicPr>
                    <p:blipFill>
                      <a:blip r:embed="rId10"/>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688975" y="4164013"/>
          <a:ext cx="8421688" cy="2247900"/>
        </p:xfrm>
        <a:graphic>
          <a:graphicData uri="http://schemas.openxmlformats.org/presentationml/2006/ole">
            <mc:AlternateContent xmlns:mc="http://schemas.openxmlformats.org/markup-compatibility/2006">
              <mc:Choice xmlns:v="urn:schemas-microsoft-com:vml" Requires="v">
                <p:oleObj name="Equation" r:id="rId11" imgW="3720960" imgH="990360" progId="Equation.DSMT4">
                  <p:embed/>
                </p:oleObj>
              </mc:Choice>
              <mc:Fallback>
                <p:oleObj name="Equation" r:id="rId11" imgW="3720960" imgH="990360" progId="Equation.DSMT4">
                  <p:embed/>
                  <p:pic>
                    <p:nvPicPr>
                      <p:cNvPr id="16" name="Object 15"/>
                      <p:cNvPicPr>
                        <a:picLocks noChangeAspect="1" noChangeArrowheads="1"/>
                      </p:cNvPicPr>
                      <p:nvPr/>
                    </p:nvPicPr>
                    <p:blipFill>
                      <a:blip r:embed="rId12"/>
                      <a:srcRect/>
                      <a:stretch>
                        <a:fillRect/>
                      </a:stretch>
                    </p:blipFill>
                    <p:spPr bwMode="auto">
                      <a:xfrm>
                        <a:off x="688975" y="4164013"/>
                        <a:ext cx="84216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name="数式" r:id="rId3" imgW="2920680" imgH="1460160" progId="Equation.3">
                  <p:embed/>
                </p:oleObj>
              </mc:Choice>
              <mc:Fallback>
                <p:oleObj name="数式" r:id="rId3" imgW="2920680" imgH="1460160" progId="Equation.3">
                  <p:embed/>
                  <p:pic>
                    <p:nvPicPr>
                      <p:cNvPr id="5" name="Object 4"/>
                      <p:cNvPicPr>
                        <a:picLocks noChangeAspect="1" noChangeArrowheads="1"/>
                      </p:cNvPicPr>
                      <p:nvPr/>
                    </p:nvPicPr>
                    <p:blipFill>
                      <a:blip r:embed="rId4"/>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name="数式" r:id="rId5" imgW="2311200" imgH="507960" progId="Equation.3">
                  <p:embed/>
                </p:oleObj>
              </mc:Choice>
              <mc:Fallback>
                <p:oleObj name="数式" r:id="rId5" imgW="2311200" imgH="507960" progId="Equation.3">
                  <p:embed/>
                  <p:pic>
                    <p:nvPicPr>
                      <p:cNvPr id="6" name="Object 5"/>
                      <p:cNvPicPr>
                        <a:picLocks noChangeAspect="1" noChangeArrowheads="1"/>
                      </p:cNvPicPr>
                      <p:nvPr/>
                    </p:nvPicPr>
                    <p:blipFill>
                      <a:blip r:embed="rId6"/>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name="数式" r:id="rId3" imgW="2438280" imgH="1041120" progId="Equation.3">
                  <p:embed/>
                </p:oleObj>
              </mc:Choice>
              <mc:Fallback>
                <p:oleObj name="数式" r:id="rId3" imgW="2438280" imgH="1041120" progId="Equation.3">
                  <p:embed/>
                  <p:pic>
                    <p:nvPicPr>
                      <p:cNvPr id="5" name="Object 4"/>
                      <p:cNvPicPr>
                        <a:picLocks noChangeAspect="1" noChangeArrowheads="1"/>
                      </p:cNvPicPr>
                      <p:nvPr/>
                    </p:nvPicPr>
                    <p:blipFill>
                      <a:blip r:embed="rId4"/>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name="数式" r:id="rId5" imgW="2946240" imgH="507960" progId="Equation.3">
                  <p:embed/>
                </p:oleObj>
              </mc:Choice>
              <mc:Fallback>
                <p:oleObj name="数式" r:id="rId5" imgW="2946240" imgH="507960" progId="Equation.3">
                  <p:embed/>
                  <p:pic>
                    <p:nvPicPr>
                      <p:cNvPr id="6" name="Object 5"/>
                      <p:cNvPicPr>
                        <a:picLocks noChangeAspect="1" noChangeArrowheads="1"/>
                      </p:cNvPicPr>
                      <p:nvPr/>
                    </p:nvPicPr>
                    <p:blipFill>
                      <a:blip r:embed="rId6"/>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1712416"/>
            <a:ext cx="7391400" cy="4893647"/>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r>
              <a:rPr lang="en-US" sz="2400" dirty="0">
                <a:solidFill>
                  <a:srgbClr val="FF0000"/>
                </a:solidFill>
                <a:latin typeface="+mj-lt"/>
              </a:rPr>
              <a:t>Computationally this can be approximated using molecular dynamics or sampling methods.</a:t>
            </a:r>
          </a:p>
        </p:txBody>
      </p:sp>
      <p:graphicFrame>
        <p:nvGraphicFramePr>
          <p:cNvPr id="6" name="Object 5"/>
          <p:cNvGraphicFramePr>
            <a:graphicFrameLocks noChangeAspect="1"/>
          </p:cNvGraphicFramePr>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name="数式" r:id="rId3" imgW="495000" imgH="393480" progId="Equation.3">
                  <p:embed/>
                </p:oleObj>
              </mc:Choice>
              <mc:Fallback>
                <p:oleObj name="数式" r:id="rId3" imgW="495000" imgH="393480" progId="Equation.3">
                  <p:embed/>
                  <p:pic>
                    <p:nvPicPr>
                      <p:cNvPr id="6" name="Object 5"/>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43F924-6192-8FB6-A1E7-7B74E6F76497}"/>
              </a:ext>
            </a:extLst>
          </p:cNvPr>
          <p:cNvPicPr>
            <a:picLocks noChangeAspect="1"/>
          </p:cNvPicPr>
          <p:nvPr/>
        </p:nvPicPr>
        <p:blipFill>
          <a:blip r:embed="rId3"/>
          <a:stretch>
            <a:fillRect/>
          </a:stretch>
        </p:blipFill>
        <p:spPr>
          <a:xfrm>
            <a:off x="634797" y="533400"/>
            <a:ext cx="8447936" cy="5423030"/>
          </a:xfrm>
          <a:prstGeom prst="rect">
            <a:avLst/>
          </a:prstGeom>
        </p:spPr>
      </p:pic>
      <p:sp>
        <p:nvSpPr>
          <p:cNvPr id="2" name="Date Placeholder 1"/>
          <p:cNvSpPr>
            <a:spLocks noGrp="1"/>
          </p:cNvSpPr>
          <p:nvPr>
            <p:ph type="dt" sz="half" idx="10"/>
          </p:nvPr>
        </p:nvSpPr>
        <p:spPr/>
        <p:txBody>
          <a:bodyPr/>
          <a:lstStyle/>
          <a:p>
            <a:r>
              <a:rPr lang="en-US"/>
              <a:t>10/10/2023</a:t>
            </a:r>
          </a:p>
        </p:txBody>
      </p:sp>
      <p:sp>
        <p:nvSpPr>
          <p:cNvPr id="3" name="Footer Placeholder 2"/>
          <p:cNvSpPr>
            <a:spLocks noGrp="1"/>
          </p:cNvSpPr>
          <p:nvPr>
            <p:ph type="ftr" sz="quarter" idx="11"/>
          </p:nvPr>
        </p:nvSpPr>
        <p:spPr/>
        <p:txBody>
          <a:bodyPr/>
          <a:lstStyle/>
          <a:p>
            <a:r>
              <a:rPr lang="en-US"/>
              <a:t>PHY 337/637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329997" y="4758526"/>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232287" y="1330061"/>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3669" y="498739"/>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39985"/>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pic>
        <p:nvPicPr>
          <p:cNvPr id="7" name="Picture 6">
            <a:extLst>
              <a:ext uri="{FF2B5EF4-FFF2-40B4-BE49-F238E27FC236}">
                <a16:creationId xmlns:a16="http://schemas.microsoft.com/office/drawing/2014/main" id="{315BB8FF-EADC-255B-BFDE-9D53513D7781}"/>
              </a:ext>
            </a:extLst>
          </p:cNvPr>
          <p:cNvPicPr>
            <a:picLocks noChangeAspect="1"/>
          </p:cNvPicPr>
          <p:nvPr/>
        </p:nvPicPr>
        <p:blipFill>
          <a:blip r:embed="rId4"/>
          <a:stretch>
            <a:fillRect/>
          </a:stretch>
        </p:blipFill>
        <p:spPr>
          <a:xfrm>
            <a:off x="7115673" y="2572944"/>
            <a:ext cx="1984433" cy="2370841"/>
          </a:xfrm>
          <a:prstGeom prst="rect">
            <a:avLst/>
          </a:prstGeom>
        </p:spPr>
      </p:pic>
    </p:spTree>
    <p:extLst>
      <p:ext uri="{BB962C8B-B14F-4D97-AF65-F5344CB8AC3E}">
        <p14:creationId xmlns:p14="http://schemas.microsoft.com/office/powerpoint/2010/main" val="10080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F8C3E-24FD-DDCC-4912-A24CDD1A5EA7}"/>
              </a:ext>
            </a:extLst>
          </p:cNvPr>
          <p:cNvSpPr>
            <a:spLocks noGrp="1"/>
          </p:cNvSpPr>
          <p:nvPr>
            <p:ph type="dt" sz="half" idx="10"/>
          </p:nvPr>
        </p:nvSpPr>
        <p:spPr/>
        <p:txBody>
          <a:bodyPr/>
          <a:lstStyle/>
          <a:p>
            <a:r>
              <a:rPr lang="en-US"/>
              <a:t>10/10/2023</a:t>
            </a:r>
            <a:endParaRPr lang="en-US" dirty="0"/>
          </a:p>
        </p:txBody>
      </p:sp>
      <p:sp>
        <p:nvSpPr>
          <p:cNvPr id="3" name="Footer Placeholder 2">
            <a:extLst>
              <a:ext uri="{FF2B5EF4-FFF2-40B4-BE49-F238E27FC236}">
                <a16:creationId xmlns:a16="http://schemas.microsoft.com/office/drawing/2014/main" id="{B6B4E192-609E-4E3F-5DE5-9BD61E05603F}"/>
              </a:ext>
            </a:extLst>
          </p:cNvPr>
          <p:cNvSpPr>
            <a:spLocks noGrp="1"/>
          </p:cNvSpPr>
          <p:nvPr>
            <p:ph type="ftr" sz="quarter" idx="11"/>
          </p:nvPr>
        </p:nvSpPr>
        <p:spPr/>
        <p:txBody>
          <a:bodyPr/>
          <a:lstStyle/>
          <a:p>
            <a:r>
              <a:rPr lang="en-US"/>
              <a:t>PHY 337/637  Fall 2023 -- Lecture 13</a:t>
            </a:r>
            <a:endParaRPr lang="en-US" dirty="0"/>
          </a:p>
        </p:txBody>
      </p:sp>
      <p:sp>
        <p:nvSpPr>
          <p:cNvPr id="4" name="Slide Number Placeholder 3">
            <a:extLst>
              <a:ext uri="{FF2B5EF4-FFF2-40B4-BE49-F238E27FC236}">
                <a16:creationId xmlns:a16="http://schemas.microsoft.com/office/drawing/2014/main" id="{A4B980F0-9925-9369-70BB-BB1E414EB284}"/>
              </a:ext>
            </a:extLst>
          </p:cNvPr>
          <p:cNvSpPr>
            <a:spLocks noGrp="1"/>
          </p:cNvSpPr>
          <p:nvPr>
            <p:ph type="sldNum" sz="quarter" idx="12"/>
          </p:nvPr>
        </p:nvSpPr>
        <p:spPr/>
        <p:txBody>
          <a:bodyPr/>
          <a:lstStyle/>
          <a:p>
            <a:fld id="{CE368B07-CEBF-4C80-90AF-53B34FA04CF3}" type="slidenum">
              <a:rPr lang="en-US" smtClean="0"/>
              <a:pPr/>
              <a:t>21</a:t>
            </a:fld>
            <a:endParaRPr lang="en-US" dirty="0"/>
          </a:p>
        </p:txBody>
      </p:sp>
      <p:pic>
        <p:nvPicPr>
          <p:cNvPr id="5" name="Picture 4">
            <a:extLst>
              <a:ext uri="{FF2B5EF4-FFF2-40B4-BE49-F238E27FC236}">
                <a16:creationId xmlns:a16="http://schemas.microsoft.com/office/drawing/2014/main" id="{0EF82C31-FB07-B5AE-9DAF-67D390FED52A}"/>
              </a:ext>
            </a:extLst>
          </p:cNvPr>
          <p:cNvPicPr>
            <a:picLocks noChangeAspect="1"/>
          </p:cNvPicPr>
          <p:nvPr/>
        </p:nvPicPr>
        <p:blipFill>
          <a:blip r:embed="rId2"/>
          <a:stretch>
            <a:fillRect/>
          </a:stretch>
        </p:blipFill>
        <p:spPr>
          <a:xfrm>
            <a:off x="340243" y="441326"/>
            <a:ext cx="8803757" cy="5915024"/>
          </a:xfrm>
          <a:prstGeom prst="rect">
            <a:avLst/>
          </a:prstGeom>
        </p:spPr>
      </p:pic>
    </p:spTree>
    <p:extLst>
      <p:ext uri="{BB962C8B-B14F-4D97-AF65-F5344CB8AC3E}">
        <p14:creationId xmlns:p14="http://schemas.microsoft.com/office/powerpoint/2010/main" val="394784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name="Equation" r:id="rId3" imgW="3657600" imgH="1206360" progId="Equation.DSMT4">
                  <p:embed/>
                </p:oleObj>
              </mc:Choice>
              <mc:Fallback>
                <p:oleObj name="Equation" r:id="rId3" imgW="3657600" imgH="1206360" progId="Equation.DSMT4">
                  <p:embed/>
                  <p:pic>
                    <p:nvPicPr>
                      <p:cNvPr id="6" name="Object 5"/>
                      <p:cNvPicPr>
                        <a:picLocks noChangeAspect="1" noChangeArrowheads="1"/>
                      </p:cNvPicPr>
                      <p:nvPr/>
                    </p:nvPicPr>
                    <p:blipFill>
                      <a:blip r:embed="rId4"/>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name="数式" r:id="rId3" imgW="2844720" imgH="380880" progId="Equation.3">
                  <p:embed/>
                </p:oleObj>
              </mc:Choice>
              <mc:Fallback>
                <p:oleObj name="数式" r:id="rId3" imgW="2844720" imgH="380880" progId="Equation.3">
                  <p:embed/>
                  <p:pic>
                    <p:nvPicPr>
                      <p:cNvPr id="27" name="Object 26"/>
                      <p:cNvPicPr>
                        <a:picLocks noChangeAspect="1" noChangeArrowheads="1"/>
                      </p:cNvPicPr>
                      <p:nvPr/>
                    </p:nvPicPr>
                    <p:blipFill>
                      <a:blip r:embed="rId4"/>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name="Equation" r:id="rId3" imgW="3098520" imgH="2844720" progId="Equation.DSMT4">
                  <p:embed/>
                </p:oleObj>
              </mc:Choice>
              <mc:Fallback>
                <p:oleObj name="Equation" r:id="rId3" imgW="3098520" imgH="2844720" progId="Equation.DSMT4">
                  <p:embed/>
                  <p:pic>
                    <p:nvPicPr>
                      <p:cNvPr id="5" name="Object 4"/>
                      <p:cNvPicPr>
                        <a:picLocks noChangeAspect="1" noChangeArrowheads="1"/>
                      </p:cNvPicPr>
                      <p:nvPr/>
                    </p:nvPicPr>
                    <p:blipFill>
                      <a:blip r:embed="rId4"/>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name="Equation" r:id="rId3" imgW="3263760" imgH="888840" progId="Equation.DSMT4">
                  <p:embed/>
                </p:oleObj>
              </mc:Choice>
              <mc:Fallback>
                <p:oleObj name="Equation" r:id="rId3" imgW="3263760" imgH="888840" progId="Equation.DSMT4">
                  <p:embed/>
                  <p:pic>
                    <p:nvPicPr>
                      <p:cNvPr id="6" name="Object 5"/>
                      <p:cNvPicPr>
                        <a:picLocks noChangeAspect="1" noChangeArrowheads="1"/>
                      </p:cNvPicPr>
                      <p:nvPr/>
                    </p:nvPicPr>
                    <p:blipFill>
                      <a:blip r:embed="rId4"/>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name="数式" r:id="rId5" imgW="1676160" imgH="838080" progId="Equation.3">
                  <p:embed/>
                </p:oleObj>
              </mc:Choice>
              <mc:Fallback>
                <p:oleObj name="数式" r:id="rId5" imgW="1676160" imgH="838080" progId="Equation.3">
                  <p:embed/>
                  <p:pic>
                    <p:nvPicPr>
                      <p:cNvPr id="7" name="Object 6"/>
                      <p:cNvPicPr>
                        <a:picLocks noChangeAspect="1" noChangeArrowheads="1"/>
                      </p:cNvPicPr>
                      <p:nvPr/>
                    </p:nvPicPr>
                    <p:blipFill>
                      <a:blip r:embed="rId6"/>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name="数式" r:id="rId7" imgW="1714320" imgH="1015920" progId="Equation.3">
                  <p:embed/>
                </p:oleObj>
              </mc:Choice>
              <mc:Fallback>
                <p:oleObj name="数式" r:id="rId7" imgW="1714320" imgH="1015920" progId="Equation.3">
                  <p:embed/>
                  <p:pic>
                    <p:nvPicPr>
                      <p:cNvPr id="8" name="Object 7"/>
                      <p:cNvPicPr>
                        <a:picLocks noChangeAspect="1" noChangeArrowheads="1"/>
                      </p:cNvPicPr>
                      <p:nvPr/>
                    </p:nvPicPr>
                    <p:blipFill>
                      <a:blip r:embed="rId8"/>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(N,P,E).</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nvGraphicFramePr>
        <p:xfrm>
          <a:off x="41542" y="1087134"/>
          <a:ext cx="8899525" cy="2233318"/>
        </p:xfrm>
        <a:graphic>
          <a:graphicData uri="http://schemas.openxmlformats.org/presentationml/2006/ole">
            <mc:AlternateContent xmlns:mc="http://schemas.openxmlformats.org/markup-compatibility/2006">
              <mc:Choice xmlns:v="urn:schemas-microsoft-com:vml" Requires="v">
                <p:oleObj name="Equation" r:id="rId3" imgW="4978080" imgH="1257120" progId="Equation.DSMT4">
                  <p:embed/>
                </p:oleObj>
              </mc:Choice>
              <mc:Fallback>
                <p:oleObj name="Equation" r:id="rId3" imgW="4978080" imgH="1257120" progId="Equation.DSMT4">
                  <p:embed/>
                  <p:pic>
                    <p:nvPicPr>
                      <p:cNvPr id="5" name="Object 4"/>
                      <p:cNvPicPr>
                        <a:picLocks noChangeAspect="1" noChangeArrowheads="1"/>
                      </p:cNvPicPr>
                      <p:nvPr/>
                    </p:nvPicPr>
                    <p:blipFill>
                      <a:blip r:embed="rId4"/>
                      <a:srcRect/>
                      <a:stretch>
                        <a:fillRect/>
                      </a:stretch>
                    </p:blipFill>
                    <p:spPr bwMode="auto">
                      <a:xfrm>
                        <a:off x="41542" y="1087134"/>
                        <a:ext cx="8899525" cy="2233318"/>
                      </a:xfrm>
                      <a:prstGeom prst="rect">
                        <a:avLst/>
                      </a:prstGeom>
                      <a:noFill/>
                      <a:ln>
                        <a:noFill/>
                      </a:ln>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name="数式" r:id="rId3" imgW="4660560" imgH="1777680" progId="Equation.3">
                  <p:embed/>
                </p:oleObj>
              </mc:Choice>
              <mc:Fallback>
                <p:oleObj name="数式" r:id="rId3" imgW="4660560" imgH="1777680" progId="Equation.3">
                  <p:embed/>
                  <p:pic>
                    <p:nvPicPr>
                      <p:cNvPr id="5" name="Object 4"/>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name="Equation" r:id="rId5" imgW="3670200" imgH="1447560" progId="Equation.DSMT4">
                  <p:embed/>
                </p:oleObj>
              </mc:Choice>
              <mc:Fallback>
                <p:oleObj name="Equation" r:id="rId5" imgW="3670200" imgH="1447560" progId="Equation.DSMT4">
                  <p:embed/>
                  <p:pic>
                    <p:nvPicPr>
                      <p:cNvPr id="6" name="Object 5"/>
                      <p:cNvPicPr>
                        <a:picLocks noChangeAspect="1" noChangeArrowheads="1"/>
                      </p:cNvPicPr>
                      <p:nvPr/>
                    </p:nvPicPr>
                    <p:blipFill>
                      <a:blip r:embed="rId6"/>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name="数式" r:id="rId3" imgW="1447560" imgH="711000" progId="Equation.3">
                  <p:embed/>
                </p:oleObj>
              </mc:Choice>
              <mc:Fallback>
                <p:oleObj name="数式" r:id="rId3" imgW="1447560" imgH="711000" progId="Equation.3">
                  <p:embed/>
                  <p:pic>
                    <p:nvPicPr>
                      <p:cNvPr id="6" name="Object 5"/>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name="数式" r:id="rId5" imgW="3327120" imgH="1473120" progId="Equation.3">
                  <p:embed/>
                </p:oleObj>
              </mc:Choice>
              <mc:Fallback>
                <p:oleObj name="数式" r:id="rId5" imgW="3327120" imgH="1473120" progId="Equation.3">
                  <p:embed/>
                  <p:pic>
                    <p:nvPicPr>
                      <p:cNvPr id="8" name="Object 7"/>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24C43821-B218-EFBC-70FA-12214DA25C19}"/>
              </a:ext>
            </a:extLst>
          </p:cNvPr>
          <p:cNvPicPr>
            <a:picLocks noChangeAspect="1"/>
          </p:cNvPicPr>
          <p:nvPr/>
        </p:nvPicPr>
        <p:blipFill>
          <a:blip r:embed="rId3"/>
          <a:stretch>
            <a:fillRect/>
          </a:stretch>
        </p:blipFill>
        <p:spPr>
          <a:xfrm>
            <a:off x="1725561" y="136525"/>
            <a:ext cx="7366175" cy="6170546"/>
          </a:xfrm>
          <a:prstGeom prst="rect">
            <a:avLst/>
          </a:prstGeom>
        </p:spPr>
      </p:pic>
      <p:sp>
        <p:nvSpPr>
          <p:cNvPr id="7" name="TextBox 6">
            <a:extLst>
              <a:ext uri="{FF2B5EF4-FFF2-40B4-BE49-F238E27FC236}">
                <a16:creationId xmlns:a16="http://schemas.microsoft.com/office/drawing/2014/main" id="{BBAC4EFF-ECDC-4689-FD83-A417EA566682}"/>
              </a:ext>
            </a:extLst>
          </p:cNvPr>
          <p:cNvSpPr txBox="1"/>
          <p:nvPr/>
        </p:nvSpPr>
        <p:spPr>
          <a:xfrm>
            <a:off x="76200" y="457200"/>
            <a:ext cx="2971800" cy="584775"/>
          </a:xfrm>
          <a:prstGeom prst="rect">
            <a:avLst/>
          </a:prstGeom>
          <a:noFill/>
        </p:spPr>
        <p:txBody>
          <a:bodyPr wrap="square" rtlCol="0">
            <a:spAutoFit/>
          </a:bodyPr>
          <a:lstStyle/>
          <a:p>
            <a:r>
              <a:rPr lang="en-US" sz="1600" b="1" dirty="0">
                <a:latin typeface="+mj-lt"/>
              </a:rPr>
              <a:t>Some of the contributors to basic physics principles</a:t>
            </a:r>
          </a:p>
        </p:txBody>
      </p:sp>
    </p:spTree>
    <p:extLst>
      <p:ext uri="{BB962C8B-B14F-4D97-AF65-F5344CB8AC3E}">
        <p14:creationId xmlns:p14="http://schemas.microsoft.com/office/powerpoint/2010/main" val="365071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name="Equation" r:id="rId3" imgW="4394160" imgH="2425680" progId="Equation.DSMT4">
                  <p:embed/>
                </p:oleObj>
              </mc:Choice>
              <mc:Fallback>
                <p:oleObj name="Equation" r:id="rId3" imgW="4394160" imgH="2425680" progId="Equation.DSMT4">
                  <p:embed/>
                  <p:pic>
                    <p:nvPicPr>
                      <p:cNvPr id="5" name="Object 4"/>
                      <p:cNvPicPr>
                        <a:picLocks noChangeAspect="1" noChangeArrowheads="1"/>
                      </p:cNvPicPr>
                      <p:nvPr/>
                    </p:nvPicPr>
                    <p:blipFill>
                      <a:blip r:embed="rId4"/>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239684" y="194101"/>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a</a:t>
            </a:r>
            <a:r>
              <a:rPr lang="en-US" sz="2400" dirty="0">
                <a:latin typeface="+mj-lt"/>
              </a:rPr>
              <a:t>=0</a:t>
            </a:r>
          </a:p>
        </p:txBody>
      </p:sp>
      <p:pic>
        <p:nvPicPr>
          <p:cNvPr id="6" name="Picture 5"/>
          <p:cNvPicPr>
            <a:picLocks noChangeAspect="1"/>
          </p:cNvPicPr>
          <p:nvPr/>
        </p:nvPicPr>
        <p:blipFill>
          <a:blip r:embed="rId3"/>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name="Equation" r:id="rId4" imgW="2654280" imgH="1002960" progId="Equation.DSMT4">
                  <p:embed/>
                </p:oleObj>
              </mc:Choice>
              <mc:Fallback>
                <p:oleObj name="Equation" r:id="rId4" imgW="2654280" imgH="1002960" progId="Equation.DSMT4">
                  <p:embed/>
                  <p:pic>
                    <p:nvPicPr>
                      <p:cNvPr id="7" name="Object 6"/>
                      <p:cNvPicPr/>
                      <p:nvPr/>
                    </p:nvPicPr>
                    <p:blipFill>
                      <a:blip r:embed="rId5"/>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6"/>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name="Equation" r:id="rId4" imgW="5790960" imgH="927000" progId="Equation.DSMT4">
                  <p:embed/>
                </p:oleObj>
              </mc:Choice>
              <mc:Fallback>
                <p:oleObj name="Equation" r:id="rId4" imgW="5790960" imgH="927000" progId="Equation.DSMT4">
                  <p:embed/>
                  <p:pic>
                    <p:nvPicPr>
                      <p:cNvPr id="5" name="Object 4"/>
                      <p:cNvPicPr/>
                      <p:nvPr/>
                    </p:nvPicPr>
                    <p:blipFill>
                      <a:blip r:embed="rId5"/>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name="Equation" r:id="rId4" imgW="2590560" imgH="939600" progId="Equation.DSMT4">
                  <p:embed/>
                </p:oleObj>
              </mc:Choice>
              <mc:Fallback>
                <p:oleObj name="Equation" r:id="rId4"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5"/>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4"/>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name="Equation" r:id="rId5" imgW="2171520" imgH="241200" progId="Equation.DSMT4">
                  <p:embed/>
                </p:oleObj>
              </mc:Choice>
              <mc:Fallback>
                <p:oleObj name="Equation" r:id="rId5"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6"/>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p:cNvGraphicFramePr>
            <a:graphicFrameLocks noChangeAspect="1"/>
          </p:cNvGraphicFramePr>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name="Equation" r:id="rId3" imgW="7124400" imgH="4063680" progId="Equation.DSMT4">
                  <p:embed/>
                </p:oleObj>
              </mc:Choice>
              <mc:Fallback>
                <p:oleObj name="Equation" r:id="rId3" imgW="7124400" imgH="4063680" progId="Equation.DSMT4">
                  <p:embed/>
                  <p:pic>
                    <p:nvPicPr>
                      <p:cNvPr id="5" name="Object 4"/>
                      <p:cNvPicPr/>
                      <p:nvPr/>
                    </p:nvPicPr>
                    <p:blipFill>
                      <a:blip r:embed="rId4"/>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10/10/2023</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337/637  Fall 2023 -- Lecture 13</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10/10/2023</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337/637  Fall 2023 -- Lecture 13</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39</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3"/>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name="Equation" r:id="rId4" imgW="4749480" imgH="2730240" progId="Equation.DSMT4">
                  <p:embed/>
                </p:oleObj>
              </mc:Choice>
              <mc:Fallback>
                <p:oleObj name="Equation" r:id="rId4"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5"/>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83517-49CB-BA5E-A28D-6CE9EE7E0D37}"/>
              </a:ext>
            </a:extLst>
          </p:cNvPr>
          <p:cNvSpPr>
            <a:spLocks noGrp="1"/>
          </p:cNvSpPr>
          <p:nvPr>
            <p:ph type="dt" sz="half" idx="10"/>
          </p:nvPr>
        </p:nvSpPr>
        <p:spPr/>
        <p:txBody>
          <a:bodyPr/>
          <a:lstStyle/>
          <a:p>
            <a:r>
              <a:rPr lang="en-US"/>
              <a:t>10/10/2023</a:t>
            </a:r>
            <a:endParaRPr lang="en-US" dirty="0"/>
          </a:p>
        </p:txBody>
      </p:sp>
      <p:sp>
        <p:nvSpPr>
          <p:cNvPr id="3" name="Footer Placeholder 2">
            <a:extLst>
              <a:ext uri="{FF2B5EF4-FFF2-40B4-BE49-F238E27FC236}">
                <a16:creationId xmlns:a16="http://schemas.microsoft.com/office/drawing/2014/main" id="{5A3BF747-9DB1-8B22-0C76-5CE4B7319A39}"/>
              </a:ext>
            </a:extLst>
          </p:cNvPr>
          <p:cNvSpPr>
            <a:spLocks noGrp="1"/>
          </p:cNvSpPr>
          <p:nvPr>
            <p:ph type="ftr" sz="quarter" idx="11"/>
          </p:nvPr>
        </p:nvSpPr>
        <p:spPr/>
        <p:txBody>
          <a:bodyPr/>
          <a:lstStyle/>
          <a:p>
            <a:r>
              <a:rPr lang="en-US"/>
              <a:t>PHY 337/637  Fall 2023 -- Lecture 13</a:t>
            </a:r>
            <a:endParaRPr lang="en-US" dirty="0"/>
          </a:p>
        </p:txBody>
      </p:sp>
      <p:sp>
        <p:nvSpPr>
          <p:cNvPr id="4" name="Slide Number Placeholder 3">
            <a:extLst>
              <a:ext uri="{FF2B5EF4-FFF2-40B4-BE49-F238E27FC236}">
                <a16:creationId xmlns:a16="http://schemas.microsoft.com/office/drawing/2014/main" id="{2831F498-9EA3-74E9-D862-822138F336F3}"/>
              </a:ext>
            </a:extLst>
          </p:cNvPr>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a:extLst>
              <a:ext uri="{FF2B5EF4-FFF2-40B4-BE49-F238E27FC236}">
                <a16:creationId xmlns:a16="http://schemas.microsoft.com/office/drawing/2014/main" id="{9A266F11-0EBA-EB5F-DEB0-463057576EBC}"/>
              </a:ext>
            </a:extLst>
          </p:cNvPr>
          <p:cNvSpPr txBox="1"/>
          <p:nvPr/>
        </p:nvSpPr>
        <p:spPr>
          <a:xfrm>
            <a:off x="152400" y="762000"/>
            <a:ext cx="8839200" cy="3416320"/>
          </a:xfrm>
          <a:prstGeom prst="rect">
            <a:avLst/>
          </a:prstGeom>
          <a:noFill/>
        </p:spPr>
        <p:txBody>
          <a:bodyPr wrap="square" rtlCol="0">
            <a:spAutoFit/>
          </a:bodyPr>
          <a:lstStyle/>
          <a:p>
            <a:r>
              <a:rPr lang="en-US" sz="2400" dirty="0">
                <a:latin typeface="+mj-lt"/>
              </a:rPr>
              <a:t>Is analytical mechanics too old to be useful?</a:t>
            </a:r>
          </a:p>
          <a:p>
            <a:endParaRPr lang="en-US" sz="2400" dirty="0">
              <a:latin typeface="+mj-lt"/>
            </a:endParaRPr>
          </a:p>
          <a:p>
            <a:endParaRPr lang="en-US" sz="2400" dirty="0">
              <a:latin typeface="+mj-lt"/>
            </a:endParaRPr>
          </a:p>
          <a:p>
            <a:r>
              <a:rPr lang="en-US" sz="2400" dirty="0">
                <a:latin typeface="+mj-lt"/>
              </a:rPr>
              <a:t>	Possible advantages</a:t>
            </a:r>
          </a:p>
          <a:p>
            <a:pPr marL="1714500" lvl="3" indent="-342900">
              <a:buFont typeface="Arial" panose="020B0604020202020204" pitchFamily="34" charset="0"/>
              <a:buChar char="•"/>
            </a:pPr>
            <a:r>
              <a:rPr lang="en-US" sz="2400" dirty="0" err="1">
                <a:latin typeface="+mj-lt"/>
              </a:rPr>
              <a:t>Lagrangian</a:t>
            </a:r>
            <a:r>
              <a:rPr lang="en-US" sz="2400" dirty="0">
                <a:latin typeface="+mj-lt"/>
              </a:rPr>
              <a:t> mechanics </a:t>
            </a:r>
            <a:r>
              <a:rPr lang="en-US" sz="2400" dirty="0">
                <a:latin typeface="+mj-lt"/>
                <a:sym typeface="Wingdings" panose="05000000000000000000" pitchFamily="2" charset="2"/>
              </a:rPr>
              <a:t> systematic scheme for treating large system of particles</a:t>
            </a:r>
          </a:p>
          <a:p>
            <a:pPr marL="1714500" lvl="3" indent="-342900">
              <a:buFont typeface="Arial" panose="020B0604020202020204" pitchFamily="34" charset="0"/>
              <a:buChar char="•"/>
            </a:pPr>
            <a:r>
              <a:rPr lang="en-US" sz="2400" dirty="0">
                <a:latin typeface="+mj-lt"/>
                <a:sym typeface="Wingdings" panose="05000000000000000000" pitchFamily="2" charset="2"/>
              </a:rPr>
              <a:t>Hamiltonian mechanics  notion of phase space</a:t>
            </a:r>
          </a:p>
          <a:p>
            <a:pPr lvl="3"/>
            <a:endParaRPr lang="en-US" sz="2400" dirty="0">
              <a:latin typeface="+mj-lt"/>
              <a:sym typeface="Wingdings" panose="05000000000000000000" pitchFamily="2" charset="2"/>
            </a:endParaRPr>
          </a:p>
          <a:p>
            <a:pPr lvl="3"/>
            <a:endParaRPr lang="en-US" sz="2400" dirty="0">
              <a:latin typeface="+mj-lt"/>
            </a:endParaRPr>
          </a:p>
        </p:txBody>
      </p:sp>
    </p:spTree>
    <p:extLst>
      <p:ext uri="{BB962C8B-B14F-4D97-AF65-F5344CB8AC3E}">
        <p14:creationId xmlns:p14="http://schemas.microsoft.com/office/powerpoint/2010/main" val="537217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10/10/2023</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337/637  Fall 2023 -- Lecture 13</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88059932"/>
              </p:ext>
            </p:extLst>
          </p:nvPr>
        </p:nvGraphicFramePr>
        <p:xfrm>
          <a:off x="774700" y="1184275"/>
          <a:ext cx="7912100" cy="4729163"/>
        </p:xfrm>
        <a:graphic>
          <a:graphicData uri="http://schemas.openxmlformats.org/presentationml/2006/ole">
            <mc:AlternateContent xmlns:mc="http://schemas.openxmlformats.org/markup-compatibility/2006">
              <mc:Choice xmlns:v="urn:schemas-microsoft-com:vml" Requires="v">
                <p:oleObj name="Equation" r:id="rId3" imgW="4089240" imgH="2463480" progId="Equation.DSMT4">
                  <p:embed/>
                </p:oleObj>
              </mc:Choice>
              <mc:Fallback>
                <p:oleObj name="Equation" r:id="rId3" imgW="4089240" imgH="2463480" progId="Equation.DSMT4">
                  <p:embed/>
                  <p:pic>
                    <p:nvPicPr>
                      <p:cNvPr id="5" name="Object 4"/>
                      <p:cNvPicPr>
                        <a:picLocks noChangeAspect="1" noChangeArrowheads="1"/>
                      </p:cNvPicPr>
                      <p:nvPr/>
                    </p:nvPicPr>
                    <p:blipFill>
                      <a:blip r:embed="rId4"/>
                      <a:srcRect/>
                      <a:stretch>
                        <a:fillRect/>
                      </a:stretch>
                    </p:blipFill>
                    <p:spPr bwMode="auto">
                      <a:xfrm>
                        <a:off x="774700" y="1184275"/>
                        <a:ext cx="79121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graphicFrame>
        <p:nvGraphicFramePr>
          <p:cNvPr id="9" name="Object 8">
            <a:extLst>
              <a:ext uri="{FF2B5EF4-FFF2-40B4-BE49-F238E27FC236}">
                <a16:creationId xmlns:a16="http://schemas.microsoft.com/office/drawing/2014/main" id="{EC984792-1394-CD18-6EDE-F138EB7F19E8}"/>
              </a:ext>
            </a:extLst>
          </p:cNvPr>
          <p:cNvGraphicFramePr>
            <a:graphicFrameLocks noChangeAspect="1"/>
          </p:cNvGraphicFramePr>
          <p:nvPr>
            <p:extLst>
              <p:ext uri="{D42A27DB-BD31-4B8C-83A1-F6EECF244321}">
                <p14:modId xmlns:p14="http://schemas.microsoft.com/office/powerpoint/2010/main" val="1827096663"/>
              </p:ext>
            </p:extLst>
          </p:nvPr>
        </p:nvGraphicFramePr>
        <p:xfrm>
          <a:off x="4953000" y="3256175"/>
          <a:ext cx="4191000" cy="1157514"/>
        </p:xfrm>
        <a:graphic>
          <a:graphicData uri="http://schemas.openxmlformats.org/presentationml/2006/ole">
            <mc:AlternateContent xmlns:mc="http://schemas.openxmlformats.org/markup-compatibility/2006">
              <mc:Choice xmlns:v="urn:schemas-microsoft-com:vml" Requires="v">
                <p:oleObj name="Equation" r:id="rId5" imgW="2666880" imgH="736560" progId="Equation.DSMT4">
                  <p:embed/>
                </p:oleObj>
              </mc:Choice>
              <mc:Fallback>
                <p:oleObj name="Equation" r:id="rId5" imgW="2666880" imgH="736560" progId="Equation.DSMT4">
                  <p:embed/>
                  <p:pic>
                    <p:nvPicPr>
                      <p:cNvPr id="0" name=""/>
                      <p:cNvPicPr/>
                      <p:nvPr/>
                    </p:nvPicPr>
                    <p:blipFill>
                      <a:blip r:embed="rId6"/>
                      <a:stretch>
                        <a:fillRect/>
                      </a:stretch>
                    </p:blipFill>
                    <p:spPr>
                      <a:xfrm>
                        <a:off x="4953000" y="3256175"/>
                        <a:ext cx="4191000" cy="1157514"/>
                      </a:xfrm>
                      <a:prstGeom prst="rect">
                        <a:avLst/>
                      </a:prstGeom>
                    </p:spPr>
                  </p:pic>
                </p:oleObj>
              </mc:Fallback>
            </mc:AlternateContent>
          </a:graphicData>
        </a:graphic>
      </p:graphicFrame>
    </p:spTree>
    <p:extLst>
      <p:ext uri="{BB962C8B-B14F-4D97-AF65-F5344CB8AC3E}">
        <p14:creationId xmlns:p14="http://schemas.microsoft.com/office/powerpoint/2010/main" val="9598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nvGraphicFramePr>
        <p:xfrm>
          <a:off x="687388" y="800100"/>
          <a:ext cx="8059737" cy="4097338"/>
        </p:xfrm>
        <a:graphic>
          <a:graphicData uri="http://schemas.openxmlformats.org/presentationml/2006/ole">
            <mc:AlternateContent xmlns:mc="http://schemas.openxmlformats.org/markup-compatibility/2006">
              <mc:Choice xmlns:v="urn:schemas-microsoft-com:vml" Requires="v">
                <p:oleObj name="Equation" r:id="rId3" imgW="4165560" imgH="2133360" progId="Equation.DSMT4">
                  <p:embed/>
                </p:oleObj>
              </mc:Choice>
              <mc:Fallback>
                <p:oleObj name="Equation" r:id="rId3" imgW="4165560" imgH="2133360" progId="Equation.DSMT4">
                  <p:embed/>
                  <p:pic>
                    <p:nvPicPr>
                      <p:cNvPr id="5" name="Object 4"/>
                      <p:cNvPicPr>
                        <a:picLocks noChangeAspect="1" noChangeArrowheads="1"/>
                      </p:cNvPicPr>
                      <p:nvPr/>
                    </p:nvPicPr>
                    <p:blipFill>
                      <a:blip r:embed="rId4"/>
                      <a:srcRect/>
                      <a:stretch>
                        <a:fillRect/>
                      </a:stretch>
                    </p:blipFill>
                    <p:spPr bwMode="auto">
                      <a:xfrm>
                        <a:off x="687388" y="800100"/>
                        <a:ext cx="8059737"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name="数式" r:id="rId3" imgW="2857320" imgH="1218960" progId="Equation.3">
                  <p:embed/>
                </p:oleObj>
              </mc:Choice>
              <mc:Fallback>
                <p:oleObj name="数式" r:id="rId3" imgW="2857320" imgH="1218960" progId="Equation.3">
                  <p:embed/>
                  <p:pic>
                    <p:nvPicPr>
                      <p:cNvPr id="5" name="Object 4"/>
                      <p:cNvPicPr>
                        <a:picLocks noChangeAspect="1" noChangeArrowheads="1"/>
                      </p:cNvPicPr>
                      <p:nvPr/>
                    </p:nvPicPr>
                    <p:blipFill>
                      <a:blip r:embed="rId4"/>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name="数式" r:id="rId5" imgW="2717640" imgH="609480" progId="Equation.3">
                  <p:embed/>
                </p:oleObj>
              </mc:Choice>
              <mc:Fallback>
                <p:oleObj name="数式" r:id="rId5" imgW="2717640" imgH="609480" progId="Equation.3">
                  <p:embed/>
                  <p:pic>
                    <p:nvPicPr>
                      <p:cNvPr id="8" name="Object 7"/>
                      <p:cNvPicPr>
                        <a:picLocks noChangeAspect="1" noChangeArrowheads="1"/>
                      </p:cNvPicPr>
                      <p:nvPr/>
                    </p:nvPicPr>
                    <p:blipFill>
                      <a:blip r:embed="rId6"/>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name="Equation" r:id="rId3" imgW="3479760" imgH="1168200" progId="Equation.DSMT4">
                  <p:embed/>
                </p:oleObj>
              </mc:Choice>
              <mc:Fallback>
                <p:oleObj name="Equation" r:id="rId3" imgW="3479760" imgH="1168200" progId="Equation.DSMT4">
                  <p:embed/>
                  <p:pic>
                    <p:nvPicPr>
                      <p:cNvPr id="6" name="Object 5"/>
                      <p:cNvPicPr>
                        <a:picLocks noChangeAspect="1" noChangeArrowheads="1"/>
                      </p:cNvPicPr>
                      <p:nvPr/>
                    </p:nvPicPr>
                    <p:blipFill>
                      <a:blip r:embed="rId4"/>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10/10/2023</a:t>
            </a:r>
            <a:endParaRPr lang="en-US" dirty="0"/>
          </a:p>
        </p:txBody>
      </p:sp>
      <p:sp>
        <p:nvSpPr>
          <p:cNvPr id="3" name="Footer Placeholder 2"/>
          <p:cNvSpPr>
            <a:spLocks noGrp="1"/>
          </p:cNvSpPr>
          <p:nvPr>
            <p:ph type="ftr" sz="quarter" idx="11"/>
          </p:nvPr>
        </p:nvSpPr>
        <p:spPr/>
        <p:txBody>
          <a:bodyPr/>
          <a:lstStyle/>
          <a:p>
            <a:r>
              <a:rPr lang="en-US"/>
              <a:t>PHY 337/637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name="Equation" r:id="rId4" imgW="4457520" imgH="1206360" progId="Equation.DSMT4">
                  <p:embed/>
                </p:oleObj>
              </mc:Choice>
              <mc:Fallback>
                <p:oleObj name="Equation" r:id="rId4" imgW="4457520" imgH="1206360" progId="Equation.DSMT4">
                  <p:embed/>
                  <p:pic>
                    <p:nvPicPr>
                      <p:cNvPr id="10" name="Object 9"/>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7891</TotalTime>
  <Words>1505</Words>
  <Application>Microsoft Office PowerPoint</Application>
  <PresentationFormat>On-screen Show (4:3)</PresentationFormat>
  <Paragraphs>305</Paragraphs>
  <Slides>41</Slides>
  <Notes>39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48" baseType="lpstr">
      <vt:lpstr>Arial</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402</cp:revision>
  <cp:lastPrinted>2020-08-29T22:33:07Z</cp:lastPrinted>
  <dcterms:created xsi:type="dcterms:W3CDTF">2012-01-10T18:32:24Z</dcterms:created>
  <dcterms:modified xsi:type="dcterms:W3CDTF">2023-10-10T15:09:06Z</dcterms:modified>
</cp:coreProperties>
</file>