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389" r:id="rId3"/>
    <p:sldId id="443" r:id="rId4"/>
    <p:sldId id="445" r:id="rId5"/>
    <p:sldId id="444" r:id="rId6"/>
    <p:sldId id="447" r:id="rId7"/>
    <p:sldId id="449" r:id="rId8"/>
    <p:sldId id="456" r:id="rId9"/>
    <p:sldId id="453" r:id="rId10"/>
    <p:sldId id="454" r:id="rId11"/>
    <p:sldId id="455" r:id="rId12"/>
    <p:sldId id="457" r:id="rId13"/>
    <p:sldId id="458" r:id="rId14"/>
    <p:sldId id="461" r:id="rId15"/>
    <p:sldId id="462" r:id="rId16"/>
    <p:sldId id="463" r:id="rId17"/>
    <p:sldId id="473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71" r:id="rId26"/>
    <p:sldId id="472" r:id="rId27"/>
    <p:sldId id="474" r:id="rId28"/>
    <p:sldId id="475" r:id="rId29"/>
    <p:sldId id="476" r:id="rId30"/>
    <p:sldId id="477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0EB2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81336" autoAdjust="0"/>
  </p:normalViewPr>
  <p:slideViewPr>
    <p:cSldViewPr>
      <p:cViewPr varScale="1">
        <p:scale>
          <a:sx n="57" d="100"/>
          <a:sy n="57" d="100"/>
        </p:scale>
        <p:origin x="122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7" d="100"/>
        <a:sy n="2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8708E-9639-461A-BECB-3CEBA988647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80D9B-AB19-435B-8B07-F6AA06A84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90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9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0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657600" cy="365125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337/637  Fall 2023 --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38384"/>
            <a:ext cx="8229600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337/637 Analytical Mechanics</a:t>
            </a:r>
          </a:p>
          <a:p>
            <a:pPr algn="ctr"/>
            <a:r>
              <a:rPr lang="en-US" sz="3200" b="1" dirty="0"/>
              <a:t>12:30-1:45 PM  TR in Olin 103</a:t>
            </a:r>
          </a:p>
          <a:p>
            <a:pPr algn="ctr"/>
            <a:endParaRPr lang="en-US" sz="1100" b="1" dirty="0"/>
          </a:p>
          <a:p>
            <a:pPr algn="ctr"/>
            <a:endParaRPr lang="en-US" sz="1100" b="1" dirty="0"/>
          </a:p>
          <a:p>
            <a:pPr algn="ctr"/>
            <a:endParaRPr lang="en-US" sz="1100" b="1" dirty="0"/>
          </a:p>
          <a:p>
            <a:pPr algn="ctr"/>
            <a:r>
              <a:rPr lang="en-US" sz="3200" b="1" dirty="0"/>
              <a:t>Notes for Lecture 14</a:t>
            </a:r>
          </a:p>
          <a:p>
            <a:pPr algn="ctr"/>
            <a:r>
              <a:rPr lang="en-US" sz="3200" b="1" dirty="0"/>
              <a:t>Course review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000" b="1" dirty="0">
              <a:solidFill>
                <a:schemeClr val="folHlink"/>
              </a:solidFill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Calculus of variation methodology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err="1">
                <a:solidFill>
                  <a:schemeClr val="folHlink"/>
                </a:solidFill>
              </a:rPr>
              <a:t>Lagrangian</a:t>
            </a:r>
            <a:r>
              <a:rPr lang="en-US" sz="2400" b="1" dirty="0">
                <a:solidFill>
                  <a:schemeClr val="folHlink"/>
                </a:solidFill>
              </a:rPr>
              <a:t> formalism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Hamiltonian formalism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Dynamics of rigid bodies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Scattering theory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Exams returned at the end of class</a:t>
            </a:r>
          </a:p>
          <a:p>
            <a:pPr>
              <a:spcBef>
                <a:spcPts val="1200"/>
              </a:spcBef>
            </a:pPr>
            <a:endParaRPr lang="en-US" sz="2400" b="1" dirty="0">
              <a:solidFill>
                <a:schemeClr val="folHlink"/>
              </a:solidFill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24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A1D70-C74F-1F24-385C-CD9B1926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4802B9-1C92-6883-9EC3-ACDF3BCF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D440C-82F7-6541-AC25-0BA70A38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03A920-A525-E720-DB5A-205882992C02}"/>
              </a:ext>
            </a:extLst>
          </p:cNvPr>
          <p:cNvSpPr txBox="1"/>
          <p:nvPr/>
        </p:nvSpPr>
        <p:spPr>
          <a:xfrm>
            <a:off x="0" y="136525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Application to particle dynamics</a:t>
            </a:r>
          </a:p>
          <a:p>
            <a:pPr lvl="1"/>
            <a:r>
              <a:rPr lang="en-US" sz="2400" dirty="0">
                <a:latin typeface="+mj-lt"/>
              </a:rPr>
              <a:t>Hamilton’s principle states that the dynamical trajectory of a system is given by the path that extremizes the action integral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1FE14E-FC93-F295-5BAA-E5FCA38AAAE5}"/>
              </a:ext>
            </a:extLst>
          </p:cNvPr>
          <p:cNvSpPr txBox="1"/>
          <p:nvPr/>
        </p:nvSpPr>
        <p:spPr>
          <a:xfrm>
            <a:off x="0" y="2426875"/>
            <a:ext cx="9067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example: vertical trajectory of particle of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subject to constant downward acceleration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=-</a:t>
            </a:r>
            <a:r>
              <a:rPr lang="en-US" sz="2400" i="1" dirty="0">
                <a:latin typeface="+mj-lt"/>
              </a:rPr>
              <a:t>g.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99CC148-1775-9B94-B9BC-E711A4DCC6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695020"/>
              </p:ext>
            </p:extLst>
          </p:nvPr>
        </p:nvGraphicFramePr>
        <p:xfrm>
          <a:off x="1143000" y="3508375"/>
          <a:ext cx="5545138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69920" imgH="1384200" progId="Equation.DSMT4">
                  <p:embed/>
                </p:oleObj>
              </mc:Choice>
              <mc:Fallback>
                <p:oleObj name="Equation" r:id="rId2" imgW="2869920" imgH="13842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8375"/>
                        <a:ext cx="5545138" cy="267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F9CB3B3-B480-F64F-0F39-AF1FA37077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766466"/>
              </p:ext>
            </p:extLst>
          </p:nvPr>
        </p:nvGraphicFramePr>
        <p:xfrm>
          <a:off x="368300" y="1336675"/>
          <a:ext cx="80994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78080" imgH="723600" progId="Equation.DSMT4">
                  <p:embed/>
                </p:oleObj>
              </mc:Choice>
              <mc:Fallback>
                <p:oleObj name="Equation" r:id="rId4" imgW="4978080" imgH="723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BB9E106-D9D5-4C70-A84E-73D6CD9E15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8300" y="1336675"/>
                        <a:ext cx="8099425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4369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3B6121-DE42-FAC5-F3F6-E83D4A8E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6899B-E2A9-98B2-0D8D-CE9B22560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BA9D4-966B-7E9E-1238-DA1FFAF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F76C2A-725B-C432-7617-D4A4ECDD0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689890"/>
              </p:ext>
            </p:extLst>
          </p:nvPr>
        </p:nvGraphicFramePr>
        <p:xfrm>
          <a:off x="990600" y="228600"/>
          <a:ext cx="5251451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17640" imgH="685800" progId="Equation.3">
                  <p:embed/>
                </p:oleObj>
              </mc:Choice>
              <mc:Fallback>
                <p:oleObj name="数式" r:id="rId2" imgW="2717640" imgH="685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"/>
                        <a:ext cx="5251451" cy="132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8E58DF0-D885-606B-13E0-A5FBF380B9C0}"/>
              </a:ext>
            </a:extLst>
          </p:cNvPr>
          <p:cNvCxnSpPr/>
          <p:nvPr/>
        </p:nvCxnSpPr>
        <p:spPr>
          <a:xfrm flipV="1">
            <a:off x="2971800" y="1295400"/>
            <a:ext cx="2286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6CDFC5A-145A-31D0-CC71-1A775CADF023}"/>
              </a:ext>
            </a:extLst>
          </p:cNvPr>
          <p:cNvSpPr txBox="1"/>
          <p:nvPr/>
        </p:nvSpPr>
        <p:spPr>
          <a:xfrm>
            <a:off x="2057400" y="2209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Kinetic energy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FE7FD4D-304F-3C8B-BFF9-EBC74A9F1BA3}"/>
              </a:ext>
            </a:extLst>
          </p:cNvPr>
          <p:cNvCxnSpPr/>
          <p:nvPr/>
        </p:nvCxnSpPr>
        <p:spPr>
          <a:xfrm flipH="1" flipV="1">
            <a:off x="3733800" y="1219200"/>
            <a:ext cx="8382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CAAAEFB-8BE6-DAB1-A390-4D526C6CE8FE}"/>
              </a:ext>
            </a:extLst>
          </p:cNvPr>
          <p:cNvSpPr txBox="1"/>
          <p:nvPr/>
        </p:nvSpPr>
        <p:spPr>
          <a:xfrm>
            <a:off x="4191000" y="20574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Potential energy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DD3839F-6955-C161-769A-25C36F51A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643934"/>
              </p:ext>
            </p:extLst>
          </p:nvPr>
        </p:nvGraphicFramePr>
        <p:xfrm>
          <a:off x="464634" y="2975168"/>
          <a:ext cx="8253371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21160" imgH="2171520" progId="Equation.DSMT4">
                  <p:embed/>
                </p:oleObj>
              </mc:Choice>
              <mc:Fallback>
                <p:oleObj name="Equation" r:id="rId4" imgW="5321160" imgH="217152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34" y="2975168"/>
                        <a:ext cx="8253371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1358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1611B1-3160-8D5E-6EEE-79491CF9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6E6CB1-7AF0-4622-AA3B-FD52BA81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3CDAC-3C51-D34F-0A13-25BA73478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049BEB-B43E-C9A0-F7DE-8B8C57A10D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487704"/>
              </p:ext>
            </p:extLst>
          </p:nvPr>
        </p:nvGraphicFramePr>
        <p:xfrm>
          <a:off x="441014" y="201839"/>
          <a:ext cx="7880973" cy="590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4920" imgH="3340080" progId="Equation.DSMT4">
                  <p:embed/>
                </p:oleObj>
              </mc:Choice>
              <mc:Fallback>
                <p:oleObj name="Equation" r:id="rId2" imgW="4444920" imgH="3340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14" y="201839"/>
                        <a:ext cx="7880973" cy="590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F3D398C-E99D-47A6-DE8C-5D9F77934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298249"/>
              </p:ext>
            </p:extLst>
          </p:nvPr>
        </p:nvGraphicFramePr>
        <p:xfrm>
          <a:off x="3657600" y="5181600"/>
          <a:ext cx="4299573" cy="81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269720" imgH="241200" progId="Equation.3">
                  <p:embed/>
                </p:oleObj>
              </mc:Choice>
              <mc:Fallback>
                <p:oleObj name="数式" r:id="rId4" imgW="1269720" imgH="241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81600"/>
                        <a:ext cx="4299573" cy="814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1822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6EDB6C-3113-2DDB-434F-65F981C1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FE77DB-01A7-88F1-7350-4CE2A85C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5B89E-B7EE-8B45-8F2A-6E65ED01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FA5A6C-32CD-7069-859E-34A09B13905A}"/>
              </a:ext>
            </a:extLst>
          </p:cNvPr>
          <p:cNvSpPr txBox="1"/>
          <p:nvPr/>
        </p:nvSpPr>
        <p:spPr>
          <a:xfrm>
            <a:off x="226741" y="38820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 of these ideas to multiple coordinates due to multiple dimensions and/or multiple particles.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7A1A403-B719-47FC-1FD6-386DDB5AB7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328429"/>
              </p:ext>
            </p:extLst>
          </p:nvPr>
        </p:nvGraphicFramePr>
        <p:xfrm>
          <a:off x="1247446" y="2822816"/>
          <a:ext cx="66119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73520" imgH="723600" progId="Equation.DSMT4">
                  <p:embed/>
                </p:oleObj>
              </mc:Choice>
              <mc:Fallback>
                <p:oleObj name="Equation" r:id="rId2" imgW="4673520" imgH="723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F35A499-B189-4BCB-395D-8E61C4EE9E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47446" y="2822816"/>
                        <a:ext cx="6611938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36AC9B2-810C-B30D-3E77-711FC550EBB3}"/>
              </a:ext>
            </a:extLst>
          </p:cNvPr>
          <p:cNvSpPr txBox="1"/>
          <p:nvPr/>
        </p:nvSpPr>
        <p:spPr>
          <a:xfrm>
            <a:off x="304800" y="1597478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1 particle with 1 degree of freedom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537B18-BDF5-C82F-2405-D3BEBF27C19A}"/>
              </a:ext>
            </a:extLst>
          </p:cNvPr>
          <p:cNvSpPr txBox="1"/>
          <p:nvPr/>
        </p:nvSpPr>
        <p:spPr>
          <a:xfrm>
            <a:off x="3733800" y="45284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1 particle+3 Cartesian dimensions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2B13EC-C6F5-3B8F-E144-B0C90BD516E5}"/>
              </a:ext>
            </a:extLst>
          </p:cNvPr>
          <p:cNvSpPr txBox="1"/>
          <p:nvPr/>
        </p:nvSpPr>
        <p:spPr>
          <a:xfrm>
            <a:off x="3733800" y="5905914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 particles+3 Cartesian dimensions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B9BF5B-251C-933C-DB0A-A68CAF5BFCC7}"/>
              </a:ext>
            </a:extLst>
          </p:cNvPr>
          <p:cNvSpPr txBox="1"/>
          <p:nvPr/>
        </p:nvSpPr>
        <p:spPr>
          <a:xfrm>
            <a:off x="4267200" y="193675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A0B94C-E550-F980-A4FA-945B89583E6E}"/>
              </a:ext>
            </a:extLst>
          </p:cNvPr>
          <p:cNvSpPr txBox="1"/>
          <p:nvPr/>
        </p:nvSpPr>
        <p:spPr>
          <a:xfrm>
            <a:off x="4876799" y="1516517"/>
            <a:ext cx="40367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many particles with multiple degrees of freedom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153983A7-F984-1304-91C3-FE9534E80F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367773"/>
              </p:ext>
            </p:extLst>
          </p:nvPr>
        </p:nvGraphicFramePr>
        <p:xfrm>
          <a:off x="518907" y="3859968"/>
          <a:ext cx="8102468" cy="179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35560" imgH="1384200" progId="Equation.DSMT4">
                  <p:embed/>
                </p:oleObj>
              </mc:Choice>
              <mc:Fallback>
                <p:oleObj name="Equation" r:id="rId4" imgW="623556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907" y="3859968"/>
                        <a:ext cx="8102468" cy="1798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2053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BE5B4-9919-4C92-4A33-EA910B62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34B9C-E8EC-B2B5-B84D-1DFE3FAF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16B45-A5B1-85B1-702C-AED0F7DDE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750686-A672-CF9A-B640-D924674F2C40}"/>
              </a:ext>
            </a:extLst>
          </p:cNvPr>
          <p:cNvSpPr txBox="1"/>
          <p:nvPr/>
        </p:nvSpPr>
        <p:spPr>
          <a:xfrm>
            <a:off x="457200" y="856006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66EC485-B2F1-FE00-EC4A-9BDA50C686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95750"/>
              </p:ext>
            </p:extLst>
          </p:nvPr>
        </p:nvGraphicFramePr>
        <p:xfrm>
          <a:off x="990600" y="1204912"/>
          <a:ext cx="60198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149280" imgH="1143000" progId="Equation.3">
                  <p:embed/>
                </p:oleObj>
              </mc:Choice>
              <mc:Fallback>
                <p:oleObj name="数式" r:id="rId2" imgW="3149280" imgH="11430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04912"/>
                        <a:ext cx="6019800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9B167FE-4DDC-FC27-EAAC-4F2D2A03E868}"/>
              </a:ext>
            </a:extLst>
          </p:cNvPr>
          <p:cNvSpPr txBox="1"/>
          <p:nvPr/>
        </p:nvSpPr>
        <p:spPr>
          <a:xfrm>
            <a:off x="457200" y="364331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B9FA816-A76F-3620-A4AD-FE9DAAFBD8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787585"/>
              </p:ext>
            </p:extLst>
          </p:nvPr>
        </p:nvGraphicFramePr>
        <p:xfrm>
          <a:off x="833438" y="4081462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390840" imgH="1168200" progId="Equation.3">
                  <p:embed/>
                </p:oleObj>
              </mc:Choice>
              <mc:Fallback>
                <p:oleObj name="数式" r:id="rId4" imgW="3390840" imgH="1168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4081462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F88EBA1-31E1-99CA-1696-9AA702D9287B}"/>
              </a:ext>
            </a:extLst>
          </p:cNvPr>
          <p:cNvSpPr txBox="1"/>
          <p:nvPr/>
        </p:nvSpPr>
        <p:spPr>
          <a:xfrm>
            <a:off x="405161" y="219888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Introducing the Hamiltonian --</a:t>
            </a:r>
          </a:p>
        </p:txBody>
      </p:sp>
    </p:spTree>
    <p:extLst>
      <p:ext uri="{BB962C8B-B14F-4D97-AF65-F5344CB8AC3E}">
        <p14:creationId xmlns:p14="http://schemas.microsoft.com/office/powerpoint/2010/main" val="849155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098E1B-DCC5-A7F5-F80A-F19DBF3D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8E96B0-0F0D-7C48-4055-5BF49DCC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81E3E-1BBE-ACA3-AD90-458FB5B1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C9887E-5374-309A-1F94-4D687FD95023}"/>
              </a:ext>
            </a:extLst>
          </p:cNvPr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9C95DBB-C5A1-2A54-C91E-802614B327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09880" imgH="2095200" progId="Equation.3">
                  <p:embed/>
                </p:oleObj>
              </mc:Choice>
              <mc:Fallback>
                <p:oleObj name="数式" r:id="rId2" imgW="3809880" imgH="2095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505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D7307D-5E98-D26F-32CF-D88EF4C8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0D684-72F5-75CB-F189-4C7D9D3E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5D950-0ECA-BB11-4A22-39DB90E2C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2AF3A6-D87D-A781-E155-E2A9100FC3B8}"/>
              </a:ext>
            </a:extLst>
          </p:cNvPr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0F3AE43-EC8E-2C00-BBCB-C890382268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81280" imgH="1930320" progId="Equation.DSMT4">
                  <p:embed/>
                </p:oleObj>
              </mc:Choice>
              <mc:Fallback>
                <p:oleObj name="Equation" r:id="rId2" imgW="3581280" imgH="19303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556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5A4DE-5E96-0ECE-BEB5-22176E6E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CFDE8-96B9-F9DA-5FF0-54FD4D168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CE476-2359-D428-20BE-AAD85293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1ECB17-93BD-5CE2-AA6E-D351B0DE4671}"/>
              </a:ext>
            </a:extLst>
          </p:cNvPr>
          <p:cNvSpPr txBox="1"/>
          <p:nvPr/>
        </p:nvSpPr>
        <p:spPr>
          <a:xfrm>
            <a:off x="1524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EEBC85-35C1-93A6-373A-74790C9E54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831178"/>
              </p:ext>
            </p:extLst>
          </p:nvPr>
        </p:nvGraphicFramePr>
        <p:xfrm>
          <a:off x="685800" y="1066800"/>
          <a:ext cx="7367587" cy="426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49480" imgH="2755800" progId="Equation.DSMT4">
                  <p:embed/>
                </p:oleObj>
              </mc:Choice>
              <mc:Fallback>
                <p:oleObj name="Equation" r:id="rId2" imgW="4749480" imgH="2755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DD3839F-6955-C161-769A-25C36F51A9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66800"/>
                        <a:ext cx="7367587" cy="426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9476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4D47DD-7679-6D43-391E-163217F5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F0D705-9ABE-AF51-35CF-BF72A153F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5D888-C571-20E1-FCD8-0854A3D4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DFFCE8-7672-EF14-094C-47D40B904B6A}"/>
              </a:ext>
            </a:extLst>
          </p:cNvPr>
          <p:cNvSpPr txBox="1"/>
          <p:nvPr/>
        </p:nvSpPr>
        <p:spPr>
          <a:xfrm>
            <a:off x="228600" y="457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D’Alembert’s “justification” of the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approach relied on the potential not depending on the particle velocities.   We “derived” an exception to this for treating forces due to magnetic fields and/or the vector potential </a:t>
            </a:r>
            <a:r>
              <a:rPr lang="en-US" sz="2400" b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 err="1">
                <a:latin typeface="+mj-lt"/>
              </a:rPr>
              <a:t>r</a:t>
            </a:r>
            <a:r>
              <a:rPr lang="en-US" sz="2400" dirty="0" err="1">
                <a:latin typeface="+mj-lt"/>
              </a:rPr>
              <a:t>,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dirty="0">
                <a:latin typeface="+mj-lt"/>
              </a:rPr>
              <a:t>)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08F0D29-DB3E-15F4-88A7-DDB526B0B4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866634"/>
              </p:ext>
            </p:extLst>
          </p:nvPr>
        </p:nvGraphicFramePr>
        <p:xfrm>
          <a:off x="974333" y="2514600"/>
          <a:ext cx="6645667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01640" imgH="253800" progId="Equation.DSMT4">
                  <p:embed/>
                </p:oleObj>
              </mc:Choice>
              <mc:Fallback>
                <p:oleObj name="Equation" r:id="rId2" imgW="2501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4333" y="2514600"/>
                        <a:ext cx="6645667" cy="674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AE913DC-5975-0515-4A40-C54BCC8F6000}"/>
              </a:ext>
            </a:extLst>
          </p:cNvPr>
          <p:cNvSpPr txBox="1"/>
          <p:nvPr/>
        </p:nvSpPr>
        <p:spPr>
          <a:xfrm>
            <a:off x="381000" y="39624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not all velocity-dependent forces can be treated withing the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formalism.</a:t>
            </a:r>
          </a:p>
        </p:txBody>
      </p:sp>
    </p:spTree>
    <p:extLst>
      <p:ext uri="{BB962C8B-B14F-4D97-AF65-F5344CB8AC3E}">
        <p14:creationId xmlns:p14="http://schemas.microsoft.com/office/powerpoint/2010/main" val="1325850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CB158B-F1F3-9801-D5A7-6CDD6660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16CB72-0C04-AA1C-9CAC-565CE027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DC23B-94F4-9E44-12D2-D8FF11327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6360D4-BAE5-3622-E704-08F459BA2F3B}"/>
              </a:ext>
            </a:extLst>
          </p:cNvPr>
          <p:cNvSpPr/>
          <p:nvPr/>
        </p:nvSpPr>
        <p:spPr>
          <a:xfrm>
            <a:off x="1828800" y="5105400"/>
            <a:ext cx="31242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6DBBB2A-075C-D207-9176-C1B8E87FA2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769831"/>
              </p:ext>
            </p:extLst>
          </p:nvPr>
        </p:nvGraphicFramePr>
        <p:xfrm>
          <a:off x="192088" y="1996069"/>
          <a:ext cx="7981950" cy="445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27400" imgH="2323800" progId="Equation.DSMT4">
                  <p:embed/>
                </p:oleObj>
              </mc:Choice>
              <mc:Fallback>
                <p:oleObj name="Equation" r:id="rId2" imgW="4127400" imgH="232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1996069"/>
                        <a:ext cx="7981950" cy="445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F10245C-89FD-8DE0-8DEF-9E1C6B8AB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042843"/>
              </p:ext>
            </p:extLst>
          </p:nvPr>
        </p:nvGraphicFramePr>
        <p:xfrm>
          <a:off x="192088" y="523875"/>
          <a:ext cx="894238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22760" imgH="761760" progId="Equation.DSMT4">
                  <p:embed/>
                </p:oleObj>
              </mc:Choice>
              <mc:Fallback>
                <p:oleObj name="Equation" r:id="rId4" imgW="4622760" imgH="7617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523875"/>
                        <a:ext cx="8942387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3CF09C0-EB5F-56E0-2CE0-B4DCB583A3D3}"/>
              </a:ext>
            </a:extLst>
          </p:cNvPr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Lorentz forces: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B22EA5-2234-E2F1-D706-FD13C8630604}"/>
              </a:ext>
            </a:extLst>
          </p:cNvPr>
          <p:cNvSpPr txBox="1"/>
          <p:nvPr/>
        </p:nvSpPr>
        <p:spPr>
          <a:xfrm>
            <a:off x="5486399" y="2514600"/>
            <a:ext cx="3609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Here we are using cartesian coordinates for convenience.</a:t>
            </a:r>
          </a:p>
        </p:txBody>
      </p:sp>
    </p:spTree>
    <p:extLst>
      <p:ext uri="{BB962C8B-B14F-4D97-AF65-F5344CB8AC3E}">
        <p14:creationId xmlns:p14="http://schemas.microsoft.com/office/powerpoint/2010/main" val="40092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62D5F86-E275-50F1-5EA9-42C06BF8B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99" y="56474"/>
            <a:ext cx="8518701" cy="62998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36450" y="5746750"/>
            <a:ext cx="609600" cy="609600"/>
          </a:xfrm>
          <a:prstGeom prst="rightArrow">
            <a:avLst/>
          </a:prstGeom>
          <a:solidFill>
            <a:srgbClr val="FF0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59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6BD1C-9FA5-C729-2321-FCC4FAB9A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3B306F-A499-C5BF-6F43-7ECA0CDB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ECBDF-9581-974D-C746-A4F4970F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AC0685-3E54-360B-E139-9F686D216FD1}"/>
              </a:ext>
            </a:extLst>
          </p:cNvPr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Lorentz force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844728E-B897-F7F3-0F29-E4591FA7FB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387509"/>
              </p:ext>
            </p:extLst>
          </p:nvPr>
        </p:nvGraphicFramePr>
        <p:xfrm>
          <a:off x="1116013" y="665163"/>
          <a:ext cx="647065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55800" imgH="279360" progId="Equation.DSMT4">
                  <p:embed/>
                </p:oleObj>
              </mc:Choice>
              <mc:Fallback>
                <p:oleObj name="Equation" r:id="rId2" imgW="2755800" imgH="279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665163"/>
                        <a:ext cx="647065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522F0CE-AEB6-853B-8674-F263B90E7F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371600"/>
          <a:ext cx="5159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197080" imgH="457200" progId="Equation.3">
                  <p:embed/>
                </p:oleObj>
              </mc:Choice>
              <mc:Fallback>
                <p:oleObj name="数式" r:id="rId4" imgW="2197080" imgH="457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71600"/>
                        <a:ext cx="51593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F89FED-5CD7-1FDA-F63B-6AD1E6280B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420339"/>
              </p:ext>
            </p:extLst>
          </p:nvPr>
        </p:nvGraphicFramePr>
        <p:xfrm>
          <a:off x="941388" y="2514600"/>
          <a:ext cx="7485062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87440" imgH="1701720" progId="Equation.DSMT4">
                  <p:embed/>
                </p:oleObj>
              </mc:Choice>
              <mc:Fallback>
                <p:oleObj name="Equation" r:id="rId6" imgW="3187440" imgH="170172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2514600"/>
                        <a:ext cx="7485062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9756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90231-4A86-3627-F74D-873B0E6EF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5301E4-F967-0BF0-B50E-8CE25364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509A9-F860-725F-01A5-3ABBE99B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715068-5373-BB68-0E9C-773CA47EE100}"/>
              </a:ext>
            </a:extLst>
          </p:cNvPr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Lorentz force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81E03BA-B8E4-49FF-AF6F-210F202380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9286"/>
              </p:ext>
            </p:extLst>
          </p:nvPr>
        </p:nvGraphicFramePr>
        <p:xfrm>
          <a:off x="590550" y="914400"/>
          <a:ext cx="766445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63760" imgH="1701720" progId="Equation.DSMT4">
                  <p:embed/>
                </p:oleObj>
              </mc:Choice>
              <mc:Fallback>
                <p:oleObj name="Equation" r:id="rId2" imgW="3263760" imgH="170172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914400"/>
                        <a:ext cx="766445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971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9754DD-C0A1-25E1-23D2-1BC64F8D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EFA848-9359-FD85-1548-BBD932C7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371C3-6C53-5A88-06B7-93731E1E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6AEF6-9A3C-0DD3-DC63-DAF7C5FD177A}"/>
              </a:ext>
            </a:extLst>
          </p:cNvPr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Lorentz force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EB7C449-D5A5-9E90-7EC6-DBD413E2D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059543"/>
              </p:ext>
            </p:extLst>
          </p:nvPr>
        </p:nvGraphicFramePr>
        <p:xfrm>
          <a:off x="704850" y="947738"/>
          <a:ext cx="5665788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720" imgH="1066680" progId="Equation.DSMT4">
                  <p:embed/>
                </p:oleObj>
              </mc:Choice>
              <mc:Fallback>
                <p:oleObj name="Equation" r:id="rId2" imgW="2412720" imgH="10666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947738"/>
                        <a:ext cx="5665788" cy="248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2B2A63C-B9DA-16BB-D3F6-7A8A139BD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403032"/>
              </p:ext>
            </p:extLst>
          </p:nvPr>
        </p:nvGraphicFramePr>
        <p:xfrm>
          <a:off x="919163" y="4622800"/>
          <a:ext cx="6084887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90560" imgH="863280" progId="Equation.DSMT4">
                  <p:embed/>
                </p:oleObj>
              </mc:Choice>
              <mc:Fallback>
                <p:oleObj name="Equation" r:id="rId4" imgW="2590560" imgH="8632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4622800"/>
                        <a:ext cx="6084887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6918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15CA5-35B1-B9CB-7DFF-31197E9A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F7E677-E55E-F509-55F5-FA8A3745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4EE7E-1418-2DE3-08AA-391E1EAA8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E65029-E779-5D1C-AA56-888C41A68C98}"/>
              </a:ext>
            </a:extLst>
          </p:cNvPr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Lorentz force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3B30CDC-D63F-605B-8E67-02159AC842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338254"/>
              </p:ext>
            </p:extLst>
          </p:nvPr>
        </p:nvGraphicFramePr>
        <p:xfrm>
          <a:off x="790575" y="1250950"/>
          <a:ext cx="3578225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863280" progId="Equation.DSMT4">
                  <p:embed/>
                </p:oleObj>
              </mc:Choice>
              <mc:Fallback>
                <p:oleObj name="Equation" r:id="rId2" imgW="1523880" imgH="863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1250950"/>
                        <a:ext cx="3578225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5AAAC77-51B2-3A5F-6794-2F4B0CDDB7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480934"/>
              </p:ext>
            </p:extLst>
          </p:nvPr>
        </p:nvGraphicFramePr>
        <p:xfrm>
          <a:off x="4075113" y="1570038"/>
          <a:ext cx="3644900" cy="219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0000" imgH="1257120" progId="Equation.DSMT4">
                  <p:embed/>
                </p:oleObj>
              </mc:Choice>
              <mc:Fallback>
                <p:oleObj name="Equation" r:id="rId4" imgW="2070000" imgH="125712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1570038"/>
                        <a:ext cx="3644900" cy="219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11A8A70-791B-5603-A613-3400CD258F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905057"/>
              </p:ext>
            </p:extLst>
          </p:nvPr>
        </p:nvGraphicFramePr>
        <p:xfrm>
          <a:off x="833438" y="4352925"/>
          <a:ext cx="4459287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30240" imgH="1257120" progId="Equation.DSMT4">
                  <p:embed/>
                </p:oleObj>
              </mc:Choice>
              <mc:Fallback>
                <p:oleObj name="Equation" r:id="rId6" imgW="2730240" imgH="125712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4352925"/>
                        <a:ext cx="4459287" cy="203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5085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7E23EC-D77C-AA52-8DD7-839C8FBE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467DB1-F592-1766-AD34-3799C821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80FA3C-421C-F747-A3F6-F4F903B6F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114B5E4-35CD-6D1C-4F46-8997EA6EBB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424743"/>
              </p:ext>
            </p:extLst>
          </p:nvPr>
        </p:nvGraphicFramePr>
        <p:xfrm>
          <a:off x="486937" y="859392"/>
          <a:ext cx="8553450" cy="384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33560" imgH="1676160" progId="Equation.DSMT4">
                  <p:embed/>
                </p:oleObj>
              </mc:Choice>
              <mc:Fallback>
                <p:oleObj name="Equation" r:id="rId2" imgW="373356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6937" y="859392"/>
                        <a:ext cx="8553450" cy="384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7DF32D1-047F-581E-5341-57CB09D7FEAA}"/>
              </a:ext>
            </a:extLst>
          </p:cNvPr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Constructing the Hamiltonian for this case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536C2BF-49EE-BF80-EC2A-11854FAB84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137231"/>
              </p:ext>
            </p:extLst>
          </p:nvPr>
        </p:nvGraphicFramePr>
        <p:xfrm>
          <a:off x="79375" y="4730659"/>
          <a:ext cx="898525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60640" imgH="660240" progId="Equation.DSMT4">
                  <p:embed/>
                </p:oleObj>
              </mc:Choice>
              <mc:Fallback>
                <p:oleObj name="Equation" r:id="rId4" imgW="386064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375" y="4730659"/>
                        <a:ext cx="898525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42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6E5C29-BDA3-59DE-D03D-BBEB7B8A5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B69D-E708-2CD8-8008-F19ECD40B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23F08-DAEA-A385-6B3D-0C2C66EAC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B94837FB-70AD-0D3E-CEC9-154B45218EDD}"/>
              </a:ext>
            </a:extLst>
          </p:cNvPr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C95E8D-7305-DBBF-6F5D-69CB29BBAB83}"/>
              </a:ext>
            </a:extLst>
          </p:cNvPr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377C712-89B0-851B-10C8-11CD340996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570287"/>
              </p:ext>
            </p:extLst>
          </p:nvPr>
        </p:nvGraphicFramePr>
        <p:xfrm>
          <a:off x="444618" y="291306"/>
          <a:ext cx="3933825" cy="190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914400" progId="Equation.DSMT4">
                  <p:embed/>
                </p:oleObj>
              </mc:Choice>
              <mc:Fallback>
                <p:oleObj name="Equation" r:id="rId2" imgW="1828800" imgH="914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18" y="291306"/>
                        <a:ext cx="3933825" cy="190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777DCEF-F9BB-C6DD-9312-613DD43C82F9}"/>
              </a:ext>
            </a:extLst>
          </p:cNvPr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>
            <a:extLst>
              <a:ext uri="{FF2B5EF4-FFF2-40B4-BE49-F238E27FC236}">
                <a16:creationId xmlns:a16="http://schemas.microsoft.com/office/drawing/2014/main" id="{EADE25F5-30B4-DD50-E6DB-2B11E83065CE}"/>
              </a:ext>
            </a:extLst>
          </p:cNvPr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1864059-4A46-2D8C-5557-ED6F577239DE}"/>
              </a:ext>
            </a:extLst>
          </p:cNvPr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0AE70D8-7E57-2A55-C5BE-7FB5AA931CFC}"/>
              </a:ext>
            </a:extLst>
          </p:cNvPr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79AECB-5878-F330-4982-D9605ED9D3E2}"/>
              </a:ext>
            </a:extLst>
          </p:cNvPr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w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FCA19D8-9043-0727-3E7C-07574E5767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910671"/>
              </p:ext>
            </p:extLst>
          </p:nvPr>
        </p:nvGraphicFramePr>
        <p:xfrm>
          <a:off x="857250" y="2438400"/>
          <a:ext cx="478155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222280" imgH="1828800" progId="Equation.3">
                  <p:embed/>
                </p:oleObj>
              </mc:Choice>
              <mc:Fallback>
                <p:oleObj name="数式" r:id="rId4" imgW="2222280" imgH="182880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438400"/>
                        <a:ext cx="4781550" cy="381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60961E0C-C389-265E-33F9-8243F1AB063F}"/>
              </a:ext>
            </a:extLst>
          </p:cNvPr>
          <p:cNvGrpSpPr/>
          <p:nvPr/>
        </p:nvGrpSpPr>
        <p:grpSpPr>
          <a:xfrm>
            <a:off x="2057400" y="1295400"/>
            <a:ext cx="3200400" cy="1347401"/>
            <a:chOff x="2057400" y="1295400"/>
            <a:chExt cx="3200400" cy="1347401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EEEABC3-2E59-BC73-E95F-A1389C2FB831}"/>
                </a:ext>
              </a:extLst>
            </p:cNvPr>
            <p:cNvCxnSpPr/>
            <p:nvPr/>
          </p:nvCxnSpPr>
          <p:spPr>
            <a:xfrm>
              <a:off x="2057400" y="1295400"/>
              <a:ext cx="914400" cy="990600"/>
            </a:xfrm>
            <a:prstGeom prst="straightConnector1">
              <a:avLst/>
            </a:prstGeom>
            <a:ln w="57150">
              <a:solidFill>
                <a:srgbClr val="DA32A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65046D6-3CF0-B19B-2FB7-567D85DBB7D4}"/>
                </a:ext>
              </a:extLst>
            </p:cNvPr>
            <p:cNvSpPr txBox="1"/>
            <p:nvPr/>
          </p:nvSpPr>
          <p:spPr>
            <a:xfrm>
              <a:off x="2590800" y="2181136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DA32AA"/>
                  </a:solidFill>
                  <a:latin typeface="+mj-lt"/>
                </a:rPr>
                <a:t>=0 for rigid body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D269619-9B74-6C96-4522-182616C762A4}"/>
              </a:ext>
            </a:extLst>
          </p:cNvPr>
          <p:cNvSpPr txBox="1"/>
          <p:nvPr/>
        </p:nvSpPr>
        <p:spPr>
          <a:xfrm>
            <a:off x="352425" y="2642801"/>
            <a:ext cx="7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A32AA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solidFill>
                <a:srgbClr val="DA32A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392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8888C4-EAC2-9880-3113-3C5B3D54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8EF7EA-C92D-DDB2-7C30-54F3AF0AD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1DD3A-41AF-3995-10D7-9936323B8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1736DD-A9BF-18AC-F945-188854F723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19354"/>
              </p:ext>
            </p:extLst>
          </p:nvPr>
        </p:nvGraphicFramePr>
        <p:xfrm>
          <a:off x="457200" y="419694"/>
          <a:ext cx="5361664" cy="1790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57600" imgH="1257120" progId="Equation.DSMT4">
                  <p:embed/>
                </p:oleObj>
              </mc:Choice>
              <mc:Fallback>
                <p:oleObj name="Equation" r:id="rId2" imgW="3657600" imgH="12571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9694"/>
                        <a:ext cx="5361664" cy="1790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C95E343-5B7E-5353-FA45-34E6565192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496716"/>
              </p:ext>
            </p:extLst>
          </p:nvPr>
        </p:nvGraphicFramePr>
        <p:xfrm>
          <a:off x="388938" y="2360613"/>
          <a:ext cx="581977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05040" imgH="583920" progId="Equation.DSMT4">
                  <p:embed/>
                </p:oleObj>
              </mc:Choice>
              <mc:Fallback>
                <p:oleObj name="Equation" r:id="rId4" imgW="2705040" imgH="5839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360613"/>
                        <a:ext cx="5819775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B93CE2C-37E0-8B54-33B6-8CDF10FABB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237709"/>
              </p:ext>
            </p:extLst>
          </p:nvPr>
        </p:nvGraphicFramePr>
        <p:xfrm>
          <a:off x="685800" y="3581400"/>
          <a:ext cx="39878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1854000" imgH="1333440" progId="Equation.3">
                  <p:embed/>
                </p:oleObj>
              </mc:Choice>
              <mc:Fallback>
                <p:oleObj name="数式" r:id="rId6" imgW="1854000" imgH="13334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39878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941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66B811-73F2-C2B3-989E-D3190D05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DDFABF-F09A-F987-A7F8-430C33B26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39C96-410C-BAF0-0E1B-5790A9A5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F88AE7-5EBF-70A1-C1B6-0323D2E61822}"/>
              </a:ext>
            </a:extLst>
          </p:cNvPr>
          <p:cNvSpPr txBox="1"/>
          <p:nvPr/>
        </p:nvSpPr>
        <p:spPr>
          <a:xfrm>
            <a:off x="161924" y="1339696"/>
            <a:ext cx="8054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  For a given object and </a:t>
            </a:r>
            <a:r>
              <a:rPr lang="en-US" sz="2400" dirty="0">
                <a:highlight>
                  <a:srgbClr val="FFFF00"/>
                </a:highlight>
                <a:latin typeface="+mj-lt"/>
              </a:rPr>
              <a:t>a given coordinate system</a:t>
            </a:r>
            <a:r>
              <a:rPr lang="en-US" sz="2400" dirty="0">
                <a:latin typeface="+mj-lt"/>
              </a:rPr>
              <a:t>, one can find the moment of inertia matrix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7A44012-36F8-7033-6623-3AC401180D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531227"/>
              </p:ext>
            </p:extLst>
          </p:nvPr>
        </p:nvGraphicFramePr>
        <p:xfrm>
          <a:off x="200025" y="132770"/>
          <a:ext cx="581977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583920" progId="Equation.DSMT4">
                  <p:embed/>
                </p:oleObj>
              </mc:Choice>
              <mc:Fallback>
                <p:oleObj name="Equation" r:id="rId2" imgW="2705040" imgH="5839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AA638CB-2E59-4293-91F0-1471751455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32770"/>
                        <a:ext cx="5819775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741376E-9341-1C51-D20F-89FE52EB28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156191"/>
              </p:ext>
            </p:extLst>
          </p:nvPr>
        </p:nvGraphicFramePr>
        <p:xfrm>
          <a:off x="762000" y="2211387"/>
          <a:ext cx="39878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854000" imgH="1333440" progId="Equation.3">
                  <p:embed/>
                </p:oleObj>
              </mc:Choice>
              <mc:Fallback>
                <p:oleObj name="数式" r:id="rId4" imgW="1854000" imgH="1333440" progId="Equation.3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CD40EE7-6174-4A01-B602-E4EAE01384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11387"/>
                        <a:ext cx="39878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510087E-AC36-AA17-7ECD-4D08B7F4B5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6662" y="2458185"/>
            <a:ext cx="3686175" cy="26670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F603C9-6688-5547-EC0E-3BCC23CC9DE1}"/>
              </a:ext>
            </a:extLst>
          </p:cNvPr>
          <p:cNvCxnSpPr/>
          <p:nvPr/>
        </p:nvCxnSpPr>
        <p:spPr>
          <a:xfrm flipV="1">
            <a:off x="6889749" y="2211387"/>
            <a:ext cx="0" cy="1674813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73BE94-A165-C177-42E7-4C5B01D474E6}"/>
              </a:ext>
            </a:extLst>
          </p:cNvPr>
          <p:cNvCxnSpPr>
            <a:cxnSpLocks/>
          </p:cNvCxnSpPr>
          <p:nvPr/>
        </p:nvCxnSpPr>
        <p:spPr>
          <a:xfrm flipV="1">
            <a:off x="6877049" y="3898900"/>
            <a:ext cx="1339851" cy="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26FF0F7-C958-FB26-140B-30C864345F6F}"/>
              </a:ext>
            </a:extLst>
          </p:cNvPr>
          <p:cNvCxnSpPr>
            <a:cxnSpLocks/>
          </p:cNvCxnSpPr>
          <p:nvPr/>
        </p:nvCxnSpPr>
        <p:spPr>
          <a:xfrm flipH="1">
            <a:off x="5856287" y="3886200"/>
            <a:ext cx="1009649" cy="94614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E10FF7E-26E8-DE08-934A-FD17C9FEA1F7}"/>
              </a:ext>
            </a:extLst>
          </p:cNvPr>
          <p:cNvSpPr txBox="1"/>
          <p:nvPr/>
        </p:nvSpPr>
        <p:spPr>
          <a:xfrm>
            <a:off x="5450681" y="4997450"/>
            <a:ext cx="49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FECB8A-F328-7277-CBE9-D47D3E2D2A3B}"/>
              </a:ext>
            </a:extLst>
          </p:cNvPr>
          <p:cNvSpPr txBox="1"/>
          <p:nvPr/>
        </p:nvSpPr>
        <p:spPr>
          <a:xfrm>
            <a:off x="8244283" y="3655367"/>
            <a:ext cx="49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947EA1-3BA6-4EB0-6676-BDA2591431A5}"/>
              </a:ext>
            </a:extLst>
          </p:cNvPr>
          <p:cNvSpPr txBox="1"/>
          <p:nvPr/>
        </p:nvSpPr>
        <p:spPr>
          <a:xfrm>
            <a:off x="6898481" y="2057400"/>
            <a:ext cx="49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840583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49D34D-9B04-E9B4-1CA3-CA03BCCFF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5E3D56-C597-949F-F169-36E7DD443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B7CE7-D055-1755-7ECA-8817A569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C46A45-892E-6668-D1B9-72665B33A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80198"/>
            <a:ext cx="3686175" cy="26670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4058B1A-FED1-A190-AA45-B3C3A8E4D557}"/>
              </a:ext>
            </a:extLst>
          </p:cNvPr>
          <p:cNvCxnSpPr/>
          <p:nvPr/>
        </p:nvCxnSpPr>
        <p:spPr>
          <a:xfrm flipV="1">
            <a:off x="2300287" y="533400"/>
            <a:ext cx="0" cy="1674813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A360ECE-C09A-6AC7-4496-81EE4825A4DB}"/>
              </a:ext>
            </a:extLst>
          </p:cNvPr>
          <p:cNvCxnSpPr>
            <a:cxnSpLocks/>
          </p:cNvCxnSpPr>
          <p:nvPr/>
        </p:nvCxnSpPr>
        <p:spPr>
          <a:xfrm flipV="1">
            <a:off x="2287587" y="2220913"/>
            <a:ext cx="1339851" cy="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BAC5969-BCFE-6837-8726-3616D0025998}"/>
              </a:ext>
            </a:extLst>
          </p:cNvPr>
          <p:cNvCxnSpPr>
            <a:cxnSpLocks/>
          </p:cNvCxnSpPr>
          <p:nvPr/>
        </p:nvCxnSpPr>
        <p:spPr>
          <a:xfrm flipH="1">
            <a:off x="1266825" y="2208213"/>
            <a:ext cx="1009649" cy="94614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037A0D9-EC9F-EADB-415C-4610BF866A54}"/>
              </a:ext>
            </a:extLst>
          </p:cNvPr>
          <p:cNvSpPr txBox="1"/>
          <p:nvPr/>
        </p:nvSpPr>
        <p:spPr>
          <a:xfrm>
            <a:off x="861219" y="3319463"/>
            <a:ext cx="49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9C21C1-37E9-1E5F-9F21-5497B71C0CF1}"/>
              </a:ext>
            </a:extLst>
          </p:cNvPr>
          <p:cNvSpPr txBox="1"/>
          <p:nvPr/>
        </p:nvSpPr>
        <p:spPr>
          <a:xfrm>
            <a:off x="3654821" y="1977380"/>
            <a:ext cx="49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1C748-347B-5302-DA69-6EA26E16B351}"/>
              </a:ext>
            </a:extLst>
          </p:cNvPr>
          <p:cNvSpPr txBox="1"/>
          <p:nvPr/>
        </p:nvSpPr>
        <p:spPr>
          <a:xfrm>
            <a:off x="2276474" y="215435"/>
            <a:ext cx="49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z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18B2197-1969-B3B9-F8DE-EC04B214C695}"/>
              </a:ext>
            </a:extLst>
          </p:cNvPr>
          <p:cNvCxnSpPr>
            <a:cxnSpLocks/>
          </p:cNvCxnSpPr>
          <p:nvPr/>
        </p:nvCxnSpPr>
        <p:spPr>
          <a:xfrm flipH="1" flipV="1">
            <a:off x="1771649" y="438886"/>
            <a:ext cx="504825" cy="1769326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83D2CB-C017-6A95-0CD3-EC3789ED27EB}"/>
              </a:ext>
            </a:extLst>
          </p:cNvPr>
          <p:cNvCxnSpPr>
            <a:cxnSpLocks/>
          </p:cNvCxnSpPr>
          <p:nvPr/>
        </p:nvCxnSpPr>
        <p:spPr>
          <a:xfrm flipH="1">
            <a:off x="1914327" y="2220913"/>
            <a:ext cx="362148" cy="1208087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3C75995-45F8-94C9-8A26-0D931A0C8A52}"/>
              </a:ext>
            </a:extLst>
          </p:cNvPr>
          <p:cNvCxnSpPr>
            <a:cxnSpLocks/>
          </p:cNvCxnSpPr>
          <p:nvPr/>
        </p:nvCxnSpPr>
        <p:spPr>
          <a:xfrm flipV="1">
            <a:off x="2276474" y="1762891"/>
            <a:ext cx="1525390" cy="429079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CB323FD-D30D-3C6D-1288-3C608703F96D}"/>
              </a:ext>
            </a:extLst>
          </p:cNvPr>
          <p:cNvSpPr txBox="1"/>
          <p:nvPr/>
        </p:nvSpPr>
        <p:spPr>
          <a:xfrm>
            <a:off x="1447800" y="152400"/>
            <a:ext cx="49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z’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84A7DA-7761-075D-DE21-94290A429E1A}"/>
              </a:ext>
            </a:extLst>
          </p:cNvPr>
          <p:cNvSpPr txBox="1"/>
          <p:nvPr/>
        </p:nvSpPr>
        <p:spPr>
          <a:xfrm>
            <a:off x="3774281" y="1519535"/>
            <a:ext cx="49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y’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773B66-5B85-AD41-D87B-81151004DFF2}"/>
              </a:ext>
            </a:extLst>
          </p:cNvPr>
          <p:cNvSpPr txBox="1"/>
          <p:nvPr/>
        </p:nvSpPr>
        <p:spPr>
          <a:xfrm>
            <a:off x="1752600" y="3352800"/>
            <a:ext cx="49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x’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078CC98C-6016-1A97-391A-94B2F3D339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844141"/>
              </p:ext>
            </p:extLst>
          </p:nvPr>
        </p:nvGraphicFramePr>
        <p:xfrm>
          <a:off x="5088247" y="331936"/>
          <a:ext cx="4068763" cy="329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92160" imgH="1574640" progId="Equation.DSMT4">
                  <p:embed/>
                </p:oleObj>
              </mc:Choice>
              <mc:Fallback>
                <p:oleObj name="Equation" r:id="rId3" imgW="1892160" imgH="15746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086561F7-1433-4E96-B0A1-522D70B69D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8247" y="331936"/>
                        <a:ext cx="4068763" cy="329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685FF351-17F2-3D20-16A5-58403BC8D3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488701"/>
              </p:ext>
            </p:extLst>
          </p:nvPr>
        </p:nvGraphicFramePr>
        <p:xfrm>
          <a:off x="1810542" y="4012904"/>
          <a:ext cx="5218113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97080" imgH="914400" progId="Equation.DSMT4">
                  <p:embed/>
                </p:oleObj>
              </mc:Choice>
              <mc:Fallback>
                <p:oleObj name="Equation" r:id="rId5" imgW="2197080" imgH="91440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12B0A639-57DC-4DCC-9E01-5F2AFC4A03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0542" y="4012904"/>
                        <a:ext cx="5218113" cy="217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FEEA5F5E-89DE-3EB6-D441-EE2DCCAF6843}"/>
              </a:ext>
            </a:extLst>
          </p:cNvPr>
          <p:cNvSpPr txBox="1"/>
          <p:nvPr/>
        </p:nvSpPr>
        <p:spPr>
          <a:xfrm>
            <a:off x="7109618" y="401290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(</a:t>
            </a:r>
            <a:r>
              <a:rPr lang="en-US" sz="2400" b="1" i="1" dirty="0" err="1">
                <a:latin typeface="+mj-lt"/>
              </a:rPr>
              <a:t>x’,y’,z</a:t>
            </a:r>
            <a:r>
              <a:rPr lang="en-US" sz="2400" b="1" i="1" dirty="0">
                <a:latin typeface="+mj-lt"/>
              </a:rPr>
              <a:t>’)</a:t>
            </a:r>
          </a:p>
        </p:txBody>
      </p:sp>
    </p:spTree>
    <p:extLst>
      <p:ext uri="{BB962C8B-B14F-4D97-AF65-F5344CB8AC3E}">
        <p14:creationId xmlns:p14="http://schemas.microsoft.com/office/powerpoint/2010/main" val="11049017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82CC62-AA78-882B-B6C7-D1770FBC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77C20-648D-77B4-0ABE-824EDE54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E7F06-5D99-6807-6BF0-1C65FA45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7981E0-42C6-0AA6-EE09-431E13318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80124" cy="4262374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AAE64C6-0688-BC66-AA88-4012B6FCB3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163148"/>
              </p:ext>
            </p:extLst>
          </p:nvPr>
        </p:nvGraphicFramePr>
        <p:xfrm>
          <a:off x="4191000" y="381000"/>
          <a:ext cx="4122738" cy="281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17360" imgH="1346040" progId="Equation.DSMT4">
                  <p:embed/>
                </p:oleObj>
              </mc:Choice>
              <mc:Fallback>
                <p:oleObj name="Equation" r:id="rId3" imgW="1917360" imgH="1346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078CC98C-6016-1A97-391A-94B2F3D339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1000"/>
                        <a:ext cx="4122738" cy="281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4ABC28A-0B5D-3CA2-0341-46B75E95C9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367252"/>
              </p:ext>
            </p:extLst>
          </p:nvPr>
        </p:nvGraphicFramePr>
        <p:xfrm>
          <a:off x="1371600" y="4418952"/>
          <a:ext cx="6400800" cy="1738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46240" imgH="799920" progId="Equation.DSMT4">
                  <p:embed/>
                </p:oleObj>
              </mc:Choice>
              <mc:Fallback>
                <p:oleObj name="Equation" r:id="rId5" imgW="294624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4418952"/>
                        <a:ext cx="6400800" cy="1738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737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3F82C-A51A-B43F-006A-00C608E81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9276"/>
            <a:ext cx="7048643" cy="66463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ED0406-8633-CC6D-4E27-4C99715DAAD7}"/>
              </a:ext>
            </a:extLst>
          </p:cNvPr>
          <p:cNvSpPr txBox="1"/>
          <p:nvPr/>
        </p:nvSpPr>
        <p:spPr>
          <a:xfrm>
            <a:off x="4114800" y="5831026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 that lecture location is in Salem Hall </a:t>
            </a:r>
            <a:r>
              <a:rPr lang="en-US" sz="2000" dirty="0">
                <a:latin typeface="+mj-lt"/>
                <a:sym typeface="Wingdings" panose="05000000000000000000" pitchFamily="2" charset="2"/>
              </a:rPr>
              <a:t></a:t>
            </a:r>
            <a:endParaRPr lang="en-US" sz="2000" dirty="0">
              <a:latin typeface="+mj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9FF66-9F8D-3768-86B5-62C50B9A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323EEF-55E0-A153-3652-36F134EE4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F621E-64E5-8800-76E5-7F884EBB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607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35414A-2BEB-4BCD-6AC3-9DB75F32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675F0-EAD4-8738-F185-A267DBC7B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3278F-DDEA-D731-D6E6-B486B6FF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7C0EA9-F49B-1C07-B853-BE49E570E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6020"/>
            <a:ext cx="3124200" cy="2522007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C722591-6E6E-56F3-F6FD-3515C4CAF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512719"/>
              </p:ext>
            </p:extLst>
          </p:nvPr>
        </p:nvGraphicFramePr>
        <p:xfrm>
          <a:off x="3344714" y="457200"/>
          <a:ext cx="5400842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65360" imgH="1447560" progId="Equation.DSMT4">
                  <p:embed/>
                </p:oleObj>
              </mc:Choice>
              <mc:Fallback>
                <p:oleObj name="Equation" r:id="rId3" imgW="256536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4714" y="457200"/>
                        <a:ext cx="5400842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A8EA714-56A2-9D3F-D588-2375EFC6E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88636">
            <a:off x="1608839" y="3209770"/>
            <a:ext cx="3124200" cy="252200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F2CD772-1290-96A8-928C-9061CC8DD957}"/>
              </a:ext>
            </a:extLst>
          </p:cNvPr>
          <p:cNvCxnSpPr/>
          <p:nvPr/>
        </p:nvCxnSpPr>
        <p:spPr>
          <a:xfrm flipH="1" flipV="1">
            <a:off x="3048000" y="3276600"/>
            <a:ext cx="152400" cy="2819400"/>
          </a:xfrm>
          <a:prstGeom prst="straightConnector1">
            <a:avLst/>
          </a:prstGeom>
          <a:ln w="793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0A1AE6-BF5E-8F7D-E4AD-F36CBCFE10A3}"/>
              </a:ext>
            </a:extLst>
          </p:cNvPr>
          <p:cNvCxnSpPr>
            <a:cxnSpLocks/>
          </p:cNvCxnSpPr>
          <p:nvPr/>
        </p:nvCxnSpPr>
        <p:spPr>
          <a:xfrm>
            <a:off x="1828799" y="5486400"/>
            <a:ext cx="2590802" cy="0"/>
          </a:xfrm>
          <a:prstGeom prst="straightConnector1">
            <a:avLst/>
          </a:prstGeom>
          <a:ln w="793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89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E6F47F-A5FE-9F7B-0D5A-BEEFA82DE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387E3F-3D23-483B-461A-CD97DE34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819E7-9C0D-67B7-7468-F478C3AB4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6241B-60B4-AAFC-81FC-EAF7EB0D14C4}"/>
              </a:ext>
            </a:extLst>
          </p:cNvPr>
          <p:cNvSpPr txBox="1"/>
          <p:nvPr/>
        </p:nvSpPr>
        <p:spPr>
          <a:xfrm>
            <a:off x="609600" y="609600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of the concept of the calculus of variation</a:t>
            </a:r>
          </a:p>
          <a:p>
            <a:endParaRPr lang="en-US" sz="24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Based on the notion of minimization, but applied to an integral form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Optimization performed to find a function – such as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Uses –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Various optimization problems in a variety of applications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Optimizing the “action integral”   (Hamilton’s principle)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Richard Feynman applied it to develop an alternative approach to quantum mechanics called path integrals</a:t>
            </a:r>
          </a:p>
        </p:txBody>
      </p:sp>
    </p:spTree>
    <p:extLst>
      <p:ext uri="{BB962C8B-B14F-4D97-AF65-F5344CB8AC3E}">
        <p14:creationId xmlns:p14="http://schemas.microsoft.com/office/powerpoint/2010/main" val="263934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E304DE-3303-FF8F-4846-D81EDD0D0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5CB443-5F20-555F-D941-D38E8A9D5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D51DC-E843-C5F9-3CA3-91692B0E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B1E6B0-021A-9868-C94C-E0A4B6B72802}"/>
              </a:ext>
            </a:extLst>
          </p:cNvPr>
          <p:cNvSpPr txBox="1"/>
          <p:nvPr/>
        </p:nvSpPr>
        <p:spPr>
          <a:xfrm>
            <a:off x="609600" y="15397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</a:rPr>
              <a:t>Functional minimization of an integral relationship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CD352F0-7564-1341-6EC2-84E3CA5D2C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626870"/>
              </p:ext>
            </p:extLst>
          </p:nvPr>
        </p:nvGraphicFramePr>
        <p:xfrm>
          <a:off x="306388" y="606425"/>
          <a:ext cx="8456612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00320" imgH="1371600" progId="Equation.DSMT4">
                  <p:embed/>
                </p:oleObj>
              </mc:Choice>
              <mc:Fallback>
                <p:oleObj name="Equation" r:id="rId2" imgW="4000320" imgH="1371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606425"/>
                        <a:ext cx="8456612" cy="289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>
            <a:extLst>
              <a:ext uri="{FF2B5EF4-FFF2-40B4-BE49-F238E27FC236}">
                <a16:creationId xmlns:a16="http://schemas.microsoft.com/office/drawing/2014/main" id="{BD0E0FE1-9DF0-A69A-EB16-CF6F1400F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36957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B5CF76F-C797-ECFA-79AA-330B6042A0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1909"/>
              </p:ext>
            </p:extLst>
          </p:nvPr>
        </p:nvGraphicFramePr>
        <p:xfrm>
          <a:off x="385763" y="4500929"/>
          <a:ext cx="273843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295280" imgH="711000" progId="Equation.3">
                  <p:embed/>
                </p:oleObj>
              </mc:Choice>
              <mc:Fallback>
                <p:oleObj name="数式" r:id="rId5" imgW="1295280" imgH="7110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4500929"/>
                        <a:ext cx="2738437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383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792D9-8E84-ECF5-A382-30F2D7FDB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4B780C-C1FA-EED4-6A0C-58D853F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0DFA5-75E5-82A3-BC56-4B8C0098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DB59EF-E7F9-0229-31A2-29B680499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153610"/>
              </p:ext>
            </p:extLst>
          </p:nvPr>
        </p:nvGraphicFramePr>
        <p:xfrm>
          <a:off x="62865" y="800100"/>
          <a:ext cx="2981325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1244520" progId="Equation.DSMT4">
                  <p:embed/>
                </p:oleObj>
              </mc:Choice>
              <mc:Fallback>
                <p:oleObj name="Equation" r:id="rId2" imgW="1409400" imgH="12445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" y="800100"/>
                        <a:ext cx="2981325" cy="262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>
            <a:extLst>
              <a:ext uri="{FF2B5EF4-FFF2-40B4-BE49-F238E27FC236}">
                <a16:creationId xmlns:a16="http://schemas.microsoft.com/office/drawing/2014/main" id="{5D4F3D27-0390-A9E6-0B38-BAD88C0F9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-70827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E4BD38-0BB2-F7D0-80DB-0D031ABBE3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713936"/>
              </p:ext>
            </p:extLst>
          </p:nvPr>
        </p:nvGraphicFramePr>
        <p:xfrm>
          <a:off x="2998788" y="2854325"/>
          <a:ext cx="5907087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3960" imgH="1650960" progId="Equation.DSMT4">
                  <p:embed/>
                </p:oleObj>
              </mc:Choice>
              <mc:Fallback>
                <p:oleObj name="Equation" r:id="rId5" imgW="2793960" imgH="1650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2854325"/>
                        <a:ext cx="5907087" cy="348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6925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9855D6-6AA9-6C3F-CFE2-7B8EDB97F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1BC2B5-4B59-02CB-E361-7487266F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BB5CF-C699-AA2B-13C1-17139A26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0B57EF-1DFA-5067-4C9D-AB8508B58636}"/>
              </a:ext>
            </a:extLst>
          </p:cNvPr>
          <p:cNvSpPr/>
          <p:nvPr/>
        </p:nvSpPr>
        <p:spPr>
          <a:xfrm>
            <a:off x="685800" y="3581400"/>
            <a:ext cx="4572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0B3FE2-A7F9-FC66-8730-7FD3148E5E35}"/>
              </a:ext>
            </a:extLst>
          </p:cNvPr>
          <p:cNvSpPr txBox="1"/>
          <p:nvPr/>
        </p:nvSpPr>
        <p:spPr>
          <a:xfrm>
            <a:off x="3810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After some derivations, we find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EBF3D16-0094-88B1-C376-2BE6ACDCA9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834038"/>
              </p:ext>
            </p:extLst>
          </p:nvPr>
        </p:nvGraphicFramePr>
        <p:xfrm>
          <a:off x="230188" y="700088"/>
          <a:ext cx="8559800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051080" imgH="1917360" progId="Equation.3">
                  <p:embed/>
                </p:oleObj>
              </mc:Choice>
              <mc:Fallback>
                <p:oleObj name="数式" r:id="rId2" imgW="4051080" imgH="19173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700088"/>
                        <a:ext cx="8559800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Up 7">
            <a:extLst>
              <a:ext uri="{FF2B5EF4-FFF2-40B4-BE49-F238E27FC236}">
                <a16:creationId xmlns:a16="http://schemas.microsoft.com/office/drawing/2014/main" id="{39296263-B6CE-8A45-B53F-93100AD4790B}"/>
              </a:ext>
            </a:extLst>
          </p:cNvPr>
          <p:cNvSpPr/>
          <p:nvPr/>
        </p:nvSpPr>
        <p:spPr>
          <a:xfrm>
            <a:off x="1905000" y="4669264"/>
            <a:ext cx="533400" cy="504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8D11B5-78F5-63ED-CBB2-E0AF626A55D1}"/>
              </a:ext>
            </a:extLst>
          </p:cNvPr>
          <p:cNvSpPr txBox="1"/>
          <p:nvPr/>
        </p:nvSpPr>
        <p:spPr>
          <a:xfrm>
            <a:off x="1257300" y="52578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is a</a:t>
            </a:r>
          </a:p>
          <a:p>
            <a:r>
              <a:rPr lang="en-US" sz="2400" dirty="0">
                <a:latin typeface="+mj-lt"/>
              </a:rPr>
              <a:t> “total” derivative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FC4BB8-C1E0-253A-1B21-56AFC2A80167}"/>
              </a:ext>
            </a:extLst>
          </p:cNvPr>
          <p:cNvSpPr txBox="1"/>
          <p:nvPr/>
        </p:nvSpPr>
        <p:spPr>
          <a:xfrm>
            <a:off x="4191000" y="4748664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Euler-Lagrange equation</a:t>
            </a:r>
          </a:p>
          <a:p>
            <a:r>
              <a:rPr lang="en-US" sz="2400" dirty="0">
                <a:latin typeface="+mj-lt"/>
              </a:rPr>
              <a:t>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Differential equation to find</a:t>
            </a:r>
          </a:p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      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y(x)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868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50894E-C860-8729-D8DD-CF514674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4D83D-5E18-60E4-5D50-3924120AA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77355-5DB7-50DE-F082-7585B237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C3A5573-E170-040D-24F8-26AD4EA463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916252"/>
              </p:ext>
            </p:extLst>
          </p:nvPr>
        </p:nvGraphicFramePr>
        <p:xfrm>
          <a:off x="387350" y="915988"/>
          <a:ext cx="8366125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43400" imgH="2412720" progId="Equation.DSMT4">
                  <p:embed/>
                </p:oleObj>
              </mc:Choice>
              <mc:Fallback>
                <p:oleObj name="Equation" r:id="rId2" imgW="434340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7350" y="915988"/>
                        <a:ext cx="8366125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139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FA43E-C13B-66AB-83D2-0B5B9F9D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A0627-82FD-2302-4A92-5E2D7B66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50460-9E74-1604-B550-ED1FDC22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E89110C-1AF3-3A1F-DF3D-F63254BC55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328364"/>
              </p:ext>
            </p:extLst>
          </p:nvPr>
        </p:nvGraphicFramePr>
        <p:xfrm>
          <a:off x="352425" y="785813"/>
          <a:ext cx="8154988" cy="166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06480" imgH="736560" progId="Equation.DSMT4">
                  <p:embed/>
                </p:oleObj>
              </mc:Choice>
              <mc:Fallback>
                <p:oleObj name="Equation" r:id="rId2" imgW="36064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2425" y="785813"/>
                        <a:ext cx="8154988" cy="166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F67F583-946A-82DD-FD31-EF5F9A42C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183812"/>
              </p:ext>
            </p:extLst>
          </p:nvPr>
        </p:nvGraphicFramePr>
        <p:xfrm>
          <a:off x="1295400" y="2879357"/>
          <a:ext cx="6400800" cy="325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97000" imgH="1523880" progId="Equation.DSMT4">
                  <p:embed/>
                </p:oleObj>
              </mc:Choice>
              <mc:Fallback>
                <p:oleObj name="Equation" r:id="rId4" imgW="299700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2879357"/>
                        <a:ext cx="6400800" cy="3254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615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7840</TotalTime>
  <Words>688</Words>
  <Application>Microsoft Office PowerPoint</Application>
  <PresentationFormat>On-screen Show (4:3)</PresentationFormat>
  <Paragraphs>163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407</cp:revision>
  <cp:lastPrinted>2020-08-29T22:33:07Z</cp:lastPrinted>
  <dcterms:created xsi:type="dcterms:W3CDTF">2012-01-10T18:32:24Z</dcterms:created>
  <dcterms:modified xsi:type="dcterms:W3CDTF">2023-10-17T03:16:58Z</dcterms:modified>
</cp:coreProperties>
</file>