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96" r:id="rId2"/>
    <p:sldId id="354" r:id="rId3"/>
    <p:sldId id="391" r:id="rId4"/>
    <p:sldId id="393" r:id="rId5"/>
    <p:sldId id="394" r:id="rId6"/>
    <p:sldId id="355" r:id="rId7"/>
    <p:sldId id="357" r:id="rId8"/>
    <p:sldId id="356" r:id="rId9"/>
    <p:sldId id="381" r:id="rId10"/>
    <p:sldId id="358" r:id="rId11"/>
    <p:sldId id="359" r:id="rId12"/>
    <p:sldId id="395" r:id="rId13"/>
    <p:sldId id="387" r:id="rId14"/>
    <p:sldId id="360" r:id="rId15"/>
    <p:sldId id="377" r:id="rId16"/>
    <p:sldId id="386" r:id="rId17"/>
    <p:sldId id="384" r:id="rId18"/>
    <p:sldId id="378" r:id="rId19"/>
    <p:sldId id="385" r:id="rId20"/>
    <p:sldId id="388" r:id="rId21"/>
    <p:sldId id="396" r:id="rId22"/>
    <p:sldId id="361" r:id="rId23"/>
    <p:sldId id="397" r:id="rId24"/>
    <p:sldId id="398" r:id="rId25"/>
    <p:sldId id="399" r:id="rId26"/>
    <p:sldId id="400" r:id="rId27"/>
    <p:sldId id="401" r:id="rId28"/>
    <p:sldId id="362" r:id="rId29"/>
    <p:sldId id="363" r:id="rId30"/>
    <p:sldId id="376" r:id="rId31"/>
    <p:sldId id="379" r:id="rId32"/>
    <p:sldId id="368" r:id="rId33"/>
    <p:sldId id="364"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7947" autoAdjust="0"/>
  </p:normalViewPr>
  <p:slideViewPr>
    <p:cSldViewPr>
      <p:cViewPr varScale="1">
        <p:scale>
          <a:sx n="65" d="100"/>
          <a:sy n="65" d="100"/>
        </p:scale>
        <p:origin x="1316" y="6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8/30/2023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8/30/2023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Actually stopped at this slide.    Will continue discussion </a:t>
            </a:r>
            <a:r>
              <a:rPr lang="en-US"/>
              <a:t>on Wednesday.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due on Tuesday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the numerical value of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evaluate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245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935745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8/31/2023</a:t>
            </a:r>
            <a:endParaRPr lang="en-US" dirty="0"/>
          </a:p>
        </p:txBody>
      </p:sp>
      <p:sp>
        <p:nvSpPr>
          <p:cNvPr id="5" name="Footer Placeholder 4"/>
          <p:cNvSpPr>
            <a:spLocks noGrp="1"/>
          </p:cNvSpPr>
          <p:nvPr>
            <p:ph type="ftr" sz="quarter" idx="11"/>
          </p:nvPr>
        </p:nvSpPr>
        <p:spPr/>
        <p:txBody>
          <a:bodyPr/>
          <a:lstStyle/>
          <a:p>
            <a:r>
              <a:rPr lang="en-US"/>
              <a:t>PHY 337/637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8/31/2023</a:t>
            </a:r>
            <a:endParaRPr lang="en-US" dirty="0"/>
          </a:p>
        </p:txBody>
      </p:sp>
      <p:sp>
        <p:nvSpPr>
          <p:cNvPr id="5" name="Footer Placeholder 4"/>
          <p:cNvSpPr>
            <a:spLocks noGrp="1"/>
          </p:cNvSpPr>
          <p:nvPr>
            <p:ph type="ftr" sz="quarter" idx="11"/>
          </p:nvPr>
        </p:nvSpPr>
        <p:spPr/>
        <p:txBody>
          <a:bodyPr/>
          <a:lstStyle/>
          <a:p>
            <a:r>
              <a:rPr lang="en-US"/>
              <a:t>PHY 337/637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8/31/2023</a:t>
            </a:r>
            <a:endParaRPr lang="en-US" dirty="0"/>
          </a:p>
        </p:txBody>
      </p:sp>
      <p:sp>
        <p:nvSpPr>
          <p:cNvPr id="5" name="Footer Placeholder 4"/>
          <p:cNvSpPr>
            <a:spLocks noGrp="1"/>
          </p:cNvSpPr>
          <p:nvPr>
            <p:ph type="ftr" sz="quarter" idx="11"/>
          </p:nvPr>
        </p:nvSpPr>
        <p:spPr/>
        <p:txBody>
          <a:bodyPr/>
          <a:lstStyle/>
          <a:p>
            <a:r>
              <a:rPr lang="en-US"/>
              <a:t>PHY 337/637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8/31/2023</a:t>
            </a:r>
            <a:endParaRPr lang="en-US" dirty="0"/>
          </a:p>
        </p:txBody>
      </p:sp>
      <p:sp>
        <p:nvSpPr>
          <p:cNvPr id="5" name="Footer Placeholder 4"/>
          <p:cNvSpPr>
            <a:spLocks noGrp="1"/>
          </p:cNvSpPr>
          <p:nvPr>
            <p:ph type="ftr" sz="quarter" idx="11"/>
          </p:nvPr>
        </p:nvSpPr>
        <p:spPr/>
        <p:txBody>
          <a:bodyPr/>
          <a:lstStyle/>
          <a:p>
            <a:r>
              <a:rPr lang="en-US"/>
              <a:t>PHY 337/637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8/31/2023</a:t>
            </a:r>
            <a:endParaRPr lang="en-US" dirty="0"/>
          </a:p>
        </p:txBody>
      </p:sp>
      <p:sp>
        <p:nvSpPr>
          <p:cNvPr id="5" name="Footer Placeholder 4"/>
          <p:cNvSpPr>
            <a:spLocks noGrp="1"/>
          </p:cNvSpPr>
          <p:nvPr>
            <p:ph type="ftr" sz="quarter" idx="11"/>
          </p:nvPr>
        </p:nvSpPr>
        <p:spPr/>
        <p:txBody>
          <a:bodyPr/>
          <a:lstStyle/>
          <a:p>
            <a:r>
              <a:rPr lang="en-US"/>
              <a:t>PHY 337/637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8/31/2023</a:t>
            </a:r>
            <a:endParaRPr lang="en-US" dirty="0"/>
          </a:p>
        </p:txBody>
      </p:sp>
      <p:sp>
        <p:nvSpPr>
          <p:cNvPr id="6" name="Footer Placeholder 5"/>
          <p:cNvSpPr>
            <a:spLocks noGrp="1"/>
          </p:cNvSpPr>
          <p:nvPr>
            <p:ph type="ftr" sz="quarter" idx="11"/>
          </p:nvPr>
        </p:nvSpPr>
        <p:spPr/>
        <p:txBody>
          <a:bodyPr/>
          <a:lstStyle/>
          <a:p>
            <a:r>
              <a:rPr lang="en-US"/>
              <a:t>PHY 337/637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8/31/2023</a:t>
            </a:r>
            <a:endParaRPr lang="en-US" dirty="0"/>
          </a:p>
        </p:txBody>
      </p:sp>
      <p:sp>
        <p:nvSpPr>
          <p:cNvPr id="8" name="Footer Placeholder 7"/>
          <p:cNvSpPr>
            <a:spLocks noGrp="1"/>
          </p:cNvSpPr>
          <p:nvPr>
            <p:ph type="ftr" sz="quarter" idx="11"/>
          </p:nvPr>
        </p:nvSpPr>
        <p:spPr/>
        <p:txBody>
          <a:bodyPr/>
          <a:lstStyle/>
          <a:p>
            <a:r>
              <a:rPr lang="en-US"/>
              <a:t>PHY 337/637  Fall 2023 --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8/31/2023</a:t>
            </a:r>
            <a:endParaRPr lang="en-US" dirty="0"/>
          </a:p>
        </p:txBody>
      </p:sp>
      <p:sp>
        <p:nvSpPr>
          <p:cNvPr id="4" name="Footer Placeholder 3"/>
          <p:cNvSpPr>
            <a:spLocks noGrp="1"/>
          </p:cNvSpPr>
          <p:nvPr>
            <p:ph type="ftr" sz="quarter" idx="11"/>
          </p:nvPr>
        </p:nvSpPr>
        <p:spPr/>
        <p:txBody>
          <a:bodyPr/>
          <a:lstStyle/>
          <a:p>
            <a:r>
              <a:rPr lang="en-US"/>
              <a:t>PHY 337/637  Fall 2023 --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41110"/>
            <a:ext cx="2133600" cy="365125"/>
          </a:xfrm>
        </p:spPr>
        <p:txBody>
          <a:bodyPr/>
          <a:lstStyle>
            <a:lvl1pPr>
              <a:defRPr sz="1400" b="1"/>
            </a:lvl1pPr>
          </a:lstStyle>
          <a:p>
            <a:r>
              <a:rPr lang="en-US" dirty="0"/>
              <a:t>8/31/2023</a:t>
            </a:r>
          </a:p>
        </p:txBody>
      </p:sp>
      <p:sp>
        <p:nvSpPr>
          <p:cNvPr id="3" name="Footer Placeholder 2"/>
          <p:cNvSpPr>
            <a:spLocks noGrp="1"/>
          </p:cNvSpPr>
          <p:nvPr>
            <p:ph type="ftr" sz="quarter" idx="11"/>
          </p:nvPr>
        </p:nvSpPr>
        <p:spPr>
          <a:xfrm>
            <a:off x="2971800" y="6476365"/>
            <a:ext cx="3276600" cy="229235"/>
          </a:xfrm>
        </p:spPr>
        <p:txBody>
          <a:bodyPr/>
          <a:lstStyle>
            <a:lvl1pPr>
              <a:defRPr sz="1400" b="1"/>
            </a:lvl1pPr>
          </a:lstStyle>
          <a:p>
            <a:r>
              <a:rPr lang="en-US" dirty="0"/>
              <a:t>PHY 337/637  Fall 2023 -- Lecture 2</a:t>
            </a:r>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8/31/2023</a:t>
            </a:r>
            <a:endParaRPr lang="en-US" dirty="0"/>
          </a:p>
        </p:txBody>
      </p:sp>
      <p:sp>
        <p:nvSpPr>
          <p:cNvPr id="6" name="Footer Placeholder 5"/>
          <p:cNvSpPr>
            <a:spLocks noGrp="1"/>
          </p:cNvSpPr>
          <p:nvPr>
            <p:ph type="ftr" sz="quarter" idx="11"/>
          </p:nvPr>
        </p:nvSpPr>
        <p:spPr/>
        <p:txBody>
          <a:bodyPr/>
          <a:lstStyle/>
          <a:p>
            <a:r>
              <a:rPr lang="en-US"/>
              <a:t>PHY 337/637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8/31/2023</a:t>
            </a:r>
            <a:endParaRPr lang="en-US" dirty="0"/>
          </a:p>
        </p:txBody>
      </p:sp>
      <p:sp>
        <p:nvSpPr>
          <p:cNvPr id="6" name="Footer Placeholder 5"/>
          <p:cNvSpPr>
            <a:spLocks noGrp="1"/>
          </p:cNvSpPr>
          <p:nvPr>
            <p:ph type="ftr" sz="quarter" idx="11"/>
          </p:nvPr>
        </p:nvSpPr>
        <p:spPr/>
        <p:txBody>
          <a:bodyPr/>
          <a:lstStyle/>
          <a:p>
            <a:r>
              <a:rPr lang="en-US"/>
              <a:t>PHY 337/637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8/31/2023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337/637  Fall 2023 --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4.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0.png"/><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2.bin"/><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16.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7.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19.bin"/><Relationship Id="rId4" Type="http://schemas.openxmlformats.org/officeDocument/2006/relationships/image" Target="../media/image25.wmf"/></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8.bin"/><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oleObject" Target="../embeddings/oleObject21.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2.bin"/><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4.bin"/><Relationship Id="rId4" Type="http://schemas.openxmlformats.org/officeDocument/2006/relationships/image" Target="../media/image3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oleObject" Target="../embeddings/oleObject27.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28.bin"/><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29.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0.wmf"/><Relationship Id="rId4" Type="http://schemas.openxmlformats.org/officeDocument/2006/relationships/oleObject" Target="../embeddings/oleObject30.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image" Target="../media/image42.png"/><Relationship Id="rId7" Type="http://schemas.openxmlformats.org/officeDocument/2006/relationships/image" Target="../media/image44.w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oleObject" Target="../embeddings/oleObject33.bin"/><Relationship Id="rId5" Type="http://schemas.openxmlformats.org/officeDocument/2006/relationships/image" Target="../media/image43.wmf"/><Relationship Id="rId4" Type="http://schemas.openxmlformats.org/officeDocument/2006/relationships/oleObject" Target="../embeddings/oleObject32.bin"/><Relationship Id="rId9" Type="http://schemas.openxmlformats.org/officeDocument/2006/relationships/image" Target="../media/image45.wmf"/></Relationships>
</file>

<file path=ppt/slides/_rels/slide31.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6.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oleObject" Target="../embeddings/oleObject35.bin"/><Relationship Id="rId5" Type="http://schemas.openxmlformats.org/officeDocument/2006/relationships/image" Target="../media/image43.wmf"/><Relationship Id="rId4" Type="http://schemas.openxmlformats.org/officeDocument/2006/relationships/oleObject" Target="../embeddings/oleObject32.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38.bin"/><Relationship Id="rId4" Type="http://schemas.openxmlformats.org/officeDocument/2006/relationships/image" Target="../media/image48.wmf"/></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De-Euler.ogg"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embeddings/oleObject5.bin"/><Relationship Id="rId5" Type="http://schemas.openxmlformats.org/officeDocument/2006/relationships/image" Target="../media/image10.png"/><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dirty="0"/>
              <a:t>PHY 337/637  Fall 2023 -- Lecture 2</a:t>
            </a:r>
          </a:p>
        </p:txBody>
      </p:sp>
      <p:sp>
        <p:nvSpPr>
          <p:cNvPr id="4" name="Slide Number Placeholder 3"/>
          <p:cNvSpPr>
            <a:spLocks noGrp="1"/>
          </p:cNvSpPr>
          <p:nvPr>
            <p:ph type="sldNum" sz="quarter" idx="12"/>
          </p:nvPr>
        </p:nvSpPr>
        <p:spPr/>
        <p:txBody>
          <a:bodyPr/>
          <a:lstStyle/>
          <a:p>
            <a:fld id="{CE368B07-CEBF-4C80-90AF-53B34FA04CF3}" type="slidenum">
              <a:rPr lang="en-US" smtClean="0"/>
              <a:pPr/>
              <a:t>1</a:t>
            </a:fld>
            <a:endParaRPr lang="en-US" dirty="0"/>
          </a:p>
        </p:txBody>
      </p:sp>
      <p:sp>
        <p:nvSpPr>
          <p:cNvPr id="5" name="TextBox 4"/>
          <p:cNvSpPr txBox="1"/>
          <p:nvPr/>
        </p:nvSpPr>
        <p:spPr>
          <a:xfrm>
            <a:off x="114300" y="381000"/>
            <a:ext cx="8915400" cy="5339923"/>
          </a:xfrm>
          <a:prstGeom prst="rect">
            <a:avLst/>
          </a:prstGeom>
          <a:noFill/>
        </p:spPr>
        <p:txBody>
          <a:bodyPr wrap="square" rtlCol="0">
            <a:spAutoFit/>
          </a:bodyPr>
          <a:lstStyle/>
          <a:p>
            <a:pPr algn="ctr"/>
            <a:r>
              <a:rPr lang="en-US" sz="3200" b="1" dirty="0"/>
              <a:t>PHY 337/637 Analytical Mechanics</a:t>
            </a:r>
          </a:p>
          <a:p>
            <a:pPr algn="ctr"/>
            <a:r>
              <a:rPr lang="en-US" sz="3200" b="1"/>
              <a:t>12:30-1:45 </a:t>
            </a:r>
            <a:r>
              <a:rPr lang="en-US" sz="3200" b="1" dirty="0"/>
              <a:t>in Olin103</a:t>
            </a:r>
          </a:p>
          <a:p>
            <a:pPr algn="ctr"/>
            <a:endParaRPr lang="en-US" sz="1050" b="1" dirty="0"/>
          </a:p>
          <a:p>
            <a:pPr algn="ctr"/>
            <a:endParaRPr lang="en-US" sz="1050" b="1" dirty="0"/>
          </a:p>
          <a:p>
            <a:pPr algn="ctr"/>
            <a:r>
              <a:rPr lang="en-US" sz="3200" b="1" dirty="0"/>
              <a:t>Lecture notes for Lecture 2 </a:t>
            </a:r>
          </a:p>
          <a:p>
            <a:pPr algn="ctr"/>
            <a:r>
              <a:rPr lang="en-US" sz="3200" b="1" dirty="0"/>
              <a:t>Chapter 5 of Cline</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name="Equation" r:id="rId3" imgW="1409400" imgH="1244520" progId="Equation.DSMT4">
                  <p:embed/>
                </p:oleObj>
              </mc:Choice>
              <mc:Fallback>
                <p:oleObj name="Equation" r:id="rId3" imgW="1409400" imgH="1244520" progId="Equation.DSMT4">
                  <p:embed/>
                  <p:pic>
                    <p:nvPicPr>
                      <p:cNvPr id="0" name="Object 6"/>
                      <p:cNvPicPr>
                        <a:picLocks noChangeAspect="1" noChangeArrowheads="1"/>
                      </p:cNvPicPr>
                      <p:nvPr/>
                    </p:nvPicPr>
                    <p:blipFill>
                      <a:blip r:embed="rId4"/>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name="数式" r:id="rId6" imgW="2819160" imgH="1650960" progId="Equation.3">
                  <p:embed/>
                </p:oleObj>
              </mc:Choice>
              <mc:Fallback>
                <p:oleObj name="数式" r:id="rId6" imgW="2819160" imgH="1650960" progId="Equation.3">
                  <p:embed/>
                  <p:pic>
                    <p:nvPicPr>
                      <p:cNvPr id="0" name="Object 4"/>
                      <p:cNvPicPr>
                        <a:picLocks noChangeAspect="1" noChangeArrowheads="1"/>
                      </p:cNvPicPr>
                      <p:nvPr/>
                    </p:nvPicPr>
                    <p:blipFill>
                      <a:blip r:embed="rId7"/>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name="数式" r:id="rId3" imgW="3543120" imgH="1218960" progId="Equation.3">
                  <p:embed/>
                </p:oleObj>
              </mc:Choice>
              <mc:Fallback>
                <p:oleObj name="数式" r:id="rId3" imgW="3543120" imgH="1218960" progId="Equation.3">
                  <p:embed/>
                  <p:pic>
                    <p:nvPicPr>
                      <p:cNvPr id="0" name="Object 5"/>
                      <p:cNvPicPr>
                        <a:picLocks noChangeAspect="1" noChangeArrowheads="1"/>
                      </p:cNvPicPr>
                      <p:nvPr/>
                    </p:nvPicPr>
                    <p:blipFill>
                      <a:blip r:embed="rId4"/>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name="数式" r:id="rId5" imgW="2971800" imgH="1498320" progId="Equation.3">
                  <p:embed/>
                </p:oleObj>
              </mc:Choice>
              <mc:Fallback>
                <p:oleObj name="数式" r:id="rId5" imgW="2971800" imgH="1498320" progId="Equation.3">
                  <p:embed/>
                  <p:pic>
                    <p:nvPicPr>
                      <p:cNvPr id="0" name="Object 5"/>
                      <p:cNvPicPr>
                        <a:picLocks noChangeAspect="1" noChangeArrowheads="1"/>
                      </p:cNvPicPr>
                      <p:nvPr/>
                    </p:nvPicPr>
                    <p:blipFill>
                      <a:blip r:embed="rId6"/>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6BF2FA-BB2D-88FA-1833-11C0AEF59759}"/>
              </a:ext>
            </a:extLst>
          </p:cNvPr>
          <p:cNvPicPr>
            <a:picLocks noChangeAspect="1"/>
          </p:cNvPicPr>
          <p:nvPr/>
        </p:nvPicPr>
        <p:blipFill>
          <a:blip r:embed="rId2"/>
          <a:stretch>
            <a:fillRect/>
          </a:stretch>
        </p:blipFill>
        <p:spPr>
          <a:xfrm>
            <a:off x="-66675" y="1543050"/>
            <a:ext cx="5314950" cy="5314950"/>
          </a:xfrm>
          <a:prstGeom prst="rect">
            <a:avLst/>
          </a:prstGeom>
        </p:spPr>
      </p:pic>
      <p:sp>
        <p:nvSpPr>
          <p:cNvPr id="2" name="Date Placeholder 1">
            <a:extLst>
              <a:ext uri="{FF2B5EF4-FFF2-40B4-BE49-F238E27FC236}">
                <a16:creationId xmlns:a16="http://schemas.microsoft.com/office/drawing/2014/main" id="{FA51E992-09E1-83F8-5E58-D22F946C15B7}"/>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6352B90C-3C30-4EE4-47F8-0751D2180A1C}"/>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145F926C-03C4-20B7-F9BF-759E406FA241}"/>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F9E2B2D9-14E7-BCA2-5AB0-B8F059652601}"/>
              </a:ext>
            </a:extLst>
          </p:cNvPr>
          <p:cNvGraphicFramePr>
            <a:graphicFrameLocks noChangeAspect="1"/>
          </p:cNvGraphicFramePr>
          <p:nvPr>
            <p:extLst>
              <p:ext uri="{D42A27DB-BD31-4B8C-83A1-F6EECF244321}">
                <p14:modId xmlns:p14="http://schemas.microsoft.com/office/powerpoint/2010/main" val="792853585"/>
              </p:ext>
            </p:extLst>
          </p:nvPr>
        </p:nvGraphicFramePr>
        <p:xfrm>
          <a:off x="457200" y="381000"/>
          <a:ext cx="7033600" cy="1474787"/>
        </p:xfrm>
        <a:graphic>
          <a:graphicData uri="http://schemas.openxmlformats.org/presentationml/2006/ole">
            <mc:AlternateContent xmlns:mc="http://schemas.openxmlformats.org/markup-compatibility/2006">
              <mc:Choice xmlns:v="urn:schemas-microsoft-com:vml" Requires="v">
                <p:oleObj name="Equation" r:id="rId3" imgW="3149280" imgH="660240" progId="Equation.DSMT4">
                  <p:embed/>
                </p:oleObj>
              </mc:Choice>
              <mc:Fallback>
                <p:oleObj name="Equation" r:id="rId3" imgW="3149280" imgH="660240" progId="Equation.DSMT4">
                  <p:embed/>
                  <p:pic>
                    <p:nvPicPr>
                      <p:cNvPr id="0" name=""/>
                      <p:cNvPicPr/>
                      <p:nvPr/>
                    </p:nvPicPr>
                    <p:blipFill>
                      <a:blip r:embed="rId4"/>
                      <a:stretch>
                        <a:fillRect/>
                      </a:stretch>
                    </p:blipFill>
                    <p:spPr>
                      <a:xfrm>
                        <a:off x="457200" y="381000"/>
                        <a:ext cx="7033600" cy="14747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C77F286-C738-C7B9-1A0F-B584F40A461C}"/>
              </a:ext>
            </a:extLst>
          </p:cNvPr>
          <p:cNvGraphicFramePr>
            <a:graphicFrameLocks noChangeAspect="1"/>
          </p:cNvGraphicFramePr>
          <p:nvPr>
            <p:extLst>
              <p:ext uri="{D42A27DB-BD31-4B8C-83A1-F6EECF244321}">
                <p14:modId xmlns:p14="http://schemas.microsoft.com/office/powerpoint/2010/main" val="1237366100"/>
              </p:ext>
            </p:extLst>
          </p:nvPr>
        </p:nvGraphicFramePr>
        <p:xfrm>
          <a:off x="4419600" y="2073275"/>
          <a:ext cx="3901440" cy="1066800"/>
        </p:xfrm>
        <a:graphic>
          <a:graphicData uri="http://schemas.openxmlformats.org/presentationml/2006/ole">
            <mc:AlternateContent xmlns:mc="http://schemas.openxmlformats.org/markup-compatibility/2006">
              <mc:Choice xmlns:v="urn:schemas-microsoft-com:vml" Requires="v">
                <p:oleObj name="Equation" r:id="rId5" imgW="1625400" imgH="444240" progId="Equation.DSMT4">
                  <p:embed/>
                </p:oleObj>
              </mc:Choice>
              <mc:Fallback>
                <p:oleObj name="Equation" r:id="rId5" imgW="1625400" imgH="444240" progId="Equation.DSMT4">
                  <p:embed/>
                  <p:pic>
                    <p:nvPicPr>
                      <p:cNvPr id="0" name=""/>
                      <p:cNvPicPr/>
                      <p:nvPr/>
                    </p:nvPicPr>
                    <p:blipFill>
                      <a:blip r:embed="rId6"/>
                      <a:stretch>
                        <a:fillRect/>
                      </a:stretch>
                    </p:blipFill>
                    <p:spPr>
                      <a:xfrm>
                        <a:off x="4419600" y="2073275"/>
                        <a:ext cx="3901440" cy="1066800"/>
                      </a:xfrm>
                      <a:prstGeom prst="rect">
                        <a:avLst/>
                      </a:prstGeom>
                    </p:spPr>
                  </p:pic>
                </p:oleObj>
              </mc:Fallback>
            </mc:AlternateContent>
          </a:graphicData>
        </a:graphic>
      </p:graphicFrame>
    </p:spTree>
    <p:extLst>
      <p:ext uri="{BB962C8B-B14F-4D97-AF65-F5344CB8AC3E}">
        <p14:creationId xmlns:p14="http://schemas.microsoft.com/office/powerpoint/2010/main" val="44121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Comment about notation concerning functional dependence and partial derivatives</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2583236939"/>
              </p:ext>
            </p:extLst>
          </p:nvPr>
        </p:nvGraphicFramePr>
        <p:xfrm>
          <a:off x="228600" y="1231900"/>
          <a:ext cx="8937414" cy="2209800"/>
        </p:xfrm>
        <a:graphic>
          <a:graphicData uri="http://schemas.openxmlformats.org/presentationml/2006/ole">
            <mc:AlternateContent xmlns:mc="http://schemas.openxmlformats.org/markup-compatibility/2006">
              <mc:Choice xmlns:v="urn:schemas-microsoft-com:vml" Requires="v">
                <p:oleObj name="Equation" r:id="rId2" imgW="4622760" imgH="1143000" progId="Equation.DSMT4">
                  <p:embed/>
                </p:oleObj>
              </mc:Choice>
              <mc:Fallback>
                <p:oleObj name="Equation" r:id="rId2" imgW="4622760" imgH="1143000" progId="Equation.DSMT4">
                  <p:embed/>
                  <p:pic>
                    <p:nvPicPr>
                      <p:cNvPr id="0" name=""/>
                      <p:cNvPicPr/>
                      <p:nvPr/>
                    </p:nvPicPr>
                    <p:blipFill>
                      <a:blip r:embed="rId3"/>
                      <a:stretch>
                        <a:fillRect/>
                      </a:stretch>
                    </p:blipFill>
                    <p:spPr>
                      <a:xfrm>
                        <a:off x="228600" y="12319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name="数式" r:id="rId3" imgW="4051080" imgH="1917360" progId="Equation.3">
                  <p:embed/>
                </p:oleObj>
              </mc:Choice>
              <mc:Fallback>
                <p:oleObj name="数式" r:id="rId3" imgW="4051080" imgH="1917360" progId="Equation.3">
                  <p:embed/>
                  <p:pic>
                    <p:nvPicPr>
                      <p:cNvPr id="0" name="Object 6"/>
                      <p:cNvPicPr>
                        <a:picLocks noChangeAspect="1" noChangeArrowheads="1"/>
                      </p:cNvPicPr>
                      <p:nvPr/>
                    </p:nvPicPr>
                    <p:blipFill>
                      <a:blip r:embed="rId4"/>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name="Equation" r:id="rId3" imgW="3708360" imgH="2692080" progId="Equation.DSMT4">
                  <p:embed/>
                </p:oleObj>
              </mc:Choice>
              <mc:Fallback>
                <p:oleObj name="Equation" r:id="rId3" imgW="3708360" imgH="2692080" progId="Equation.DSMT4">
                  <p:embed/>
                  <p:pic>
                    <p:nvPicPr>
                      <p:cNvPr id="6" name="Object 5"/>
                      <p:cNvPicPr>
                        <a:picLocks noChangeAspect="1" noChangeArrowheads="1"/>
                      </p:cNvPicPr>
                      <p:nvPr/>
                    </p:nvPicPr>
                    <p:blipFill>
                      <a:blip r:embed="rId4"/>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name="Equation" r:id="rId2" imgW="3390840" imgH="431640" progId="Equation.DSMT4">
                  <p:embed/>
                </p:oleObj>
              </mc:Choice>
              <mc:Fallback>
                <p:oleObj name="Equation" r:id="rId2"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3"/>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2088375302"/>
              </p:ext>
            </p:extLst>
          </p:nvPr>
        </p:nvGraphicFramePr>
        <p:xfrm>
          <a:off x="228600" y="762000"/>
          <a:ext cx="8915400" cy="4409805"/>
        </p:xfrm>
        <a:graphic>
          <a:graphicData uri="http://schemas.openxmlformats.org/presentationml/2006/ole">
            <mc:AlternateContent xmlns:mc="http://schemas.openxmlformats.org/markup-compatibility/2006">
              <mc:Choice xmlns:v="urn:schemas-microsoft-com:vml" Requires="v">
                <p:oleObj name="Equation" r:id="rId2" imgW="4825800" imgH="2387520" progId="Equation.DSMT4">
                  <p:embed/>
                </p:oleObj>
              </mc:Choice>
              <mc:Fallback>
                <p:oleObj name="Equation" r:id="rId2" imgW="4825800" imgH="2387520" progId="Equation.DSMT4">
                  <p:embed/>
                  <p:pic>
                    <p:nvPicPr>
                      <p:cNvPr id="0" name=""/>
                      <p:cNvPicPr/>
                      <p:nvPr/>
                    </p:nvPicPr>
                    <p:blipFill>
                      <a:blip r:embed="rId3"/>
                      <a:stretch>
                        <a:fillRect/>
                      </a:stretch>
                    </p:blipFill>
                    <p:spPr>
                      <a:xfrm>
                        <a:off x="228600" y="762000"/>
                        <a:ext cx="8915400" cy="440980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363199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name="Equation" r:id="rId5" imgW="3644640" imgH="812520" progId="Equation.DSMT4">
                  <p:embed/>
                </p:oleObj>
              </mc:Choice>
              <mc:Fallback>
                <p:oleObj name="Equation" r:id="rId5" imgW="3644640" imgH="812520" progId="Equation.DSMT4">
                  <p:embed/>
                  <p:pic>
                    <p:nvPicPr>
                      <p:cNvPr id="6" name="Object 5"/>
                      <p:cNvPicPr>
                        <a:picLocks noChangeAspect="1" noChangeArrowheads="1"/>
                      </p:cNvPicPr>
                      <p:nvPr/>
                    </p:nvPicPr>
                    <p:blipFill>
                      <a:blip r:embed="rId6"/>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name="Equation" r:id="rId2" imgW="3581280" imgH="1854000" progId="Equation.DSMT4">
                  <p:embed/>
                </p:oleObj>
              </mc:Choice>
              <mc:Fallback>
                <p:oleObj name="Equation" r:id="rId2" imgW="3581280" imgH="1854000" progId="Equation.DSMT4">
                  <p:embed/>
                  <p:pic>
                    <p:nvPicPr>
                      <p:cNvPr id="6" name="Object 5"/>
                      <p:cNvPicPr>
                        <a:picLocks noChangeAspect="1" noChangeArrowheads="1"/>
                      </p:cNvPicPr>
                      <p:nvPr/>
                    </p:nvPicPr>
                    <p:blipFill>
                      <a:blip r:embed="rId3"/>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name="Equation" r:id="rId4" imgW="2260440" imgH="457200" progId="Equation.DSMT4">
                  <p:embed/>
                </p:oleObj>
              </mc:Choice>
              <mc:Fallback>
                <p:oleObj name="Equation" r:id="rId4" imgW="2260440" imgH="457200" progId="Equation.DSMT4">
                  <p:embed/>
                  <p:pic>
                    <p:nvPicPr>
                      <p:cNvPr id="0" name=""/>
                      <p:cNvPicPr/>
                      <p:nvPr/>
                    </p:nvPicPr>
                    <p:blipFill>
                      <a:blip r:embed="rId5"/>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C1122F0-3C60-7FCC-9989-7FD6DD9C950E}"/>
              </a:ext>
            </a:extLst>
          </p:cNvPr>
          <p:cNvPicPr>
            <a:picLocks noChangeAspect="1"/>
          </p:cNvPicPr>
          <p:nvPr/>
        </p:nvPicPr>
        <p:blipFill>
          <a:blip r:embed="rId3"/>
          <a:stretch>
            <a:fillRect/>
          </a:stretch>
        </p:blipFill>
        <p:spPr>
          <a:xfrm>
            <a:off x="0" y="0"/>
            <a:ext cx="9144000" cy="3861121"/>
          </a:xfrm>
          <a:prstGeom prst="rect">
            <a:avLst/>
          </a:prstGeom>
        </p:spPr>
      </p:pic>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762000" y="2362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96AD33F5-1C34-1E00-086C-1198D06961CD}"/>
              </a:ext>
            </a:extLst>
          </p:cNvPr>
          <p:cNvPicPr>
            <a:picLocks noChangeAspect="1"/>
          </p:cNvPicPr>
          <p:nvPr/>
        </p:nvPicPr>
        <p:blipFill>
          <a:blip r:embed="rId4"/>
          <a:stretch>
            <a:fillRect/>
          </a:stretch>
        </p:blipFill>
        <p:spPr>
          <a:xfrm>
            <a:off x="237422" y="3828786"/>
            <a:ext cx="8745355" cy="2417024"/>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3443129728"/>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name="Equation" r:id="rId2" imgW="8557291" imgH="4046469" progId="Equation.DSMT4">
                  <p:embed/>
                </p:oleObj>
              </mc:Choice>
              <mc:Fallback>
                <p:oleObj name="Equation" r:id="rId2" imgW="8557291" imgH="4046469" progId="Equation.DSMT4">
                  <p:embed/>
                  <p:pic>
                    <p:nvPicPr>
                      <p:cNvPr id="0" name=""/>
                      <p:cNvPicPr/>
                      <p:nvPr/>
                    </p:nvPicPr>
                    <p:blipFill>
                      <a:blip r:embed="rId3"/>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457200" y="4786690"/>
            <a:ext cx="8991600" cy="1569660"/>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p:txBody>
      </p:sp>
    </p:spTree>
    <p:extLst>
      <p:ext uri="{BB962C8B-B14F-4D97-AF65-F5344CB8AC3E}">
        <p14:creationId xmlns:p14="http://schemas.microsoft.com/office/powerpoint/2010/main" val="1418348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5ACCE0-55CC-6A57-66A5-958F77C6CBB0}"/>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EA77417A-AB61-ADE5-221E-14B20132C699}"/>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FF5B9232-415A-5B9C-26E8-814B4FABAED3}"/>
              </a:ext>
            </a:extLst>
          </p:cNvPr>
          <p:cNvSpPr>
            <a:spLocks noGrp="1"/>
          </p:cNvSpPr>
          <p:nvPr>
            <p:ph type="sldNum" sz="quarter" idx="12"/>
          </p:nvPr>
        </p:nvSpPr>
        <p:spPr/>
        <p:txBody>
          <a:bodyPr/>
          <a:lstStyle/>
          <a:p>
            <a:fld id="{CE368B07-CEBF-4C80-90AF-53B34FA04CF3}" type="slidenum">
              <a:rPr lang="en-US" smtClean="0"/>
              <a:pPr/>
              <a:t>21</a:t>
            </a:fld>
            <a:endParaRPr lang="en-US" dirty="0"/>
          </a:p>
        </p:txBody>
      </p:sp>
      <p:graphicFrame>
        <p:nvGraphicFramePr>
          <p:cNvPr id="5" name="Object 4">
            <a:extLst>
              <a:ext uri="{FF2B5EF4-FFF2-40B4-BE49-F238E27FC236}">
                <a16:creationId xmlns:a16="http://schemas.microsoft.com/office/drawing/2014/main" id="{54594A40-D2BB-2653-03A7-2759AAFE94D1}"/>
              </a:ext>
            </a:extLst>
          </p:cNvPr>
          <p:cNvGraphicFramePr>
            <a:graphicFrameLocks noChangeAspect="1"/>
          </p:cNvGraphicFramePr>
          <p:nvPr>
            <p:extLst>
              <p:ext uri="{D42A27DB-BD31-4B8C-83A1-F6EECF244321}">
                <p14:modId xmlns:p14="http://schemas.microsoft.com/office/powerpoint/2010/main" val="3622883279"/>
              </p:ext>
            </p:extLst>
          </p:nvPr>
        </p:nvGraphicFramePr>
        <p:xfrm>
          <a:off x="762000" y="533400"/>
          <a:ext cx="6140450" cy="2398713"/>
        </p:xfrm>
        <a:graphic>
          <a:graphicData uri="http://schemas.openxmlformats.org/presentationml/2006/ole">
            <mc:AlternateContent xmlns:mc="http://schemas.openxmlformats.org/markup-compatibility/2006">
              <mc:Choice xmlns:v="urn:schemas-microsoft-com:vml" Requires="v">
                <p:oleObj name="Equation" r:id="rId2" imgW="3022560" imgH="1180800" progId="Equation.DSMT4">
                  <p:embed/>
                </p:oleObj>
              </mc:Choice>
              <mc:Fallback>
                <p:oleObj name="Equation" r:id="rId2" imgW="3022560" imgH="1180800" progId="Equation.DSMT4">
                  <p:embed/>
                  <p:pic>
                    <p:nvPicPr>
                      <p:cNvPr id="8" name="Object 7">
                        <a:extLst>
                          <a:ext uri="{FF2B5EF4-FFF2-40B4-BE49-F238E27FC236}">
                            <a16:creationId xmlns:a16="http://schemas.microsoft.com/office/drawing/2014/main" id="{ED2037EA-03B6-27E4-5FC5-D1AA15943FF4}"/>
                          </a:ext>
                        </a:extLst>
                      </p:cNvPr>
                      <p:cNvPicPr/>
                      <p:nvPr/>
                    </p:nvPicPr>
                    <p:blipFill>
                      <a:blip r:embed="rId3"/>
                      <a:stretch>
                        <a:fillRect/>
                      </a:stretch>
                    </p:blipFill>
                    <p:spPr>
                      <a:xfrm>
                        <a:off x="762000" y="533400"/>
                        <a:ext cx="6140450" cy="2398713"/>
                      </a:xfrm>
                      <a:prstGeom prst="rect">
                        <a:avLst/>
                      </a:prstGeom>
                    </p:spPr>
                  </p:pic>
                </p:oleObj>
              </mc:Fallback>
            </mc:AlternateContent>
          </a:graphicData>
        </a:graphic>
      </p:graphicFrame>
    </p:spTree>
    <p:extLst>
      <p:ext uri="{BB962C8B-B14F-4D97-AF65-F5344CB8AC3E}">
        <p14:creationId xmlns:p14="http://schemas.microsoft.com/office/powerpoint/2010/main" val="626207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name="数式" r:id="rId3" imgW="3479760" imgH="1930320" progId="Equation.3">
                  <p:embed/>
                </p:oleObj>
              </mc:Choice>
              <mc:Fallback>
                <p:oleObj name="数式" r:id="rId3" imgW="3479760" imgH="1930320" progId="Equation.3">
                  <p:embed/>
                  <p:pic>
                    <p:nvPicPr>
                      <p:cNvPr id="0" name="Object 4"/>
                      <p:cNvPicPr>
                        <a:picLocks noChangeAspect="1" noChangeArrowheads="1"/>
                      </p:cNvPicPr>
                      <p:nvPr/>
                    </p:nvPicPr>
                    <p:blipFill>
                      <a:blip r:embed="rId4"/>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0" name="Object 5"/>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0" name=""/>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F8960E-1559-1BB6-316E-41C212724BD4}"/>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8195AE0B-33A0-74D1-5791-FACD7EE65A91}"/>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90CBE529-0371-BFDD-13B7-8C6FE4387FD3}"/>
              </a:ext>
            </a:extLst>
          </p:cNvPr>
          <p:cNvSpPr>
            <a:spLocks noGrp="1"/>
          </p:cNvSpPr>
          <p:nvPr>
            <p:ph type="sldNum" sz="quarter" idx="12"/>
          </p:nvPr>
        </p:nvSpPr>
        <p:spPr/>
        <p:txBody>
          <a:bodyPr/>
          <a:lstStyle/>
          <a:p>
            <a:fld id="{CE368B07-CEBF-4C80-90AF-53B34FA04CF3}" type="slidenum">
              <a:rPr lang="en-US" smtClean="0"/>
              <a:pPr/>
              <a:t>23</a:t>
            </a:fld>
            <a:endParaRPr lang="en-US" dirty="0"/>
          </a:p>
        </p:txBody>
      </p:sp>
      <p:sp>
        <p:nvSpPr>
          <p:cNvPr id="5" name="TextBox 4">
            <a:extLst>
              <a:ext uri="{FF2B5EF4-FFF2-40B4-BE49-F238E27FC236}">
                <a16:creationId xmlns:a16="http://schemas.microsoft.com/office/drawing/2014/main" id="{E9A951CD-70B8-D193-7D75-A29376080798}"/>
              </a:ext>
            </a:extLst>
          </p:cNvPr>
          <p:cNvSpPr txBox="1"/>
          <p:nvPr/>
        </p:nvSpPr>
        <p:spPr>
          <a:xfrm>
            <a:off x="150556" y="64858"/>
            <a:ext cx="7391400" cy="461665"/>
          </a:xfrm>
          <a:prstGeom prst="rect">
            <a:avLst/>
          </a:prstGeom>
          <a:noFill/>
        </p:spPr>
        <p:txBody>
          <a:bodyPr wrap="square" rtlCol="0">
            <a:spAutoFit/>
          </a:bodyPr>
          <a:lstStyle/>
          <a:p>
            <a:r>
              <a:rPr lang="en-US" sz="2400" dirty="0">
                <a:latin typeface="+mj-lt"/>
              </a:rPr>
              <a:t>Example from your textbook --</a:t>
            </a:r>
          </a:p>
        </p:txBody>
      </p:sp>
      <p:pic>
        <p:nvPicPr>
          <p:cNvPr id="6" name="Picture 5">
            <a:extLst>
              <a:ext uri="{FF2B5EF4-FFF2-40B4-BE49-F238E27FC236}">
                <a16:creationId xmlns:a16="http://schemas.microsoft.com/office/drawing/2014/main" id="{E4FE85D3-01BB-0D53-37FB-BC256A57D2B4}"/>
              </a:ext>
            </a:extLst>
          </p:cNvPr>
          <p:cNvPicPr>
            <a:picLocks noChangeAspect="1"/>
          </p:cNvPicPr>
          <p:nvPr/>
        </p:nvPicPr>
        <p:blipFill>
          <a:blip r:embed="rId2"/>
          <a:stretch>
            <a:fillRect/>
          </a:stretch>
        </p:blipFill>
        <p:spPr>
          <a:xfrm>
            <a:off x="188656" y="526523"/>
            <a:ext cx="8842888" cy="4570094"/>
          </a:xfrm>
          <a:prstGeom prst="rect">
            <a:avLst/>
          </a:prstGeom>
        </p:spPr>
      </p:pic>
      <p:graphicFrame>
        <p:nvGraphicFramePr>
          <p:cNvPr id="7" name="Object 6">
            <a:extLst>
              <a:ext uri="{FF2B5EF4-FFF2-40B4-BE49-F238E27FC236}">
                <a16:creationId xmlns:a16="http://schemas.microsoft.com/office/drawing/2014/main" id="{027ED8E5-5F59-9912-DD9A-D9B7D493EEC4}"/>
              </a:ext>
            </a:extLst>
          </p:cNvPr>
          <p:cNvGraphicFramePr>
            <a:graphicFrameLocks noChangeAspect="1"/>
          </p:cNvGraphicFramePr>
          <p:nvPr>
            <p:extLst>
              <p:ext uri="{D42A27DB-BD31-4B8C-83A1-F6EECF244321}">
                <p14:modId xmlns:p14="http://schemas.microsoft.com/office/powerpoint/2010/main" val="1956736288"/>
              </p:ext>
            </p:extLst>
          </p:nvPr>
        </p:nvGraphicFramePr>
        <p:xfrm>
          <a:off x="1492250" y="5162550"/>
          <a:ext cx="4475163" cy="1028700"/>
        </p:xfrm>
        <a:graphic>
          <a:graphicData uri="http://schemas.openxmlformats.org/presentationml/2006/ole">
            <mc:AlternateContent xmlns:mc="http://schemas.openxmlformats.org/markup-compatibility/2006">
              <mc:Choice xmlns:v="urn:schemas-microsoft-com:vml" Requires="v">
                <p:oleObj name="Equation" r:id="rId3" imgW="1879560" imgH="431640" progId="Equation.DSMT4">
                  <p:embed/>
                </p:oleObj>
              </mc:Choice>
              <mc:Fallback>
                <p:oleObj name="Equation" r:id="rId3" imgW="1879560" imgH="431640" progId="Equation.DSMT4">
                  <p:embed/>
                  <p:pic>
                    <p:nvPicPr>
                      <p:cNvPr id="0" name=""/>
                      <p:cNvPicPr/>
                      <p:nvPr/>
                    </p:nvPicPr>
                    <p:blipFill>
                      <a:blip r:embed="rId4"/>
                      <a:stretch>
                        <a:fillRect/>
                      </a:stretch>
                    </p:blipFill>
                    <p:spPr>
                      <a:xfrm>
                        <a:off x="1492250" y="5162550"/>
                        <a:ext cx="4475163" cy="1028700"/>
                      </a:xfrm>
                      <a:prstGeom prst="rect">
                        <a:avLst/>
                      </a:prstGeom>
                    </p:spPr>
                  </p:pic>
                </p:oleObj>
              </mc:Fallback>
            </mc:AlternateContent>
          </a:graphicData>
        </a:graphic>
      </p:graphicFrame>
    </p:spTree>
    <p:extLst>
      <p:ext uri="{BB962C8B-B14F-4D97-AF65-F5344CB8AC3E}">
        <p14:creationId xmlns:p14="http://schemas.microsoft.com/office/powerpoint/2010/main" val="3587222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3981CD-AB0C-5155-8543-73947E421EDC}"/>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BA136999-D5A2-5A00-5D35-9A2D9D97095F}"/>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98617D5C-3F2B-81B9-5977-A895E0C15AD0}"/>
              </a:ext>
            </a:extLst>
          </p:cNvPr>
          <p:cNvSpPr>
            <a:spLocks noGrp="1"/>
          </p:cNvSpPr>
          <p:nvPr>
            <p:ph type="sldNum" sz="quarter" idx="12"/>
          </p:nvPr>
        </p:nvSpPr>
        <p:spPr/>
        <p:txBody>
          <a:bodyPr/>
          <a:lstStyle/>
          <a:p>
            <a:fld id="{CE368B07-CEBF-4C80-90AF-53B34FA04CF3}" type="slidenum">
              <a:rPr lang="en-US" smtClean="0"/>
              <a:pPr/>
              <a:t>24</a:t>
            </a:fld>
            <a:endParaRPr lang="en-US" dirty="0"/>
          </a:p>
        </p:txBody>
      </p:sp>
      <p:graphicFrame>
        <p:nvGraphicFramePr>
          <p:cNvPr id="5" name="Object 4">
            <a:extLst>
              <a:ext uri="{FF2B5EF4-FFF2-40B4-BE49-F238E27FC236}">
                <a16:creationId xmlns:a16="http://schemas.microsoft.com/office/drawing/2014/main" id="{21BC5D13-6307-DAD8-E4CB-CE65F1F56BB2}"/>
              </a:ext>
            </a:extLst>
          </p:cNvPr>
          <p:cNvGraphicFramePr>
            <a:graphicFrameLocks noChangeAspect="1"/>
          </p:cNvGraphicFramePr>
          <p:nvPr>
            <p:extLst>
              <p:ext uri="{D42A27DB-BD31-4B8C-83A1-F6EECF244321}">
                <p14:modId xmlns:p14="http://schemas.microsoft.com/office/powerpoint/2010/main" val="3732318853"/>
              </p:ext>
            </p:extLst>
          </p:nvPr>
        </p:nvGraphicFramePr>
        <p:xfrm>
          <a:off x="685800" y="381000"/>
          <a:ext cx="6218238" cy="3508375"/>
        </p:xfrm>
        <a:graphic>
          <a:graphicData uri="http://schemas.openxmlformats.org/presentationml/2006/ole">
            <mc:AlternateContent xmlns:mc="http://schemas.openxmlformats.org/markup-compatibility/2006">
              <mc:Choice xmlns:v="urn:schemas-microsoft-com:vml" Requires="v">
                <p:oleObj name="Equation" r:id="rId2" imgW="3060360" imgH="1726920" progId="Equation.DSMT4">
                  <p:embed/>
                </p:oleObj>
              </mc:Choice>
              <mc:Fallback>
                <p:oleObj name="Equation" r:id="rId2" imgW="3060360" imgH="1726920" progId="Equation.DSMT4">
                  <p:embed/>
                  <p:pic>
                    <p:nvPicPr>
                      <p:cNvPr id="5" name="Object 4">
                        <a:extLst>
                          <a:ext uri="{FF2B5EF4-FFF2-40B4-BE49-F238E27FC236}">
                            <a16:creationId xmlns:a16="http://schemas.microsoft.com/office/drawing/2014/main" id="{54594A40-D2BB-2653-03A7-2759AAFE94D1}"/>
                          </a:ext>
                        </a:extLst>
                      </p:cNvPr>
                      <p:cNvPicPr/>
                      <p:nvPr/>
                    </p:nvPicPr>
                    <p:blipFill>
                      <a:blip r:embed="rId3"/>
                      <a:stretch>
                        <a:fillRect/>
                      </a:stretch>
                    </p:blipFill>
                    <p:spPr>
                      <a:xfrm>
                        <a:off x="685800" y="381000"/>
                        <a:ext cx="6218238" cy="3508375"/>
                      </a:xfrm>
                      <a:prstGeom prst="rect">
                        <a:avLst/>
                      </a:prstGeom>
                    </p:spPr>
                  </p:pic>
                </p:oleObj>
              </mc:Fallback>
            </mc:AlternateContent>
          </a:graphicData>
        </a:graphic>
      </p:graphicFrame>
    </p:spTree>
    <p:extLst>
      <p:ext uri="{BB962C8B-B14F-4D97-AF65-F5344CB8AC3E}">
        <p14:creationId xmlns:p14="http://schemas.microsoft.com/office/powerpoint/2010/main" val="61319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9ACBD-1044-35EB-B81F-2D015D396DDF}"/>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501EB9CE-3370-B13A-E9EB-8A92DA12CBCA}"/>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56E014B3-453B-D76E-5480-2451A6B1E03A}"/>
              </a:ext>
            </a:extLst>
          </p:cNvPr>
          <p:cNvSpPr>
            <a:spLocks noGrp="1"/>
          </p:cNvSpPr>
          <p:nvPr>
            <p:ph type="sldNum" sz="quarter" idx="12"/>
          </p:nvPr>
        </p:nvSpPr>
        <p:spPr/>
        <p:txBody>
          <a:bodyPr/>
          <a:lstStyle/>
          <a:p>
            <a:fld id="{CE368B07-CEBF-4C80-90AF-53B34FA04CF3}" type="slidenum">
              <a:rPr lang="en-US" smtClean="0"/>
              <a:pPr/>
              <a:t>25</a:t>
            </a:fld>
            <a:endParaRPr lang="en-US" dirty="0"/>
          </a:p>
        </p:txBody>
      </p:sp>
      <p:pic>
        <p:nvPicPr>
          <p:cNvPr id="5" name="Picture 4">
            <a:extLst>
              <a:ext uri="{FF2B5EF4-FFF2-40B4-BE49-F238E27FC236}">
                <a16:creationId xmlns:a16="http://schemas.microsoft.com/office/drawing/2014/main" id="{B944EC1A-2397-D012-0C97-D37E760F51DC}"/>
              </a:ext>
            </a:extLst>
          </p:cNvPr>
          <p:cNvPicPr>
            <a:picLocks noChangeAspect="1"/>
          </p:cNvPicPr>
          <p:nvPr/>
        </p:nvPicPr>
        <p:blipFill>
          <a:blip r:embed="rId2"/>
          <a:stretch>
            <a:fillRect/>
          </a:stretch>
        </p:blipFill>
        <p:spPr>
          <a:xfrm>
            <a:off x="189988" y="381000"/>
            <a:ext cx="8496812" cy="3394148"/>
          </a:xfrm>
          <a:prstGeom prst="rect">
            <a:avLst/>
          </a:prstGeom>
        </p:spPr>
      </p:pic>
      <p:sp>
        <p:nvSpPr>
          <p:cNvPr id="6" name="TextBox 5">
            <a:extLst>
              <a:ext uri="{FF2B5EF4-FFF2-40B4-BE49-F238E27FC236}">
                <a16:creationId xmlns:a16="http://schemas.microsoft.com/office/drawing/2014/main" id="{92AB9CCF-4CE5-989A-AD7A-9B72BDA45BDB}"/>
              </a:ext>
            </a:extLst>
          </p:cNvPr>
          <p:cNvSpPr txBox="1"/>
          <p:nvPr/>
        </p:nvSpPr>
        <p:spPr>
          <a:xfrm>
            <a:off x="304800" y="4267200"/>
            <a:ext cx="8458200" cy="461665"/>
          </a:xfrm>
          <a:prstGeom prst="rect">
            <a:avLst/>
          </a:prstGeom>
          <a:noFill/>
        </p:spPr>
        <p:txBody>
          <a:bodyPr wrap="square" rtlCol="0">
            <a:spAutoFit/>
          </a:bodyPr>
          <a:lstStyle/>
          <a:p>
            <a:r>
              <a:rPr lang="en-US" sz="2400" dirty="0">
                <a:latin typeface="+mj-lt"/>
              </a:rPr>
              <a:t>Need to solve this differential equation for </a:t>
            </a:r>
            <a:r>
              <a:rPr lang="en-US" sz="2400" i="1" dirty="0">
                <a:latin typeface="+mj-lt"/>
              </a:rPr>
              <a:t>z(x) --</a:t>
            </a:r>
            <a:endParaRPr lang="en-US" sz="2400" dirty="0">
              <a:latin typeface="+mj-lt"/>
            </a:endParaRPr>
          </a:p>
        </p:txBody>
      </p:sp>
    </p:spTree>
    <p:extLst>
      <p:ext uri="{BB962C8B-B14F-4D97-AF65-F5344CB8AC3E}">
        <p14:creationId xmlns:p14="http://schemas.microsoft.com/office/powerpoint/2010/main" val="2527264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694D4-98F6-D34F-C94E-EB476902F975}"/>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28706888-183D-52DD-D70B-64A14A4D19DF}"/>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496DE719-5B58-F509-A1E3-7576554D45D7}"/>
              </a:ext>
            </a:extLst>
          </p:cNvPr>
          <p:cNvSpPr>
            <a:spLocks noGrp="1"/>
          </p:cNvSpPr>
          <p:nvPr>
            <p:ph type="sldNum" sz="quarter" idx="12"/>
          </p:nvPr>
        </p:nvSpPr>
        <p:spPr/>
        <p:txBody>
          <a:bodyPr/>
          <a:lstStyle/>
          <a:p>
            <a:fld id="{CE368B07-CEBF-4C80-90AF-53B34FA04CF3}" type="slidenum">
              <a:rPr lang="en-US" smtClean="0"/>
              <a:pPr/>
              <a:t>26</a:t>
            </a:fld>
            <a:endParaRPr lang="en-US" dirty="0"/>
          </a:p>
        </p:txBody>
      </p:sp>
      <p:graphicFrame>
        <p:nvGraphicFramePr>
          <p:cNvPr id="5" name="Object 4">
            <a:extLst>
              <a:ext uri="{FF2B5EF4-FFF2-40B4-BE49-F238E27FC236}">
                <a16:creationId xmlns:a16="http://schemas.microsoft.com/office/drawing/2014/main" id="{F315685C-AAE3-FE83-153F-EA94079C0CF6}"/>
              </a:ext>
            </a:extLst>
          </p:cNvPr>
          <p:cNvGraphicFramePr>
            <a:graphicFrameLocks noChangeAspect="1"/>
          </p:cNvGraphicFramePr>
          <p:nvPr>
            <p:extLst>
              <p:ext uri="{D42A27DB-BD31-4B8C-83A1-F6EECF244321}">
                <p14:modId xmlns:p14="http://schemas.microsoft.com/office/powerpoint/2010/main" val="2986952946"/>
              </p:ext>
            </p:extLst>
          </p:nvPr>
        </p:nvGraphicFramePr>
        <p:xfrm>
          <a:off x="436880" y="381000"/>
          <a:ext cx="8426450" cy="5668963"/>
        </p:xfrm>
        <a:graphic>
          <a:graphicData uri="http://schemas.openxmlformats.org/presentationml/2006/ole">
            <mc:AlternateContent xmlns:mc="http://schemas.openxmlformats.org/markup-compatibility/2006">
              <mc:Choice xmlns:v="urn:schemas-microsoft-com:vml" Requires="v">
                <p:oleObj name="Equation" r:id="rId2" imgW="3962160" imgH="2666880" progId="Equation.DSMT4">
                  <p:embed/>
                </p:oleObj>
              </mc:Choice>
              <mc:Fallback>
                <p:oleObj name="Equation" r:id="rId2" imgW="3962160" imgH="2666880" progId="Equation.DSMT4">
                  <p:embed/>
                  <p:pic>
                    <p:nvPicPr>
                      <p:cNvPr id="7" name="Object 6">
                        <a:extLst>
                          <a:ext uri="{FF2B5EF4-FFF2-40B4-BE49-F238E27FC236}">
                            <a16:creationId xmlns:a16="http://schemas.microsoft.com/office/drawing/2014/main" id="{797AD210-E090-6A3B-B22F-E5B7F67E534B}"/>
                          </a:ext>
                        </a:extLst>
                      </p:cNvPr>
                      <p:cNvPicPr/>
                      <p:nvPr/>
                    </p:nvPicPr>
                    <p:blipFill>
                      <a:blip r:embed="rId3"/>
                      <a:stretch>
                        <a:fillRect/>
                      </a:stretch>
                    </p:blipFill>
                    <p:spPr>
                      <a:xfrm>
                        <a:off x="436880" y="381000"/>
                        <a:ext cx="8426450" cy="5668963"/>
                      </a:xfrm>
                      <a:prstGeom prst="rect">
                        <a:avLst/>
                      </a:prstGeom>
                    </p:spPr>
                  </p:pic>
                </p:oleObj>
              </mc:Fallback>
            </mc:AlternateContent>
          </a:graphicData>
        </a:graphic>
      </p:graphicFrame>
    </p:spTree>
    <p:extLst>
      <p:ext uri="{BB962C8B-B14F-4D97-AF65-F5344CB8AC3E}">
        <p14:creationId xmlns:p14="http://schemas.microsoft.com/office/powerpoint/2010/main" val="2340497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607A8E-A7C0-6463-C4B5-DCF2D4B0BC82}"/>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3C90BBE9-2C24-8FEC-25CF-B15B8C4DFD1F}"/>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384EF447-1F4B-10FE-C7DA-341BFB3870D6}"/>
              </a:ext>
            </a:extLst>
          </p:cNvPr>
          <p:cNvSpPr>
            <a:spLocks noGrp="1"/>
          </p:cNvSpPr>
          <p:nvPr>
            <p:ph type="sldNum" sz="quarter" idx="12"/>
          </p:nvPr>
        </p:nvSpPr>
        <p:spPr/>
        <p:txBody>
          <a:bodyPr/>
          <a:lstStyle/>
          <a:p>
            <a:fld id="{CE368B07-CEBF-4C80-90AF-53B34FA04CF3}" type="slidenum">
              <a:rPr lang="en-US" smtClean="0"/>
              <a:pPr/>
              <a:t>27</a:t>
            </a:fld>
            <a:endParaRPr lang="en-US" dirty="0"/>
          </a:p>
        </p:txBody>
      </p:sp>
      <p:graphicFrame>
        <p:nvGraphicFramePr>
          <p:cNvPr id="5" name="Object 4">
            <a:extLst>
              <a:ext uri="{FF2B5EF4-FFF2-40B4-BE49-F238E27FC236}">
                <a16:creationId xmlns:a16="http://schemas.microsoft.com/office/drawing/2014/main" id="{82C13658-82D2-E1E7-A9B5-73E02F5D5A99}"/>
              </a:ext>
            </a:extLst>
          </p:cNvPr>
          <p:cNvGraphicFramePr>
            <a:graphicFrameLocks noChangeAspect="1"/>
          </p:cNvGraphicFramePr>
          <p:nvPr>
            <p:extLst>
              <p:ext uri="{D42A27DB-BD31-4B8C-83A1-F6EECF244321}">
                <p14:modId xmlns:p14="http://schemas.microsoft.com/office/powerpoint/2010/main" val="3422412595"/>
              </p:ext>
            </p:extLst>
          </p:nvPr>
        </p:nvGraphicFramePr>
        <p:xfrm>
          <a:off x="685800" y="685800"/>
          <a:ext cx="7361048" cy="2360612"/>
        </p:xfrm>
        <a:graphic>
          <a:graphicData uri="http://schemas.openxmlformats.org/presentationml/2006/ole">
            <mc:AlternateContent xmlns:mc="http://schemas.openxmlformats.org/markup-compatibility/2006">
              <mc:Choice xmlns:v="urn:schemas-microsoft-com:vml" Requires="v">
                <p:oleObj name="Equation" r:id="rId2" imgW="3682800" imgH="1180800" progId="Equation.DSMT4">
                  <p:embed/>
                </p:oleObj>
              </mc:Choice>
              <mc:Fallback>
                <p:oleObj name="Equation" r:id="rId2" imgW="3682800" imgH="1180800" progId="Equation.DSMT4">
                  <p:embed/>
                  <p:pic>
                    <p:nvPicPr>
                      <p:cNvPr id="0" name=""/>
                      <p:cNvPicPr/>
                      <p:nvPr/>
                    </p:nvPicPr>
                    <p:blipFill>
                      <a:blip r:embed="rId3"/>
                      <a:stretch>
                        <a:fillRect/>
                      </a:stretch>
                    </p:blipFill>
                    <p:spPr>
                      <a:xfrm>
                        <a:off x="685800" y="685800"/>
                        <a:ext cx="7361048" cy="2360612"/>
                      </a:xfrm>
                      <a:prstGeom prst="rect">
                        <a:avLst/>
                      </a:prstGeom>
                    </p:spPr>
                  </p:pic>
                </p:oleObj>
              </mc:Fallback>
            </mc:AlternateContent>
          </a:graphicData>
        </a:graphic>
      </p:graphicFrame>
    </p:spTree>
    <p:extLst>
      <p:ext uri="{BB962C8B-B14F-4D97-AF65-F5344CB8AC3E}">
        <p14:creationId xmlns:p14="http://schemas.microsoft.com/office/powerpoint/2010/main" val="3729615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name="Equation" r:id="rId4" imgW="3848040" imgH="1955520" progId="Equation.DSMT4">
                  <p:embed/>
                </p:oleObj>
              </mc:Choice>
              <mc:Fallback>
                <p:oleObj name="Equation" r:id="rId4" imgW="3848040" imgH="1955520" progId="Equation.DSMT4">
                  <p:embed/>
                  <p:pic>
                    <p:nvPicPr>
                      <p:cNvPr id="0" name="Object 5"/>
                      <p:cNvPicPr>
                        <a:picLocks noChangeAspect="1" noChangeArrowheads="1"/>
                      </p:cNvPicPr>
                      <p:nvPr/>
                    </p:nvPicPr>
                    <p:blipFill>
                      <a:blip r:embed="rId5"/>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name="Equation" r:id="rId3" imgW="3390840" imgH="3708360" progId="Equation.DSMT4">
                  <p:embed/>
                </p:oleObj>
              </mc:Choice>
              <mc:Fallback>
                <p:oleObj name="Equation" r:id="rId3" imgW="3390840" imgH="3708360" progId="Equation.DSMT4">
                  <p:embed/>
                  <p:pic>
                    <p:nvPicPr>
                      <p:cNvPr id="0" name="Object 4"/>
                      <p:cNvPicPr>
                        <a:picLocks noChangeAspect="1" noChangeArrowheads="1"/>
                      </p:cNvPicPr>
                      <p:nvPr/>
                    </p:nvPicPr>
                    <p:blipFill>
                      <a:blip r:embed="rId4"/>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0235-7F6C-43E7-9CA1-3DE015E17EC5}"/>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82E848E0-3839-431F-BF57-3C3BD1D67C21}"/>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87D8BC15-F68D-4B2F-969A-4C7DB993416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6" name="TextBox 5">
            <a:extLst>
              <a:ext uri="{FF2B5EF4-FFF2-40B4-BE49-F238E27FC236}">
                <a16:creationId xmlns:a16="http://schemas.microsoft.com/office/drawing/2014/main" id="{18EDED5B-9FEA-20D3-3D91-40AFA6A25EFC}"/>
              </a:ext>
            </a:extLst>
          </p:cNvPr>
          <p:cNvSpPr txBox="1"/>
          <p:nvPr/>
        </p:nvSpPr>
        <p:spPr>
          <a:xfrm>
            <a:off x="685800" y="1295400"/>
            <a:ext cx="7772400" cy="830997"/>
          </a:xfrm>
          <a:prstGeom prst="rect">
            <a:avLst/>
          </a:prstGeom>
          <a:noFill/>
        </p:spPr>
        <p:txBody>
          <a:bodyPr wrap="square" rtlCol="0">
            <a:spAutoFit/>
          </a:bodyPr>
          <a:lstStyle/>
          <a:p>
            <a:r>
              <a:rPr lang="en-US" sz="2400" dirty="0">
                <a:latin typeface="+mj-lt"/>
              </a:rPr>
              <a:t>The “calculus of variation” as a mathematical construction.</a:t>
            </a:r>
          </a:p>
        </p:txBody>
      </p:sp>
    </p:spTree>
    <p:extLst>
      <p:ext uri="{BB962C8B-B14F-4D97-AF65-F5344CB8AC3E}">
        <p14:creationId xmlns:p14="http://schemas.microsoft.com/office/powerpoint/2010/main" val="3791994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0" name=""/>
                      <p:cNvPicPr/>
                      <p:nvPr/>
                    </p:nvPicPr>
                    <p:blipFill>
                      <a:blip r:embed="rId5"/>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name="Equation" r:id="rId6" imgW="3085920" imgH="1104840" progId="Equation.DSMT4">
                  <p:embed/>
                </p:oleObj>
              </mc:Choice>
              <mc:Fallback>
                <p:oleObj name="Equation" r:id="rId6" imgW="3085920" imgH="1104840" progId="Equation.DSMT4">
                  <p:embed/>
                  <p:pic>
                    <p:nvPicPr>
                      <p:cNvPr id="0" name=""/>
                      <p:cNvPicPr/>
                      <p:nvPr/>
                    </p:nvPicPr>
                    <p:blipFill>
                      <a:blip r:embed="rId7"/>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name="Equation" r:id="rId8" imgW="2095200" imgH="253800" progId="Equation.DSMT4">
                  <p:embed/>
                </p:oleObj>
              </mc:Choice>
              <mc:Fallback>
                <p:oleObj name="Equation" r:id="rId8" imgW="2095200" imgH="253800" progId="Equation.DSMT4">
                  <p:embed/>
                  <p:pic>
                    <p:nvPicPr>
                      <p:cNvPr id="0" name=""/>
                      <p:cNvPicPr/>
                      <p:nvPr/>
                    </p:nvPicPr>
                    <p:blipFill>
                      <a:blip r:embed="rId9"/>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name="Equation" r:id="rId6" imgW="3009600" imgH="736560" progId="Equation.DSMT4">
                  <p:embed/>
                </p:oleObj>
              </mc:Choice>
              <mc:Fallback>
                <p:oleObj name="Equation" r:id="rId6" imgW="3009600" imgH="736560" progId="Equation.DSMT4">
                  <p:embed/>
                  <p:pic>
                    <p:nvPicPr>
                      <p:cNvPr id="0" name=""/>
                      <p:cNvPicPr/>
                      <p:nvPr/>
                    </p:nvPicPr>
                    <p:blipFill>
                      <a:blip r:embed="rId7"/>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name="数式" r:id="rId3" imgW="3047760" imgH="2133360" progId="Equation.3">
                  <p:embed/>
                </p:oleObj>
              </mc:Choice>
              <mc:Fallback>
                <p:oleObj name="数式" r:id="rId3" imgW="3047760" imgH="2133360" progId="Equation.3">
                  <p:embed/>
                  <p:pic>
                    <p:nvPicPr>
                      <p:cNvPr id="0" name="Object 4"/>
                      <p:cNvPicPr>
                        <a:picLocks noChangeAspect="1" noChangeArrowheads="1"/>
                      </p:cNvPicPr>
                      <p:nvPr/>
                    </p:nvPicPr>
                    <p:blipFill>
                      <a:blip r:embed="rId4"/>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name="数式" r:id="rId3" imgW="3492360" imgH="1587240" progId="Equation.3">
                  <p:embed/>
                </p:oleObj>
              </mc:Choice>
              <mc:Fallback>
                <p:oleObj name="数式" r:id="rId3" imgW="3492360" imgH="1587240" progId="Equation.3">
                  <p:embed/>
                  <p:pic>
                    <p:nvPicPr>
                      <p:cNvPr id="0" name="Object 5"/>
                      <p:cNvPicPr>
                        <a:picLocks noChangeAspect="1" noChangeArrowheads="1"/>
                      </p:cNvPicPr>
                      <p:nvPr/>
                    </p:nvPicPr>
                    <p:blipFill>
                      <a:blip r:embed="rId4"/>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name="数式" r:id="rId5" imgW="3314520" imgH="1930320" progId="Equation.3">
                  <p:embed/>
                </p:oleObj>
              </mc:Choice>
              <mc:Fallback>
                <p:oleObj name="数式" r:id="rId5" imgW="3314520" imgH="1930320" progId="Equation.3">
                  <p:embed/>
                  <p:pic>
                    <p:nvPicPr>
                      <p:cNvPr id="0" name="Object 4"/>
                      <p:cNvPicPr>
                        <a:picLocks noChangeAspect="1" noChangeArrowheads="1"/>
                      </p:cNvPicPr>
                      <p:nvPr/>
                    </p:nvPicPr>
                    <p:blipFill>
                      <a:blip r:embed="rId6"/>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8B6A6-CC2C-4F66-B279-52D40B35286A}"/>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71DEE7FC-D1BD-4EF3-8011-2401478EB794}"/>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9958FD7D-50A5-41CD-84D2-BD460EAAA955}"/>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9D5A3B27-7C47-4CD3-8CFA-8E9870028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076575" cy="4000500"/>
          </a:xfrm>
          <a:prstGeom prst="rect">
            <a:avLst/>
          </a:prstGeom>
        </p:spPr>
      </p:pic>
      <p:sp>
        <p:nvSpPr>
          <p:cNvPr id="7" name="TextBox 6">
            <a:extLst>
              <a:ext uri="{FF2B5EF4-FFF2-40B4-BE49-F238E27FC236}">
                <a16:creationId xmlns:a16="http://schemas.microsoft.com/office/drawing/2014/main" id="{9B36BE4F-9C0F-4729-892C-9C6B0FEFFC10}"/>
              </a:ext>
            </a:extLst>
          </p:cNvPr>
          <p:cNvSpPr txBox="1"/>
          <p:nvPr/>
        </p:nvSpPr>
        <p:spPr>
          <a:xfrm>
            <a:off x="4267200" y="463689"/>
            <a:ext cx="4495800" cy="5632311"/>
          </a:xfrm>
          <a:prstGeom prst="rect">
            <a:avLst/>
          </a:prstGeom>
          <a:noFill/>
        </p:spPr>
        <p:txBody>
          <a:bodyPr wrap="square" rtlCol="0">
            <a:spAutoFit/>
          </a:bodyPr>
          <a:lstStyle/>
          <a:p>
            <a:r>
              <a:rPr lang="en-US" sz="2400" dirty="0">
                <a:latin typeface="+mj-lt"/>
              </a:rPr>
              <a:t>According </a:t>
            </a:r>
            <a:r>
              <a:rPr lang="en-US" sz="2400" dirty="0" err="1">
                <a:latin typeface="+mj-lt"/>
              </a:rPr>
              <a:t>wikipedia</a:t>
            </a:r>
            <a:r>
              <a:rPr lang="en-US" sz="2400" dirty="0">
                <a:latin typeface="+mj-lt"/>
              </a:rPr>
              <a:t> –</a:t>
            </a:r>
          </a:p>
          <a:p>
            <a:r>
              <a:rPr lang="en-US" sz="2400" b="1" dirty="0"/>
              <a:t>Joseph-Louis Lagrange</a:t>
            </a:r>
            <a:r>
              <a:rPr lang="en-US" sz="2400" dirty="0"/>
              <a:t> (born </a:t>
            </a:r>
            <a:r>
              <a:rPr lang="en-US" sz="2400" b="1" dirty="0"/>
              <a:t>Giuseppe Luigi </a:t>
            </a:r>
            <a:r>
              <a:rPr lang="en-US" sz="2400" b="1" dirty="0" err="1"/>
              <a:t>Lagrangia</a:t>
            </a:r>
            <a:r>
              <a:rPr lang="en-US" sz="2400" dirty="0"/>
              <a:t> or </a:t>
            </a:r>
            <a:r>
              <a:rPr lang="en-US" sz="2400" b="1" dirty="0"/>
              <a:t>Giuseppe Ludovico De la Grange </a:t>
            </a:r>
            <a:r>
              <a:rPr lang="en-US" sz="2400" b="1" dirty="0" err="1"/>
              <a:t>Tournier</a:t>
            </a:r>
            <a:r>
              <a:rPr lang="en-US" sz="2400" dirty="0"/>
              <a:t>; 25 January 1736 – 10 April 1813), also reported as </a:t>
            </a:r>
            <a:r>
              <a:rPr lang="en-US" sz="2400" b="1" dirty="0"/>
              <a:t>Giuseppe Luigi Lagrange</a:t>
            </a:r>
            <a:r>
              <a:rPr lang="en-US" sz="2400" dirty="0"/>
              <a:t> or </a:t>
            </a:r>
            <a:r>
              <a:rPr lang="en-US" sz="2400" b="1" dirty="0" err="1"/>
              <a:t>Lagrangia</a:t>
            </a:r>
            <a:r>
              <a:rPr lang="en-US" sz="2400" dirty="0"/>
              <a:t>,</a:t>
            </a:r>
            <a:r>
              <a:rPr lang="en-US" sz="2400" baseline="30000" dirty="0"/>
              <a:t> </a:t>
            </a:r>
            <a:r>
              <a:rPr lang="en-US" sz="2400" dirty="0"/>
              <a:t>was an Italian mathematician and astronomer, later naturalized French. He made significant contributions to the fields of analysis, number theory, and both classical and celestial mechanics.</a:t>
            </a:r>
            <a:endParaRPr lang="en-US" sz="2400" dirty="0">
              <a:latin typeface="+mj-lt"/>
            </a:endParaRPr>
          </a:p>
        </p:txBody>
      </p:sp>
    </p:spTree>
    <p:extLst>
      <p:ext uri="{BB962C8B-B14F-4D97-AF65-F5344CB8AC3E}">
        <p14:creationId xmlns:p14="http://schemas.microsoft.com/office/powerpoint/2010/main" val="21492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F1EFB-F4CA-4B5D-985B-49EBAC6C898D}"/>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56DE8E9B-2784-4A85-AF42-DADA578D8113}"/>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E19637E2-2FA5-4F54-996B-168B1B073923}"/>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6" name="Picture 5">
            <a:extLst>
              <a:ext uri="{FF2B5EF4-FFF2-40B4-BE49-F238E27FC236}">
                <a16:creationId xmlns:a16="http://schemas.microsoft.com/office/drawing/2014/main" id="{23C19D20-44D2-4449-B767-20D14C3FF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48" y="609600"/>
            <a:ext cx="3533396" cy="4572000"/>
          </a:xfrm>
          <a:prstGeom prst="rect">
            <a:avLst/>
          </a:prstGeom>
        </p:spPr>
      </p:pic>
      <p:sp>
        <p:nvSpPr>
          <p:cNvPr id="7" name="TextBox 6">
            <a:extLst>
              <a:ext uri="{FF2B5EF4-FFF2-40B4-BE49-F238E27FC236}">
                <a16:creationId xmlns:a16="http://schemas.microsoft.com/office/drawing/2014/main" id="{AB4A16DE-A408-461F-80F3-AC9D57E2B107}"/>
              </a:ext>
            </a:extLst>
          </p:cNvPr>
          <p:cNvSpPr txBox="1"/>
          <p:nvPr/>
        </p:nvSpPr>
        <p:spPr>
          <a:xfrm>
            <a:off x="4114800" y="609600"/>
            <a:ext cx="4800600" cy="4985980"/>
          </a:xfrm>
          <a:prstGeom prst="rect">
            <a:avLst/>
          </a:prstGeom>
          <a:noFill/>
        </p:spPr>
        <p:txBody>
          <a:bodyPr wrap="square" rtlCol="0">
            <a:spAutoFit/>
          </a:bodyPr>
          <a:lstStyle/>
          <a:p>
            <a:r>
              <a:rPr lang="en-US" sz="2400" dirty="0">
                <a:latin typeface="+mj-lt"/>
              </a:rPr>
              <a:t>According to Wikipedia – </a:t>
            </a:r>
          </a:p>
          <a:p>
            <a:r>
              <a:rPr lang="en-US" b="1" dirty="0">
                <a:latin typeface="+mj-lt"/>
              </a:rPr>
              <a:t>Leonard Euler </a:t>
            </a:r>
            <a:r>
              <a:rPr lang="en-US" dirty="0">
                <a:latin typeface="+mj-lt"/>
              </a:rPr>
              <a:t>(April 7, 1707-September 18, 1783) </a:t>
            </a:r>
            <a:r>
              <a:rPr lang="en-US" dirty="0"/>
              <a:t>Swiss mathematician, physicist, astronomer, geographer, logician and engineer who founded the studies of graph theory and topology and made pioneering and influential discoveries in many other branches of mathematics such as analytic number theory, complex analysis, and infinitesimal calculus. He introduced much of modern mathematical terminology and notation, including the notion of a mathematical function. He is also known for his work in mechanics, fluid dynamics, optics, astronomy and music theory. </a:t>
            </a:r>
            <a:endParaRPr lang="en-US" dirty="0">
              <a:latin typeface="+mj-lt"/>
            </a:endParaRPr>
          </a:p>
          <a:p>
            <a:endParaRPr lang="en-US" dirty="0">
              <a:latin typeface="+mj-lt"/>
            </a:endParaRPr>
          </a:p>
          <a:p>
            <a:endParaRPr lang="en-US" sz="2400" dirty="0">
              <a:latin typeface="+mj-lt"/>
            </a:endParaRPr>
          </a:p>
        </p:txBody>
      </p:sp>
      <p:pic>
        <p:nvPicPr>
          <p:cNvPr id="74758" name="Picture 6" descr="About this sound">
            <a:hlinkClick r:id="rId3" tooltip="About this sound"/>
            <a:extLst>
              <a:ext uri="{FF2B5EF4-FFF2-40B4-BE49-F238E27FC236}">
                <a16:creationId xmlns:a16="http://schemas.microsoft.com/office/drawing/2014/main" id="{0EE722D5-6445-483A-84CB-FAD0FEB0B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136525"/>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9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name="数式" r:id="rId6" imgW="2755800" imgH="850680" progId="Equation.3">
                  <p:embed/>
                </p:oleObj>
              </mc:Choice>
              <mc:Fallback>
                <p:oleObj name="数式" r:id="rId6" imgW="2755800" imgH="850680" progId="Equation.3">
                  <p:embed/>
                  <p:pic>
                    <p:nvPicPr>
                      <p:cNvPr id="0" name="Object 6"/>
                      <p:cNvPicPr>
                        <a:picLocks noChangeAspect="1" noChangeArrowheads="1"/>
                      </p:cNvPicPr>
                      <p:nvPr/>
                    </p:nvPicPr>
                    <p:blipFill>
                      <a:blip r:embed="rId7"/>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8/31/2023</a:t>
            </a:r>
            <a:endParaRPr lang="en-US" dirty="0"/>
          </a:p>
        </p:txBody>
      </p:sp>
      <p:sp>
        <p:nvSpPr>
          <p:cNvPr id="3" name="Footer Placeholder 2"/>
          <p:cNvSpPr>
            <a:spLocks noGrp="1"/>
          </p:cNvSpPr>
          <p:nvPr>
            <p:ph type="ftr" sz="quarter" idx="11"/>
          </p:nvPr>
        </p:nvSpPr>
        <p:spPr/>
        <p:txBody>
          <a:bodyPr/>
          <a:lstStyle/>
          <a:p>
            <a:r>
              <a:rPr lang="en-US"/>
              <a:t>PHY 337/637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extLst>
              <p:ext uri="{D42A27DB-BD31-4B8C-83A1-F6EECF244321}">
                <p14:modId xmlns:p14="http://schemas.microsoft.com/office/powerpoint/2010/main" val="3337942908"/>
              </p:ext>
            </p:extLst>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0" name="Object 7"/>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0" name="Object 5"/>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8/31/2023</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337/637  Fall 2023 -- Lecture 2</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 – V(x)</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23771691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name="Equation" r:id="rId3" imgW="3441600" imgH="914400" progId="Equation.DSMT4">
                  <p:embed/>
                </p:oleObj>
              </mc:Choice>
              <mc:Fallback>
                <p:oleObj name="Equation" r:id="rId3" imgW="3441600" imgH="914400" progId="Equation.DSMT4">
                  <p:embed/>
                  <p:pic>
                    <p:nvPicPr>
                      <p:cNvPr id="0" name=""/>
                      <p:cNvPicPr/>
                      <p:nvPr/>
                    </p:nvPicPr>
                    <p:blipFill>
                      <a:blip r:embed="rId4"/>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8962</TotalTime>
  <Words>1067</Words>
  <Application>Microsoft Office PowerPoint</Application>
  <PresentationFormat>On-screen Show (4:3)</PresentationFormat>
  <Paragraphs>185</Paragraphs>
  <Slides>33</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8" baseType="lpstr">
      <vt:lpstr>Arial</vt:lpstr>
      <vt:lpstr>Calibri</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417</cp:revision>
  <cp:lastPrinted>2020-09-08T01:45:51Z</cp:lastPrinted>
  <dcterms:created xsi:type="dcterms:W3CDTF">2012-01-10T18:32:24Z</dcterms:created>
  <dcterms:modified xsi:type="dcterms:W3CDTF">2023-08-30T04:07:17Z</dcterms:modified>
</cp:coreProperties>
</file>