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45"/>
  </p:notesMasterIdLst>
  <p:handoutMasterIdLst>
    <p:handoutMasterId r:id="rId46"/>
  </p:handoutMasterIdLst>
  <p:sldIdLst>
    <p:sldId id="296" r:id="rId4"/>
    <p:sldId id="354" r:id="rId5"/>
    <p:sldId id="396" r:id="rId6"/>
    <p:sldId id="426" r:id="rId7"/>
    <p:sldId id="398"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427"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425" r:id="rId36"/>
    <p:sldId id="428" r:id="rId37"/>
    <p:sldId id="429" r:id="rId38"/>
    <p:sldId id="430" r:id="rId39"/>
    <p:sldId id="431" r:id="rId40"/>
    <p:sldId id="432" r:id="rId41"/>
    <p:sldId id="433" r:id="rId42"/>
    <p:sldId id="434" r:id="rId43"/>
    <p:sldId id="435"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1" autoAdjust="0"/>
    <p:restoredTop sz="87947" autoAdjust="0"/>
  </p:normalViewPr>
  <p:slideViewPr>
    <p:cSldViewPr>
      <p:cViewPr varScale="1">
        <p:scale>
          <a:sx n="62" d="100"/>
          <a:sy n="62" d="100"/>
        </p:scale>
        <p:origin x="744" y="44"/>
      </p:cViewPr>
      <p:guideLst>
        <p:guide orient="horz" pos="2160"/>
        <p:guide pos="2880"/>
      </p:guideLst>
    </p:cSldViewPr>
  </p:slideViewPr>
  <p:notesTextViewPr>
    <p:cViewPr>
      <p:scale>
        <a:sx n="1" d="1"/>
        <a:sy n="1" d="1"/>
      </p:scale>
      <p:origin x="0" y="0"/>
    </p:cViewPr>
  </p:notesTextViewPr>
  <p:sorterViewPr>
    <p:cViewPr>
      <p:scale>
        <a:sx n="29" d="100"/>
        <a:sy n="2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9/3/2023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9/3/2023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topic of “calculus of variation” is covered in Chapter 5 of your textbook.     We will study the mathematical formalism first before showing how it is useful for studying mechanical systems.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390234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famous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587979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curve will win the race?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172826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of the Euler-Lagrange equations.      The green equations look harder.</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165676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Calling the integration 2a is very convenient.</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016591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clever mathematics.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333421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of the result.</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179538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you do with your bet?</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072726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equations to use.</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555382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good idea to remember these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4002245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needing extra information.</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305816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short problem on this subject that will be due next Tuesday.</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2272400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minimize with a constraint.</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2771081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Applying the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2057788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1695081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solutions in (almost) convenient form.</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1815421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again.</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1592271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start to apply this mathematics to the physics of motion.    Here we map the variables that will apply.    A is called “action”.   L is called “</a:t>
            </a:r>
            <a:r>
              <a:rPr lang="en-US" dirty="0" err="1"/>
              <a:t>Lagrangian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676241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will show how Newton’s laws can be written in terms of the </a:t>
            </a:r>
            <a:r>
              <a:rPr lang="en-US" dirty="0" err="1"/>
              <a:t>Lagrangian</a:t>
            </a:r>
            <a:r>
              <a:rPr lang="en-US" dirty="0"/>
              <a:t> formalism.</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1560077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Euler and Lagrange, we need to thank Hamilton as well.</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2740698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2977818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will show that it works with these relationships and then we will try understand why/how.</a:t>
            </a:r>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dirty="0"/>
          </a:p>
        </p:txBody>
      </p:sp>
    </p:spTree>
    <p:extLst>
      <p:ext uri="{BB962C8B-B14F-4D97-AF65-F5344CB8AC3E}">
        <p14:creationId xmlns:p14="http://schemas.microsoft.com/office/powerpoint/2010/main" val="2499044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equations to use.</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97704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 is sometimes A and sometimes S.</a:t>
            </a:r>
          </a:p>
        </p:txBody>
      </p:sp>
      <p:sp>
        <p:nvSpPr>
          <p:cNvPr id="4" name="Slide Number Placeholder 3"/>
          <p:cNvSpPr>
            <a:spLocks noGrp="1"/>
          </p:cNvSpPr>
          <p:nvPr>
            <p:ph type="sldNum" sz="quarter" idx="5"/>
          </p:nvPr>
        </p:nvSpPr>
        <p:spPr/>
        <p:txBody>
          <a:bodyPr/>
          <a:lstStyle/>
          <a:p>
            <a:fld id="{615B37F0-B5B5-4873-843A-F6B8A32A0D0F}" type="slidenum">
              <a:rPr lang="en-US" smtClean="0"/>
              <a:t>40</a:t>
            </a:fld>
            <a:endParaRPr lang="en-US" dirty="0"/>
          </a:p>
        </p:txBody>
      </p:sp>
    </p:spTree>
    <p:extLst>
      <p:ext uri="{BB962C8B-B14F-4D97-AF65-F5344CB8AC3E}">
        <p14:creationId xmlns:p14="http://schemas.microsoft.com/office/powerpoint/2010/main" val="4087828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Checking </a:t>
            </a:r>
            <a:r>
              <a:rPr lang="en-US"/>
              <a:t>the minimization.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41</a:t>
            </a:fld>
            <a:endParaRPr lang="en-US" dirty="0"/>
          </a:p>
        </p:txBody>
      </p:sp>
    </p:spTree>
    <p:extLst>
      <p:ext uri="{BB962C8B-B14F-4D97-AF65-F5344CB8AC3E}">
        <p14:creationId xmlns:p14="http://schemas.microsoft.com/office/powerpoint/2010/main" val="215449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homework problem is very similar to this.      Actually stopped at this slide.    Will continue discussion </a:t>
            </a:r>
            <a:r>
              <a:rPr lang="en-US"/>
              <a:t>on Wednesday.</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91740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example of the use of calculus of variation.</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4046008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these steps, the solution is found up to some constants.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762865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087756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results for particular boundary values.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945051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the equations we worked out last time.</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957553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9/05/2023</a:t>
            </a:r>
            <a:endParaRPr lang="en-US" dirty="0"/>
          </a:p>
        </p:txBody>
      </p:sp>
      <p:sp>
        <p:nvSpPr>
          <p:cNvPr id="5" name="Footer Placeholder 4"/>
          <p:cNvSpPr>
            <a:spLocks noGrp="1"/>
          </p:cNvSpPr>
          <p:nvPr>
            <p:ph type="ftr" sz="quarter" idx="11"/>
          </p:nvPr>
        </p:nvSpPr>
        <p:spPr/>
        <p:txBody>
          <a:bodyPr/>
          <a:lstStyle/>
          <a:p>
            <a:r>
              <a:rPr lang="en-US"/>
              <a:t>PHY 337/637  Fall 2023 -- Lecture 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9/05/2023</a:t>
            </a:r>
            <a:endParaRPr lang="en-US" dirty="0"/>
          </a:p>
        </p:txBody>
      </p:sp>
      <p:sp>
        <p:nvSpPr>
          <p:cNvPr id="5" name="Footer Placeholder 4"/>
          <p:cNvSpPr>
            <a:spLocks noGrp="1"/>
          </p:cNvSpPr>
          <p:nvPr>
            <p:ph type="ftr" sz="quarter" idx="11"/>
          </p:nvPr>
        </p:nvSpPr>
        <p:spPr/>
        <p:txBody>
          <a:bodyPr/>
          <a:lstStyle/>
          <a:p>
            <a:r>
              <a:rPr lang="en-US"/>
              <a:t>PHY 337/637  Fall 2023 -- Lecture 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9/05/2023</a:t>
            </a:r>
            <a:endParaRPr lang="en-US" dirty="0"/>
          </a:p>
        </p:txBody>
      </p:sp>
      <p:sp>
        <p:nvSpPr>
          <p:cNvPr id="5" name="Footer Placeholder 4"/>
          <p:cNvSpPr>
            <a:spLocks noGrp="1"/>
          </p:cNvSpPr>
          <p:nvPr>
            <p:ph type="ftr" sz="quarter" idx="11"/>
          </p:nvPr>
        </p:nvSpPr>
        <p:spPr/>
        <p:txBody>
          <a:bodyPr/>
          <a:lstStyle/>
          <a:p>
            <a:r>
              <a:rPr lang="en-US"/>
              <a:t>PHY 337/637  Fall 2023 -- Lecture 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9/4/2023</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2023-- Lecture 4</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9/05/2023</a:t>
            </a:r>
            <a:endParaRPr lang="en-US" dirty="0"/>
          </a:p>
        </p:txBody>
      </p:sp>
      <p:sp>
        <p:nvSpPr>
          <p:cNvPr id="5" name="Footer Placeholder 4"/>
          <p:cNvSpPr>
            <a:spLocks noGrp="1"/>
          </p:cNvSpPr>
          <p:nvPr>
            <p:ph type="ftr" sz="quarter" idx="11"/>
          </p:nvPr>
        </p:nvSpPr>
        <p:spPr/>
        <p:txBody>
          <a:bodyPr/>
          <a:lstStyle/>
          <a:p>
            <a:r>
              <a:rPr lang="en-US"/>
              <a:t>PHY 337/637  Fall 2023 -- Lecture 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9/05/2023</a:t>
            </a:r>
            <a:endParaRPr lang="en-US" dirty="0"/>
          </a:p>
        </p:txBody>
      </p:sp>
      <p:sp>
        <p:nvSpPr>
          <p:cNvPr id="5" name="Footer Placeholder 4"/>
          <p:cNvSpPr>
            <a:spLocks noGrp="1"/>
          </p:cNvSpPr>
          <p:nvPr>
            <p:ph type="ftr" sz="quarter" idx="11"/>
          </p:nvPr>
        </p:nvSpPr>
        <p:spPr/>
        <p:txBody>
          <a:bodyPr/>
          <a:lstStyle/>
          <a:p>
            <a:r>
              <a:rPr lang="en-US"/>
              <a:t>PHY 337/637  Fall 2023 -- Lecture 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9/05/2023</a:t>
            </a:r>
            <a:endParaRPr lang="en-US" dirty="0"/>
          </a:p>
        </p:txBody>
      </p:sp>
      <p:sp>
        <p:nvSpPr>
          <p:cNvPr id="6" name="Footer Placeholder 5"/>
          <p:cNvSpPr>
            <a:spLocks noGrp="1"/>
          </p:cNvSpPr>
          <p:nvPr>
            <p:ph type="ftr" sz="quarter" idx="11"/>
          </p:nvPr>
        </p:nvSpPr>
        <p:spPr/>
        <p:txBody>
          <a:bodyPr/>
          <a:lstStyle/>
          <a:p>
            <a:r>
              <a:rPr lang="en-US"/>
              <a:t>PHY 337/637  Fall 2023 -- Lecture 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9/05/2023</a:t>
            </a:r>
            <a:endParaRPr lang="en-US" dirty="0"/>
          </a:p>
        </p:txBody>
      </p:sp>
      <p:sp>
        <p:nvSpPr>
          <p:cNvPr id="8" name="Footer Placeholder 7"/>
          <p:cNvSpPr>
            <a:spLocks noGrp="1"/>
          </p:cNvSpPr>
          <p:nvPr>
            <p:ph type="ftr" sz="quarter" idx="11"/>
          </p:nvPr>
        </p:nvSpPr>
        <p:spPr/>
        <p:txBody>
          <a:bodyPr/>
          <a:lstStyle/>
          <a:p>
            <a:r>
              <a:rPr lang="en-US"/>
              <a:t>PHY 337/637  Fall 2023 -- Lecture 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9/05/2023</a:t>
            </a:r>
            <a:endParaRPr lang="en-US" dirty="0"/>
          </a:p>
        </p:txBody>
      </p:sp>
      <p:sp>
        <p:nvSpPr>
          <p:cNvPr id="4" name="Footer Placeholder 3"/>
          <p:cNvSpPr>
            <a:spLocks noGrp="1"/>
          </p:cNvSpPr>
          <p:nvPr>
            <p:ph type="ftr" sz="quarter" idx="11"/>
          </p:nvPr>
        </p:nvSpPr>
        <p:spPr/>
        <p:txBody>
          <a:bodyPr/>
          <a:lstStyle/>
          <a:p>
            <a:r>
              <a:rPr lang="en-US"/>
              <a:t>PHY 337/637  Fall 2023 -- Lecture 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1981200" cy="365125"/>
          </a:xfrm>
        </p:spPr>
        <p:txBody>
          <a:bodyPr/>
          <a:lstStyle>
            <a:lvl1pPr>
              <a:defRPr sz="1400" b="1"/>
            </a:lvl1pPr>
          </a:lstStyle>
          <a:p>
            <a:r>
              <a:rPr lang="en-US"/>
              <a:t>9/05/2023</a:t>
            </a:r>
            <a:endParaRPr lang="en-US" dirty="0"/>
          </a:p>
        </p:txBody>
      </p:sp>
      <p:sp>
        <p:nvSpPr>
          <p:cNvPr id="3" name="Footer Placeholder 2"/>
          <p:cNvSpPr>
            <a:spLocks noGrp="1"/>
          </p:cNvSpPr>
          <p:nvPr>
            <p:ph type="ftr" sz="quarter" idx="11"/>
          </p:nvPr>
        </p:nvSpPr>
        <p:spPr>
          <a:xfrm>
            <a:off x="2857500" y="6356350"/>
            <a:ext cx="3428999" cy="365125"/>
          </a:xfrm>
        </p:spPr>
        <p:txBody>
          <a:bodyPr/>
          <a:lstStyle>
            <a:lvl1pPr>
              <a:defRPr sz="1400" b="1"/>
            </a:lvl1pPr>
          </a:lstStyle>
          <a:p>
            <a:r>
              <a:rPr lang="en-US"/>
              <a:t>PHY 337/637  Fall 2023 -- Lecture 3</a:t>
            </a:r>
            <a:endParaRPr lang="en-US" dirty="0"/>
          </a:p>
        </p:txBody>
      </p:sp>
      <p:sp>
        <p:nvSpPr>
          <p:cNvPr id="4" name="Slide Number Placeholder 3"/>
          <p:cNvSpPr>
            <a:spLocks noGrp="1"/>
          </p:cNvSpPr>
          <p:nvPr>
            <p:ph type="sldNum" sz="quarter" idx="12"/>
          </p:nvPr>
        </p:nvSpPr>
        <p:spPr>
          <a:xfrm>
            <a:off x="7086600" y="6356350"/>
            <a:ext cx="1600200" cy="365125"/>
          </a:xfrm>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9/05/2023</a:t>
            </a:r>
            <a:endParaRPr lang="en-US" dirty="0"/>
          </a:p>
        </p:txBody>
      </p:sp>
      <p:sp>
        <p:nvSpPr>
          <p:cNvPr id="6" name="Footer Placeholder 5"/>
          <p:cNvSpPr>
            <a:spLocks noGrp="1"/>
          </p:cNvSpPr>
          <p:nvPr>
            <p:ph type="ftr" sz="quarter" idx="11"/>
          </p:nvPr>
        </p:nvSpPr>
        <p:spPr/>
        <p:txBody>
          <a:bodyPr/>
          <a:lstStyle/>
          <a:p>
            <a:r>
              <a:rPr lang="en-US"/>
              <a:t>PHY 337/637  Fall 2023 -- Lecture 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9/05/2023</a:t>
            </a:r>
            <a:endParaRPr lang="en-US" dirty="0"/>
          </a:p>
        </p:txBody>
      </p:sp>
      <p:sp>
        <p:nvSpPr>
          <p:cNvPr id="6" name="Footer Placeholder 5"/>
          <p:cNvSpPr>
            <a:spLocks noGrp="1"/>
          </p:cNvSpPr>
          <p:nvPr>
            <p:ph type="ftr" sz="quarter" idx="11"/>
          </p:nvPr>
        </p:nvSpPr>
        <p:spPr/>
        <p:txBody>
          <a:bodyPr/>
          <a:lstStyle/>
          <a:p>
            <a:r>
              <a:rPr lang="en-US"/>
              <a:t>PHY 337/637  Fall 2023 -- Lecture 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9/05/2023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 Lecture 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9/05/2023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 Lecture 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9/4/2023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Lecture 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5.png"/><Relationship Id="rId7" Type="http://schemas.openxmlformats.org/officeDocument/2006/relationships/image" Target="../media/image17.w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oleObject" Target="../embeddings/oleObject11.bin"/><Relationship Id="rId5" Type="http://schemas.openxmlformats.org/officeDocument/2006/relationships/image" Target="../media/image16.wmf"/><Relationship Id="rId4" Type="http://schemas.openxmlformats.org/officeDocument/2006/relationships/oleObject" Target="../embeddings/oleObject10.bin"/><Relationship Id="rId9"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w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oleObject" Target="../embeddings/oleObject14.bin"/><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1.wmf"/><Relationship Id="rId5" Type="http://schemas.openxmlformats.org/officeDocument/2006/relationships/oleObject" Target="../embeddings/oleObject16.bin"/><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7.bin"/><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hyperlink" Target="http://mathworld.wolfram.com/BrachistochroneProblem.html" TargetMode="External"/><Relationship Id="rId7" Type="http://schemas.openxmlformats.org/officeDocument/2006/relationships/oleObject" Target="../embeddings/oleObject19.bin"/><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4.wmf"/><Relationship Id="rId5" Type="http://schemas.openxmlformats.org/officeDocument/2006/relationships/oleObject" Target="../embeddings/oleObject18.bin"/><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20.bin"/><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9.wmf"/><Relationship Id="rId5" Type="http://schemas.openxmlformats.org/officeDocument/2006/relationships/oleObject" Target="../embeddings/oleObject22.bin"/><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0.wmf"/></Relationships>
</file>

<file path=ppt/slides/_rels/slide21.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2.wmf"/><Relationship Id="rId5" Type="http://schemas.openxmlformats.org/officeDocument/2006/relationships/oleObject" Target="../embeddings/oleObject25.bin"/><Relationship Id="rId4" Type="http://schemas.openxmlformats.org/officeDocument/2006/relationships/image" Target="../media/image31.wmf"/></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9.wmf"/><Relationship Id="rId3" Type="http://schemas.openxmlformats.org/officeDocument/2006/relationships/oleObject" Target="../embeddings/oleObject27.bin"/><Relationship Id="rId7" Type="http://schemas.openxmlformats.org/officeDocument/2006/relationships/image" Target="../media/image36.wmf"/><Relationship Id="rId12" Type="http://schemas.openxmlformats.org/officeDocument/2006/relationships/oleObject" Target="../embeddings/oleObject31.bin"/><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oleObject" Target="../embeddings/oleObject28.bin"/><Relationship Id="rId11" Type="http://schemas.openxmlformats.org/officeDocument/2006/relationships/image" Target="../media/image38.wmf"/><Relationship Id="rId5" Type="http://schemas.openxmlformats.org/officeDocument/2006/relationships/image" Target="../media/image27.png"/><Relationship Id="rId10" Type="http://schemas.openxmlformats.org/officeDocument/2006/relationships/oleObject" Target="../embeddings/oleObject30.bin"/><Relationship Id="rId4" Type="http://schemas.openxmlformats.org/officeDocument/2006/relationships/image" Target="../media/image35.wmf"/><Relationship Id="rId9" Type="http://schemas.openxmlformats.org/officeDocument/2006/relationships/image" Target="../media/image37.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1.wmf"/><Relationship Id="rId5" Type="http://schemas.openxmlformats.org/officeDocument/2006/relationships/oleObject" Target="../embeddings/oleObject33.bin"/><Relationship Id="rId4" Type="http://schemas.openxmlformats.org/officeDocument/2006/relationships/image" Target="../media/image40.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3.wmf"/><Relationship Id="rId5" Type="http://schemas.openxmlformats.org/officeDocument/2006/relationships/oleObject" Target="../embeddings/oleObject35.bin"/><Relationship Id="rId4" Type="http://schemas.openxmlformats.org/officeDocument/2006/relationships/image" Target="../media/image42.wmf"/></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6.wmf"/></Relationships>
</file>

<file path=ppt/slides/_rels/slide2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37.bin"/><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9.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50.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51.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52.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54.wmf"/><Relationship Id="rId5" Type="http://schemas.openxmlformats.org/officeDocument/2006/relationships/oleObject" Target="../embeddings/oleObject44.bin"/><Relationship Id="rId4" Type="http://schemas.openxmlformats.org/officeDocument/2006/relationships/image" Target="../media/image53.wmf"/></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www-history.mcs.st-and.ac.uk/Biographies/Hamilton.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hyperlink" Target="https://irishpostalheritagegpo.wordpress.com/2017/06/08/william-rowan-hamilton-irish-mathematician-and-scientist/" TargetMode="Externa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58.wmf"/><Relationship Id="rId5" Type="http://schemas.openxmlformats.org/officeDocument/2006/relationships/oleObject" Target="../embeddings/oleObject46.bin"/><Relationship Id="rId4" Type="http://schemas.openxmlformats.org/officeDocument/2006/relationships/image" Target="../media/image57.w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60.wmf"/><Relationship Id="rId5" Type="http://schemas.openxmlformats.org/officeDocument/2006/relationships/oleObject" Target="../embeddings/oleObject48.bin"/><Relationship Id="rId4" Type="http://schemas.openxmlformats.org/officeDocument/2006/relationships/image" Target="../media/image59.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61.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1</a:t>
            </a:fld>
            <a:endParaRPr lang="en-US" dirty="0"/>
          </a:p>
        </p:txBody>
      </p:sp>
      <p:sp>
        <p:nvSpPr>
          <p:cNvPr id="5" name="TextBox 4"/>
          <p:cNvSpPr txBox="1"/>
          <p:nvPr/>
        </p:nvSpPr>
        <p:spPr>
          <a:xfrm>
            <a:off x="114300" y="381000"/>
            <a:ext cx="8915400" cy="5339923"/>
          </a:xfrm>
          <a:prstGeom prst="rect">
            <a:avLst/>
          </a:prstGeom>
          <a:noFill/>
        </p:spPr>
        <p:txBody>
          <a:bodyPr wrap="square" rtlCol="0">
            <a:spAutoFit/>
          </a:bodyPr>
          <a:lstStyle/>
          <a:p>
            <a:pPr algn="ctr"/>
            <a:r>
              <a:rPr lang="en-US" sz="3200" b="1" dirty="0"/>
              <a:t>PHY 337/637 Analytical Mechanics</a:t>
            </a:r>
          </a:p>
          <a:p>
            <a:pPr algn="ctr"/>
            <a:r>
              <a:rPr lang="en-US" sz="3200" b="1" dirty="0"/>
              <a:t>12:30-1:45 PM  TR in Olin103</a:t>
            </a:r>
          </a:p>
          <a:p>
            <a:pPr algn="ctr"/>
            <a:endParaRPr lang="en-US" sz="1050" b="1" dirty="0"/>
          </a:p>
          <a:p>
            <a:pPr algn="ctr"/>
            <a:endParaRPr lang="en-US" sz="1050" b="1" dirty="0"/>
          </a:p>
          <a:p>
            <a:pPr algn="ctr"/>
            <a:r>
              <a:rPr lang="en-US" sz="3200" b="1" dirty="0"/>
              <a:t>Lecture notes for Lecture 3 </a:t>
            </a:r>
          </a:p>
          <a:p>
            <a:pPr algn="ctr"/>
            <a:r>
              <a:rPr lang="en-US" sz="3200" b="1" dirty="0"/>
              <a:t>Chapter 5 of Cline </a:t>
            </a:r>
          </a:p>
          <a:p>
            <a:pPr marL="457200" lvl="2" algn="ctr">
              <a:spcBef>
                <a:spcPct val="50000"/>
              </a:spcBef>
            </a:pPr>
            <a:r>
              <a:rPr lang="en-US" sz="3200" b="1" dirty="0">
                <a:solidFill>
                  <a:schemeClr val="folHlink"/>
                </a:solidFill>
              </a:rPr>
              <a:t>More about the calculus of variations</a:t>
            </a:r>
          </a:p>
          <a:p>
            <a:pPr lvl="2" indent="-457200">
              <a:spcBef>
                <a:spcPct val="50000"/>
              </a:spcBef>
              <a:buFont typeface="+mj-lt"/>
              <a:buAutoNum type="arabicPeriod"/>
            </a:pPr>
            <a:r>
              <a:rPr lang="en-US" sz="3200" b="1" dirty="0">
                <a:solidFill>
                  <a:schemeClr val="folHlink"/>
                </a:solidFill>
              </a:rPr>
              <a:t>Review examples – Area of lamp shade</a:t>
            </a:r>
          </a:p>
          <a:p>
            <a:pPr lvl="2" indent="-457200">
              <a:spcBef>
                <a:spcPct val="50000"/>
              </a:spcBef>
              <a:buFont typeface="+mj-lt"/>
              <a:buAutoNum type="arabicPeriod"/>
            </a:pPr>
            <a:r>
              <a:rPr lang="en-US" sz="3200" b="1" dirty="0">
                <a:solidFill>
                  <a:schemeClr val="folHlink"/>
                </a:solidFill>
              </a:rPr>
              <a:t>Brachistochrone problem</a:t>
            </a:r>
          </a:p>
          <a:p>
            <a:pPr marL="971550" lvl="2" indent="-514350">
              <a:spcBef>
                <a:spcPct val="50000"/>
              </a:spcBef>
              <a:buFont typeface="+mj-lt"/>
              <a:buAutoNum type="arabicPeriod"/>
            </a:pPr>
            <a:r>
              <a:rPr lang="en-US" sz="3200" b="1" dirty="0">
                <a:solidFill>
                  <a:schemeClr val="folHlink"/>
                </a:solidFill>
              </a:rPr>
              <a:t>Calculus of variation with constraints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nvGraphicFramePr>
        <p:xfrm>
          <a:off x="1219200" y="228600"/>
          <a:ext cx="5489575" cy="5996361"/>
        </p:xfrm>
        <a:graphic>
          <a:graphicData uri="http://schemas.openxmlformats.org/presentationml/2006/ole">
            <mc:AlternateContent xmlns:mc="http://schemas.openxmlformats.org/markup-compatibility/2006">
              <mc:Choice xmlns:v="urn:schemas-microsoft-com:vml" Requires="v">
                <p:oleObj name="Equation" r:id="rId3" imgW="3390840" imgH="3708360" progId="Equation.DSMT4">
                  <p:embed/>
                </p:oleObj>
              </mc:Choice>
              <mc:Fallback>
                <p:oleObj name="Equation" r:id="rId3" imgW="3390840" imgH="3708360" progId="Equation.DSMT4">
                  <p:embed/>
                  <p:pic>
                    <p:nvPicPr>
                      <p:cNvPr id="5" name="Object 4"/>
                      <p:cNvPicPr>
                        <a:picLocks noChangeAspect="1" noChangeArrowheads="1"/>
                      </p:cNvPicPr>
                      <p:nvPr/>
                    </p:nvPicPr>
                    <p:blipFill>
                      <a:blip r:embed="rId4"/>
                      <a:srcRect/>
                      <a:stretch>
                        <a:fillRect/>
                      </a:stretch>
                    </p:blipFill>
                    <p:spPr bwMode="auto">
                      <a:xfrm>
                        <a:off x="1219200" y="228600"/>
                        <a:ext cx="5489575" cy="599636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92479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08892" y="2811095"/>
            <a:ext cx="3810000" cy="3810000"/>
          </a:xfrm>
          <a:prstGeom prst="rect">
            <a:avLst/>
          </a:prstGeom>
        </p:spPr>
      </p:pic>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6" name="Object 5"/>
          <p:cNvGraphicFramePr>
            <a:graphicFrameLocks noChangeAspect="1"/>
          </p:cNvGraphicFramePr>
          <p:nvPr/>
        </p:nvGraphicFramePr>
        <p:xfrm>
          <a:off x="3798644" y="2816408"/>
          <a:ext cx="4546600" cy="1524000"/>
        </p:xfrm>
        <a:graphic>
          <a:graphicData uri="http://schemas.openxmlformats.org/presentationml/2006/ole">
            <mc:AlternateContent xmlns:mc="http://schemas.openxmlformats.org/markup-compatibility/2006">
              <mc:Choice xmlns:v="urn:schemas-microsoft-com:vml" Requires="v">
                <p:oleObj name="Equation" r:id="rId4" imgW="2158920" imgH="723600" progId="Equation.DSMT4">
                  <p:embed/>
                </p:oleObj>
              </mc:Choice>
              <mc:Fallback>
                <p:oleObj name="Equation" r:id="rId4" imgW="2158920" imgH="723600" progId="Equation.DSMT4">
                  <p:embed/>
                  <p:pic>
                    <p:nvPicPr>
                      <p:cNvPr id="6" name="Object 5"/>
                      <p:cNvPicPr/>
                      <p:nvPr/>
                    </p:nvPicPr>
                    <p:blipFill>
                      <a:blip r:embed="rId5"/>
                      <a:stretch>
                        <a:fillRect/>
                      </a:stretch>
                    </p:blipFill>
                    <p:spPr>
                      <a:xfrm>
                        <a:off x="3798644" y="2816408"/>
                        <a:ext cx="4546600" cy="1524000"/>
                      </a:xfrm>
                      <a:prstGeom prst="rect">
                        <a:avLst/>
                      </a:prstGeom>
                    </p:spPr>
                  </p:pic>
                </p:oleObj>
              </mc:Fallback>
            </mc:AlternateContent>
          </a:graphicData>
        </a:graphic>
      </p:graphicFrame>
      <p:cxnSp>
        <p:nvCxnSpPr>
          <p:cNvPr id="8" name="Straight Arrow Connector 7"/>
          <p:cNvCxnSpPr/>
          <p:nvPr/>
        </p:nvCxnSpPr>
        <p:spPr>
          <a:xfrm flipH="1">
            <a:off x="3276967" y="3578408"/>
            <a:ext cx="533400" cy="5334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Object 6">
            <a:extLst>
              <a:ext uri="{FF2B5EF4-FFF2-40B4-BE49-F238E27FC236}">
                <a16:creationId xmlns:a16="http://schemas.microsoft.com/office/drawing/2014/main" id="{50789F7F-222B-428C-8A86-842DB1D26B96}"/>
              </a:ext>
            </a:extLst>
          </p:cNvPr>
          <p:cNvGraphicFramePr>
            <a:graphicFrameLocks noChangeAspect="1"/>
          </p:cNvGraphicFramePr>
          <p:nvPr/>
        </p:nvGraphicFramePr>
        <p:xfrm>
          <a:off x="314325" y="236905"/>
          <a:ext cx="4552950" cy="1630362"/>
        </p:xfrm>
        <a:graphic>
          <a:graphicData uri="http://schemas.openxmlformats.org/presentationml/2006/ole">
            <mc:AlternateContent xmlns:mc="http://schemas.openxmlformats.org/markup-compatibility/2006">
              <mc:Choice xmlns:v="urn:schemas-microsoft-com:vml" Requires="v">
                <p:oleObj name="Equation" r:id="rId6" imgW="3085920" imgH="1104840" progId="Equation.DSMT4">
                  <p:embed/>
                </p:oleObj>
              </mc:Choice>
              <mc:Fallback>
                <p:oleObj name="Equation" r:id="rId6" imgW="3085920" imgH="1104840" progId="Equation.DSMT4">
                  <p:embed/>
                  <p:pic>
                    <p:nvPicPr>
                      <p:cNvPr id="7" name="Object 6">
                        <a:extLst>
                          <a:ext uri="{FF2B5EF4-FFF2-40B4-BE49-F238E27FC236}">
                            <a16:creationId xmlns:a16="http://schemas.microsoft.com/office/drawing/2014/main" id="{50789F7F-222B-428C-8A86-842DB1D26B96}"/>
                          </a:ext>
                        </a:extLst>
                      </p:cNvPr>
                      <p:cNvPicPr/>
                      <p:nvPr/>
                    </p:nvPicPr>
                    <p:blipFill>
                      <a:blip r:embed="rId7"/>
                      <a:stretch>
                        <a:fillRect/>
                      </a:stretch>
                    </p:blipFill>
                    <p:spPr>
                      <a:xfrm>
                        <a:off x="314325" y="236905"/>
                        <a:ext cx="4552950" cy="163036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D6ACF97-B262-44AB-8356-6777A0E62FB3}"/>
              </a:ext>
            </a:extLst>
          </p:cNvPr>
          <p:cNvGraphicFramePr>
            <a:graphicFrameLocks noChangeAspect="1"/>
          </p:cNvGraphicFramePr>
          <p:nvPr/>
        </p:nvGraphicFramePr>
        <p:xfrm>
          <a:off x="1063625" y="1955800"/>
          <a:ext cx="4959350" cy="639763"/>
        </p:xfrm>
        <a:graphic>
          <a:graphicData uri="http://schemas.openxmlformats.org/presentationml/2006/ole">
            <mc:AlternateContent xmlns:mc="http://schemas.openxmlformats.org/markup-compatibility/2006">
              <mc:Choice xmlns:v="urn:schemas-microsoft-com:vml" Requires="v">
                <p:oleObj name="Equation" r:id="rId8" imgW="2361960" imgH="304560" progId="Equation.DSMT4">
                  <p:embed/>
                </p:oleObj>
              </mc:Choice>
              <mc:Fallback>
                <p:oleObj name="Equation" r:id="rId8" imgW="2361960" imgH="304560" progId="Equation.DSMT4">
                  <p:embed/>
                  <p:pic>
                    <p:nvPicPr>
                      <p:cNvPr id="9" name="Object 8">
                        <a:extLst>
                          <a:ext uri="{FF2B5EF4-FFF2-40B4-BE49-F238E27FC236}">
                            <a16:creationId xmlns:a16="http://schemas.microsoft.com/office/drawing/2014/main" id="{9D6ACF97-B262-44AB-8356-6777A0E62FB3}"/>
                          </a:ext>
                        </a:extLst>
                      </p:cNvPr>
                      <p:cNvPicPr/>
                      <p:nvPr/>
                    </p:nvPicPr>
                    <p:blipFill>
                      <a:blip r:embed="rId9"/>
                      <a:stretch>
                        <a:fillRect/>
                      </a:stretch>
                    </p:blipFill>
                    <p:spPr>
                      <a:xfrm>
                        <a:off x="1063625" y="1955800"/>
                        <a:ext cx="4959350" cy="639763"/>
                      </a:xfrm>
                      <a:prstGeom prst="rect">
                        <a:avLst/>
                      </a:prstGeom>
                    </p:spPr>
                  </p:pic>
                </p:oleObj>
              </mc:Fallback>
            </mc:AlternateContent>
          </a:graphicData>
        </a:graphic>
      </p:graphicFrame>
    </p:spTree>
    <p:extLst>
      <p:ext uri="{BB962C8B-B14F-4D97-AF65-F5344CB8AC3E}">
        <p14:creationId xmlns:p14="http://schemas.microsoft.com/office/powerpoint/2010/main" val="2604151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609600"/>
            <a:ext cx="3810000" cy="3810000"/>
          </a:xfrm>
          <a:prstGeom prst="rect">
            <a:avLst/>
          </a:prstGeom>
        </p:spPr>
      </p:pic>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6" name="Object 5"/>
          <p:cNvGraphicFramePr>
            <a:graphicFrameLocks noChangeAspect="1"/>
          </p:cNvGraphicFramePr>
          <p:nvPr/>
        </p:nvGraphicFramePr>
        <p:xfrm>
          <a:off x="3657600" y="1066800"/>
          <a:ext cx="4546600" cy="1524000"/>
        </p:xfrm>
        <a:graphic>
          <a:graphicData uri="http://schemas.openxmlformats.org/presentationml/2006/ole">
            <mc:AlternateContent xmlns:mc="http://schemas.openxmlformats.org/markup-compatibility/2006">
              <mc:Choice xmlns:v="urn:schemas-microsoft-com:vml" Requires="v">
                <p:oleObj name="Equation" r:id="rId4" imgW="2158920" imgH="723600" progId="Equation.DSMT4">
                  <p:embed/>
                </p:oleObj>
              </mc:Choice>
              <mc:Fallback>
                <p:oleObj name="Equation" r:id="rId4" imgW="2158920" imgH="723600" progId="Equation.DSMT4">
                  <p:embed/>
                  <p:pic>
                    <p:nvPicPr>
                      <p:cNvPr id="6" name="Object 5"/>
                      <p:cNvPicPr/>
                      <p:nvPr/>
                    </p:nvPicPr>
                    <p:blipFill>
                      <a:blip r:embed="rId5"/>
                      <a:stretch>
                        <a:fillRect/>
                      </a:stretch>
                    </p:blipFill>
                    <p:spPr>
                      <a:xfrm>
                        <a:off x="3657600" y="1066800"/>
                        <a:ext cx="4546600" cy="1524000"/>
                      </a:xfrm>
                      <a:prstGeom prst="rect">
                        <a:avLst/>
                      </a:prstGeom>
                    </p:spPr>
                  </p:pic>
                </p:oleObj>
              </mc:Fallback>
            </mc:AlternateContent>
          </a:graphicData>
        </a:graphic>
      </p:graphicFrame>
      <p:cxnSp>
        <p:nvCxnSpPr>
          <p:cNvPr id="8" name="Straight Arrow Connector 7"/>
          <p:cNvCxnSpPr/>
          <p:nvPr/>
        </p:nvCxnSpPr>
        <p:spPr>
          <a:xfrm flipH="1">
            <a:off x="3124200" y="1828800"/>
            <a:ext cx="533400" cy="5334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Object 9">
            <a:extLst>
              <a:ext uri="{FF2B5EF4-FFF2-40B4-BE49-F238E27FC236}">
                <a16:creationId xmlns:a16="http://schemas.microsoft.com/office/drawing/2014/main" id="{ED82148B-3143-4E17-B6BD-FDE6D2F74ECB}"/>
              </a:ext>
            </a:extLst>
          </p:cNvPr>
          <p:cNvGraphicFramePr>
            <a:graphicFrameLocks noChangeAspect="1"/>
          </p:cNvGraphicFramePr>
          <p:nvPr/>
        </p:nvGraphicFramePr>
        <p:xfrm>
          <a:off x="838200" y="4572732"/>
          <a:ext cx="7094538" cy="1736725"/>
        </p:xfrm>
        <a:graphic>
          <a:graphicData uri="http://schemas.openxmlformats.org/presentationml/2006/ole">
            <mc:AlternateContent xmlns:mc="http://schemas.openxmlformats.org/markup-compatibility/2006">
              <mc:Choice xmlns:v="urn:schemas-microsoft-com:vml" Requires="v">
                <p:oleObj name="Equation" r:id="rId6" imgW="3009600" imgH="736560" progId="Equation.DSMT4">
                  <p:embed/>
                </p:oleObj>
              </mc:Choice>
              <mc:Fallback>
                <p:oleObj name="Equation" r:id="rId6" imgW="3009600" imgH="736560" progId="Equation.DSMT4">
                  <p:embed/>
                  <p:pic>
                    <p:nvPicPr>
                      <p:cNvPr id="10" name="Object 9">
                        <a:extLst>
                          <a:ext uri="{FF2B5EF4-FFF2-40B4-BE49-F238E27FC236}">
                            <a16:creationId xmlns:a16="http://schemas.microsoft.com/office/drawing/2014/main" id="{ED82148B-3143-4E17-B6BD-FDE6D2F74ECB}"/>
                          </a:ext>
                        </a:extLst>
                      </p:cNvPr>
                      <p:cNvPicPr/>
                      <p:nvPr/>
                    </p:nvPicPr>
                    <p:blipFill>
                      <a:blip r:embed="rId7"/>
                      <a:stretch>
                        <a:fillRect/>
                      </a:stretch>
                    </p:blipFill>
                    <p:spPr>
                      <a:xfrm>
                        <a:off x="838200" y="4572732"/>
                        <a:ext cx="7094538" cy="1736725"/>
                      </a:xfrm>
                      <a:prstGeom prst="rect">
                        <a:avLst/>
                      </a:prstGeom>
                    </p:spPr>
                  </p:pic>
                </p:oleObj>
              </mc:Fallback>
            </mc:AlternateContent>
          </a:graphicData>
        </a:graphic>
      </p:graphicFrame>
    </p:spTree>
    <p:extLst>
      <p:ext uri="{BB962C8B-B14F-4D97-AF65-F5344CB8AC3E}">
        <p14:creationId xmlns:p14="http://schemas.microsoft.com/office/powerpoint/2010/main" val="826613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nvGraphicFramePr>
        <p:xfrm>
          <a:off x="304800" y="61970"/>
          <a:ext cx="6400800" cy="2909830"/>
        </p:xfrm>
        <a:graphic>
          <a:graphicData uri="http://schemas.openxmlformats.org/presentationml/2006/ole">
            <mc:AlternateContent xmlns:mc="http://schemas.openxmlformats.org/markup-compatibility/2006">
              <mc:Choice xmlns:v="urn:schemas-microsoft-com:vml" Requires="v">
                <p:oleObj name="数式" r:id="rId3" imgW="3492360" imgH="1587240" progId="Equation.3">
                  <p:embed/>
                </p:oleObj>
              </mc:Choice>
              <mc:Fallback>
                <p:oleObj name="数式" r:id="rId3" imgW="3492360" imgH="1587240" progId="Equation.3">
                  <p:embed/>
                  <p:pic>
                    <p:nvPicPr>
                      <p:cNvPr id="5" name="Object 4"/>
                      <p:cNvPicPr>
                        <a:picLocks noChangeAspect="1" noChangeArrowheads="1"/>
                      </p:cNvPicPr>
                      <p:nvPr/>
                    </p:nvPicPr>
                    <p:blipFill>
                      <a:blip r:embed="rId4"/>
                      <a:srcRect/>
                      <a:stretch>
                        <a:fillRect/>
                      </a:stretch>
                    </p:blipFill>
                    <p:spPr bwMode="auto">
                      <a:xfrm>
                        <a:off x="304800" y="61970"/>
                        <a:ext cx="6400800" cy="290983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228600" y="2825750"/>
          <a:ext cx="6400800" cy="3727450"/>
        </p:xfrm>
        <a:graphic>
          <a:graphicData uri="http://schemas.openxmlformats.org/presentationml/2006/ole">
            <mc:AlternateContent xmlns:mc="http://schemas.openxmlformats.org/markup-compatibility/2006">
              <mc:Choice xmlns:v="urn:schemas-microsoft-com:vml" Requires="v">
                <p:oleObj name="数式" r:id="rId5" imgW="3314520" imgH="1930320" progId="Equation.3">
                  <p:embed/>
                </p:oleObj>
              </mc:Choice>
              <mc:Fallback>
                <p:oleObj name="数式" r:id="rId5" imgW="3314520" imgH="1930320" progId="Equation.3">
                  <p:embed/>
                  <p:pic>
                    <p:nvPicPr>
                      <p:cNvPr id="6" name="Object 5"/>
                      <p:cNvPicPr>
                        <a:picLocks noChangeAspect="1" noChangeArrowheads="1"/>
                      </p:cNvPicPr>
                      <p:nvPr/>
                    </p:nvPicPr>
                    <p:blipFill>
                      <a:blip r:embed="rId6"/>
                      <a:srcRect/>
                      <a:stretch>
                        <a:fillRect/>
                      </a:stretch>
                    </p:blipFill>
                    <p:spPr bwMode="auto">
                      <a:xfrm>
                        <a:off x="228600" y="2825750"/>
                        <a:ext cx="6400800" cy="3727450"/>
                      </a:xfrm>
                      <a:prstGeom prst="rect">
                        <a:avLst/>
                      </a:prstGeom>
                      <a:noFill/>
                      <a:ln>
                        <a:noFill/>
                      </a:ln>
                    </p:spPr>
                  </p:pic>
                </p:oleObj>
              </mc:Fallback>
            </mc:AlternateContent>
          </a:graphicData>
        </a:graphic>
      </p:graphicFrame>
      <p:sp>
        <p:nvSpPr>
          <p:cNvPr id="7" name="Left Arrow 6"/>
          <p:cNvSpPr/>
          <p:nvPr/>
        </p:nvSpPr>
        <p:spPr>
          <a:xfrm>
            <a:off x="4581427" y="2175922"/>
            <a:ext cx="533400" cy="45720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0" y="2191882"/>
            <a:ext cx="3657600" cy="461665"/>
          </a:xfrm>
          <a:prstGeom prst="rect">
            <a:avLst/>
          </a:prstGeom>
          <a:noFill/>
        </p:spPr>
        <p:txBody>
          <a:bodyPr wrap="square" rtlCol="0">
            <a:spAutoFit/>
          </a:bodyPr>
          <a:lstStyle/>
          <a:p>
            <a:r>
              <a:rPr lang="en-US" sz="2400" dirty="0">
                <a:latin typeface="+mj-lt"/>
              </a:rPr>
              <a:t>Euler-Lagrange equation</a:t>
            </a:r>
          </a:p>
        </p:txBody>
      </p:sp>
      <p:sp>
        <p:nvSpPr>
          <p:cNvPr id="9" name="Left Arrow 8"/>
          <p:cNvSpPr/>
          <p:nvPr/>
        </p:nvSpPr>
        <p:spPr>
          <a:xfrm>
            <a:off x="4343400" y="5867400"/>
            <a:ext cx="533400" cy="45720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29200" y="5680501"/>
            <a:ext cx="3657600" cy="830997"/>
          </a:xfrm>
          <a:prstGeom prst="rect">
            <a:avLst/>
          </a:prstGeom>
          <a:noFill/>
        </p:spPr>
        <p:txBody>
          <a:bodyPr wrap="square" rtlCol="0">
            <a:spAutoFit/>
          </a:bodyPr>
          <a:lstStyle/>
          <a:p>
            <a:r>
              <a:rPr lang="en-US" sz="2400" dirty="0">
                <a:latin typeface="+mj-lt"/>
              </a:rPr>
              <a:t>Alternate Euler-Lagrange equation</a:t>
            </a:r>
          </a:p>
        </p:txBody>
      </p:sp>
    </p:spTree>
    <p:extLst>
      <p:ext uri="{BB962C8B-B14F-4D97-AF65-F5344CB8AC3E}">
        <p14:creationId xmlns:p14="http://schemas.microsoft.com/office/powerpoint/2010/main" val="4198951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FB73A8-7BF3-4A9D-AB1D-F9A01FAB53FE}"/>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DBF2FF06-21B3-400D-A8CB-AEC63A4F3961}"/>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80013C4D-D8F2-498B-93A8-A317A085D787}"/>
              </a:ext>
            </a:extLst>
          </p:cNvPr>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a:extLst>
              <a:ext uri="{FF2B5EF4-FFF2-40B4-BE49-F238E27FC236}">
                <a16:creationId xmlns:a16="http://schemas.microsoft.com/office/drawing/2014/main" id="{B9F6F2A7-28E0-4B60-B02E-E8B66A732F27}"/>
              </a:ext>
            </a:extLst>
          </p:cNvPr>
          <p:cNvGraphicFramePr>
            <a:graphicFrameLocks noChangeAspect="1"/>
          </p:cNvGraphicFramePr>
          <p:nvPr>
            <p:extLst>
              <p:ext uri="{D42A27DB-BD31-4B8C-83A1-F6EECF244321}">
                <p14:modId xmlns:p14="http://schemas.microsoft.com/office/powerpoint/2010/main" val="1173876115"/>
              </p:ext>
            </p:extLst>
          </p:nvPr>
        </p:nvGraphicFramePr>
        <p:xfrm>
          <a:off x="1070768" y="914399"/>
          <a:ext cx="7235031" cy="5413071"/>
        </p:xfrm>
        <a:graphic>
          <a:graphicData uri="http://schemas.openxmlformats.org/presentationml/2006/ole">
            <mc:AlternateContent xmlns:mc="http://schemas.openxmlformats.org/markup-compatibility/2006">
              <mc:Choice xmlns:v="urn:schemas-microsoft-com:vml" Requires="v">
                <p:oleObj name="Equation" r:id="rId2" imgW="3479760" imgH="2603160" progId="Equation.DSMT4">
                  <p:embed/>
                </p:oleObj>
              </mc:Choice>
              <mc:Fallback>
                <p:oleObj name="Equation" r:id="rId2" imgW="3479760" imgH="2603160" progId="Equation.DSMT4">
                  <p:embed/>
                  <p:pic>
                    <p:nvPicPr>
                      <p:cNvPr id="5" name="Object 4">
                        <a:extLst>
                          <a:ext uri="{FF2B5EF4-FFF2-40B4-BE49-F238E27FC236}">
                            <a16:creationId xmlns:a16="http://schemas.microsoft.com/office/drawing/2014/main" id="{B9F6F2A7-28E0-4B60-B02E-E8B66A732F27}"/>
                          </a:ext>
                        </a:extLst>
                      </p:cNvPr>
                      <p:cNvPicPr/>
                      <p:nvPr/>
                    </p:nvPicPr>
                    <p:blipFill>
                      <a:blip r:embed="rId3"/>
                      <a:stretch>
                        <a:fillRect/>
                      </a:stretch>
                    </p:blipFill>
                    <p:spPr>
                      <a:xfrm>
                        <a:off x="1070768" y="914399"/>
                        <a:ext cx="7235031" cy="541307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96B9E4B5-7119-4F8A-9D56-7214DA4E9F3F}"/>
              </a:ext>
            </a:extLst>
          </p:cNvPr>
          <p:cNvSpPr txBox="1"/>
          <p:nvPr/>
        </p:nvSpPr>
        <p:spPr>
          <a:xfrm>
            <a:off x="304800" y="304800"/>
            <a:ext cx="7848600" cy="461665"/>
          </a:xfrm>
          <a:prstGeom prst="rect">
            <a:avLst/>
          </a:prstGeom>
          <a:noFill/>
        </p:spPr>
        <p:txBody>
          <a:bodyPr wrap="square" rtlCol="0">
            <a:spAutoFit/>
          </a:bodyPr>
          <a:lstStyle/>
          <a:p>
            <a:r>
              <a:rPr lang="en-US" sz="2400" dirty="0">
                <a:latin typeface="+mj-lt"/>
              </a:rPr>
              <a:t>A few more steps --</a:t>
            </a:r>
          </a:p>
        </p:txBody>
      </p:sp>
    </p:spTree>
    <p:extLst>
      <p:ext uri="{BB962C8B-B14F-4D97-AF65-F5344CB8AC3E}">
        <p14:creationId xmlns:p14="http://schemas.microsoft.com/office/powerpoint/2010/main" val="2367913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304800" y="304800"/>
            <a:ext cx="8610600" cy="830997"/>
          </a:xfrm>
          <a:prstGeom prst="rect">
            <a:avLst/>
          </a:prstGeom>
          <a:noFill/>
        </p:spPr>
        <p:txBody>
          <a:bodyPr wrap="square" rtlCol="0">
            <a:spAutoFit/>
          </a:bodyPr>
          <a:lstStyle/>
          <a:p>
            <a:r>
              <a:rPr lang="en-US" sz="2400" b="1" dirty="0" err="1">
                <a:latin typeface="+mj-lt"/>
              </a:rPr>
              <a:t>Brachistochrone</a:t>
            </a:r>
            <a:r>
              <a:rPr lang="en-US" sz="2400" b="1" dirty="0">
                <a:latin typeface="+mj-lt"/>
              </a:rPr>
              <a:t> problem:   </a:t>
            </a:r>
            <a:r>
              <a:rPr lang="en-US" sz="2400" dirty="0">
                <a:latin typeface="+mj-lt"/>
              </a:rPr>
              <a:t>(solved by Newton in 1696)</a:t>
            </a:r>
            <a:endParaRPr lang="en-US" sz="2400" b="1" dirty="0">
              <a:latin typeface="+mj-lt"/>
            </a:endParaRPr>
          </a:p>
          <a:p>
            <a:r>
              <a:rPr lang="en-US" sz="2400" b="1" dirty="0">
                <a:latin typeface="+mj-lt"/>
              </a:rPr>
              <a:t>         </a:t>
            </a:r>
            <a:r>
              <a:rPr lang="en-US" dirty="0">
                <a:latin typeface="+mj-lt"/>
                <a:hlinkClick r:id="rId3"/>
              </a:rPr>
              <a:t>http://mathworld.wolfram.com/BrachistochroneProblem.html</a:t>
            </a:r>
            <a:endParaRPr lang="en-US" dirty="0">
              <a:latin typeface="+mj-lt"/>
            </a:endParaRPr>
          </a:p>
        </p:txBody>
      </p:sp>
      <p:sp>
        <p:nvSpPr>
          <p:cNvPr id="6" name="TextBox 5"/>
          <p:cNvSpPr txBox="1"/>
          <p:nvPr/>
        </p:nvSpPr>
        <p:spPr>
          <a:xfrm>
            <a:off x="5943600" y="1600200"/>
            <a:ext cx="2971800" cy="3416320"/>
          </a:xfrm>
          <a:prstGeom prst="rect">
            <a:avLst/>
          </a:prstGeom>
          <a:noFill/>
        </p:spPr>
        <p:txBody>
          <a:bodyPr wrap="square" rtlCol="0">
            <a:spAutoFit/>
          </a:bodyPr>
          <a:lstStyle/>
          <a:p>
            <a:r>
              <a:rPr lang="en-US" sz="2400" dirty="0">
                <a:latin typeface="+mj-lt"/>
              </a:rPr>
              <a:t>A particle of </a:t>
            </a:r>
            <a:r>
              <a:rPr lang="en-US" sz="2400" dirty="0"/>
              <a:t>weight </a:t>
            </a:r>
            <a:r>
              <a:rPr lang="en-US" sz="2400" i="1" dirty="0"/>
              <a:t>mg</a:t>
            </a:r>
            <a:r>
              <a:rPr lang="en-US" sz="2400" dirty="0"/>
              <a:t> travels </a:t>
            </a:r>
            <a:r>
              <a:rPr lang="en-US" sz="2400" dirty="0" err="1"/>
              <a:t>frictionlessly</a:t>
            </a:r>
            <a:r>
              <a:rPr lang="en-US" sz="2400" dirty="0"/>
              <a:t> down a path of shape </a:t>
            </a:r>
            <a:r>
              <a:rPr lang="en-US" sz="2400" i="1" dirty="0"/>
              <a:t>y(x). </a:t>
            </a:r>
            <a:r>
              <a:rPr lang="en-US" sz="2400" dirty="0">
                <a:latin typeface="+mj-lt"/>
              </a:rPr>
              <a:t>What is the shape of the path </a:t>
            </a:r>
            <a:r>
              <a:rPr lang="en-US" sz="2400" i="1" dirty="0">
                <a:latin typeface="+mj-lt"/>
              </a:rPr>
              <a:t>y(x)</a:t>
            </a:r>
            <a:r>
              <a:rPr lang="en-US" sz="2400" dirty="0">
                <a:latin typeface="+mj-lt"/>
              </a:rPr>
              <a:t> that minimizes the  travel time from</a:t>
            </a:r>
          </a:p>
          <a:p>
            <a:r>
              <a:rPr lang="en-US" sz="2400" i="1" dirty="0"/>
              <a:t>y(0)=0 </a:t>
            </a:r>
            <a:r>
              <a:rPr lang="en-US" sz="2400" dirty="0"/>
              <a:t>to </a:t>
            </a:r>
            <a:r>
              <a:rPr lang="en-US" sz="2400" i="1" dirty="0"/>
              <a:t>y(</a:t>
            </a:r>
            <a:r>
              <a:rPr lang="en-US" sz="2400" i="1" dirty="0">
                <a:latin typeface="Symbol" pitchFamily="18" charset="2"/>
              </a:rPr>
              <a:t>p</a:t>
            </a:r>
            <a:r>
              <a:rPr lang="en-US" sz="2400" i="1" dirty="0"/>
              <a:t>)=-</a:t>
            </a:r>
            <a:r>
              <a:rPr lang="en-US" sz="2400" i="1" dirty="0">
                <a:latin typeface="Symbol" pitchFamily="18" charset="2"/>
              </a:rPr>
              <a:t>2</a:t>
            </a:r>
            <a:r>
              <a:rPr lang="en-US" sz="2400" dirty="0">
                <a:latin typeface="+mj-lt"/>
              </a:rPr>
              <a:t> ? </a:t>
            </a:r>
          </a:p>
        </p:txBody>
      </p:sp>
      <p:pic>
        <p:nvPicPr>
          <p:cNvPr id="55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1516380"/>
            <a:ext cx="55816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a:extLst>
              <a:ext uri="{FF2B5EF4-FFF2-40B4-BE49-F238E27FC236}">
                <a16:creationId xmlns:a16="http://schemas.microsoft.com/office/drawing/2014/main" id="{2D82FBEC-0A55-4F38-B12F-3FE39127BCF6}"/>
              </a:ext>
            </a:extLst>
          </p:cNvPr>
          <p:cNvSpPr/>
          <p:nvPr/>
        </p:nvSpPr>
        <p:spPr>
          <a:xfrm>
            <a:off x="1295400" y="16002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a:extLst>
              <a:ext uri="{FF2B5EF4-FFF2-40B4-BE49-F238E27FC236}">
                <a16:creationId xmlns:a16="http://schemas.microsoft.com/office/drawing/2014/main" id="{E5EF7011-B777-4F12-813F-FD3EEC9D4C27}"/>
              </a:ext>
            </a:extLst>
          </p:cNvPr>
          <p:cNvGraphicFramePr>
            <a:graphicFrameLocks noChangeAspect="1"/>
          </p:cNvGraphicFramePr>
          <p:nvPr>
            <p:extLst>
              <p:ext uri="{D42A27DB-BD31-4B8C-83A1-F6EECF244321}">
                <p14:modId xmlns:p14="http://schemas.microsoft.com/office/powerpoint/2010/main" val="1978625962"/>
              </p:ext>
            </p:extLst>
          </p:nvPr>
        </p:nvGraphicFramePr>
        <p:xfrm>
          <a:off x="508000" y="5257800"/>
          <a:ext cx="6064250" cy="1123950"/>
        </p:xfrm>
        <a:graphic>
          <a:graphicData uri="http://schemas.openxmlformats.org/presentationml/2006/ole">
            <mc:AlternateContent xmlns:mc="http://schemas.openxmlformats.org/markup-compatibility/2006">
              <mc:Choice xmlns:v="urn:schemas-microsoft-com:vml" Requires="v">
                <p:oleObj name="Equation" r:id="rId5" imgW="3288960" imgH="609480" progId="Equation.DSMT4">
                  <p:embed/>
                </p:oleObj>
              </mc:Choice>
              <mc:Fallback>
                <p:oleObj name="Equation" r:id="rId5" imgW="3288960" imgH="609480" progId="Equation.DSMT4">
                  <p:embed/>
                  <p:pic>
                    <p:nvPicPr>
                      <p:cNvPr id="8" name="Object 7">
                        <a:extLst>
                          <a:ext uri="{FF2B5EF4-FFF2-40B4-BE49-F238E27FC236}">
                            <a16:creationId xmlns:a16="http://schemas.microsoft.com/office/drawing/2014/main" id="{E5EF7011-B777-4F12-813F-FD3EEC9D4C27}"/>
                          </a:ext>
                        </a:extLst>
                      </p:cNvPr>
                      <p:cNvPicPr/>
                      <p:nvPr/>
                    </p:nvPicPr>
                    <p:blipFill>
                      <a:blip r:embed="rId6"/>
                      <a:stretch>
                        <a:fillRect/>
                      </a:stretch>
                    </p:blipFill>
                    <p:spPr>
                      <a:xfrm>
                        <a:off x="508000" y="5257800"/>
                        <a:ext cx="6064250" cy="11239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09B5A47-5F45-4F2D-9B18-EEB51487B0A4}"/>
              </a:ext>
            </a:extLst>
          </p:cNvPr>
          <p:cNvGraphicFramePr>
            <a:graphicFrameLocks noChangeAspect="1"/>
          </p:cNvGraphicFramePr>
          <p:nvPr/>
        </p:nvGraphicFramePr>
        <p:xfrm>
          <a:off x="1905000" y="1899412"/>
          <a:ext cx="3510947" cy="959275"/>
        </p:xfrm>
        <a:graphic>
          <a:graphicData uri="http://schemas.openxmlformats.org/presentationml/2006/ole">
            <mc:AlternateContent xmlns:mc="http://schemas.openxmlformats.org/markup-compatibility/2006">
              <mc:Choice xmlns:v="urn:schemas-microsoft-com:vml" Requires="v">
                <p:oleObj name="Equation" r:id="rId7" imgW="2323800" imgH="634680" progId="Equation.DSMT4">
                  <p:embed/>
                </p:oleObj>
              </mc:Choice>
              <mc:Fallback>
                <p:oleObj name="Equation" r:id="rId7" imgW="2323800" imgH="634680" progId="Equation.DSMT4">
                  <p:embed/>
                  <p:pic>
                    <p:nvPicPr>
                      <p:cNvPr id="9" name="Object 8">
                        <a:extLst>
                          <a:ext uri="{FF2B5EF4-FFF2-40B4-BE49-F238E27FC236}">
                            <a16:creationId xmlns:a16="http://schemas.microsoft.com/office/drawing/2014/main" id="{509B5A47-5F45-4F2D-9B18-EEB51487B0A4}"/>
                          </a:ext>
                        </a:extLst>
                      </p:cNvPr>
                      <p:cNvPicPr/>
                      <p:nvPr/>
                    </p:nvPicPr>
                    <p:blipFill>
                      <a:blip r:embed="rId8"/>
                      <a:stretch>
                        <a:fillRect/>
                      </a:stretch>
                    </p:blipFill>
                    <p:spPr>
                      <a:xfrm>
                        <a:off x="1905000" y="1899412"/>
                        <a:ext cx="3510947" cy="959275"/>
                      </a:xfrm>
                      <a:prstGeom prst="rect">
                        <a:avLst/>
                      </a:prstGeom>
                    </p:spPr>
                  </p:pic>
                </p:oleObj>
              </mc:Fallback>
            </mc:AlternateContent>
          </a:graphicData>
        </a:graphic>
      </p:graphicFrame>
    </p:spTree>
    <p:extLst>
      <p:ext uri="{BB962C8B-B14F-4D97-AF65-F5344CB8AC3E}">
        <p14:creationId xmlns:p14="http://schemas.microsoft.com/office/powerpoint/2010/main" val="1026740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ED6BDC-B74B-46D8-569E-2D6C06370FDC}"/>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F642588B-D95A-ACF2-0322-31BEC22AEB96}"/>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7A0127D5-37A1-4B0E-A838-A82F65C340B9}"/>
              </a:ext>
            </a:extLst>
          </p:cNvPr>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a:extLst>
              <a:ext uri="{FF2B5EF4-FFF2-40B4-BE49-F238E27FC236}">
                <a16:creationId xmlns:a16="http://schemas.microsoft.com/office/drawing/2014/main" id="{5408E1E2-1A17-0933-252B-902723AFFB0B}"/>
              </a:ext>
            </a:extLst>
          </p:cNvPr>
          <p:cNvGraphicFramePr>
            <a:graphicFrameLocks noChangeAspect="1"/>
          </p:cNvGraphicFramePr>
          <p:nvPr/>
        </p:nvGraphicFramePr>
        <p:xfrm>
          <a:off x="1143000" y="511359"/>
          <a:ext cx="6548733" cy="4275137"/>
        </p:xfrm>
        <a:graphic>
          <a:graphicData uri="http://schemas.openxmlformats.org/presentationml/2006/ole">
            <mc:AlternateContent xmlns:mc="http://schemas.openxmlformats.org/markup-compatibility/2006">
              <mc:Choice xmlns:v="urn:schemas-microsoft-com:vml" Requires="v">
                <p:oleObj name="Equation" r:id="rId2" imgW="2336760" imgH="1523880" progId="Equation.DSMT4">
                  <p:embed/>
                </p:oleObj>
              </mc:Choice>
              <mc:Fallback>
                <p:oleObj name="Equation" r:id="rId2" imgW="2336760" imgH="1523880" progId="Equation.DSMT4">
                  <p:embed/>
                  <p:pic>
                    <p:nvPicPr>
                      <p:cNvPr id="5" name="Object 4">
                        <a:extLst>
                          <a:ext uri="{FF2B5EF4-FFF2-40B4-BE49-F238E27FC236}">
                            <a16:creationId xmlns:a16="http://schemas.microsoft.com/office/drawing/2014/main" id="{5408E1E2-1A17-0933-252B-902723AFFB0B}"/>
                          </a:ext>
                        </a:extLst>
                      </p:cNvPr>
                      <p:cNvPicPr/>
                      <p:nvPr/>
                    </p:nvPicPr>
                    <p:blipFill>
                      <a:blip r:embed="rId3"/>
                      <a:stretch>
                        <a:fillRect/>
                      </a:stretch>
                    </p:blipFill>
                    <p:spPr>
                      <a:xfrm>
                        <a:off x="1143000" y="511359"/>
                        <a:ext cx="6548733" cy="4275137"/>
                      </a:xfrm>
                      <a:prstGeom prst="rect">
                        <a:avLst/>
                      </a:prstGeom>
                    </p:spPr>
                  </p:pic>
                </p:oleObj>
              </mc:Fallback>
            </mc:AlternateContent>
          </a:graphicData>
        </a:graphic>
      </p:graphicFrame>
    </p:spTree>
    <p:extLst>
      <p:ext uri="{BB962C8B-B14F-4D97-AF65-F5344CB8AC3E}">
        <p14:creationId xmlns:p14="http://schemas.microsoft.com/office/powerpoint/2010/main" val="3581614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01B69-CC5A-4CF1-8DA2-656A4160FEC6}"/>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61AB8266-C2D1-46A3-B1F4-B5CB7412DB4C}"/>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FCEB1685-784D-4972-9F2A-E7764D7E7B77}"/>
              </a:ext>
            </a:extLst>
          </p:cNvPr>
          <p:cNvSpPr>
            <a:spLocks noGrp="1"/>
          </p:cNvSpPr>
          <p:nvPr>
            <p:ph type="sldNum" sz="quarter" idx="12"/>
          </p:nvPr>
        </p:nvSpPr>
        <p:spPr/>
        <p:txBody>
          <a:bodyPr/>
          <a:lstStyle/>
          <a:p>
            <a:fld id="{CE368B07-CEBF-4C80-90AF-53B34FA04CF3}" type="slidenum">
              <a:rPr lang="en-US" smtClean="0"/>
              <a:t>17</a:t>
            </a:fld>
            <a:endParaRPr lang="en-US" dirty="0"/>
          </a:p>
        </p:txBody>
      </p:sp>
      <p:sp>
        <p:nvSpPr>
          <p:cNvPr id="6" name="TextBox 5">
            <a:extLst>
              <a:ext uri="{FF2B5EF4-FFF2-40B4-BE49-F238E27FC236}">
                <a16:creationId xmlns:a16="http://schemas.microsoft.com/office/drawing/2014/main" id="{06ECC33C-1ABA-4EF0-85FB-0F5EB1028E28}"/>
              </a:ext>
            </a:extLst>
          </p:cNvPr>
          <p:cNvSpPr txBox="1"/>
          <p:nvPr/>
        </p:nvSpPr>
        <p:spPr>
          <a:xfrm>
            <a:off x="76200" y="136525"/>
            <a:ext cx="8305800" cy="461665"/>
          </a:xfrm>
          <a:prstGeom prst="rect">
            <a:avLst/>
          </a:prstGeom>
          <a:noFill/>
        </p:spPr>
        <p:txBody>
          <a:bodyPr wrap="square" rtlCol="0">
            <a:spAutoFit/>
          </a:bodyPr>
          <a:lstStyle/>
          <a:p>
            <a:r>
              <a:rPr lang="en-US" sz="2400" dirty="0">
                <a:latin typeface="+mj-lt"/>
              </a:rPr>
              <a:t>Vote for your favorite path</a:t>
            </a:r>
          </a:p>
        </p:txBody>
      </p:sp>
      <p:sp>
        <p:nvSpPr>
          <p:cNvPr id="7" name="TextBox 6">
            <a:extLst>
              <a:ext uri="{FF2B5EF4-FFF2-40B4-BE49-F238E27FC236}">
                <a16:creationId xmlns:a16="http://schemas.microsoft.com/office/drawing/2014/main" id="{1CB1318D-9EC7-4FA4-BF62-250E2A626C3B}"/>
              </a:ext>
            </a:extLst>
          </p:cNvPr>
          <p:cNvSpPr txBox="1"/>
          <p:nvPr/>
        </p:nvSpPr>
        <p:spPr>
          <a:xfrm>
            <a:off x="762000" y="4876800"/>
            <a:ext cx="5715000" cy="1569660"/>
          </a:xfrm>
          <a:prstGeom prst="rect">
            <a:avLst/>
          </a:prstGeom>
          <a:noFill/>
        </p:spPr>
        <p:txBody>
          <a:bodyPr wrap="square" rtlCol="0">
            <a:spAutoFit/>
          </a:bodyPr>
          <a:lstStyle/>
          <a:p>
            <a:r>
              <a:rPr lang="en-US" sz="2400" dirty="0">
                <a:latin typeface="+mj-lt"/>
              </a:rPr>
              <a:t>Which gives the shortest time?</a:t>
            </a:r>
          </a:p>
          <a:p>
            <a:pPr marL="457200" indent="-457200">
              <a:buFont typeface="+mj-lt"/>
              <a:buAutoNum type="alphaLcPeriod"/>
            </a:pPr>
            <a:r>
              <a:rPr lang="en-US" sz="2400" dirty="0">
                <a:solidFill>
                  <a:srgbClr val="00B050"/>
                </a:solidFill>
                <a:latin typeface="+mj-lt"/>
              </a:rPr>
              <a:t>Green</a:t>
            </a:r>
          </a:p>
          <a:p>
            <a:pPr marL="457200" indent="-457200">
              <a:buFont typeface="+mj-lt"/>
              <a:buAutoNum type="alphaLcPeriod"/>
            </a:pPr>
            <a:r>
              <a:rPr lang="en-US" sz="2400" dirty="0">
                <a:solidFill>
                  <a:srgbClr val="FF0000"/>
                </a:solidFill>
                <a:latin typeface="+mj-lt"/>
              </a:rPr>
              <a:t>Red</a:t>
            </a:r>
          </a:p>
          <a:p>
            <a:pPr marL="457200" indent="-457200">
              <a:buFont typeface="+mj-lt"/>
              <a:buAutoNum type="alphaLcPeriod"/>
            </a:pPr>
            <a:r>
              <a:rPr lang="en-US" sz="2400" dirty="0">
                <a:solidFill>
                  <a:srgbClr val="0070C0"/>
                </a:solidFill>
                <a:latin typeface="+mj-lt"/>
              </a:rPr>
              <a:t>Blue</a:t>
            </a:r>
          </a:p>
        </p:txBody>
      </p:sp>
      <p:sp>
        <p:nvSpPr>
          <p:cNvPr id="8" name="TextBox 7">
            <a:extLst>
              <a:ext uri="{FF2B5EF4-FFF2-40B4-BE49-F238E27FC236}">
                <a16:creationId xmlns:a16="http://schemas.microsoft.com/office/drawing/2014/main" id="{9FAB5292-0D7D-4B3A-853B-AC63CA78CA0F}"/>
              </a:ext>
            </a:extLst>
          </p:cNvPr>
          <p:cNvSpPr txBox="1"/>
          <p:nvPr/>
        </p:nvSpPr>
        <p:spPr>
          <a:xfrm>
            <a:off x="4495800" y="598190"/>
            <a:ext cx="533400" cy="461665"/>
          </a:xfrm>
          <a:prstGeom prst="rect">
            <a:avLst/>
          </a:prstGeom>
          <a:noFill/>
        </p:spPr>
        <p:txBody>
          <a:bodyPr wrap="square" rtlCol="0">
            <a:spAutoFit/>
          </a:bodyPr>
          <a:lstStyle/>
          <a:p>
            <a:r>
              <a:rPr lang="en-US" sz="2400" i="1" dirty="0">
                <a:latin typeface="+mj-lt"/>
              </a:rPr>
              <a:t>x</a:t>
            </a:r>
          </a:p>
        </p:txBody>
      </p:sp>
      <p:sp>
        <p:nvSpPr>
          <p:cNvPr id="9" name="TextBox 8">
            <a:extLst>
              <a:ext uri="{FF2B5EF4-FFF2-40B4-BE49-F238E27FC236}">
                <a16:creationId xmlns:a16="http://schemas.microsoft.com/office/drawing/2014/main" id="{D268BBA0-18C5-4B3B-B764-C58792A18478}"/>
              </a:ext>
            </a:extLst>
          </p:cNvPr>
          <p:cNvSpPr txBox="1"/>
          <p:nvPr/>
        </p:nvSpPr>
        <p:spPr>
          <a:xfrm>
            <a:off x="304800" y="2662535"/>
            <a:ext cx="533400" cy="461665"/>
          </a:xfrm>
          <a:prstGeom prst="rect">
            <a:avLst/>
          </a:prstGeom>
          <a:noFill/>
        </p:spPr>
        <p:txBody>
          <a:bodyPr wrap="square" rtlCol="0">
            <a:spAutoFit/>
          </a:bodyPr>
          <a:lstStyle/>
          <a:p>
            <a:r>
              <a:rPr lang="en-US" sz="2400" i="1" dirty="0">
                <a:latin typeface="+mj-lt"/>
              </a:rPr>
              <a:t>y</a:t>
            </a:r>
          </a:p>
        </p:txBody>
      </p:sp>
      <p:pic>
        <p:nvPicPr>
          <p:cNvPr id="10" name="Picture 9">
            <a:extLst>
              <a:ext uri="{FF2B5EF4-FFF2-40B4-BE49-F238E27FC236}">
                <a16:creationId xmlns:a16="http://schemas.microsoft.com/office/drawing/2014/main" id="{9AC33E02-343A-E25F-C537-BA3104E48233}"/>
              </a:ext>
            </a:extLst>
          </p:cNvPr>
          <p:cNvPicPr>
            <a:picLocks noChangeAspect="1"/>
          </p:cNvPicPr>
          <p:nvPr/>
        </p:nvPicPr>
        <p:blipFill>
          <a:blip r:embed="rId3"/>
          <a:stretch>
            <a:fillRect/>
          </a:stretch>
        </p:blipFill>
        <p:spPr>
          <a:xfrm>
            <a:off x="571500" y="863600"/>
            <a:ext cx="7277100" cy="3286125"/>
          </a:xfrm>
          <a:prstGeom prst="rect">
            <a:avLst/>
          </a:prstGeom>
        </p:spPr>
      </p:pic>
    </p:spTree>
    <p:extLst>
      <p:ext uri="{BB962C8B-B14F-4D97-AF65-F5344CB8AC3E}">
        <p14:creationId xmlns:p14="http://schemas.microsoft.com/office/powerpoint/2010/main" val="2259283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nvGraphicFramePr>
        <p:xfrm>
          <a:off x="228600" y="139859"/>
          <a:ext cx="6691313" cy="6064635"/>
        </p:xfrm>
        <a:graphic>
          <a:graphicData uri="http://schemas.openxmlformats.org/presentationml/2006/ole">
            <mc:AlternateContent xmlns:mc="http://schemas.openxmlformats.org/markup-compatibility/2006">
              <mc:Choice xmlns:v="urn:schemas-microsoft-com:vml" Requires="v">
                <p:oleObj name="Equation" r:id="rId3" imgW="5168880" imgH="4686120" progId="Equation.DSMT4">
                  <p:embed/>
                </p:oleObj>
              </mc:Choice>
              <mc:Fallback>
                <p:oleObj name="Equation" r:id="rId3" imgW="5168880" imgH="4686120" progId="Equation.DSMT4">
                  <p:embed/>
                  <p:pic>
                    <p:nvPicPr>
                      <p:cNvPr id="5" name="Object 4"/>
                      <p:cNvPicPr>
                        <a:picLocks noChangeAspect="1" noChangeArrowheads="1"/>
                      </p:cNvPicPr>
                      <p:nvPr/>
                    </p:nvPicPr>
                    <p:blipFill>
                      <a:blip r:embed="rId4"/>
                      <a:srcRect/>
                      <a:stretch>
                        <a:fillRect/>
                      </a:stretch>
                    </p:blipFill>
                    <p:spPr bwMode="auto">
                      <a:xfrm>
                        <a:off x="228600" y="139859"/>
                        <a:ext cx="6691313" cy="606463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4195506" y="2209799"/>
          <a:ext cx="4922336" cy="4329113"/>
        </p:xfrm>
        <a:graphic>
          <a:graphicData uri="http://schemas.openxmlformats.org/presentationml/2006/ole">
            <mc:AlternateContent xmlns:mc="http://schemas.openxmlformats.org/markup-compatibility/2006">
              <mc:Choice xmlns:v="urn:schemas-microsoft-com:vml" Requires="v">
                <p:oleObj name="Equation" r:id="rId5" imgW="4101840" imgH="3606480" progId="Equation.DSMT4">
                  <p:embed/>
                </p:oleObj>
              </mc:Choice>
              <mc:Fallback>
                <p:oleObj name="Equation" r:id="rId5" imgW="4101840" imgH="3606480" progId="Equation.DSMT4">
                  <p:embed/>
                  <p:pic>
                    <p:nvPicPr>
                      <p:cNvPr id="6" name="Object 5"/>
                      <p:cNvPicPr>
                        <a:picLocks noChangeAspect="1" noChangeArrowheads="1"/>
                      </p:cNvPicPr>
                      <p:nvPr/>
                    </p:nvPicPr>
                    <p:blipFill>
                      <a:blip r:embed="rId6"/>
                      <a:srcRect/>
                      <a:stretch>
                        <a:fillRect/>
                      </a:stretch>
                    </p:blipFill>
                    <p:spPr bwMode="auto">
                      <a:xfrm>
                        <a:off x="4195506" y="2209799"/>
                        <a:ext cx="4922336" cy="4329113"/>
                      </a:xfrm>
                      <a:prstGeom prst="rect">
                        <a:avLst/>
                      </a:prstGeom>
                      <a:solidFill>
                        <a:srgbClr val="00B050">
                          <a:alpha val="21000"/>
                        </a:srgbClr>
                      </a:solidFill>
                      <a:ln>
                        <a:noFill/>
                      </a:ln>
                    </p:spPr>
                  </p:pic>
                </p:oleObj>
              </mc:Fallback>
            </mc:AlternateContent>
          </a:graphicData>
        </a:graphic>
      </p:graphicFrame>
    </p:spTree>
    <p:extLst>
      <p:ext uri="{BB962C8B-B14F-4D97-AF65-F5344CB8AC3E}">
        <p14:creationId xmlns:p14="http://schemas.microsoft.com/office/powerpoint/2010/main" val="469523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09E233-5F0A-AC4A-92FC-5C1DE73D5FCB}"/>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42F2A7F4-A3FA-5933-B185-A436346F2121}"/>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B74FAE9F-C89F-0A95-6696-1F822BC3284E}"/>
              </a:ext>
            </a:extLst>
          </p:cNvPr>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a:extLst>
              <a:ext uri="{FF2B5EF4-FFF2-40B4-BE49-F238E27FC236}">
                <a16:creationId xmlns:a16="http://schemas.microsoft.com/office/drawing/2014/main" id="{AA88C83B-D21C-6F24-EC63-9001DD81348F}"/>
              </a:ext>
            </a:extLst>
          </p:cNvPr>
          <p:cNvSpPr txBox="1"/>
          <p:nvPr/>
        </p:nvSpPr>
        <p:spPr>
          <a:xfrm>
            <a:off x="457200" y="304800"/>
            <a:ext cx="8382000" cy="1569660"/>
          </a:xfrm>
          <a:prstGeom prst="rect">
            <a:avLst/>
          </a:prstGeom>
          <a:noFill/>
        </p:spPr>
        <p:txBody>
          <a:bodyPr wrap="square" rtlCol="0">
            <a:spAutoFit/>
          </a:bodyPr>
          <a:lstStyle/>
          <a:p>
            <a:r>
              <a:rPr lang="en-US" sz="2400" dirty="0">
                <a:latin typeface="+mj-lt"/>
              </a:rPr>
              <a:t>Note that your textbook applied a different trick to simplify the equations which also works, effectively switching the role of </a:t>
            </a:r>
            <a:r>
              <a:rPr lang="en-US" sz="2400" i="1" dirty="0">
                <a:latin typeface="+mj-lt"/>
              </a:rPr>
              <a:t>x</a:t>
            </a:r>
            <a:r>
              <a:rPr lang="en-US" sz="2400" dirty="0">
                <a:latin typeface="+mj-lt"/>
                <a:sym typeface="Wingdings" panose="05000000000000000000" pitchFamily="2" charset="2"/>
              </a:rPr>
              <a:t></a:t>
            </a:r>
            <a:r>
              <a:rPr lang="en-US" sz="2400" i="1" dirty="0">
                <a:latin typeface="+mj-lt"/>
                <a:sym typeface="Wingdings" panose="05000000000000000000" pitchFamily="2" charset="2"/>
              </a:rPr>
              <a:t>y</a:t>
            </a:r>
          </a:p>
          <a:p>
            <a:endParaRPr lang="en-US" sz="2400" dirty="0">
              <a:latin typeface="+mj-lt"/>
            </a:endParaRPr>
          </a:p>
        </p:txBody>
      </p:sp>
    </p:spTree>
    <p:extLst>
      <p:ext uri="{BB962C8B-B14F-4D97-AF65-F5344CB8AC3E}">
        <p14:creationId xmlns:p14="http://schemas.microsoft.com/office/powerpoint/2010/main" val="366219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07EEFB-2CC8-3D2C-E041-7355B5A64ABB}"/>
              </a:ext>
            </a:extLst>
          </p:cNvPr>
          <p:cNvPicPr>
            <a:picLocks noChangeAspect="1"/>
          </p:cNvPicPr>
          <p:nvPr/>
        </p:nvPicPr>
        <p:blipFill>
          <a:blip r:embed="rId3"/>
          <a:stretch>
            <a:fillRect/>
          </a:stretch>
        </p:blipFill>
        <p:spPr>
          <a:xfrm>
            <a:off x="96519" y="533400"/>
            <a:ext cx="8950961" cy="3648164"/>
          </a:xfrm>
          <a:prstGeom prst="rect">
            <a:avLst/>
          </a:prstGeom>
        </p:spPr>
      </p:pic>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a:xfrm>
            <a:off x="6629400" y="6324600"/>
            <a:ext cx="2133600" cy="365125"/>
          </a:xfrm>
        </p:spPr>
        <p:txBody>
          <a:bodyPr/>
          <a:lstStyle/>
          <a:p>
            <a:fld id="{CE368B07-CEBF-4C80-90AF-53B34FA04CF3}" type="slidenum">
              <a:rPr lang="en-US" smtClean="0"/>
              <a:t>2</a:t>
            </a:fld>
            <a:endParaRPr lang="en-US" dirty="0"/>
          </a:p>
        </p:txBody>
      </p:sp>
      <p:sp>
        <p:nvSpPr>
          <p:cNvPr id="5" name="Right Arrow 4"/>
          <p:cNvSpPr/>
          <p:nvPr/>
        </p:nvSpPr>
        <p:spPr>
          <a:xfrm>
            <a:off x="304800" y="32385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nvGraphicFramePr>
        <p:xfrm>
          <a:off x="771525" y="609600"/>
          <a:ext cx="6869113" cy="4513263"/>
        </p:xfrm>
        <a:graphic>
          <a:graphicData uri="http://schemas.openxmlformats.org/presentationml/2006/ole">
            <mc:AlternateContent xmlns:mc="http://schemas.openxmlformats.org/markup-compatibility/2006">
              <mc:Choice xmlns:v="urn:schemas-microsoft-com:vml" Requires="v">
                <p:oleObj name="数式" r:id="rId3" imgW="3555720" imgH="2336760" progId="Equation.3">
                  <p:embed/>
                </p:oleObj>
              </mc:Choice>
              <mc:Fallback>
                <p:oleObj name="数式" r:id="rId3" imgW="3555720" imgH="2336760" progId="Equation.3">
                  <p:embed/>
                  <p:pic>
                    <p:nvPicPr>
                      <p:cNvPr id="5" name="Object 4"/>
                      <p:cNvPicPr>
                        <a:picLocks noChangeAspect="1" noChangeArrowheads="1"/>
                      </p:cNvPicPr>
                      <p:nvPr/>
                    </p:nvPicPr>
                    <p:blipFill>
                      <a:blip r:embed="rId4"/>
                      <a:srcRect/>
                      <a:stretch>
                        <a:fillRect/>
                      </a:stretch>
                    </p:blipFill>
                    <p:spPr bwMode="auto">
                      <a:xfrm>
                        <a:off x="771525" y="609600"/>
                        <a:ext cx="6869113"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Arrow: Up 5">
            <a:extLst>
              <a:ext uri="{FF2B5EF4-FFF2-40B4-BE49-F238E27FC236}">
                <a16:creationId xmlns:a16="http://schemas.microsoft.com/office/drawing/2014/main" id="{FBE434B0-621B-481A-ADFA-C9AB987EE211}"/>
              </a:ext>
            </a:extLst>
          </p:cNvPr>
          <p:cNvSpPr/>
          <p:nvPr/>
        </p:nvSpPr>
        <p:spPr>
          <a:xfrm>
            <a:off x="7096919" y="4343400"/>
            <a:ext cx="7620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6DC754-E3E5-4B2E-B4E1-D48479AB2403}"/>
              </a:ext>
            </a:extLst>
          </p:cNvPr>
          <p:cNvSpPr txBox="1"/>
          <p:nvPr/>
        </p:nvSpPr>
        <p:spPr>
          <a:xfrm>
            <a:off x="4545496" y="4768761"/>
            <a:ext cx="4419600" cy="1569660"/>
          </a:xfrm>
          <a:prstGeom prst="rect">
            <a:avLst/>
          </a:prstGeom>
          <a:noFill/>
        </p:spPr>
        <p:txBody>
          <a:bodyPr wrap="square" rtlCol="0">
            <a:spAutoFit/>
          </a:bodyPr>
          <a:lstStyle/>
          <a:p>
            <a:r>
              <a:rPr lang="en-US" sz="2400" dirty="0">
                <a:latin typeface="+mj-lt"/>
              </a:rPr>
              <a:t>Question – why this choice?</a:t>
            </a:r>
          </a:p>
          <a:p>
            <a:r>
              <a:rPr lang="en-US" sz="2400" dirty="0">
                <a:latin typeface="+mj-lt"/>
              </a:rPr>
              <a:t>Answer – because the answer will be more beautiful. (Be sure that was not my cleverness.)</a:t>
            </a:r>
          </a:p>
        </p:txBody>
      </p:sp>
    </p:spTree>
    <p:extLst>
      <p:ext uri="{BB962C8B-B14F-4D97-AF65-F5344CB8AC3E}">
        <p14:creationId xmlns:p14="http://schemas.microsoft.com/office/powerpoint/2010/main" val="1244979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62000" y="3886200"/>
            <a:ext cx="6096000" cy="1905000"/>
            <a:chOff x="762000" y="3886200"/>
            <a:chExt cx="6096000" cy="1905000"/>
          </a:xfrm>
        </p:grpSpPr>
        <p:sp>
          <p:nvSpPr>
            <p:cNvPr id="9" name="Rectangle 8"/>
            <p:cNvSpPr/>
            <p:nvPr/>
          </p:nvSpPr>
          <p:spPr>
            <a:xfrm>
              <a:off x="1295400" y="4419600"/>
              <a:ext cx="3200400" cy="1371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3886200"/>
              <a:ext cx="6096000" cy="461665"/>
            </a:xfrm>
            <a:prstGeom prst="rect">
              <a:avLst/>
            </a:prstGeom>
            <a:noFill/>
          </p:spPr>
          <p:txBody>
            <a:bodyPr wrap="square" rtlCol="0">
              <a:spAutoFit/>
            </a:bodyPr>
            <a:lstStyle/>
            <a:p>
              <a:r>
                <a:rPr lang="en-US" sz="2400" dirty="0">
                  <a:latin typeface="+mj-lt"/>
                </a:rPr>
                <a:t>Parametric equations for </a:t>
              </a:r>
              <a:r>
                <a:rPr lang="en-US" sz="2400" dirty="0" err="1">
                  <a:latin typeface="+mj-lt"/>
                </a:rPr>
                <a:t>Brachistochrone</a:t>
              </a:r>
              <a:r>
                <a:rPr lang="en-US" sz="2400" dirty="0">
                  <a:latin typeface="+mj-lt"/>
                </a:rPr>
                <a:t>:</a:t>
              </a:r>
            </a:p>
          </p:txBody>
        </p:sp>
        <p:graphicFrame>
          <p:nvGraphicFramePr>
            <p:cNvPr id="7" name="Object 6"/>
            <p:cNvGraphicFramePr>
              <a:graphicFrameLocks noChangeAspect="1"/>
            </p:cNvGraphicFramePr>
            <p:nvPr/>
          </p:nvGraphicFramePr>
          <p:xfrm>
            <a:off x="1295400" y="4347865"/>
            <a:ext cx="3152775" cy="1425413"/>
          </p:xfrm>
          <a:graphic>
            <a:graphicData uri="http://schemas.openxmlformats.org/presentationml/2006/ole">
              <mc:AlternateContent xmlns:mc="http://schemas.openxmlformats.org/markup-compatibility/2006">
                <mc:Choice xmlns:v="urn:schemas-microsoft-com:vml" Requires="v">
                  <p:oleObj name="数式" r:id="rId3" imgW="952200" imgH="431640" progId="Equation.3">
                    <p:embed/>
                  </p:oleObj>
                </mc:Choice>
                <mc:Fallback>
                  <p:oleObj name="数式" r:id="rId3" imgW="952200" imgH="431640" progId="Equation.3">
                    <p:embed/>
                    <p:pic>
                      <p:nvPicPr>
                        <p:cNvPr id="7" name="Object 6"/>
                        <p:cNvPicPr>
                          <a:picLocks noChangeAspect="1" noChangeArrowheads="1"/>
                        </p:cNvPicPr>
                        <p:nvPr/>
                      </p:nvPicPr>
                      <p:blipFill>
                        <a:blip r:embed="rId4"/>
                        <a:srcRect/>
                        <a:stretch>
                          <a:fillRect/>
                        </a:stretch>
                      </p:blipFill>
                      <p:spPr bwMode="auto">
                        <a:xfrm>
                          <a:off x="1295400" y="4347865"/>
                          <a:ext cx="3152775" cy="1425413"/>
                        </a:xfrm>
                        <a:prstGeom prst="rect">
                          <a:avLst/>
                        </a:prstGeom>
                        <a:noFill/>
                        <a:ln>
                          <a:noFill/>
                        </a:ln>
                      </p:spPr>
                    </p:pic>
                  </p:oleObj>
                </mc:Fallback>
              </mc:AlternateContent>
            </a:graphicData>
          </a:graphic>
        </p:graphicFrame>
      </p:grpSp>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nvGraphicFramePr>
        <p:xfrm>
          <a:off x="381000" y="304800"/>
          <a:ext cx="2992437" cy="3262313"/>
        </p:xfrm>
        <a:graphic>
          <a:graphicData uri="http://schemas.openxmlformats.org/presentationml/2006/ole">
            <mc:AlternateContent xmlns:mc="http://schemas.openxmlformats.org/markup-compatibility/2006">
              <mc:Choice xmlns:v="urn:schemas-microsoft-com:vml" Requires="v">
                <p:oleObj name="数式" r:id="rId5" imgW="1549080" imgH="1688760" progId="Equation.3">
                  <p:embed/>
                </p:oleObj>
              </mc:Choice>
              <mc:Fallback>
                <p:oleObj name="数式" r:id="rId5" imgW="1549080" imgH="1688760" progId="Equation.3">
                  <p:embed/>
                  <p:pic>
                    <p:nvPicPr>
                      <p:cNvPr id="5" name="Object 4"/>
                      <p:cNvPicPr>
                        <a:picLocks noChangeAspect="1" noChangeArrowheads="1"/>
                      </p:cNvPicPr>
                      <p:nvPr/>
                    </p:nvPicPr>
                    <p:blipFill>
                      <a:blip r:embed="rId6"/>
                      <a:srcRect/>
                      <a:stretch>
                        <a:fillRect/>
                      </a:stretch>
                    </p:blipFill>
                    <p:spPr bwMode="auto">
                      <a:xfrm>
                        <a:off x="381000" y="304800"/>
                        <a:ext cx="2992437"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4114800" y="563212"/>
          <a:ext cx="4830763" cy="2740025"/>
        </p:xfrm>
        <a:graphic>
          <a:graphicData uri="http://schemas.openxmlformats.org/presentationml/2006/ole">
            <mc:AlternateContent xmlns:mc="http://schemas.openxmlformats.org/markup-compatibility/2006">
              <mc:Choice xmlns:v="urn:schemas-microsoft-com:vml" Requires="v">
                <p:oleObj name="数式" r:id="rId7" imgW="2501640" imgH="1422360" progId="Equation.3">
                  <p:embed/>
                </p:oleObj>
              </mc:Choice>
              <mc:Fallback>
                <p:oleObj name="数式" r:id="rId7" imgW="2501640" imgH="1422360" progId="Equation.3">
                  <p:embed/>
                  <p:pic>
                    <p:nvPicPr>
                      <p:cNvPr id="6" name="Object 5"/>
                      <p:cNvPicPr>
                        <a:picLocks noChangeAspect="1" noChangeArrowheads="1"/>
                      </p:cNvPicPr>
                      <p:nvPr/>
                    </p:nvPicPr>
                    <p:blipFill>
                      <a:blip r:embed="rId8"/>
                      <a:srcRect/>
                      <a:stretch>
                        <a:fillRect/>
                      </a:stretch>
                    </p:blipFill>
                    <p:spPr bwMode="auto">
                      <a:xfrm>
                        <a:off x="4114800" y="563212"/>
                        <a:ext cx="4830763" cy="2740025"/>
                      </a:xfrm>
                      <a:prstGeom prst="rect">
                        <a:avLst/>
                      </a:prstGeom>
                      <a:solidFill>
                        <a:srgbClr val="7030A0">
                          <a:alpha val="11000"/>
                        </a:srgbClr>
                      </a:solidFill>
                      <a:ln>
                        <a:noFill/>
                      </a:ln>
                    </p:spPr>
                  </p:pic>
                </p:oleObj>
              </mc:Fallback>
            </mc:AlternateContent>
          </a:graphicData>
        </a:graphic>
      </p:graphicFrame>
    </p:spTree>
    <p:extLst>
      <p:ext uri="{BB962C8B-B14F-4D97-AF65-F5344CB8AC3E}">
        <p14:creationId xmlns:p14="http://schemas.microsoft.com/office/powerpoint/2010/main" val="387657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6" name="Picture 5"/>
          <p:cNvPicPr>
            <a:picLocks noChangeAspect="1"/>
          </p:cNvPicPr>
          <p:nvPr/>
        </p:nvPicPr>
        <p:blipFill>
          <a:blip r:embed="rId3"/>
          <a:stretch>
            <a:fillRect/>
          </a:stretch>
        </p:blipFill>
        <p:spPr>
          <a:xfrm>
            <a:off x="1371600" y="1524000"/>
            <a:ext cx="6400800" cy="3810000"/>
          </a:xfrm>
          <a:prstGeom prst="rect">
            <a:avLst/>
          </a:prstGeom>
        </p:spPr>
      </p:pic>
      <p:sp>
        <p:nvSpPr>
          <p:cNvPr id="7" name="TextBox 6"/>
          <p:cNvSpPr txBox="1"/>
          <p:nvPr/>
        </p:nvSpPr>
        <p:spPr>
          <a:xfrm>
            <a:off x="762000" y="753560"/>
            <a:ext cx="7924800" cy="461665"/>
          </a:xfrm>
          <a:prstGeom prst="rect">
            <a:avLst/>
          </a:prstGeom>
          <a:noFill/>
        </p:spPr>
        <p:txBody>
          <a:bodyPr wrap="square" rtlCol="0">
            <a:spAutoFit/>
          </a:bodyPr>
          <a:lstStyle/>
          <a:p>
            <a:r>
              <a:rPr lang="en-US" sz="2400" dirty="0">
                <a:latin typeface="+mj-lt"/>
              </a:rPr>
              <a:t>plot([theta-sin(theta), cos(theta)-1, theta = 0 .. </a:t>
            </a:r>
            <a:r>
              <a:rPr lang="en-US" sz="2400">
                <a:latin typeface="+mj-lt"/>
              </a:rPr>
              <a:t>Pi])</a:t>
            </a:r>
            <a:endParaRPr lang="en-US" sz="2400" dirty="0">
              <a:latin typeface="+mj-lt"/>
            </a:endParaRPr>
          </a:p>
        </p:txBody>
      </p:sp>
      <p:sp>
        <p:nvSpPr>
          <p:cNvPr id="8" name="TextBox 7"/>
          <p:cNvSpPr txBox="1"/>
          <p:nvPr/>
        </p:nvSpPr>
        <p:spPr>
          <a:xfrm>
            <a:off x="304800" y="304800"/>
            <a:ext cx="8686800" cy="477193"/>
          </a:xfrm>
          <a:prstGeom prst="rect">
            <a:avLst/>
          </a:prstGeom>
          <a:noFill/>
        </p:spPr>
        <p:txBody>
          <a:bodyPr wrap="square" rtlCol="0">
            <a:spAutoFit/>
          </a:bodyPr>
          <a:lstStyle/>
          <a:p>
            <a:r>
              <a:rPr lang="en-US" sz="2400" dirty="0">
                <a:latin typeface="+mj-lt"/>
              </a:rPr>
              <a:t>Parametric plot --</a:t>
            </a:r>
          </a:p>
        </p:txBody>
      </p:sp>
      <p:sp>
        <p:nvSpPr>
          <p:cNvPr id="9" name="TextBox 8"/>
          <p:cNvSpPr txBox="1"/>
          <p:nvPr/>
        </p:nvSpPr>
        <p:spPr>
          <a:xfrm>
            <a:off x="1028700" y="2967335"/>
            <a:ext cx="990600" cy="584775"/>
          </a:xfrm>
          <a:prstGeom prst="rect">
            <a:avLst/>
          </a:prstGeom>
          <a:noFill/>
        </p:spPr>
        <p:txBody>
          <a:bodyPr wrap="square" rtlCol="0">
            <a:spAutoFit/>
          </a:bodyPr>
          <a:lstStyle/>
          <a:p>
            <a:r>
              <a:rPr lang="en-US" sz="3200" b="1" i="1" dirty="0">
                <a:latin typeface="+mj-lt"/>
              </a:rPr>
              <a:t>y</a:t>
            </a:r>
          </a:p>
        </p:txBody>
      </p:sp>
      <p:sp>
        <p:nvSpPr>
          <p:cNvPr id="10" name="TextBox 9"/>
          <p:cNvSpPr txBox="1"/>
          <p:nvPr/>
        </p:nvSpPr>
        <p:spPr>
          <a:xfrm>
            <a:off x="4572000" y="5105400"/>
            <a:ext cx="990600" cy="584775"/>
          </a:xfrm>
          <a:prstGeom prst="rect">
            <a:avLst/>
          </a:prstGeom>
          <a:noFill/>
        </p:spPr>
        <p:txBody>
          <a:bodyPr wrap="square" rtlCol="0">
            <a:spAutoFit/>
          </a:bodyPr>
          <a:lstStyle/>
          <a:p>
            <a:r>
              <a:rPr lang="en-US" sz="3200" b="1" i="1">
                <a:latin typeface="+mj-lt"/>
              </a:rPr>
              <a:t>x</a:t>
            </a:r>
            <a:endParaRPr lang="en-US" sz="3200" b="1" i="1" dirty="0">
              <a:latin typeface="+mj-lt"/>
            </a:endParaRPr>
          </a:p>
        </p:txBody>
      </p:sp>
    </p:spTree>
    <p:extLst>
      <p:ext uri="{BB962C8B-B14F-4D97-AF65-F5344CB8AC3E}">
        <p14:creationId xmlns:p14="http://schemas.microsoft.com/office/powerpoint/2010/main" val="1262255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01B69-CC5A-4CF1-8DA2-656A4160FEC6}"/>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61AB8266-C2D1-46A3-B1F4-B5CB7412DB4C}"/>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FCEB1685-784D-4972-9F2A-E7764D7E7B77}"/>
              </a:ext>
            </a:extLst>
          </p:cNvPr>
          <p:cNvSpPr>
            <a:spLocks noGrp="1"/>
          </p:cNvSpPr>
          <p:nvPr>
            <p:ph type="sldNum" sz="quarter" idx="12"/>
          </p:nvPr>
        </p:nvSpPr>
        <p:spPr/>
        <p:txBody>
          <a:bodyPr/>
          <a:lstStyle/>
          <a:p>
            <a:fld id="{CE368B07-CEBF-4C80-90AF-53B34FA04CF3}" type="slidenum">
              <a:rPr lang="en-US" smtClean="0"/>
              <a:t>23</a:t>
            </a:fld>
            <a:endParaRPr lang="en-US" dirty="0"/>
          </a:p>
        </p:txBody>
      </p:sp>
      <p:sp>
        <p:nvSpPr>
          <p:cNvPr id="6" name="TextBox 5">
            <a:extLst>
              <a:ext uri="{FF2B5EF4-FFF2-40B4-BE49-F238E27FC236}">
                <a16:creationId xmlns:a16="http://schemas.microsoft.com/office/drawing/2014/main" id="{06ECC33C-1ABA-4EF0-85FB-0F5EB1028E28}"/>
              </a:ext>
            </a:extLst>
          </p:cNvPr>
          <p:cNvSpPr txBox="1"/>
          <p:nvPr/>
        </p:nvSpPr>
        <p:spPr>
          <a:xfrm>
            <a:off x="76200" y="136525"/>
            <a:ext cx="8305800" cy="461665"/>
          </a:xfrm>
          <a:prstGeom prst="rect">
            <a:avLst/>
          </a:prstGeom>
          <a:noFill/>
        </p:spPr>
        <p:txBody>
          <a:bodyPr wrap="square" rtlCol="0">
            <a:spAutoFit/>
          </a:bodyPr>
          <a:lstStyle/>
          <a:p>
            <a:r>
              <a:rPr lang="en-US" sz="2400" dirty="0">
                <a:latin typeface="+mj-lt"/>
              </a:rPr>
              <a:t>Checking the results</a:t>
            </a:r>
          </a:p>
        </p:txBody>
      </p:sp>
      <p:graphicFrame>
        <p:nvGraphicFramePr>
          <p:cNvPr id="8" name="Object 7">
            <a:extLst>
              <a:ext uri="{FF2B5EF4-FFF2-40B4-BE49-F238E27FC236}">
                <a16:creationId xmlns:a16="http://schemas.microsoft.com/office/drawing/2014/main" id="{AB5FCAD0-9780-406C-9919-2FF78EA4EEF7}"/>
              </a:ext>
            </a:extLst>
          </p:cNvPr>
          <p:cNvGraphicFramePr>
            <a:graphicFrameLocks noChangeAspect="1"/>
          </p:cNvGraphicFramePr>
          <p:nvPr/>
        </p:nvGraphicFramePr>
        <p:xfrm>
          <a:off x="398670" y="972840"/>
          <a:ext cx="2692400" cy="1104900"/>
        </p:xfrm>
        <a:graphic>
          <a:graphicData uri="http://schemas.openxmlformats.org/presentationml/2006/ole">
            <mc:AlternateContent xmlns:mc="http://schemas.openxmlformats.org/markup-compatibility/2006">
              <mc:Choice xmlns:v="urn:schemas-microsoft-com:vml" Requires="v">
                <p:oleObj name="Equation" r:id="rId3" imgW="2692080" imgH="1104840" progId="Equation.DSMT4">
                  <p:embed/>
                </p:oleObj>
              </mc:Choice>
              <mc:Fallback>
                <p:oleObj name="Equation" r:id="rId3" imgW="2692080" imgH="1104840" progId="Equation.DSMT4">
                  <p:embed/>
                  <p:pic>
                    <p:nvPicPr>
                      <p:cNvPr id="8" name="Object 7">
                        <a:extLst>
                          <a:ext uri="{FF2B5EF4-FFF2-40B4-BE49-F238E27FC236}">
                            <a16:creationId xmlns:a16="http://schemas.microsoft.com/office/drawing/2014/main" id="{AB5FCAD0-9780-406C-9919-2FF78EA4EEF7}"/>
                          </a:ext>
                        </a:extLst>
                      </p:cNvPr>
                      <p:cNvPicPr/>
                      <p:nvPr/>
                    </p:nvPicPr>
                    <p:blipFill>
                      <a:blip r:embed="rId4"/>
                      <a:stretch>
                        <a:fillRect/>
                      </a:stretch>
                    </p:blipFill>
                    <p:spPr>
                      <a:xfrm>
                        <a:off x="398670" y="972840"/>
                        <a:ext cx="2692400" cy="11049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20EC5D21-0E22-4A76-AC9A-287C1A7FB40A}"/>
              </a:ext>
            </a:extLst>
          </p:cNvPr>
          <p:cNvSpPr txBox="1"/>
          <p:nvPr/>
        </p:nvSpPr>
        <p:spPr>
          <a:xfrm>
            <a:off x="838200" y="3276600"/>
            <a:ext cx="2133600" cy="1938992"/>
          </a:xfrm>
          <a:prstGeom prst="rect">
            <a:avLst/>
          </a:prstGeom>
          <a:noFill/>
        </p:spPr>
        <p:txBody>
          <a:bodyPr wrap="square" rtlCol="0">
            <a:spAutoFit/>
          </a:bodyPr>
          <a:lstStyle/>
          <a:p>
            <a:r>
              <a:rPr lang="en-US" sz="2400" b="1" dirty="0">
                <a:solidFill>
                  <a:srgbClr val="00B050"/>
                </a:solidFill>
                <a:latin typeface="+mj-lt"/>
              </a:rPr>
              <a:t>T=4.4429</a:t>
            </a:r>
          </a:p>
          <a:p>
            <a:endParaRPr lang="en-US" sz="2400" b="1" dirty="0">
              <a:solidFill>
                <a:srgbClr val="00B050"/>
              </a:solidFill>
              <a:latin typeface="+mj-lt"/>
            </a:endParaRPr>
          </a:p>
          <a:p>
            <a:r>
              <a:rPr lang="en-US" sz="2400" b="1" dirty="0">
                <a:solidFill>
                  <a:srgbClr val="FF0000"/>
                </a:solidFill>
                <a:latin typeface="+mj-lt"/>
              </a:rPr>
              <a:t>T=5.2668</a:t>
            </a:r>
          </a:p>
          <a:p>
            <a:endParaRPr lang="en-US" sz="2400" b="1" dirty="0">
              <a:solidFill>
                <a:srgbClr val="FF0000"/>
              </a:solidFill>
              <a:latin typeface="+mj-lt"/>
            </a:endParaRPr>
          </a:p>
          <a:p>
            <a:r>
              <a:rPr lang="en-US" sz="2400" b="1" dirty="0">
                <a:solidFill>
                  <a:srgbClr val="0070C0"/>
                </a:solidFill>
                <a:latin typeface="+mj-lt"/>
              </a:rPr>
              <a:t>T=infinite</a:t>
            </a:r>
          </a:p>
        </p:txBody>
      </p:sp>
      <p:pic>
        <p:nvPicPr>
          <p:cNvPr id="7" name="Picture 6">
            <a:extLst>
              <a:ext uri="{FF2B5EF4-FFF2-40B4-BE49-F238E27FC236}">
                <a16:creationId xmlns:a16="http://schemas.microsoft.com/office/drawing/2014/main" id="{BD3BDF24-55F9-500D-19B2-C07CD4CB9929}"/>
              </a:ext>
            </a:extLst>
          </p:cNvPr>
          <p:cNvPicPr>
            <a:picLocks noChangeAspect="1"/>
          </p:cNvPicPr>
          <p:nvPr/>
        </p:nvPicPr>
        <p:blipFill>
          <a:blip r:embed="rId5"/>
          <a:stretch>
            <a:fillRect/>
          </a:stretch>
        </p:blipFill>
        <p:spPr>
          <a:xfrm>
            <a:off x="3400425" y="367357"/>
            <a:ext cx="5238750" cy="2365666"/>
          </a:xfrm>
          <a:prstGeom prst="rect">
            <a:avLst/>
          </a:prstGeom>
        </p:spPr>
      </p:pic>
      <p:graphicFrame>
        <p:nvGraphicFramePr>
          <p:cNvPr id="11" name="Object 10">
            <a:extLst>
              <a:ext uri="{FF2B5EF4-FFF2-40B4-BE49-F238E27FC236}">
                <a16:creationId xmlns:a16="http://schemas.microsoft.com/office/drawing/2014/main" id="{94EA622A-DE4E-F0AA-F44F-E09DFB5282B9}"/>
              </a:ext>
            </a:extLst>
          </p:cNvPr>
          <p:cNvGraphicFramePr>
            <a:graphicFrameLocks noChangeAspect="1"/>
          </p:cNvGraphicFramePr>
          <p:nvPr>
            <p:extLst>
              <p:ext uri="{D42A27DB-BD31-4B8C-83A1-F6EECF244321}">
                <p14:modId xmlns:p14="http://schemas.microsoft.com/office/powerpoint/2010/main" val="2137462589"/>
              </p:ext>
            </p:extLst>
          </p:nvPr>
        </p:nvGraphicFramePr>
        <p:xfrm>
          <a:off x="2799735" y="3276600"/>
          <a:ext cx="3544530" cy="446555"/>
        </p:xfrm>
        <a:graphic>
          <a:graphicData uri="http://schemas.openxmlformats.org/presentationml/2006/ole">
            <mc:AlternateContent xmlns:mc="http://schemas.openxmlformats.org/markup-compatibility/2006">
              <mc:Choice xmlns:v="urn:schemas-microsoft-com:vml" Requires="v">
                <p:oleObj name="Equation" r:id="rId6" imgW="1612800" imgH="203040" progId="Equation.DSMT4">
                  <p:embed/>
                </p:oleObj>
              </mc:Choice>
              <mc:Fallback>
                <p:oleObj name="Equation" r:id="rId6" imgW="1612800" imgH="203040" progId="Equation.DSMT4">
                  <p:embed/>
                  <p:pic>
                    <p:nvPicPr>
                      <p:cNvPr id="0" name=""/>
                      <p:cNvPicPr/>
                      <p:nvPr/>
                    </p:nvPicPr>
                    <p:blipFill>
                      <a:blip r:embed="rId7"/>
                      <a:stretch>
                        <a:fillRect/>
                      </a:stretch>
                    </p:blipFill>
                    <p:spPr>
                      <a:xfrm>
                        <a:off x="2799735" y="3276600"/>
                        <a:ext cx="3544530" cy="44655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0D80080-2E01-4EC1-B506-C1FABA9CF66B}"/>
              </a:ext>
            </a:extLst>
          </p:cNvPr>
          <p:cNvGraphicFramePr>
            <a:graphicFrameLocks noChangeAspect="1"/>
          </p:cNvGraphicFramePr>
          <p:nvPr>
            <p:extLst>
              <p:ext uri="{D42A27DB-BD31-4B8C-83A1-F6EECF244321}">
                <p14:modId xmlns:p14="http://schemas.microsoft.com/office/powerpoint/2010/main" val="3020415768"/>
              </p:ext>
            </p:extLst>
          </p:nvPr>
        </p:nvGraphicFramePr>
        <p:xfrm>
          <a:off x="382403" y="2383941"/>
          <a:ext cx="3243263" cy="707107"/>
        </p:xfrm>
        <a:graphic>
          <a:graphicData uri="http://schemas.openxmlformats.org/presentationml/2006/ole">
            <mc:AlternateContent xmlns:mc="http://schemas.openxmlformats.org/markup-compatibility/2006">
              <mc:Choice xmlns:v="urn:schemas-microsoft-com:vml" Requires="v">
                <p:oleObj name="Equation" r:id="rId8" imgW="2095200" imgH="457200" progId="Equation.DSMT4">
                  <p:embed/>
                </p:oleObj>
              </mc:Choice>
              <mc:Fallback>
                <p:oleObj name="Equation" r:id="rId8" imgW="2095200" imgH="457200" progId="Equation.DSMT4">
                  <p:embed/>
                  <p:pic>
                    <p:nvPicPr>
                      <p:cNvPr id="10" name="Object 9">
                        <a:extLst>
                          <a:ext uri="{FF2B5EF4-FFF2-40B4-BE49-F238E27FC236}">
                            <a16:creationId xmlns:a16="http://schemas.microsoft.com/office/drawing/2014/main" id="{30D80080-2E01-4EC1-B506-C1FABA9CF66B}"/>
                          </a:ext>
                        </a:extLst>
                      </p:cNvPr>
                      <p:cNvPicPr/>
                      <p:nvPr/>
                    </p:nvPicPr>
                    <p:blipFill>
                      <a:blip r:embed="rId9"/>
                      <a:stretch>
                        <a:fillRect/>
                      </a:stretch>
                    </p:blipFill>
                    <p:spPr>
                      <a:xfrm>
                        <a:off x="382403" y="2383941"/>
                        <a:ext cx="3243263" cy="70710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13467224-5DB0-7183-4B28-546F9BC6424C}"/>
              </a:ext>
            </a:extLst>
          </p:cNvPr>
          <p:cNvGraphicFramePr>
            <a:graphicFrameLocks noChangeAspect="1"/>
          </p:cNvGraphicFramePr>
          <p:nvPr>
            <p:extLst>
              <p:ext uri="{D42A27DB-BD31-4B8C-83A1-F6EECF244321}">
                <p14:modId xmlns:p14="http://schemas.microsoft.com/office/powerpoint/2010/main" val="2739392507"/>
              </p:ext>
            </p:extLst>
          </p:nvPr>
        </p:nvGraphicFramePr>
        <p:xfrm>
          <a:off x="2799735" y="3908707"/>
          <a:ext cx="2298182" cy="510707"/>
        </p:xfrm>
        <a:graphic>
          <a:graphicData uri="http://schemas.openxmlformats.org/presentationml/2006/ole">
            <mc:AlternateContent xmlns:mc="http://schemas.openxmlformats.org/markup-compatibility/2006">
              <mc:Choice xmlns:v="urn:schemas-microsoft-com:vml" Requires="v">
                <p:oleObj name="Equation" r:id="rId10" imgW="914400" imgH="203040" progId="Equation.DSMT4">
                  <p:embed/>
                </p:oleObj>
              </mc:Choice>
              <mc:Fallback>
                <p:oleObj name="Equation" r:id="rId10" imgW="914400" imgH="203040" progId="Equation.DSMT4">
                  <p:embed/>
                  <p:pic>
                    <p:nvPicPr>
                      <p:cNvPr id="0" name=""/>
                      <p:cNvPicPr/>
                      <p:nvPr/>
                    </p:nvPicPr>
                    <p:blipFill>
                      <a:blip r:embed="rId11"/>
                      <a:stretch>
                        <a:fillRect/>
                      </a:stretch>
                    </p:blipFill>
                    <p:spPr>
                      <a:xfrm>
                        <a:off x="2799735" y="3908707"/>
                        <a:ext cx="2298182" cy="510707"/>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07838CFD-912F-EAA3-928F-0EBD2C4FE1C0}"/>
              </a:ext>
            </a:extLst>
          </p:cNvPr>
          <p:cNvGraphicFramePr>
            <a:graphicFrameLocks noChangeAspect="1"/>
          </p:cNvGraphicFramePr>
          <p:nvPr>
            <p:extLst>
              <p:ext uri="{D42A27DB-BD31-4B8C-83A1-F6EECF244321}">
                <p14:modId xmlns:p14="http://schemas.microsoft.com/office/powerpoint/2010/main" val="2486741771"/>
              </p:ext>
            </p:extLst>
          </p:nvPr>
        </p:nvGraphicFramePr>
        <p:xfrm>
          <a:off x="2882025" y="4684154"/>
          <a:ext cx="2298181" cy="510707"/>
        </p:xfrm>
        <a:graphic>
          <a:graphicData uri="http://schemas.openxmlformats.org/presentationml/2006/ole">
            <mc:AlternateContent xmlns:mc="http://schemas.openxmlformats.org/markup-compatibility/2006">
              <mc:Choice xmlns:v="urn:schemas-microsoft-com:vml" Requires="v">
                <p:oleObj name="Equation" r:id="rId12" imgW="1028520" imgH="228600" progId="Equation.DSMT4">
                  <p:embed/>
                </p:oleObj>
              </mc:Choice>
              <mc:Fallback>
                <p:oleObj name="Equation" r:id="rId12" imgW="1028520" imgH="228600" progId="Equation.DSMT4">
                  <p:embed/>
                  <p:pic>
                    <p:nvPicPr>
                      <p:cNvPr id="0" name=""/>
                      <p:cNvPicPr/>
                      <p:nvPr/>
                    </p:nvPicPr>
                    <p:blipFill>
                      <a:blip r:embed="rId13"/>
                      <a:stretch>
                        <a:fillRect/>
                      </a:stretch>
                    </p:blipFill>
                    <p:spPr>
                      <a:xfrm>
                        <a:off x="2882025" y="4684154"/>
                        <a:ext cx="2298181" cy="510707"/>
                      </a:xfrm>
                      <a:prstGeom prst="rect">
                        <a:avLst/>
                      </a:prstGeom>
                    </p:spPr>
                  </p:pic>
                </p:oleObj>
              </mc:Fallback>
            </mc:AlternateContent>
          </a:graphicData>
        </a:graphic>
      </p:graphicFrame>
    </p:spTree>
    <p:extLst>
      <p:ext uri="{BB962C8B-B14F-4D97-AF65-F5344CB8AC3E}">
        <p14:creationId xmlns:p14="http://schemas.microsoft.com/office/powerpoint/2010/main" val="58817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152400" y="201273"/>
            <a:ext cx="8229600" cy="461665"/>
          </a:xfrm>
          <a:prstGeom prst="rect">
            <a:avLst/>
          </a:prstGeom>
          <a:noFill/>
        </p:spPr>
        <p:txBody>
          <a:bodyPr wrap="square" rtlCol="0">
            <a:spAutoFit/>
          </a:bodyPr>
          <a:lstStyle/>
          <a:p>
            <a:r>
              <a:rPr lang="en-US" sz="2400" dirty="0">
                <a:latin typeface="+mj-lt"/>
              </a:rPr>
              <a:t>Summary of the method of calculus of variation --</a:t>
            </a:r>
          </a:p>
        </p:txBody>
      </p:sp>
      <p:graphicFrame>
        <p:nvGraphicFramePr>
          <p:cNvPr id="6" name="Object 5"/>
          <p:cNvGraphicFramePr>
            <a:graphicFrameLocks noChangeAspect="1"/>
          </p:cNvGraphicFramePr>
          <p:nvPr/>
        </p:nvGraphicFramePr>
        <p:xfrm>
          <a:off x="695325" y="749300"/>
          <a:ext cx="8434388" cy="3389313"/>
        </p:xfrm>
        <a:graphic>
          <a:graphicData uri="http://schemas.openxmlformats.org/presentationml/2006/ole">
            <mc:AlternateContent xmlns:mc="http://schemas.openxmlformats.org/markup-compatibility/2006">
              <mc:Choice xmlns:v="urn:schemas-microsoft-com:vml" Requires="v">
                <p:oleObj name="Equation" r:id="rId3" imgW="5397480" imgH="2171520" progId="Equation.DSMT4">
                  <p:embed/>
                </p:oleObj>
              </mc:Choice>
              <mc:Fallback>
                <p:oleObj name="Equation" r:id="rId3" imgW="5397480" imgH="2171520" progId="Equation.DSMT4">
                  <p:embed/>
                  <p:pic>
                    <p:nvPicPr>
                      <p:cNvPr id="6" name="Object 5"/>
                      <p:cNvPicPr>
                        <a:picLocks noChangeAspect="1" noChangeArrowheads="1"/>
                      </p:cNvPicPr>
                      <p:nvPr/>
                    </p:nvPicPr>
                    <p:blipFill>
                      <a:blip r:embed="rId4"/>
                      <a:srcRect/>
                      <a:stretch>
                        <a:fillRect/>
                      </a:stretch>
                    </p:blipFill>
                    <p:spPr bwMode="auto">
                      <a:xfrm>
                        <a:off x="695325" y="749300"/>
                        <a:ext cx="8434388" cy="3389313"/>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716504" y="4197097"/>
          <a:ext cx="7750175" cy="1797050"/>
        </p:xfrm>
        <a:graphic>
          <a:graphicData uri="http://schemas.openxmlformats.org/presentationml/2006/ole">
            <mc:AlternateContent xmlns:mc="http://schemas.openxmlformats.org/markup-compatibility/2006">
              <mc:Choice xmlns:v="urn:schemas-microsoft-com:vml" Requires="v">
                <p:oleObj name="Equation" r:id="rId5" imgW="5206680" imgH="1206360" progId="Equation.DSMT4">
                  <p:embed/>
                </p:oleObj>
              </mc:Choice>
              <mc:Fallback>
                <p:oleObj name="Equation" r:id="rId5" imgW="5206680" imgH="1206360" progId="Equation.DSMT4">
                  <p:embed/>
                  <p:pic>
                    <p:nvPicPr>
                      <p:cNvPr id="7" name="Object 6"/>
                      <p:cNvPicPr>
                        <a:picLocks noChangeAspect="1" noChangeArrowheads="1"/>
                      </p:cNvPicPr>
                      <p:nvPr/>
                    </p:nvPicPr>
                    <p:blipFill>
                      <a:blip r:embed="rId6"/>
                      <a:srcRect/>
                      <a:stretch>
                        <a:fillRect/>
                      </a:stretch>
                    </p:blipFill>
                    <p:spPr bwMode="auto">
                      <a:xfrm>
                        <a:off x="716504" y="4197097"/>
                        <a:ext cx="7750175" cy="17970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27849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nvGraphicFramePr>
        <p:xfrm>
          <a:off x="507380" y="2971800"/>
          <a:ext cx="6278563" cy="2036763"/>
        </p:xfrm>
        <a:graphic>
          <a:graphicData uri="http://schemas.openxmlformats.org/presentationml/2006/ole">
            <mc:AlternateContent xmlns:mc="http://schemas.openxmlformats.org/markup-compatibility/2006">
              <mc:Choice xmlns:v="urn:schemas-microsoft-com:vml" Requires="v">
                <p:oleObj name="Equation" r:id="rId3" imgW="3251160" imgH="1054080" progId="Equation.DSMT4">
                  <p:embed/>
                </p:oleObj>
              </mc:Choice>
              <mc:Fallback>
                <p:oleObj name="Equation" r:id="rId3" imgW="3251160" imgH="1054080" progId="Equation.DSMT4">
                  <p:embed/>
                  <p:pic>
                    <p:nvPicPr>
                      <p:cNvPr id="5" name="Object 4"/>
                      <p:cNvPicPr>
                        <a:picLocks noChangeAspect="1" noChangeArrowheads="1"/>
                      </p:cNvPicPr>
                      <p:nvPr/>
                    </p:nvPicPr>
                    <p:blipFill>
                      <a:blip r:embed="rId4"/>
                      <a:srcRect/>
                      <a:stretch>
                        <a:fillRect/>
                      </a:stretch>
                    </p:blipFill>
                    <p:spPr bwMode="auto">
                      <a:xfrm>
                        <a:off x="507380" y="2971800"/>
                        <a:ext cx="6278563" cy="20367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457199" y="284163"/>
          <a:ext cx="7243735" cy="2459037"/>
        </p:xfrm>
        <a:graphic>
          <a:graphicData uri="http://schemas.openxmlformats.org/presentationml/2006/ole">
            <mc:AlternateContent xmlns:mc="http://schemas.openxmlformats.org/markup-compatibility/2006">
              <mc:Choice xmlns:v="urn:schemas-microsoft-com:vml" Requires="v">
                <p:oleObj name="Equation" r:id="rId5" imgW="3555720" imgH="1206360" progId="Equation.DSMT4">
                  <p:embed/>
                </p:oleObj>
              </mc:Choice>
              <mc:Fallback>
                <p:oleObj name="Equation" r:id="rId5" imgW="3555720" imgH="1206360" progId="Equation.DSMT4">
                  <p:embed/>
                  <p:pic>
                    <p:nvPicPr>
                      <p:cNvPr id="6" name="Object 5"/>
                      <p:cNvPicPr>
                        <a:picLocks noChangeAspect="1" noChangeArrowheads="1"/>
                      </p:cNvPicPr>
                      <p:nvPr/>
                    </p:nvPicPr>
                    <p:blipFill>
                      <a:blip r:embed="rId6"/>
                      <a:srcRect/>
                      <a:stretch>
                        <a:fillRect/>
                      </a:stretch>
                    </p:blipFill>
                    <p:spPr bwMode="auto">
                      <a:xfrm>
                        <a:off x="457199" y="284163"/>
                        <a:ext cx="7243735" cy="24590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47258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419100" y="1501081"/>
            <a:ext cx="8305800" cy="830997"/>
          </a:xfrm>
          <a:prstGeom prst="rect">
            <a:avLst/>
          </a:prstGeom>
          <a:noFill/>
        </p:spPr>
        <p:txBody>
          <a:bodyPr wrap="square" rtlCol="0">
            <a:spAutoFit/>
          </a:bodyPr>
          <a:lstStyle/>
          <a:p>
            <a:r>
              <a:rPr lang="en-US" sz="2400" dirty="0">
                <a:latin typeface="+mj-lt"/>
              </a:rPr>
              <a:t>Determine the shape </a:t>
            </a:r>
            <a:r>
              <a:rPr lang="en-US" sz="2400" i="1" dirty="0">
                <a:latin typeface="+mj-lt"/>
              </a:rPr>
              <a:t>y(x)</a:t>
            </a:r>
            <a:r>
              <a:rPr lang="en-US" sz="2400" dirty="0">
                <a:latin typeface="+mj-lt"/>
              </a:rPr>
              <a:t> of a rope of length L and mass density </a:t>
            </a:r>
            <a:r>
              <a:rPr lang="en-US" sz="2400" dirty="0">
                <a:latin typeface="Symbol" pitchFamily="18" charset="2"/>
              </a:rPr>
              <a:t>r</a:t>
            </a:r>
            <a:r>
              <a:rPr lang="en-US" sz="2400" dirty="0">
                <a:latin typeface="+mj-lt"/>
              </a:rPr>
              <a:t> hanging between two points</a:t>
            </a:r>
          </a:p>
        </p:txBody>
      </p:sp>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67335"/>
            <a:ext cx="493395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600200" y="3043535"/>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24600" y="5710535"/>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81200" y="2803096"/>
            <a:ext cx="838200" cy="461665"/>
          </a:xfrm>
          <a:prstGeom prst="rect">
            <a:avLst/>
          </a:prstGeom>
          <a:noFill/>
        </p:spPr>
        <p:txBody>
          <a:bodyPr wrap="square" rtlCol="0">
            <a:spAutoFit/>
          </a:bodyPr>
          <a:lstStyle/>
          <a:p>
            <a:r>
              <a:rPr lang="en-US" sz="2400" b="1" i="1" dirty="0">
                <a:latin typeface="+mj-lt"/>
              </a:rPr>
              <a:t>x</a:t>
            </a:r>
            <a:r>
              <a:rPr lang="en-US" sz="2400" b="1" i="1" baseline="-25000" dirty="0">
                <a:latin typeface="+mj-lt"/>
              </a:rPr>
              <a:t>1 </a:t>
            </a:r>
            <a:r>
              <a:rPr lang="en-US" sz="2400" b="1" i="1" dirty="0">
                <a:latin typeface="+mj-lt"/>
              </a:rPr>
              <a:t>y</a:t>
            </a:r>
            <a:r>
              <a:rPr lang="en-US" sz="2400" b="1" i="1" baseline="-25000" dirty="0">
                <a:latin typeface="+mj-lt"/>
              </a:rPr>
              <a:t>1</a:t>
            </a:r>
            <a:endParaRPr lang="en-US" sz="2400" b="1" i="1" dirty="0">
              <a:latin typeface="+mj-lt"/>
            </a:endParaRPr>
          </a:p>
        </p:txBody>
      </p:sp>
      <p:sp>
        <p:nvSpPr>
          <p:cNvPr id="10" name="TextBox 9"/>
          <p:cNvSpPr txBox="1"/>
          <p:nvPr/>
        </p:nvSpPr>
        <p:spPr>
          <a:xfrm>
            <a:off x="6629400" y="5558135"/>
            <a:ext cx="838200" cy="461665"/>
          </a:xfrm>
          <a:prstGeom prst="rect">
            <a:avLst/>
          </a:prstGeom>
          <a:noFill/>
        </p:spPr>
        <p:txBody>
          <a:bodyPr wrap="square" rtlCol="0">
            <a:spAutoFit/>
          </a:bodyPr>
          <a:lstStyle/>
          <a:p>
            <a:r>
              <a:rPr lang="en-US" sz="2400" b="1" i="1" dirty="0">
                <a:latin typeface="+mj-lt"/>
              </a:rPr>
              <a:t>x</a:t>
            </a:r>
            <a:r>
              <a:rPr lang="en-US" sz="2400" b="1" i="1" baseline="-25000" dirty="0">
                <a:latin typeface="+mj-lt"/>
              </a:rPr>
              <a:t>2 </a:t>
            </a:r>
            <a:r>
              <a:rPr lang="en-US" sz="2400" b="1" i="1" dirty="0">
                <a:latin typeface="+mj-lt"/>
              </a:rPr>
              <a:t>y</a:t>
            </a:r>
            <a:r>
              <a:rPr lang="en-US" sz="2400" b="1" i="1" baseline="-25000" dirty="0">
                <a:latin typeface="+mj-lt"/>
              </a:rPr>
              <a:t>2</a:t>
            </a:r>
            <a:endParaRPr lang="en-US" sz="2400" b="1" i="1" dirty="0">
              <a:latin typeface="+mj-lt"/>
            </a:endParaRPr>
          </a:p>
        </p:txBody>
      </p:sp>
      <p:sp>
        <p:nvSpPr>
          <p:cNvPr id="9" name="TextBox 8"/>
          <p:cNvSpPr txBox="1"/>
          <p:nvPr/>
        </p:nvSpPr>
        <p:spPr>
          <a:xfrm>
            <a:off x="457200" y="281285"/>
            <a:ext cx="8229600" cy="461665"/>
          </a:xfrm>
          <a:prstGeom prst="rect">
            <a:avLst/>
          </a:prstGeom>
          <a:noFill/>
        </p:spPr>
        <p:txBody>
          <a:bodyPr wrap="square" rtlCol="0">
            <a:spAutoFit/>
          </a:bodyPr>
          <a:lstStyle/>
          <a:p>
            <a:r>
              <a:rPr lang="en-US" sz="2400" dirty="0">
                <a:latin typeface="+mj-lt"/>
              </a:rPr>
              <a:t>Another example optimization problem:</a:t>
            </a:r>
          </a:p>
        </p:txBody>
      </p:sp>
    </p:spTree>
    <p:extLst>
      <p:ext uri="{BB962C8B-B14F-4D97-AF65-F5344CB8AC3E}">
        <p14:creationId xmlns:p14="http://schemas.microsoft.com/office/powerpoint/2010/main" val="2436280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90A90B-C101-4AFE-8F88-59AD14771371}"/>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59AD817D-3B8C-47C3-BE2C-5FBCD9A1D3D5}"/>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15BDC571-20AF-4AA3-A835-4974896F447A}"/>
              </a:ext>
            </a:extLst>
          </p:cNvPr>
          <p:cNvSpPr>
            <a:spLocks noGrp="1"/>
          </p:cNvSpPr>
          <p:nvPr>
            <p:ph type="sldNum" sz="quarter" idx="12"/>
          </p:nvPr>
        </p:nvSpPr>
        <p:spPr/>
        <p:txBody>
          <a:bodyPr/>
          <a:lstStyle/>
          <a:p>
            <a:fld id="{CE368B07-CEBF-4C80-90AF-53B34FA04CF3}" type="slidenum">
              <a:rPr lang="en-US" smtClean="0"/>
              <a:t>27</a:t>
            </a:fld>
            <a:endParaRPr lang="en-US" dirty="0"/>
          </a:p>
        </p:txBody>
      </p:sp>
      <p:pic>
        <p:nvPicPr>
          <p:cNvPr id="8" name="Picture 7">
            <a:extLst>
              <a:ext uri="{FF2B5EF4-FFF2-40B4-BE49-F238E27FC236}">
                <a16:creationId xmlns:a16="http://schemas.microsoft.com/office/drawing/2014/main" id="{E82E253E-7260-47EF-9B48-B0A294844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447800"/>
            <a:ext cx="6076950" cy="4572000"/>
          </a:xfrm>
          <a:prstGeom prst="rect">
            <a:avLst/>
          </a:prstGeom>
        </p:spPr>
      </p:pic>
      <p:sp>
        <p:nvSpPr>
          <p:cNvPr id="9" name="TextBox 8">
            <a:extLst>
              <a:ext uri="{FF2B5EF4-FFF2-40B4-BE49-F238E27FC236}">
                <a16:creationId xmlns:a16="http://schemas.microsoft.com/office/drawing/2014/main" id="{EF71B983-944B-479D-B9C4-0795005FF693}"/>
              </a:ext>
            </a:extLst>
          </p:cNvPr>
          <p:cNvSpPr txBox="1"/>
          <p:nvPr/>
        </p:nvSpPr>
        <p:spPr>
          <a:xfrm>
            <a:off x="304800" y="136525"/>
            <a:ext cx="8686800" cy="461665"/>
          </a:xfrm>
          <a:prstGeom prst="rect">
            <a:avLst/>
          </a:prstGeom>
          <a:noFill/>
        </p:spPr>
        <p:txBody>
          <a:bodyPr wrap="square" rtlCol="0">
            <a:spAutoFit/>
          </a:bodyPr>
          <a:lstStyle/>
          <a:p>
            <a:r>
              <a:rPr lang="en-US" sz="2400" dirty="0">
                <a:latin typeface="+mj-lt"/>
              </a:rPr>
              <a:t>Example from internet --</a:t>
            </a:r>
          </a:p>
        </p:txBody>
      </p:sp>
    </p:spTree>
    <p:extLst>
      <p:ext uri="{BB962C8B-B14F-4D97-AF65-F5344CB8AC3E}">
        <p14:creationId xmlns:p14="http://schemas.microsoft.com/office/powerpoint/2010/main" val="4139844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6" name="Object 5"/>
          <p:cNvGraphicFramePr>
            <a:graphicFrameLocks noChangeAspect="1"/>
          </p:cNvGraphicFramePr>
          <p:nvPr/>
        </p:nvGraphicFramePr>
        <p:xfrm>
          <a:off x="619125" y="228600"/>
          <a:ext cx="7458075" cy="5670551"/>
        </p:xfrm>
        <a:graphic>
          <a:graphicData uri="http://schemas.openxmlformats.org/presentationml/2006/ole">
            <mc:AlternateContent xmlns:mc="http://schemas.openxmlformats.org/markup-compatibility/2006">
              <mc:Choice xmlns:v="urn:schemas-microsoft-com:vml" Requires="v">
                <p:oleObj name="数式" r:id="rId3" imgW="2565360" imgH="1955520" progId="Equation.3">
                  <p:embed/>
                </p:oleObj>
              </mc:Choice>
              <mc:Fallback>
                <p:oleObj name="数式" r:id="rId3" imgW="2565360" imgH="1955520" progId="Equation.3">
                  <p:embed/>
                  <p:pic>
                    <p:nvPicPr>
                      <p:cNvPr id="6" name="Object 5"/>
                      <p:cNvPicPr>
                        <a:picLocks noChangeAspect="1" noChangeArrowheads="1"/>
                      </p:cNvPicPr>
                      <p:nvPr/>
                    </p:nvPicPr>
                    <p:blipFill>
                      <a:blip r:embed="rId4"/>
                      <a:srcRect/>
                      <a:stretch>
                        <a:fillRect/>
                      </a:stretch>
                    </p:blipFill>
                    <p:spPr bwMode="auto">
                      <a:xfrm>
                        <a:off x="619125" y="228600"/>
                        <a:ext cx="7458075" cy="5670551"/>
                      </a:xfrm>
                      <a:prstGeom prst="rect">
                        <a:avLst/>
                      </a:prstGeom>
                      <a:noFill/>
                      <a:ln>
                        <a:noFill/>
                      </a:ln>
                    </p:spPr>
                  </p:pic>
                </p:oleObj>
              </mc:Fallback>
            </mc:AlternateContent>
          </a:graphicData>
        </a:graphic>
      </p:graphicFrame>
      <p:cxnSp>
        <p:nvCxnSpPr>
          <p:cNvPr id="8" name="Straight Arrow Connector 7"/>
          <p:cNvCxnSpPr/>
          <p:nvPr/>
        </p:nvCxnSpPr>
        <p:spPr>
          <a:xfrm flipH="1" flipV="1">
            <a:off x="2438400" y="5867400"/>
            <a:ext cx="685800" cy="304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00400" y="5788967"/>
            <a:ext cx="5029200" cy="461665"/>
          </a:xfrm>
          <a:prstGeom prst="rect">
            <a:avLst/>
          </a:prstGeom>
          <a:noFill/>
        </p:spPr>
        <p:txBody>
          <a:bodyPr wrap="square" rtlCol="0">
            <a:spAutoFit/>
          </a:bodyPr>
          <a:lstStyle/>
          <a:p>
            <a:r>
              <a:rPr lang="en-US" sz="2400" dirty="0">
                <a:latin typeface="+mj-lt"/>
              </a:rPr>
              <a:t>Lagrange multiplier</a:t>
            </a:r>
          </a:p>
        </p:txBody>
      </p:sp>
    </p:spTree>
    <p:extLst>
      <p:ext uri="{BB962C8B-B14F-4D97-AF65-F5344CB8AC3E}">
        <p14:creationId xmlns:p14="http://schemas.microsoft.com/office/powerpoint/2010/main" val="1386350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ED07F-4242-47C4-BF0D-60FA7E4D2343}"/>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CEF0FC14-B71C-490A-A101-939C720CF1CE}"/>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31E37AF0-F894-4878-95E1-DD9780E8A89E}"/>
              </a:ext>
            </a:extLst>
          </p:cNvPr>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6" name="Object 5">
            <a:extLst>
              <a:ext uri="{FF2B5EF4-FFF2-40B4-BE49-F238E27FC236}">
                <a16:creationId xmlns:a16="http://schemas.microsoft.com/office/drawing/2014/main" id="{DD4B4048-C079-4483-A109-49AE96953911}"/>
              </a:ext>
            </a:extLst>
          </p:cNvPr>
          <p:cNvGraphicFramePr>
            <a:graphicFrameLocks noChangeAspect="1"/>
          </p:cNvGraphicFramePr>
          <p:nvPr/>
        </p:nvGraphicFramePr>
        <p:xfrm>
          <a:off x="263525" y="2239963"/>
          <a:ext cx="8615363" cy="3200400"/>
        </p:xfrm>
        <a:graphic>
          <a:graphicData uri="http://schemas.openxmlformats.org/presentationml/2006/ole">
            <mc:AlternateContent xmlns:mc="http://schemas.openxmlformats.org/markup-compatibility/2006">
              <mc:Choice xmlns:v="urn:schemas-microsoft-com:vml" Requires="v">
                <p:oleObj name="Equation" r:id="rId2" imgW="2323800" imgH="863280" progId="Equation.DSMT4">
                  <p:embed/>
                </p:oleObj>
              </mc:Choice>
              <mc:Fallback>
                <p:oleObj name="Equation" r:id="rId2" imgW="2323800" imgH="863280" progId="Equation.DSMT4">
                  <p:embed/>
                  <p:pic>
                    <p:nvPicPr>
                      <p:cNvPr id="6" name="Object 5">
                        <a:extLst>
                          <a:ext uri="{FF2B5EF4-FFF2-40B4-BE49-F238E27FC236}">
                            <a16:creationId xmlns:a16="http://schemas.microsoft.com/office/drawing/2014/main" id="{DD4B4048-C079-4483-A109-49AE96953911}"/>
                          </a:ext>
                        </a:extLst>
                      </p:cNvPr>
                      <p:cNvPicPr/>
                      <p:nvPr/>
                    </p:nvPicPr>
                    <p:blipFill>
                      <a:blip r:embed="rId3"/>
                      <a:stretch>
                        <a:fillRect/>
                      </a:stretch>
                    </p:blipFill>
                    <p:spPr>
                      <a:xfrm>
                        <a:off x="263525" y="2239963"/>
                        <a:ext cx="8615363" cy="3200400"/>
                      </a:xfrm>
                      <a:prstGeom prst="rect">
                        <a:avLst/>
                      </a:prstGeom>
                    </p:spPr>
                  </p:pic>
                </p:oleObj>
              </mc:Fallback>
            </mc:AlternateContent>
          </a:graphicData>
        </a:graphic>
      </p:graphicFrame>
    </p:spTree>
    <p:extLst>
      <p:ext uri="{BB962C8B-B14F-4D97-AF65-F5344CB8AC3E}">
        <p14:creationId xmlns:p14="http://schemas.microsoft.com/office/powerpoint/2010/main" val="109744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C05E6-86CB-16EF-5226-99853345022C}"/>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CCC99236-834E-C9BC-15C6-8781275C5B92}"/>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B25B0A2A-0FA9-2022-3F1C-7F8AAE198E85}"/>
              </a:ext>
            </a:extLst>
          </p:cNvPr>
          <p:cNvSpPr>
            <a:spLocks noGrp="1"/>
          </p:cNvSpPr>
          <p:nvPr>
            <p:ph type="sldNum" sz="quarter" idx="12"/>
          </p:nvPr>
        </p:nvSpPr>
        <p:spPr/>
        <p:txBody>
          <a:bodyPr/>
          <a:lstStyle/>
          <a:p>
            <a:fld id="{CE368B07-CEBF-4C80-90AF-53B34FA04CF3}" type="slidenum">
              <a:rPr lang="en-US" smtClean="0"/>
              <a:pPr/>
              <a:t>3</a:t>
            </a:fld>
            <a:endParaRPr lang="en-US" dirty="0"/>
          </a:p>
        </p:txBody>
      </p:sp>
      <p:pic>
        <p:nvPicPr>
          <p:cNvPr id="5" name="Picture 4">
            <a:extLst>
              <a:ext uri="{FF2B5EF4-FFF2-40B4-BE49-F238E27FC236}">
                <a16:creationId xmlns:a16="http://schemas.microsoft.com/office/drawing/2014/main" id="{F4A76B5C-B11F-CAE5-9A05-C128CC9279A5}"/>
              </a:ext>
            </a:extLst>
          </p:cNvPr>
          <p:cNvPicPr>
            <a:picLocks noChangeAspect="1"/>
          </p:cNvPicPr>
          <p:nvPr/>
        </p:nvPicPr>
        <p:blipFill>
          <a:blip r:embed="rId2"/>
          <a:stretch>
            <a:fillRect/>
          </a:stretch>
        </p:blipFill>
        <p:spPr>
          <a:xfrm>
            <a:off x="0" y="622239"/>
            <a:ext cx="9144000" cy="5613522"/>
          </a:xfrm>
          <a:prstGeom prst="rect">
            <a:avLst/>
          </a:prstGeom>
        </p:spPr>
      </p:pic>
    </p:spTree>
    <p:extLst>
      <p:ext uri="{BB962C8B-B14F-4D97-AF65-F5344CB8AC3E}">
        <p14:creationId xmlns:p14="http://schemas.microsoft.com/office/powerpoint/2010/main" val="1665178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p:cNvGraphicFramePr>
            <a:graphicFrameLocks noChangeAspect="1"/>
          </p:cNvGraphicFramePr>
          <p:nvPr/>
        </p:nvGraphicFramePr>
        <p:xfrm>
          <a:off x="1066800" y="0"/>
          <a:ext cx="6798973" cy="6370638"/>
        </p:xfrm>
        <a:graphic>
          <a:graphicData uri="http://schemas.openxmlformats.org/presentationml/2006/ole">
            <mc:AlternateContent xmlns:mc="http://schemas.openxmlformats.org/markup-compatibility/2006">
              <mc:Choice xmlns:v="urn:schemas-microsoft-com:vml" Requires="v">
                <p:oleObj name="数式" r:id="rId3" imgW="2730240" imgH="2565360" progId="Equation.3">
                  <p:embed/>
                </p:oleObj>
              </mc:Choice>
              <mc:Fallback>
                <p:oleObj name="数式" r:id="rId3" imgW="2730240" imgH="2565360" progId="Equation.3">
                  <p:embed/>
                  <p:pic>
                    <p:nvPicPr>
                      <p:cNvPr id="5" name="Object 4"/>
                      <p:cNvPicPr>
                        <a:picLocks noChangeAspect="1" noChangeArrowheads="1"/>
                      </p:cNvPicPr>
                      <p:nvPr/>
                    </p:nvPicPr>
                    <p:blipFill>
                      <a:blip r:embed="rId4"/>
                      <a:srcRect/>
                      <a:stretch>
                        <a:fillRect/>
                      </a:stretch>
                    </p:blipFill>
                    <p:spPr bwMode="auto">
                      <a:xfrm>
                        <a:off x="1066800" y="0"/>
                        <a:ext cx="6798973" cy="63706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62148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nvGraphicFramePr>
        <p:xfrm>
          <a:off x="381000" y="139700"/>
          <a:ext cx="6356350" cy="6337300"/>
        </p:xfrm>
        <a:graphic>
          <a:graphicData uri="http://schemas.openxmlformats.org/presentationml/2006/ole">
            <mc:AlternateContent xmlns:mc="http://schemas.openxmlformats.org/markup-compatibility/2006">
              <mc:Choice xmlns:v="urn:schemas-microsoft-com:vml" Requires="v">
                <p:oleObj name="数式" r:id="rId3" imgW="2552400" imgH="2552400" progId="Equation.3">
                  <p:embed/>
                </p:oleObj>
              </mc:Choice>
              <mc:Fallback>
                <p:oleObj name="数式" r:id="rId3" imgW="2552400" imgH="2552400" progId="Equation.3">
                  <p:embed/>
                  <p:pic>
                    <p:nvPicPr>
                      <p:cNvPr id="5" name="Object 4"/>
                      <p:cNvPicPr>
                        <a:picLocks noChangeAspect="1" noChangeArrowheads="1"/>
                      </p:cNvPicPr>
                      <p:nvPr/>
                    </p:nvPicPr>
                    <p:blipFill>
                      <a:blip r:embed="rId4"/>
                      <a:srcRect/>
                      <a:stretch>
                        <a:fillRect/>
                      </a:stretch>
                    </p:blipFill>
                    <p:spPr bwMode="auto">
                      <a:xfrm>
                        <a:off x="381000" y="139700"/>
                        <a:ext cx="635635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9685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6" name="Object 5"/>
          <p:cNvGraphicFramePr>
            <a:graphicFrameLocks noChangeAspect="1"/>
          </p:cNvGraphicFramePr>
          <p:nvPr/>
        </p:nvGraphicFramePr>
        <p:xfrm>
          <a:off x="871538" y="1147763"/>
          <a:ext cx="5375275" cy="4319587"/>
        </p:xfrm>
        <a:graphic>
          <a:graphicData uri="http://schemas.openxmlformats.org/presentationml/2006/ole">
            <mc:AlternateContent xmlns:mc="http://schemas.openxmlformats.org/markup-compatibility/2006">
              <mc:Choice xmlns:v="urn:schemas-microsoft-com:vml" Requires="v">
                <p:oleObj name="数式" r:id="rId3" imgW="2158920" imgH="1739880" progId="Equation.3">
                  <p:embed/>
                </p:oleObj>
              </mc:Choice>
              <mc:Fallback>
                <p:oleObj name="数式" r:id="rId3" imgW="2158920" imgH="1739880" progId="Equation.3">
                  <p:embed/>
                  <p:pic>
                    <p:nvPicPr>
                      <p:cNvPr id="6" name="Object 5"/>
                      <p:cNvPicPr>
                        <a:picLocks noChangeAspect="1" noChangeArrowheads="1"/>
                      </p:cNvPicPr>
                      <p:nvPr/>
                    </p:nvPicPr>
                    <p:blipFill>
                      <a:blip r:embed="rId4"/>
                      <a:srcRect/>
                      <a:stretch>
                        <a:fillRect/>
                      </a:stretch>
                    </p:blipFill>
                    <p:spPr bwMode="auto">
                      <a:xfrm>
                        <a:off x="871538" y="1147763"/>
                        <a:ext cx="537527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53737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914400" y="381000"/>
            <a:ext cx="6172200" cy="461665"/>
          </a:xfrm>
          <a:prstGeom prst="rect">
            <a:avLst/>
          </a:prstGeom>
          <a:noFill/>
        </p:spPr>
        <p:txBody>
          <a:bodyPr wrap="square" rtlCol="0">
            <a:spAutoFit/>
          </a:bodyPr>
          <a:lstStyle/>
          <a:p>
            <a:r>
              <a:rPr lang="en-US" sz="2400" dirty="0">
                <a:latin typeface="+mj-lt"/>
              </a:rPr>
              <a:t>Summary of results</a:t>
            </a:r>
          </a:p>
        </p:txBody>
      </p:sp>
      <p:graphicFrame>
        <p:nvGraphicFramePr>
          <p:cNvPr id="6" name="Object 5"/>
          <p:cNvGraphicFramePr>
            <a:graphicFrameLocks noChangeAspect="1"/>
          </p:cNvGraphicFramePr>
          <p:nvPr/>
        </p:nvGraphicFramePr>
        <p:xfrm>
          <a:off x="762000" y="1271190"/>
          <a:ext cx="8167079" cy="4315619"/>
        </p:xfrm>
        <a:graphic>
          <a:graphicData uri="http://schemas.openxmlformats.org/presentationml/2006/ole">
            <mc:AlternateContent xmlns:mc="http://schemas.openxmlformats.org/markup-compatibility/2006">
              <mc:Choice xmlns:v="urn:schemas-microsoft-com:vml" Requires="v">
                <p:oleObj name="Equation" r:id="rId3" imgW="6362640" imgH="3365280" progId="Equation.DSMT4">
                  <p:embed/>
                </p:oleObj>
              </mc:Choice>
              <mc:Fallback>
                <p:oleObj name="Equation" r:id="rId3" imgW="6362640" imgH="3365280" progId="Equation.DSMT4">
                  <p:embed/>
                  <p:pic>
                    <p:nvPicPr>
                      <p:cNvPr id="6" name="Object 5"/>
                      <p:cNvPicPr>
                        <a:picLocks noChangeAspect="1" noChangeArrowheads="1"/>
                      </p:cNvPicPr>
                      <p:nvPr/>
                    </p:nvPicPr>
                    <p:blipFill>
                      <a:blip r:embed="rId4"/>
                      <a:srcRect/>
                      <a:stretch>
                        <a:fillRect/>
                      </a:stretch>
                    </p:blipFill>
                    <p:spPr bwMode="auto">
                      <a:xfrm>
                        <a:off x="762000" y="1271190"/>
                        <a:ext cx="8167079" cy="4315619"/>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3A530EFA-28B5-4946-9855-CF67A1DD33F9}"/>
              </a:ext>
            </a:extLst>
          </p:cNvPr>
          <p:cNvSpPr txBox="1"/>
          <p:nvPr/>
        </p:nvSpPr>
        <p:spPr>
          <a:xfrm>
            <a:off x="76200" y="4953000"/>
            <a:ext cx="609600" cy="461665"/>
          </a:xfrm>
          <a:prstGeom prst="rect">
            <a:avLst/>
          </a:prstGeom>
          <a:noFill/>
        </p:spPr>
        <p:txBody>
          <a:bodyPr wrap="square" rtlCol="0">
            <a:spAutoFit/>
          </a:bodyPr>
          <a:lstStyle/>
          <a:p>
            <a:r>
              <a:rPr lang="en-US" sz="2400" dirty="0">
                <a:latin typeface="+mj-lt"/>
              </a:rPr>
              <a:t>or</a:t>
            </a:r>
          </a:p>
        </p:txBody>
      </p:sp>
    </p:spTree>
    <p:extLst>
      <p:ext uri="{BB962C8B-B14F-4D97-AF65-F5344CB8AC3E}">
        <p14:creationId xmlns:p14="http://schemas.microsoft.com/office/powerpoint/2010/main" val="3515676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E5F472-FF33-CFBB-83D1-1FD7D1AD9316}"/>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01E4CA5B-F954-9152-4202-0632DF067DCC}"/>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2F347BA0-DF84-949D-3E16-EC988B04DC19}"/>
              </a:ext>
            </a:extLst>
          </p:cNvPr>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a:extLst>
              <a:ext uri="{FF2B5EF4-FFF2-40B4-BE49-F238E27FC236}">
                <a16:creationId xmlns:a16="http://schemas.microsoft.com/office/drawing/2014/main" id="{44A9F5DF-78E6-731E-63BB-7F70B18368BA}"/>
              </a:ext>
            </a:extLst>
          </p:cNvPr>
          <p:cNvSpPr txBox="1"/>
          <p:nvPr/>
        </p:nvSpPr>
        <p:spPr>
          <a:xfrm>
            <a:off x="457200" y="457200"/>
            <a:ext cx="8305800" cy="2677656"/>
          </a:xfrm>
          <a:prstGeom prst="rect">
            <a:avLst/>
          </a:prstGeom>
          <a:noFill/>
        </p:spPr>
        <p:txBody>
          <a:bodyPr wrap="square" rtlCol="0">
            <a:spAutoFit/>
          </a:bodyPr>
          <a:lstStyle/>
          <a:p>
            <a:r>
              <a:rPr lang="en-US" sz="2400" dirty="0">
                <a:latin typeface="+mj-lt"/>
              </a:rPr>
              <a:t>Chapter 5 of your textbook covers a number of extensions of these ideas, to multiple degrees of freedom and to application of constraints in additional ways.    We will instead now jump to the application of the calculus of variation to its use in the analysis of the motion of particles covered in Chapter 6, where the multiple degrees of freedom and other extensions will then be treated.</a:t>
            </a:r>
          </a:p>
        </p:txBody>
      </p:sp>
    </p:spTree>
    <p:extLst>
      <p:ext uri="{BB962C8B-B14F-4D97-AF65-F5344CB8AC3E}">
        <p14:creationId xmlns:p14="http://schemas.microsoft.com/office/powerpoint/2010/main" val="3639137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9/4/2023</a:t>
            </a:r>
            <a:endParaRPr lang="en-US" dirty="0"/>
          </a:p>
        </p:txBody>
      </p:sp>
      <p:sp>
        <p:nvSpPr>
          <p:cNvPr id="3" name="Footer Placeholder 2"/>
          <p:cNvSpPr>
            <a:spLocks noGrp="1"/>
          </p:cNvSpPr>
          <p:nvPr>
            <p:ph type="ftr" sz="quarter" idx="11"/>
          </p:nvPr>
        </p:nvSpPr>
        <p:spPr/>
        <p:txBody>
          <a:bodyPr/>
          <a:lstStyle/>
          <a:p>
            <a:r>
              <a:rPr lang="en-US"/>
              <a:t>PHY 711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p:cNvSpPr txBox="1"/>
          <p:nvPr/>
        </p:nvSpPr>
        <p:spPr>
          <a:xfrm>
            <a:off x="457200" y="762000"/>
            <a:ext cx="8077200" cy="461665"/>
          </a:xfrm>
          <a:prstGeom prst="rect">
            <a:avLst/>
          </a:prstGeom>
          <a:noFill/>
        </p:spPr>
        <p:txBody>
          <a:bodyPr wrap="square" rtlCol="0">
            <a:spAutoFit/>
          </a:bodyPr>
          <a:lstStyle/>
          <a:p>
            <a:r>
              <a:rPr lang="en-US" sz="2400" dirty="0">
                <a:latin typeface="+mj-lt"/>
              </a:rPr>
              <a:t>Application to particle dynamics</a:t>
            </a:r>
          </a:p>
        </p:txBody>
      </p:sp>
      <p:graphicFrame>
        <p:nvGraphicFramePr>
          <p:cNvPr id="6" name="Object 5"/>
          <p:cNvGraphicFramePr>
            <a:graphicFrameLocks noChangeAspect="1"/>
          </p:cNvGraphicFramePr>
          <p:nvPr/>
        </p:nvGraphicFramePr>
        <p:xfrm>
          <a:off x="971550" y="1447800"/>
          <a:ext cx="5581650" cy="4824397"/>
        </p:xfrm>
        <a:graphic>
          <a:graphicData uri="http://schemas.openxmlformats.org/presentationml/2006/ole">
            <mc:AlternateContent xmlns:mc="http://schemas.openxmlformats.org/markup-compatibility/2006">
              <mc:Choice xmlns:v="urn:schemas-microsoft-com:vml" Requires="v">
                <p:oleObj name="Equation" r:id="rId3" imgW="3124080" imgH="2705040" progId="Equation.DSMT4">
                  <p:embed/>
                </p:oleObj>
              </mc:Choice>
              <mc:Fallback>
                <p:oleObj name="Equation" r:id="rId3" imgW="3124080" imgH="2705040" progId="Equation.DSMT4">
                  <p:embed/>
                  <p:pic>
                    <p:nvPicPr>
                      <p:cNvPr id="6" name="Object 5"/>
                      <p:cNvPicPr>
                        <a:picLocks noChangeAspect="1" noChangeArrowheads="1"/>
                      </p:cNvPicPr>
                      <p:nvPr/>
                    </p:nvPicPr>
                    <p:blipFill>
                      <a:blip r:embed="rId4"/>
                      <a:srcRect/>
                      <a:stretch>
                        <a:fillRect/>
                      </a:stretch>
                    </p:blipFill>
                    <p:spPr bwMode="auto">
                      <a:xfrm>
                        <a:off x="971550" y="1447800"/>
                        <a:ext cx="5581650" cy="482439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09511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9/4/2023</a:t>
            </a:r>
            <a:endParaRPr lang="en-US" dirty="0"/>
          </a:p>
        </p:txBody>
      </p:sp>
      <p:sp>
        <p:nvSpPr>
          <p:cNvPr id="3" name="Footer Placeholder 2"/>
          <p:cNvSpPr>
            <a:spLocks noGrp="1"/>
          </p:cNvSpPr>
          <p:nvPr>
            <p:ph type="ftr" sz="quarter" idx="11"/>
          </p:nvPr>
        </p:nvSpPr>
        <p:spPr/>
        <p:txBody>
          <a:bodyPr/>
          <a:lstStyle/>
          <a:p>
            <a:r>
              <a:rPr lang="en-US"/>
              <a:t>PHY 711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sp>
        <p:nvSpPr>
          <p:cNvPr id="5" name="TextBox 4"/>
          <p:cNvSpPr txBox="1"/>
          <p:nvPr/>
        </p:nvSpPr>
        <p:spPr>
          <a:xfrm>
            <a:off x="0" y="136525"/>
            <a:ext cx="9067800" cy="1200329"/>
          </a:xfrm>
          <a:prstGeom prst="rect">
            <a:avLst/>
          </a:prstGeom>
          <a:noFill/>
        </p:spPr>
        <p:txBody>
          <a:bodyPr wrap="square" rtlCol="0">
            <a:spAutoFit/>
          </a:bodyPr>
          <a:lstStyle/>
          <a:p>
            <a:r>
              <a:rPr lang="en-US" sz="2400" dirty="0">
                <a:latin typeface="+mj-lt"/>
              </a:rPr>
              <a:t>Application to particle dynamics</a:t>
            </a:r>
          </a:p>
          <a:p>
            <a:pPr lvl="1"/>
            <a:r>
              <a:rPr lang="en-US" sz="2400" dirty="0">
                <a:latin typeface="+mj-lt"/>
              </a:rPr>
              <a:t>Hamilton’s principle states that the dynamical trajectory of a system is given by the path that extremizes the action integral </a:t>
            </a:r>
          </a:p>
        </p:txBody>
      </p:sp>
      <p:sp>
        <p:nvSpPr>
          <p:cNvPr id="9" name="TextBox 8"/>
          <p:cNvSpPr txBox="1"/>
          <p:nvPr/>
        </p:nvSpPr>
        <p:spPr>
          <a:xfrm>
            <a:off x="0" y="2426875"/>
            <a:ext cx="9067799" cy="830997"/>
          </a:xfrm>
          <a:prstGeom prst="rect">
            <a:avLst/>
          </a:prstGeom>
          <a:noFill/>
        </p:spPr>
        <p:txBody>
          <a:bodyPr wrap="square" rtlCol="0">
            <a:spAutoFit/>
          </a:bodyPr>
          <a:lstStyle/>
          <a:p>
            <a:r>
              <a:rPr lang="en-US" sz="2400" dirty="0">
                <a:latin typeface="+mj-lt"/>
              </a:rPr>
              <a:t>Simple example: vertical trajectory of particle of mass </a:t>
            </a:r>
            <a:r>
              <a:rPr lang="en-US" sz="2400" i="1" dirty="0">
                <a:latin typeface="+mj-lt"/>
              </a:rPr>
              <a:t>m</a:t>
            </a:r>
            <a:r>
              <a:rPr lang="en-US" sz="2400" dirty="0">
                <a:latin typeface="+mj-lt"/>
              </a:rPr>
              <a:t> subject to constant downward acceleration </a:t>
            </a:r>
            <a:r>
              <a:rPr lang="en-US" sz="2400" i="1" dirty="0">
                <a:latin typeface="+mj-lt"/>
              </a:rPr>
              <a:t>a</a:t>
            </a:r>
            <a:r>
              <a:rPr lang="en-US" sz="2400" dirty="0">
                <a:latin typeface="+mj-lt"/>
              </a:rPr>
              <a:t>=-</a:t>
            </a:r>
            <a:r>
              <a:rPr lang="en-US" sz="2400" i="1" dirty="0">
                <a:latin typeface="+mj-lt"/>
              </a:rPr>
              <a:t>g.</a:t>
            </a:r>
            <a:endParaRPr lang="en-US" sz="2400" dirty="0">
              <a:latin typeface="+mj-lt"/>
            </a:endParaRPr>
          </a:p>
        </p:txBody>
      </p:sp>
      <p:graphicFrame>
        <p:nvGraphicFramePr>
          <p:cNvPr id="10" name="Object 9"/>
          <p:cNvGraphicFramePr>
            <a:graphicFrameLocks noChangeAspect="1"/>
          </p:cNvGraphicFramePr>
          <p:nvPr/>
        </p:nvGraphicFramePr>
        <p:xfrm>
          <a:off x="1143000" y="3519099"/>
          <a:ext cx="5545138" cy="2646362"/>
        </p:xfrm>
        <a:graphic>
          <a:graphicData uri="http://schemas.openxmlformats.org/presentationml/2006/ole">
            <mc:AlternateContent xmlns:mc="http://schemas.openxmlformats.org/markup-compatibility/2006">
              <mc:Choice xmlns:v="urn:schemas-microsoft-com:vml" Requires="v">
                <p:oleObj name="Equation" r:id="rId3" imgW="2869920" imgH="1371600" progId="Equation.DSMT4">
                  <p:embed/>
                </p:oleObj>
              </mc:Choice>
              <mc:Fallback>
                <p:oleObj name="Equation" r:id="rId3" imgW="2869920" imgH="1371600" progId="Equation.DSMT4">
                  <p:embed/>
                  <p:pic>
                    <p:nvPicPr>
                      <p:cNvPr id="10" name="Object 9"/>
                      <p:cNvPicPr>
                        <a:picLocks noChangeAspect="1" noChangeArrowheads="1"/>
                      </p:cNvPicPr>
                      <p:nvPr/>
                    </p:nvPicPr>
                    <p:blipFill>
                      <a:blip r:embed="rId4"/>
                      <a:srcRect/>
                      <a:stretch>
                        <a:fillRect/>
                      </a:stretch>
                    </p:blipFill>
                    <p:spPr bwMode="auto">
                      <a:xfrm>
                        <a:off x="1143000" y="3519099"/>
                        <a:ext cx="5545138"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9BB9E106-D9D5-4C70-A84E-73D6CD9E155B}"/>
              </a:ext>
            </a:extLst>
          </p:cNvPr>
          <p:cNvGraphicFramePr>
            <a:graphicFrameLocks noChangeAspect="1"/>
          </p:cNvGraphicFramePr>
          <p:nvPr/>
        </p:nvGraphicFramePr>
        <p:xfrm>
          <a:off x="1527175" y="1336675"/>
          <a:ext cx="5784850" cy="1177925"/>
        </p:xfrm>
        <a:graphic>
          <a:graphicData uri="http://schemas.openxmlformats.org/presentationml/2006/ole">
            <mc:AlternateContent xmlns:mc="http://schemas.openxmlformats.org/markup-compatibility/2006">
              <mc:Choice xmlns:v="urn:schemas-microsoft-com:vml" Requires="v">
                <p:oleObj name="Equation" r:id="rId5" imgW="3555720" imgH="723600" progId="Equation.DSMT4">
                  <p:embed/>
                </p:oleObj>
              </mc:Choice>
              <mc:Fallback>
                <p:oleObj name="Equation" r:id="rId5" imgW="3555720" imgH="723600" progId="Equation.DSMT4">
                  <p:embed/>
                  <p:pic>
                    <p:nvPicPr>
                      <p:cNvPr id="6" name="Object 5">
                        <a:extLst>
                          <a:ext uri="{FF2B5EF4-FFF2-40B4-BE49-F238E27FC236}">
                            <a16:creationId xmlns:a16="http://schemas.microsoft.com/office/drawing/2014/main" id="{9BB9E106-D9D5-4C70-A84E-73D6CD9E155B}"/>
                          </a:ext>
                        </a:extLst>
                      </p:cNvPr>
                      <p:cNvPicPr/>
                      <p:nvPr/>
                    </p:nvPicPr>
                    <p:blipFill>
                      <a:blip r:embed="rId6"/>
                      <a:stretch>
                        <a:fillRect/>
                      </a:stretch>
                    </p:blipFill>
                    <p:spPr>
                      <a:xfrm>
                        <a:off x="1527175" y="1336675"/>
                        <a:ext cx="5784850" cy="1177925"/>
                      </a:xfrm>
                      <a:prstGeom prst="rect">
                        <a:avLst/>
                      </a:prstGeom>
                    </p:spPr>
                  </p:pic>
                </p:oleObj>
              </mc:Fallback>
            </mc:AlternateContent>
          </a:graphicData>
        </a:graphic>
      </p:graphicFrame>
      <p:sp>
        <p:nvSpPr>
          <p:cNvPr id="7" name="Arrow: Left 6">
            <a:extLst>
              <a:ext uri="{FF2B5EF4-FFF2-40B4-BE49-F238E27FC236}">
                <a16:creationId xmlns:a16="http://schemas.microsoft.com/office/drawing/2014/main" id="{3F069C89-BA6B-F270-FE7E-090EADF46D20}"/>
              </a:ext>
            </a:extLst>
          </p:cNvPr>
          <p:cNvSpPr/>
          <p:nvPr/>
        </p:nvSpPr>
        <p:spPr>
          <a:xfrm>
            <a:off x="5334000" y="5334000"/>
            <a:ext cx="53340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C9B3020-A0DF-3108-556D-2881D211FA18}"/>
              </a:ext>
            </a:extLst>
          </p:cNvPr>
          <p:cNvSpPr txBox="1"/>
          <p:nvPr/>
        </p:nvSpPr>
        <p:spPr>
          <a:xfrm>
            <a:off x="6019800" y="4921160"/>
            <a:ext cx="2362200" cy="1200329"/>
          </a:xfrm>
          <a:prstGeom prst="rect">
            <a:avLst/>
          </a:prstGeom>
          <a:noFill/>
        </p:spPr>
        <p:txBody>
          <a:bodyPr wrap="square" rtlCol="0">
            <a:spAutoFit/>
          </a:bodyPr>
          <a:lstStyle/>
          <a:p>
            <a:r>
              <a:rPr lang="en-US" sz="2400" dirty="0">
                <a:solidFill>
                  <a:srgbClr val="FF0000"/>
                </a:solidFill>
                <a:latin typeface="+mj-lt"/>
              </a:rPr>
              <a:t>Note that we have not yet justified this!</a:t>
            </a:r>
          </a:p>
        </p:txBody>
      </p:sp>
    </p:spTree>
    <p:extLst>
      <p:ext uri="{BB962C8B-B14F-4D97-AF65-F5344CB8AC3E}">
        <p14:creationId xmlns:p14="http://schemas.microsoft.com/office/powerpoint/2010/main" val="172723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37" t="18021" r="4366" b="6885"/>
          <a:stretch/>
        </p:blipFill>
        <p:spPr bwMode="auto">
          <a:xfrm>
            <a:off x="762000" y="8382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9/4/2023</a:t>
            </a:r>
            <a:endParaRPr lang="en-US" dirty="0"/>
          </a:p>
        </p:txBody>
      </p:sp>
      <p:sp>
        <p:nvSpPr>
          <p:cNvPr id="3" name="Footer Placeholder 2"/>
          <p:cNvSpPr>
            <a:spLocks noGrp="1"/>
          </p:cNvSpPr>
          <p:nvPr>
            <p:ph type="ftr" sz="quarter" idx="11"/>
          </p:nvPr>
        </p:nvSpPr>
        <p:spPr/>
        <p:txBody>
          <a:bodyPr/>
          <a:lstStyle/>
          <a:p>
            <a:r>
              <a:rPr lang="en-US"/>
              <a:t>PHY 711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sp>
        <p:nvSpPr>
          <p:cNvPr id="5" name="TextBox 4"/>
          <p:cNvSpPr txBox="1"/>
          <p:nvPr/>
        </p:nvSpPr>
        <p:spPr>
          <a:xfrm>
            <a:off x="152400" y="228600"/>
            <a:ext cx="8991600" cy="461665"/>
          </a:xfrm>
          <a:prstGeom prst="rect">
            <a:avLst/>
          </a:prstGeom>
          <a:noFill/>
        </p:spPr>
        <p:txBody>
          <a:bodyPr wrap="square" rtlCol="0">
            <a:spAutoFit/>
          </a:bodyPr>
          <a:lstStyle/>
          <a:p>
            <a:r>
              <a:rPr lang="en-US" sz="2400" dirty="0">
                <a:latin typeface="+mj-lt"/>
                <a:hlinkClick r:id="rId4"/>
              </a:rPr>
              <a:t>http://www-history.mcs.st-and.ac.uk/Biographies/Hamilton.html</a:t>
            </a:r>
            <a:endParaRPr lang="en-US" sz="2400" dirty="0">
              <a:latin typeface="+mj-lt"/>
            </a:endParaRPr>
          </a:p>
        </p:txBody>
      </p:sp>
      <p:sp>
        <p:nvSpPr>
          <p:cNvPr id="6" name="TextBox 5">
            <a:extLst>
              <a:ext uri="{FF2B5EF4-FFF2-40B4-BE49-F238E27FC236}">
                <a16:creationId xmlns:a16="http://schemas.microsoft.com/office/drawing/2014/main" id="{16E6C852-9F09-4EDC-834B-7465AA52622B}"/>
              </a:ext>
            </a:extLst>
          </p:cNvPr>
          <p:cNvSpPr txBox="1"/>
          <p:nvPr/>
        </p:nvSpPr>
        <p:spPr>
          <a:xfrm>
            <a:off x="6553200" y="1981200"/>
            <a:ext cx="2057400" cy="461665"/>
          </a:xfrm>
          <a:prstGeom prst="rect">
            <a:avLst/>
          </a:prstGeom>
          <a:noFill/>
        </p:spPr>
        <p:txBody>
          <a:bodyPr wrap="square" rtlCol="0">
            <a:spAutoFit/>
          </a:bodyPr>
          <a:lstStyle/>
          <a:p>
            <a:r>
              <a:rPr lang="en-US" sz="2400" dirty="0"/>
              <a:t>(1805–1865)</a:t>
            </a:r>
            <a:endParaRPr lang="en-US" sz="2400" dirty="0">
              <a:latin typeface="+mj-lt"/>
            </a:endParaRPr>
          </a:p>
        </p:txBody>
      </p:sp>
    </p:spTree>
    <p:extLst>
      <p:ext uri="{BB962C8B-B14F-4D97-AF65-F5344CB8AC3E}">
        <p14:creationId xmlns:p14="http://schemas.microsoft.com/office/powerpoint/2010/main" val="290527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9/4/2023</a:t>
            </a:r>
            <a:endParaRPr lang="en-US" dirty="0"/>
          </a:p>
        </p:txBody>
      </p:sp>
      <p:sp>
        <p:nvSpPr>
          <p:cNvPr id="3" name="Footer Placeholder 2"/>
          <p:cNvSpPr>
            <a:spLocks noGrp="1"/>
          </p:cNvSpPr>
          <p:nvPr>
            <p:ph type="ftr" sz="quarter" idx="11"/>
          </p:nvPr>
        </p:nvSpPr>
        <p:spPr/>
        <p:txBody>
          <a:bodyPr/>
          <a:lstStyle/>
          <a:p>
            <a:r>
              <a:rPr lang="en-US"/>
              <a:t>PHY 711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dirty="0"/>
          </a:p>
        </p:txBody>
      </p:sp>
      <p:pic>
        <p:nvPicPr>
          <p:cNvPr id="82946" name="Picture 2" descr="http://rjlipton.files.wordpress.com/2011/04/hamil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356768" cy="41632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5581452"/>
            <a:ext cx="9296400" cy="307777"/>
          </a:xfrm>
          <a:prstGeom prst="rect">
            <a:avLst/>
          </a:prstGeom>
          <a:noFill/>
        </p:spPr>
        <p:txBody>
          <a:bodyPr wrap="square" rtlCol="0">
            <a:spAutoFit/>
          </a:bodyPr>
          <a:lstStyle/>
          <a:p>
            <a:r>
              <a:rPr lang="en-US" sz="1400" dirty="0">
                <a:latin typeface="+mj-lt"/>
                <a:hlinkClick r:id="rId4"/>
              </a:rPr>
              <a:t>https://irishpostalheritagegpo.wordpress.com/2017/06/08/william-rowan-hamilton-irish-mathematician-and-scientist/</a:t>
            </a:r>
            <a:endParaRPr lang="en-US" sz="1400" dirty="0">
              <a:latin typeface="+mj-lt"/>
            </a:endParaRPr>
          </a:p>
        </p:txBody>
      </p:sp>
    </p:spTree>
    <p:extLst>
      <p:ext uri="{BB962C8B-B14F-4D97-AF65-F5344CB8AC3E}">
        <p14:creationId xmlns:p14="http://schemas.microsoft.com/office/powerpoint/2010/main" val="856527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9/4/2023</a:t>
            </a:r>
            <a:endParaRPr lang="en-US" dirty="0"/>
          </a:p>
        </p:txBody>
      </p:sp>
      <p:sp>
        <p:nvSpPr>
          <p:cNvPr id="3" name="Footer Placeholder 2"/>
          <p:cNvSpPr>
            <a:spLocks noGrp="1"/>
          </p:cNvSpPr>
          <p:nvPr>
            <p:ph type="ftr" sz="quarter" idx="11"/>
          </p:nvPr>
        </p:nvSpPr>
        <p:spPr/>
        <p:txBody>
          <a:bodyPr/>
          <a:lstStyle/>
          <a:p>
            <a:r>
              <a:rPr lang="en-US"/>
              <a:t>PHY 711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dirty="0"/>
          </a:p>
        </p:txBody>
      </p:sp>
      <p:graphicFrame>
        <p:nvGraphicFramePr>
          <p:cNvPr id="5" name="Object 4"/>
          <p:cNvGraphicFramePr>
            <a:graphicFrameLocks noChangeAspect="1"/>
          </p:cNvGraphicFramePr>
          <p:nvPr/>
        </p:nvGraphicFramePr>
        <p:xfrm>
          <a:off x="990600" y="381000"/>
          <a:ext cx="5251451" cy="1322387"/>
        </p:xfrm>
        <a:graphic>
          <a:graphicData uri="http://schemas.openxmlformats.org/presentationml/2006/ole">
            <mc:AlternateContent xmlns:mc="http://schemas.openxmlformats.org/markup-compatibility/2006">
              <mc:Choice xmlns:v="urn:schemas-microsoft-com:vml" Requires="v">
                <p:oleObj name="数式" r:id="rId3" imgW="2717640" imgH="685800" progId="Equation.3">
                  <p:embed/>
                </p:oleObj>
              </mc:Choice>
              <mc:Fallback>
                <p:oleObj name="数式" r:id="rId3" imgW="2717640" imgH="685800" progId="Equation.3">
                  <p:embed/>
                  <p:pic>
                    <p:nvPicPr>
                      <p:cNvPr id="5" name="Object 4"/>
                      <p:cNvPicPr>
                        <a:picLocks noChangeAspect="1" noChangeArrowheads="1"/>
                      </p:cNvPicPr>
                      <p:nvPr/>
                    </p:nvPicPr>
                    <p:blipFill>
                      <a:blip r:embed="rId4"/>
                      <a:srcRect/>
                      <a:stretch>
                        <a:fillRect/>
                      </a:stretch>
                    </p:blipFill>
                    <p:spPr bwMode="auto">
                      <a:xfrm>
                        <a:off x="990600" y="381000"/>
                        <a:ext cx="5251451"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2971800" y="1447800"/>
            <a:ext cx="228600" cy="990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57400" y="2362200"/>
            <a:ext cx="1295400" cy="830997"/>
          </a:xfrm>
          <a:prstGeom prst="rect">
            <a:avLst/>
          </a:prstGeom>
          <a:noFill/>
        </p:spPr>
        <p:txBody>
          <a:bodyPr wrap="square" rtlCol="0">
            <a:spAutoFit/>
          </a:bodyPr>
          <a:lstStyle/>
          <a:p>
            <a:r>
              <a:rPr lang="en-US" sz="2400" dirty="0">
                <a:latin typeface="+mj-lt"/>
              </a:rPr>
              <a:t>Kinetic energy</a:t>
            </a:r>
          </a:p>
        </p:txBody>
      </p:sp>
      <p:cxnSp>
        <p:nvCxnSpPr>
          <p:cNvPr id="9" name="Straight Arrow Connector 8"/>
          <p:cNvCxnSpPr/>
          <p:nvPr/>
        </p:nvCxnSpPr>
        <p:spPr>
          <a:xfrm flipH="1" flipV="1">
            <a:off x="3733800" y="1371600"/>
            <a:ext cx="838200" cy="838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91000" y="2209800"/>
            <a:ext cx="1600200" cy="830997"/>
          </a:xfrm>
          <a:prstGeom prst="rect">
            <a:avLst/>
          </a:prstGeom>
          <a:noFill/>
        </p:spPr>
        <p:txBody>
          <a:bodyPr wrap="square" rtlCol="0">
            <a:spAutoFit/>
          </a:bodyPr>
          <a:lstStyle/>
          <a:p>
            <a:r>
              <a:rPr lang="en-US" sz="2400" dirty="0">
                <a:latin typeface="+mj-lt"/>
              </a:rPr>
              <a:t>Potential energy</a:t>
            </a:r>
          </a:p>
        </p:txBody>
      </p:sp>
      <p:graphicFrame>
        <p:nvGraphicFramePr>
          <p:cNvPr id="12" name="Object 11"/>
          <p:cNvGraphicFramePr>
            <a:graphicFrameLocks noChangeAspect="1"/>
          </p:cNvGraphicFramePr>
          <p:nvPr/>
        </p:nvGraphicFramePr>
        <p:xfrm>
          <a:off x="433429" y="3136861"/>
          <a:ext cx="8253371" cy="3360738"/>
        </p:xfrm>
        <a:graphic>
          <a:graphicData uri="http://schemas.openxmlformats.org/presentationml/2006/ole">
            <mc:AlternateContent xmlns:mc="http://schemas.openxmlformats.org/markup-compatibility/2006">
              <mc:Choice xmlns:v="urn:schemas-microsoft-com:vml" Requires="v">
                <p:oleObj name="Equation" r:id="rId5" imgW="5321160" imgH="2171520" progId="Equation.DSMT4">
                  <p:embed/>
                </p:oleObj>
              </mc:Choice>
              <mc:Fallback>
                <p:oleObj name="Equation" r:id="rId5" imgW="5321160" imgH="2171520" progId="Equation.DSMT4">
                  <p:embed/>
                  <p:pic>
                    <p:nvPicPr>
                      <p:cNvPr id="12" name="Object 11"/>
                      <p:cNvPicPr>
                        <a:picLocks noChangeAspect="1" noChangeArrowheads="1"/>
                      </p:cNvPicPr>
                      <p:nvPr/>
                    </p:nvPicPr>
                    <p:blipFill>
                      <a:blip r:embed="rId6"/>
                      <a:srcRect/>
                      <a:stretch>
                        <a:fillRect/>
                      </a:stretch>
                    </p:blipFill>
                    <p:spPr bwMode="auto">
                      <a:xfrm>
                        <a:off x="433429" y="3136861"/>
                        <a:ext cx="8253371" cy="33607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269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1F0B08-0F40-5D97-9243-23DD32E38122}"/>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BAAF4221-C44E-2C6E-1985-F616F06BD6E4}"/>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654EA1A1-A125-F56A-8F3D-9138A4B87433}"/>
              </a:ext>
            </a:extLst>
          </p:cNvPr>
          <p:cNvSpPr>
            <a:spLocks noGrp="1"/>
          </p:cNvSpPr>
          <p:nvPr>
            <p:ph type="sldNum" sz="quarter" idx="12"/>
          </p:nvPr>
        </p:nvSpPr>
        <p:spPr/>
        <p:txBody>
          <a:bodyPr/>
          <a:lstStyle/>
          <a:p>
            <a:fld id="{CE368B07-CEBF-4C80-90AF-53B34FA04CF3}" type="slidenum">
              <a:rPr lang="en-US" smtClean="0"/>
              <a:pPr/>
              <a:t>4</a:t>
            </a:fld>
            <a:endParaRPr lang="en-US" dirty="0"/>
          </a:p>
        </p:txBody>
      </p:sp>
      <p:pic>
        <p:nvPicPr>
          <p:cNvPr id="5" name="Picture 4">
            <a:extLst>
              <a:ext uri="{FF2B5EF4-FFF2-40B4-BE49-F238E27FC236}">
                <a16:creationId xmlns:a16="http://schemas.microsoft.com/office/drawing/2014/main" id="{2A4D6412-E9CE-937B-9716-DA7CC3CFC705}"/>
              </a:ext>
            </a:extLst>
          </p:cNvPr>
          <p:cNvPicPr>
            <a:picLocks noChangeAspect="1"/>
          </p:cNvPicPr>
          <p:nvPr/>
        </p:nvPicPr>
        <p:blipFill>
          <a:blip r:embed="rId2"/>
          <a:stretch>
            <a:fillRect/>
          </a:stretch>
        </p:blipFill>
        <p:spPr>
          <a:xfrm>
            <a:off x="484598" y="1752600"/>
            <a:ext cx="7312226" cy="3762459"/>
          </a:xfrm>
          <a:prstGeom prst="rect">
            <a:avLst/>
          </a:prstGeom>
        </p:spPr>
      </p:pic>
      <p:sp>
        <p:nvSpPr>
          <p:cNvPr id="6" name="TextBox 5">
            <a:extLst>
              <a:ext uri="{FF2B5EF4-FFF2-40B4-BE49-F238E27FC236}">
                <a16:creationId xmlns:a16="http://schemas.microsoft.com/office/drawing/2014/main" id="{A879950B-0DD4-DFE1-CBE4-3E9C7092E115}"/>
              </a:ext>
            </a:extLst>
          </p:cNvPr>
          <p:cNvSpPr txBox="1"/>
          <p:nvPr/>
        </p:nvSpPr>
        <p:spPr>
          <a:xfrm>
            <a:off x="76200" y="304800"/>
            <a:ext cx="8763000" cy="1200329"/>
          </a:xfrm>
          <a:prstGeom prst="rect">
            <a:avLst/>
          </a:prstGeom>
          <a:noFill/>
        </p:spPr>
        <p:txBody>
          <a:bodyPr wrap="square" rtlCol="0">
            <a:spAutoFit/>
          </a:bodyPr>
          <a:lstStyle/>
          <a:p>
            <a:r>
              <a:rPr lang="en-US" sz="2400" dirty="0">
                <a:latin typeface="+mj-lt"/>
              </a:rPr>
              <a:t>Another interesting problem from your textbook   (not assigned for points, but might want to discuss/solve in the tutorial sessions…………..</a:t>
            </a:r>
          </a:p>
        </p:txBody>
      </p:sp>
    </p:spTree>
    <p:extLst>
      <p:ext uri="{BB962C8B-B14F-4D97-AF65-F5344CB8AC3E}">
        <p14:creationId xmlns:p14="http://schemas.microsoft.com/office/powerpoint/2010/main" val="223079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9/4/2023</a:t>
            </a:r>
            <a:endParaRPr lang="en-US" dirty="0"/>
          </a:p>
        </p:txBody>
      </p:sp>
      <p:sp>
        <p:nvSpPr>
          <p:cNvPr id="3" name="Footer Placeholder 2"/>
          <p:cNvSpPr>
            <a:spLocks noGrp="1"/>
          </p:cNvSpPr>
          <p:nvPr>
            <p:ph type="ftr" sz="quarter" idx="11"/>
          </p:nvPr>
        </p:nvSpPr>
        <p:spPr/>
        <p:txBody>
          <a:bodyPr/>
          <a:lstStyle/>
          <a:p>
            <a:r>
              <a:rPr lang="en-US"/>
              <a:t>PHY 711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graphicFrame>
        <p:nvGraphicFramePr>
          <p:cNvPr id="5" name="Object 4"/>
          <p:cNvGraphicFramePr>
            <a:graphicFrameLocks noChangeAspect="1"/>
          </p:cNvGraphicFramePr>
          <p:nvPr/>
        </p:nvGraphicFramePr>
        <p:xfrm>
          <a:off x="441014" y="201839"/>
          <a:ext cx="7880973" cy="5907088"/>
        </p:xfrm>
        <a:graphic>
          <a:graphicData uri="http://schemas.openxmlformats.org/presentationml/2006/ole">
            <mc:AlternateContent xmlns:mc="http://schemas.openxmlformats.org/markup-compatibility/2006">
              <mc:Choice xmlns:v="urn:schemas-microsoft-com:vml" Requires="v">
                <p:oleObj name="Equation" r:id="rId3" imgW="4444920" imgH="3340080" progId="Equation.DSMT4">
                  <p:embed/>
                </p:oleObj>
              </mc:Choice>
              <mc:Fallback>
                <p:oleObj name="Equation" r:id="rId3" imgW="4444920" imgH="3340080" progId="Equation.DSMT4">
                  <p:embed/>
                  <p:pic>
                    <p:nvPicPr>
                      <p:cNvPr id="5" name="Object 4"/>
                      <p:cNvPicPr>
                        <a:picLocks noChangeAspect="1" noChangeArrowheads="1"/>
                      </p:cNvPicPr>
                      <p:nvPr/>
                    </p:nvPicPr>
                    <p:blipFill>
                      <a:blip r:embed="rId4"/>
                      <a:srcRect/>
                      <a:stretch>
                        <a:fillRect/>
                      </a:stretch>
                    </p:blipFill>
                    <p:spPr bwMode="auto">
                      <a:xfrm>
                        <a:off x="441014" y="201839"/>
                        <a:ext cx="7880973" cy="590708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3657600" y="5181600"/>
          <a:ext cx="4299573" cy="814860"/>
        </p:xfrm>
        <a:graphic>
          <a:graphicData uri="http://schemas.openxmlformats.org/presentationml/2006/ole">
            <mc:AlternateContent xmlns:mc="http://schemas.openxmlformats.org/markup-compatibility/2006">
              <mc:Choice xmlns:v="urn:schemas-microsoft-com:vml" Requires="v">
                <p:oleObj name="数式" r:id="rId5" imgW="1269720" imgH="241200" progId="Equation.3">
                  <p:embed/>
                </p:oleObj>
              </mc:Choice>
              <mc:Fallback>
                <p:oleObj name="数式" r:id="rId5" imgW="1269720" imgH="241200" progId="Equation.3">
                  <p:embed/>
                  <p:pic>
                    <p:nvPicPr>
                      <p:cNvPr id="6" name="Object 5"/>
                      <p:cNvPicPr>
                        <a:picLocks noChangeAspect="1" noChangeArrowheads="1"/>
                      </p:cNvPicPr>
                      <p:nvPr/>
                    </p:nvPicPr>
                    <p:blipFill>
                      <a:blip r:embed="rId6"/>
                      <a:srcRect/>
                      <a:stretch>
                        <a:fillRect/>
                      </a:stretch>
                    </p:blipFill>
                    <p:spPr bwMode="auto">
                      <a:xfrm>
                        <a:off x="3657600" y="5181600"/>
                        <a:ext cx="4299573" cy="814860"/>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0AB12CA4-3256-2666-14EF-F79024421CE3}"/>
              </a:ext>
            </a:extLst>
          </p:cNvPr>
          <p:cNvSpPr txBox="1"/>
          <p:nvPr/>
        </p:nvSpPr>
        <p:spPr>
          <a:xfrm>
            <a:off x="5671457" y="5982626"/>
            <a:ext cx="3505200" cy="461665"/>
          </a:xfrm>
          <a:prstGeom prst="rect">
            <a:avLst/>
          </a:prstGeom>
          <a:noFill/>
        </p:spPr>
        <p:txBody>
          <a:bodyPr wrap="square" rtlCol="0">
            <a:spAutoFit/>
          </a:bodyPr>
          <a:lstStyle/>
          <a:p>
            <a:r>
              <a:rPr lang="en-US" sz="2400" dirty="0">
                <a:solidFill>
                  <a:srgbClr val="FF0000"/>
                </a:solidFill>
                <a:latin typeface="+mj-lt"/>
              </a:rPr>
              <a:t>Perhaps looks familiar?</a:t>
            </a:r>
          </a:p>
        </p:txBody>
      </p:sp>
    </p:spTree>
    <p:extLst>
      <p:ext uri="{BB962C8B-B14F-4D97-AF65-F5344CB8AC3E}">
        <p14:creationId xmlns:p14="http://schemas.microsoft.com/office/powerpoint/2010/main" val="207970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9/4/2023</a:t>
            </a:r>
            <a:endParaRPr lang="en-US" dirty="0"/>
          </a:p>
        </p:txBody>
      </p:sp>
      <p:sp>
        <p:nvSpPr>
          <p:cNvPr id="3" name="Footer Placeholder 2"/>
          <p:cNvSpPr>
            <a:spLocks noGrp="1"/>
          </p:cNvSpPr>
          <p:nvPr>
            <p:ph type="ftr" sz="quarter" idx="11"/>
          </p:nvPr>
        </p:nvSpPr>
        <p:spPr/>
        <p:txBody>
          <a:bodyPr/>
          <a:lstStyle/>
          <a:p>
            <a:r>
              <a:rPr lang="en-US"/>
              <a:t>PHY 711  Fall 2023--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41</a:t>
            </a:fld>
            <a:endParaRPr lang="en-US" dirty="0"/>
          </a:p>
        </p:txBody>
      </p:sp>
      <p:graphicFrame>
        <p:nvGraphicFramePr>
          <p:cNvPr id="5" name="Object 4"/>
          <p:cNvGraphicFramePr>
            <a:graphicFrameLocks noChangeAspect="1"/>
          </p:cNvGraphicFramePr>
          <p:nvPr/>
        </p:nvGraphicFramePr>
        <p:xfrm>
          <a:off x="914400" y="517080"/>
          <a:ext cx="7315200" cy="5823839"/>
        </p:xfrm>
        <a:graphic>
          <a:graphicData uri="http://schemas.openxmlformats.org/presentationml/2006/ole">
            <mc:AlternateContent xmlns:mc="http://schemas.openxmlformats.org/markup-compatibility/2006">
              <mc:Choice xmlns:v="urn:schemas-microsoft-com:vml" Requires="v">
                <p:oleObj name="Equation" r:id="rId3" imgW="5346360" imgH="4267080" progId="Equation.DSMT4">
                  <p:embed/>
                </p:oleObj>
              </mc:Choice>
              <mc:Fallback>
                <p:oleObj name="Equation" r:id="rId3" imgW="5346360" imgH="4267080" progId="Equation.DSMT4">
                  <p:embed/>
                  <p:pic>
                    <p:nvPicPr>
                      <p:cNvPr id="5" name="Object 4"/>
                      <p:cNvPicPr>
                        <a:picLocks noChangeAspect="1" noChangeArrowheads="1"/>
                      </p:cNvPicPr>
                      <p:nvPr/>
                    </p:nvPicPr>
                    <p:blipFill>
                      <a:blip r:embed="rId4"/>
                      <a:srcRect/>
                      <a:stretch>
                        <a:fillRect/>
                      </a:stretch>
                    </p:blipFill>
                    <p:spPr bwMode="auto">
                      <a:xfrm>
                        <a:off x="914400" y="517080"/>
                        <a:ext cx="7315200" cy="5823839"/>
                      </a:xfrm>
                      <a:prstGeom prst="rect">
                        <a:avLst/>
                      </a:prstGeom>
                      <a:noFill/>
                      <a:ln>
                        <a:noFill/>
                      </a:ln>
                    </p:spPr>
                  </p:pic>
                </p:oleObj>
              </mc:Fallback>
            </mc:AlternateContent>
          </a:graphicData>
        </a:graphic>
      </p:graphicFrame>
      <p:sp>
        <p:nvSpPr>
          <p:cNvPr id="6" name="Oval 5"/>
          <p:cNvSpPr/>
          <p:nvPr/>
        </p:nvSpPr>
        <p:spPr>
          <a:xfrm>
            <a:off x="3276600" y="5334000"/>
            <a:ext cx="26670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4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152400" y="201273"/>
            <a:ext cx="8229600" cy="461665"/>
          </a:xfrm>
          <a:prstGeom prst="rect">
            <a:avLst/>
          </a:prstGeom>
          <a:noFill/>
        </p:spPr>
        <p:txBody>
          <a:bodyPr wrap="square" rtlCol="0">
            <a:spAutoFit/>
          </a:bodyPr>
          <a:lstStyle/>
          <a:p>
            <a:r>
              <a:rPr lang="en-US" sz="2400" dirty="0">
                <a:latin typeface="+mj-lt"/>
              </a:rPr>
              <a:t>Summary of the method of calculus of variation --</a:t>
            </a:r>
          </a:p>
        </p:txBody>
      </p:sp>
      <p:graphicFrame>
        <p:nvGraphicFramePr>
          <p:cNvPr id="6" name="Object 5"/>
          <p:cNvGraphicFramePr>
            <a:graphicFrameLocks noChangeAspect="1"/>
          </p:cNvGraphicFramePr>
          <p:nvPr/>
        </p:nvGraphicFramePr>
        <p:xfrm>
          <a:off x="676275" y="749300"/>
          <a:ext cx="8474075" cy="3389313"/>
        </p:xfrm>
        <a:graphic>
          <a:graphicData uri="http://schemas.openxmlformats.org/presentationml/2006/ole">
            <mc:AlternateContent xmlns:mc="http://schemas.openxmlformats.org/markup-compatibility/2006">
              <mc:Choice xmlns:v="urn:schemas-microsoft-com:vml" Requires="v">
                <p:oleObj name="Equation" r:id="rId3" imgW="5422680" imgH="2171520" progId="Equation.DSMT4">
                  <p:embed/>
                </p:oleObj>
              </mc:Choice>
              <mc:Fallback>
                <p:oleObj name="Equation" r:id="rId3" imgW="5422680" imgH="2171520" progId="Equation.DSMT4">
                  <p:embed/>
                  <p:pic>
                    <p:nvPicPr>
                      <p:cNvPr id="6" name="Object 5"/>
                      <p:cNvPicPr>
                        <a:picLocks noChangeAspect="1" noChangeArrowheads="1"/>
                      </p:cNvPicPr>
                      <p:nvPr/>
                    </p:nvPicPr>
                    <p:blipFill>
                      <a:blip r:embed="rId4"/>
                      <a:srcRect/>
                      <a:stretch>
                        <a:fillRect/>
                      </a:stretch>
                    </p:blipFill>
                    <p:spPr bwMode="auto">
                      <a:xfrm>
                        <a:off x="676275" y="749300"/>
                        <a:ext cx="8474075" cy="3389313"/>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754063" y="4197350"/>
          <a:ext cx="7673975" cy="1797050"/>
        </p:xfrm>
        <a:graphic>
          <a:graphicData uri="http://schemas.openxmlformats.org/presentationml/2006/ole">
            <mc:AlternateContent xmlns:mc="http://schemas.openxmlformats.org/markup-compatibility/2006">
              <mc:Choice xmlns:v="urn:schemas-microsoft-com:vml" Requires="v">
                <p:oleObj name="Equation" r:id="rId5" imgW="5155920" imgH="1206360" progId="Equation.DSMT4">
                  <p:embed/>
                </p:oleObj>
              </mc:Choice>
              <mc:Fallback>
                <p:oleObj name="Equation" r:id="rId5" imgW="5155920" imgH="1206360" progId="Equation.DSMT4">
                  <p:embed/>
                  <p:pic>
                    <p:nvPicPr>
                      <p:cNvPr id="7" name="Object 6"/>
                      <p:cNvPicPr>
                        <a:picLocks noChangeAspect="1" noChangeArrowheads="1"/>
                      </p:cNvPicPr>
                      <p:nvPr/>
                    </p:nvPicPr>
                    <p:blipFill>
                      <a:blip r:embed="rId6"/>
                      <a:srcRect/>
                      <a:stretch>
                        <a:fillRect/>
                      </a:stretch>
                    </p:blipFill>
                    <p:spPr bwMode="auto">
                      <a:xfrm>
                        <a:off x="754063" y="4197350"/>
                        <a:ext cx="7673975" cy="17970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3488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6" name="Object 5"/>
          <p:cNvGraphicFramePr>
            <a:graphicFrameLocks noChangeAspect="1"/>
          </p:cNvGraphicFramePr>
          <p:nvPr/>
        </p:nvGraphicFramePr>
        <p:xfrm>
          <a:off x="183356" y="126586"/>
          <a:ext cx="8777288" cy="4237038"/>
        </p:xfrm>
        <a:graphic>
          <a:graphicData uri="http://schemas.openxmlformats.org/presentationml/2006/ole">
            <mc:AlternateContent xmlns:mc="http://schemas.openxmlformats.org/markup-compatibility/2006">
              <mc:Choice xmlns:v="urn:schemas-microsoft-com:vml" Requires="v">
                <p:oleObj name="Equation" r:id="rId3" imgW="4152600" imgH="2006280" progId="Equation.DSMT4">
                  <p:embed/>
                </p:oleObj>
              </mc:Choice>
              <mc:Fallback>
                <p:oleObj name="Equation" r:id="rId3" imgW="4152600" imgH="2006280" progId="Equation.DSMT4">
                  <p:embed/>
                  <p:pic>
                    <p:nvPicPr>
                      <p:cNvPr id="6" name="Object 5"/>
                      <p:cNvPicPr>
                        <a:picLocks noChangeAspect="1" noChangeArrowheads="1"/>
                      </p:cNvPicPr>
                      <p:nvPr/>
                    </p:nvPicPr>
                    <p:blipFill>
                      <a:blip r:embed="rId4"/>
                      <a:srcRect/>
                      <a:stretch>
                        <a:fillRect/>
                      </a:stretch>
                    </p:blipFill>
                    <p:spPr bwMode="auto">
                      <a:xfrm>
                        <a:off x="183356" y="126586"/>
                        <a:ext cx="8777288"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705016" y="4094515"/>
          <a:ext cx="5864226" cy="2224938"/>
        </p:xfrm>
        <a:graphic>
          <a:graphicData uri="http://schemas.openxmlformats.org/presentationml/2006/ole">
            <mc:AlternateContent xmlns:mc="http://schemas.openxmlformats.org/markup-compatibility/2006">
              <mc:Choice xmlns:v="urn:schemas-microsoft-com:vml" Requires="v">
                <p:oleObj name="Equation" r:id="rId5" imgW="4216320" imgH="1600200" progId="Equation.DSMT4">
                  <p:embed/>
                </p:oleObj>
              </mc:Choice>
              <mc:Fallback>
                <p:oleObj name="Equation" r:id="rId5" imgW="4216320" imgH="1600200" progId="Equation.DSMT4">
                  <p:embed/>
                  <p:pic>
                    <p:nvPicPr>
                      <p:cNvPr id="7" name="Object 6"/>
                      <p:cNvPicPr>
                        <a:picLocks noChangeAspect="1" noChangeArrowheads="1"/>
                      </p:cNvPicPr>
                      <p:nvPr/>
                    </p:nvPicPr>
                    <p:blipFill>
                      <a:blip r:embed="rId6"/>
                      <a:srcRect/>
                      <a:stretch>
                        <a:fillRect/>
                      </a:stretch>
                    </p:blipFill>
                    <p:spPr bwMode="auto">
                      <a:xfrm>
                        <a:off x="705016" y="4094515"/>
                        <a:ext cx="5864226" cy="2224938"/>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nvGraphicFramePr>
        <p:xfrm>
          <a:off x="3943350" y="5900353"/>
          <a:ext cx="1257300" cy="419100"/>
        </p:xfrm>
        <a:graphic>
          <a:graphicData uri="http://schemas.openxmlformats.org/presentationml/2006/ole">
            <mc:AlternateContent xmlns:mc="http://schemas.openxmlformats.org/markup-compatibility/2006">
              <mc:Choice xmlns:v="urn:schemas-microsoft-com:vml" Requires="v">
                <p:oleObj name="Equation" r:id="rId7" imgW="799920" imgH="266400" progId="Equation.DSMT4">
                  <p:embed/>
                </p:oleObj>
              </mc:Choice>
              <mc:Fallback>
                <p:oleObj name="Equation" r:id="rId7" imgW="799920" imgH="266400" progId="Equation.DSMT4">
                  <p:embed/>
                  <p:pic>
                    <p:nvPicPr>
                      <p:cNvPr id="5" name="Object 4"/>
                      <p:cNvPicPr/>
                      <p:nvPr/>
                    </p:nvPicPr>
                    <p:blipFill>
                      <a:blip r:embed="rId8"/>
                      <a:stretch>
                        <a:fillRect/>
                      </a:stretch>
                    </p:blipFill>
                    <p:spPr>
                      <a:xfrm>
                        <a:off x="3943350" y="5900353"/>
                        <a:ext cx="1257300" cy="4191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34899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9/05/2023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pSp>
        <p:nvGrpSpPr>
          <p:cNvPr id="14" name="Group 13"/>
          <p:cNvGrpSpPr/>
          <p:nvPr/>
        </p:nvGrpSpPr>
        <p:grpSpPr>
          <a:xfrm>
            <a:off x="4343400" y="2037694"/>
            <a:ext cx="4973955" cy="4843166"/>
            <a:chOff x="4343400" y="2037694"/>
            <a:chExt cx="4973955" cy="4843166"/>
          </a:xfrm>
        </p:grpSpPr>
        <p:grpSp>
          <p:nvGrpSpPr>
            <p:cNvPr id="10" name="Group 9"/>
            <p:cNvGrpSpPr/>
            <p:nvPr/>
          </p:nvGrpSpPr>
          <p:grpSpPr>
            <a:xfrm>
              <a:off x="4343400" y="2499359"/>
              <a:ext cx="4381500" cy="4381501"/>
              <a:chOff x="4762500" y="1371600"/>
              <a:chExt cx="4381500" cy="4381501"/>
            </a:xfrm>
          </p:grpSpPr>
          <p:pic>
            <p:nvPicPr>
              <p:cNvPr id="52226" name="Picture 2" descr="Ivory Bell Linen Lamp Shade 9x19x12.5 (Spi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371600"/>
                <a:ext cx="4381500" cy="438150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6858000" y="1371600"/>
                <a:ext cx="0" cy="609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0" y="1981200"/>
                <a:ext cx="0" cy="3124200"/>
              </a:xfrm>
              <a:prstGeom prst="line">
                <a:avLst/>
              </a:prstGeom>
              <a:ln w="50800">
                <a:prstDash val="sysDash"/>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p:nvPr/>
          </p:nvCxnSpPr>
          <p:spPr>
            <a:xfrm flipV="1">
              <a:off x="6400800" y="5943600"/>
              <a:ext cx="2480310" cy="6095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72200" y="2037694"/>
              <a:ext cx="533400" cy="461665"/>
            </a:xfrm>
            <a:prstGeom prst="rect">
              <a:avLst/>
            </a:prstGeom>
            <a:noFill/>
          </p:spPr>
          <p:txBody>
            <a:bodyPr wrap="square" rtlCol="0">
              <a:spAutoFit/>
            </a:bodyPr>
            <a:lstStyle/>
            <a:p>
              <a:r>
                <a:rPr lang="en-US" sz="2400" b="1" i="1" dirty="0">
                  <a:latin typeface="+mj-lt"/>
                </a:rPr>
                <a:t>y</a:t>
              </a:r>
            </a:p>
          </p:txBody>
        </p:sp>
        <p:sp>
          <p:nvSpPr>
            <p:cNvPr id="15" name="TextBox 14"/>
            <p:cNvSpPr txBox="1"/>
            <p:nvPr/>
          </p:nvSpPr>
          <p:spPr>
            <a:xfrm>
              <a:off x="8783955" y="5650210"/>
              <a:ext cx="533400" cy="461665"/>
            </a:xfrm>
            <a:prstGeom prst="rect">
              <a:avLst/>
            </a:prstGeom>
            <a:noFill/>
          </p:spPr>
          <p:txBody>
            <a:bodyPr wrap="square" rtlCol="0">
              <a:spAutoFit/>
            </a:bodyPr>
            <a:lstStyle/>
            <a:p>
              <a:r>
                <a:rPr lang="en-US" sz="2400" b="1" i="1" dirty="0">
                  <a:latin typeface="+mj-lt"/>
                </a:rPr>
                <a:t>x</a:t>
              </a:r>
            </a:p>
          </p:txBody>
        </p:sp>
      </p:grpSp>
      <p:sp>
        <p:nvSpPr>
          <p:cNvPr id="17" name="TextBox 16"/>
          <p:cNvSpPr txBox="1"/>
          <p:nvPr/>
        </p:nvSpPr>
        <p:spPr>
          <a:xfrm>
            <a:off x="7543800" y="2891135"/>
            <a:ext cx="1066800" cy="461665"/>
          </a:xfrm>
          <a:prstGeom prst="rect">
            <a:avLst/>
          </a:prstGeom>
          <a:noFill/>
        </p:spPr>
        <p:txBody>
          <a:bodyPr wrap="square" rtlCol="0">
            <a:spAutoFit/>
          </a:bodyPr>
          <a:lstStyle/>
          <a:p>
            <a:r>
              <a:rPr lang="en-US" sz="2400" b="1" i="1" dirty="0">
                <a:latin typeface="+mj-lt"/>
              </a:rPr>
              <a:t>x</a:t>
            </a:r>
            <a:r>
              <a:rPr lang="en-US" sz="2400" b="1" i="1" baseline="-25000" dirty="0">
                <a:latin typeface="+mj-lt"/>
              </a:rPr>
              <a:t>i</a:t>
            </a:r>
            <a:r>
              <a:rPr lang="en-US" sz="2400" b="1" i="1" dirty="0">
                <a:latin typeface="+mj-lt"/>
              </a:rPr>
              <a:t>  </a:t>
            </a:r>
            <a:r>
              <a:rPr lang="en-US" sz="2400" b="1" i="1" dirty="0" err="1">
                <a:latin typeface="+mj-lt"/>
              </a:rPr>
              <a:t>y</a:t>
            </a:r>
            <a:r>
              <a:rPr lang="en-US" sz="2400" b="1" i="1" baseline="-25000" dirty="0" err="1">
                <a:latin typeface="+mj-lt"/>
              </a:rPr>
              <a:t>i</a:t>
            </a:r>
            <a:endParaRPr lang="en-US" sz="2400" b="1" i="1" dirty="0">
              <a:latin typeface="+mj-lt"/>
            </a:endParaRPr>
          </a:p>
        </p:txBody>
      </p:sp>
      <p:sp>
        <p:nvSpPr>
          <p:cNvPr id="18" name="TextBox 17"/>
          <p:cNvSpPr txBox="1"/>
          <p:nvPr/>
        </p:nvSpPr>
        <p:spPr>
          <a:xfrm>
            <a:off x="8153400" y="5867400"/>
            <a:ext cx="1066800" cy="461665"/>
          </a:xfrm>
          <a:prstGeom prst="rect">
            <a:avLst/>
          </a:prstGeom>
          <a:noFill/>
        </p:spPr>
        <p:txBody>
          <a:bodyPr wrap="square" rtlCol="0">
            <a:spAutoFit/>
          </a:bodyPr>
          <a:lstStyle/>
          <a:p>
            <a:r>
              <a:rPr lang="en-US" sz="2400" b="1" i="1" dirty="0" err="1">
                <a:latin typeface="+mj-lt"/>
              </a:rPr>
              <a:t>x</a:t>
            </a:r>
            <a:r>
              <a:rPr lang="en-US" sz="2400" b="1" i="1" baseline="-25000" dirty="0" err="1">
                <a:latin typeface="+mj-lt"/>
              </a:rPr>
              <a:t>f</a:t>
            </a:r>
            <a:r>
              <a:rPr lang="en-US" sz="2400" b="1" i="1" dirty="0">
                <a:latin typeface="+mj-lt"/>
              </a:rPr>
              <a:t>  </a:t>
            </a:r>
            <a:r>
              <a:rPr lang="en-US" sz="2400" b="1" i="1" dirty="0" err="1">
                <a:latin typeface="+mj-lt"/>
              </a:rPr>
              <a:t>y</a:t>
            </a:r>
            <a:r>
              <a:rPr lang="en-US" sz="2400" b="1" i="1" baseline="-25000" dirty="0" err="1">
                <a:latin typeface="+mj-lt"/>
              </a:rPr>
              <a:t>f</a:t>
            </a:r>
            <a:endParaRPr lang="en-US" sz="2400" b="1" i="1" dirty="0">
              <a:latin typeface="+mj-lt"/>
            </a:endParaRPr>
          </a:p>
        </p:txBody>
      </p:sp>
      <p:graphicFrame>
        <p:nvGraphicFramePr>
          <p:cNvPr id="5" name="Object 4"/>
          <p:cNvGraphicFramePr>
            <a:graphicFrameLocks noChangeAspect="1"/>
          </p:cNvGraphicFramePr>
          <p:nvPr/>
        </p:nvGraphicFramePr>
        <p:xfrm>
          <a:off x="243626" y="175531"/>
          <a:ext cx="8374062" cy="4291013"/>
        </p:xfrm>
        <a:graphic>
          <a:graphicData uri="http://schemas.openxmlformats.org/presentationml/2006/ole">
            <mc:AlternateContent xmlns:mc="http://schemas.openxmlformats.org/markup-compatibility/2006">
              <mc:Choice xmlns:v="urn:schemas-microsoft-com:vml" Requires="v">
                <p:oleObj name="Equation" r:id="rId4" imgW="3962160" imgH="2031840" progId="Equation.DSMT4">
                  <p:embed/>
                </p:oleObj>
              </mc:Choice>
              <mc:Fallback>
                <p:oleObj name="Equation" r:id="rId4" imgW="3962160" imgH="2031840" progId="Equation.DSMT4">
                  <p:embed/>
                  <p:pic>
                    <p:nvPicPr>
                      <p:cNvPr id="5" name="Object 4"/>
                      <p:cNvPicPr>
                        <a:picLocks noChangeAspect="1" noChangeArrowheads="1"/>
                      </p:cNvPicPr>
                      <p:nvPr/>
                    </p:nvPicPr>
                    <p:blipFill>
                      <a:blip r:embed="rId5"/>
                      <a:srcRect/>
                      <a:stretch>
                        <a:fillRect/>
                      </a:stretch>
                    </p:blipFill>
                    <p:spPr bwMode="auto">
                      <a:xfrm>
                        <a:off x="243626" y="175531"/>
                        <a:ext cx="8374062"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238500" y="121582"/>
            <a:ext cx="5638800" cy="461665"/>
          </a:xfrm>
          <a:prstGeom prst="rect">
            <a:avLst/>
          </a:prstGeom>
          <a:noFill/>
        </p:spPr>
        <p:txBody>
          <a:bodyPr wrap="square" rtlCol="0">
            <a:spAutoFit/>
          </a:bodyPr>
          <a:lstStyle/>
          <a:p>
            <a:r>
              <a:rPr lang="en-US" sz="2400" dirty="0">
                <a:latin typeface="+mj-lt"/>
              </a:rPr>
              <a:t>Lamp shade shape </a:t>
            </a:r>
            <a:r>
              <a:rPr lang="en-US" sz="2400" i="1" dirty="0">
                <a:latin typeface="+mj-lt"/>
              </a:rPr>
              <a:t>y(x)</a:t>
            </a:r>
          </a:p>
        </p:txBody>
      </p:sp>
      <p:sp>
        <p:nvSpPr>
          <p:cNvPr id="3" name="Footer Placeholder 2"/>
          <p:cNvSpPr>
            <a:spLocks noGrp="1"/>
          </p:cNvSpPr>
          <p:nvPr>
            <p:ph type="ftr" sz="quarter" idx="11"/>
          </p:nvPr>
        </p:nvSpPr>
        <p:spPr/>
        <p:txBody>
          <a:bodyPr/>
          <a:lstStyle/>
          <a:p>
            <a:r>
              <a:rPr lang="en-US"/>
              <a:t>PHY 337/637  Fall 2023 -- Lecture 3</a:t>
            </a:r>
            <a:endParaRPr lang="en-US" dirty="0"/>
          </a:p>
        </p:txBody>
      </p:sp>
    </p:spTree>
    <p:extLst>
      <p:ext uri="{BB962C8B-B14F-4D97-AF65-F5344CB8AC3E}">
        <p14:creationId xmlns:p14="http://schemas.microsoft.com/office/powerpoint/2010/main" val="2052670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095687-A96D-951E-D1F3-03A18CB56DF9}"/>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68E682BC-0385-7D37-F9AE-4736CCCCA318}"/>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3D4FE36E-C9B6-EE03-4EDA-632BA5977A2F}"/>
              </a:ext>
            </a:extLst>
          </p:cNvPr>
          <p:cNvSpPr>
            <a:spLocks noGrp="1"/>
          </p:cNvSpPr>
          <p:nvPr>
            <p:ph type="sldNum" sz="quarter" idx="12"/>
          </p:nvPr>
        </p:nvSpPr>
        <p:spPr/>
        <p:txBody>
          <a:bodyPr/>
          <a:lstStyle/>
          <a:p>
            <a:fld id="{CE368B07-CEBF-4C80-90AF-53B34FA04CF3}" type="slidenum">
              <a:rPr lang="en-US" smtClean="0"/>
              <a:t>8</a:t>
            </a:fld>
            <a:endParaRPr lang="en-US" dirty="0"/>
          </a:p>
        </p:txBody>
      </p:sp>
      <p:pic>
        <p:nvPicPr>
          <p:cNvPr id="6" name="Picture 5" descr="A picture containing text, lamp, bell&#10;&#10;Description automatically generated">
            <a:extLst>
              <a:ext uri="{FF2B5EF4-FFF2-40B4-BE49-F238E27FC236}">
                <a16:creationId xmlns:a16="http://schemas.microsoft.com/office/drawing/2014/main" id="{8D967677-E553-F7CF-9329-B2B6DAC72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4648200" cy="6435969"/>
          </a:xfrm>
          <a:prstGeom prst="rect">
            <a:avLst/>
          </a:prstGeom>
        </p:spPr>
      </p:pic>
    </p:spTree>
    <p:extLst>
      <p:ext uri="{BB962C8B-B14F-4D97-AF65-F5344CB8AC3E}">
        <p14:creationId xmlns:p14="http://schemas.microsoft.com/office/powerpoint/2010/main" val="1469097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75EA50-F889-4D7B-B2B2-9FBE5324FE4E}"/>
              </a:ext>
            </a:extLst>
          </p:cNvPr>
          <p:cNvSpPr>
            <a:spLocks noGrp="1"/>
          </p:cNvSpPr>
          <p:nvPr>
            <p:ph type="dt" sz="half" idx="10"/>
          </p:nvPr>
        </p:nvSpPr>
        <p:spPr/>
        <p:txBody>
          <a:bodyPr/>
          <a:lstStyle/>
          <a:p>
            <a:r>
              <a:rPr lang="en-US"/>
              <a:t>9/05/2023</a:t>
            </a:r>
            <a:endParaRPr lang="en-US" dirty="0"/>
          </a:p>
        </p:txBody>
      </p:sp>
      <p:sp>
        <p:nvSpPr>
          <p:cNvPr id="3" name="Footer Placeholder 2">
            <a:extLst>
              <a:ext uri="{FF2B5EF4-FFF2-40B4-BE49-F238E27FC236}">
                <a16:creationId xmlns:a16="http://schemas.microsoft.com/office/drawing/2014/main" id="{7DE59D13-D8F8-ED13-A800-E17BB97C44BE}"/>
              </a:ext>
            </a:extLst>
          </p:cNvPr>
          <p:cNvSpPr>
            <a:spLocks noGrp="1"/>
          </p:cNvSpPr>
          <p:nvPr>
            <p:ph type="ftr" sz="quarter" idx="11"/>
          </p:nvPr>
        </p:nvSpPr>
        <p:spPr/>
        <p:txBody>
          <a:bodyPr/>
          <a:lstStyle/>
          <a:p>
            <a:r>
              <a:rPr lang="en-US"/>
              <a:t>PHY 337/637  Fall 2023 -- Lecture 3</a:t>
            </a:r>
            <a:endParaRPr lang="en-US" dirty="0"/>
          </a:p>
        </p:txBody>
      </p:sp>
      <p:sp>
        <p:nvSpPr>
          <p:cNvPr id="4" name="Slide Number Placeholder 3">
            <a:extLst>
              <a:ext uri="{FF2B5EF4-FFF2-40B4-BE49-F238E27FC236}">
                <a16:creationId xmlns:a16="http://schemas.microsoft.com/office/drawing/2014/main" id="{BC320A64-90B5-F2C5-9934-757981506BF6}"/>
              </a:ext>
            </a:extLst>
          </p:cNvPr>
          <p:cNvSpPr>
            <a:spLocks noGrp="1"/>
          </p:cNvSpPr>
          <p:nvPr>
            <p:ph type="sldNum" sz="quarter" idx="12"/>
          </p:nvPr>
        </p:nvSpPr>
        <p:spPr/>
        <p:txBody>
          <a:bodyPr/>
          <a:lstStyle/>
          <a:p>
            <a:fld id="{CE368B07-CEBF-4C80-90AF-53B34FA04CF3}" type="slidenum">
              <a:rPr lang="en-US" smtClean="0"/>
              <a:t>9</a:t>
            </a:fld>
            <a:endParaRPr lang="en-US" dirty="0"/>
          </a:p>
        </p:txBody>
      </p:sp>
      <p:grpSp>
        <p:nvGrpSpPr>
          <p:cNvPr id="6" name="Group 5">
            <a:extLst>
              <a:ext uri="{FF2B5EF4-FFF2-40B4-BE49-F238E27FC236}">
                <a16:creationId xmlns:a16="http://schemas.microsoft.com/office/drawing/2014/main" id="{594ABD48-5D73-5C4D-6C2C-2B26DEFD1270}"/>
              </a:ext>
            </a:extLst>
          </p:cNvPr>
          <p:cNvGrpSpPr/>
          <p:nvPr/>
        </p:nvGrpSpPr>
        <p:grpSpPr>
          <a:xfrm>
            <a:off x="103822" y="-30508"/>
            <a:ext cx="4973955" cy="4843166"/>
            <a:chOff x="4343400" y="2037694"/>
            <a:chExt cx="4973955" cy="4843166"/>
          </a:xfrm>
        </p:grpSpPr>
        <p:grpSp>
          <p:nvGrpSpPr>
            <p:cNvPr id="7" name="Group 6">
              <a:extLst>
                <a:ext uri="{FF2B5EF4-FFF2-40B4-BE49-F238E27FC236}">
                  <a16:creationId xmlns:a16="http://schemas.microsoft.com/office/drawing/2014/main" id="{C26F22E1-A0E0-87AB-012F-890BD2E55E18}"/>
                </a:ext>
              </a:extLst>
            </p:cNvPr>
            <p:cNvGrpSpPr/>
            <p:nvPr/>
          </p:nvGrpSpPr>
          <p:grpSpPr>
            <a:xfrm>
              <a:off x="4343400" y="2499359"/>
              <a:ext cx="4381500" cy="4381501"/>
              <a:chOff x="4762500" y="1371600"/>
              <a:chExt cx="4381500" cy="4381501"/>
            </a:xfrm>
          </p:grpSpPr>
          <p:pic>
            <p:nvPicPr>
              <p:cNvPr id="11" name="Picture 2" descr="Ivory Bell Linen Lamp Shade 9x19x12.5 (Spider)">
                <a:extLst>
                  <a:ext uri="{FF2B5EF4-FFF2-40B4-BE49-F238E27FC236}">
                    <a16:creationId xmlns:a16="http://schemas.microsoft.com/office/drawing/2014/main" id="{170628F5-FADE-D6FE-1DFC-4EDD7739A2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1371600"/>
                <a:ext cx="4381500" cy="43815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55212F53-FDDA-3B71-CB66-CFDABC02B207}"/>
                  </a:ext>
                </a:extLst>
              </p:cNvPr>
              <p:cNvCxnSpPr/>
              <p:nvPr/>
            </p:nvCxnSpPr>
            <p:spPr>
              <a:xfrm flipV="1">
                <a:off x="6858000" y="1371600"/>
                <a:ext cx="0" cy="609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765F3E-E090-95D0-606A-71005BA14FC7}"/>
                  </a:ext>
                </a:extLst>
              </p:cNvPr>
              <p:cNvCxnSpPr/>
              <p:nvPr/>
            </p:nvCxnSpPr>
            <p:spPr>
              <a:xfrm>
                <a:off x="6858000" y="1981200"/>
                <a:ext cx="0" cy="3124200"/>
              </a:xfrm>
              <a:prstGeom prst="line">
                <a:avLst/>
              </a:prstGeom>
              <a:ln w="50800">
                <a:prstDash val="sysDash"/>
              </a:ln>
            </p:spPr>
            <p:style>
              <a:lnRef idx="1">
                <a:schemeClr val="accent1"/>
              </a:lnRef>
              <a:fillRef idx="0">
                <a:schemeClr val="accent1"/>
              </a:fillRef>
              <a:effectRef idx="0">
                <a:schemeClr val="accent1"/>
              </a:effectRef>
              <a:fontRef idx="minor">
                <a:schemeClr val="tx1"/>
              </a:fontRef>
            </p:style>
          </p:cxnSp>
        </p:grpSp>
        <p:cxnSp>
          <p:nvCxnSpPr>
            <p:cNvPr id="8" name="Straight Arrow Connector 7">
              <a:extLst>
                <a:ext uri="{FF2B5EF4-FFF2-40B4-BE49-F238E27FC236}">
                  <a16:creationId xmlns:a16="http://schemas.microsoft.com/office/drawing/2014/main" id="{88C9B0E9-E677-3C47-25DA-1AC2BDDEB594}"/>
                </a:ext>
              </a:extLst>
            </p:cNvPr>
            <p:cNvCxnSpPr/>
            <p:nvPr/>
          </p:nvCxnSpPr>
          <p:spPr>
            <a:xfrm flipV="1">
              <a:off x="6400800" y="5943600"/>
              <a:ext cx="2480310" cy="6095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9357EC8-9783-2E38-EBBB-E1696D588D89}"/>
                </a:ext>
              </a:extLst>
            </p:cNvPr>
            <p:cNvSpPr txBox="1"/>
            <p:nvPr/>
          </p:nvSpPr>
          <p:spPr>
            <a:xfrm>
              <a:off x="6172200" y="2037694"/>
              <a:ext cx="533400" cy="461665"/>
            </a:xfrm>
            <a:prstGeom prst="rect">
              <a:avLst/>
            </a:prstGeom>
            <a:noFill/>
          </p:spPr>
          <p:txBody>
            <a:bodyPr wrap="square" rtlCol="0">
              <a:spAutoFit/>
            </a:bodyPr>
            <a:lstStyle/>
            <a:p>
              <a:r>
                <a:rPr lang="en-US" sz="2400" b="1" i="1" dirty="0">
                  <a:latin typeface="+mj-lt"/>
                </a:rPr>
                <a:t>y</a:t>
              </a:r>
            </a:p>
          </p:txBody>
        </p:sp>
        <p:sp>
          <p:nvSpPr>
            <p:cNvPr id="10" name="TextBox 9">
              <a:extLst>
                <a:ext uri="{FF2B5EF4-FFF2-40B4-BE49-F238E27FC236}">
                  <a16:creationId xmlns:a16="http://schemas.microsoft.com/office/drawing/2014/main" id="{EEAD3CBC-F445-0F86-E4FF-03A517ABCDF5}"/>
                </a:ext>
              </a:extLst>
            </p:cNvPr>
            <p:cNvSpPr txBox="1"/>
            <p:nvPr/>
          </p:nvSpPr>
          <p:spPr>
            <a:xfrm>
              <a:off x="8783955" y="5650210"/>
              <a:ext cx="533400" cy="461665"/>
            </a:xfrm>
            <a:prstGeom prst="rect">
              <a:avLst/>
            </a:prstGeom>
            <a:noFill/>
          </p:spPr>
          <p:txBody>
            <a:bodyPr wrap="square" rtlCol="0">
              <a:spAutoFit/>
            </a:bodyPr>
            <a:lstStyle/>
            <a:p>
              <a:r>
                <a:rPr lang="en-US" sz="2400" b="1" i="1" dirty="0">
                  <a:latin typeface="+mj-lt"/>
                </a:rPr>
                <a:t>x</a:t>
              </a:r>
            </a:p>
          </p:txBody>
        </p:sp>
      </p:grpSp>
      <p:sp>
        <p:nvSpPr>
          <p:cNvPr id="14" name="Oval 13">
            <a:extLst>
              <a:ext uri="{FF2B5EF4-FFF2-40B4-BE49-F238E27FC236}">
                <a16:creationId xmlns:a16="http://schemas.microsoft.com/office/drawing/2014/main" id="{BBD18BBA-07EF-CDE7-FE6F-0AC718B85121}"/>
              </a:ext>
            </a:extLst>
          </p:cNvPr>
          <p:cNvSpPr/>
          <p:nvPr/>
        </p:nvSpPr>
        <p:spPr>
          <a:xfrm>
            <a:off x="6019800" y="1339698"/>
            <a:ext cx="1752600" cy="1752600"/>
          </a:xfrm>
          <a:prstGeom prst="ellipse">
            <a:avLst/>
          </a:prstGeom>
          <a:noFill/>
          <a:ln w="666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740470A-DC5F-8521-1306-90897103D525}"/>
              </a:ext>
            </a:extLst>
          </p:cNvPr>
          <p:cNvSpPr>
            <a:spLocks noChangeAspect="1"/>
          </p:cNvSpPr>
          <p:nvPr/>
        </p:nvSpPr>
        <p:spPr>
          <a:xfrm>
            <a:off x="5821680" y="1164438"/>
            <a:ext cx="2103120" cy="2103120"/>
          </a:xfrm>
          <a:prstGeom prst="ellipse">
            <a:avLst/>
          </a:prstGeom>
          <a:noFill/>
          <a:ln w="666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980E46E-DE88-6CB3-5059-1C63D166FA67}"/>
              </a:ext>
            </a:extLst>
          </p:cNvPr>
          <p:cNvSpPr>
            <a:spLocks noChangeAspect="1"/>
          </p:cNvSpPr>
          <p:nvPr/>
        </p:nvSpPr>
        <p:spPr>
          <a:xfrm>
            <a:off x="5471160" y="791233"/>
            <a:ext cx="2804160" cy="2804160"/>
          </a:xfrm>
          <a:prstGeom prst="ellipse">
            <a:avLst/>
          </a:prstGeom>
          <a:noFill/>
          <a:ln w="666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321324E-73A4-8441-B2D0-480A118FD955}"/>
              </a:ext>
            </a:extLst>
          </p:cNvPr>
          <p:cNvSpPr>
            <a:spLocks noChangeAspect="1"/>
          </p:cNvSpPr>
          <p:nvPr/>
        </p:nvSpPr>
        <p:spPr>
          <a:xfrm>
            <a:off x="5626748" y="966493"/>
            <a:ext cx="2453640" cy="2453640"/>
          </a:xfrm>
          <a:prstGeom prst="ellipse">
            <a:avLst/>
          </a:prstGeom>
          <a:noFill/>
          <a:ln w="666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3AB310C-B64A-1570-D7EB-03953ECB80B6}"/>
              </a:ext>
            </a:extLst>
          </p:cNvPr>
          <p:cNvSpPr txBox="1"/>
          <p:nvPr/>
        </p:nvSpPr>
        <p:spPr>
          <a:xfrm>
            <a:off x="6271437" y="76200"/>
            <a:ext cx="2895600" cy="461665"/>
          </a:xfrm>
          <a:prstGeom prst="rect">
            <a:avLst/>
          </a:prstGeom>
          <a:noFill/>
        </p:spPr>
        <p:txBody>
          <a:bodyPr wrap="square" rtlCol="0">
            <a:spAutoFit/>
          </a:bodyPr>
          <a:lstStyle/>
          <a:p>
            <a:r>
              <a:rPr lang="en-US" sz="2400" dirty="0">
                <a:latin typeface="+mj-lt"/>
              </a:rPr>
              <a:t>Top view</a:t>
            </a:r>
          </a:p>
        </p:txBody>
      </p:sp>
      <p:cxnSp>
        <p:nvCxnSpPr>
          <p:cNvPr id="28" name="Straight Arrow Connector 27">
            <a:extLst>
              <a:ext uri="{FF2B5EF4-FFF2-40B4-BE49-F238E27FC236}">
                <a16:creationId xmlns:a16="http://schemas.microsoft.com/office/drawing/2014/main" id="{85059A21-CDD4-3FE8-98A0-51DE6A0B13D1}"/>
              </a:ext>
            </a:extLst>
          </p:cNvPr>
          <p:cNvCxnSpPr>
            <a:endCxn id="14" idx="6"/>
          </p:cNvCxnSpPr>
          <p:nvPr/>
        </p:nvCxnSpPr>
        <p:spPr>
          <a:xfrm>
            <a:off x="6873240" y="2193313"/>
            <a:ext cx="899160" cy="22685"/>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8E15001-F71B-CF39-6E23-3422EA519C06}"/>
              </a:ext>
            </a:extLst>
          </p:cNvPr>
          <p:cNvSpPr txBox="1"/>
          <p:nvPr/>
        </p:nvSpPr>
        <p:spPr>
          <a:xfrm>
            <a:off x="7010400" y="1796898"/>
            <a:ext cx="533400" cy="461665"/>
          </a:xfrm>
          <a:prstGeom prst="rect">
            <a:avLst/>
          </a:prstGeom>
          <a:noFill/>
        </p:spPr>
        <p:txBody>
          <a:bodyPr wrap="square" rtlCol="0">
            <a:spAutoFit/>
          </a:bodyPr>
          <a:lstStyle/>
          <a:p>
            <a:r>
              <a:rPr lang="en-US" sz="2400" b="1" i="1" dirty="0">
                <a:latin typeface="+mj-lt"/>
              </a:rPr>
              <a:t>x</a:t>
            </a:r>
          </a:p>
        </p:txBody>
      </p:sp>
      <p:graphicFrame>
        <p:nvGraphicFramePr>
          <p:cNvPr id="30" name="Object 29">
            <a:extLst>
              <a:ext uri="{FF2B5EF4-FFF2-40B4-BE49-F238E27FC236}">
                <a16:creationId xmlns:a16="http://schemas.microsoft.com/office/drawing/2014/main" id="{2BFD048E-5B48-031F-BAF0-D1CB6A0AF766}"/>
              </a:ext>
            </a:extLst>
          </p:cNvPr>
          <p:cNvGraphicFramePr>
            <a:graphicFrameLocks noChangeAspect="1"/>
          </p:cNvGraphicFramePr>
          <p:nvPr/>
        </p:nvGraphicFramePr>
        <p:xfrm>
          <a:off x="103822" y="4812658"/>
          <a:ext cx="4481821" cy="1073490"/>
        </p:xfrm>
        <a:graphic>
          <a:graphicData uri="http://schemas.openxmlformats.org/presentationml/2006/ole">
            <mc:AlternateContent xmlns:mc="http://schemas.openxmlformats.org/markup-compatibility/2006">
              <mc:Choice xmlns:v="urn:schemas-microsoft-com:vml" Requires="v">
                <p:oleObj name="Equation" r:id="rId3" imgW="2120760" imgH="507960" progId="Equation.DSMT4">
                  <p:embed/>
                </p:oleObj>
              </mc:Choice>
              <mc:Fallback>
                <p:oleObj name="Equation" r:id="rId3" imgW="2120760" imgH="507960" progId="Equation.DSMT4">
                  <p:embed/>
                  <p:pic>
                    <p:nvPicPr>
                      <p:cNvPr id="30" name="Object 29">
                        <a:extLst>
                          <a:ext uri="{FF2B5EF4-FFF2-40B4-BE49-F238E27FC236}">
                            <a16:creationId xmlns:a16="http://schemas.microsoft.com/office/drawing/2014/main" id="{2BFD048E-5B48-031F-BAF0-D1CB6A0AF766}"/>
                          </a:ext>
                        </a:extLst>
                      </p:cNvPr>
                      <p:cNvPicPr/>
                      <p:nvPr/>
                    </p:nvPicPr>
                    <p:blipFill>
                      <a:blip r:embed="rId4"/>
                      <a:stretch>
                        <a:fillRect/>
                      </a:stretch>
                    </p:blipFill>
                    <p:spPr>
                      <a:xfrm>
                        <a:off x="103822" y="4812658"/>
                        <a:ext cx="4481821" cy="107349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5201A47F-A06E-AF1A-CF92-B50FDCC71A4B}"/>
              </a:ext>
            </a:extLst>
          </p:cNvPr>
          <p:cNvGraphicFramePr>
            <a:graphicFrameLocks noChangeAspect="1"/>
          </p:cNvGraphicFramePr>
          <p:nvPr/>
        </p:nvGraphicFramePr>
        <p:xfrm>
          <a:off x="5257800" y="3886528"/>
          <a:ext cx="3886199" cy="2400299"/>
        </p:xfrm>
        <a:graphic>
          <a:graphicData uri="http://schemas.openxmlformats.org/presentationml/2006/ole">
            <mc:AlternateContent xmlns:mc="http://schemas.openxmlformats.org/markup-compatibility/2006">
              <mc:Choice xmlns:v="urn:schemas-microsoft-com:vml" Requires="v">
                <p:oleObj name="Equation" r:id="rId5" imgW="1726920" imgH="1066680" progId="Equation.DSMT4">
                  <p:embed/>
                </p:oleObj>
              </mc:Choice>
              <mc:Fallback>
                <p:oleObj name="Equation" r:id="rId5" imgW="1726920" imgH="1066680" progId="Equation.DSMT4">
                  <p:embed/>
                  <p:pic>
                    <p:nvPicPr>
                      <p:cNvPr id="22" name="Object 21">
                        <a:extLst>
                          <a:ext uri="{FF2B5EF4-FFF2-40B4-BE49-F238E27FC236}">
                            <a16:creationId xmlns:a16="http://schemas.microsoft.com/office/drawing/2014/main" id="{5201A47F-A06E-AF1A-CF92-B50FDCC71A4B}"/>
                          </a:ext>
                        </a:extLst>
                      </p:cNvPr>
                      <p:cNvPicPr/>
                      <p:nvPr/>
                    </p:nvPicPr>
                    <p:blipFill>
                      <a:blip r:embed="rId6"/>
                      <a:stretch>
                        <a:fillRect/>
                      </a:stretch>
                    </p:blipFill>
                    <p:spPr>
                      <a:xfrm>
                        <a:off x="5257800" y="3886528"/>
                        <a:ext cx="3886199" cy="2400299"/>
                      </a:xfrm>
                      <a:prstGeom prst="rect">
                        <a:avLst/>
                      </a:prstGeom>
                    </p:spPr>
                  </p:pic>
                </p:oleObj>
              </mc:Fallback>
            </mc:AlternateContent>
          </a:graphicData>
        </a:graphic>
      </p:graphicFrame>
    </p:spTree>
    <p:extLst>
      <p:ext uri="{BB962C8B-B14F-4D97-AF65-F5344CB8AC3E}">
        <p14:creationId xmlns:p14="http://schemas.microsoft.com/office/powerpoint/2010/main" val="3079184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9140</TotalTime>
  <Words>1201</Words>
  <Application>Microsoft Office PowerPoint</Application>
  <PresentationFormat>On-screen Show (4:3)</PresentationFormat>
  <Paragraphs>252</Paragraphs>
  <Slides>41</Slides>
  <Notes>31</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2</vt:i4>
      </vt:variant>
      <vt:variant>
        <vt:lpstr>Slide Titles</vt:lpstr>
      </vt:variant>
      <vt:variant>
        <vt:i4>41</vt:i4>
      </vt:variant>
    </vt:vector>
  </HeadingPairs>
  <TitlesOfParts>
    <vt:vector size="49" baseType="lpstr">
      <vt:lpstr>Arial</vt:lpstr>
      <vt:lpstr>Calibri</vt:lpstr>
      <vt:lpstr>Symbol</vt:lpstr>
      <vt:lpstr>Office Theme</vt:lpstr>
      <vt:lpstr>Office Theme</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423</cp:revision>
  <cp:lastPrinted>2020-09-08T01:45:51Z</cp:lastPrinted>
  <dcterms:created xsi:type="dcterms:W3CDTF">2012-01-10T18:32:24Z</dcterms:created>
  <dcterms:modified xsi:type="dcterms:W3CDTF">2023-09-04T02:39:01Z</dcterms:modified>
</cp:coreProperties>
</file>