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2" r:id="rId3"/>
    <p:sldMasterId id="2147483660" r:id="rId4"/>
  </p:sldMasterIdLst>
  <p:notesMasterIdLst>
    <p:notesMasterId r:id="rId50"/>
  </p:notesMasterIdLst>
  <p:handoutMasterIdLst>
    <p:handoutMasterId r:id="rId51"/>
  </p:handoutMasterIdLst>
  <p:sldIdLst>
    <p:sldId id="296" r:id="rId5"/>
    <p:sldId id="354" r:id="rId6"/>
    <p:sldId id="396" r:id="rId7"/>
    <p:sldId id="436" r:id="rId8"/>
    <p:sldId id="437" r:id="rId9"/>
    <p:sldId id="438" r:id="rId10"/>
    <p:sldId id="426" r:id="rId11"/>
    <p:sldId id="439"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27"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8" r:id="rId42"/>
    <p:sldId id="429" r:id="rId43"/>
    <p:sldId id="431" r:id="rId44"/>
    <p:sldId id="432" r:id="rId45"/>
    <p:sldId id="430" r:id="rId46"/>
    <p:sldId id="433" r:id="rId47"/>
    <p:sldId id="434" r:id="rId48"/>
    <p:sldId id="435"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1" autoAdjust="0"/>
    <p:restoredTop sz="87947" autoAdjust="0"/>
  </p:normalViewPr>
  <p:slideViewPr>
    <p:cSldViewPr>
      <p:cViewPr varScale="1">
        <p:scale>
          <a:sx n="62" d="100"/>
          <a:sy n="62" d="100"/>
        </p:scale>
        <p:origin x="744" y="44"/>
      </p:cViewPr>
      <p:guideLst>
        <p:guide orient="horz" pos="2160"/>
        <p:guide pos="2880"/>
      </p:guideLst>
    </p:cSldViewPr>
  </p:slideViewPr>
  <p:notesTextViewPr>
    <p:cViewPr>
      <p:scale>
        <a:sx n="1" d="1"/>
        <a:sy n="1" d="1"/>
      </p:scale>
      <p:origin x="0" y="0"/>
    </p:cViewPr>
  </p:notesTextViewPr>
  <p:sorterViewPr>
    <p:cViewPr>
      <p:scale>
        <a:sx n="29" d="100"/>
        <a:sy n="29" d="100"/>
      </p:scale>
      <p:origin x="0" y="-1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9/5/2023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9/5/2023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 of “calculus of variation” is covered in Chapter 5 of your textbook.     We will study the mathematical formalism first before showing how it is useful for studying mechanical systems.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39023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the equations we worked out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95755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famous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587979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curve will win the race?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17282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the Euler-Lagrange equations.      The green equations look harder.</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165676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the integration 2a is very convenient.</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016591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clever mathematics.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33342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the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179538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you do with your bet?</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072726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to use.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555382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remember these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400224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short problem on this subject that will be due next Tuesday.</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272400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needing extra information.</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305816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minimize with a constraint.</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771081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2057788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695081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solutions in (almost) convenient form.</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1815421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again.</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1592271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start to apply this mathematics to the physics of motion.    Here we map the variables that will apply.    A is called “action”.   L is called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676241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Euler and Lagrange, we need to thank Hamilton as well.</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2740698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2977818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show how Newton’s laws can be written in terms of the </a:t>
            </a:r>
            <a:r>
              <a:rPr lang="en-US" dirty="0" err="1"/>
              <a:t>Lagrangian</a:t>
            </a:r>
            <a:r>
              <a:rPr lang="en-US" dirty="0"/>
              <a:t> formalism.</a:t>
            </a:r>
          </a:p>
        </p:txBody>
      </p:sp>
      <p:sp>
        <p:nvSpPr>
          <p:cNvPr id="4" name="Slide Number Placeholder 3"/>
          <p:cNvSpPr>
            <a:spLocks noGrp="1"/>
          </p:cNvSpPr>
          <p:nvPr>
            <p:ph type="sldNum" sz="quarter" idx="5"/>
          </p:nvPr>
        </p:nvSpPr>
        <p:spPr/>
        <p:txBody>
          <a:bodyPr/>
          <a:lstStyle/>
          <a:p>
            <a:fld id="{615B37F0-B5B5-4873-843A-F6B8A32A0D0F}" type="slidenum">
              <a:rPr lang="en-US" smtClean="0"/>
              <a:t>42</a:t>
            </a:fld>
            <a:endParaRPr lang="en-US" dirty="0"/>
          </a:p>
        </p:txBody>
      </p:sp>
    </p:spTree>
    <p:extLst>
      <p:ext uri="{BB962C8B-B14F-4D97-AF65-F5344CB8AC3E}">
        <p14:creationId xmlns:p14="http://schemas.microsoft.com/office/powerpoint/2010/main" val="156007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3D275-BC70-4841-A400-4014CD176698}" type="slidenum">
              <a:rPr lang="en-US" smtClean="0"/>
              <a:pPr/>
              <a:t>4</a:t>
            </a:fld>
            <a:endParaRPr lang="en-US"/>
          </a:p>
        </p:txBody>
      </p:sp>
    </p:spTree>
    <p:extLst>
      <p:ext uri="{BB962C8B-B14F-4D97-AF65-F5344CB8AC3E}">
        <p14:creationId xmlns:p14="http://schemas.microsoft.com/office/powerpoint/2010/main" val="4114381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show that it works with these relationships and then we will try understand why/how.</a:t>
            </a:r>
          </a:p>
        </p:txBody>
      </p:sp>
      <p:sp>
        <p:nvSpPr>
          <p:cNvPr id="4" name="Slide Number Placeholder 3"/>
          <p:cNvSpPr>
            <a:spLocks noGrp="1"/>
          </p:cNvSpPr>
          <p:nvPr>
            <p:ph type="sldNum" sz="quarter" idx="5"/>
          </p:nvPr>
        </p:nvSpPr>
        <p:spPr/>
        <p:txBody>
          <a:bodyPr/>
          <a:lstStyle/>
          <a:p>
            <a:fld id="{615B37F0-B5B5-4873-843A-F6B8A32A0D0F}" type="slidenum">
              <a:rPr lang="en-US" smtClean="0"/>
              <a:t>43</a:t>
            </a:fld>
            <a:endParaRPr lang="en-US" dirty="0"/>
          </a:p>
        </p:txBody>
      </p:sp>
    </p:spTree>
    <p:extLst>
      <p:ext uri="{BB962C8B-B14F-4D97-AF65-F5344CB8AC3E}">
        <p14:creationId xmlns:p14="http://schemas.microsoft.com/office/powerpoint/2010/main" val="2499044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is sometimes A and sometimes S.</a:t>
            </a:r>
          </a:p>
        </p:txBody>
      </p:sp>
      <p:sp>
        <p:nvSpPr>
          <p:cNvPr id="4" name="Slide Number Placeholder 3"/>
          <p:cNvSpPr>
            <a:spLocks noGrp="1"/>
          </p:cNvSpPr>
          <p:nvPr>
            <p:ph type="sldNum" sz="quarter" idx="5"/>
          </p:nvPr>
        </p:nvSpPr>
        <p:spPr/>
        <p:txBody>
          <a:bodyPr/>
          <a:lstStyle/>
          <a:p>
            <a:fld id="{615B37F0-B5B5-4873-843A-F6B8A32A0D0F}" type="slidenum">
              <a:rPr lang="en-US" smtClean="0"/>
              <a:t>44</a:t>
            </a:fld>
            <a:endParaRPr lang="en-US" dirty="0"/>
          </a:p>
        </p:txBody>
      </p:sp>
    </p:spTree>
    <p:extLst>
      <p:ext uri="{BB962C8B-B14F-4D97-AF65-F5344CB8AC3E}">
        <p14:creationId xmlns:p14="http://schemas.microsoft.com/office/powerpoint/2010/main" val="4087828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a:t>
            </a:r>
            <a:r>
              <a:rPr lang="en-US"/>
              <a:t>the minimization.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45</a:t>
            </a:fld>
            <a:endParaRPr lang="en-US" dirty="0"/>
          </a:p>
        </p:txBody>
      </p:sp>
    </p:spTree>
    <p:extLst>
      <p:ext uri="{BB962C8B-B14F-4D97-AF65-F5344CB8AC3E}">
        <p14:creationId xmlns:p14="http://schemas.microsoft.com/office/powerpoint/2010/main" val="215449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to use.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9770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homework problem is very similar to this.      Actually stopped at this slide.    Will continue discussion </a:t>
            </a:r>
            <a:r>
              <a:rPr lang="en-US"/>
              <a:t>on Wednesday.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91740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the use of calculus of variation.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04600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these steps, the solution is found up to some constants.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76286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08775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results for particular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94505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9/05/2023</a:t>
            </a:r>
            <a:endParaRPr lang="en-US" dirty="0"/>
          </a:p>
        </p:txBody>
      </p:sp>
      <p:sp>
        <p:nvSpPr>
          <p:cNvPr id="5" name="Footer Placeholder 4"/>
          <p:cNvSpPr>
            <a:spLocks noGrp="1"/>
          </p:cNvSpPr>
          <p:nvPr>
            <p:ph type="ftr" sz="quarter" idx="11"/>
          </p:nvPr>
        </p:nvSpPr>
        <p:spPr/>
        <p:txBody>
          <a:bodyPr/>
          <a:lstStyle/>
          <a:p>
            <a:r>
              <a:rPr lang="en-US"/>
              <a:t>PHY 337/637  Fall 2023 -- Lecture 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9/05/2023</a:t>
            </a:r>
            <a:endParaRPr lang="en-US" dirty="0"/>
          </a:p>
        </p:txBody>
      </p:sp>
      <p:sp>
        <p:nvSpPr>
          <p:cNvPr id="5" name="Footer Placeholder 4"/>
          <p:cNvSpPr>
            <a:spLocks noGrp="1"/>
          </p:cNvSpPr>
          <p:nvPr>
            <p:ph type="ftr" sz="quarter" idx="11"/>
          </p:nvPr>
        </p:nvSpPr>
        <p:spPr/>
        <p:txBody>
          <a:bodyPr/>
          <a:lstStyle/>
          <a:p>
            <a:r>
              <a:rPr lang="en-US"/>
              <a:t>PHY 337/637  Fall 2023 -- Lecture 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9/05/2023</a:t>
            </a:r>
            <a:endParaRPr lang="en-US" dirty="0"/>
          </a:p>
        </p:txBody>
      </p:sp>
      <p:sp>
        <p:nvSpPr>
          <p:cNvPr id="5" name="Footer Placeholder 4"/>
          <p:cNvSpPr>
            <a:spLocks noGrp="1"/>
          </p:cNvSpPr>
          <p:nvPr>
            <p:ph type="ftr" sz="quarter" idx="11"/>
          </p:nvPr>
        </p:nvSpPr>
        <p:spPr/>
        <p:txBody>
          <a:bodyPr/>
          <a:lstStyle/>
          <a:p>
            <a:r>
              <a:rPr lang="en-US"/>
              <a:t>PHY 337/637  Fall 2023 -- Lecture 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9/05/2023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55613"/>
            <a:ext cx="7772400" cy="1600200"/>
          </a:xfrm>
        </p:spPr>
        <p:txBody>
          <a:bodyPr anchor="b"/>
          <a:lstStyle>
            <a:lvl1pPr algn="ctr">
              <a:defRPr sz="4000">
                <a:latin typeface="Times New Roman" pitchFamily="-112" charset="0"/>
              </a:defRPr>
            </a:lvl1pPr>
          </a:lstStyle>
          <a:p>
            <a:r>
              <a:rPr lang="en-US"/>
              <a:t>Click to edit Master title style</a:t>
            </a:r>
          </a:p>
        </p:txBody>
      </p:sp>
      <p:sp>
        <p:nvSpPr>
          <p:cNvPr id="3075" name="Rectangle 3"/>
          <p:cNvSpPr>
            <a:spLocks noGrp="1" noChangeArrowheads="1"/>
          </p:cNvSpPr>
          <p:nvPr>
            <p:ph type="subTitle" idx="1"/>
          </p:nvPr>
        </p:nvSpPr>
        <p:spPr>
          <a:xfrm>
            <a:off x="1371600" y="2513013"/>
            <a:ext cx="6400800" cy="914400"/>
          </a:xfrm>
        </p:spPr>
        <p:txBody>
          <a:bodyPr/>
          <a:lstStyle>
            <a:lvl1pPr algn="ctr">
              <a:defRPr b="0">
                <a:solidFill>
                  <a:schemeClr val="tx2"/>
                </a:solidFill>
              </a:defRPr>
            </a:lvl1pPr>
          </a:lstStyle>
          <a:p>
            <a:r>
              <a:rPr lang="en-US"/>
              <a:t>Click to edit Master subtitle style</a:t>
            </a:r>
          </a:p>
        </p:txBody>
      </p:sp>
      <p:sp>
        <p:nvSpPr>
          <p:cNvPr id="3080" name="Rectangle 8"/>
          <p:cNvSpPr>
            <a:spLocks noChangeArrowheads="1"/>
          </p:cNvSpPr>
          <p:nvPr/>
        </p:nvSpPr>
        <p:spPr bwMode="auto">
          <a:xfrm>
            <a:off x="2" y="6172200"/>
            <a:ext cx="9140825" cy="685800"/>
          </a:xfrm>
          <a:prstGeom prst="rect">
            <a:avLst/>
          </a:prstGeom>
          <a:solidFill>
            <a:srgbClr val="9E7E38"/>
          </a:solidFill>
          <a:ln w="9525">
            <a:solidFill>
              <a:srgbClr val="9E7E38"/>
            </a:solidFill>
            <a:miter lim="800000"/>
            <a:headEnd/>
            <a:tailEnd/>
          </a:ln>
          <a:effectLst/>
        </p:spPr>
        <p:txBody>
          <a:bodyPr wrap="none" anchor="ctr">
            <a:prstTxWarp prst="textNoShape">
              <a:avLst/>
            </a:prstTxWarp>
          </a:bodyPr>
          <a:lstStyle/>
          <a:p>
            <a:endParaRPr lang="en-US" sz="2400"/>
          </a:p>
        </p:txBody>
      </p:sp>
      <p:sp>
        <p:nvSpPr>
          <p:cNvPr id="3079" name="Line 7"/>
          <p:cNvSpPr>
            <a:spLocks noChangeShapeType="1"/>
          </p:cNvSpPr>
          <p:nvPr/>
        </p:nvSpPr>
        <p:spPr bwMode="auto">
          <a:xfrm>
            <a:off x="2286002" y="2284413"/>
            <a:ext cx="4570413" cy="0"/>
          </a:xfrm>
          <a:prstGeom prst="line">
            <a:avLst/>
          </a:prstGeom>
          <a:noFill/>
          <a:ln w="25400">
            <a:solidFill>
              <a:srgbClr val="9E7E38"/>
            </a:solidFill>
            <a:round/>
            <a:headEnd/>
            <a:tailEnd/>
          </a:ln>
          <a:effectLst/>
        </p:spPr>
        <p:txBody>
          <a:bodyPr>
            <a:prstTxWarp prst="textNoShape">
              <a:avLst/>
            </a:prstTxWarp>
          </a:bodyPr>
          <a:lstStyle/>
          <a:p>
            <a:endParaRPr lang="en-US" sz="2400"/>
          </a:p>
        </p:txBody>
      </p:sp>
      <p:pic>
        <p:nvPicPr>
          <p:cNvPr id="3082" name="Picture 10" descr="wfu"/>
          <p:cNvPicPr>
            <a:picLocks noChangeAspect="1" noChangeArrowheads="1"/>
          </p:cNvPicPr>
          <p:nvPr/>
        </p:nvPicPr>
        <p:blipFill>
          <a:blip r:embed="rId2"/>
          <a:srcRect/>
          <a:stretch>
            <a:fillRect/>
          </a:stretch>
        </p:blipFill>
        <p:spPr bwMode="auto">
          <a:xfrm>
            <a:off x="3339954" y="3835400"/>
            <a:ext cx="2464095" cy="1828800"/>
          </a:xfrm>
          <a:prstGeom prst="rect">
            <a:avLst/>
          </a:prstGeom>
          <a:noFill/>
        </p:spPr>
      </p:pic>
      <p:sp>
        <p:nvSpPr>
          <p:cNvPr id="3077" name="Rectangle 5"/>
          <p:cNvSpPr>
            <a:spLocks noGrp="1" noChangeArrowheads="1"/>
          </p:cNvSpPr>
          <p:nvPr>
            <p:ph type="ftr" sz="quarter" idx="3"/>
          </p:nvPr>
        </p:nvSpPr>
        <p:spPr bwMode="auto">
          <a:xfrm>
            <a:off x="457200" y="6169025"/>
            <a:ext cx="8229600" cy="685800"/>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spcBef>
                <a:spcPct val="0"/>
              </a:spcBef>
              <a:defRPr sz="1600">
                <a:solidFill>
                  <a:schemeClr val="tx2"/>
                </a:solidFill>
              </a:defRPr>
            </a:lvl1pPr>
          </a:lstStyle>
          <a:p>
            <a:r>
              <a:rPr lang="en-US"/>
              <a:t>PHY 337/637  Fall 2023 -- Lecture 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9/05/2023</a:t>
            </a:r>
            <a:endParaRPr lang="en-US" dirty="0"/>
          </a:p>
        </p:txBody>
      </p:sp>
      <p:sp>
        <p:nvSpPr>
          <p:cNvPr id="5" name="Footer Placeholder 4"/>
          <p:cNvSpPr>
            <a:spLocks noGrp="1"/>
          </p:cNvSpPr>
          <p:nvPr>
            <p:ph type="ftr" sz="quarter" idx="11"/>
          </p:nvPr>
        </p:nvSpPr>
        <p:spPr/>
        <p:txBody>
          <a:bodyPr/>
          <a:lstStyle/>
          <a:p>
            <a:r>
              <a:rPr lang="en-US"/>
              <a:t>PHY 337/637  Fall 2023 -- Lecture 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9/05/2023</a:t>
            </a:r>
            <a:endParaRPr lang="en-US" dirty="0"/>
          </a:p>
        </p:txBody>
      </p:sp>
      <p:sp>
        <p:nvSpPr>
          <p:cNvPr id="5" name="Footer Placeholder 4"/>
          <p:cNvSpPr>
            <a:spLocks noGrp="1"/>
          </p:cNvSpPr>
          <p:nvPr>
            <p:ph type="ftr" sz="quarter" idx="11"/>
          </p:nvPr>
        </p:nvSpPr>
        <p:spPr/>
        <p:txBody>
          <a:bodyPr/>
          <a:lstStyle/>
          <a:p>
            <a:r>
              <a:rPr lang="en-US"/>
              <a:t>PHY 337/637  Fall 2023 -- Lecture 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9/05/2023</a:t>
            </a:r>
            <a:endParaRPr lang="en-US" dirty="0"/>
          </a:p>
        </p:txBody>
      </p:sp>
      <p:sp>
        <p:nvSpPr>
          <p:cNvPr id="6" name="Footer Placeholder 5"/>
          <p:cNvSpPr>
            <a:spLocks noGrp="1"/>
          </p:cNvSpPr>
          <p:nvPr>
            <p:ph type="ftr" sz="quarter" idx="11"/>
          </p:nvPr>
        </p:nvSpPr>
        <p:spPr/>
        <p:txBody>
          <a:bodyPr/>
          <a:lstStyle/>
          <a:p>
            <a:r>
              <a:rPr lang="en-US"/>
              <a:t>PHY 337/637  Fall 2023 -- Lecture 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9/05/2023</a:t>
            </a:r>
            <a:endParaRPr lang="en-US" dirty="0"/>
          </a:p>
        </p:txBody>
      </p:sp>
      <p:sp>
        <p:nvSpPr>
          <p:cNvPr id="8" name="Footer Placeholder 7"/>
          <p:cNvSpPr>
            <a:spLocks noGrp="1"/>
          </p:cNvSpPr>
          <p:nvPr>
            <p:ph type="ftr" sz="quarter" idx="11"/>
          </p:nvPr>
        </p:nvSpPr>
        <p:spPr/>
        <p:txBody>
          <a:bodyPr/>
          <a:lstStyle/>
          <a:p>
            <a:r>
              <a:rPr lang="en-US"/>
              <a:t>PHY 337/637  Fall 2023 -- Lecture 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9/05/2023</a:t>
            </a:r>
            <a:endParaRPr lang="en-US" dirty="0"/>
          </a:p>
        </p:txBody>
      </p:sp>
      <p:sp>
        <p:nvSpPr>
          <p:cNvPr id="4" name="Footer Placeholder 3"/>
          <p:cNvSpPr>
            <a:spLocks noGrp="1"/>
          </p:cNvSpPr>
          <p:nvPr>
            <p:ph type="ftr" sz="quarter" idx="11"/>
          </p:nvPr>
        </p:nvSpPr>
        <p:spPr/>
        <p:txBody>
          <a:bodyPr/>
          <a:lstStyle/>
          <a:p>
            <a:r>
              <a:rPr lang="en-US"/>
              <a:t>PHY 337/637  Fall 2023 -- Lecture 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1981200" cy="365125"/>
          </a:xfrm>
        </p:spPr>
        <p:txBody>
          <a:bodyPr/>
          <a:lstStyle>
            <a:lvl1pPr>
              <a:defRPr sz="1400" b="1"/>
            </a:lvl1pPr>
          </a:lstStyle>
          <a:p>
            <a:r>
              <a:rPr lang="en-US"/>
              <a:t>9/05/2023</a:t>
            </a:r>
            <a:endParaRPr lang="en-US" dirty="0"/>
          </a:p>
        </p:txBody>
      </p:sp>
      <p:sp>
        <p:nvSpPr>
          <p:cNvPr id="3" name="Footer Placeholder 2"/>
          <p:cNvSpPr>
            <a:spLocks noGrp="1"/>
          </p:cNvSpPr>
          <p:nvPr>
            <p:ph type="ftr" sz="quarter" idx="11"/>
          </p:nvPr>
        </p:nvSpPr>
        <p:spPr>
          <a:xfrm>
            <a:off x="2857500" y="6356350"/>
            <a:ext cx="3428999" cy="365125"/>
          </a:xfrm>
        </p:spPr>
        <p:txBody>
          <a:bodyPr/>
          <a:lstStyle>
            <a:lvl1pPr>
              <a:defRPr sz="1400" b="1"/>
            </a:lvl1pPr>
          </a:lstStyle>
          <a:p>
            <a:r>
              <a:rPr lang="en-US"/>
              <a:t>PHY 337/637  Fall 2023 -- Lecture 3</a:t>
            </a:r>
            <a:endParaRPr lang="en-US" dirty="0"/>
          </a:p>
        </p:txBody>
      </p:sp>
      <p:sp>
        <p:nvSpPr>
          <p:cNvPr id="4" name="Slide Number Placeholder 3"/>
          <p:cNvSpPr>
            <a:spLocks noGrp="1"/>
          </p:cNvSpPr>
          <p:nvPr>
            <p:ph type="sldNum" sz="quarter" idx="12"/>
          </p:nvPr>
        </p:nvSpPr>
        <p:spPr>
          <a:xfrm>
            <a:off x="7086600" y="6356350"/>
            <a:ext cx="1600200" cy="365125"/>
          </a:xfrm>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9/05/2023</a:t>
            </a:r>
            <a:endParaRPr lang="en-US" dirty="0"/>
          </a:p>
        </p:txBody>
      </p:sp>
      <p:sp>
        <p:nvSpPr>
          <p:cNvPr id="6" name="Footer Placeholder 5"/>
          <p:cNvSpPr>
            <a:spLocks noGrp="1"/>
          </p:cNvSpPr>
          <p:nvPr>
            <p:ph type="ftr" sz="quarter" idx="11"/>
          </p:nvPr>
        </p:nvSpPr>
        <p:spPr/>
        <p:txBody>
          <a:bodyPr/>
          <a:lstStyle/>
          <a:p>
            <a:r>
              <a:rPr lang="en-US"/>
              <a:t>PHY 337/637  Fall 2023 -- Lecture 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9/05/2023</a:t>
            </a:r>
            <a:endParaRPr lang="en-US" dirty="0"/>
          </a:p>
        </p:txBody>
      </p:sp>
      <p:sp>
        <p:nvSpPr>
          <p:cNvPr id="6" name="Footer Placeholder 5"/>
          <p:cNvSpPr>
            <a:spLocks noGrp="1"/>
          </p:cNvSpPr>
          <p:nvPr>
            <p:ph type="ftr" sz="quarter" idx="11"/>
          </p:nvPr>
        </p:nvSpPr>
        <p:spPr/>
        <p:txBody>
          <a:bodyPr/>
          <a:lstStyle/>
          <a:p>
            <a:r>
              <a:rPr lang="en-US"/>
              <a:t>PHY 337/637  Fall 2023 -- Lecture 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9/05/2023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 Lecture 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9/05/2023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 Lecture 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9/05/2023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 Lecture 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DE8"/>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5" y="1600200"/>
            <a:ext cx="8226425"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Subhead Goes Here</a:t>
            </a:r>
          </a:p>
          <a:p>
            <a:pPr lvl="0"/>
            <a:endParaRPr lang="en-US"/>
          </a:p>
        </p:txBody>
      </p:sp>
      <p:sp>
        <p:nvSpPr>
          <p:cNvPr id="1031" name="Rectangle 7"/>
          <p:cNvSpPr>
            <a:spLocks noChangeArrowheads="1"/>
          </p:cNvSpPr>
          <p:nvPr/>
        </p:nvSpPr>
        <p:spPr bwMode="auto">
          <a:xfrm>
            <a:off x="2" y="0"/>
            <a:ext cx="9140825" cy="914400"/>
          </a:xfrm>
          <a:prstGeom prst="rect">
            <a:avLst/>
          </a:prstGeom>
          <a:solidFill>
            <a:srgbClr val="9E7E38"/>
          </a:solidFill>
          <a:ln w="9525">
            <a:solidFill>
              <a:srgbClr val="9E7E38"/>
            </a:solidFill>
            <a:miter lim="800000"/>
            <a:headEnd/>
            <a:tailEnd/>
          </a:ln>
          <a:effectLst/>
        </p:spPr>
        <p:txBody>
          <a:bodyPr wrap="none" anchor="ctr">
            <a:prstTxWarp prst="textNoShape">
              <a:avLst/>
            </a:prstTxWarp>
          </a:bodyPr>
          <a:lstStyle/>
          <a:p>
            <a:endParaRPr lang="en-US" sz="2400"/>
          </a:p>
        </p:txBody>
      </p:sp>
      <p:sp>
        <p:nvSpPr>
          <p:cNvPr id="1026" name="Rectangle 2"/>
          <p:cNvSpPr>
            <a:spLocks noGrp="1" noChangeArrowheads="1"/>
          </p:cNvSpPr>
          <p:nvPr>
            <p:ph type="title"/>
          </p:nvPr>
        </p:nvSpPr>
        <p:spPr bwMode="auto">
          <a:xfrm>
            <a:off x="2133600" y="0"/>
            <a:ext cx="6553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TITLE GOES HERE</a:t>
            </a:r>
          </a:p>
        </p:txBody>
      </p:sp>
      <p:sp>
        <p:nvSpPr>
          <p:cNvPr id="1033" name="Rectangle 9"/>
          <p:cNvSpPr>
            <a:spLocks noChangeArrowheads="1"/>
          </p:cNvSpPr>
          <p:nvPr/>
        </p:nvSpPr>
        <p:spPr bwMode="auto">
          <a:xfrm>
            <a:off x="2" y="0"/>
            <a:ext cx="2285999" cy="914400"/>
          </a:xfrm>
          <a:prstGeom prst="rect">
            <a:avLst/>
          </a:prstGeom>
          <a:solidFill>
            <a:srgbClr val="000000"/>
          </a:solidFill>
          <a:ln w="9525">
            <a:solidFill>
              <a:srgbClr val="000000"/>
            </a:solidFill>
            <a:miter lim="800000"/>
            <a:headEnd/>
            <a:tailEnd/>
          </a:ln>
          <a:effectLst/>
        </p:spPr>
        <p:txBody>
          <a:bodyPr wrap="none" anchor="ctr">
            <a:prstTxWarp prst="textNoShape">
              <a:avLst/>
            </a:prstTxWarp>
          </a:bodyPr>
          <a:lstStyle/>
          <a:p>
            <a:endParaRPr lang="en-US" sz="2400"/>
          </a:p>
        </p:txBody>
      </p:sp>
      <p:sp>
        <p:nvSpPr>
          <p:cNvPr id="1034" name="Line 10"/>
          <p:cNvSpPr>
            <a:spLocks noChangeShapeType="1"/>
          </p:cNvSpPr>
          <p:nvPr/>
        </p:nvSpPr>
        <p:spPr bwMode="auto">
          <a:xfrm>
            <a:off x="547688" y="6400800"/>
            <a:ext cx="8043862" cy="0"/>
          </a:xfrm>
          <a:prstGeom prst="line">
            <a:avLst/>
          </a:prstGeom>
          <a:noFill/>
          <a:ln w="9525">
            <a:solidFill>
              <a:srgbClr val="000000"/>
            </a:solidFill>
            <a:round/>
            <a:headEnd/>
            <a:tailEnd/>
          </a:ln>
          <a:effectLst/>
        </p:spPr>
        <p:txBody>
          <a:bodyPr>
            <a:prstTxWarp prst="textNoShape">
              <a:avLst/>
            </a:prstTxWarp>
          </a:bodyPr>
          <a:lstStyle/>
          <a:p>
            <a:endParaRPr lang="en-US" sz="2400"/>
          </a:p>
        </p:txBody>
      </p:sp>
      <p:pic>
        <p:nvPicPr>
          <p:cNvPr id="8" name="Picture 8" descr="wfu"/>
          <p:cNvPicPr>
            <a:picLocks noChangeAspect="1" noChangeArrowheads="1"/>
          </p:cNvPicPr>
          <p:nvPr userDrawn="1"/>
        </p:nvPicPr>
        <p:blipFill>
          <a:blip r:embed="rId3"/>
          <a:srcRect/>
          <a:stretch>
            <a:fillRect/>
          </a:stretch>
        </p:blipFill>
        <p:spPr bwMode="auto">
          <a:xfrm>
            <a:off x="234677" y="207909"/>
            <a:ext cx="1828800" cy="48599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hf hdr="0"/>
  <p:txStyles>
    <p:title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Arial" pitchFamily="-112" charset="0"/>
        </a:defRPr>
      </a:lvl2pPr>
      <a:lvl3pPr algn="r" rtl="0" eaLnBrk="1" fontAlgn="base" hangingPunct="1">
        <a:spcBef>
          <a:spcPct val="0"/>
        </a:spcBef>
        <a:spcAft>
          <a:spcPct val="0"/>
        </a:spcAft>
        <a:defRPr sz="2400">
          <a:solidFill>
            <a:schemeClr val="tx2"/>
          </a:solidFill>
          <a:latin typeface="Arial" pitchFamily="-112" charset="0"/>
        </a:defRPr>
      </a:lvl3pPr>
      <a:lvl4pPr algn="r" rtl="0" eaLnBrk="1" fontAlgn="base" hangingPunct="1">
        <a:spcBef>
          <a:spcPct val="0"/>
        </a:spcBef>
        <a:spcAft>
          <a:spcPct val="0"/>
        </a:spcAft>
        <a:defRPr sz="2400">
          <a:solidFill>
            <a:schemeClr val="tx2"/>
          </a:solidFill>
          <a:latin typeface="Arial" pitchFamily="-112" charset="0"/>
        </a:defRPr>
      </a:lvl4pPr>
      <a:lvl5pPr algn="r" rtl="0" eaLnBrk="1" fontAlgn="base" hangingPunct="1">
        <a:spcBef>
          <a:spcPct val="0"/>
        </a:spcBef>
        <a:spcAft>
          <a:spcPct val="0"/>
        </a:spcAft>
        <a:defRPr sz="2400">
          <a:solidFill>
            <a:schemeClr val="tx2"/>
          </a:solidFill>
          <a:latin typeface="Arial" pitchFamily="-112" charset="0"/>
        </a:defRPr>
      </a:lvl5pPr>
      <a:lvl6pPr marL="457200" algn="r" rtl="0" eaLnBrk="1" fontAlgn="base" hangingPunct="1">
        <a:spcBef>
          <a:spcPct val="0"/>
        </a:spcBef>
        <a:spcAft>
          <a:spcPct val="0"/>
        </a:spcAft>
        <a:defRPr sz="2400">
          <a:solidFill>
            <a:schemeClr val="tx2"/>
          </a:solidFill>
          <a:latin typeface="Arial" pitchFamily="-112" charset="0"/>
        </a:defRPr>
      </a:lvl6pPr>
      <a:lvl7pPr marL="914400" algn="r" rtl="0" eaLnBrk="1" fontAlgn="base" hangingPunct="1">
        <a:spcBef>
          <a:spcPct val="0"/>
        </a:spcBef>
        <a:spcAft>
          <a:spcPct val="0"/>
        </a:spcAft>
        <a:defRPr sz="2400">
          <a:solidFill>
            <a:schemeClr val="tx2"/>
          </a:solidFill>
          <a:latin typeface="Arial" pitchFamily="-112" charset="0"/>
        </a:defRPr>
      </a:lvl7pPr>
      <a:lvl8pPr marL="1371600" algn="r" rtl="0" eaLnBrk="1" fontAlgn="base" hangingPunct="1">
        <a:spcBef>
          <a:spcPct val="0"/>
        </a:spcBef>
        <a:spcAft>
          <a:spcPct val="0"/>
        </a:spcAft>
        <a:defRPr sz="2400">
          <a:solidFill>
            <a:schemeClr val="tx2"/>
          </a:solidFill>
          <a:latin typeface="Arial" pitchFamily="-112" charset="0"/>
        </a:defRPr>
      </a:lvl8pPr>
      <a:lvl9pPr marL="1828800" algn="r" rtl="0" eaLnBrk="1" fontAlgn="base" hangingPunct="1">
        <a:spcBef>
          <a:spcPct val="0"/>
        </a:spcBef>
        <a:spcAft>
          <a:spcPct val="0"/>
        </a:spcAft>
        <a:defRPr sz="2400">
          <a:solidFill>
            <a:schemeClr val="tx2"/>
          </a:solidFill>
          <a:latin typeface="Arial" pitchFamily="-112" charset="0"/>
        </a:defRPr>
      </a:lvl9pPr>
    </p:titleStyle>
    <p:bodyStyle>
      <a:lvl1pPr algn="l" rtl="0" eaLnBrk="1" fontAlgn="base" hangingPunct="1">
        <a:spcBef>
          <a:spcPct val="20000"/>
        </a:spcBef>
        <a:spcAft>
          <a:spcPct val="0"/>
        </a:spcAft>
        <a:defRPr sz="2400" b="1">
          <a:solidFill>
            <a:schemeClr val="tx1"/>
          </a:solidFill>
          <a:latin typeface="+mn-lt"/>
          <a:ea typeface="+mn-ea"/>
          <a:cs typeface="+mn-cs"/>
        </a:defRPr>
      </a:lvl1pPr>
      <a:lvl2pPr marL="1165225" indent="-533400" algn="l" rtl="0" eaLnBrk="1" fontAlgn="base" hangingPunct="1">
        <a:spcBef>
          <a:spcPct val="20000"/>
        </a:spcBef>
        <a:spcAft>
          <a:spcPct val="0"/>
        </a:spcAft>
        <a:defRPr sz="2800">
          <a:solidFill>
            <a:schemeClr val="tx1"/>
          </a:solidFill>
          <a:latin typeface="+mn-lt"/>
          <a:ea typeface="ＭＳ Ｐゴシック" pitchFamily="-112" charset="-128"/>
        </a:defRPr>
      </a:lvl2pPr>
      <a:lvl3pPr marL="1736725" indent="-457200" algn="l" rtl="0" eaLnBrk="1" fontAlgn="base" hangingPunct="1">
        <a:spcBef>
          <a:spcPct val="20000"/>
        </a:spcBef>
        <a:spcAft>
          <a:spcPct val="0"/>
        </a:spcAft>
        <a:defRPr sz="2400">
          <a:solidFill>
            <a:schemeClr val="tx1"/>
          </a:solidFill>
          <a:latin typeface="+mn-lt"/>
          <a:ea typeface="ＭＳ Ｐゴシック" pitchFamily="-112" charset="-128"/>
        </a:defRPr>
      </a:lvl3pPr>
      <a:lvl4pPr marL="2232025" indent="-381000" algn="l" rtl="0" eaLnBrk="1" fontAlgn="base" hangingPunct="1">
        <a:spcBef>
          <a:spcPct val="20000"/>
        </a:spcBef>
        <a:spcAft>
          <a:spcPct val="0"/>
        </a:spcAft>
        <a:defRPr sz="2000">
          <a:solidFill>
            <a:schemeClr val="tx1"/>
          </a:solidFill>
          <a:latin typeface="+mn-lt"/>
          <a:ea typeface="ＭＳ Ｐゴシック" pitchFamily="-112" charset="-128"/>
        </a:defRPr>
      </a:lvl4pPr>
      <a:lvl5pPr marL="2727325" indent="-381000" algn="l" rtl="0" eaLnBrk="1" fontAlgn="base" hangingPunct="1">
        <a:spcBef>
          <a:spcPct val="20000"/>
        </a:spcBef>
        <a:spcAft>
          <a:spcPct val="0"/>
        </a:spcAft>
        <a:defRPr sz="2000">
          <a:solidFill>
            <a:schemeClr val="tx1"/>
          </a:solidFill>
          <a:latin typeface="+mn-lt"/>
          <a:ea typeface="ＭＳ Ｐゴシック" pitchFamily="-112" charset="-128"/>
        </a:defRPr>
      </a:lvl5pPr>
      <a:lvl6pPr marL="3184525" indent="-381000" algn="l" rtl="0" eaLnBrk="1" fontAlgn="base" hangingPunct="1">
        <a:spcBef>
          <a:spcPct val="20000"/>
        </a:spcBef>
        <a:spcAft>
          <a:spcPct val="0"/>
        </a:spcAft>
        <a:defRPr sz="2000">
          <a:solidFill>
            <a:schemeClr val="tx1"/>
          </a:solidFill>
          <a:latin typeface="+mn-lt"/>
          <a:ea typeface="ＭＳ Ｐゴシック" pitchFamily="-112" charset="-128"/>
        </a:defRPr>
      </a:lvl6pPr>
      <a:lvl7pPr marL="3641725" indent="-381000" algn="l" rtl="0" eaLnBrk="1" fontAlgn="base" hangingPunct="1">
        <a:spcBef>
          <a:spcPct val="20000"/>
        </a:spcBef>
        <a:spcAft>
          <a:spcPct val="0"/>
        </a:spcAft>
        <a:defRPr sz="2000">
          <a:solidFill>
            <a:schemeClr val="tx1"/>
          </a:solidFill>
          <a:latin typeface="+mn-lt"/>
          <a:ea typeface="ＭＳ Ｐゴシック" pitchFamily="-112" charset="-128"/>
        </a:defRPr>
      </a:lvl7pPr>
      <a:lvl8pPr marL="4098925" indent="-381000" algn="l" rtl="0" eaLnBrk="1" fontAlgn="base" hangingPunct="1">
        <a:spcBef>
          <a:spcPct val="20000"/>
        </a:spcBef>
        <a:spcAft>
          <a:spcPct val="0"/>
        </a:spcAft>
        <a:defRPr sz="2000">
          <a:solidFill>
            <a:schemeClr val="tx1"/>
          </a:solidFill>
          <a:latin typeface="+mn-lt"/>
          <a:ea typeface="ＭＳ Ｐゴシック" pitchFamily="-112" charset="-128"/>
        </a:defRPr>
      </a:lvl8pPr>
      <a:lvl9pPr marL="4556125" indent="-381000" algn="l" rtl="0" eaLnBrk="1" fontAlgn="base" hangingPunct="1">
        <a:spcBef>
          <a:spcPct val="20000"/>
        </a:spcBef>
        <a:spcAft>
          <a:spcPct val="0"/>
        </a:spcAft>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7.png"/><Relationship Id="rId7"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oleObject" Target="../embeddings/oleObject11.bin"/><Relationship Id="rId5" Type="http://schemas.openxmlformats.org/officeDocument/2006/relationships/image" Target="../media/image18.wmf"/><Relationship Id="rId4" Type="http://schemas.openxmlformats.org/officeDocument/2006/relationships/oleObject" Target="../embeddings/oleObject10.bin"/><Relationship Id="rId9"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oleObject" Target="../embeddings/oleObject14.bin"/><Relationship Id="rId5" Type="http://schemas.openxmlformats.org/officeDocument/2006/relationships/image" Target="../media/image18.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wmf"/><Relationship Id="rId5" Type="http://schemas.openxmlformats.org/officeDocument/2006/relationships/oleObject" Target="../embeddings/oleObject16.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7.bin"/><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hyperlink" Target="http://mathworld.wolfram.com/BrachistochroneProblem.html" TargetMode="External"/><Relationship Id="rId7" Type="http://schemas.openxmlformats.org/officeDocument/2006/relationships/oleObject" Target="../embeddings/oleObject19.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wmf"/><Relationship Id="rId5" Type="http://schemas.openxmlformats.org/officeDocument/2006/relationships/oleObject" Target="../embeddings/oleObject18.bin"/><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0.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1.wmf"/><Relationship Id="rId3" Type="http://schemas.openxmlformats.org/officeDocument/2006/relationships/oleObject" Target="../embeddings/oleObject27.bin"/><Relationship Id="rId7" Type="http://schemas.openxmlformats.org/officeDocument/2006/relationships/image" Target="../media/image38.wmf"/><Relationship Id="rId12" Type="http://schemas.openxmlformats.org/officeDocument/2006/relationships/oleObject" Target="../embeddings/oleObject31.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oleObject" Target="../embeddings/oleObject28.bin"/><Relationship Id="rId11" Type="http://schemas.openxmlformats.org/officeDocument/2006/relationships/image" Target="../media/image40.wmf"/><Relationship Id="rId5" Type="http://schemas.openxmlformats.org/officeDocument/2006/relationships/image" Target="../media/image29.png"/><Relationship Id="rId10" Type="http://schemas.openxmlformats.org/officeDocument/2006/relationships/oleObject" Target="../embeddings/oleObject30.bin"/><Relationship Id="rId4" Type="http://schemas.openxmlformats.org/officeDocument/2006/relationships/image" Target="../media/image37.wmf"/><Relationship Id="rId9"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3.wmf"/><Relationship Id="rId5" Type="http://schemas.openxmlformats.org/officeDocument/2006/relationships/oleObject" Target="../embeddings/oleObject33.bin"/><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5.wmf"/><Relationship Id="rId5" Type="http://schemas.openxmlformats.org/officeDocument/2006/relationships/oleObject" Target="../embeddings/oleObject35.bin"/><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8.wmf"/></Relationships>
</file>

<file path=ppt/slides/_rels/slide3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37.bin"/><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1.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2.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www-history.mcs.st-and.ac.uk/Biographies/Hamilton.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irishpostalheritagegpo.wordpress.com/2017/06/08/william-rowan-hamilton-irish-mathematician-and-scientist/" TargetMode="Externa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58.wmf"/><Relationship Id="rId5" Type="http://schemas.openxmlformats.org/officeDocument/2006/relationships/oleObject" Target="../embeddings/oleObject44.bin"/><Relationship Id="rId4" Type="http://schemas.openxmlformats.org/officeDocument/2006/relationships/image" Target="../media/image57.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60.wmf"/><Relationship Id="rId5" Type="http://schemas.openxmlformats.org/officeDocument/2006/relationships/oleObject" Target="../embeddings/oleObject46.bin"/><Relationship Id="rId4" Type="http://schemas.openxmlformats.org/officeDocument/2006/relationships/image" Target="../media/image59.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62.wmf"/><Relationship Id="rId5" Type="http://schemas.openxmlformats.org/officeDocument/2006/relationships/oleObject" Target="../embeddings/oleObject48.bin"/><Relationship Id="rId4" Type="http://schemas.openxmlformats.org/officeDocument/2006/relationships/image" Target="../media/image61.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63.wmf"/></Relationships>
</file>

<file path=ppt/slides/_rels/slide5.xml.rels><?xml version="1.0" encoding="UTF-8" standalone="yes"?>
<Relationships xmlns="http://schemas.openxmlformats.org/package/2006/relationships"><Relationship Id="rId2" Type="http://schemas.openxmlformats.org/officeDocument/2006/relationships/hyperlink" Target="mailto:namea22@wfu.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a:t>
            </a:fld>
            <a:endParaRPr lang="en-US" dirty="0"/>
          </a:p>
        </p:txBody>
      </p:sp>
      <p:sp>
        <p:nvSpPr>
          <p:cNvPr id="5" name="TextBox 4"/>
          <p:cNvSpPr txBox="1"/>
          <p:nvPr/>
        </p:nvSpPr>
        <p:spPr>
          <a:xfrm>
            <a:off x="114300" y="381000"/>
            <a:ext cx="8915400" cy="5339923"/>
          </a:xfrm>
          <a:prstGeom prst="rect">
            <a:avLst/>
          </a:prstGeom>
          <a:noFill/>
        </p:spPr>
        <p:txBody>
          <a:bodyPr wrap="square" rtlCol="0">
            <a:spAutoFit/>
          </a:bodyPr>
          <a:lstStyle/>
          <a:p>
            <a:pPr algn="ctr"/>
            <a:r>
              <a:rPr lang="en-US" sz="3200" b="1" dirty="0"/>
              <a:t>PHY 337/637 Analytical Mechanics</a:t>
            </a:r>
          </a:p>
          <a:p>
            <a:pPr algn="ctr"/>
            <a:r>
              <a:rPr lang="en-US" sz="3200" b="1" dirty="0"/>
              <a:t>12:30-1:45 PM  TR in Olin103</a:t>
            </a:r>
          </a:p>
          <a:p>
            <a:pPr algn="ctr"/>
            <a:endParaRPr lang="en-US" sz="1050" b="1" dirty="0"/>
          </a:p>
          <a:p>
            <a:pPr algn="ctr"/>
            <a:endParaRPr lang="en-US" sz="1050" b="1" dirty="0"/>
          </a:p>
          <a:p>
            <a:pPr algn="ctr"/>
            <a:r>
              <a:rPr lang="en-US" sz="3200" b="1" dirty="0"/>
              <a:t>Lecture notes for Lecture 3 </a:t>
            </a:r>
          </a:p>
          <a:p>
            <a:pPr algn="ctr"/>
            <a:r>
              <a:rPr lang="en-US" sz="3200" b="1" dirty="0"/>
              <a:t>Chapter 5 of Cline </a:t>
            </a:r>
          </a:p>
          <a:p>
            <a:pPr marL="457200" lvl="2" algn="ctr">
              <a:spcBef>
                <a:spcPct val="50000"/>
              </a:spcBef>
            </a:pPr>
            <a:r>
              <a:rPr lang="en-US" sz="3200" b="1" dirty="0">
                <a:solidFill>
                  <a:schemeClr val="folHlink"/>
                </a:solidFill>
              </a:rPr>
              <a:t>More about the calculus of variations</a:t>
            </a:r>
          </a:p>
          <a:p>
            <a:pPr lvl="2" indent="-457200">
              <a:spcBef>
                <a:spcPct val="50000"/>
              </a:spcBef>
              <a:buFont typeface="+mj-lt"/>
              <a:buAutoNum type="arabicPeriod"/>
            </a:pPr>
            <a:r>
              <a:rPr lang="en-US" sz="3200" b="1" dirty="0">
                <a:solidFill>
                  <a:schemeClr val="folHlink"/>
                </a:solidFill>
              </a:rPr>
              <a:t>Review examples – Area of lamp shade</a:t>
            </a:r>
          </a:p>
          <a:p>
            <a:pPr lvl="2" indent="-457200">
              <a:spcBef>
                <a:spcPct val="50000"/>
              </a:spcBef>
              <a:buFont typeface="+mj-lt"/>
              <a:buAutoNum type="arabicPeriod"/>
            </a:pPr>
            <a:r>
              <a:rPr lang="en-US" sz="3200" b="1" dirty="0">
                <a:solidFill>
                  <a:schemeClr val="folHlink"/>
                </a:solidFill>
              </a:rPr>
              <a:t>Brachistochrone problem</a:t>
            </a:r>
          </a:p>
          <a:p>
            <a:pPr marL="971550" lvl="2" indent="-514350">
              <a:spcBef>
                <a:spcPct val="50000"/>
              </a:spcBef>
              <a:buFont typeface="+mj-lt"/>
              <a:buAutoNum type="arabicPeriod"/>
            </a:pPr>
            <a:r>
              <a:rPr lang="en-US" sz="3200" b="1" dirty="0">
                <a:solidFill>
                  <a:schemeClr val="folHlink"/>
                </a:solidFill>
              </a:rPr>
              <a:t>Calculus of variation with constraints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6" name="Object 5"/>
          <p:cNvGraphicFramePr>
            <a:graphicFrameLocks noChangeAspect="1"/>
          </p:cNvGraphicFramePr>
          <p:nvPr/>
        </p:nvGraphicFramePr>
        <p:xfrm>
          <a:off x="183356" y="126586"/>
          <a:ext cx="8777288" cy="4237038"/>
        </p:xfrm>
        <a:graphic>
          <a:graphicData uri="http://schemas.openxmlformats.org/presentationml/2006/ole">
            <mc:AlternateContent xmlns:mc="http://schemas.openxmlformats.org/markup-compatibility/2006">
              <mc:Choice xmlns:v="urn:schemas-microsoft-com:vml" Requires="v">
                <p:oleObj name="Equation" r:id="rId3" imgW="4152600" imgH="2006280" progId="Equation.DSMT4">
                  <p:embed/>
                </p:oleObj>
              </mc:Choice>
              <mc:Fallback>
                <p:oleObj name="Equation" r:id="rId3" imgW="4152600" imgH="2006280" progId="Equation.DSMT4">
                  <p:embed/>
                  <p:pic>
                    <p:nvPicPr>
                      <p:cNvPr id="6" name="Object 5"/>
                      <p:cNvPicPr>
                        <a:picLocks noChangeAspect="1" noChangeArrowheads="1"/>
                      </p:cNvPicPr>
                      <p:nvPr/>
                    </p:nvPicPr>
                    <p:blipFill>
                      <a:blip r:embed="rId4"/>
                      <a:srcRect/>
                      <a:stretch>
                        <a:fillRect/>
                      </a:stretch>
                    </p:blipFill>
                    <p:spPr bwMode="auto">
                      <a:xfrm>
                        <a:off x="183356" y="126586"/>
                        <a:ext cx="8777288"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705016" y="4094515"/>
          <a:ext cx="5864226" cy="2224938"/>
        </p:xfrm>
        <a:graphic>
          <a:graphicData uri="http://schemas.openxmlformats.org/presentationml/2006/ole">
            <mc:AlternateContent xmlns:mc="http://schemas.openxmlformats.org/markup-compatibility/2006">
              <mc:Choice xmlns:v="urn:schemas-microsoft-com:vml" Requires="v">
                <p:oleObj name="Equation" r:id="rId5" imgW="4216320" imgH="1600200" progId="Equation.DSMT4">
                  <p:embed/>
                </p:oleObj>
              </mc:Choice>
              <mc:Fallback>
                <p:oleObj name="Equation" r:id="rId5" imgW="4216320" imgH="1600200" progId="Equation.DSMT4">
                  <p:embed/>
                  <p:pic>
                    <p:nvPicPr>
                      <p:cNvPr id="7" name="Object 6"/>
                      <p:cNvPicPr>
                        <a:picLocks noChangeAspect="1" noChangeArrowheads="1"/>
                      </p:cNvPicPr>
                      <p:nvPr/>
                    </p:nvPicPr>
                    <p:blipFill>
                      <a:blip r:embed="rId6"/>
                      <a:srcRect/>
                      <a:stretch>
                        <a:fillRect/>
                      </a:stretch>
                    </p:blipFill>
                    <p:spPr bwMode="auto">
                      <a:xfrm>
                        <a:off x="705016" y="4094515"/>
                        <a:ext cx="5864226" cy="222493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nvGraphicFramePr>
        <p:xfrm>
          <a:off x="3943350" y="5900353"/>
          <a:ext cx="1257300" cy="419100"/>
        </p:xfrm>
        <a:graphic>
          <a:graphicData uri="http://schemas.openxmlformats.org/presentationml/2006/ole">
            <mc:AlternateContent xmlns:mc="http://schemas.openxmlformats.org/markup-compatibility/2006">
              <mc:Choice xmlns:v="urn:schemas-microsoft-com:vml" Requires="v">
                <p:oleObj name="Equation" r:id="rId7" imgW="799920" imgH="266400" progId="Equation.DSMT4">
                  <p:embed/>
                </p:oleObj>
              </mc:Choice>
              <mc:Fallback>
                <p:oleObj name="Equation" r:id="rId7" imgW="799920" imgH="266400" progId="Equation.DSMT4">
                  <p:embed/>
                  <p:pic>
                    <p:nvPicPr>
                      <p:cNvPr id="5" name="Object 4"/>
                      <p:cNvPicPr/>
                      <p:nvPr/>
                    </p:nvPicPr>
                    <p:blipFill>
                      <a:blip r:embed="rId8"/>
                      <a:stretch>
                        <a:fillRect/>
                      </a:stretch>
                    </p:blipFill>
                    <p:spPr>
                      <a:xfrm>
                        <a:off x="3943350" y="5900353"/>
                        <a:ext cx="1257300" cy="4191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4899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pSp>
        <p:nvGrpSpPr>
          <p:cNvPr id="14" name="Group 13"/>
          <p:cNvGrpSpPr/>
          <p:nvPr/>
        </p:nvGrpSpPr>
        <p:grpSpPr>
          <a:xfrm>
            <a:off x="4343400" y="2037694"/>
            <a:ext cx="4973955" cy="4843166"/>
            <a:chOff x="4343400" y="2037694"/>
            <a:chExt cx="4973955" cy="4843166"/>
          </a:xfrm>
        </p:grpSpPr>
        <p:grpSp>
          <p:nvGrpSpPr>
            <p:cNvPr id="10" name="Group 9"/>
            <p:cNvGrpSpPr/>
            <p:nvPr/>
          </p:nvGrpSpPr>
          <p:grpSpPr>
            <a:xfrm>
              <a:off x="4343400" y="2499359"/>
              <a:ext cx="4381500" cy="4381501"/>
              <a:chOff x="4762500" y="1371600"/>
              <a:chExt cx="4381500" cy="4381501"/>
            </a:xfrm>
          </p:grpSpPr>
          <p:pic>
            <p:nvPicPr>
              <p:cNvPr id="52226" name="Picture 2" descr="Ivory Bell Linen Lamp Shade 9x19x12.5 (Sp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371600"/>
                <a:ext cx="4381500" cy="43815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6858000" y="1371600"/>
                <a:ext cx="0" cy="609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0" y="1981200"/>
                <a:ext cx="0" cy="31242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flipV="1">
              <a:off x="6400800" y="5943600"/>
              <a:ext cx="2480310" cy="6095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2200" y="2037694"/>
              <a:ext cx="533400" cy="461665"/>
            </a:xfrm>
            <a:prstGeom prst="rect">
              <a:avLst/>
            </a:prstGeom>
            <a:noFill/>
          </p:spPr>
          <p:txBody>
            <a:bodyPr wrap="square" rtlCol="0">
              <a:spAutoFit/>
            </a:bodyPr>
            <a:lstStyle/>
            <a:p>
              <a:r>
                <a:rPr lang="en-US" sz="2400" b="1" i="1" dirty="0">
                  <a:latin typeface="+mj-lt"/>
                </a:rPr>
                <a:t>y</a:t>
              </a:r>
            </a:p>
          </p:txBody>
        </p:sp>
        <p:sp>
          <p:nvSpPr>
            <p:cNvPr id="15" name="TextBox 14"/>
            <p:cNvSpPr txBox="1"/>
            <p:nvPr/>
          </p:nvSpPr>
          <p:spPr>
            <a:xfrm>
              <a:off x="8783955" y="5650210"/>
              <a:ext cx="533400" cy="461665"/>
            </a:xfrm>
            <a:prstGeom prst="rect">
              <a:avLst/>
            </a:prstGeom>
            <a:noFill/>
          </p:spPr>
          <p:txBody>
            <a:bodyPr wrap="square" rtlCol="0">
              <a:spAutoFit/>
            </a:bodyPr>
            <a:lstStyle/>
            <a:p>
              <a:r>
                <a:rPr lang="en-US" sz="2400" b="1" i="1" dirty="0">
                  <a:latin typeface="+mj-lt"/>
                </a:rPr>
                <a:t>x</a:t>
              </a:r>
            </a:p>
          </p:txBody>
        </p:sp>
      </p:grpSp>
      <p:sp>
        <p:nvSpPr>
          <p:cNvPr id="17" name="TextBox 16"/>
          <p:cNvSpPr txBox="1"/>
          <p:nvPr/>
        </p:nvSpPr>
        <p:spPr>
          <a:xfrm>
            <a:off x="7543800" y="2891135"/>
            <a:ext cx="10668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i</a:t>
            </a:r>
            <a:r>
              <a:rPr lang="en-US" sz="2400" b="1" i="1" dirty="0">
                <a:latin typeface="+mj-lt"/>
              </a:rPr>
              <a:t>  </a:t>
            </a:r>
            <a:r>
              <a:rPr lang="en-US" sz="2400" b="1" i="1" dirty="0" err="1">
                <a:latin typeface="+mj-lt"/>
              </a:rPr>
              <a:t>y</a:t>
            </a:r>
            <a:r>
              <a:rPr lang="en-US" sz="2400" b="1" i="1" baseline="-25000" dirty="0" err="1">
                <a:latin typeface="+mj-lt"/>
              </a:rPr>
              <a:t>i</a:t>
            </a:r>
            <a:endParaRPr lang="en-US" sz="2400" b="1" i="1" dirty="0">
              <a:latin typeface="+mj-lt"/>
            </a:endParaRPr>
          </a:p>
        </p:txBody>
      </p:sp>
      <p:sp>
        <p:nvSpPr>
          <p:cNvPr id="18" name="TextBox 17"/>
          <p:cNvSpPr txBox="1"/>
          <p:nvPr/>
        </p:nvSpPr>
        <p:spPr>
          <a:xfrm>
            <a:off x="8153400" y="5867400"/>
            <a:ext cx="1066800" cy="461665"/>
          </a:xfrm>
          <a:prstGeom prst="rect">
            <a:avLst/>
          </a:prstGeom>
          <a:noFill/>
        </p:spPr>
        <p:txBody>
          <a:bodyPr wrap="square" rtlCol="0">
            <a:spAutoFit/>
          </a:bodyPr>
          <a:lstStyle/>
          <a:p>
            <a:r>
              <a:rPr lang="en-US" sz="2400" b="1" i="1" dirty="0" err="1">
                <a:latin typeface="+mj-lt"/>
              </a:rPr>
              <a:t>x</a:t>
            </a:r>
            <a:r>
              <a:rPr lang="en-US" sz="2400" b="1" i="1" baseline="-25000" dirty="0" err="1">
                <a:latin typeface="+mj-lt"/>
              </a:rPr>
              <a:t>f</a:t>
            </a:r>
            <a:r>
              <a:rPr lang="en-US" sz="2400" b="1" i="1" dirty="0">
                <a:latin typeface="+mj-lt"/>
              </a:rPr>
              <a:t>  </a:t>
            </a:r>
            <a:r>
              <a:rPr lang="en-US" sz="2400" b="1" i="1" dirty="0" err="1">
                <a:latin typeface="+mj-lt"/>
              </a:rPr>
              <a:t>y</a:t>
            </a:r>
            <a:r>
              <a:rPr lang="en-US" sz="2400" b="1" i="1" baseline="-25000" dirty="0" err="1">
                <a:latin typeface="+mj-lt"/>
              </a:rPr>
              <a:t>f</a:t>
            </a:r>
            <a:endParaRPr lang="en-US" sz="2400" b="1" i="1" dirty="0">
              <a:latin typeface="+mj-lt"/>
            </a:endParaRPr>
          </a:p>
        </p:txBody>
      </p:sp>
      <p:graphicFrame>
        <p:nvGraphicFramePr>
          <p:cNvPr id="5" name="Object 4"/>
          <p:cNvGraphicFramePr>
            <a:graphicFrameLocks noChangeAspect="1"/>
          </p:cNvGraphicFramePr>
          <p:nvPr/>
        </p:nvGraphicFramePr>
        <p:xfrm>
          <a:off x="243626" y="175531"/>
          <a:ext cx="8374062" cy="4291013"/>
        </p:xfrm>
        <a:graphic>
          <a:graphicData uri="http://schemas.openxmlformats.org/presentationml/2006/ole">
            <mc:AlternateContent xmlns:mc="http://schemas.openxmlformats.org/markup-compatibility/2006">
              <mc:Choice xmlns:v="urn:schemas-microsoft-com:vml" Requires="v">
                <p:oleObj name="Equation" r:id="rId4" imgW="3962160" imgH="2031840" progId="Equation.DSMT4">
                  <p:embed/>
                </p:oleObj>
              </mc:Choice>
              <mc:Fallback>
                <p:oleObj name="Equation" r:id="rId4" imgW="3962160" imgH="2031840" progId="Equation.DSMT4">
                  <p:embed/>
                  <p:pic>
                    <p:nvPicPr>
                      <p:cNvPr id="5" name="Object 4"/>
                      <p:cNvPicPr>
                        <a:picLocks noChangeAspect="1" noChangeArrowheads="1"/>
                      </p:cNvPicPr>
                      <p:nvPr/>
                    </p:nvPicPr>
                    <p:blipFill>
                      <a:blip r:embed="rId5"/>
                      <a:srcRect/>
                      <a:stretch>
                        <a:fillRect/>
                      </a:stretch>
                    </p:blipFill>
                    <p:spPr bwMode="auto">
                      <a:xfrm>
                        <a:off x="243626" y="175531"/>
                        <a:ext cx="8374062"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238500" y="121582"/>
            <a:ext cx="5638800" cy="461665"/>
          </a:xfrm>
          <a:prstGeom prst="rect">
            <a:avLst/>
          </a:prstGeom>
          <a:noFill/>
        </p:spPr>
        <p:txBody>
          <a:bodyPr wrap="square" rtlCol="0">
            <a:spAutoFit/>
          </a:bodyPr>
          <a:lstStyle/>
          <a:p>
            <a:r>
              <a:rPr lang="en-US" sz="2400" dirty="0">
                <a:latin typeface="+mj-lt"/>
              </a:rPr>
              <a:t>Lamp shade shape </a:t>
            </a:r>
            <a:r>
              <a:rPr lang="en-US" sz="2400" i="1" dirty="0">
                <a:latin typeface="+mj-lt"/>
              </a:rPr>
              <a:t>y(x)</a:t>
            </a:r>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Tree>
    <p:extLst>
      <p:ext uri="{BB962C8B-B14F-4D97-AF65-F5344CB8AC3E}">
        <p14:creationId xmlns:p14="http://schemas.microsoft.com/office/powerpoint/2010/main" val="205267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95687-A96D-951E-D1F3-03A18CB56DF9}"/>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68E682BC-0385-7D37-F9AE-4736CCCCA318}"/>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3D4FE36E-C9B6-EE03-4EDA-632BA5977A2F}"/>
              </a:ext>
            </a:extLst>
          </p:cNvPr>
          <p:cNvSpPr>
            <a:spLocks noGrp="1"/>
          </p:cNvSpPr>
          <p:nvPr>
            <p:ph type="sldNum" sz="quarter" idx="12"/>
          </p:nvPr>
        </p:nvSpPr>
        <p:spPr/>
        <p:txBody>
          <a:bodyPr/>
          <a:lstStyle/>
          <a:p>
            <a:fld id="{CE368B07-CEBF-4C80-90AF-53B34FA04CF3}" type="slidenum">
              <a:rPr lang="en-US" smtClean="0"/>
              <a:t>12</a:t>
            </a:fld>
            <a:endParaRPr lang="en-US" dirty="0"/>
          </a:p>
        </p:txBody>
      </p:sp>
      <p:pic>
        <p:nvPicPr>
          <p:cNvPr id="6" name="Picture 5" descr="A picture containing text, lamp, bell&#10;&#10;Description automatically generated">
            <a:extLst>
              <a:ext uri="{FF2B5EF4-FFF2-40B4-BE49-F238E27FC236}">
                <a16:creationId xmlns:a16="http://schemas.microsoft.com/office/drawing/2014/main" id="{8D967677-E553-F7CF-9329-B2B6DAC72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4648200" cy="6435969"/>
          </a:xfrm>
          <a:prstGeom prst="rect">
            <a:avLst/>
          </a:prstGeom>
        </p:spPr>
      </p:pic>
    </p:spTree>
    <p:extLst>
      <p:ext uri="{BB962C8B-B14F-4D97-AF65-F5344CB8AC3E}">
        <p14:creationId xmlns:p14="http://schemas.microsoft.com/office/powerpoint/2010/main" val="146909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5EA50-F889-4D7B-B2B2-9FBE5324FE4E}"/>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7DE59D13-D8F8-ED13-A800-E17BB97C44BE}"/>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BC320A64-90B5-F2C5-9934-757981506BF6}"/>
              </a:ext>
            </a:extLst>
          </p:cNvPr>
          <p:cNvSpPr>
            <a:spLocks noGrp="1"/>
          </p:cNvSpPr>
          <p:nvPr>
            <p:ph type="sldNum" sz="quarter" idx="12"/>
          </p:nvPr>
        </p:nvSpPr>
        <p:spPr/>
        <p:txBody>
          <a:bodyPr/>
          <a:lstStyle/>
          <a:p>
            <a:fld id="{CE368B07-CEBF-4C80-90AF-53B34FA04CF3}" type="slidenum">
              <a:rPr lang="en-US" smtClean="0"/>
              <a:t>13</a:t>
            </a:fld>
            <a:endParaRPr lang="en-US" dirty="0"/>
          </a:p>
        </p:txBody>
      </p:sp>
      <p:grpSp>
        <p:nvGrpSpPr>
          <p:cNvPr id="6" name="Group 5">
            <a:extLst>
              <a:ext uri="{FF2B5EF4-FFF2-40B4-BE49-F238E27FC236}">
                <a16:creationId xmlns:a16="http://schemas.microsoft.com/office/drawing/2014/main" id="{594ABD48-5D73-5C4D-6C2C-2B26DEFD1270}"/>
              </a:ext>
            </a:extLst>
          </p:cNvPr>
          <p:cNvGrpSpPr/>
          <p:nvPr/>
        </p:nvGrpSpPr>
        <p:grpSpPr>
          <a:xfrm>
            <a:off x="103822" y="-30508"/>
            <a:ext cx="4973955" cy="4843166"/>
            <a:chOff x="4343400" y="2037694"/>
            <a:chExt cx="4973955" cy="4843166"/>
          </a:xfrm>
        </p:grpSpPr>
        <p:grpSp>
          <p:nvGrpSpPr>
            <p:cNvPr id="7" name="Group 6">
              <a:extLst>
                <a:ext uri="{FF2B5EF4-FFF2-40B4-BE49-F238E27FC236}">
                  <a16:creationId xmlns:a16="http://schemas.microsoft.com/office/drawing/2014/main" id="{C26F22E1-A0E0-87AB-012F-890BD2E55E18}"/>
                </a:ext>
              </a:extLst>
            </p:cNvPr>
            <p:cNvGrpSpPr/>
            <p:nvPr/>
          </p:nvGrpSpPr>
          <p:grpSpPr>
            <a:xfrm>
              <a:off x="4343400" y="2499359"/>
              <a:ext cx="4381500" cy="4381501"/>
              <a:chOff x="4762500" y="1371600"/>
              <a:chExt cx="4381500" cy="4381501"/>
            </a:xfrm>
          </p:grpSpPr>
          <p:pic>
            <p:nvPicPr>
              <p:cNvPr id="11" name="Picture 2" descr="Ivory Bell Linen Lamp Shade 9x19x12.5 (Spider)">
                <a:extLst>
                  <a:ext uri="{FF2B5EF4-FFF2-40B4-BE49-F238E27FC236}">
                    <a16:creationId xmlns:a16="http://schemas.microsoft.com/office/drawing/2014/main" id="{170628F5-FADE-D6FE-1DFC-4EDD7739A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371600"/>
                <a:ext cx="4381500" cy="43815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55212F53-FDDA-3B71-CB66-CFDABC02B207}"/>
                  </a:ext>
                </a:extLst>
              </p:cNvPr>
              <p:cNvCxnSpPr/>
              <p:nvPr/>
            </p:nvCxnSpPr>
            <p:spPr>
              <a:xfrm flipV="1">
                <a:off x="6858000" y="1371600"/>
                <a:ext cx="0" cy="609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765F3E-E090-95D0-606A-71005BA14FC7}"/>
                  </a:ext>
                </a:extLst>
              </p:cNvPr>
              <p:cNvCxnSpPr/>
              <p:nvPr/>
            </p:nvCxnSpPr>
            <p:spPr>
              <a:xfrm>
                <a:off x="6858000" y="1981200"/>
                <a:ext cx="0" cy="31242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88C9B0E9-E677-3C47-25DA-1AC2BDDEB594}"/>
                </a:ext>
              </a:extLst>
            </p:cNvPr>
            <p:cNvCxnSpPr/>
            <p:nvPr/>
          </p:nvCxnSpPr>
          <p:spPr>
            <a:xfrm flipV="1">
              <a:off x="6400800" y="5943600"/>
              <a:ext cx="2480310" cy="6095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357EC8-9783-2E38-EBBB-E1696D588D89}"/>
                </a:ext>
              </a:extLst>
            </p:cNvPr>
            <p:cNvSpPr txBox="1"/>
            <p:nvPr/>
          </p:nvSpPr>
          <p:spPr>
            <a:xfrm>
              <a:off x="6172200" y="2037694"/>
              <a:ext cx="533400" cy="461665"/>
            </a:xfrm>
            <a:prstGeom prst="rect">
              <a:avLst/>
            </a:prstGeom>
            <a:noFill/>
          </p:spPr>
          <p:txBody>
            <a:bodyPr wrap="square" rtlCol="0">
              <a:spAutoFit/>
            </a:bodyPr>
            <a:lstStyle/>
            <a:p>
              <a:r>
                <a:rPr lang="en-US" sz="2400" b="1" i="1" dirty="0">
                  <a:latin typeface="+mj-lt"/>
                </a:rPr>
                <a:t>y</a:t>
              </a:r>
            </a:p>
          </p:txBody>
        </p:sp>
        <p:sp>
          <p:nvSpPr>
            <p:cNvPr id="10" name="TextBox 9">
              <a:extLst>
                <a:ext uri="{FF2B5EF4-FFF2-40B4-BE49-F238E27FC236}">
                  <a16:creationId xmlns:a16="http://schemas.microsoft.com/office/drawing/2014/main" id="{EEAD3CBC-F445-0F86-E4FF-03A517ABCDF5}"/>
                </a:ext>
              </a:extLst>
            </p:cNvPr>
            <p:cNvSpPr txBox="1"/>
            <p:nvPr/>
          </p:nvSpPr>
          <p:spPr>
            <a:xfrm>
              <a:off x="8783955" y="5650210"/>
              <a:ext cx="533400" cy="461665"/>
            </a:xfrm>
            <a:prstGeom prst="rect">
              <a:avLst/>
            </a:prstGeom>
            <a:noFill/>
          </p:spPr>
          <p:txBody>
            <a:bodyPr wrap="square" rtlCol="0">
              <a:spAutoFit/>
            </a:bodyPr>
            <a:lstStyle/>
            <a:p>
              <a:r>
                <a:rPr lang="en-US" sz="2400" b="1" i="1" dirty="0">
                  <a:latin typeface="+mj-lt"/>
                </a:rPr>
                <a:t>x</a:t>
              </a:r>
            </a:p>
          </p:txBody>
        </p:sp>
      </p:grpSp>
      <p:sp>
        <p:nvSpPr>
          <p:cNvPr id="14" name="Oval 13">
            <a:extLst>
              <a:ext uri="{FF2B5EF4-FFF2-40B4-BE49-F238E27FC236}">
                <a16:creationId xmlns:a16="http://schemas.microsoft.com/office/drawing/2014/main" id="{BBD18BBA-07EF-CDE7-FE6F-0AC718B85121}"/>
              </a:ext>
            </a:extLst>
          </p:cNvPr>
          <p:cNvSpPr/>
          <p:nvPr/>
        </p:nvSpPr>
        <p:spPr>
          <a:xfrm>
            <a:off x="6019800" y="1339698"/>
            <a:ext cx="1752600" cy="1752600"/>
          </a:xfrm>
          <a:prstGeom prst="ellipse">
            <a:avLst/>
          </a:prstGeom>
          <a:noFill/>
          <a:ln w="666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740470A-DC5F-8521-1306-90897103D525}"/>
              </a:ext>
            </a:extLst>
          </p:cNvPr>
          <p:cNvSpPr>
            <a:spLocks noChangeAspect="1"/>
          </p:cNvSpPr>
          <p:nvPr/>
        </p:nvSpPr>
        <p:spPr>
          <a:xfrm>
            <a:off x="5821680" y="1164438"/>
            <a:ext cx="2103120" cy="2103120"/>
          </a:xfrm>
          <a:prstGeom prst="ellipse">
            <a:avLst/>
          </a:prstGeom>
          <a:noFill/>
          <a:ln w="666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980E46E-DE88-6CB3-5059-1C63D166FA67}"/>
              </a:ext>
            </a:extLst>
          </p:cNvPr>
          <p:cNvSpPr>
            <a:spLocks noChangeAspect="1"/>
          </p:cNvSpPr>
          <p:nvPr/>
        </p:nvSpPr>
        <p:spPr>
          <a:xfrm>
            <a:off x="5471160" y="791233"/>
            <a:ext cx="2804160" cy="2804160"/>
          </a:xfrm>
          <a:prstGeom prst="ellipse">
            <a:avLst/>
          </a:prstGeom>
          <a:noFill/>
          <a:ln w="666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321324E-73A4-8441-B2D0-480A118FD955}"/>
              </a:ext>
            </a:extLst>
          </p:cNvPr>
          <p:cNvSpPr>
            <a:spLocks noChangeAspect="1"/>
          </p:cNvSpPr>
          <p:nvPr/>
        </p:nvSpPr>
        <p:spPr>
          <a:xfrm>
            <a:off x="5626748" y="966493"/>
            <a:ext cx="2453640" cy="2453640"/>
          </a:xfrm>
          <a:prstGeom prst="ellipse">
            <a:avLst/>
          </a:prstGeom>
          <a:noFill/>
          <a:ln w="666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3AB310C-B64A-1570-D7EB-03953ECB80B6}"/>
              </a:ext>
            </a:extLst>
          </p:cNvPr>
          <p:cNvSpPr txBox="1"/>
          <p:nvPr/>
        </p:nvSpPr>
        <p:spPr>
          <a:xfrm>
            <a:off x="6271437" y="76200"/>
            <a:ext cx="2895600" cy="461665"/>
          </a:xfrm>
          <a:prstGeom prst="rect">
            <a:avLst/>
          </a:prstGeom>
          <a:noFill/>
        </p:spPr>
        <p:txBody>
          <a:bodyPr wrap="square" rtlCol="0">
            <a:spAutoFit/>
          </a:bodyPr>
          <a:lstStyle/>
          <a:p>
            <a:r>
              <a:rPr lang="en-US" sz="2400" dirty="0">
                <a:latin typeface="+mj-lt"/>
              </a:rPr>
              <a:t>Top view</a:t>
            </a:r>
          </a:p>
        </p:txBody>
      </p:sp>
      <p:cxnSp>
        <p:nvCxnSpPr>
          <p:cNvPr id="28" name="Straight Arrow Connector 27">
            <a:extLst>
              <a:ext uri="{FF2B5EF4-FFF2-40B4-BE49-F238E27FC236}">
                <a16:creationId xmlns:a16="http://schemas.microsoft.com/office/drawing/2014/main" id="{85059A21-CDD4-3FE8-98A0-51DE6A0B13D1}"/>
              </a:ext>
            </a:extLst>
          </p:cNvPr>
          <p:cNvCxnSpPr>
            <a:endCxn id="14" idx="6"/>
          </p:cNvCxnSpPr>
          <p:nvPr/>
        </p:nvCxnSpPr>
        <p:spPr>
          <a:xfrm>
            <a:off x="6873240" y="2193313"/>
            <a:ext cx="899160" cy="22685"/>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8E15001-F71B-CF39-6E23-3422EA519C06}"/>
              </a:ext>
            </a:extLst>
          </p:cNvPr>
          <p:cNvSpPr txBox="1"/>
          <p:nvPr/>
        </p:nvSpPr>
        <p:spPr>
          <a:xfrm>
            <a:off x="7010400" y="1796898"/>
            <a:ext cx="533400" cy="461665"/>
          </a:xfrm>
          <a:prstGeom prst="rect">
            <a:avLst/>
          </a:prstGeom>
          <a:noFill/>
        </p:spPr>
        <p:txBody>
          <a:bodyPr wrap="square" rtlCol="0">
            <a:spAutoFit/>
          </a:bodyPr>
          <a:lstStyle/>
          <a:p>
            <a:r>
              <a:rPr lang="en-US" sz="2400" b="1" i="1" dirty="0">
                <a:latin typeface="+mj-lt"/>
              </a:rPr>
              <a:t>x</a:t>
            </a:r>
          </a:p>
        </p:txBody>
      </p:sp>
      <p:graphicFrame>
        <p:nvGraphicFramePr>
          <p:cNvPr id="30" name="Object 29">
            <a:extLst>
              <a:ext uri="{FF2B5EF4-FFF2-40B4-BE49-F238E27FC236}">
                <a16:creationId xmlns:a16="http://schemas.microsoft.com/office/drawing/2014/main" id="{2BFD048E-5B48-031F-BAF0-D1CB6A0AF766}"/>
              </a:ext>
            </a:extLst>
          </p:cNvPr>
          <p:cNvGraphicFramePr>
            <a:graphicFrameLocks noChangeAspect="1"/>
          </p:cNvGraphicFramePr>
          <p:nvPr/>
        </p:nvGraphicFramePr>
        <p:xfrm>
          <a:off x="103822" y="4812658"/>
          <a:ext cx="4481821" cy="1073490"/>
        </p:xfrm>
        <a:graphic>
          <a:graphicData uri="http://schemas.openxmlformats.org/presentationml/2006/ole">
            <mc:AlternateContent xmlns:mc="http://schemas.openxmlformats.org/markup-compatibility/2006">
              <mc:Choice xmlns:v="urn:schemas-microsoft-com:vml" Requires="v">
                <p:oleObj name="Equation" r:id="rId3" imgW="2120760" imgH="507960" progId="Equation.DSMT4">
                  <p:embed/>
                </p:oleObj>
              </mc:Choice>
              <mc:Fallback>
                <p:oleObj name="Equation" r:id="rId3" imgW="2120760" imgH="507960" progId="Equation.DSMT4">
                  <p:embed/>
                  <p:pic>
                    <p:nvPicPr>
                      <p:cNvPr id="30" name="Object 29">
                        <a:extLst>
                          <a:ext uri="{FF2B5EF4-FFF2-40B4-BE49-F238E27FC236}">
                            <a16:creationId xmlns:a16="http://schemas.microsoft.com/office/drawing/2014/main" id="{2BFD048E-5B48-031F-BAF0-D1CB6A0AF766}"/>
                          </a:ext>
                        </a:extLst>
                      </p:cNvPr>
                      <p:cNvPicPr/>
                      <p:nvPr/>
                    </p:nvPicPr>
                    <p:blipFill>
                      <a:blip r:embed="rId4"/>
                      <a:stretch>
                        <a:fillRect/>
                      </a:stretch>
                    </p:blipFill>
                    <p:spPr>
                      <a:xfrm>
                        <a:off x="103822" y="4812658"/>
                        <a:ext cx="4481821" cy="107349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5201A47F-A06E-AF1A-CF92-B50FDCC71A4B}"/>
              </a:ext>
            </a:extLst>
          </p:cNvPr>
          <p:cNvGraphicFramePr>
            <a:graphicFrameLocks noChangeAspect="1"/>
          </p:cNvGraphicFramePr>
          <p:nvPr/>
        </p:nvGraphicFramePr>
        <p:xfrm>
          <a:off x="5257800" y="3886528"/>
          <a:ext cx="3886199" cy="2400299"/>
        </p:xfrm>
        <a:graphic>
          <a:graphicData uri="http://schemas.openxmlformats.org/presentationml/2006/ole">
            <mc:AlternateContent xmlns:mc="http://schemas.openxmlformats.org/markup-compatibility/2006">
              <mc:Choice xmlns:v="urn:schemas-microsoft-com:vml" Requires="v">
                <p:oleObj name="Equation" r:id="rId5" imgW="1726920" imgH="1066680" progId="Equation.DSMT4">
                  <p:embed/>
                </p:oleObj>
              </mc:Choice>
              <mc:Fallback>
                <p:oleObj name="Equation" r:id="rId5" imgW="1726920" imgH="1066680" progId="Equation.DSMT4">
                  <p:embed/>
                  <p:pic>
                    <p:nvPicPr>
                      <p:cNvPr id="22" name="Object 21">
                        <a:extLst>
                          <a:ext uri="{FF2B5EF4-FFF2-40B4-BE49-F238E27FC236}">
                            <a16:creationId xmlns:a16="http://schemas.microsoft.com/office/drawing/2014/main" id="{5201A47F-A06E-AF1A-CF92-B50FDCC71A4B}"/>
                          </a:ext>
                        </a:extLst>
                      </p:cNvPr>
                      <p:cNvPicPr/>
                      <p:nvPr/>
                    </p:nvPicPr>
                    <p:blipFill>
                      <a:blip r:embed="rId6"/>
                      <a:stretch>
                        <a:fillRect/>
                      </a:stretch>
                    </p:blipFill>
                    <p:spPr>
                      <a:xfrm>
                        <a:off x="5257800" y="3886528"/>
                        <a:ext cx="3886199" cy="2400299"/>
                      </a:xfrm>
                      <a:prstGeom prst="rect">
                        <a:avLst/>
                      </a:prstGeom>
                    </p:spPr>
                  </p:pic>
                </p:oleObj>
              </mc:Fallback>
            </mc:AlternateContent>
          </a:graphicData>
        </a:graphic>
      </p:graphicFrame>
    </p:spTree>
    <p:extLst>
      <p:ext uri="{BB962C8B-B14F-4D97-AF65-F5344CB8AC3E}">
        <p14:creationId xmlns:p14="http://schemas.microsoft.com/office/powerpoint/2010/main" val="307918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nvGraphicFramePr>
        <p:xfrm>
          <a:off x="1219200" y="228600"/>
          <a:ext cx="5489575" cy="5996361"/>
        </p:xfrm>
        <a:graphic>
          <a:graphicData uri="http://schemas.openxmlformats.org/presentationml/2006/ole">
            <mc:AlternateContent xmlns:mc="http://schemas.openxmlformats.org/markup-compatibility/2006">
              <mc:Choice xmlns:v="urn:schemas-microsoft-com:vml" Requires="v">
                <p:oleObj name="Equation" r:id="rId3" imgW="3390840" imgH="3708360" progId="Equation.DSMT4">
                  <p:embed/>
                </p:oleObj>
              </mc:Choice>
              <mc:Fallback>
                <p:oleObj name="Equation" r:id="rId3" imgW="3390840" imgH="3708360" progId="Equation.DSMT4">
                  <p:embed/>
                  <p:pic>
                    <p:nvPicPr>
                      <p:cNvPr id="5" name="Object 4"/>
                      <p:cNvPicPr>
                        <a:picLocks noChangeAspect="1" noChangeArrowheads="1"/>
                      </p:cNvPicPr>
                      <p:nvPr/>
                    </p:nvPicPr>
                    <p:blipFill>
                      <a:blip r:embed="rId4"/>
                      <a:srcRect/>
                      <a:stretch>
                        <a:fillRect/>
                      </a:stretch>
                    </p:blipFill>
                    <p:spPr bwMode="auto">
                      <a:xfrm>
                        <a:off x="1219200" y="228600"/>
                        <a:ext cx="5489575" cy="59963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92479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8892" y="2811095"/>
            <a:ext cx="3810000" cy="3810000"/>
          </a:xfrm>
          <a:prstGeom prst="rect">
            <a:avLst/>
          </a:prstGeom>
        </p:spPr>
      </p:pic>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6" name="Object 5"/>
          <p:cNvGraphicFramePr>
            <a:graphicFrameLocks noChangeAspect="1"/>
          </p:cNvGraphicFramePr>
          <p:nvPr/>
        </p:nvGraphicFramePr>
        <p:xfrm>
          <a:off x="3798644" y="2816408"/>
          <a:ext cx="4546600" cy="1524000"/>
        </p:xfrm>
        <a:graphic>
          <a:graphicData uri="http://schemas.openxmlformats.org/presentationml/2006/ole">
            <mc:AlternateContent xmlns:mc="http://schemas.openxmlformats.org/markup-compatibility/2006">
              <mc:Choice xmlns:v="urn:schemas-microsoft-com:vml" Requires="v">
                <p:oleObj name="Equation" r:id="rId4" imgW="2158920" imgH="723600" progId="Equation.DSMT4">
                  <p:embed/>
                </p:oleObj>
              </mc:Choice>
              <mc:Fallback>
                <p:oleObj name="Equation" r:id="rId4" imgW="2158920" imgH="723600" progId="Equation.DSMT4">
                  <p:embed/>
                  <p:pic>
                    <p:nvPicPr>
                      <p:cNvPr id="6" name="Object 5"/>
                      <p:cNvPicPr/>
                      <p:nvPr/>
                    </p:nvPicPr>
                    <p:blipFill>
                      <a:blip r:embed="rId5"/>
                      <a:stretch>
                        <a:fillRect/>
                      </a:stretch>
                    </p:blipFill>
                    <p:spPr>
                      <a:xfrm>
                        <a:off x="3798644" y="2816408"/>
                        <a:ext cx="4546600" cy="1524000"/>
                      </a:xfrm>
                      <a:prstGeom prst="rect">
                        <a:avLst/>
                      </a:prstGeom>
                    </p:spPr>
                  </p:pic>
                </p:oleObj>
              </mc:Fallback>
            </mc:AlternateContent>
          </a:graphicData>
        </a:graphic>
      </p:graphicFrame>
      <p:cxnSp>
        <p:nvCxnSpPr>
          <p:cNvPr id="8" name="Straight Arrow Connector 7"/>
          <p:cNvCxnSpPr/>
          <p:nvPr/>
        </p:nvCxnSpPr>
        <p:spPr>
          <a:xfrm flipH="1">
            <a:off x="3276967" y="3578408"/>
            <a:ext cx="533400" cy="533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a16="http://schemas.microsoft.com/office/drawing/2014/main" id="{50789F7F-222B-428C-8A86-842DB1D26B96}"/>
              </a:ext>
            </a:extLst>
          </p:cNvPr>
          <p:cNvGraphicFramePr>
            <a:graphicFrameLocks noChangeAspect="1"/>
          </p:cNvGraphicFramePr>
          <p:nvPr/>
        </p:nvGraphicFramePr>
        <p:xfrm>
          <a:off x="314325" y="236905"/>
          <a:ext cx="4552950" cy="1630362"/>
        </p:xfrm>
        <a:graphic>
          <a:graphicData uri="http://schemas.openxmlformats.org/presentationml/2006/ole">
            <mc:AlternateContent xmlns:mc="http://schemas.openxmlformats.org/markup-compatibility/2006">
              <mc:Choice xmlns:v="urn:schemas-microsoft-com:vml" Requires="v">
                <p:oleObj name="Equation" r:id="rId6" imgW="3085920" imgH="1104840" progId="Equation.DSMT4">
                  <p:embed/>
                </p:oleObj>
              </mc:Choice>
              <mc:Fallback>
                <p:oleObj name="Equation" r:id="rId6" imgW="3085920" imgH="1104840" progId="Equation.DSMT4">
                  <p:embed/>
                  <p:pic>
                    <p:nvPicPr>
                      <p:cNvPr id="7" name="Object 6">
                        <a:extLst>
                          <a:ext uri="{FF2B5EF4-FFF2-40B4-BE49-F238E27FC236}">
                            <a16:creationId xmlns:a16="http://schemas.microsoft.com/office/drawing/2014/main" id="{50789F7F-222B-428C-8A86-842DB1D26B96}"/>
                          </a:ext>
                        </a:extLst>
                      </p:cNvPr>
                      <p:cNvPicPr/>
                      <p:nvPr/>
                    </p:nvPicPr>
                    <p:blipFill>
                      <a:blip r:embed="rId7"/>
                      <a:stretch>
                        <a:fillRect/>
                      </a:stretch>
                    </p:blipFill>
                    <p:spPr>
                      <a:xfrm>
                        <a:off x="314325" y="236905"/>
                        <a:ext cx="4552950" cy="16303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D6ACF97-B262-44AB-8356-6777A0E62FB3}"/>
              </a:ext>
            </a:extLst>
          </p:cNvPr>
          <p:cNvGraphicFramePr>
            <a:graphicFrameLocks noChangeAspect="1"/>
          </p:cNvGraphicFramePr>
          <p:nvPr/>
        </p:nvGraphicFramePr>
        <p:xfrm>
          <a:off x="1063625" y="1955800"/>
          <a:ext cx="4959350" cy="639763"/>
        </p:xfrm>
        <a:graphic>
          <a:graphicData uri="http://schemas.openxmlformats.org/presentationml/2006/ole">
            <mc:AlternateContent xmlns:mc="http://schemas.openxmlformats.org/markup-compatibility/2006">
              <mc:Choice xmlns:v="urn:schemas-microsoft-com:vml" Requires="v">
                <p:oleObj name="Equation" r:id="rId8" imgW="2361960" imgH="304560" progId="Equation.DSMT4">
                  <p:embed/>
                </p:oleObj>
              </mc:Choice>
              <mc:Fallback>
                <p:oleObj name="Equation" r:id="rId8" imgW="2361960" imgH="304560" progId="Equation.DSMT4">
                  <p:embed/>
                  <p:pic>
                    <p:nvPicPr>
                      <p:cNvPr id="9" name="Object 8">
                        <a:extLst>
                          <a:ext uri="{FF2B5EF4-FFF2-40B4-BE49-F238E27FC236}">
                            <a16:creationId xmlns:a16="http://schemas.microsoft.com/office/drawing/2014/main" id="{9D6ACF97-B262-44AB-8356-6777A0E62FB3}"/>
                          </a:ext>
                        </a:extLst>
                      </p:cNvPr>
                      <p:cNvPicPr/>
                      <p:nvPr/>
                    </p:nvPicPr>
                    <p:blipFill>
                      <a:blip r:embed="rId9"/>
                      <a:stretch>
                        <a:fillRect/>
                      </a:stretch>
                    </p:blipFill>
                    <p:spPr>
                      <a:xfrm>
                        <a:off x="1063625" y="1955800"/>
                        <a:ext cx="4959350" cy="639763"/>
                      </a:xfrm>
                      <a:prstGeom prst="rect">
                        <a:avLst/>
                      </a:prstGeom>
                    </p:spPr>
                  </p:pic>
                </p:oleObj>
              </mc:Fallback>
            </mc:AlternateContent>
          </a:graphicData>
        </a:graphic>
      </p:graphicFrame>
    </p:spTree>
    <p:extLst>
      <p:ext uri="{BB962C8B-B14F-4D97-AF65-F5344CB8AC3E}">
        <p14:creationId xmlns:p14="http://schemas.microsoft.com/office/powerpoint/2010/main" val="260415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609600"/>
            <a:ext cx="3810000" cy="3810000"/>
          </a:xfrm>
          <a:prstGeom prst="rect">
            <a:avLst/>
          </a:prstGeom>
        </p:spPr>
      </p:pic>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6" name="Object 5"/>
          <p:cNvGraphicFramePr>
            <a:graphicFrameLocks noChangeAspect="1"/>
          </p:cNvGraphicFramePr>
          <p:nvPr/>
        </p:nvGraphicFramePr>
        <p:xfrm>
          <a:off x="3657600" y="1066800"/>
          <a:ext cx="4546600" cy="1524000"/>
        </p:xfrm>
        <a:graphic>
          <a:graphicData uri="http://schemas.openxmlformats.org/presentationml/2006/ole">
            <mc:AlternateContent xmlns:mc="http://schemas.openxmlformats.org/markup-compatibility/2006">
              <mc:Choice xmlns:v="urn:schemas-microsoft-com:vml" Requires="v">
                <p:oleObj name="Equation" r:id="rId4" imgW="2158920" imgH="723600" progId="Equation.DSMT4">
                  <p:embed/>
                </p:oleObj>
              </mc:Choice>
              <mc:Fallback>
                <p:oleObj name="Equation" r:id="rId4" imgW="2158920" imgH="723600" progId="Equation.DSMT4">
                  <p:embed/>
                  <p:pic>
                    <p:nvPicPr>
                      <p:cNvPr id="6" name="Object 5"/>
                      <p:cNvPicPr/>
                      <p:nvPr/>
                    </p:nvPicPr>
                    <p:blipFill>
                      <a:blip r:embed="rId5"/>
                      <a:stretch>
                        <a:fillRect/>
                      </a:stretch>
                    </p:blipFill>
                    <p:spPr>
                      <a:xfrm>
                        <a:off x="3657600" y="1066800"/>
                        <a:ext cx="4546600" cy="1524000"/>
                      </a:xfrm>
                      <a:prstGeom prst="rect">
                        <a:avLst/>
                      </a:prstGeom>
                    </p:spPr>
                  </p:pic>
                </p:oleObj>
              </mc:Fallback>
            </mc:AlternateContent>
          </a:graphicData>
        </a:graphic>
      </p:graphicFrame>
      <p:cxnSp>
        <p:nvCxnSpPr>
          <p:cNvPr id="8" name="Straight Arrow Connector 7"/>
          <p:cNvCxnSpPr/>
          <p:nvPr/>
        </p:nvCxnSpPr>
        <p:spPr>
          <a:xfrm flipH="1">
            <a:off x="3124200" y="1828800"/>
            <a:ext cx="533400" cy="533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ED82148B-3143-4E17-B6BD-FDE6D2F74ECB}"/>
              </a:ext>
            </a:extLst>
          </p:cNvPr>
          <p:cNvGraphicFramePr>
            <a:graphicFrameLocks noChangeAspect="1"/>
          </p:cNvGraphicFramePr>
          <p:nvPr/>
        </p:nvGraphicFramePr>
        <p:xfrm>
          <a:off x="838200" y="4572732"/>
          <a:ext cx="7094538" cy="1736725"/>
        </p:xfrm>
        <a:graphic>
          <a:graphicData uri="http://schemas.openxmlformats.org/presentationml/2006/ole">
            <mc:AlternateContent xmlns:mc="http://schemas.openxmlformats.org/markup-compatibility/2006">
              <mc:Choice xmlns:v="urn:schemas-microsoft-com:vml" Requires="v">
                <p:oleObj name="Equation" r:id="rId6" imgW="3009600" imgH="736560" progId="Equation.DSMT4">
                  <p:embed/>
                </p:oleObj>
              </mc:Choice>
              <mc:Fallback>
                <p:oleObj name="Equation" r:id="rId6" imgW="3009600" imgH="736560" progId="Equation.DSMT4">
                  <p:embed/>
                  <p:pic>
                    <p:nvPicPr>
                      <p:cNvPr id="10" name="Object 9">
                        <a:extLst>
                          <a:ext uri="{FF2B5EF4-FFF2-40B4-BE49-F238E27FC236}">
                            <a16:creationId xmlns:a16="http://schemas.microsoft.com/office/drawing/2014/main" id="{ED82148B-3143-4E17-B6BD-FDE6D2F74ECB}"/>
                          </a:ext>
                        </a:extLst>
                      </p:cNvPr>
                      <p:cNvPicPr/>
                      <p:nvPr/>
                    </p:nvPicPr>
                    <p:blipFill>
                      <a:blip r:embed="rId7"/>
                      <a:stretch>
                        <a:fillRect/>
                      </a:stretch>
                    </p:blipFill>
                    <p:spPr>
                      <a:xfrm>
                        <a:off x="838200" y="4572732"/>
                        <a:ext cx="7094538" cy="1736725"/>
                      </a:xfrm>
                      <a:prstGeom prst="rect">
                        <a:avLst/>
                      </a:prstGeom>
                    </p:spPr>
                  </p:pic>
                </p:oleObj>
              </mc:Fallback>
            </mc:AlternateContent>
          </a:graphicData>
        </a:graphic>
      </p:graphicFrame>
    </p:spTree>
    <p:extLst>
      <p:ext uri="{BB962C8B-B14F-4D97-AF65-F5344CB8AC3E}">
        <p14:creationId xmlns:p14="http://schemas.microsoft.com/office/powerpoint/2010/main" val="82661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90290352"/>
              </p:ext>
            </p:extLst>
          </p:nvPr>
        </p:nvGraphicFramePr>
        <p:xfrm>
          <a:off x="304800" y="61970"/>
          <a:ext cx="6400800" cy="2909830"/>
        </p:xfrm>
        <a:graphic>
          <a:graphicData uri="http://schemas.openxmlformats.org/presentationml/2006/ole">
            <mc:AlternateContent xmlns:mc="http://schemas.openxmlformats.org/markup-compatibility/2006">
              <mc:Choice xmlns:v="urn:schemas-microsoft-com:vml" Requires="v">
                <p:oleObj name="Equation" r:id="rId3" imgW="3492360" imgH="1587240" progId="Equation.DSMT4">
                  <p:embed/>
                </p:oleObj>
              </mc:Choice>
              <mc:Fallback>
                <p:oleObj name="Equation" r:id="rId3" imgW="3492360" imgH="1587240" progId="Equation.DSMT4">
                  <p:embed/>
                  <p:pic>
                    <p:nvPicPr>
                      <p:cNvPr id="5" name="Object 4"/>
                      <p:cNvPicPr>
                        <a:picLocks noChangeAspect="1" noChangeArrowheads="1"/>
                      </p:cNvPicPr>
                      <p:nvPr/>
                    </p:nvPicPr>
                    <p:blipFill>
                      <a:blip r:embed="rId4"/>
                      <a:srcRect/>
                      <a:stretch>
                        <a:fillRect/>
                      </a:stretch>
                    </p:blipFill>
                    <p:spPr bwMode="auto">
                      <a:xfrm>
                        <a:off x="304800" y="61970"/>
                        <a:ext cx="6400800" cy="290983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228600" y="2825750"/>
          <a:ext cx="6400800" cy="3727450"/>
        </p:xfrm>
        <a:graphic>
          <a:graphicData uri="http://schemas.openxmlformats.org/presentationml/2006/ole">
            <mc:AlternateContent xmlns:mc="http://schemas.openxmlformats.org/markup-compatibility/2006">
              <mc:Choice xmlns:v="urn:schemas-microsoft-com:vml" Requires="v">
                <p:oleObj name="数式" r:id="rId5" imgW="3314520" imgH="1930320" progId="Equation.3">
                  <p:embed/>
                </p:oleObj>
              </mc:Choice>
              <mc:Fallback>
                <p:oleObj name="数式" r:id="rId5" imgW="3314520" imgH="1930320" progId="Equation.3">
                  <p:embed/>
                  <p:pic>
                    <p:nvPicPr>
                      <p:cNvPr id="6" name="Object 5"/>
                      <p:cNvPicPr>
                        <a:picLocks noChangeAspect="1" noChangeArrowheads="1"/>
                      </p:cNvPicPr>
                      <p:nvPr/>
                    </p:nvPicPr>
                    <p:blipFill>
                      <a:blip r:embed="rId6"/>
                      <a:srcRect/>
                      <a:stretch>
                        <a:fillRect/>
                      </a:stretch>
                    </p:blipFill>
                    <p:spPr bwMode="auto">
                      <a:xfrm>
                        <a:off x="228600" y="2825750"/>
                        <a:ext cx="6400800" cy="3727450"/>
                      </a:xfrm>
                      <a:prstGeom prst="rect">
                        <a:avLst/>
                      </a:prstGeom>
                      <a:noFill/>
                      <a:ln>
                        <a:noFill/>
                      </a:ln>
                    </p:spPr>
                  </p:pic>
                </p:oleObj>
              </mc:Fallback>
            </mc:AlternateContent>
          </a:graphicData>
        </a:graphic>
      </p:graphicFrame>
      <p:sp>
        <p:nvSpPr>
          <p:cNvPr id="7" name="Left Arrow 6"/>
          <p:cNvSpPr/>
          <p:nvPr/>
        </p:nvSpPr>
        <p:spPr>
          <a:xfrm>
            <a:off x="4581427" y="2175922"/>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0" y="2191882"/>
            <a:ext cx="3657600" cy="461665"/>
          </a:xfrm>
          <a:prstGeom prst="rect">
            <a:avLst/>
          </a:prstGeom>
          <a:noFill/>
        </p:spPr>
        <p:txBody>
          <a:bodyPr wrap="square" rtlCol="0">
            <a:spAutoFit/>
          </a:bodyPr>
          <a:lstStyle/>
          <a:p>
            <a:r>
              <a:rPr lang="en-US" sz="2400" dirty="0">
                <a:latin typeface="+mj-lt"/>
              </a:rPr>
              <a:t>Euler-Lagrange equation</a:t>
            </a:r>
          </a:p>
        </p:txBody>
      </p:sp>
      <p:sp>
        <p:nvSpPr>
          <p:cNvPr id="9" name="Left Arrow 8"/>
          <p:cNvSpPr/>
          <p:nvPr/>
        </p:nvSpPr>
        <p:spPr>
          <a:xfrm>
            <a:off x="4343400" y="5867400"/>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29200" y="5680501"/>
            <a:ext cx="3657600" cy="830997"/>
          </a:xfrm>
          <a:prstGeom prst="rect">
            <a:avLst/>
          </a:prstGeom>
          <a:noFill/>
        </p:spPr>
        <p:txBody>
          <a:bodyPr wrap="square" rtlCol="0">
            <a:spAutoFit/>
          </a:bodyPr>
          <a:lstStyle/>
          <a:p>
            <a:r>
              <a:rPr lang="en-US" sz="2400" dirty="0">
                <a:latin typeface="+mj-lt"/>
              </a:rPr>
              <a:t>Alternate Euler-Lagrange equation</a:t>
            </a:r>
          </a:p>
        </p:txBody>
      </p:sp>
    </p:spTree>
    <p:extLst>
      <p:ext uri="{BB962C8B-B14F-4D97-AF65-F5344CB8AC3E}">
        <p14:creationId xmlns:p14="http://schemas.microsoft.com/office/powerpoint/2010/main" val="419895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FB73A8-7BF3-4A9D-AB1D-F9A01FAB53FE}"/>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DBF2FF06-21B3-400D-A8CB-AEC63A4F3961}"/>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80013C4D-D8F2-498B-93A8-A317A085D787}"/>
              </a:ext>
            </a:extLst>
          </p:cNvPr>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a:extLst>
              <a:ext uri="{FF2B5EF4-FFF2-40B4-BE49-F238E27FC236}">
                <a16:creationId xmlns:a16="http://schemas.microsoft.com/office/drawing/2014/main" id="{B9F6F2A7-28E0-4B60-B02E-E8B66A732F27}"/>
              </a:ext>
            </a:extLst>
          </p:cNvPr>
          <p:cNvGraphicFramePr>
            <a:graphicFrameLocks noChangeAspect="1"/>
          </p:cNvGraphicFramePr>
          <p:nvPr>
            <p:extLst>
              <p:ext uri="{D42A27DB-BD31-4B8C-83A1-F6EECF244321}">
                <p14:modId xmlns:p14="http://schemas.microsoft.com/office/powerpoint/2010/main" val="2384706314"/>
              </p:ext>
            </p:extLst>
          </p:nvPr>
        </p:nvGraphicFramePr>
        <p:xfrm>
          <a:off x="305056" y="535632"/>
          <a:ext cx="8936757" cy="5483225"/>
        </p:xfrm>
        <a:graphic>
          <a:graphicData uri="http://schemas.openxmlformats.org/presentationml/2006/ole">
            <mc:AlternateContent xmlns:mc="http://schemas.openxmlformats.org/markup-compatibility/2006">
              <mc:Choice xmlns:v="urn:schemas-microsoft-com:vml" Requires="v">
                <p:oleObj name="Equation" r:id="rId2" imgW="4470120" imgH="2743200" progId="Equation.DSMT4">
                  <p:embed/>
                </p:oleObj>
              </mc:Choice>
              <mc:Fallback>
                <p:oleObj name="Equation" r:id="rId2" imgW="4470120" imgH="2743200" progId="Equation.DSMT4">
                  <p:embed/>
                  <p:pic>
                    <p:nvPicPr>
                      <p:cNvPr id="5" name="Object 4">
                        <a:extLst>
                          <a:ext uri="{FF2B5EF4-FFF2-40B4-BE49-F238E27FC236}">
                            <a16:creationId xmlns:a16="http://schemas.microsoft.com/office/drawing/2014/main" id="{B9F6F2A7-28E0-4B60-B02E-E8B66A732F27}"/>
                          </a:ext>
                        </a:extLst>
                      </p:cNvPr>
                      <p:cNvPicPr/>
                      <p:nvPr/>
                    </p:nvPicPr>
                    <p:blipFill>
                      <a:blip r:embed="rId3"/>
                      <a:stretch>
                        <a:fillRect/>
                      </a:stretch>
                    </p:blipFill>
                    <p:spPr>
                      <a:xfrm>
                        <a:off x="305056" y="535632"/>
                        <a:ext cx="8936757" cy="54832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6B9E4B5-7119-4F8A-9D56-7214DA4E9F3F}"/>
              </a:ext>
            </a:extLst>
          </p:cNvPr>
          <p:cNvSpPr txBox="1"/>
          <p:nvPr/>
        </p:nvSpPr>
        <p:spPr>
          <a:xfrm>
            <a:off x="304800" y="304800"/>
            <a:ext cx="7848600" cy="461665"/>
          </a:xfrm>
          <a:prstGeom prst="rect">
            <a:avLst/>
          </a:prstGeom>
          <a:noFill/>
        </p:spPr>
        <p:txBody>
          <a:bodyPr wrap="square" rtlCol="0">
            <a:spAutoFit/>
          </a:bodyPr>
          <a:lstStyle/>
          <a:p>
            <a:r>
              <a:rPr lang="en-US" sz="2400" dirty="0">
                <a:latin typeface="+mj-lt"/>
              </a:rPr>
              <a:t>A few more steps --</a:t>
            </a:r>
          </a:p>
        </p:txBody>
      </p:sp>
    </p:spTree>
    <p:extLst>
      <p:ext uri="{BB962C8B-B14F-4D97-AF65-F5344CB8AC3E}">
        <p14:creationId xmlns:p14="http://schemas.microsoft.com/office/powerpoint/2010/main" val="236791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04800" y="304800"/>
            <a:ext cx="8610600" cy="830997"/>
          </a:xfrm>
          <a:prstGeom prst="rect">
            <a:avLst/>
          </a:prstGeom>
          <a:noFill/>
        </p:spPr>
        <p:txBody>
          <a:bodyPr wrap="square" rtlCol="0">
            <a:spAutoFit/>
          </a:bodyPr>
          <a:lstStyle/>
          <a:p>
            <a:r>
              <a:rPr lang="en-US" sz="2400" b="1" dirty="0" err="1">
                <a:latin typeface="+mj-lt"/>
              </a:rPr>
              <a:t>Brachistochrone</a:t>
            </a:r>
            <a:r>
              <a:rPr lang="en-US" sz="2400" b="1" dirty="0">
                <a:latin typeface="+mj-lt"/>
              </a:rPr>
              <a:t> problem:   </a:t>
            </a:r>
            <a:r>
              <a:rPr lang="en-US" sz="2400" dirty="0">
                <a:latin typeface="+mj-lt"/>
              </a:rPr>
              <a:t>(solved by Newton in 1696)</a:t>
            </a:r>
            <a:endParaRPr lang="en-US" sz="2400" b="1" dirty="0">
              <a:latin typeface="+mj-lt"/>
            </a:endParaRPr>
          </a:p>
          <a:p>
            <a:r>
              <a:rPr lang="en-US" sz="2400" b="1" dirty="0">
                <a:latin typeface="+mj-lt"/>
              </a:rPr>
              <a:t>         </a:t>
            </a:r>
            <a:r>
              <a:rPr lang="en-US" dirty="0">
                <a:latin typeface="+mj-lt"/>
                <a:hlinkClick r:id="rId3"/>
              </a:rPr>
              <a:t>http://mathworld.wolfram.com/BrachistochroneProblem.html</a:t>
            </a:r>
            <a:endParaRPr lang="en-US" dirty="0">
              <a:latin typeface="+mj-lt"/>
            </a:endParaRPr>
          </a:p>
        </p:txBody>
      </p:sp>
      <p:sp>
        <p:nvSpPr>
          <p:cNvPr id="6" name="TextBox 5"/>
          <p:cNvSpPr txBox="1"/>
          <p:nvPr/>
        </p:nvSpPr>
        <p:spPr>
          <a:xfrm>
            <a:off x="5943600" y="1600200"/>
            <a:ext cx="2971800" cy="3416320"/>
          </a:xfrm>
          <a:prstGeom prst="rect">
            <a:avLst/>
          </a:prstGeom>
          <a:noFill/>
        </p:spPr>
        <p:txBody>
          <a:bodyPr wrap="square" rtlCol="0">
            <a:spAutoFit/>
          </a:bodyPr>
          <a:lstStyle/>
          <a:p>
            <a:r>
              <a:rPr lang="en-US" sz="2400" dirty="0">
                <a:latin typeface="+mj-lt"/>
              </a:rPr>
              <a:t>A particle of </a:t>
            </a:r>
            <a:r>
              <a:rPr lang="en-US" sz="2400" dirty="0"/>
              <a:t>weight </a:t>
            </a:r>
            <a:r>
              <a:rPr lang="en-US" sz="2400" i="1" dirty="0"/>
              <a:t>mg</a:t>
            </a:r>
            <a:r>
              <a:rPr lang="en-US" sz="2400" dirty="0"/>
              <a:t> travels </a:t>
            </a:r>
            <a:r>
              <a:rPr lang="en-US" sz="2400" dirty="0" err="1"/>
              <a:t>frictionlessly</a:t>
            </a:r>
            <a:r>
              <a:rPr lang="en-US" sz="2400" dirty="0"/>
              <a:t> down a path of shape </a:t>
            </a:r>
            <a:r>
              <a:rPr lang="en-US" sz="2400" i="1" dirty="0"/>
              <a:t>y(x). </a:t>
            </a:r>
            <a:r>
              <a:rPr lang="en-US" sz="2400" dirty="0">
                <a:latin typeface="+mj-lt"/>
              </a:rPr>
              <a:t>What is the shape of the path </a:t>
            </a:r>
            <a:r>
              <a:rPr lang="en-US" sz="2400" i="1" dirty="0">
                <a:latin typeface="+mj-lt"/>
              </a:rPr>
              <a:t>y(x)</a:t>
            </a:r>
            <a:r>
              <a:rPr lang="en-US" sz="2400" dirty="0">
                <a:latin typeface="+mj-lt"/>
              </a:rPr>
              <a:t> that minimizes the  travel time from</a:t>
            </a:r>
          </a:p>
          <a:p>
            <a:r>
              <a:rPr lang="en-US" sz="2400" i="1" dirty="0"/>
              <a:t>y(0)=0 </a:t>
            </a:r>
            <a:r>
              <a:rPr lang="en-US" sz="2400" dirty="0"/>
              <a:t>to </a:t>
            </a:r>
            <a:r>
              <a:rPr lang="en-US" sz="2400" i="1" dirty="0"/>
              <a:t>y(</a:t>
            </a:r>
            <a:r>
              <a:rPr lang="en-US" sz="2400" i="1" dirty="0">
                <a:latin typeface="Symbol" pitchFamily="18" charset="2"/>
              </a:rPr>
              <a:t>p</a:t>
            </a:r>
            <a:r>
              <a:rPr lang="en-US" sz="2400" i="1" dirty="0"/>
              <a:t>)=-</a:t>
            </a:r>
            <a:r>
              <a:rPr lang="en-US" sz="2400" i="1" dirty="0">
                <a:latin typeface="Symbol" pitchFamily="18" charset="2"/>
              </a:rPr>
              <a:t>2</a:t>
            </a:r>
            <a:r>
              <a:rPr lang="en-US" sz="2400" dirty="0">
                <a:latin typeface="+mj-lt"/>
              </a:rPr>
              <a:t> ? </a:t>
            </a:r>
          </a:p>
        </p:txBody>
      </p:sp>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1516380"/>
            <a:ext cx="55816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a:extLst>
              <a:ext uri="{FF2B5EF4-FFF2-40B4-BE49-F238E27FC236}">
                <a16:creationId xmlns:a16="http://schemas.microsoft.com/office/drawing/2014/main" id="{2D82FBEC-0A55-4F38-B12F-3FE39127BCF6}"/>
              </a:ext>
            </a:extLst>
          </p:cNvPr>
          <p:cNvSpPr/>
          <p:nvPr/>
        </p:nvSpPr>
        <p:spPr>
          <a:xfrm>
            <a:off x="1295400" y="1600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E5EF7011-B777-4F12-813F-FD3EEC9D4C27}"/>
              </a:ext>
            </a:extLst>
          </p:cNvPr>
          <p:cNvGraphicFramePr>
            <a:graphicFrameLocks noChangeAspect="1"/>
          </p:cNvGraphicFramePr>
          <p:nvPr>
            <p:extLst>
              <p:ext uri="{D42A27DB-BD31-4B8C-83A1-F6EECF244321}">
                <p14:modId xmlns:p14="http://schemas.microsoft.com/office/powerpoint/2010/main" val="1978625962"/>
              </p:ext>
            </p:extLst>
          </p:nvPr>
        </p:nvGraphicFramePr>
        <p:xfrm>
          <a:off x="508000" y="5257800"/>
          <a:ext cx="6064250" cy="1123950"/>
        </p:xfrm>
        <a:graphic>
          <a:graphicData uri="http://schemas.openxmlformats.org/presentationml/2006/ole">
            <mc:AlternateContent xmlns:mc="http://schemas.openxmlformats.org/markup-compatibility/2006">
              <mc:Choice xmlns:v="urn:schemas-microsoft-com:vml" Requires="v">
                <p:oleObj name="Equation" r:id="rId5" imgW="3288960" imgH="609480" progId="Equation.DSMT4">
                  <p:embed/>
                </p:oleObj>
              </mc:Choice>
              <mc:Fallback>
                <p:oleObj name="Equation" r:id="rId5" imgW="3288960" imgH="609480" progId="Equation.DSMT4">
                  <p:embed/>
                  <p:pic>
                    <p:nvPicPr>
                      <p:cNvPr id="8" name="Object 7">
                        <a:extLst>
                          <a:ext uri="{FF2B5EF4-FFF2-40B4-BE49-F238E27FC236}">
                            <a16:creationId xmlns:a16="http://schemas.microsoft.com/office/drawing/2014/main" id="{E5EF7011-B777-4F12-813F-FD3EEC9D4C27}"/>
                          </a:ext>
                        </a:extLst>
                      </p:cNvPr>
                      <p:cNvPicPr/>
                      <p:nvPr/>
                    </p:nvPicPr>
                    <p:blipFill>
                      <a:blip r:embed="rId6"/>
                      <a:stretch>
                        <a:fillRect/>
                      </a:stretch>
                    </p:blipFill>
                    <p:spPr>
                      <a:xfrm>
                        <a:off x="508000" y="5257800"/>
                        <a:ext cx="6064250" cy="11239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09B5A47-5F45-4F2D-9B18-EEB51487B0A4}"/>
              </a:ext>
            </a:extLst>
          </p:cNvPr>
          <p:cNvGraphicFramePr>
            <a:graphicFrameLocks noChangeAspect="1"/>
          </p:cNvGraphicFramePr>
          <p:nvPr/>
        </p:nvGraphicFramePr>
        <p:xfrm>
          <a:off x="1905000" y="1899412"/>
          <a:ext cx="3510947" cy="959275"/>
        </p:xfrm>
        <a:graphic>
          <a:graphicData uri="http://schemas.openxmlformats.org/presentationml/2006/ole">
            <mc:AlternateContent xmlns:mc="http://schemas.openxmlformats.org/markup-compatibility/2006">
              <mc:Choice xmlns:v="urn:schemas-microsoft-com:vml" Requires="v">
                <p:oleObj name="Equation" r:id="rId7" imgW="2323800" imgH="634680" progId="Equation.DSMT4">
                  <p:embed/>
                </p:oleObj>
              </mc:Choice>
              <mc:Fallback>
                <p:oleObj name="Equation" r:id="rId7" imgW="2323800" imgH="634680" progId="Equation.DSMT4">
                  <p:embed/>
                  <p:pic>
                    <p:nvPicPr>
                      <p:cNvPr id="9" name="Object 8">
                        <a:extLst>
                          <a:ext uri="{FF2B5EF4-FFF2-40B4-BE49-F238E27FC236}">
                            <a16:creationId xmlns:a16="http://schemas.microsoft.com/office/drawing/2014/main" id="{509B5A47-5F45-4F2D-9B18-EEB51487B0A4}"/>
                          </a:ext>
                        </a:extLst>
                      </p:cNvPr>
                      <p:cNvPicPr/>
                      <p:nvPr/>
                    </p:nvPicPr>
                    <p:blipFill>
                      <a:blip r:embed="rId8"/>
                      <a:stretch>
                        <a:fillRect/>
                      </a:stretch>
                    </p:blipFill>
                    <p:spPr>
                      <a:xfrm>
                        <a:off x="1905000" y="1899412"/>
                        <a:ext cx="3510947" cy="959275"/>
                      </a:xfrm>
                      <a:prstGeom prst="rect">
                        <a:avLst/>
                      </a:prstGeom>
                    </p:spPr>
                  </p:pic>
                </p:oleObj>
              </mc:Fallback>
            </mc:AlternateContent>
          </a:graphicData>
        </a:graphic>
      </p:graphicFrame>
    </p:spTree>
    <p:extLst>
      <p:ext uri="{BB962C8B-B14F-4D97-AF65-F5344CB8AC3E}">
        <p14:creationId xmlns:p14="http://schemas.microsoft.com/office/powerpoint/2010/main" val="102674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07EEFB-2CC8-3D2C-E041-7355B5A64ABB}"/>
              </a:ext>
            </a:extLst>
          </p:cNvPr>
          <p:cNvPicPr>
            <a:picLocks noChangeAspect="1"/>
          </p:cNvPicPr>
          <p:nvPr/>
        </p:nvPicPr>
        <p:blipFill>
          <a:blip r:embed="rId3"/>
          <a:stretch>
            <a:fillRect/>
          </a:stretch>
        </p:blipFill>
        <p:spPr>
          <a:xfrm>
            <a:off x="96519" y="533400"/>
            <a:ext cx="8950961" cy="3648164"/>
          </a:xfrm>
          <a:prstGeom prst="rect">
            <a:avLst/>
          </a:prstGeom>
        </p:spPr>
      </p:pic>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fld id="{CE368B07-CEBF-4C80-90AF-53B34FA04CF3}" type="slidenum">
              <a:rPr lang="en-US" smtClean="0"/>
              <a:t>2</a:t>
            </a:fld>
            <a:endParaRPr lang="en-US" dirty="0"/>
          </a:p>
        </p:txBody>
      </p:sp>
      <p:sp>
        <p:nvSpPr>
          <p:cNvPr id="5" name="Right Arrow 4"/>
          <p:cNvSpPr/>
          <p:nvPr/>
        </p:nvSpPr>
        <p:spPr>
          <a:xfrm>
            <a:off x="304800" y="32385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ED6BDC-B74B-46D8-569E-2D6C06370FDC}"/>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F642588B-D95A-ACF2-0322-31BEC22AEB96}"/>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7A0127D5-37A1-4B0E-A838-A82F65C340B9}"/>
              </a:ext>
            </a:extLst>
          </p:cNvPr>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a:extLst>
              <a:ext uri="{FF2B5EF4-FFF2-40B4-BE49-F238E27FC236}">
                <a16:creationId xmlns:a16="http://schemas.microsoft.com/office/drawing/2014/main" id="{5408E1E2-1A17-0933-252B-902723AFFB0B}"/>
              </a:ext>
            </a:extLst>
          </p:cNvPr>
          <p:cNvGraphicFramePr>
            <a:graphicFrameLocks noChangeAspect="1"/>
          </p:cNvGraphicFramePr>
          <p:nvPr/>
        </p:nvGraphicFramePr>
        <p:xfrm>
          <a:off x="1143000" y="511359"/>
          <a:ext cx="6548733" cy="4275137"/>
        </p:xfrm>
        <a:graphic>
          <a:graphicData uri="http://schemas.openxmlformats.org/presentationml/2006/ole">
            <mc:AlternateContent xmlns:mc="http://schemas.openxmlformats.org/markup-compatibility/2006">
              <mc:Choice xmlns:v="urn:schemas-microsoft-com:vml" Requires="v">
                <p:oleObj name="Equation" r:id="rId2" imgW="2336760" imgH="1523880" progId="Equation.DSMT4">
                  <p:embed/>
                </p:oleObj>
              </mc:Choice>
              <mc:Fallback>
                <p:oleObj name="Equation" r:id="rId2" imgW="2336760" imgH="1523880" progId="Equation.DSMT4">
                  <p:embed/>
                  <p:pic>
                    <p:nvPicPr>
                      <p:cNvPr id="5" name="Object 4">
                        <a:extLst>
                          <a:ext uri="{FF2B5EF4-FFF2-40B4-BE49-F238E27FC236}">
                            <a16:creationId xmlns:a16="http://schemas.microsoft.com/office/drawing/2014/main" id="{5408E1E2-1A17-0933-252B-902723AFFB0B}"/>
                          </a:ext>
                        </a:extLst>
                      </p:cNvPr>
                      <p:cNvPicPr/>
                      <p:nvPr/>
                    </p:nvPicPr>
                    <p:blipFill>
                      <a:blip r:embed="rId3"/>
                      <a:stretch>
                        <a:fillRect/>
                      </a:stretch>
                    </p:blipFill>
                    <p:spPr>
                      <a:xfrm>
                        <a:off x="1143000" y="511359"/>
                        <a:ext cx="6548733" cy="4275137"/>
                      </a:xfrm>
                      <a:prstGeom prst="rect">
                        <a:avLst/>
                      </a:prstGeom>
                    </p:spPr>
                  </p:pic>
                </p:oleObj>
              </mc:Fallback>
            </mc:AlternateContent>
          </a:graphicData>
        </a:graphic>
      </p:graphicFrame>
    </p:spTree>
    <p:extLst>
      <p:ext uri="{BB962C8B-B14F-4D97-AF65-F5344CB8AC3E}">
        <p14:creationId xmlns:p14="http://schemas.microsoft.com/office/powerpoint/2010/main" val="3581614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01B69-CC5A-4CF1-8DA2-656A4160FEC6}"/>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61AB8266-C2D1-46A3-B1F4-B5CB7412DB4C}"/>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FCEB1685-784D-4972-9F2A-E7764D7E7B77}"/>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a:extLst>
              <a:ext uri="{FF2B5EF4-FFF2-40B4-BE49-F238E27FC236}">
                <a16:creationId xmlns:a16="http://schemas.microsoft.com/office/drawing/2014/main" id="{06ECC33C-1ABA-4EF0-85FB-0F5EB1028E28}"/>
              </a:ext>
            </a:extLst>
          </p:cNvPr>
          <p:cNvSpPr txBox="1"/>
          <p:nvPr/>
        </p:nvSpPr>
        <p:spPr>
          <a:xfrm>
            <a:off x="76200" y="136525"/>
            <a:ext cx="8305800" cy="461665"/>
          </a:xfrm>
          <a:prstGeom prst="rect">
            <a:avLst/>
          </a:prstGeom>
          <a:noFill/>
        </p:spPr>
        <p:txBody>
          <a:bodyPr wrap="square" rtlCol="0">
            <a:spAutoFit/>
          </a:bodyPr>
          <a:lstStyle/>
          <a:p>
            <a:r>
              <a:rPr lang="en-US" sz="2400" dirty="0">
                <a:latin typeface="+mj-lt"/>
              </a:rPr>
              <a:t>Vote for your favorite path</a:t>
            </a:r>
          </a:p>
        </p:txBody>
      </p:sp>
      <p:sp>
        <p:nvSpPr>
          <p:cNvPr id="7" name="TextBox 6">
            <a:extLst>
              <a:ext uri="{FF2B5EF4-FFF2-40B4-BE49-F238E27FC236}">
                <a16:creationId xmlns:a16="http://schemas.microsoft.com/office/drawing/2014/main" id="{1CB1318D-9EC7-4FA4-BF62-250E2A626C3B}"/>
              </a:ext>
            </a:extLst>
          </p:cNvPr>
          <p:cNvSpPr txBox="1"/>
          <p:nvPr/>
        </p:nvSpPr>
        <p:spPr>
          <a:xfrm>
            <a:off x="762000" y="4876800"/>
            <a:ext cx="5715000" cy="1569660"/>
          </a:xfrm>
          <a:prstGeom prst="rect">
            <a:avLst/>
          </a:prstGeom>
          <a:noFill/>
        </p:spPr>
        <p:txBody>
          <a:bodyPr wrap="square" rtlCol="0">
            <a:spAutoFit/>
          </a:bodyPr>
          <a:lstStyle/>
          <a:p>
            <a:r>
              <a:rPr lang="en-US" sz="2400" dirty="0">
                <a:latin typeface="+mj-lt"/>
              </a:rPr>
              <a:t>Which gives the shortest time?</a:t>
            </a:r>
          </a:p>
          <a:p>
            <a:pPr marL="457200" indent="-457200">
              <a:buFont typeface="+mj-lt"/>
              <a:buAutoNum type="alphaLcPeriod"/>
            </a:pPr>
            <a:r>
              <a:rPr lang="en-US" sz="2400" dirty="0">
                <a:solidFill>
                  <a:srgbClr val="00B050"/>
                </a:solidFill>
                <a:latin typeface="+mj-lt"/>
              </a:rPr>
              <a:t>Green</a:t>
            </a:r>
          </a:p>
          <a:p>
            <a:pPr marL="457200" indent="-457200">
              <a:buFont typeface="+mj-lt"/>
              <a:buAutoNum type="alphaLcPeriod"/>
            </a:pPr>
            <a:r>
              <a:rPr lang="en-US" sz="2400" dirty="0">
                <a:solidFill>
                  <a:srgbClr val="FF0000"/>
                </a:solidFill>
                <a:latin typeface="+mj-lt"/>
              </a:rPr>
              <a:t>Red</a:t>
            </a:r>
          </a:p>
          <a:p>
            <a:pPr marL="457200" indent="-457200">
              <a:buFont typeface="+mj-lt"/>
              <a:buAutoNum type="alphaLcPeriod"/>
            </a:pPr>
            <a:r>
              <a:rPr lang="en-US" sz="2400" dirty="0">
                <a:solidFill>
                  <a:srgbClr val="0070C0"/>
                </a:solidFill>
                <a:latin typeface="+mj-lt"/>
              </a:rPr>
              <a:t>Blue</a:t>
            </a:r>
          </a:p>
        </p:txBody>
      </p:sp>
      <p:sp>
        <p:nvSpPr>
          <p:cNvPr id="8" name="TextBox 7">
            <a:extLst>
              <a:ext uri="{FF2B5EF4-FFF2-40B4-BE49-F238E27FC236}">
                <a16:creationId xmlns:a16="http://schemas.microsoft.com/office/drawing/2014/main" id="{9FAB5292-0D7D-4B3A-853B-AC63CA78CA0F}"/>
              </a:ext>
            </a:extLst>
          </p:cNvPr>
          <p:cNvSpPr txBox="1"/>
          <p:nvPr/>
        </p:nvSpPr>
        <p:spPr>
          <a:xfrm>
            <a:off x="4495800" y="598190"/>
            <a:ext cx="533400" cy="461665"/>
          </a:xfrm>
          <a:prstGeom prst="rect">
            <a:avLst/>
          </a:prstGeom>
          <a:noFill/>
        </p:spPr>
        <p:txBody>
          <a:bodyPr wrap="square" rtlCol="0">
            <a:spAutoFit/>
          </a:bodyPr>
          <a:lstStyle/>
          <a:p>
            <a:r>
              <a:rPr lang="en-US" sz="2400" i="1" dirty="0">
                <a:latin typeface="+mj-lt"/>
              </a:rPr>
              <a:t>x</a:t>
            </a:r>
          </a:p>
        </p:txBody>
      </p:sp>
      <p:sp>
        <p:nvSpPr>
          <p:cNvPr id="9" name="TextBox 8">
            <a:extLst>
              <a:ext uri="{FF2B5EF4-FFF2-40B4-BE49-F238E27FC236}">
                <a16:creationId xmlns:a16="http://schemas.microsoft.com/office/drawing/2014/main" id="{D268BBA0-18C5-4B3B-B764-C58792A18478}"/>
              </a:ext>
            </a:extLst>
          </p:cNvPr>
          <p:cNvSpPr txBox="1"/>
          <p:nvPr/>
        </p:nvSpPr>
        <p:spPr>
          <a:xfrm>
            <a:off x="304800" y="2662535"/>
            <a:ext cx="533400" cy="461665"/>
          </a:xfrm>
          <a:prstGeom prst="rect">
            <a:avLst/>
          </a:prstGeom>
          <a:noFill/>
        </p:spPr>
        <p:txBody>
          <a:bodyPr wrap="square" rtlCol="0">
            <a:spAutoFit/>
          </a:bodyPr>
          <a:lstStyle/>
          <a:p>
            <a:r>
              <a:rPr lang="en-US" sz="2400" i="1" dirty="0">
                <a:latin typeface="+mj-lt"/>
              </a:rPr>
              <a:t>y</a:t>
            </a:r>
          </a:p>
        </p:txBody>
      </p:sp>
      <p:pic>
        <p:nvPicPr>
          <p:cNvPr id="10" name="Picture 9">
            <a:extLst>
              <a:ext uri="{FF2B5EF4-FFF2-40B4-BE49-F238E27FC236}">
                <a16:creationId xmlns:a16="http://schemas.microsoft.com/office/drawing/2014/main" id="{9AC33E02-343A-E25F-C537-BA3104E48233}"/>
              </a:ext>
            </a:extLst>
          </p:cNvPr>
          <p:cNvPicPr>
            <a:picLocks noChangeAspect="1"/>
          </p:cNvPicPr>
          <p:nvPr/>
        </p:nvPicPr>
        <p:blipFill>
          <a:blip r:embed="rId3"/>
          <a:stretch>
            <a:fillRect/>
          </a:stretch>
        </p:blipFill>
        <p:spPr>
          <a:xfrm>
            <a:off x="571500" y="863600"/>
            <a:ext cx="7277100" cy="3286125"/>
          </a:xfrm>
          <a:prstGeom prst="rect">
            <a:avLst/>
          </a:prstGeom>
        </p:spPr>
      </p:pic>
    </p:spTree>
    <p:extLst>
      <p:ext uri="{BB962C8B-B14F-4D97-AF65-F5344CB8AC3E}">
        <p14:creationId xmlns:p14="http://schemas.microsoft.com/office/powerpoint/2010/main" val="225928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nvGraphicFramePr>
        <p:xfrm>
          <a:off x="228600" y="139859"/>
          <a:ext cx="6691313" cy="6064635"/>
        </p:xfrm>
        <a:graphic>
          <a:graphicData uri="http://schemas.openxmlformats.org/presentationml/2006/ole">
            <mc:AlternateContent xmlns:mc="http://schemas.openxmlformats.org/markup-compatibility/2006">
              <mc:Choice xmlns:v="urn:schemas-microsoft-com:vml" Requires="v">
                <p:oleObj name="Equation" r:id="rId3" imgW="5168880" imgH="4686120" progId="Equation.DSMT4">
                  <p:embed/>
                </p:oleObj>
              </mc:Choice>
              <mc:Fallback>
                <p:oleObj name="Equation" r:id="rId3" imgW="5168880" imgH="4686120" progId="Equation.DSMT4">
                  <p:embed/>
                  <p:pic>
                    <p:nvPicPr>
                      <p:cNvPr id="5" name="Object 4"/>
                      <p:cNvPicPr>
                        <a:picLocks noChangeAspect="1" noChangeArrowheads="1"/>
                      </p:cNvPicPr>
                      <p:nvPr/>
                    </p:nvPicPr>
                    <p:blipFill>
                      <a:blip r:embed="rId4"/>
                      <a:srcRect/>
                      <a:stretch>
                        <a:fillRect/>
                      </a:stretch>
                    </p:blipFill>
                    <p:spPr bwMode="auto">
                      <a:xfrm>
                        <a:off x="228600" y="139859"/>
                        <a:ext cx="6691313" cy="606463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4195506" y="2209799"/>
          <a:ext cx="4922336" cy="4329113"/>
        </p:xfrm>
        <a:graphic>
          <a:graphicData uri="http://schemas.openxmlformats.org/presentationml/2006/ole">
            <mc:AlternateContent xmlns:mc="http://schemas.openxmlformats.org/markup-compatibility/2006">
              <mc:Choice xmlns:v="urn:schemas-microsoft-com:vml" Requires="v">
                <p:oleObj name="Equation" r:id="rId5" imgW="4101840" imgH="3606480" progId="Equation.DSMT4">
                  <p:embed/>
                </p:oleObj>
              </mc:Choice>
              <mc:Fallback>
                <p:oleObj name="Equation" r:id="rId5" imgW="4101840" imgH="3606480" progId="Equation.DSMT4">
                  <p:embed/>
                  <p:pic>
                    <p:nvPicPr>
                      <p:cNvPr id="6" name="Object 5"/>
                      <p:cNvPicPr>
                        <a:picLocks noChangeAspect="1" noChangeArrowheads="1"/>
                      </p:cNvPicPr>
                      <p:nvPr/>
                    </p:nvPicPr>
                    <p:blipFill>
                      <a:blip r:embed="rId6"/>
                      <a:srcRect/>
                      <a:stretch>
                        <a:fillRect/>
                      </a:stretch>
                    </p:blipFill>
                    <p:spPr bwMode="auto">
                      <a:xfrm>
                        <a:off x="4195506" y="2209799"/>
                        <a:ext cx="4922336" cy="4329113"/>
                      </a:xfrm>
                      <a:prstGeom prst="rect">
                        <a:avLst/>
                      </a:prstGeom>
                      <a:solidFill>
                        <a:srgbClr val="00B050">
                          <a:alpha val="21000"/>
                        </a:srgbClr>
                      </a:solidFill>
                      <a:ln>
                        <a:noFill/>
                      </a:ln>
                    </p:spPr>
                  </p:pic>
                </p:oleObj>
              </mc:Fallback>
            </mc:AlternateContent>
          </a:graphicData>
        </a:graphic>
      </p:graphicFrame>
    </p:spTree>
    <p:extLst>
      <p:ext uri="{BB962C8B-B14F-4D97-AF65-F5344CB8AC3E}">
        <p14:creationId xmlns:p14="http://schemas.microsoft.com/office/powerpoint/2010/main" val="46952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9E233-5F0A-AC4A-92FC-5C1DE73D5FCB}"/>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42F2A7F4-A3FA-5933-B185-A436346F2121}"/>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B74FAE9F-C89F-0A95-6696-1F822BC3284E}"/>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a:extLst>
              <a:ext uri="{FF2B5EF4-FFF2-40B4-BE49-F238E27FC236}">
                <a16:creationId xmlns:a16="http://schemas.microsoft.com/office/drawing/2014/main" id="{AA88C83B-D21C-6F24-EC63-9001DD81348F}"/>
              </a:ext>
            </a:extLst>
          </p:cNvPr>
          <p:cNvSpPr txBox="1"/>
          <p:nvPr/>
        </p:nvSpPr>
        <p:spPr>
          <a:xfrm>
            <a:off x="457200" y="304800"/>
            <a:ext cx="8382000" cy="1569660"/>
          </a:xfrm>
          <a:prstGeom prst="rect">
            <a:avLst/>
          </a:prstGeom>
          <a:noFill/>
        </p:spPr>
        <p:txBody>
          <a:bodyPr wrap="square" rtlCol="0">
            <a:spAutoFit/>
          </a:bodyPr>
          <a:lstStyle/>
          <a:p>
            <a:r>
              <a:rPr lang="en-US" sz="2400" dirty="0">
                <a:latin typeface="+mj-lt"/>
              </a:rPr>
              <a:t>Note that your textbook applied a different trick to simplify the equations which also works, effectively switching the role of </a:t>
            </a:r>
            <a:r>
              <a:rPr lang="en-US" sz="2400" i="1" dirty="0">
                <a:latin typeface="+mj-lt"/>
              </a:rPr>
              <a:t>x</a:t>
            </a:r>
            <a:r>
              <a:rPr lang="en-US" sz="2400" dirty="0">
                <a:latin typeface="+mj-lt"/>
                <a:sym typeface="Wingdings" panose="05000000000000000000" pitchFamily="2" charset="2"/>
              </a:rPr>
              <a:t></a:t>
            </a:r>
            <a:r>
              <a:rPr lang="en-US" sz="2400" i="1" dirty="0">
                <a:latin typeface="+mj-lt"/>
                <a:sym typeface="Wingdings" panose="05000000000000000000" pitchFamily="2" charset="2"/>
              </a:rPr>
              <a:t>y</a:t>
            </a:r>
          </a:p>
          <a:p>
            <a:endParaRPr lang="en-US" sz="2400" dirty="0">
              <a:latin typeface="+mj-lt"/>
            </a:endParaRPr>
          </a:p>
        </p:txBody>
      </p:sp>
    </p:spTree>
    <p:extLst>
      <p:ext uri="{BB962C8B-B14F-4D97-AF65-F5344CB8AC3E}">
        <p14:creationId xmlns:p14="http://schemas.microsoft.com/office/powerpoint/2010/main" val="3662191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nvGraphicFramePr>
        <p:xfrm>
          <a:off x="771525" y="609600"/>
          <a:ext cx="6869113" cy="4513263"/>
        </p:xfrm>
        <a:graphic>
          <a:graphicData uri="http://schemas.openxmlformats.org/presentationml/2006/ole">
            <mc:AlternateContent xmlns:mc="http://schemas.openxmlformats.org/markup-compatibility/2006">
              <mc:Choice xmlns:v="urn:schemas-microsoft-com:vml" Requires="v">
                <p:oleObj name="数式" r:id="rId3" imgW="3555720" imgH="2336760" progId="Equation.3">
                  <p:embed/>
                </p:oleObj>
              </mc:Choice>
              <mc:Fallback>
                <p:oleObj name="数式" r:id="rId3" imgW="3555720" imgH="2336760" progId="Equation.3">
                  <p:embed/>
                  <p:pic>
                    <p:nvPicPr>
                      <p:cNvPr id="5" name="Object 4"/>
                      <p:cNvPicPr>
                        <a:picLocks noChangeAspect="1" noChangeArrowheads="1"/>
                      </p:cNvPicPr>
                      <p:nvPr/>
                    </p:nvPicPr>
                    <p:blipFill>
                      <a:blip r:embed="rId4"/>
                      <a:srcRect/>
                      <a:stretch>
                        <a:fillRect/>
                      </a:stretch>
                    </p:blipFill>
                    <p:spPr bwMode="auto">
                      <a:xfrm>
                        <a:off x="771525" y="609600"/>
                        <a:ext cx="6869113"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rrow: Up 5">
            <a:extLst>
              <a:ext uri="{FF2B5EF4-FFF2-40B4-BE49-F238E27FC236}">
                <a16:creationId xmlns:a16="http://schemas.microsoft.com/office/drawing/2014/main" id="{FBE434B0-621B-481A-ADFA-C9AB987EE211}"/>
              </a:ext>
            </a:extLst>
          </p:cNvPr>
          <p:cNvSpPr/>
          <p:nvPr/>
        </p:nvSpPr>
        <p:spPr>
          <a:xfrm>
            <a:off x="7096919" y="4343400"/>
            <a:ext cx="762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6DC754-E3E5-4B2E-B4E1-D48479AB2403}"/>
              </a:ext>
            </a:extLst>
          </p:cNvPr>
          <p:cNvSpPr txBox="1"/>
          <p:nvPr/>
        </p:nvSpPr>
        <p:spPr>
          <a:xfrm>
            <a:off x="4545496" y="4768761"/>
            <a:ext cx="4419600" cy="1569660"/>
          </a:xfrm>
          <a:prstGeom prst="rect">
            <a:avLst/>
          </a:prstGeom>
          <a:noFill/>
        </p:spPr>
        <p:txBody>
          <a:bodyPr wrap="square" rtlCol="0">
            <a:spAutoFit/>
          </a:bodyPr>
          <a:lstStyle/>
          <a:p>
            <a:r>
              <a:rPr lang="en-US" sz="2400" dirty="0">
                <a:latin typeface="+mj-lt"/>
              </a:rPr>
              <a:t>Question – why this choice?</a:t>
            </a:r>
          </a:p>
          <a:p>
            <a:r>
              <a:rPr lang="en-US" sz="2400" dirty="0">
                <a:latin typeface="+mj-lt"/>
              </a:rPr>
              <a:t>Answer – because the answer will be more beautiful. (Be sure that was not my cleverness.)</a:t>
            </a:r>
          </a:p>
        </p:txBody>
      </p:sp>
    </p:spTree>
    <p:extLst>
      <p:ext uri="{BB962C8B-B14F-4D97-AF65-F5344CB8AC3E}">
        <p14:creationId xmlns:p14="http://schemas.microsoft.com/office/powerpoint/2010/main" val="1244979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62000" y="3886200"/>
            <a:ext cx="6096000" cy="1905000"/>
            <a:chOff x="762000" y="3886200"/>
            <a:chExt cx="6096000" cy="1905000"/>
          </a:xfrm>
        </p:grpSpPr>
        <p:sp>
          <p:nvSpPr>
            <p:cNvPr id="9" name="Rectangle 8"/>
            <p:cNvSpPr/>
            <p:nvPr/>
          </p:nvSpPr>
          <p:spPr>
            <a:xfrm>
              <a:off x="1295400" y="4419600"/>
              <a:ext cx="3200400" cy="1371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3886200"/>
              <a:ext cx="6096000" cy="461665"/>
            </a:xfrm>
            <a:prstGeom prst="rect">
              <a:avLst/>
            </a:prstGeom>
            <a:noFill/>
          </p:spPr>
          <p:txBody>
            <a:bodyPr wrap="square" rtlCol="0">
              <a:spAutoFit/>
            </a:bodyPr>
            <a:lstStyle/>
            <a:p>
              <a:r>
                <a:rPr lang="en-US" sz="2400" dirty="0">
                  <a:latin typeface="+mj-lt"/>
                </a:rPr>
                <a:t>Parametric equations for </a:t>
              </a:r>
              <a:r>
                <a:rPr lang="en-US" sz="2400" dirty="0" err="1">
                  <a:latin typeface="+mj-lt"/>
                </a:rPr>
                <a:t>Brachistochrone</a:t>
              </a:r>
              <a:r>
                <a:rPr lang="en-US" sz="2400" dirty="0">
                  <a:latin typeface="+mj-lt"/>
                </a:rPr>
                <a:t>:</a:t>
              </a:r>
            </a:p>
          </p:txBody>
        </p:sp>
        <p:graphicFrame>
          <p:nvGraphicFramePr>
            <p:cNvPr id="7" name="Object 6"/>
            <p:cNvGraphicFramePr>
              <a:graphicFrameLocks noChangeAspect="1"/>
            </p:cNvGraphicFramePr>
            <p:nvPr/>
          </p:nvGraphicFramePr>
          <p:xfrm>
            <a:off x="1295400" y="4347865"/>
            <a:ext cx="3152775" cy="1425413"/>
          </p:xfrm>
          <a:graphic>
            <a:graphicData uri="http://schemas.openxmlformats.org/presentationml/2006/ole">
              <mc:AlternateContent xmlns:mc="http://schemas.openxmlformats.org/markup-compatibility/2006">
                <mc:Choice xmlns:v="urn:schemas-microsoft-com:vml" Requires="v">
                  <p:oleObj name="数式" r:id="rId3" imgW="952200" imgH="431640" progId="Equation.3">
                    <p:embed/>
                  </p:oleObj>
                </mc:Choice>
                <mc:Fallback>
                  <p:oleObj name="数式" r:id="rId3" imgW="952200" imgH="431640" progId="Equation.3">
                    <p:embed/>
                    <p:pic>
                      <p:nvPicPr>
                        <p:cNvPr id="7" name="Object 6"/>
                        <p:cNvPicPr>
                          <a:picLocks noChangeAspect="1" noChangeArrowheads="1"/>
                        </p:cNvPicPr>
                        <p:nvPr/>
                      </p:nvPicPr>
                      <p:blipFill>
                        <a:blip r:embed="rId4"/>
                        <a:srcRect/>
                        <a:stretch>
                          <a:fillRect/>
                        </a:stretch>
                      </p:blipFill>
                      <p:spPr bwMode="auto">
                        <a:xfrm>
                          <a:off x="1295400" y="4347865"/>
                          <a:ext cx="3152775" cy="1425413"/>
                        </a:xfrm>
                        <a:prstGeom prst="rect">
                          <a:avLst/>
                        </a:prstGeom>
                        <a:noFill/>
                        <a:ln>
                          <a:noFill/>
                        </a:ln>
                      </p:spPr>
                    </p:pic>
                  </p:oleObj>
                </mc:Fallback>
              </mc:AlternateContent>
            </a:graphicData>
          </a:graphic>
        </p:graphicFrame>
      </p:grpSp>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nvGraphicFramePr>
        <p:xfrm>
          <a:off x="381000" y="304800"/>
          <a:ext cx="2992437" cy="3262313"/>
        </p:xfrm>
        <a:graphic>
          <a:graphicData uri="http://schemas.openxmlformats.org/presentationml/2006/ole">
            <mc:AlternateContent xmlns:mc="http://schemas.openxmlformats.org/markup-compatibility/2006">
              <mc:Choice xmlns:v="urn:schemas-microsoft-com:vml" Requires="v">
                <p:oleObj name="数式" r:id="rId5" imgW="1549080" imgH="1688760" progId="Equation.3">
                  <p:embed/>
                </p:oleObj>
              </mc:Choice>
              <mc:Fallback>
                <p:oleObj name="数式" r:id="rId5" imgW="1549080" imgH="1688760" progId="Equation.3">
                  <p:embed/>
                  <p:pic>
                    <p:nvPicPr>
                      <p:cNvPr id="5" name="Object 4"/>
                      <p:cNvPicPr>
                        <a:picLocks noChangeAspect="1" noChangeArrowheads="1"/>
                      </p:cNvPicPr>
                      <p:nvPr/>
                    </p:nvPicPr>
                    <p:blipFill>
                      <a:blip r:embed="rId6"/>
                      <a:srcRect/>
                      <a:stretch>
                        <a:fillRect/>
                      </a:stretch>
                    </p:blipFill>
                    <p:spPr bwMode="auto">
                      <a:xfrm>
                        <a:off x="381000" y="304800"/>
                        <a:ext cx="2992437"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114800" y="563212"/>
          <a:ext cx="4830763" cy="2740025"/>
        </p:xfrm>
        <a:graphic>
          <a:graphicData uri="http://schemas.openxmlformats.org/presentationml/2006/ole">
            <mc:AlternateContent xmlns:mc="http://schemas.openxmlformats.org/markup-compatibility/2006">
              <mc:Choice xmlns:v="urn:schemas-microsoft-com:vml" Requires="v">
                <p:oleObj name="数式" r:id="rId7" imgW="2501640" imgH="1422360" progId="Equation.3">
                  <p:embed/>
                </p:oleObj>
              </mc:Choice>
              <mc:Fallback>
                <p:oleObj name="数式" r:id="rId7" imgW="2501640" imgH="1422360" progId="Equation.3">
                  <p:embed/>
                  <p:pic>
                    <p:nvPicPr>
                      <p:cNvPr id="6" name="Object 5"/>
                      <p:cNvPicPr>
                        <a:picLocks noChangeAspect="1" noChangeArrowheads="1"/>
                      </p:cNvPicPr>
                      <p:nvPr/>
                    </p:nvPicPr>
                    <p:blipFill>
                      <a:blip r:embed="rId8"/>
                      <a:srcRect/>
                      <a:stretch>
                        <a:fillRect/>
                      </a:stretch>
                    </p:blipFill>
                    <p:spPr bwMode="auto">
                      <a:xfrm>
                        <a:off x="4114800" y="563212"/>
                        <a:ext cx="4830763" cy="2740025"/>
                      </a:xfrm>
                      <a:prstGeom prst="rect">
                        <a:avLst/>
                      </a:prstGeom>
                      <a:solidFill>
                        <a:srgbClr val="7030A0">
                          <a:alpha val="11000"/>
                        </a:srgbClr>
                      </a:solidFill>
                      <a:ln>
                        <a:noFill/>
                      </a:ln>
                    </p:spPr>
                  </p:pic>
                </p:oleObj>
              </mc:Fallback>
            </mc:AlternateContent>
          </a:graphicData>
        </a:graphic>
      </p:graphicFrame>
    </p:spTree>
    <p:extLst>
      <p:ext uri="{BB962C8B-B14F-4D97-AF65-F5344CB8AC3E}">
        <p14:creationId xmlns:p14="http://schemas.microsoft.com/office/powerpoint/2010/main" val="38765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6" name="Picture 5"/>
          <p:cNvPicPr>
            <a:picLocks noChangeAspect="1"/>
          </p:cNvPicPr>
          <p:nvPr/>
        </p:nvPicPr>
        <p:blipFill>
          <a:blip r:embed="rId3"/>
          <a:stretch>
            <a:fillRect/>
          </a:stretch>
        </p:blipFill>
        <p:spPr>
          <a:xfrm>
            <a:off x="1371600" y="1524000"/>
            <a:ext cx="6400800" cy="3810000"/>
          </a:xfrm>
          <a:prstGeom prst="rect">
            <a:avLst/>
          </a:prstGeom>
        </p:spPr>
      </p:pic>
      <p:sp>
        <p:nvSpPr>
          <p:cNvPr id="7" name="TextBox 6"/>
          <p:cNvSpPr txBox="1"/>
          <p:nvPr/>
        </p:nvSpPr>
        <p:spPr>
          <a:xfrm>
            <a:off x="762000" y="753560"/>
            <a:ext cx="7924800" cy="461665"/>
          </a:xfrm>
          <a:prstGeom prst="rect">
            <a:avLst/>
          </a:prstGeom>
          <a:noFill/>
        </p:spPr>
        <p:txBody>
          <a:bodyPr wrap="square" rtlCol="0">
            <a:spAutoFit/>
          </a:bodyPr>
          <a:lstStyle/>
          <a:p>
            <a:r>
              <a:rPr lang="en-US" sz="2400" dirty="0">
                <a:latin typeface="+mj-lt"/>
              </a:rPr>
              <a:t>plot([theta-sin(theta), cos(theta)-1, theta = 0 .. </a:t>
            </a:r>
            <a:r>
              <a:rPr lang="en-US" sz="2400">
                <a:latin typeface="+mj-lt"/>
              </a:rPr>
              <a:t>Pi])</a:t>
            </a:r>
            <a:endParaRPr lang="en-US" sz="2400" dirty="0">
              <a:latin typeface="+mj-lt"/>
            </a:endParaRPr>
          </a:p>
        </p:txBody>
      </p:sp>
      <p:sp>
        <p:nvSpPr>
          <p:cNvPr id="8" name="TextBox 7"/>
          <p:cNvSpPr txBox="1"/>
          <p:nvPr/>
        </p:nvSpPr>
        <p:spPr>
          <a:xfrm>
            <a:off x="304800" y="304800"/>
            <a:ext cx="8686800" cy="477193"/>
          </a:xfrm>
          <a:prstGeom prst="rect">
            <a:avLst/>
          </a:prstGeom>
          <a:noFill/>
        </p:spPr>
        <p:txBody>
          <a:bodyPr wrap="square" rtlCol="0">
            <a:spAutoFit/>
          </a:bodyPr>
          <a:lstStyle/>
          <a:p>
            <a:r>
              <a:rPr lang="en-US" sz="2400" dirty="0">
                <a:latin typeface="+mj-lt"/>
              </a:rPr>
              <a:t>Parametric plot --</a:t>
            </a:r>
          </a:p>
        </p:txBody>
      </p:sp>
      <p:sp>
        <p:nvSpPr>
          <p:cNvPr id="9" name="TextBox 8"/>
          <p:cNvSpPr txBox="1"/>
          <p:nvPr/>
        </p:nvSpPr>
        <p:spPr>
          <a:xfrm>
            <a:off x="1028700" y="2967335"/>
            <a:ext cx="990600" cy="584775"/>
          </a:xfrm>
          <a:prstGeom prst="rect">
            <a:avLst/>
          </a:prstGeom>
          <a:noFill/>
        </p:spPr>
        <p:txBody>
          <a:bodyPr wrap="square" rtlCol="0">
            <a:spAutoFit/>
          </a:bodyPr>
          <a:lstStyle/>
          <a:p>
            <a:r>
              <a:rPr lang="en-US" sz="3200" b="1" i="1" dirty="0">
                <a:latin typeface="+mj-lt"/>
              </a:rPr>
              <a:t>y</a:t>
            </a:r>
          </a:p>
        </p:txBody>
      </p:sp>
      <p:sp>
        <p:nvSpPr>
          <p:cNvPr id="10" name="TextBox 9"/>
          <p:cNvSpPr txBox="1"/>
          <p:nvPr/>
        </p:nvSpPr>
        <p:spPr>
          <a:xfrm>
            <a:off x="4572000" y="5105400"/>
            <a:ext cx="990600" cy="584775"/>
          </a:xfrm>
          <a:prstGeom prst="rect">
            <a:avLst/>
          </a:prstGeom>
          <a:noFill/>
        </p:spPr>
        <p:txBody>
          <a:bodyPr wrap="square" rtlCol="0">
            <a:spAutoFit/>
          </a:bodyPr>
          <a:lstStyle/>
          <a:p>
            <a:r>
              <a:rPr lang="en-US" sz="3200" b="1" i="1">
                <a:latin typeface="+mj-lt"/>
              </a:rPr>
              <a:t>x</a:t>
            </a:r>
            <a:endParaRPr lang="en-US" sz="3200" b="1" i="1" dirty="0">
              <a:latin typeface="+mj-lt"/>
            </a:endParaRPr>
          </a:p>
        </p:txBody>
      </p:sp>
    </p:spTree>
    <p:extLst>
      <p:ext uri="{BB962C8B-B14F-4D97-AF65-F5344CB8AC3E}">
        <p14:creationId xmlns:p14="http://schemas.microsoft.com/office/powerpoint/2010/main" val="1262255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01B69-CC5A-4CF1-8DA2-656A4160FEC6}"/>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61AB8266-C2D1-46A3-B1F4-B5CB7412DB4C}"/>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FCEB1685-784D-4972-9F2A-E7764D7E7B77}"/>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6" name="TextBox 5">
            <a:extLst>
              <a:ext uri="{FF2B5EF4-FFF2-40B4-BE49-F238E27FC236}">
                <a16:creationId xmlns:a16="http://schemas.microsoft.com/office/drawing/2014/main" id="{06ECC33C-1ABA-4EF0-85FB-0F5EB1028E28}"/>
              </a:ext>
            </a:extLst>
          </p:cNvPr>
          <p:cNvSpPr txBox="1"/>
          <p:nvPr/>
        </p:nvSpPr>
        <p:spPr>
          <a:xfrm>
            <a:off x="76200" y="136525"/>
            <a:ext cx="8305800" cy="461665"/>
          </a:xfrm>
          <a:prstGeom prst="rect">
            <a:avLst/>
          </a:prstGeom>
          <a:noFill/>
        </p:spPr>
        <p:txBody>
          <a:bodyPr wrap="square" rtlCol="0">
            <a:spAutoFit/>
          </a:bodyPr>
          <a:lstStyle/>
          <a:p>
            <a:r>
              <a:rPr lang="en-US" sz="2400" dirty="0">
                <a:latin typeface="+mj-lt"/>
              </a:rPr>
              <a:t>Checking the results</a:t>
            </a:r>
          </a:p>
        </p:txBody>
      </p:sp>
      <p:graphicFrame>
        <p:nvGraphicFramePr>
          <p:cNvPr id="8" name="Object 7">
            <a:extLst>
              <a:ext uri="{FF2B5EF4-FFF2-40B4-BE49-F238E27FC236}">
                <a16:creationId xmlns:a16="http://schemas.microsoft.com/office/drawing/2014/main" id="{AB5FCAD0-9780-406C-9919-2FF78EA4EEF7}"/>
              </a:ext>
            </a:extLst>
          </p:cNvPr>
          <p:cNvGraphicFramePr>
            <a:graphicFrameLocks noChangeAspect="1"/>
          </p:cNvGraphicFramePr>
          <p:nvPr/>
        </p:nvGraphicFramePr>
        <p:xfrm>
          <a:off x="398670" y="972840"/>
          <a:ext cx="2692400" cy="1104900"/>
        </p:xfrm>
        <a:graphic>
          <a:graphicData uri="http://schemas.openxmlformats.org/presentationml/2006/ole">
            <mc:AlternateContent xmlns:mc="http://schemas.openxmlformats.org/markup-compatibility/2006">
              <mc:Choice xmlns:v="urn:schemas-microsoft-com:vml" Requires="v">
                <p:oleObj name="Equation" r:id="rId3" imgW="2692080" imgH="1104840" progId="Equation.DSMT4">
                  <p:embed/>
                </p:oleObj>
              </mc:Choice>
              <mc:Fallback>
                <p:oleObj name="Equation" r:id="rId3" imgW="2692080" imgH="1104840" progId="Equation.DSMT4">
                  <p:embed/>
                  <p:pic>
                    <p:nvPicPr>
                      <p:cNvPr id="8" name="Object 7">
                        <a:extLst>
                          <a:ext uri="{FF2B5EF4-FFF2-40B4-BE49-F238E27FC236}">
                            <a16:creationId xmlns:a16="http://schemas.microsoft.com/office/drawing/2014/main" id="{AB5FCAD0-9780-406C-9919-2FF78EA4EEF7}"/>
                          </a:ext>
                        </a:extLst>
                      </p:cNvPr>
                      <p:cNvPicPr/>
                      <p:nvPr/>
                    </p:nvPicPr>
                    <p:blipFill>
                      <a:blip r:embed="rId4"/>
                      <a:stretch>
                        <a:fillRect/>
                      </a:stretch>
                    </p:blipFill>
                    <p:spPr>
                      <a:xfrm>
                        <a:off x="398670" y="972840"/>
                        <a:ext cx="2692400" cy="11049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0EC5D21-0E22-4A76-AC9A-287C1A7FB40A}"/>
              </a:ext>
            </a:extLst>
          </p:cNvPr>
          <p:cNvSpPr txBox="1"/>
          <p:nvPr/>
        </p:nvSpPr>
        <p:spPr>
          <a:xfrm>
            <a:off x="838200" y="3276600"/>
            <a:ext cx="2133600" cy="1938992"/>
          </a:xfrm>
          <a:prstGeom prst="rect">
            <a:avLst/>
          </a:prstGeom>
          <a:noFill/>
        </p:spPr>
        <p:txBody>
          <a:bodyPr wrap="square" rtlCol="0">
            <a:spAutoFit/>
          </a:bodyPr>
          <a:lstStyle/>
          <a:p>
            <a:r>
              <a:rPr lang="en-US" sz="2400" b="1" dirty="0">
                <a:solidFill>
                  <a:srgbClr val="00B050"/>
                </a:solidFill>
                <a:latin typeface="+mj-lt"/>
              </a:rPr>
              <a:t>T=4.4429</a:t>
            </a:r>
          </a:p>
          <a:p>
            <a:endParaRPr lang="en-US" sz="2400" b="1" dirty="0">
              <a:solidFill>
                <a:srgbClr val="00B050"/>
              </a:solidFill>
              <a:latin typeface="+mj-lt"/>
            </a:endParaRPr>
          </a:p>
          <a:p>
            <a:r>
              <a:rPr lang="en-US" sz="2400" b="1" dirty="0">
                <a:solidFill>
                  <a:srgbClr val="FF0000"/>
                </a:solidFill>
                <a:latin typeface="+mj-lt"/>
              </a:rPr>
              <a:t>T=5.2668</a:t>
            </a:r>
          </a:p>
          <a:p>
            <a:endParaRPr lang="en-US" sz="2400" b="1" dirty="0">
              <a:solidFill>
                <a:srgbClr val="FF0000"/>
              </a:solidFill>
              <a:latin typeface="+mj-lt"/>
            </a:endParaRPr>
          </a:p>
          <a:p>
            <a:r>
              <a:rPr lang="en-US" sz="2400" b="1" dirty="0">
                <a:solidFill>
                  <a:srgbClr val="0070C0"/>
                </a:solidFill>
                <a:latin typeface="+mj-lt"/>
              </a:rPr>
              <a:t>T=infinite</a:t>
            </a:r>
          </a:p>
        </p:txBody>
      </p:sp>
      <p:pic>
        <p:nvPicPr>
          <p:cNvPr id="7" name="Picture 6">
            <a:extLst>
              <a:ext uri="{FF2B5EF4-FFF2-40B4-BE49-F238E27FC236}">
                <a16:creationId xmlns:a16="http://schemas.microsoft.com/office/drawing/2014/main" id="{BD3BDF24-55F9-500D-19B2-C07CD4CB9929}"/>
              </a:ext>
            </a:extLst>
          </p:cNvPr>
          <p:cNvPicPr>
            <a:picLocks noChangeAspect="1"/>
          </p:cNvPicPr>
          <p:nvPr/>
        </p:nvPicPr>
        <p:blipFill>
          <a:blip r:embed="rId5"/>
          <a:stretch>
            <a:fillRect/>
          </a:stretch>
        </p:blipFill>
        <p:spPr>
          <a:xfrm>
            <a:off x="3400425" y="367357"/>
            <a:ext cx="5238750" cy="2365666"/>
          </a:xfrm>
          <a:prstGeom prst="rect">
            <a:avLst/>
          </a:prstGeom>
        </p:spPr>
      </p:pic>
      <p:graphicFrame>
        <p:nvGraphicFramePr>
          <p:cNvPr id="11" name="Object 10">
            <a:extLst>
              <a:ext uri="{FF2B5EF4-FFF2-40B4-BE49-F238E27FC236}">
                <a16:creationId xmlns:a16="http://schemas.microsoft.com/office/drawing/2014/main" id="{94EA622A-DE4E-F0AA-F44F-E09DFB5282B9}"/>
              </a:ext>
            </a:extLst>
          </p:cNvPr>
          <p:cNvGraphicFramePr>
            <a:graphicFrameLocks noChangeAspect="1"/>
          </p:cNvGraphicFramePr>
          <p:nvPr>
            <p:extLst>
              <p:ext uri="{D42A27DB-BD31-4B8C-83A1-F6EECF244321}">
                <p14:modId xmlns:p14="http://schemas.microsoft.com/office/powerpoint/2010/main" val="2137462589"/>
              </p:ext>
            </p:extLst>
          </p:nvPr>
        </p:nvGraphicFramePr>
        <p:xfrm>
          <a:off x="2799735" y="3276600"/>
          <a:ext cx="3544530" cy="446555"/>
        </p:xfrm>
        <a:graphic>
          <a:graphicData uri="http://schemas.openxmlformats.org/presentationml/2006/ole">
            <mc:AlternateContent xmlns:mc="http://schemas.openxmlformats.org/markup-compatibility/2006">
              <mc:Choice xmlns:v="urn:schemas-microsoft-com:vml" Requires="v">
                <p:oleObj name="Equation" r:id="rId6" imgW="1612800" imgH="203040" progId="Equation.DSMT4">
                  <p:embed/>
                </p:oleObj>
              </mc:Choice>
              <mc:Fallback>
                <p:oleObj name="Equation" r:id="rId6" imgW="1612800" imgH="203040" progId="Equation.DSMT4">
                  <p:embed/>
                  <p:pic>
                    <p:nvPicPr>
                      <p:cNvPr id="0" name=""/>
                      <p:cNvPicPr/>
                      <p:nvPr/>
                    </p:nvPicPr>
                    <p:blipFill>
                      <a:blip r:embed="rId7"/>
                      <a:stretch>
                        <a:fillRect/>
                      </a:stretch>
                    </p:blipFill>
                    <p:spPr>
                      <a:xfrm>
                        <a:off x="2799735" y="3276600"/>
                        <a:ext cx="3544530" cy="44655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0D80080-2E01-4EC1-B506-C1FABA9CF66B}"/>
              </a:ext>
            </a:extLst>
          </p:cNvPr>
          <p:cNvGraphicFramePr>
            <a:graphicFrameLocks noChangeAspect="1"/>
          </p:cNvGraphicFramePr>
          <p:nvPr>
            <p:extLst>
              <p:ext uri="{D42A27DB-BD31-4B8C-83A1-F6EECF244321}">
                <p14:modId xmlns:p14="http://schemas.microsoft.com/office/powerpoint/2010/main" val="3020415768"/>
              </p:ext>
            </p:extLst>
          </p:nvPr>
        </p:nvGraphicFramePr>
        <p:xfrm>
          <a:off x="382403" y="2383941"/>
          <a:ext cx="3243263" cy="707107"/>
        </p:xfrm>
        <a:graphic>
          <a:graphicData uri="http://schemas.openxmlformats.org/presentationml/2006/ole">
            <mc:AlternateContent xmlns:mc="http://schemas.openxmlformats.org/markup-compatibility/2006">
              <mc:Choice xmlns:v="urn:schemas-microsoft-com:vml" Requires="v">
                <p:oleObj name="Equation" r:id="rId8" imgW="2095200" imgH="457200" progId="Equation.DSMT4">
                  <p:embed/>
                </p:oleObj>
              </mc:Choice>
              <mc:Fallback>
                <p:oleObj name="Equation" r:id="rId8" imgW="2095200" imgH="457200" progId="Equation.DSMT4">
                  <p:embed/>
                  <p:pic>
                    <p:nvPicPr>
                      <p:cNvPr id="10" name="Object 9">
                        <a:extLst>
                          <a:ext uri="{FF2B5EF4-FFF2-40B4-BE49-F238E27FC236}">
                            <a16:creationId xmlns:a16="http://schemas.microsoft.com/office/drawing/2014/main" id="{30D80080-2E01-4EC1-B506-C1FABA9CF66B}"/>
                          </a:ext>
                        </a:extLst>
                      </p:cNvPr>
                      <p:cNvPicPr/>
                      <p:nvPr/>
                    </p:nvPicPr>
                    <p:blipFill>
                      <a:blip r:embed="rId9"/>
                      <a:stretch>
                        <a:fillRect/>
                      </a:stretch>
                    </p:blipFill>
                    <p:spPr>
                      <a:xfrm>
                        <a:off x="382403" y="2383941"/>
                        <a:ext cx="3243263" cy="70710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3467224-5DB0-7183-4B28-546F9BC6424C}"/>
              </a:ext>
            </a:extLst>
          </p:cNvPr>
          <p:cNvGraphicFramePr>
            <a:graphicFrameLocks noChangeAspect="1"/>
          </p:cNvGraphicFramePr>
          <p:nvPr>
            <p:extLst>
              <p:ext uri="{D42A27DB-BD31-4B8C-83A1-F6EECF244321}">
                <p14:modId xmlns:p14="http://schemas.microsoft.com/office/powerpoint/2010/main" val="2739392507"/>
              </p:ext>
            </p:extLst>
          </p:nvPr>
        </p:nvGraphicFramePr>
        <p:xfrm>
          <a:off x="2799735" y="3908707"/>
          <a:ext cx="2298182" cy="510707"/>
        </p:xfrm>
        <a:graphic>
          <a:graphicData uri="http://schemas.openxmlformats.org/presentationml/2006/ole">
            <mc:AlternateContent xmlns:mc="http://schemas.openxmlformats.org/markup-compatibility/2006">
              <mc:Choice xmlns:v="urn:schemas-microsoft-com:vml" Requires="v">
                <p:oleObj name="Equation" r:id="rId10" imgW="914400" imgH="203040" progId="Equation.DSMT4">
                  <p:embed/>
                </p:oleObj>
              </mc:Choice>
              <mc:Fallback>
                <p:oleObj name="Equation" r:id="rId10" imgW="914400" imgH="203040" progId="Equation.DSMT4">
                  <p:embed/>
                  <p:pic>
                    <p:nvPicPr>
                      <p:cNvPr id="0" name=""/>
                      <p:cNvPicPr/>
                      <p:nvPr/>
                    </p:nvPicPr>
                    <p:blipFill>
                      <a:blip r:embed="rId11"/>
                      <a:stretch>
                        <a:fillRect/>
                      </a:stretch>
                    </p:blipFill>
                    <p:spPr>
                      <a:xfrm>
                        <a:off x="2799735" y="3908707"/>
                        <a:ext cx="2298182" cy="51070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7838CFD-912F-EAA3-928F-0EBD2C4FE1C0}"/>
              </a:ext>
            </a:extLst>
          </p:cNvPr>
          <p:cNvGraphicFramePr>
            <a:graphicFrameLocks noChangeAspect="1"/>
          </p:cNvGraphicFramePr>
          <p:nvPr>
            <p:extLst>
              <p:ext uri="{D42A27DB-BD31-4B8C-83A1-F6EECF244321}">
                <p14:modId xmlns:p14="http://schemas.microsoft.com/office/powerpoint/2010/main" val="2486741771"/>
              </p:ext>
            </p:extLst>
          </p:nvPr>
        </p:nvGraphicFramePr>
        <p:xfrm>
          <a:off x="2882025" y="4684154"/>
          <a:ext cx="2298181" cy="510707"/>
        </p:xfrm>
        <a:graphic>
          <a:graphicData uri="http://schemas.openxmlformats.org/presentationml/2006/ole">
            <mc:AlternateContent xmlns:mc="http://schemas.openxmlformats.org/markup-compatibility/2006">
              <mc:Choice xmlns:v="urn:schemas-microsoft-com:vml" Requires="v">
                <p:oleObj name="Equation" r:id="rId12" imgW="1028520" imgH="228600" progId="Equation.DSMT4">
                  <p:embed/>
                </p:oleObj>
              </mc:Choice>
              <mc:Fallback>
                <p:oleObj name="Equation" r:id="rId12" imgW="1028520" imgH="228600" progId="Equation.DSMT4">
                  <p:embed/>
                  <p:pic>
                    <p:nvPicPr>
                      <p:cNvPr id="0" name=""/>
                      <p:cNvPicPr/>
                      <p:nvPr/>
                    </p:nvPicPr>
                    <p:blipFill>
                      <a:blip r:embed="rId13"/>
                      <a:stretch>
                        <a:fillRect/>
                      </a:stretch>
                    </p:blipFill>
                    <p:spPr>
                      <a:xfrm>
                        <a:off x="2882025" y="4684154"/>
                        <a:ext cx="2298181" cy="510707"/>
                      </a:xfrm>
                      <a:prstGeom prst="rect">
                        <a:avLst/>
                      </a:prstGeom>
                    </p:spPr>
                  </p:pic>
                </p:oleObj>
              </mc:Fallback>
            </mc:AlternateContent>
          </a:graphicData>
        </a:graphic>
      </p:graphicFrame>
    </p:spTree>
    <p:extLst>
      <p:ext uri="{BB962C8B-B14F-4D97-AF65-F5344CB8AC3E}">
        <p14:creationId xmlns:p14="http://schemas.microsoft.com/office/powerpoint/2010/main" val="58817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152400" y="201273"/>
            <a:ext cx="8229600" cy="461665"/>
          </a:xfrm>
          <a:prstGeom prst="rect">
            <a:avLst/>
          </a:prstGeom>
          <a:noFill/>
        </p:spPr>
        <p:txBody>
          <a:bodyPr wrap="square" rtlCol="0">
            <a:spAutoFit/>
          </a:bodyPr>
          <a:lstStyle/>
          <a:p>
            <a:r>
              <a:rPr lang="en-US" sz="2400" dirty="0">
                <a:latin typeface="+mj-lt"/>
              </a:rPr>
              <a:t>Summary of the method of calculus of variation --</a:t>
            </a:r>
          </a:p>
        </p:txBody>
      </p:sp>
      <p:graphicFrame>
        <p:nvGraphicFramePr>
          <p:cNvPr id="6" name="Object 5"/>
          <p:cNvGraphicFramePr>
            <a:graphicFrameLocks noChangeAspect="1"/>
          </p:cNvGraphicFramePr>
          <p:nvPr/>
        </p:nvGraphicFramePr>
        <p:xfrm>
          <a:off x="695325" y="749300"/>
          <a:ext cx="8434388" cy="3389313"/>
        </p:xfrm>
        <a:graphic>
          <a:graphicData uri="http://schemas.openxmlformats.org/presentationml/2006/ole">
            <mc:AlternateContent xmlns:mc="http://schemas.openxmlformats.org/markup-compatibility/2006">
              <mc:Choice xmlns:v="urn:schemas-microsoft-com:vml" Requires="v">
                <p:oleObj name="Equation" r:id="rId3" imgW="5397480" imgH="2171520" progId="Equation.DSMT4">
                  <p:embed/>
                </p:oleObj>
              </mc:Choice>
              <mc:Fallback>
                <p:oleObj name="Equation" r:id="rId3" imgW="5397480" imgH="2171520" progId="Equation.DSMT4">
                  <p:embed/>
                  <p:pic>
                    <p:nvPicPr>
                      <p:cNvPr id="6" name="Object 5"/>
                      <p:cNvPicPr>
                        <a:picLocks noChangeAspect="1" noChangeArrowheads="1"/>
                      </p:cNvPicPr>
                      <p:nvPr/>
                    </p:nvPicPr>
                    <p:blipFill>
                      <a:blip r:embed="rId4"/>
                      <a:srcRect/>
                      <a:stretch>
                        <a:fillRect/>
                      </a:stretch>
                    </p:blipFill>
                    <p:spPr bwMode="auto">
                      <a:xfrm>
                        <a:off x="695325" y="749300"/>
                        <a:ext cx="8434388" cy="338931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716504" y="4197097"/>
          <a:ext cx="7750175" cy="1797050"/>
        </p:xfrm>
        <a:graphic>
          <a:graphicData uri="http://schemas.openxmlformats.org/presentationml/2006/ole">
            <mc:AlternateContent xmlns:mc="http://schemas.openxmlformats.org/markup-compatibility/2006">
              <mc:Choice xmlns:v="urn:schemas-microsoft-com:vml" Requires="v">
                <p:oleObj name="Equation" r:id="rId5" imgW="5206680" imgH="1206360" progId="Equation.DSMT4">
                  <p:embed/>
                </p:oleObj>
              </mc:Choice>
              <mc:Fallback>
                <p:oleObj name="Equation" r:id="rId5" imgW="5206680" imgH="1206360" progId="Equation.DSMT4">
                  <p:embed/>
                  <p:pic>
                    <p:nvPicPr>
                      <p:cNvPr id="7" name="Object 6"/>
                      <p:cNvPicPr>
                        <a:picLocks noChangeAspect="1" noChangeArrowheads="1"/>
                      </p:cNvPicPr>
                      <p:nvPr/>
                    </p:nvPicPr>
                    <p:blipFill>
                      <a:blip r:embed="rId6"/>
                      <a:srcRect/>
                      <a:stretch>
                        <a:fillRect/>
                      </a:stretch>
                    </p:blipFill>
                    <p:spPr bwMode="auto">
                      <a:xfrm>
                        <a:off x="716504" y="4197097"/>
                        <a:ext cx="7750175" cy="1797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27849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nvGraphicFramePr>
        <p:xfrm>
          <a:off x="507380" y="2971800"/>
          <a:ext cx="6278563" cy="2036763"/>
        </p:xfrm>
        <a:graphic>
          <a:graphicData uri="http://schemas.openxmlformats.org/presentationml/2006/ole">
            <mc:AlternateContent xmlns:mc="http://schemas.openxmlformats.org/markup-compatibility/2006">
              <mc:Choice xmlns:v="urn:schemas-microsoft-com:vml" Requires="v">
                <p:oleObj name="Equation" r:id="rId3" imgW="3251160" imgH="1054080" progId="Equation.DSMT4">
                  <p:embed/>
                </p:oleObj>
              </mc:Choice>
              <mc:Fallback>
                <p:oleObj name="Equation" r:id="rId3" imgW="3251160" imgH="1054080" progId="Equation.DSMT4">
                  <p:embed/>
                  <p:pic>
                    <p:nvPicPr>
                      <p:cNvPr id="5" name="Object 4"/>
                      <p:cNvPicPr>
                        <a:picLocks noChangeAspect="1" noChangeArrowheads="1"/>
                      </p:cNvPicPr>
                      <p:nvPr/>
                    </p:nvPicPr>
                    <p:blipFill>
                      <a:blip r:embed="rId4"/>
                      <a:srcRect/>
                      <a:stretch>
                        <a:fillRect/>
                      </a:stretch>
                    </p:blipFill>
                    <p:spPr bwMode="auto">
                      <a:xfrm>
                        <a:off x="507380" y="2971800"/>
                        <a:ext cx="6278563" cy="20367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457199" y="284163"/>
          <a:ext cx="7243735" cy="2459037"/>
        </p:xfrm>
        <a:graphic>
          <a:graphicData uri="http://schemas.openxmlformats.org/presentationml/2006/ole">
            <mc:AlternateContent xmlns:mc="http://schemas.openxmlformats.org/markup-compatibility/2006">
              <mc:Choice xmlns:v="urn:schemas-microsoft-com:vml" Requires="v">
                <p:oleObj name="Equation" r:id="rId5" imgW="3555720" imgH="1206360" progId="Equation.DSMT4">
                  <p:embed/>
                </p:oleObj>
              </mc:Choice>
              <mc:Fallback>
                <p:oleObj name="Equation" r:id="rId5" imgW="3555720" imgH="1206360" progId="Equation.DSMT4">
                  <p:embed/>
                  <p:pic>
                    <p:nvPicPr>
                      <p:cNvPr id="6" name="Object 5"/>
                      <p:cNvPicPr>
                        <a:picLocks noChangeAspect="1" noChangeArrowheads="1"/>
                      </p:cNvPicPr>
                      <p:nvPr/>
                    </p:nvPicPr>
                    <p:blipFill>
                      <a:blip r:embed="rId6"/>
                      <a:srcRect/>
                      <a:stretch>
                        <a:fillRect/>
                      </a:stretch>
                    </p:blipFill>
                    <p:spPr bwMode="auto">
                      <a:xfrm>
                        <a:off x="457199" y="284163"/>
                        <a:ext cx="7243735" cy="24590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4725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C05E6-86CB-16EF-5226-99853345022C}"/>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CCC99236-834E-C9BC-15C6-8781275C5B92}"/>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B25B0A2A-0FA9-2022-3F1C-7F8AAE198E85}"/>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5" name="Picture 4">
            <a:extLst>
              <a:ext uri="{FF2B5EF4-FFF2-40B4-BE49-F238E27FC236}">
                <a16:creationId xmlns:a16="http://schemas.microsoft.com/office/drawing/2014/main" id="{F4A76B5C-B11F-CAE5-9A05-C128CC9279A5}"/>
              </a:ext>
            </a:extLst>
          </p:cNvPr>
          <p:cNvPicPr>
            <a:picLocks noChangeAspect="1"/>
          </p:cNvPicPr>
          <p:nvPr/>
        </p:nvPicPr>
        <p:blipFill>
          <a:blip r:embed="rId2"/>
          <a:stretch>
            <a:fillRect/>
          </a:stretch>
        </p:blipFill>
        <p:spPr>
          <a:xfrm>
            <a:off x="0" y="622239"/>
            <a:ext cx="9144000" cy="5613522"/>
          </a:xfrm>
          <a:prstGeom prst="rect">
            <a:avLst/>
          </a:prstGeom>
        </p:spPr>
      </p:pic>
    </p:spTree>
    <p:extLst>
      <p:ext uri="{BB962C8B-B14F-4D97-AF65-F5344CB8AC3E}">
        <p14:creationId xmlns:p14="http://schemas.microsoft.com/office/powerpoint/2010/main" val="1665178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419100" y="1501081"/>
            <a:ext cx="8305800" cy="830997"/>
          </a:xfrm>
          <a:prstGeom prst="rect">
            <a:avLst/>
          </a:prstGeom>
          <a:noFill/>
        </p:spPr>
        <p:txBody>
          <a:bodyPr wrap="square" rtlCol="0">
            <a:spAutoFit/>
          </a:bodyPr>
          <a:lstStyle/>
          <a:p>
            <a:r>
              <a:rPr lang="en-US" sz="2400" dirty="0">
                <a:latin typeface="+mj-lt"/>
              </a:rPr>
              <a:t>Determine the shape </a:t>
            </a:r>
            <a:r>
              <a:rPr lang="en-US" sz="2400" i="1" dirty="0">
                <a:latin typeface="+mj-lt"/>
              </a:rPr>
              <a:t>y(x)</a:t>
            </a:r>
            <a:r>
              <a:rPr lang="en-US" sz="2400" dirty="0">
                <a:latin typeface="+mj-lt"/>
              </a:rPr>
              <a:t> of a rope of length L and mass density </a:t>
            </a:r>
            <a:r>
              <a:rPr lang="en-US" sz="2400" dirty="0">
                <a:latin typeface="Symbol" pitchFamily="18" charset="2"/>
              </a:rPr>
              <a:t>r</a:t>
            </a:r>
            <a:r>
              <a:rPr lang="en-US" sz="2400" dirty="0">
                <a:latin typeface="+mj-lt"/>
              </a:rPr>
              <a:t> hanging between two points</a:t>
            </a:r>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67335"/>
            <a:ext cx="49339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600200" y="304353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24600" y="571053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81200" y="2803096"/>
            <a:ext cx="8382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1 </a:t>
            </a:r>
            <a:r>
              <a:rPr lang="en-US" sz="2400" b="1" i="1" dirty="0">
                <a:latin typeface="+mj-lt"/>
              </a:rPr>
              <a:t>y</a:t>
            </a:r>
            <a:r>
              <a:rPr lang="en-US" sz="2400" b="1" i="1" baseline="-25000" dirty="0">
                <a:latin typeface="+mj-lt"/>
              </a:rPr>
              <a:t>1</a:t>
            </a:r>
            <a:endParaRPr lang="en-US" sz="2400" b="1" i="1" dirty="0">
              <a:latin typeface="+mj-lt"/>
            </a:endParaRPr>
          </a:p>
        </p:txBody>
      </p:sp>
      <p:sp>
        <p:nvSpPr>
          <p:cNvPr id="10" name="TextBox 9"/>
          <p:cNvSpPr txBox="1"/>
          <p:nvPr/>
        </p:nvSpPr>
        <p:spPr>
          <a:xfrm>
            <a:off x="6629400" y="5558135"/>
            <a:ext cx="8382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2 </a:t>
            </a:r>
            <a:r>
              <a:rPr lang="en-US" sz="2400" b="1" i="1" dirty="0">
                <a:latin typeface="+mj-lt"/>
              </a:rPr>
              <a:t>y</a:t>
            </a:r>
            <a:r>
              <a:rPr lang="en-US" sz="2400" b="1" i="1" baseline="-25000" dirty="0">
                <a:latin typeface="+mj-lt"/>
              </a:rPr>
              <a:t>2</a:t>
            </a:r>
            <a:endParaRPr lang="en-US" sz="2400" b="1" i="1" dirty="0">
              <a:latin typeface="+mj-lt"/>
            </a:endParaRPr>
          </a:p>
        </p:txBody>
      </p:sp>
      <p:sp>
        <p:nvSpPr>
          <p:cNvPr id="9" name="TextBox 8"/>
          <p:cNvSpPr txBox="1"/>
          <p:nvPr/>
        </p:nvSpPr>
        <p:spPr>
          <a:xfrm>
            <a:off x="457200" y="281285"/>
            <a:ext cx="8229600" cy="461665"/>
          </a:xfrm>
          <a:prstGeom prst="rect">
            <a:avLst/>
          </a:prstGeom>
          <a:noFill/>
        </p:spPr>
        <p:txBody>
          <a:bodyPr wrap="square" rtlCol="0">
            <a:spAutoFit/>
          </a:bodyPr>
          <a:lstStyle/>
          <a:p>
            <a:r>
              <a:rPr lang="en-US" sz="2400" dirty="0">
                <a:latin typeface="+mj-lt"/>
              </a:rPr>
              <a:t>Another example optimization problem:</a:t>
            </a:r>
          </a:p>
        </p:txBody>
      </p:sp>
    </p:spTree>
    <p:extLst>
      <p:ext uri="{BB962C8B-B14F-4D97-AF65-F5344CB8AC3E}">
        <p14:creationId xmlns:p14="http://schemas.microsoft.com/office/powerpoint/2010/main" val="2436280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0A90B-C101-4AFE-8F88-59AD14771371}"/>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59AD817D-3B8C-47C3-BE2C-5FBCD9A1D3D5}"/>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15BDC571-20AF-4AA3-A835-4974896F447A}"/>
              </a:ext>
            </a:extLst>
          </p:cNvPr>
          <p:cNvSpPr>
            <a:spLocks noGrp="1"/>
          </p:cNvSpPr>
          <p:nvPr>
            <p:ph type="sldNum" sz="quarter" idx="12"/>
          </p:nvPr>
        </p:nvSpPr>
        <p:spPr/>
        <p:txBody>
          <a:bodyPr/>
          <a:lstStyle/>
          <a:p>
            <a:fld id="{CE368B07-CEBF-4C80-90AF-53B34FA04CF3}" type="slidenum">
              <a:rPr lang="en-US" smtClean="0"/>
              <a:t>31</a:t>
            </a:fld>
            <a:endParaRPr lang="en-US" dirty="0"/>
          </a:p>
        </p:txBody>
      </p:sp>
      <p:pic>
        <p:nvPicPr>
          <p:cNvPr id="8" name="Picture 7">
            <a:extLst>
              <a:ext uri="{FF2B5EF4-FFF2-40B4-BE49-F238E27FC236}">
                <a16:creationId xmlns:a16="http://schemas.microsoft.com/office/drawing/2014/main" id="{E82E253E-7260-47EF-9B48-B0A294844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47800"/>
            <a:ext cx="6076950" cy="4572000"/>
          </a:xfrm>
          <a:prstGeom prst="rect">
            <a:avLst/>
          </a:prstGeom>
        </p:spPr>
      </p:pic>
      <p:sp>
        <p:nvSpPr>
          <p:cNvPr id="9" name="TextBox 8">
            <a:extLst>
              <a:ext uri="{FF2B5EF4-FFF2-40B4-BE49-F238E27FC236}">
                <a16:creationId xmlns:a16="http://schemas.microsoft.com/office/drawing/2014/main" id="{EF71B983-944B-479D-B9C4-0795005FF693}"/>
              </a:ext>
            </a:extLst>
          </p:cNvPr>
          <p:cNvSpPr txBox="1"/>
          <p:nvPr/>
        </p:nvSpPr>
        <p:spPr>
          <a:xfrm>
            <a:off x="304800" y="136525"/>
            <a:ext cx="8686800" cy="461665"/>
          </a:xfrm>
          <a:prstGeom prst="rect">
            <a:avLst/>
          </a:prstGeom>
          <a:noFill/>
        </p:spPr>
        <p:txBody>
          <a:bodyPr wrap="square" rtlCol="0">
            <a:spAutoFit/>
          </a:bodyPr>
          <a:lstStyle/>
          <a:p>
            <a:r>
              <a:rPr lang="en-US" sz="2400" dirty="0">
                <a:latin typeface="+mj-lt"/>
              </a:rPr>
              <a:t>Example from internet --</a:t>
            </a:r>
          </a:p>
        </p:txBody>
      </p:sp>
    </p:spTree>
    <p:extLst>
      <p:ext uri="{BB962C8B-B14F-4D97-AF65-F5344CB8AC3E}">
        <p14:creationId xmlns:p14="http://schemas.microsoft.com/office/powerpoint/2010/main" val="4139844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6" name="Object 5"/>
          <p:cNvGraphicFramePr>
            <a:graphicFrameLocks noChangeAspect="1"/>
          </p:cNvGraphicFramePr>
          <p:nvPr/>
        </p:nvGraphicFramePr>
        <p:xfrm>
          <a:off x="619125" y="228600"/>
          <a:ext cx="7458075" cy="5670551"/>
        </p:xfrm>
        <a:graphic>
          <a:graphicData uri="http://schemas.openxmlformats.org/presentationml/2006/ole">
            <mc:AlternateContent xmlns:mc="http://schemas.openxmlformats.org/markup-compatibility/2006">
              <mc:Choice xmlns:v="urn:schemas-microsoft-com:vml" Requires="v">
                <p:oleObj name="数式" r:id="rId3" imgW="2565360" imgH="1955520" progId="Equation.3">
                  <p:embed/>
                </p:oleObj>
              </mc:Choice>
              <mc:Fallback>
                <p:oleObj name="数式" r:id="rId3" imgW="2565360" imgH="1955520" progId="Equation.3">
                  <p:embed/>
                  <p:pic>
                    <p:nvPicPr>
                      <p:cNvPr id="6" name="Object 5"/>
                      <p:cNvPicPr>
                        <a:picLocks noChangeAspect="1" noChangeArrowheads="1"/>
                      </p:cNvPicPr>
                      <p:nvPr/>
                    </p:nvPicPr>
                    <p:blipFill>
                      <a:blip r:embed="rId4"/>
                      <a:srcRect/>
                      <a:stretch>
                        <a:fillRect/>
                      </a:stretch>
                    </p:blipFill>
                    <p:spPr bwMode="auto">
                      <a:xfrm>
                        <a:off x="619125" y="228600"/>
                        <a:ext cx="7458075" cy="5670551"/>
                      </a:xfrm>
                      <a:prstGeom prst="rect">
                        <a:avLst/>
                      </a:prstGeom>
                      <a:noFill/>
                      <a:ln>
                        <a:noFill/>
                      </a:ln>
                    </p:spPr>
                  </p:pic>
                </p:oleObj>
              </mc:Fallback>
            </mc:AlternateContent>
          </a:graphicData>
        </a:graphic>
      </p:graphicFrame>
      <p:cxnSp>
        <p:nvCxnSpPr>
          <p:cNvPr id="8" name="Straight Arrow Connector 7"/>
          <p:cNvCxnSpPr/>
          <p:nvPr/>
        </p:nvCxnSpPr>
        <p:spPr>
          <a:xfrm flipH="1" flipV="1">
            <a:off x="2438400" y="5867400"/>
            <a:ext cx="685800" cy="304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0400" y="5788967"/>
            <a:ext cx="5029200" cy="461665"/>
          </a:xfrm>
          <a:prstGeom prst="rect">
            <a:avLst/>
          </a:prstGeom>
          <a:noFill/>
        </p:spPr>
        <p:txBody>
          <a:bodyPr wrap="square" rtlCol="0">
            <a:spAutoFit/>
          </a:bodyPr>
          <a:lstStyle/>
          <a:p>
            <a:r>
              <a:rPr lang="en-US" sz="2400" dirty="0">
                <a:latin typeface="+mj-lt"/>
              </a:rPr>
              <a:t>Lagrange multiplier</a:t>
            </a:r>
          </a:p>
        </p:txBody>
      </p:sp>
    </p:spTree>
    <p:extLst>
      <p:ext uri="{BB962C8B-B14F-4D97-AF65-F5344CB8AC3E}">
        <p14:creationId xmlns:p14="http://schemas.microsoft.com/office/powerpoint/2010/main" val="1386350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ED07F-4242-47C4-BF0D-60FA7E4D2343}"/>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CEF0FC14-B71C-490A-A101-939C720CF1CE}"/>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31E37AF0-F894-4878-95E1-DD9780E8A89E}"/>
              </a:ext>
            </a:extLst>
          </p:cNvPr>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6" name="Object 5">
            <a:extLst>
              <a:ext uri="{FF2B5EF4-FFF2-40B4-BE49-F238E27FC236}">
                <a16:creationId xmlns:a16="http://schemas.microsoft.com/office/drawing/2014/main" id="{DD4B4048-C079-4483-A109-49AE96953911}"/>
              </a:ext>
            </a:extLst>
          </p:cNvPr>
          <p:cNvGraphicFramePr>
            <a:graphicFrameLocks noChangeAspect="1"/>
          </p:cNvGraphicFramePr>
          <p:nvPr/>
        </p:nvGraphicFramePr>
        <p:xfrm>
          <a:off x="263525" y="2239963"/>
          <a:ext cx="8615363" cy="3200400"/>
        </p:xfrm>
        <a:graphic>
          <a:graphicData uri="http://schemas.openxmlformats.org/presentationml/2006/ole">
            <mc:AlternateContent xmlns:mc="http://schemas.openxmlformats.org/markup-compatibility/2006">
              <mc:Choice xmlns:v="urn:schemas-microsoft-com:vml" Requires="v">
                <p:oleObj name="Equation" r:id="rId2" imgW="2323800" imgH="863280" progId="Equation.DSMT4">
                  <p:embed/>
                </p:oleObj>
              </mc:Choice>
              <mc:Fallback>
                <p:oleObj name="Equation" r:id="rId2" imgW="2323800" imgH="863280" progId="Equation.DSMT4">
                  <p:embed/>
                  <p:pic>
                    <p:nvPicPr>
                      <p:cNvPr id="6" name="Object 5">
                        <a:extLst>
                          <a:ext uri="{FF2B5EF4-FFF2-40B4-BE49-F238E27FC236}">
                            <a16:creationId xmlns:a16="http://schemas.microsoft.com/office/drawing/2014/main" id="{DD4B4048-C079-4483-A109-49AE96953911}"/>
                          </a:ext>
                        </a:extLst>
                      </p:cNvPr>
                      <p:cNvPicPr/>
                      <p:nvPr/>
                    </p:nvPicPr>
                    <p:blipFill>
                      <a:blip r:embed="rId3"/>
                      <a:stretch>
                        <a:fillRect/>
                      </a:stretch>
                    </p:blipFill>
                    <p:spPr>
                      <a:xfrm>
                        <a:off x="263525" y="2239963"/>
                        <a:ext cx="8615363" cy="3200400"/>
                      </a:xfrm>
                      <a:prstGeom prst="rect">
                        <a:avLst/>
                      </a:prstGeom>
                    </p:spPr>
                  </p:pic>
                </p:oleObj>
              </mc:Fallback>
            </mc:AlternateContent>
          </a:graphicData>
        </a:graphic>
      </p:graphicFrame>
    </p:spTree>
    <p:extLst>
      <p:ext uri="{BB962C8B-B14F-4D97-AF65-F5344CB8AC3E}">
        <p14:creationId xmlns:p14="http://schemas.microsoft.com/office/powerpoint/2010/main" val="1097446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nvGraphicFramePr>
        <p:xfrm>
          <a:off x="1066800" y="0"/>
          <a:ext cx="6798973" cy="6370638"/>
        </p:xfrm>
        <a:graphic>
          <a:graphicData uri="http://schemas.openxmlformats.org/presentationml/2006/ole">
            <mc:AlternateContent xmlns:mc="http://schemas.openxmlformats.org/markup-compatibility/2006">
              <mc:Choice xmlns:v="urn:schemas-microsoft-com:vml" Requires="v">
                <p:oleObj name="数式" r:id="rId3" imgW="2730240" imgH="2565360" progId="Equation.3">
                  <p:embed/>
                </p:oleObj>
              </mc:Choice>
              <mc:Fallback>
                <p:oleObj name="数式" r:id="rId3" imgW="2730240" imgH="2565360" progId="Equation.3">
                  <p:embed/>
                  <p:pic>
                    <p:nvPicPr>
                      <p:cNvPr id="5" name="Object 4"/>
                      <p:cNvPicPr>
                        <a:picLocks noChangeAspect="1" noChangeArrowheads="1"/>
                      </p:cNvPicPr>
                      <p:nvPr/>
                    </p:nvPicPr>
                    <p:blipFill>
                      <a:blip r:embed="rId4"/>
                      <a:srcRect/>
                      <a:stretch>
                        <a:fillRect/>
                      </a:stretch>
                    </p:blipFill>
                    <p:spPr bwMode="auto">
                      <a:xfrm>
                        <a:off x="1066800" y="0"/>
                        <a:ext cx="6798973" cy="63706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62148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nvGraphicFramePr>
        <p:xfrm>
          <a:off x="381000" y="139700"/>
          <a:ext cx="6356350" cy="6337300"/>
        </p:xfrm>
        <a:graphic>
          <a:graphicData uri="http://schemas.openxmlformats.org/presentationml/2006/ole">
            <mc:AlternateContent xmlns:mc="http://schemas.openxmlformats.org/markup-compatibility/2006">
              <mc:Choice xmlns:v="urn:schemas-microsoft-com:vml" Requires="v">
                <p:oleObj name="数式" r:id="rId3" imgW="2552400" imgH="2552400" progId="Equation.3">
                  <p:embed/>
                </p:oleObj>
              </mc:Choice>
              <mc:Fallback>
                <p:oleObj name="数式" r:id="rId3" imgW="2552400" imgH="2552400" progId="Equation.3">
                  <p:embed/>
                  <p:pic>
                    <p:nvPicPr>
                      <p:cNvPr id="5" name="Object 4"/>
                      <p:cNvPicPr>
                        <a:picLocks noChangeAspect="1" noChangeArrowheads="1"/>
                      </p:cNvPicPr>
                      <p:nvPr/>
                    </p:nvPicPr>
                    <p:blipFill>
                      <a:blip r:embed="rId4"/>
                      <a:srcRect/>
                      <a:stretch>
                        <a:fillRect/>
                      </a:stretch>
                    </p:blipFill>
                    <p:spPr bwMode="auto">
                      <a:xfrm>
                        <a:off x="381000" y="139700"/>
                        <a:ext cx="635635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685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6" name="Object 5"/>
          <p:cNvGraphicFramePr>
            <a:graphicFrameLocks noChangeAspect="1"/>
          </p:cNvGraphicFramePr>
          <p:nvPr/>
        </p:nvGraphicFramePr>
        <p:xfrm>
          <a:off x="871538" y="1147763"/>
          <a:ext cx="5375275" cy="4319587"/>
        </p:xfrm>
        <a:graphic>
          <a:graphicData uri="http://schemas.openxmlformats.org/presentationml/2006/ole">
            <mc:AlternateContent xmlns:mc="http://schemas.openxmlformats.org/markup-compatibility/2006">
              <mc:Choice xmlns:v="urn:schemas-microsoft-com:vml" Requires="v">
                <p:oleObj name="数式" r:id="rId3" imgW="2158920" imgH="1739880" progId="Equation.3">
                  <p:embed/>
                </p:oleObj>
              </mc:Choice>
              <mc:Fallback>
                <p:oleObj name="数式" r:id="rId3" imgW="2158920" imgH="1739880" progId="Equation.3">
                  <p:embed/>
                  <p:pic>
                    <p:nvPicPr>
                      <p:cNvPr id="6" name="Object 5"/>
                      <p:cNvPicPr>
                        <a:picLocks noChangeAspect="1" noChangeArrowheads="1"/>
                      </p:cNvPicPr>
                      <p:nvPr/>
                    </p:nvPicPr>
                    <p:blipFill>
                      <a:blip r:embed="rId4"/>
                      <a:srcRect/>
                      <a:stretch>
                        <a:fillRect/>
                      </a:stretch>
                    </p:blipFill>
                    <p:spPr bwMode="auto">
                      <a:xfrm>
                        <a:off x="871538" y="1147763"/>
                        <a:ext cx="537527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3737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914400" y="381000"/>
            <a:ext cx="6172200" cy="461665"/>
          </a:xfrm>
          <a:prstGeom prst="rect">
            <a:avLst/>
          </a:prstGeom>
          <a:noFill/>
        </p:spPr>
        <p:txBody>
          <a:bodyPr wrap="square" rtlCol="0">
            <a:spAutoFit/>
          </a:bodyPr>
          <a:lstStyle/>
          <a:p>
            <a:r>
              <a:rPr lang="en-US" sz="2400" dirty="0">
                <a:latin typeface="+mj-lt"/>
              </a:rPr>
              <a:t>Summary of results</a:t>
            </a:r>
          </a:p>
        </p:txBody>
      </p:sp>
      <p:graphicFrame>
        <p:nvGraphicFramePr>
          <p:cNvPr id="6" name="Object 5"/>
          <p:cNvGraphicFramePr>
            <a:graphicFrameLocks noChangeAspect="1"/>
          </p:cNvGraphicFramePr>
          <p:nvPr/>
        </p:nvGraphicFramePr>
        <p:xfrm>
          <a:off x="762000" y="1271190"/>
          <a:ext cx="8167079" cy="4315619"/>
        </p:xfrm>
        <a:graphic>
          <a:graphicData uri="http://schemas.openxmlformats.org/presentationml/2006/ole">
            <mc:AlternateContent xmlns:mc="http://schemas.openxmlformats.org/markup-compatibility/2006">
              <mc:Choice xmlns:v="urn:schemas-microsoft-com:vml" Requires="v">
                <p:oleObj name="Equation" r:id="rId3" imgW="6362640" imgH="3365280" progId="Equation.DSMT4">
                  <p:embed/>
                </p:oleObj>
              </mc:Choice>
              <mc:Fallback>
                <p:oleObj name="Equation" r:id="rId3" imgW="6362640" imgH="3365280" progId="Equation.DSMT4">
                  <p:embed/>
                  <p:pic>
                    <p:nvPicPr>
                      <p:cNvPr id="6" name="Object 5"/>
                      <p:cNvPicPr>
                        <a:picLocks noChangeAspect="1" noChangeArrowheads="1"/>
                      </p:cNvPicPr>
                      <p:nvPr/>
                    </p:nvPicPr>
                    <p:blipFill>
                      <a:blip r:embed="rId4"/>
                      <a:srcRect/>
                      <a:stretch>
                        <a:fillRect/>
                      </a:stretch>
                    </p:blipFill>
                    <p:spPr bwMode="auto">
                      <a:xfrm>
                        <a:off x="762000" y="1271190"/>
                        <a:ext cx="8167079" cy="4315619"/>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3A530EFA-28B5-4946-9855-CF67A1DD33F9}"/>
              </a:ext>
            </a:extLst>
          </p:cNvPr>
          <p:cNvSpPr txBox="1"/>
          <p:nvPr/>
        </p:nvSpPr>
        <p:spPr>
          <a:xfrm>
            <a:off x="76200" y="4953000"/>
            <a:ext cx="609600" cy="461665"/>
          </a:xfrm>
          <a:prstGeom prst="rect">
            <a:avLst/>
          </a:prstGeom>
          <a:noFill/>
        </p:spPr>
        <p:txBody>
          <a:bodyPr wrap="square" rtlCol="0">
            <a:spAutoFit/>
          </a:bodyPr>
          <a:lstStyle/>
          <a:p>
            <a:r>
              <a:rPr lang="en-US" sz="2400" dirty="0">
                <a:latin typeface="+mj-lt"/>
              </a:rPr>
              <a:t>or</a:t>
            </a:r>
          </a:p>
        </p:txBody>
      </p:sp>
    </p:spTree>
    <p:extLst>
      <p:ext uri="{BB962C8B-B14F-4D97-AF65-F5344CB8AC3E}">
        <p14:creationId xmlns:p14="http://schemas.microsoft.com/office/powerpoint/2010/main" val="3515676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5F472-FF33-CFBB-83D1-1FD7D1AD9316}"/>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01E4CA5B-F954-9152-4202-0632DF067DCC}"/>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2F347BA0-DF84-949D-3E16-EC988B04DC19}"/>
              </a:ext>
            </a:extLst>
          </p:cNvPr>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a:extLst>
              <a:ext uri="{FF2B5EF4-FFF2-40B4-BE49-F238E27FC236}">
                <a16:creationId xmlns:a16="http://schemas.microsoft.com/office/drawing/2014/main" id="{44A9F5DF-78E6-731E-63BB-7F70B18368BA}"/>
              </a:ext>
            </a:extLst>
          </p:cNvPr>
          <p:cNvSpPr txBox="1"/>
          <p:nvPr/>
        </p:nvSpPr>
        <p:spPr>
          <a:xfrm>
            <a:off x="457200" y="457200"/>
            <a:ext cx="8305800" cy="2677656"/>
          </a:xfrm>
          <a:prstGeom prst="rect">
            <a:avLst/>
          </a:prstGeom>
          <a:noFill/>
        </p:spPr>
        <p:txBody>
          <a:bodyPr wrap="square" rtlCol="0">
            <a:spAutoFit/>
          </a:bodyPr>
          <a:lstStyle/>
          <a:p>
            <a:r>
              <a:rPr lang="en-US" sz="2400" dirty="0">
                <a:latin typeface="+mj-lt"/>
              </a:rPr>
              <a:t>Chapter 5 of your textbook covers a number of extensions of these ideas, to multiple degrees of freedom and to application of constraints in additional ways.    We will instead now jump to the application of the calculus of variation to its use in the analysis of the motion of particles covered in Chapter 6, where the multiple degrees of freedom and other extensions will then be treated.</a:t>
            </a:r>
          </a:p>
        </p:txBody>
      </p:sp>
    </p:spTree>
    <p:extLst>
      <p:ext uri="{BB962C8B-B14F-4D97-AF65-F5344CB8AC3E}">
        <p14:creationId xmlns:p14="http://schemas.microsoft.com/office/powerpoint/2010/main" val="3639137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p:cNvSpPr txBox="1"/>
          <p:nvPr/>
        </p:nvSpPr>
        <p:spPr>
          <a:xfrm>
            <a:off x="457200" y="762000"/>
            <a:ext cx="8077200" cy="461665"/>
          </a:xfrm>
          <a:prstGeom prst="rect">
            <a:avLst/>
          </a:prstGeom>
          <a:noFill/>
        </p:spPr>
        <p:txBody>
          <a:bodyPr wrap="square" rtlCol="0">
            <a:spAutoFit/>
          </a:bodyPr>
          <a:lstStyle/>
          <a:p>
            <a:r>
              <a:rPr lang="en-US" sz="2400" dirty="0">
                <a:latin typeface="+mj-lt"/>
              </a:rPr>
              <a:t>Application to particle dynamics</a:t>
            </a:r>
          </a:p>
        </p:txBody>
      </p:sp>
      <p:graphicFrame>
        <p:nvGraphicFramePr>
          <p:cNvPr id="6" name="Object 5"/>
          <p:cNvGraphicFramePr>
            <a:graphicFrameLocks noChangeAspect="1"/>
          </p:cNvGraphicFramePr>
          <p:nvPr/>
        </p:nvGraphicFramePr>
        <p:xfrm>
          <a:off x="971550" y="1447800"/>
          <a:ext cx="5581650" cy="4824397"/>
        </p:xfrm>
        <a:graphic>
          <a:graphicData uri="http://schemas.openxmlformats.org/presentationml/2006/ole">
            <mc:AlternateContent xmlns:mc="http://schemas.openxmlformats.org/markup-compatibility/2006">
              <mc:Choice xmlns:v="urn:schemas-microsoft-com:vml" Requires="v">
                <p:oleObj name="Equation" r:id="rId3" imgW="3124080" imgH="2705040" progId="Equation.DSMT4">
                  <p:embed/>
                </p:oleObj>
              </mc:Choice>
              <mc:Fallback>
                <p:oleObj name="Equation" r:id="rId3" imgW="3124080" imgH="2705040" progId="Equation.DSMT4">
                  <p:embed/>
                  <p:pic>
                    <p:nvPicPr>
                      <p:cNvPr id="6" name="Object 5"/>
                      <p:cNvPicPr>
                        <a:picLocks noChangeAspect="1" noChangeArrowheads="1"/>
                      </p:cNvPicPr>
                      <p:nvPr/>
                    </p:nvPicPr>
                    <p:blipFill>
                      <a:blip r:embed="rId4"/>
                      <a:srcRect/>
                      <a:stretch>
                        <a:fillRect/>
                      </a:stretch>
                    </p:blipFill>
                    <p:spPr bwMode="auto">
                      <a:xfrm>
                        <a:off x="971550" y="1447800"/>
                        <a:ext cx="5581650" cy="48243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0951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457200"/>
            <a:ext cx="7772400" cy="780764"/>
          </a:xfrm>
        </p:spPr>
        <p:txBody>
          <a:bodyPr/>
          <a:lstStyle/>
          <a:p>
            <a:r>
              <a:rPr lang="en-US" dirty="0"/>
              <a:t>Physics Colloquium Series</a:t>
            </a:r>
          </a:p>
        </p:txBody>
      </p:sp>
      <p:sp>
        <p:nvSpPr>
          <p:cNvPr id="2051" name="Rectangle 3"/>
          <p:cNvSpPr>
            <a:spLocks noGrp="1" noChangeArrowheads="1"/>
          </p:cNvSpPr>
          <p:nvPr>
            <p:ph type="subTitle" idx="1"/>
          </p:nvPr>
        </p:nvSpPr>
        <p:spPr>
          <a:xfrm>
            <a:off x="119653" y="1371600"/>
            <a:ext cx="8599894" cy="685800"/>
          </a:xfrm>
        </p:spPr>
        <p:txBody>
          <a:bodyPr/>
          <a:lstStyle/>
          <a:p>
            <a:r>
              <a:rPr lang="en-US" dirty="0"/>
              <a:t>The originally scheduled colloquium for this week</a:t>
            </a:r>
          </a:p>
          <a:p>
            <a:r>
              <a:rPr lang="en-US" dirty="0"/>
              <a:t>has been rescheduled for December 7, 2023</a:t>
            </a:r>
          </a:p>
        </p:txBody>
      </p:sp>
      <p:sp>
        <p:nvSpPr>
          <p:cNvPr id="3" name="TextBox 2">
            <a:extLst>
              <a:ext uri="{FF2B5EF4-FFF2-40B4-BE49-F238E27FC236}">
                <a16:creationId xmlns:a16="http://schemas.microsoft.com/office/drawing/2014/main" id="{58637DFF-2444-494A-B195-D962936F0BBE}"/>
              </a:ext>
            </a:extLst>
          </p:cNvPr>
          <p:cNvSpPr txBox="1"/>
          <p:nvPr/>
        </p:nvSpPr>
        <p:spPr>
          <a:xfrm>
            <a:off x="3048000" y="6248400"/>
            <a:ext cx="3630706" cy="461665"/>
          </a:xfrm>
          <a:prstGeom prst="rect">
            <a:avLst/>
          </a:prstGeom>
          <a:noFill/>
        </p:spPr>
        <p:txBody>
          <a:bodyPr wrap="square" rtlCol="0">
            <a:spAutoFit/>
          </a:bodyPr>
          <a:lstStyle/>
          <a:p>
            <a:pPr algn="ctr"/>
            <a:r>
              <a:rPr lang="en-US" sz="2400" b="1" dirty="0">
                <a:solidFill>
                  <a:schemeClr val="bg1"/>
                </a:solidFill>
              </a:rPr>
              <a:t>September 7, 2023</a:t>
            </a:r>
          </a:p>
        </p:txBody>
      </p:sp>
      <p:sp>
        <p:nvSpPr>
          <p:cNvPr id="2" name="TextBox 1">
            <a:extLst>
              <a:ext uri="{FF2B5EF4-FFF2-40B4-BE49-F238E27FC236}">
                <a16:creationId xmlns:a16="http://schemas.microsoft.com/office/drawing/2014/main" id="{73E7DE48-E34D-9D09-958E-E3CD392BE928}"/>
              </a:ext>
            </a:extLst>
          </p:cNvPr>
          <p:cNvSpPr txBox="1"/>
          <p:nvPr/>
        </p:nvSpPr>
        <p:spPr>
          <a:xfrm>
            <a:off x="405636" y="2668173"/>
            <a:ext cx="8738364" cy="830997"/>
          </a:xfrm>
          <a:prstGeom prst="rect">
            <a:avLst/>
          </a:prstGeom>
          <a:noFill/>
        </p:spPr>
        <p:txBody>
          <a:bodyPr wrap="square" rtlCol="0">
            <a:spAutoFit/>
          </a:bodyPr>
          <a:lstStyle/>
          <a:p>
            <a:pPr algn="ctr"/>
            <a:r>
              <a:rPr lang="en-US" sz="2400" dirty="0">
                <a:solidFill>
                  <a:schemeClr val="bg1"/>
                </a:solidFill>
              </a:rPr>
              <a:t>In order to keep up the departmental good spirits, please join</a:t>
            </a:r>
          </a:p>
          <a:p>
            <a:pPr algn="ctr"/>
            <a:r>
              <a:rPr lang="en-US" sz="2400" b="1" dirty="0">
                <a:solidFill>
                  <a:schemeClr val="bg1"/>
                </a:solidFill>
              </a:rPr>
              <a:t>Physics Reception in the Olin Lobby at 3:30 PM</a:t>
            </a:r>
          </a:p>
        </p:txBody>
      </p:sp>
      <p:sp>
        <p:nvSpPr>
          <p:cNvPr id="4" name="Footer Placeholder 3">
            <a:extLst>
              <a:ext uri="{FF2B5EF4-FFF2-40B4-BE49-F238E27FC236}">
                <a16:creationId xmlns:a16="http://schemas.microsoft.com/office/drawing/2014/main" id="{CBB6627E-FE79-4154-A61B-0737D20A124B}"/>
              </a:ext>
            </a:extLst>
          </p:cNvPr>
          <p:cNvSpPr>
            <a:spLocks noGrp="1"/>
          </p:cNvSpPr>
          <p:nvPr>
            <p:ph type="ftr" sz="quarter" idx="3"/>
          </p:nvPr>
        </p:nvSpPr>
        <p:spPr/>
        <p:txBody>
          <a:bodyPr/>
          <a:lstStyle/>
          <a:p>
            <a:r>
              <a:rPr lang="en-US"/>
              <a:t>PHY 337/637  Fall 2023 -- Lecture 3</a:t>
            </a:r>
          </a:p>
        </p:txBody>
      </p:sp>
    </p:spTree>
    <p:extLst>
      <p:ext uri="{BB962C8B-B14F-4D97-AF65-F5344CB8AC3E}">
        <p14:creationId xmlns:p14="http://schemas.microsoft.com/office/powerpoint/2010/main" val="414891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7" t="18021" r="4366" b="6885"/>
          <a:stretch/>
        </p:blipFill>
        <p:spPr bwMode="auto">
          <a:xfrm>
            <a:off x="762000" y="8382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p:cNvSpPr txBox="1"/>
          <p:nvPr/>
        </p:nvSpPr>
        <p:spPr>
          <a:xfrm>
            <a:off x="152400" y="228600"/>
            <a:ext cx="8991600" cy="461665"/>
          </a:xfrm>
          <a:prstGeom prst="rect">
            <a:avLst/>
          </a:prstGeom>
          <a:noFill/>
        </p:spPr>
        <p:txBody>
          <a:bodyPr wrap="square" rtlCol="0">
            <a:spAutoFit/>
          </a:bodyPr>
          <a:lstStyle/>
          <a:p>
            <a:r>
              <a:rPr lang="en-US" sz="2400" dirty="0">
                <a:latin typeface="+mj-lt"/>
                <a:hlinkClick r:id="rId4"/>
              </a:rPr>
              <a:t>http://www-history.mcs.st-and.ac.uk/Biographies/Hamilton.html</a:t>
            </a:r>
            <a:endParaRPr lang="en-US" sz="2400" dirty="0">
              <a:latin typeface="+mj-lt"/>
            </a:endParaRPr>
          </a:p>
        </p:txBody>
      </p:sp>
      <p:sp>
        <p:nvSpPr>
          <p:cNvPr id="6" name="TextBox 5">
            <a:extLst>
              <a:ext uri="{FF2B5EF4-FFF2-40B4-BE49-F238E27FC236}">
                <a16:creationId xmlns:a16="http://schemas.microsoft.com/office/drawing/2014/main" id="{16E6C852-9F09-4EDC-834B-7465AA52622B}"/>
              </a:ext>
            </a:extLst>
          </p:cNvPr>
          <p:cNvSpPr txBox="1"/>
          <p:nvPr/>
        </p:nvSpPr>
        <p:spPr>
          <a:xfrm>
            <a:off x="6553200" y="1981200"/>
            <a:ext cx="2057400" cy="461665"/>
          </a:xfrm>
          <a:prstGeom prst="rect">
            <a:avLst/>
          </a:prstGeom>
          <a:noFill/>
        </p:spPr>
        <p:txBody>
          <a:bodyPr wrap="square" rtlCol="0">
            <a:spAutoFit/>
          </a:bodyPr>
          <a:lstStyle/>
          <a:p>
            <a:r>
              <a:rPr lang="en-US" sz="2400" dirty="0"/>
              <a:t>(1805–1865)</a:t>
            </a:r>
            <a:endParaRPr lang="en-US" sz="2400" dirty="0">
              <a:latin typeface="+mj-lt"/>
            </a:endParaRPr>
          </a:p>
        </p:txBody>
      </p:sp>
    </p:spTree>
    <p:extLst>
      <p:ext uri="{BB962C8B-B14F-4D97-AF65-F5344CB8AC3E}">
        <p14:creationId xmlns:p14="http://schemas.microsoft.com/office/powerpoint/2010/main" val="290527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pic>
        <p:nvPicPr>
          <p:cNvPr id="82946" name="Picture 2" descr="http://rjlipton.files.wordpress.com/2011/04/hamil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56768" cy="41632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581452"/>
            <a:ext cx="9296400" cy="307777"/>
          </a:xfrm>
          <a:prstGeom prst="rect">
            <a:avLst/>
          </a:prstGeom>
          <a:noFill/>
        </p:spPr>
        <p:txBody>
          <a:bodyPr wrap="square" rtlCol="0">
            <a:spAutoFit/>
          </a:bodyPr>
          <a:lstStyle/>
          <a:p>
            <a:r>
              <a:rPr lang="en-US" sz="1400" dirty="0">
                <a:latin typeface="+mj-lt"/>
                <a:hlinkClick r:id="rId4"/>
              </a:rPr>
              <a:t>https://irishpostalheritagegpo.wordpress.com/2017/06/08/william-rowan-hamilton-irish-mathematician-and-scientist/</a:t>
            </a:r>
            <a:endParaRPr lang="en-US" sz="1400" dirty="0">
              <a:latin typeface="+mj-lt"/>
            </a:endParaRPr>
          </a:p>
        </p:txBody>
      </p:sp>
    </p:spTree>
    <p:extLst>
      <p:ext uri="{BB962C8B-B14F-4D97-AF65-F5344CB8AC3E}">
        <p14:creationId xmlns:p14="http://schemas.microsoft.com/office/powerpoint/2010/main" val="856527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42</a:t>
            </a:fld>
            <a:endParaRPr lang="en-US" dirty="0"/>
          </a:p>
        </p:txBody>
      </p:sp>
      <p:sp>
        <p:nvSpPr>
          <p:cNvPr id="5" name="TextBox 4"/>
          <p:cNvSpPr txBox="1"/>
          <p:nvPr/>
        </p:nvSpPr>
        <p:spPr>
          <a:xfrm>
            <a:off x="0" y="136525"/>
            <a:ext cx="9067800" cy="1200329"/>
          </a:xfrm>
          <a:prstGeom prst="rect">
            <a:avLst/>
          </a:prstGeom>
          <a:noFill/>
        </p:spPr>
        <p:txBody>
          <a:bodyPr wrap="square" rtlCol="0">
            <a:spAutoFit/>
          </a:bodyPr>
          <a:lstStyle/>
          <a:p>
            <a:r>
              <a:rPr lang="en-US" sz="2400" dirty="0">
                <a:latin typeface="+mj-lt"/>
              </a:rPr>
              <a:t>Application to particle dynamics</a:t>
            </a:r>
          </a:p>
          <a:p>
            <a:pPr lvl="1"/>
            <a:r>
              <a:rPr lang="en-US" sz="2400" dirty="0">
                <a:latin typeface="+mj-lt"/>
              </a:rPr>
              <a:t>Hamilton’s principle states that the dynamical trajectory of a system is given by the path that extremizes the action integral </a:t>
            </a:r>
          </a:p>
        </p:txBody>
      </p:sp>
      <p:sp>
        <p:nvSpPr>
          <p:cNvPr id="9" name="TextBox 8"/>
          <p:cNvSpPr txBox="1"/>
          <p:nvPr/>
        </p:nvSpPr>
        <p:spPr>
          <a:xfrm>
            <a:off x="0" y="2426875"/>
            <a:ext cx="9067799" cy="830997"/>
          </a:xfrm>
          <a:prstGeom prst="rect">
            <a:avLst/>
          </a:prstGeom>
          <a:noFill/>
        </p:spPr>
        <p:txBody>
          <a:bodyPr wrap="square" rtlCol="0">
            <a:spAutoFit/>
          </a:bodyPr>
          <a:lstStyle/>
          <a:p>
            <a:r>
              <a:rPr lang="en-US" sz="2400" dirty="0">
                <a:latin typeface="+mj-lt"/>
              </a:rPr>
              <a:t>Simple example: vertical trajectory of particle of mass </a:t>
            </a:r>
            <a:r>
              <a:rPr lang="en-US" sz="2400" i="1" dirty="0">
                <a:latin typeface="+mj-lt"/>
              </a:rPr>
              <a:t>m</a:t>
            </a:r>
            <a:r>
              <a:rPr lang="en-US" sz="2400" dirty="0">
                <a:latin typeface="+mj-lt"/>
              </a:rPr>
              <a:t> subject to constant downward acceleration </a:t>
            </a:r>
            <a:r>
              <a:rPr lang="en-US" sz="2400" i="1" dirty="0">
                <a:latin typeface="+mj-lt"/>
              </a:rPr>
              <a:t>a</a:t>
            </a:r>
            <a:r>
              <a:rPr lang="en-US" sz="2400" dirty="0">
                <a:latin typeface="+mj-lt"/>
              </a:rPr>
              <a:t>=-</a:t>
            </a:r>
            <a:r>
              <a:rPr lang="en-US" sz="2400" i="1" dirty="0">
                <a:latin typeface="+mj-lt"/>
              </a:rPr>
              <a:t>g.</a:t>
            </a:r>
            <a:endParaRPr lang="en-US" sz="2400" dirty="0">
              <a:latin typeface="+mj-lt"/>
            </a:endParaRPr>
          </a:p>
        </p:txBody>
      </p:sp>
      <p:graphicFrame>
        <p:nvGraphicFramePr>
          <p:cNvPr id="10" name="Object 9"/>
          <p:cNvGraphicFramePr>
            <a:graphicFrameLocks noChangeAspect="1"/>
          </p:cNvGraphicFramePr>
          <p:nvPr/>
        </p:nvGraphicFramePr>
        <p:xfrm>
          <a:off x="1143000" y="3519099"/>
          <a:ext cx="5545138" cy="2646362"/>
        </p:xfrm>
        <a:graphic>
          <a:graphicData uri="http://schemas.openxmlformats.org/presentationml/2006/ole">
            <mc:AlternateContent xmlns:mc="http://schemas.openxmlformats.org/markup-compatibility/2006">
              <mc:Choice xmlns:v="urn:schemas-microsoft-com:vml" Requires="v">
                <p:oleObj name="Equation" r:id="rId3" imgW="2869920" imgH="1371600" progId="Equation.DSMT4">
                  <p:embed/>
                </p:oleObj>
              </mc:Choice>
              <mc:Fallback>
                <p:oleObj name="Equation" r:id="rId3" imgW="2869920" imgH="1371600" progId="Equation.DSMT4">
                  <p:embed/>
                  <p:pic>
                    <p:nvPicPr>
                      <p:cNvPr id="10" name="Object 9"/>
                      <p:cNvPicPr>
                        <a:picLocks noChangeAspect="1" noChangeArrowheads="1"/>
                      </p:cNvPicPr>
                      <p:nvPr/>
                    </p:nvPicPr>
                    <p:blipFill>
                      <a:blip r:embed="rId4"/>
                      <a:srcRect/>
                      <a:stretch>
                        <a:fillRect/>
                      </a:stretch>
                    </p:blipFill>
                    <p:spPr bwMode="auto">
                      <a:xfrm>
                        <a:off x="1143000" y="3519099"/>
                        <a:ext cx="5545138"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9BB9E106-D9D5-4C70-A84E-73D6CD9E155B}"/>
              </a:ext>
            </a:extLst>
          </p:cNvPr>
          <p:cNvGraphicFramePr>
            <a:graphicFrameLocks noChangeAspect="1"/>
          </p:cNvGraphicFramePr>
          <p:nvPr/>
        </p:nvGraphicFramePr>
        <p:xfrm>
          <a:off x="1527175" y="1336675"/>
          <a:ext cx="5784850" cy="1177925"/>
        </p:xfrm>
        <a:graphic>
          <a:graphicData uri="http://schemas.openxmlformats.org/presentationml/2006/ole">
            <mc:AlternateContent xmlns:mc="http://schemas.openxmlformats.org/markup-compatibility/2006">
              <mc:Choice xmlns:v="urn:schemas-microsoft-com:vml" Requires="v">
                <p:oleObj name="Equation" r:id="rId5" imgW="3555720" imgH="723600" progId="Equation.DSMT4">
                  <p:embed/>
                </p:oleObj>
              </mc:Choice>
              <mc:Fallback>
                <p:oleObj name="Equation" r:id="rId5" imgW="3555720" imgH="723600" progId="Equation.DSMT4">
                  <p:embed/>
                  <p:pic>
                    <p:nvPicPr>
                      <p:cNvPr id="6" name="Object 5">
                        <a:extLst>
                          <a:ext uri="{FF2B5EF4-FFF2-40B4-BE49-F238E27FC236}">
                            <a16:creationId xmlns:a16="http://schemas.microsoft.com/office/drawing/2014/main" id="{9BB9E106-D9D5-4C70-A84E-73D6CD9E155B}"/>
                          </a:ext>
                        </a:extLst>
                      </p:cNvPr>
                      <p:cNvPicPr/>
                      <p:nvPr/>
                    </p:nvPicPr>
                    <p:blipFill>
                      <a:blip r:embed="rId6"/>
                      <a:stretch>
                        <a:fillRect/>
                      </a:stretch>
                    </p:blipFill>
                    <p:spPr>
                      <a:xfrm>
                        <a:off x="1527175" y="1336675"/>
                        <a:ext cx="5784850" cy="1177925"/>
                      </a:xfrm>
                      <a:prstGeom prst="rect">
                        <a:avLst/>
                      </a:prstGeom>
                    </p:spPr>
                  </p:pic>
                </p:oleObj>
              </mc:Fallback>
            </mc:AlternateContent>
          </a:graphicData>
        </a:graphic>
      </p:graphicFrame>
      <p:sp>
        <p:nvSpPr>
          <p:cNvPr id="7" name="Arrow: Left 6">
            <a:extLst>
              <a:ext uri="{FF2B5EF4-FFF2-40B4-BE49-F238E27FC236}">
                <a16:creationId xmlns:a16="http://schemas.microsoft.com/office/drawing/2014/main" id="{3F069C89-BA6B-F270-FE7E-090EADF46D20}"/>
              </a:ext>
            </a:extLst>
          </p:cNvPr>
          <p:cNvSpPr/>
          <p:nvPr/>
        </p:nvSpPr>
        <p:spPr>
          <a:xfrm>
            <a:off x="5334000" y="5334000"/>
            <a:ext cx="5334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9B3020-A0DF-3108-556D-2881D211FA18}"/>
              </a:ext>
            </a:extLst>
          </p:cNvPr>
          <p:cNvSpPr txBox="1"/>
          <p:nvPr/>
        </p:nvSpPr>
        <p:spPr>
          <a:xfrm>
            <a:off x="6019800" y="4921160"/>
            <a:ext cx="2362200" cy="1200329"/>
          </a:xfrm>
          <a:prstGeom prst="rect">
            <a:avLst/>
          </a:prstGeom>
          <a:noFill/>
        </p:spPr>
        <p:txBody>
          <a:bodyPr wrap="square" rtlCol="0">
            <a:spAutoFit/>
          </a:bodyPr>
          <a:lstStyle/>
          <a:p>
            <a:r>
              <a:rPr lang="en-US" sz="2400" dirty="0">
                <a:solidFill>
                  <a:srgbClr val="FF0000"/>
                </a:solidFill>
                <a:latin typeface="+mj-lt"/>
              </a:rPr>
              <a:t>Note that we have not yet justified this!</a:t>
            </a:r>
          </a:p>
        </p:txBody>
      </p:sp>
    </p:spTree>
    <p:extLst>
      <p:ext uri="{BB962C8B-B14F-4D97-AF65-F5344CB8AC3E}">
        <p14:creationId xmlns:p14="http://schemas.microsoft.com/office/powerpoint/2010/main" val="172723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43</a:t>
            </a:fld>
            <a:endParaRPr lang="en-US" dirty="0"/>
          </a:p>
        </p:txBody>
      </p:sp>
      <p:graphicFrame>
        <p:nvGraphicFramePr>
          <p:cNvPr id="5" name="Object 4"/>
          <p:cNvGraphicFramePr>
            <a:graphicFrameLocks noChangeAspect="1"/>
          </p:cNvGraphicFramePr>
          <p:nvPr/>
        </p:nvGraphicFramePr>
        <p:xfrm>
          <a:off x="990600" y="381000"/>
          <a:ext cx="5251451" cy="1322387"/>
        </p:xfrm>
        <a:graphic>
          <a:graphicData uri="http://schemas.openxmlformats.org/presentationml/2006/ole">
            <mc:AlternateContent xmlns:mc="http://schemas.openxmlformats.org/markup-compatibility/2006">
              <mc:Choice xmlns:v="urn:schemas-microsoft-com:vml" Requires="v">
                <p:oleObj name="数式" r:id="rId3" imgW="2717640" imgH="685800" progId="Equation.3">
                  <p:embed/>
                </p:oleObj>
              </mc:Choice>
              <mc:Fallback>
                <p:oleObj name="数式" r:id="rId3" imgW="2717640" imgH="685800" progId="Equation.3">
                  <p:embed/>
                  <p:pic>
                    <p:nvPicPr>
                      <p:cNvPr id="5" name="Object 4"/>
                      <p:cNvPicPr>
                        <a:picLocks noChangeAspect="1" noChangeArrowheads="1"/>
                      </p:cNvPicPr>
                      <p:nvPr/>
                    </p:nvPicPr>
                    <p:blipFill>
                      <a:blip r:embed="rId4"/>
                      <a:srcRect/>
                      <a:stretch>
                        <a:fillRect/>
                      </a:stretch>
                    </p:blipFill>
                    <p:spPr bwMode="auto">
                      <a:xfrm>
                        <a:off x="990600" y="381000"/>
                        <a:ext cx="5251451"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2971800" y="1447800"/>
            <a:ext cx="2286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7400" y="2362200"/>
            <a:ext cx="1295400" cy="830997"/>
          </a:xfrm>
          <a:prstGeom prst="rect">
            <a:avLst/>
          </a:prstGeom>
          <a:noFill/>
        </p:spPr>
        <p:txBody>
          <a:bodyPr wrap="square" rtlCol="0">
            <a:spAutoFit/>
          </a:bodyPr>
          <a:lstStyle/>
          <a:p>
            <a:r>
              <a:rPr lang="en-US" sz="2400" dirty="0">
                <a:latin typeface="+mj-lt"/>
              </a:rPr>
              <a:t>Kinetic energy</a:t>
            </a:r>
          </a:p>
        </p:txBody>
      </p:sp>
      <p:cxnSp>
        <p:nvCxnSpPr>
          <p:cNvPr id="9" name="Straight Arrow Connector 8"/>
          <p:cNvCxnSpPr/>
          <p:nvPr/>
        </p:nvCxnSpPr>
        <p:spPr>
          <a:xfrm flipH="1" flipV="1">
            <a:off x="3733800" y="1371600"/>
            <a:ext cx="8382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2209800"/>
            <a:ext cx="1600200" cy="830997"/>
          </a:xfrm>
          <a:prstGeom prst="rect">
            <a:avLst/>
          </a:prstGeom>
          <a:noFill/>
        </p:spPr>
        <p:txBody>
          <a:bodyPr wrap="square" rtlCol="0">
            <a:spAutoFit/>
          </a:bodyPr>
          <a:lstStyle/>
          <a:p>
            <a:r>
              <a:rPr lang="en-US" sz="2400" dirty="0">
                <a:latin typeface="+mj-lt"/>
              </a:rPr>
              <a:t>Potential energy</a:t>
            </a:r>
          </a:p>
        </p:txBody>
      </p:sp>
      <p:graphicFrame>
        <p:nvGraphicFramePr>
          <p:cNvPr id="12" name="Object 11"/>
          <p:cNvGraphicFramePr>
            <a:graphicFrameLocks noChangeAspect="1"/>
          </p:cNvGraphicFramePr>
          <p:nvPr/>
        </p:nvGraphicFramePr>
        <p:xfrm>
          <a:off x="433429" y="3136861"/>
          <a:ext cx="8253371" cy="3360738"/>
        </p:xfrm>
        <a:graphic>
          <a:graphicData uri="http://schemas.openxmlformats.org/presentationml/2006/ole">
            <mc:AlternateContent xmlns:mc="http://schemas.openxmlformats.org/markup-compatibility/2006">
              <mc:Choice xmlns:v="urn:schemas-microsoft-com:vml" Requires="v">
                <p:oleObj name="Equation" r:id="rId5" imgW="5321160" imgH="2171520" progId="Equation.DSMT4">
                  <p:embed/>
                </p:oleObj>
              </mc:Choice>
              <mc:Fallback>
                <p:oleObj name="Equation" r:id="rId5" imgW="5321160" imgH="2171520" progId="Equation.DSMT4">
                  <p:embed/>
                  <p:pic>
                    <p:nvPicPr>
                      <p:cNvPr id="12" name="Object 11"/>
                      <p:cNvPicPr>
                        <a:picLocks noChangeAspect="1" noChangeArrowheads="1"/>
                      </p:cNvPicPr>
                      <p:nvPr/>
                    </p:nvPicPr>
                    <p:blipFill>
                      <a:blip r:embed="rId6"/>
                      <a:srcRect/>
                      <a:stretch>
                        <a:fillRect/>
                      </a:stretch>
                    </p:blipFill>
                    <p:spPr bwMode="auto">
                      <a:xfrm>
                        <a:off x="433429" y="3136861"/>
                        <a:ext cx="8253371" cy="33607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699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44</a:t>
            </a:fld>
            <a:endParaRPr lang="en-US" dirty="0"/>
          </a:p>
        </p:txBody>
      </p:sp>
      <p:graphicFrame>
        <p:nvGraphicFramePr>
          <p:cNvPr id="5" name="Object 4"/>
          <p:cNvGraphicFramePr>
            <a:graphicFrameLocks noChangeAspect="1"/>
          </p:cNvGraphicFramePr>
          <p:nvPr/>
        </p:nvGraphicFramePr>
        <p:xfrm>
          <a:off x="441014" y="201839"/>
          <a:ext cx="7880973" cy="5907088"/>
        </p:xfrm>
        <a:graphic>
          <a:graphicData uri="http://schemas.openxmlformats.org/presentationml/2006/ole">
            <mc:AlternateContent xmlns:mc="http://schemas.openxmlformats.org/markup-compatibility/2006">
              <mc:Choice xmlns:v="urn:schemas-microsoft-com:vml" Requires="v">
                <p:oleObj name="Equation" r:id="rId3" imgW="4444920" imgH="3340080" progId="Equation.DSMT4">
                  <p:embed/>
                </p:oleObj>
              </mc:Choice>
              <mc:Fallback>
                <p:oleObj name="Equation" r:id="rId3" imgW="4444920" imgH="3340080" progId="Equation.DSMT4">
                  <p:embed/>
                  <p:pic>
                    <p:nvPicPr>
                      <p:cNvPr id="5" name="Object 4"/>
                      <p:cNvPicPr>
                        <a:picLocks noChangeAspect="1" noChangeArrowheads="1"/>
                      </p:cNvPicPr>
                      <p:nvPr/>
                    </p:nvPicPr>
                    <p:blipFill>
                      <a:blip r:embed="rId4"/>
                      <a:srcRect/>
                      <a:stretch>
                        <a:fillRect/>
                      </a:stretch>
                    </p:blipFill>
                    <p:spPr bwMode="auto">
                      <a:xfrm>
                        <a:off x="441014" y="201839"/>
                        <a:ext cx="7880973" cy="59070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3657600" y="5181600"/>
          <a:ext cx="4299573" cy="814860"/>
        </p:xfrm>
        <a:graphic>
          <a:graphicData uri="http://schemas.openxmlformats.org/presentationml/2006/ole">
            <mc:AlternateContent xmlns:mc="http://schemas.openxmlformats.org/markup-compatibility/2006">
              <mc:Choice xmlns:v="urn:schemas-microsoft-com:vml" Requires="v">
                <p:oleObj name="数式" r:id="rId5" imgW="1269720" imgH="241200" progId="Equation.3">
                  <p:embed/>
                </p:oleObj>
              </mc:Choice>
              <mc:Fallback>
                <p:oleObj name="数式" r:id="rId5" imgW="1269720" imgH="241200" progId="Equation.3">
                  <p:embed/>
                  <p:pic>
                    <p:nvPicPr>
                      <p:cNvPr id="6" name="Object 5"/>
                      <p:cNvPicPr>
                        <a:picLocks noChangeAspect="1" noChangeArrowheads="1"/>
                      </p:cNvPicPr>
                      <p:nvPr/>
                    </p:nvPicPr>
                    <p:blipFill>
                      <a:blip r:embed="rId6"/>
                      <a:srcRect/>
                      <a:stretch>
                        <a:fillRect/>
                      </a:stretch>
                    </p:blipFill>
                    <p:spPr bwMode="auto">
                      <a:xfrm>
                        <a:off x="3657600" y="5181600"/>
                        <a:ext cx="4299573" cy="814860"/>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0AB12CA4-3256-2666-14EF-F79024421CE3}"/>
              </a:ext>
            </a:extLst>
          </p:cNvPr>
          <p:cNvSpPr txBox="1"/>
          <p:nvPr/>
        </p:nvSpPr>
        <p:spPr>
          <a:xfrm>
            <a:off x="5671457" y="5982626"/>
            <a:ext cx="3505200" cy="461665"/>
          </a:xfrm>
          <a:prstGeom prst="rect">
            <a:avLst/>
          </a:prstGeom>
          <a:noFill/>
        </p:spPr>
        <p:txBody>
          <a:bodyPr wrap="square" rtlCol="0">
            <a:spAutoFit/>
          </a:bodyPr>
          <a:lstStyle/>
          <a:p>
            <a:r>
              <a:rPr lang="en-US" sz="2400" dirty="0">
                <a:solidFill>
                  <a:srgbClr val="FF0000"/>
                </a:solidFill>
                <a:latin typeface="+mj-lt"/>
              </a:rPr>
              <a:t>Perhaps looks familiar?</a:t>
            </a:r>
          </a:p>
        </p:txBody>
      </p:sp>
    </p:spTree>
    <p:extLst>
      <p:ext uri="{BB962C8B-B14F-4D97-AF65-F5344CB8AC3E}">
        <p14:creationId xmlns:p14="http://schemas.microsoft.com/office/powerpoint/2010/main" val="20797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66130549"/>
              </p:ext>
            </p:extLst>
          </p:nvPr>
        </p:nvGraphicFramePr>
        <p:xfrm>
          <a:off x="939800" y="525463"/>
          <a:ext cx="7262813" cy="5805487"/>
        </p:xfrm>
        <a:graphic>
          <a:graphicData uri="http://schemas.openxmlformats.org/presentationml/2006/ole">
            <mc:AlternateContent xmlns:mc="http://schemas.openxmlformats.org/markup-compatibility/2006">
              <mc:Choice xmlns:v="urn:schemas-microsoft-com:vml" Requires="v">
                <p:oleObj name="Equation" r:id="rId3" imgW="5308560" imgH="4254480" progId="Equation.DSMT4">
                  <p:embed/>
                </p:oleObj>
              </mc:Choice>
              <mc:Fallback>
                <p:oleObj name="Equation" r:id="rId3" imgW="5308560" imgH="4254480" progId="Equation.DSMT4">
                  <p:embed/>
                  <p:pic>
                    <p:nvPicPr>
                      <p:cNvPr id="5" name="Object 4"/>
                      <p:cNvPicPr>
                        <a:picLocks noChangeAspect="1" noChangeArrowheads="1"/>
                      </p:cNvPicPr>
                      <p:nvPr/>
                    </p:nvPicPr>
                    <p:blipFill>
                      <a:blip r:embed="rId4"/>
                      <a:srcRect/>
                      <a:stretch>
                        <a:fillRect/>
                      </a:stretch>
                    </p:blipFill>
                    <p:spPr bwMode="auto">
                      <a:xfrm>
                        <a:off x="939800" y="525463"/>
                        <a:ext cx="7262813" cy="5805487"/>
                      </a:xfrm>
                      <a:prstGeom prst="rect">
                        <a:avLst/>
                      </a:prstGeom>
                      <a:noFill/>
                      <a:ln>
                        <a:noFill/>
                      </a:ln>
                    </p:spPr>
                  </p:pic>
                </p:oleObj>
              </mc:Fallback>
            </mc:AlternateContent>
          </a:graphicData>
        </a:graphic>
      </p:graphicFrame>
      <p:sp>
        <p:nvSpPr>
          <p:cNvPr id="6" name="Oval 5"/>
          <p:cNvSpPr/>
          <p:nvPr/>
        </p:nvSpPr>
        <p:spPr>
          <a:xfrm>
            <a:off x="3276600" y="5334000"/>
            <a:ext cx="26670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4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34CC97-A2F3-731C-9793-D061531258A8}"/>
              </a:ext>
            </a:extLst>
          </p:cNvPr>
          <p:cNvSpPr>
            <a:spLocks noGrp="1"/>
          </p:cNvSpPr>
          <p:nvPr>
            <p:ph type="ftr" sz="quarter" idx="11"/>
          </p:nvPr>
        </p:nvSpPr>
        <p:spPr/>
        <p:txBody>
          <a:bodyPr/>
          <a:lstStyle/>
          <a:p>
            <a:r>
              <a:rPr lang="en-US"/>
              <a:t>PHY 337/637  Fall 2023 -- Lecture 3</a:t>
            </a:r>
          </a:p>
        </p:txBody>
      </p:sp>
      <p:sp>
        <p:nvSpPr>
          <p:cNvPr id="5" name="TextBox 4">
            <a:extLst>
              <a:ext uri="{FF2B5EF4-FFF2-40B4-BE49-F238E27FC236}">
                <a16:creationId xmlns:a16="http://schemas.microsoft.com/office/drawing/2014/main" id="{2E4262AA-229D-E839-D9CC-6C70AE725D78}"/>
              </a:ext>
            </a:extLst>
          </p:cNvPr>
          <p:cNvSpPr txBox="1"/>
          <p:nvPr/>
        </p:nvSpPr>
        <p:spPr>
          <a:xfrm>
            <a:off x="381000" y="228600"/>
            <a:ext cx="7620000" cy="2308324"/>
          </a:xfrm>
          <a:prstGeom prst="rect">
            <a:avLst/>
          </a:prstGeom>
          <a:noFill/>
        </p:spPr>
        <p:txBody>
          <a:bodyPr wrap="square" rtlCol="0">
            <a:spAutoFit/>
          </a:bodyPr>
          <a:lstStyle/>
          <a:p>
            <a:r>
              <a:rPr lang="en-US" sz="2400" dirty="0">
                <a:latin typeface="+mj-lt"/>
              </a:rPr>
              <a:t>Comment on “class participation”</a:t>
            </a:r>
          </a:p>
          <a:p>
            <a:pPr marL="800100" lvl="1" indent="-342900">
              <a:buFont typeface="Arial" panose="020B0604020202020204" pitchFamily="34" charset="0"/>
              <a:buChar char="•"/>
            </a:pPr>
            <a:r>
              <a:rPr lang="en-US" sz="2400" dirty="0">
                <a:latin typeface="+mj-lt"/>
              </a:rPr>
              <a:t>The course webpage mentions this category as part of your grade</a:t>
            </a:r>
          </a:p>
          <a:p>
            <a:pPr marL="800100" lvl="1" indent="-342900">
              <a:buFont typeface="Arial" panose="020B0604020202020204" pitchFamily="34" charset="0"/>
              <a:buChar char="•"/>
            </a:pPr>
            <a:r>
              <a:rPr lang="en-US" sz="2400" dirty="0">
                <a:latin typeface="+mj-lt"/>
              </a:rPr>
              <a:t>The purpose is to help you get into the practice of formulating and articulating questions about the physics and/or the related mathematics</a:t>
            </a:r>
          </a:p>
        </p:txBody>
      </p:sp>
      <p:sp>
        <p:nvSpPr>
          <p:cNvPr id="6" name="TextBox 5">
            <a:extLst>
              <a:ext uri="{FF2B5EF4-FFF2-40B4-BE49-F238E27FC236}">
                <a16:creationId xmlns:a16="http://schemas.microsoft.com/office/drawing/2014/main" id="{9CCD61F0-FE3C-6897-FB4E-DAEED036DD81}"/>
              </a:ext>
            </a:extLst>
          </p:cNvPr>
          <p:cNvSpPr txBox="1"/>
          <p:nvPr/>
        </p:nvSpPr>
        <p:spPr>
          <a:xfrm>
            <a:off x="304800" y="2765524"/>
            <a:ext cx="8534400" cy="3416320"/>
          </a:xfrm>
          <a:prstGeom prst="rect">
            <a:avLst/>
          </a:prstGeom>
          <a:noFill/>
        </p:spPr>
        <p:txBody>
          <a:bodyPr wrap="square" rtlCol="0">
            <a:spAutoFit/>
          </a:bodyPr>
          <a:lstStyle/>
          <a:p>
            <a:r>
              <a:rPr lang="en-US" sz="2400" dirty="0">
                <a:latin typeface="+mj-lt"/>
              </a:rPr>
              <a:t>How to earn “class participation” points</a:t>
            </a:r>
          </a:p>
          <a:p>
            <a:pPr marL="800100" lvl="1" indent="-342900">
              <a:buFont typeface="Arial" panose="020B0604020202020204" pitchFamily="34" charset="0"/>
              <a:buChar char="•"/>
            </a:pPr>
            <a:r>
              <a:rPr lang="en-US" sz="2400" dirty="0">
                <a:latin typeface="+mj-lt"/>
              </a:rPr>
              <a:t>After reading/skimming </a:t>
            </a:r>
            <a:r>
              <a:rPr lang="en-US" sz="2400" dirty="0" err="1">
                <a:latin typeface="+mj-lt"/>
              </a:rPr>
              <a:t>lecturenotes</a:t>
            </a:r>
            <a:r>
              <a:rPr lang="en-US" sz="2400" dirty="0">
                <a:latin typeface="+mj-lt"/>
              </a:rPr>
              <a:t> posted on the class website, email  me questions about the material or suggested discussion points before class. </a:t>
            </a:r>
          </a:p>
          <a:p>
            <a:pPr marL="800100" lvl="1" indent="-342900">
              <a:buFont typeface="Arial" panose="020B0604020202020204" pitchFamily="34" charset="0"/>
              <a:buChar char="•"/>
            </a:pPr>
            <a:r>
              <a:rPr lang="en-US" sz="2400" dirty="0">
                <a:latin typeface="+mj-lt"/>
              </a:rPr>
              <a:t>Attend one or both course tutorial sessions by graduate student </a:t>
            </a:r>
            <a:r>
              <a:rPr lang="en-US" sz="2400" dirty="0" err="1">
                <a:latin typeface="+mj-lt"/>
              </a:rPr>
              <a:t>Arezoo</a:t>
            </a:r>
            <a:r>
              <a:rPr lang="en-US" sz="2400" dirty="0">
                <a:latin typeface="+mj-lt"/>
              </a:rPr>
              <a:t> </a:t>
            </a:r>
            <a:r>
              <a:rPr lang="en-US" sz="2400" dirty="0" err="1">
                <a:latin typeface="+mj-lt"/>
              </a:rPr>
              <a:t>Nameny</a:t>
            </a:r>
            <a:r>
              <a:rPr lang="en-US" sz="2400" dirty="0">
                <a:latin typeface="+mj-lt"/>
              </a:rPr>
              <a:t> (</a:t>
            </a:r>
            <a:r>
              <a:rPr lang="en-US" sz="2400" dirty="0">
                <a:latin typeface="+mj-lt"/>
                <a:hlinkClick r:id="rId2"/>
              </a:rPr>
              <a:t>namea22@wfu.edu</a:t>
            </a:r>
            <a:r>
              <a:rPr lang="en-US" sz="2400" dirty="0">
                <a:latin typeface="+mj-lt"/>
              </a:rPr>
              <a:t>)</a:t>
            </a:r>
          </a:p>
          <a:p>
            <a:pPr lvl="1"/>
            <a:r>
              <a:rPr lang="en-US" sz="2400" b="1" dirty="0">
                <a:latin typeface="+mj-lt"/>
              </a:rPr>
              <a:t>     Tuesdays &amp; Wednesdays at 5:30-7 PM in Olin 107</a:t>
            </a:r>
          </a:p>
          <a:p>
            <a:pPr marL="800100" lvl="1" indent="-342900">
              <a:buFont typeface="Arial" panose="020B0604020202020204" pitchFamily="34" charset="0"/>
              <a:buChar char="•"/>
            </a:pPr>
            <a:r>
              <a:rPr lang="en-US" sz="2400" dirty="0">
                <a:latin typeface="+mj-lt"/>
              </a:rPr>
              <a:t>Ask questions as they arise in office hours, office appointments, via email, etc.</a:t>
            </a:r>
          </a:p>
        </p:txBody>
      </p:sp>
      <p:sp>
        <p:nvSpPr>
          <p:cNvPr id="8" name="Rectangle 2">
            <a:extLst>
              <a:ext uri="{FF2B5EF4-FFF2-40B4-BE49-F238E27FC236}">
                <a16:creationId xmlns:a16="http://schemas.microsoft.com/office/drawing/2014/main" id="{C02FE46A-3F05-0734-CA13-155F4B502826}"/>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3C4043"/>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97F56385-E958-4DC1-CBB3-12ADE2F190B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3C4043"/>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732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A87B0-2D71-96F0-A62A-0BDC7C6A69ED}"/>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32C501B7-586E-66A7-1676-A02AB426E0DC}"/>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611A3E63-6A7D-4396-F1DF-763B4D9F1275}"/>
              </a:ext>
            </a:extLst>
          </p:cNvPr>
          <p:cNvSpPr>
            <a:spLocks noGrp="1"/>
          </p:cNvSpPr>
          <p:nvPr>
            <p:ph type="sldNum" sz="quarter" idx="12"/>
          </p:nvPr>
        </p:nvSpPr>
        <p:spPr/>
        <p:txBody>
          <a:bodyPr/>
          <a:lstStyle/>
          <a:p>
            <a:fld id="{CE368B07-CEBF-4C80-90AF-53B34FA04CF3}" type="slidenum">
              <a:rPr lang="en-US" smtClean="0"/>
              <a:pPr/>
              <a:t>6</a:t>
            </a:fld>
            <a:endParaRPr lang="en-US" dirty="0"/>
          </a:p>
        </p:txBody>
      </p:sp>
      <p:sp>
        <p:nvSpPr>
          <p:cNvPr id="5" name="TextBox 4">
            <a:extLst>
              <a:ext uri="{FF2B5EF4-FFF2-40B4-BE49-F238E27FC236}">
                <a16:creationId xmlns:a16="http://schemas.microsoft.com/office/drawing/2014/main" id="{26132B3E-D772-EDCC-CC22-A42C66290AE7}"/>
              </a:ext>
            </a:extLst>
          </p:cNvPr>
          <p:cNvSpPr txBox="1"/>
          <p:nvPr/>
        </p:nvSpPr>
        <p:spPr>
          <a:xfrm>
            <a:off x="457200" y="457200"/>
            <a:ext cx="8077200" cy="4893647"/>
          </a:xfrm>
          <a:prstGeom prst="rect">
            <a:avLst/>
          </a:prstGeom>
          <a:noFill/>
        </p:spPr>
        <p:txBody>
          <a:bodyPr wrap="square" rtlCol="0">
            <a:spAutoFit/>
          </a:bodyPr>
          <a:lstStyle/>
          <a:p>
            <a:r>
              <a:rPr lang="en-US" sz="2400" dirty="0">
                <a:latin typeface="+mj-lt"/>
              </a:rPr>
              <a:t>More comments about tutorial sessions</a:t>
            </a:r>
          </a:p>
          <a:p>
            <a:pPr marL="800100" lvl="1" indent="-342900">
              <a:buFont typeface="Arial" panose="020B0604020202020204" pitchFamily="34" charset="0"/>
              <a:buChar char="•"/>
            </a:pPr>
            <a:r>
              <a:rPr lang="en-US" sz="2400" dirty="0">
                <a:latin typeface="+mj-lt"/>
              </a:rPr>
              <a:t>Not required, but hopefully very helpful to you</a:t>
            </a:r>
          </a:p>
          <a:p>
            <a:pPr marL="800100" lvl="1" indent="-342900">
              <a:buFont typeface="Arial" panose="020B0604020202020204" pitchFamily="34" charset="0"/>
              <a:buChar char="•"/>
            </a:pPr>
            <a:r>
              <a:rPr lang="en-US" sz="2400" dirty="0" err="1">
                <a:latin typeface="+mj-lt"/>
              </a:rPr>
              <a:t>Arezoo</a:t>
            </a:r>
            <a:r>
              <a:rPr lang="en-US" sz="2400" dirty="0">
                <a:latin typeface="+mj-lt"/>
              </a:rPr>
              <a:t> may be able to explain ideas in a more relatable way</a:t>
            </a:r>
          </a:p>
          <a:p>
            <a:pPr marL="800100" lvl="1" indent="-342900">
              <a:buFont typeface="Arial" panose="020B0604020202020204" pitchFamily="34" charset="0"/>
              <a:buChar char="•"/>
            </a:pPr>
            <a:r>
              <a:rPr lang="en-US" sz="2400" dirty="0">
                <a:latin typeface="+mj-lt"/>
              </a:rPr>
              <a:t>Focus on “exercise” problems at the end chapters we cover  (some of them can give you insight)</a:t>
            </a:r>
          </a:p>
          <a:p>
            <a:pPr marL="800100" lvl="1" indent="-342900">
              <a:buFont typeface="Arial" panose="020B0604020202020204" pitchFamily="34" charset="0"/>
              <a:buChar char="•"/>
            </a:pPr>
            <a:r>
              <a:rPr lang="en-US" sz="2400" dirty="0">
                <a:latin typeface="+mj-lt"/>
              </a:rPr>
              <a:t>May ask questions about posted HW assignments as well.   </a:t>
            </a:r>
            <a:r>
              <a:rPr lang="en-US" sz="2400" dirty="0" err="1">
                <a:latin typeface="+mj-lt"/>
              </a:rPr>
              <a:t>Arezoo</a:t>
            </a:r>
            <a:r>
              <a:rPr lang="en-US" sz="2400" dirty="0">
                <a:latin typeface="+mj-lt"/>
              </a:rPr>
              <a:t> will most likely not work your HW for you, but may point you in a good direction.</a:t>
            </a:r>
          </a:p>
          <a:p>
            <a:pPr marL="800100" lvl="1" indent="-342900">
              <a:buFont typeface="Arial" panose="020B0604020202020204" pitchFamily="34" charset="0"/>
              <a:buChar char="•"/>
            </a:pPr>
            <a:r>
              <a:rPr lang="en-US" sz="2400" dirty="0">
                <a:latin typeface="+mj-lt"/>
              </a:rPr>
              <a:t>Class participation credit points offered for</a:t>
            </a:r>
          </a:p>
          <a:p>
            <a:pPr marL="1257300" lvl="2" indent="-342900">
              <a:buFont typeface="Arial" panose="020B0604020202020204" pitchFamily="34" charset="0"/>
              <a:buChar char="•"/>
            </a:pPr>
            <a:r>
              <a:rPr lang="en-US" sz="2400" dirty="0">
                <a:latin typeface="+mj-lt"/>
              </a:rPr>
              <a:t>Attendance</a:t>
            </a:r>
          </a:p>
          <a:p>
            <a:pPr marL="1257300" lvl="2" indent="-342900">
              <a:buFont typeface="Arial" panose="020B0604020202020204" pitchFamily="34" charset="0"/>
              <a:buChar char="•"/>
            </a:pPr>
            <a:r>
              <a:rPr lang="en-US" sz="2400" dirty="0">
                <a:latin typeface="+mj-lt"/>
              </a:rPr>
              <a:t>Prepared presentations – the thought being that you can learn a lot by explaining to others</a:t>
            </a:r>
          </a:p>
        </p:txBody>
      </p:sp>
    </p:spTree>
    <p:extLst>
      <p:ext uri="{BB962C8B-B14F-4D97-AF65-F5344CB8AC3E}">
        <p14:creationId xmlns:p14="http://schemas.microsoft.com/office/powerpoint/2010/main" val="71252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F0B08-0F40-5D97-9243-23DD32E38122}"/>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BAAF4221-C44E-2C6E-1985-F616F06BD6E4}"/>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654EA1A1-A125-F56A-8F3D-9138A4B87433}"/>
              </a:ext>
            </a:extLst>
          </p:cNvPr>
          <p:cNvSpPr>
            <a:spLocks noGrp="1"/>
          </p:cNvSpPr>
          <p:nvPr>
            <p:ph type="sldNum" sz="quarter" idx="12"/>
          </p:nvPr>
        </p:nvSpPr>
        <p:spPr/>
        <p:txBody>
          <a:bodyPr/>
          <a:lstStyle/>
          <a:p>
            <a:fld id="{CE368B07-CEBF-4C80-90AF-53B34FA04CF3}" type="slidenum">
              <a:rPr lang="en-US" smtClean="0"/>
              <a:pPr/>
              <a:t>7</a:t>
            </a:fld>
            <a:endParaRPr lang="en-US" dirty="0"/>
          </a:p>
        </p:txBody>
      </p:sp>
      <p:pic>
        <p:nvPicPr>
          <p:cNvPr id="5" name="Picture 4">
            <a:extLst>
              <a:ext uri="{FF2B5EF4-FFF2-40B4-BE49-F238E27FC236}">
                <a16:creationId xmlns:a16="http://schemas.microsoft.com/office/drawing/2014/main" id="{2A4D6412-E9CE-937B-9716-DA7CC3CFC705}"/>
              </a:ext>
            </a:extLst>
          </p:cNvPr>
          <p:cNvPicPr>
            <a:picLocks noChangeAspect="1"/>
          </p:cNvPicPr>
          <p:nvPr/>
        </p:nvPicPr>
        <p:blipFill>
          <a:blip r:embed="rId2"/>
          <a:stretch>
            <a:fillRect/>
          </a:stretch>
        </p:blipFill>
        <p:spPr>
          <a:xfrm>
            <a:off x="484598" y="1752600"/>
            <a:ext cx="7312226" cy="3762459"/>
          </a:xfrm>
          <a:prstGeom prst="rect">
            <a:avLst/>
          </a:prstGeom>
        </p:spPr>
      </p:pic>
      <p:sp>
        <p:nvSpPr>
          <p:cNvPr id="6" name="TextBox 5">
            <a:extLst>
              <a:ext uri="{FF2B5EF4-FFF2-40B4-BE49-F238E27FC236}">
                <a16:creationId xmlns:a16="http://schemas.microsoft.com/office/drawing/2014/main" id="{A879950B-0DD4-DFE1-CBE4-3E9C7092E115}"/>
              </a:ext>
            </a:extLst>
          </p:cNvPr>
          <p:cNvSpPr txBox="1"/>
          <p:nvPr/>
        </p:nvSpPr>
        <p:spPr>
          <a:xfrm>
            <a:off x="76200" y="304800"/>
            <a:ext cx="8763000" cy="1200329"/>
          </a:xfrm>
          <a:prstGeom prst="rect">
            <a:avLst/>
          </a:prstGeom>
          <a:noFill/>
        </p:spPr>
        <p:txBody>
          <a:bodyPr wrap="square" rtlCol="0">
            <a:spAutoFit/>
          </a:bodyPr>
          <a:lstStyle/>
          <a:p>
            <a:r>
              <a:rPr lang="en-US" sz="2400" dirty="0">
                <a:latin typeface="+mj-lt"/>
              </a:rPr>
              <a:t>Another interesting problem from your textbook   (not assigned for points, but might want to discuss/solve in the tutorial sessions…………..</a:t>
            </a:r>
          </a:p>
        </p:txBody>
      </p:sp>
    </p:spTree>
    <p:extLst>
      <p:ext uri="{BB962C8B-B14F-4D97-AF65-F5344CB8AC3E}">
        <p14:creationId xmlns:p14="http://schemas.microsoft.com/office/powerpoint/2010/main" val="22307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6826D-94FE-D4C9-D12B-087124DD0A20}"/>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76AF8584-983D-D803-2D4F-BB774D12408D}"/>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B037F5B8-58C2-400C-1F1B-8BF79BFBD56C}"/>
              </a:ext>
            </a:extLst>
          </p:cNvPr>
          <p:cNvSpPr>
            <a:spLocks noGrp="1"/>
          </p:cNvSpPr>
          <p:nvPr>
            <p:ph type="sldNum" sz="quarter" idx="12"/>
          </p:nvPr>
        </p:nvSpPr>
        <p:spPr/>
        <p:txBody>
          <a:bodyPr/>
          <a:lstStyle/>
          <a:p>
            <a:fld id="{CE368B07-CEBF-4C80-90AF-53B34FA04CF3}" type="slidenum">
              <a:rPr lang="en-US" smtClean="0"/>
              <a:pPr/>
              <a:t>8</a:t>
            </a:fld>
            <a:endParaRPr lang="en-US" dirty="0"/>
          </a:p>
        </p:txBody>
      </p:sp>
      <p:sp>
        <p:nvSpPr>
          <p:cNvPr id="5" name="TextBox 4">
            <a:extLst>
              <a:ext uri="{FF2B5EF4-FFF2-40B4-BE49-F238E27FC236}">
                <a16:creationId xmlns:a16="http://schemas.microsoft.com/office/drawing/2014/main" id="{44411DF3-2586-4981-2447-8713517EA78F}"/>
              </a:ext>
            </a:extLst>
          </p:cNvPr>
          <p:cNvSpPr txBox="1"/>
          <p:nvPr/>
        </p:nvSpPr>
        <p:spPr>
          <a:xfrm>
            <a:off x="381000" y="304800"/>
            <a:ext cx="7924800" cy="2308324"/>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Alex:</a:t>
            </a:r>
          </a:p>
          <a:p>
            <a:r>
              <a:rPr lang="en-US" sz="2400" dirty="0">
                <a:latin typeface="+mj-lt"/>
              </a:rPr>
              <a:t>	</a:t>
            </a:r>
            <a:r>
              <a:rPr lang="en-US" sz="2400" dirty="0">
                <a:solidFill>
                  <a:srgbClr val="222222"/>
                </a:solidFill>
                <a:latin typeface="Arial" panose="020B0604020202020204" pitchFamily="34" charset="0"/>
              </a:rPr>
              <a:t>W</a:t>
            </a:r>
            <a:r>
              <a:rPr lang="en-US" sz="2400" b="0" i="0" dirty="0">
                <a:solidFill>
                  <a:srgbClr val="222222"/>
                </a:solidFill>
                <a:effectLst/>
                <a:latin typeface="Arial" panose="020B0604020202020204" pitchFamily="34" charset="0"/>
              </a:rPr>
              <a:t>ould you mind explaining what we need to do for the tutorials with </a:t>
            </a:r>
            <a:r>
              <a:rPr lang="en-US" sz="2400" b="0" i="0" dirty="0" err="1">
                <a:solidFill>
                  <a:srgbClr val="222222"/>
                </a:solidFill>
                <a:effectLst/>
                <a:latin typeface="Arial" panose="020B0604020202020204" pitchFamily="34" charset="0"/>
              </a:rPr>
              <a:t>Arezoo</a:t>
            </a:r>
            <a:r>
              <a:rPr lang="en-US" sz="2400" b="0" i="0" dirty="0">
                <a:solidFill>
                  <a:srgbClr val="222222"/>
                </a:solidFill>
                <a:effectLst/>
                <a:latin typeface="Arial" panose="020B0604020202020204" pitchFamily="34" charset="0"/>
              </a:rPr>
              <a:t> at the start of class? I am still a bit confused.</a:t>
            </a:r>
            <a:endParaRPr lang="en-US" sz="2400" dirty="0">
              <a:latin typeface="+mj-lt"/>
            </a:endParaRPr>
          </a:p>
        </p:txBody>
      </p:sp>
    </p:spTree>
    <p:extLst>
      <p:ext uri="{BB962C8B-B14F-4D97-AF65-F5344CB8AC3E}">
        <p14:creationId xmlns:p14="http://schemas.microsoft.com/office/powerpoint/2010/main" val="127345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152400" y="201273"/>
            <a:ext cx="8229600" cy="461665"/>
          </a:xfrm>
          <a:prstGeom prst="rect">
            <a:avLst/>
          </a:prstGeom>
          <a:noFill/>
        </p:spPr>
        <p:txBody>
          <a:bodyPr wrap="square" rtlCol="0">
            <a:spAutoFit/>
          </a:bodyPr>
          <a:lstStyle/>
          <a:p>
            <a:r>
              <a:rPr lang="en-US" sz="2400" dirty="0">
                <a:latin typeface="+mj-lt"/>
              </a:rPr>
              <a:t>Summary of the method of calculus of variation --</a:t>
            </a:r>
          </a:p>
        </p:txBody>
      </p:sp>
      <p:graphicFrame>
        <p:nvGraphicFramePr>
          <p:cNvPr id="6" name="Object 5"/>
          <p:cNvGraphicFramePr>
            <a:graphicFrameLocks noChangeAspect="1"/>
          </p:cNvGraphicFramePr>
          <p:nvPr/>
        </p:nvGraphicFramePr>
        <p:xfrm>
          <a:off x="676275" y="749300"/>
          <a:ext cx="8474075" cy="3389313"/>
        </p:xfrm>
        <a:graphic>
          <a:graphicData uri="http://schemas.openxmlformats.org/presentationml/2006/ole">
            <mc:AlternateContent xmlns:mc="http://schemas.openxmlformats.org/markup-compatibility/2006">
              <mc:Choice xmlns:v="urn:schemas-microsoft-com:vml" Requires="v">
                <p:oleObj name="Equation" r:id="rId3" imgW="5422680" imgH="2171520" progId="Equation.DSMT4">
                  <p:embed/>
                </p:oleObj>
              </mc:Choice>
              <mc:Fallback>
                <p:oleObj name="Equation" r:id="rId3" imgW="5422680" imgH="2171520" progId="Equation.DSMT4">
                  <p:embed/>
                  <p:pic>
                    <p:nvPicPr>
                      <p:cNvPr id="6" name="Object 5"/>
                      <p:cNvPicPr>
                        <a:picLocks noChangeAspect="1" noChangeArrowheads="1"/>
                      </p:cNvPicPr>
                      <p:nvPr/>
                    </p:nvPicPr>
                    <p:blipFill>
                      <a:blip r:embed="rId4"/>
                      <a:srcRect/>
                      <a:stretch>
                        <a:fillRect/>
                      </a:stretch>
                    </p:blipFill>
                    <p:spPr bwMode="auto">
                      <a:xfrm>
                        <a:off x="676275" y="749300"/>
                        <a:ext cx="8474075" cy="338931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754063" y="4197350"/>
          <a:ext cx="7673975" cy="1797050"/>
        </p:xfrm>
        <a:graphic>
          <a:graphicData uri="http://schemas.openxmlformats.org/presentationml/2006/ole">
            <mc:AlternateContent xmlns:mc="http://schemas.openxmlformats.org/markup-compatibility/2006">
              <mc:Choice xmlns:v="urn:schemas-microsoft-com:vml" Requires="v">
                <p:oleObj name="Equation" r:id="rId5" imgW="5155920" imgH="1206360" progId="Equation.DSMT4">
                  <p:embed/>
                </p:oleObj>
              </mc:Choice>
              <mc:Fallback>
                <p:oleObj name="Equation" r:id="rId5" imgW="5155920" imgH="1206360" progId="Equation.DSMT4">
                  <p:embed/>
                  <p:pic>
                    <p:nvPicPr>
                      <p:cNvPr id="7" name="Object 6"/>
                      <p:cNvPicPr>
                        <a:picLocks noChangeAspect="1" noChangeArrowheads="1"/>
                      </p:cNvPicPr>
                      <p:nvPr/>
                    </p:nvPicPr>
                    <p:blipFill>
                      <a:blip r:embed="rId6"/>
                      <a:srcRect/>
                      <a:stretch>
                        <a:fillRect/>
                      </a:stretch>
                    </p:blipFill>
                    <p:spPr bwMode="auto">
                      <a:xfrm>
                        <a:off x="754063" y="4197350"/>
                        <a:ext cx="7673975" cy="1797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34887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4.xml><?xml version="1.0" encoding="utf-8"?>
<a:theme xmlns:a="http://schemas.openxmlformats.org/drawingml/2006/main" name="wfu">
  <a:themeElements>
    <a:clrScheme name="">
      <a:dk1>
        <a:srgbClr val="9E7E38"/>
      </a:dk1>
      <a:lt1>
        <a:srgbClr val="FFFDE8"/>
      </a:lt1>
      <a:dk2>
        <a:srgbClr val="FFFDE8"/>
      </a:dk2>
      <a:lt2>
        <a:srgbClr val="767462"/>
      </a:lt2>
      <a:accent1>
        <a:srgbClr val="983222"/>
      </a:accent1>
      <a:accent2>
        <a:srgbClr val="55517B"/>
      </a:accent2>
      <a:accent3>
        <a:srgbClr val="FFFEF2"/>
      </a:accent3>
      <a:accent4>
        <a:srgbClr val="866B2E"/>
      </a:accent4>
      <a:accent5>
        <a:srgbClr val="CAADAB"/>
      </a:accent5>
      <a:accent6>
        <a:srgbClr val="4C496F"/>
      </a:accent6>
      <a:hlink>
        <a:srgbClr val="44697D"/>
      </a:hlink>
      <a:folHlink>
        <a:srgbClr val="662046"/>
      </a:folHlink>
    </a:clrScheme>
    <a:fontScheme name="wf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wf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u 13">
        <a:dk1>
          <a:srgbClr val="336699"/>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4">
        <a:dk1>
          <a:srgbClr val="9E7E38"/>
        </a:dk1>
        <a:lt1>
          <a:srgbClr val="FFFDE8"/>
        </a:lt1>
        <a:dk2>
          <a:srgbClr val="FFFDE8"/>
        </a:dk2>
        <a:lt2>
          <a:srgbClr val="336699"/>
        </a:lt2>
        <a:accent1>
          <a:srgbClr val="9E7E38"/>
        </a:accent1>
        <a:accent2>
          <a:srgbClr val="468A4B"/>
        </a:accent2>
        <a:accent3>
          <a:srgbClr val="FFFEF2"/>
        </a:accent3>
        <a:accent4>
          <a:srgbClr val="866B2E"/>
        </a:accent4>
        <a:accent5>
          <a:srgbClr val="CCC0AE"/>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wfu 15">
        <a:dk1>
          <a:srgbClr val="336699"/>
        </a:dk1>
        <a:lt1>
          <a:srgbClr val="FFFFFF"/>
        </a:lt1>
        <a:dk2>
          <a:srgbClr val="FFFDE8"/>
        </a:dk2>
        <a:lt2>
          <a:srgbClr val="FFFDE8"/>
        </a:lt2>
        <a:accent1>
          <a:srgbClr val="9E7E38"/>
        </a:accent1>
        <a:accent2>
          <a:srgbClr val="468A4B"/>
        </a:accent2>
        <a:accent3>
          <a:srgbClr val="FFFEF2"/>
        </a:accent3>
        <a:accent4>
          <a:srgbClr val="DADADA"/>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6">
        <a:dk1>
          <a:srgbClr val="4D4D4D"/>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9195</TotalTime>
  <Words>1532</Words>
  <Application>Microsoft Office PowerPoint</Application>
  <PresentationFormat>On-screen Show (4:3)</PresentationFormat>
  <Paragraphs>289</Paragraphs>
  <Slides>45</Slides>
  <Notes>32</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3</vt:i4>
      </vt:variant>
      <vt:variant>
        <vt:lpstr>Slide Titles</vt:lpstr>
      </vt:variant>
      <vt:variant>
        <vt:i4>45</vt:i4>
      </vt:variant>
    </vt:vector>
  </HeadingPairs>
  <TitlesOfParts>
    <vt:vector size="57" baseType="lpstr">
      <vt:lpstr>Arial</vt:lpstr>
      <vt:lpstr>Calibri</vt:lpstr>
      <vt:lpstr>Roboto</vt:lpstr>
      <vt:lpstr>Symbol</vt:lpstr>
      <vt:lpstr>Times New Roman</vt:lpstr>
      <vt:lpstr>Office Theme</vt:lpstr>
      <vt:lpstr>Office Theme</vt:lpstr>
      <vt:lpstr>Office Theme</vt:lpstr>
      <vt:lpstr>wfu</vt:lpstr>
      <vt:lpstr>Equation</vt:lpstr>
      <vt:lpstr>MathType 7.0 Equation</vt:lpstr>
      <vt:lpstr>数式</vt:lpstr>
      <vt:lpstr>PowerPoint Presentation</vt:lpstr>
      <vt:lpstr>PowerPoint Presentation</vt:lpstr>
      <vt:lpstr>PowerPoint Presentation</vt:lpstr>
      <vt:lpstr>Physics Colloquium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426</cp:revision>
  <cp:lastPrinted>2020-09-08T01:45:51Z</cp:lastPrinted>
  <dcterms:created xsi:type="dcterms:W3CDTF">2012-01-10T18:32:24Z</dcterms:created>
  <dcterms:modified xsi:type="dcterms:W3CDTF">2023-09-05T05:27:26Z</dcterms:modified>
</cp:coreProperties>
</file>