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4" r:id="rId4"/>
    <p:sldMasterId id="2147483676" r:id="rId5"/>
  </p:sldMasterIdLst>
  <p:notesMasterIdLst>
    <p:notesMasterId r:id="rId48"/>
  </p:notesMasterIdLst>
  <p:handoutMasterIdLst>
    <p:handoutMasterId r:id="rId49"/>
  </p:handoutMasterIdLst>
  <p:sldIdLst>
    <p:sldId id="296" r:id="rId6"/>
    <p:sldId id="354" r:id="rId7"/>
    <p:sldId id="418" r:id="rId8"/>
    <p:sldId id="421" r:id="rId9"/>
    <p:sldId id="378" r:id="rId10"/>
    <p:sldId id="379" r:id="rId11"/>
    <p:sldId id="389" r:id="rId12"/>
    <p:sldId id="392" r:id="rId13"/>
    <p:sldId id="393" r:id="rId14"/>
    <p:sldId id="420" r:id="rId15"/>
    <p:sldId id="416" r:id="rId16"/>
    <p:sldId id="397" r:id="rId17"/>
    <p:sldId id="398" r:id="rId18"/>
    <p:sldId id="396" r:id="rId19"/>
    <p:sldId id="399" r:id="rId20"/>
    <p:sldId id="400" r:id="rId21"/>
    <p:sldId id="401" r:id="rId22"/>
    <p:sldId id="402" r:id="rId23"/>
    <p:sldId id="403" r:id="rId24"/>
    <p:sldId id="404" r:id="rId25"/>
    <p:sldId id="405" r:id="rId26"/>
    <p:sldId id="417" r:id="rId27"/>
    <p:sldId id="406" r:id="rId28"/>
    <p:sldId id="407" r:id="rId29"/>
    <p:sldId id="408" r:id="rId30"/>
    <p:sldId id="409" r:id="rId31"/>
    <p:sldId id="411" r:id="rId32"/>
    <p:sldId id="412" r:id="rId33"/>
    <p:sldId id="413" r:id="rId34"/>
    <p:sldId id="414" r:id="rId35"/>
    <p:sldId id="422" r:id="rId36"/>
    <p:sldId id="423" r:id="rId37"/>
    <p:sldId id="424" r:id="rId38"/>
    <p:sldId id="425" r:id="rId39"/>
    <p:sldId id="426" r:id="rId40"/>
    <p:sldId id="427" r:id="rId41"/>
    <p:sldId id="428" r:id="rId42"/>
    <p:sldId id="429" r:id="rId43"/>
    <p:sldId id="430" r:id="rId44"/>
    <p:sldId id="431" r:id="rId45"/>
    <p:sldId id="432" r:id="rId46"/>
    <p:sldId id="433" r:id="rId4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4" autoAdjust="0"/>
    <p:restoredTop sz="83444" autoAdjust="0"/>
  </p:normalViewPr>
  <p:slideViewPr>
    <p:cSldViewPr>
      <p:cViewPr varScale="1">
        <p:scale>
          <a:sx n="59" d="100"/>
          <a:sy n="59" d="100"/>
        </p:scale>
        <p:origin x="828" y="48"/>
      </p:cViewPr>
      <p:guideLst>
        <p:guide orient="horz" pos="2160"/>
        <p:guide pos="2880"/>
      </p:guideLst>
    </p:cSldViewPr>
  </p:slideViewPr>
  <p:notesTextViewPr>
    <p:cViewPr>
      <p:scale>
        <a:sx n="1" d="1"/>
        <a:sy n="1" d="1"/>
      </p:scale>
      <p:origin x="0" y="0"/>
    </p:cViewPr>
  </p:notesTextViewPr>
  <p:sorterViewPr>
    <p:cViewPr>
      <p:scale>
        <a:sx n="53" d="100"/>
        <a:sy n="5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9/7/2023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9/7/2023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continue to develop  notions of the calculations of variation and to start to show how they may be applied to classical mechanics.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268945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 of transformed coordinates.</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1097281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Previously we introduced the </a:t>
            </a:r>
            <a:r>
              <a:rPr lang="en-US" dirty="0" err="1"/>
              <a:t>Lagrangian</a:t>
            </a:r>
            <a:r>
              <a:rPr lang="en-US" dirty="0"/>
              <a:t> function without justification.    Here we follow a “derivation”  attributed to </a:t>
            </a:r>
            <a:r>
              <a:rPr lang="en-US" dirty="0" err="1"/>
              <a:t>d’Alembert</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1979718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start the derivation following </a:t>
            </a:r>
            <a:r>
              <a:rPr lang="en-US" dirty="0" err="1"/>
              <a:t>D’Alembert’s</a:t>
            </a:r>
            <a:r>
              <a:rPr lang="en-US" dirty="0"/>
              <a:t> arguments.     x</a:t>
            </a:r>
            <a:r>
              <a:rPr lang="en-US" baseline="-25000" dirty="0"/>
              <a:t>i</a:t>
            </a:r>
            <a:r>
              <a:rPr lang="en-US" baseline="0" dirty="0"/>
              <a:t> denotes the cartesian coordinate while q denotes the “generalized” coordinate.    In this slide we consider the potential energy terms.</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490917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Continuing the derivations we consider the kinetic energy contributions.</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1870931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Continuing the derivation.</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3346324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results from </a:t>
            </a:r>
            <a:r>
              <a:rPr lang="en-US" dirty="0" err="1"/>
              <a:t>D’Alembert’s</a:t>
            </a:r>
            <a:r>
              <a:rPr lang="en-US" dirty="0"/>
              <a:t> analysis.</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1316086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 of derived </a:t>
            </a:r>
            <a:r>
              <a:rPr lang="en-US" dirty="0" err="1"/>
              <a:t>Lagrangian</a:t>
            </a:r>
            <a:r>
              <a:rPr lang="en-US" dirty="0"/>
              <a:t>  provided that the potential does not depend on velocity.</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276060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shown that the Euler-</a:t>
            </a:r>
            <a:r>
              <a:rPr lang="en-US" dirty="0" err="1"/>
              <a:t>Lagrangian</a:t>
            </a:r>
            <a:r>
              <a:rPr lang="en-US" dirty="0"/>
              <a:t> equations are consistent with Newton’s equations of motion, we can then infer that the integral of the </a:t>
            </a:r>
            <a:r>
              <a:rPr lang="en-US" dirty="0" err="1"/>
              <a:t>Lagrangian</a:t>
            </a:r>
            <a:r>
              <a:rPr lang="en-US" dirty="0"/>
              <a:t> is optimized as is consistent with Hamilton’s principle.    </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81947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using the </a:t>
            </a:r>
            <a:r>
              <a:rPr lang="en-US" dirty="0" err="1"/>
              <a:t>Lagrangian</a:t>
            </a:r>
            <a:r>
              <a:rPr lang="en-US" dirty="0"/>
              <a:t> formalism for a simple pendulum.</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2609129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 of </a:t>
            </a:r>
            <a:r>
              <a:rPr lang="en-US" dirty="0" err="1"/>
              <a:t>Lagrangian</a:t>
            </a:r>
            <a:r>
              <a:rPr lang="en-US" dirty="0"/>
              <a:t> formalism that we will encounter when we examine rigid body motion.</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122175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one homework problem for this lecture.</a:t>
            </a:r>
          </a:p>
        </p:txBody>
      </p:sp>
      <p:sp>
        <p:nvSpPr>
          <p:cNvPr id="4" name="Slide Number Placeholder 3"/>
          <p:cNvSpPr>
            <a:spLocks noGrp="1"/>
          </p:cNvSpPr>
          <p:nvPr>
            <p:ph type="sldNum" sz="quarter" idx="5"/>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477528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Harmonic oscillator example.     Here we again demonstrate the physical trajectory has the smallest “action”.</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25429075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Recipe for </a:t>
            </a:r>
            <a:r>
              <a:rPr lang="en-US" dirty="0" err="1"/>
              <a:t>Lagrangian</a:t>
            </a:r>
            <a:r>
              <a:rPr lang="en-US" dirty="0"/>
              <a:t> mechanics.</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2447602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restriction.</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32991622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a:t>
            </a:r>
            <a:r>
              <a:rPr lang="en-US" dirty="0" err="1"/>
              <a:t>Lagrangian</a:t>
            </a:r>
            <a:r>
              <a:rPr lang="en-US" dirty="0"/>
              <a:t> mechanics cannot treat all velocity dependent forces,    it is possible to extend the analysis for the case of  the Lorentz force.     This material is treated in Chapter 6.10 of your textbook.</a:t>
            </a:r>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1888492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clever mathematicians figured out how to incorporate Lorentz  into the </a:t>
            </a:r>
            <a:r>
              <a:rPr lang="en-US" dirty="0" err="1"/>
              <a:t>Lagrangian</a:t>
            </a:r>
            <a:r>
              <a:rPr lang="en-US" dirty="0"/>
              <a:t> formalism.    Here we are assuming their result and showing that it is consistent.</a:t>
            </a:r>
          </a:p>
        </p:txBody>
      </p:sp>
      <p:sp>
        <p:nvSpPr>
          <p:cNvPr id="4" name="Slide Number Placeholder 3"/>
          <p:cNvSpPr>
            <a:spLocks noGrp="1"/>
          </p:cNvSpPr>
          <p:nvPr>
            <p:ph type="sldNum" sz="quarter" idx="5"/>
          </p:nvPr>
        </p:nvSpPr>
        <p:spPr/>
        <p:txBody>
          <a:bodyPr/>
          <a:lstStyle/>
          <a:p>
            <a:fld id="{615B37F0-B5B5-4873-843A-F6B8A32A0D0F}" type="slidenum">
              <a:rPr lang="en-US" smtClean="0"/>
              <a:t>33</a:t>
            </a:fld>
            <a:endParaRPr lang="en-US" dirty="0"/>
          </a:p>
        </p:txBody>
      </p:sp>
    </p:spTree>
    <p:extLst>
      <p:ext uri="{BB962C8B-B14F-4D97-AF65-F5344CB8AC3E}">
        <p14:creationId xmlns:p14="http://schemas.microsoft.com/office/powerpoint/2010/main" val="25967486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derivations.</a:t>
            </a:r>
          </a:p>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34</a:t>
            </a:fld>
            <a:endParaRPr lang="en-US" dirty="0"/>
          </a:p>
        </p:txBody>
      </p:sp>
    </p:spTree>
    <p:extLst>
      <p:ext uri="{BB962C8B-B14F-4D97-AF65-F5344CB8AC3E}">
        <p14:creationId xmlns:p14="http://schemas.microsoft.com/office/powerpoint/2010/main" val="25293983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derivations.</a:t>
            </a:r>
          </a:p>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35</a:t>
            </a:fld>
            <a:endParaRPr lang="en-US" dirty="0"/>
          </a:p>
        </p:txBody>
      </p:sp>
    </p:spTree>
    <p:extLst>
      <p:ext uri="{BB962C8B-B14F-4D97-AF65-F5344CB8AC3E}">
        <p14:creationId xmlns:p14="http://schemas.microsoft.com/office/powerpoint/2010/main" val="37451406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results.</a:t>
            </a:r>
          </a:p>
        </p:txBody>
      </p:sp>
      <p:sp>
        <p:nvSpPr>
          <p:cNvPr id="4" name="Slide Number Placeholder 3"/>
          <p:cNvSpPr>
            <a:spLocks noGrp="1"/>
          </p:cNvSpPr>
          <p:nvPr>
            <p:ph type="sldNum" sz="quarter" idx="5"/>
          </p:nvPr>
        </p:nvSpPr>
        <p:spPr/>
        <p:txBody>
          <a:bodyPr/>
          <a:lstStyle/>
          <a:p>
            <a:fld id="{615B37F0-B5B5-4873-843A-F6B8A32A0D0F}" type="slidenum">
              <a:rPr lang="en-US" smtClean="0"/>
              <a:t>36</a:t>
            </a:fld>
            <a:endParaRPr lang="en-US" dirty="0"/>
          </a:p>
        </p:txBody>
      </p:sp>
    </p:spTree>
    <p:extLst>
      <p:ext uri="{BB962C8B-B14F-4D97-AF65-F5344CB8AC3E}">
        <p14:creationId xmlns:p14="http://schemas.microsoft.com/office/powerpoint/2010/main" val="2570217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for a  magnetic field in the z direction.</a:t>
            </a:r>
          </a:p>
        </p:txBody>
      </p:sp>
      <p:sp>
        <p:nvSpPr>
          <p:cNvPr id="4" name="Slide Number Placeholder 3"/>
          <p:cNvSpPr>
            <a:spLocks noGrp="1"/>
          </p:cNvSpPr>
          <p:nvPr>
            <p:ph type="sldNum" sz="quarter" idx="5"/>
          </p:nvPr>
        </p:nvSpPr>
        <p:spPr/>
        <p:txBody>
          <a:bodyPr/>
          <a:lstStyle/>
          <a:p>
            <a:fld id="{615B37F0-B5B5-4873-843A-F6B8A32A0D0F}" type="slidenum">
              <a:rPr lang="en-US" smtClean="0"/>
              <a:t>37</a:t>
            </a:fld>
            <a:endParaRPr lang="en-US" dirty="0"/>
          </a:p>
        </p:txBody>
      </p:sp>
    </p:spTree>
    <p:extLst>
      <p:ext uri="{BB962C8B-B14F-4D97-AF65-F5344CB8AC3E}">
        <p14:creationId xmlns:p14="http://schemas.microsoft.com/office/powerpoint/2010/main" val="18912781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Finding the Euler-Lagrange equations.</a:t>
            </a:r>
          </a:p>
        </p:txBody>
      </p:sp>
      <p:sp>
        <p:nvSpPr>
          <p:cNvPr id="4" name="Slide Number Placeholder 3"/>
          <p:cNvSpPr>
            <a:spLocks noGrp="1"/>
          </p:cNvSpPr>
          <p:nvPr>
            <p:ph type="sldNum" sz="quarter" idx="5"/>
          </p:nvPr>
        </p:nvSpPr>
        <p:spPr/>
        <p:txBody>
          <a:bodyPr/>
          <a:lstStyle/>
          <a:p>
            <a:fld id="{615B37F0-B5B5-4873-843A-F6B8A32A0D0F}" type="slidenum">
              <a:rPr lang="en-US" smtClean="0"/>
              <a:t>38</a:t>
            </a:fld>
            <a:endParaRPr lang="en-US" dirty="0"/>
          </a:p>
        </p:txBody>
      </p:sp>
    </p:spTree>
    <p:extLst>
      <p:ext uri="{BB962C8B-B14F-4D97-AF65-F5344CB8AC3E}">
        <p14:creationId xmlns:p14="http://schemas.microsoft.com/office/powerpoint/2010/main" val="3868845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3D275-BC70-4841-A400-4014CD176698}" type="slidenum">
              <a:rPr lang="en-US" smtClean="0"/>
              <a:pPr/>
              <a:t>4</a:t>
            </a:fld>
            <a:endParaRPr lang="en-US"/>
          </a:p>
        </p:txBody>
      </p:sp>
    </p:spTree>
    <p:extLst>
      <p:ext uri="{BB962C8B-B14F-4D97-AF65-F5344CB8AC3E}">
        <p14:creationId xmlns:p14="http://schemas.microsoft.com/office/powerpoint/2010/main" val="41143817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from previous slides.</a:t>
            </a:r>
          </a:p>
        </p:txBody>
      </p:sp>
      <p:sp>
        <p:nvSpPr>
          <p:cNvPr id="4" name="Slide Number Placeholder 3"/>
          <p:cNvSpPr>
            <a:spLocks noGrp="1"/>
          </p:cNvSpPr>
          <p:nvPr>
            <p:ph type="sldNum" sz="quarter" idx="5"/>
          </p:nvPr>
        </p:nvSpPr>
        <p:spPr/>
        <p:txBody>
          <a:bodyPr/>
          <a:lstStyle/>
          <a:p>
            <a:fld id="{615B37F0-B5B5-4873-843A-F6B8A32A0D0F}" type="slidenum">
              <a:rPr lang="en-US" smtClean="0"/>
              <a:t>39</a:t>
            </a:fld>
            <a:endParaRPr lang="en-US" dirty="0"/>
          </a:p>
        </p:txBody>
      </p:sp>
    </p:spTree>
    <p:extLst>
      <p:ext uri="{BB962C8B-B14F-4D97-AF65-F5344CB8AC3E}">
        <p14:creationId xmlns:p14="http://schemas.microsoft.com/office/powerpoint/2010/main" val="1176539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get the same motion for </a:t>
            </a:r>
            <a:r>
              <a:rPr lang="en-US"/>
              <a:t>this case.</a:t>
            </a:r>
          </a:p>
        </p:txBody>
      </p:sp>
      <p:sp>
        <p:nvSpPr>
          <p:cNvPr id="4" name="Slide Number Placeholder 3"/>
          <p:cNvSpPr>
            <a:spLocks noGrp="1"/>
          </p:cNvSpPr>
          <p:nvPr>
            <p:ph type="sldNum" sz="quarter" idx="5"/>
          </p:nvPr>
        </p:nvSpPr>
        <p:spPr/>
        <p:txBody>
          <a:bodyPr/>
          <a:lstStyle/>
          <a:p>
            <a:fld id="{615B37F0-B5B5-4873-843A-F6B8A32A0D0F}" type="slidenum">
              <a:rPr lang="en-US" smtClean="0"/>
              <a:t>40</a:t>
            </a:fld>
            <a:endParaRPr lang="en-US" dirty="0"/>
          </a:p>
        </p:txBody>
      </p:sp>
    </p:spTree>
    <p:extLst>
      <p:ext uri="{BB962C8B-B14F-4D97-AF65-F5344CB8AC3E}">
        <p14:creationId xmlns:p14="http://schemas.microsoft.com/office/powerpoint/2010/main" val="18271536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same magnetic field, but an equivalent vector potential.</a:t>
            </a:r>
          </a:p>
        </p:txBody>
      </p:sp>
      <p:sp>
        <p:nvSpPr>
          <p:cNvPr id="4" name="Slide Number Placeholder 3"/>
          <p:cNvSpPr>
            <a:spLocks noGrp="1"/>
          </p:cNvSpPr>
          <p:nvPr>
            <p:ph type="sldNum" sz="quarter" idx="5"/>
          </p:nvPr>
        </p:nvSpPr>
        <p:spPr/>
        <p:txBody>
          <a:bodyPr/>
          <a:lstStyle/>
          <a:p>
            <a:fld id="{615B37F0-B5B5-4873-843A-F6B8A32A0D0F}" type="slidenum">
              <a:rPr lang="en-US" smtClean="0"/>
              <a:t>41</a:t>
            </a:fld>
            <a:endParaRPr lang="en-US" dirty="0"/>
          </a:p>
        </p:txBody>
      </p:sp>
    </p:spTree>
    <p:extLst>
      <p:ext uri="{BB962C8B-B14F-4D97-AF65-F5344CB8AC3E}">
        <p14:creationId xmlns:p14="http://schemas.microsoft.com/office/powerpoint/2010/main" val="1872720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again.</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1592271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now start to apply this mathematics to the physics of motion.    Here we map the variables that will apply.    A is called “action”.   L is called “</a:t>
            </a:r>
            <a:r>
              <a:rPr lang="en-US" dirty="0" err="1"/>
              <a:t>Lagrangian</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676241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will show how Newton’s laws can be written in terms of the </a:t>
            </a:r>
            <a:r>
              <a:rPr lang="en-US" dirty="0" err="1"/>
              <a:t>Lagrangian</a:t>
            </a:r>
            <a:r>
              <a:rPr lang="en-US" dirty="0"/>
              <a:t> formalism.</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1560077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will show that it works with these relationships and then we will try understand why/how.</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2499044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Action is sometimes A and sometimes S.</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4087828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derivation is based on the notion of “generalized” coordinates which can be Cartesian coordinates or one of the many transformed coordinates, or even more “general” coordinates.</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3230112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9/7/2023</a:t>
            </a:r>
            <a:endParaRPr lang="en-US" dirty="0"/>
          </a:p>
        </p:txBody>
      </p:sp>
      <p:sp>
        <p:nvSpPr>
          <p:cNvPr id="5" name="Footer Placeholder 4"/>
          <p:cNvSpPr>
            <a:spLocks noGrp="1"/>
          </p:cNvSpPr>
          <p:nvPr>
            <p:ph type="ftr" sz="quarter" idx="11"/>
          </p:nvPr>
        </p:nvSpPr>
        <p:spPr/>
        <p:txBody>
          <a:bodyPr/>
          <a:lstStyle/>
          <a:p>
            <a:r>
              <a:rPr lang="en-US"/>
              <a:t>PHY 337/637  Fall 2023-- Lecture 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9/7/2023</a:t>
            </a:r>
            <a:endParaRPr lang="en-US" dirty="0"/>
          </a:p>
        </p:txBody>
      </p:sp>
      <p:sp>
        <p:nvSpPr>
          <p:cNvPr id="5" name="Footer Placeholder 4"/>
          <p:cNvSpPr>
            <a:spLocks noGrp="1"/>
          </p:cNvSpPr>
          <p:nvPr>
            <p:ph type="ftr" sz="quarter" idx="11"/>
          </p:nvPr>
        </p:nvSpPr>
        <p:spPr/>
        <p:txBody>
          <a:bodyPr/>
          <a:lstStyle/>
          <a:p>
            <a:r>
              <a:rPr lang="en-US"/>
              <a:t>PHY 337/637  Fall 2023-- Lecture 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9/7/2023</a:t>
            </a:r>
            <a:endParaRPr lang="en-US" dirty="0"/>
          </a:p>
        </p:txBody>
      </p:sp>
      <p:sp>
        <p:nvSpPr>
          <p:cNvPr id="5" name="Footer Placeholder 4"/>
          <p:cNvSpPr>
            <a:spLocks noGrp="1"/>
          </p:cNvSpPr>
          <p:nvPr>
            <p:ph type="ftr" sz="quarter" idx="11"/>
          </p:nvPr>
        </p:nvSpPr>
        <p:spPr/>
        <p:txBody>
          <a:bodyPr/>
          <a:lstStyle/>
          <a:p>
            <a:r>
              <a:rPr lang="en-US"/>
              <a:t>PHY 337/637  Fall 2023-- Lecture 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0000"/>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455613"/>
            <a:ext cx="7772400" cy="1600200"/>
          </a:xfrm>
        </p:spPr>
        <p:txBody>
          <a:bodyPr anchor="b"/>
          <a:lstStyle>
            <a:lvl1pPr algn="ctr">
              <a:defRPr sz="4000">
                <a:latin typeface="Times New Roman" pitchFamily="-112" charset="0"/>
              </a:defRPr>
            </a:lvl1pPr>
          </a:lstStyle>
          <a:p>
            <a:r>
              <a:rPr lang="en-US"/>
              <a:t>Click to edit Master title style</a:t>
            </a:r>
          </a:p>
        </p:txBody>
      </p:sp>
      <p:sp>
        <p:nvSpPr>
          <p:cNvPr id="3075" name="Rectangle 3"/>
          <p:cNvSpPr>
            <a:spLocks noGrp="1" noChangeArrowheads="1"/>
          </p:cNvSpPr>
          <p:nvPr>
            <p:ph type="subTitle" idx="1"/>
          </p:nvPr>
        </p:nvSpPr>
        <p:spPr>
          <a:xfrm>
            <a:off x="1371600" y="2513013"/>
            <a:ext cx="6400800" cy="914400"/>
          </a:xfrm>
        </p:spPr>
        <p:txBody>
          <a:bodyPr/>
          <a:lstStyle>
            <a:lvl1pPr algn="ctr">
              <a:defRPr b="0">
                <a:solidFill>
                  <a:schemeClr val="tx2"/>
                </a:solidFill>
              </a:defRPr>
            </a:lvl1pPr>
          </a:lstStyle>
          <a:p>
            <a:r>
              <a:rPr lang="en-US"/>
              <a:t>Click to edit Master subtitle style</a:t>
            </a:r>
          </a:p>
        </p:txBody>
      </p:sp>
      <p:sp>
        <p:nvSpPr>
          <p:cNvPr id="3080" name="Rectangle 8"/>
          <p:cNvSpPr>
            <a:spLocks noChangeArrowheads="1"/>
          </p:cNvSpPr>
          <p:nvPr/>
        </p:nvSpPr>
        <p:spPr bwMode="auto">
          <a:xfrm>
            <a:off x="2" y="6172200"/>
            <a:ext cx="9140825" cy="685800"/>
          </a:xfrm>
          <a:prstGeom prst="rect">
            <a:avLst/>
          </a:prstGeom>
          <a:solidFill>
            <a:srgbClr val="9E7E38"/>
          </a:solidFill>
          <a:ln w="9525">
            <a:solidFill>
              <a:srgbClr val="9E7E38"/>
            </a:solidFill>
            <a:miter lim="800000"/>
            <a:headEnd/>
            <a:tailEnd/>
          </a:ln>
          <a:effectLst/>
        </p:spPr>
        <p:txBody>
          <a:bodyPr wrap="none" anchor="ctr">
            <a:prstTxWarp prst="textNoShape">
              <a:avLst/>
            </a:prstTxWarp>
          </a:bodyPr>
          <a:lstStyle/>
          <a:p>
            <a:endParaRPr lang="en-US" sz="2400"/>
          </a:p>
        </p:txBody>
      </p:sp>
      <p:sp>
        <p:nvSpPr>
          <p:cNvPr id="3079" name="Line 7"/>
          <p:cNvSpPr>
            <a:spLocks noChangeShapeType="1"/>
          </p:cNvSpPr>
          <p:nvPr/>
        </p:nvSpPr>
        <p:spPr bwMode="auto">
          <a:xfrm>
            <a:off x="2286002" y="2284413"/>
            <a:ext cx="4570413" cy="0"/>
          </a:xfrm>
          <a:prstGeom prst="line">
            <a:avLst/>
          </a:prstGeom>
          <a:noFill/>
          <a:ln w="25400">
            <a:solidFill>
              <a:srgbClr val="9E7E38"/>
            </a:solidFill>
            <a:round/>
            <a:headEnd/>
            <a:tailEnd/>
          </a:ln>
          <a:effectLst/>
        </p:spPr>
        <p:txBody>
          <a:bodyPr>
            <a:prstTxWarp prst="textNoShape">
              <a:avLst/>
            </a:prstTxWarp>
          </a:bodyPr>
          <a:lstStyle/>
          <a:p>
            <a:endParaRPr lang="en-US" sz="2400"/>
          </a:p>
        </p:txBody>
      </p:sp>
      <p:pic>
        <p:nvPicPr>
          <p:cNvPr id="3082" name="Picture 10" descr="wfu"/>
          <p:cNvPicPr>
            <a:picLocks noChangeAspect="1" noChangeArrowheads="1"/>
          </p:cNvPicPr>
          <p:nvPr/>
        </p:nvPicPr>
        <p:blipFill>
          <a:blip r:embed="rId2"/>
          <a:srcRect/>
          <a:stretch>
            <a:fillRect/>
          </a:stretch>
        </p:blipFill>
        <p:spPr bwMode="auto">
          <a:xfrm>
            <a:off x="3339954" y="3835400"/>
            <a:ext cx="2464095" cy="1828800"/>
          </a:xfrm>
          <a:prstGeom prst="rect">
            <a:avLst/>
          </a:prstGeom>
          <a:noFill/>
        </p:spPr>
      </p:pic>
      <p:sp>
        <p:nvSpPr>
          <p:cNvPr id="3077" name="Rectangle 5"/>
          <p:cNvSpPr>
            <a:spLocks noGrp="1" noChangeArrowheads="1"/>
          </p:cNvSpPr>
          <p:nvPr>
            <p:ph type="ftr" sz="quarter" idx="3"/>
          </p:nvPr>
        </p:nvSpPr>
        <p:spPr bwMode="auto">
          <a:xfrm>
            <a:off x="457200" y="6169025"/>
            <a:ext cx="8229600" cy="685800"/>
          </a:xfrm>
          <a:prstGeom prst="rect">
            <a:avLst/>
          </a:prstGeom>
          <a:noFill/>
          <a:ln>
            <a:miter lim="800000"/>
            <a:headEnd/>
            <a:tailEnd/>
          </a:ln>
        </p:spPr>
        <p:txBody>
          <a:bodyPr vert="horz" wrap="square" lIns="91440" tIns="45720" rIns="91440" bIns="45720" numCol="1" anchor="ctr" anchorCtr="1" compatLnSpc="1">
            <a:prstTxWarp prst="textNoShape">
              <a:avLst/>
            </a:prstTxWarp>
          </a:bodyPr>
          <a:lstStyle>
            <a:lvl1pPr>
              <a:spcBef>
                <a:spcPct val="0"/>
              </a:spcBef>
              <a:defRPr sz="1600">
                <a:solidFill>
                  <a:schemeClr val="tx2"/>
                </a:solidFill>
              </a:defRPr>
            </a:lvl1pPr>
          </a:lstStyle>
          <a:p>
            <a:r>
              <a:rPr lang="en-US"/>
              <a:t>PHY 337/637  Fall 2023-- Lecture 4</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400" b="1"/>
            </a:lvl1pPr>
          </a:lstStyle>
          <a:p>
            <a:r>
              <a:rPr lang="en-US"/>
              <a:t>9/7/2023</a:t>
            </a:r>
            <a:endParaRPr lang="en-US" dirty="0"/>
          </a:p>
        </p:txBody>
      </p:sp>
      <p:sp>
        <p:nvSpPr>
          <p:cNvPr id="3" name="Footer Placeholder 2"/>
          <p:cNvSpPr>
            <a:spLocks noGrp="1"/>
          </p:cNvSpPr>
          <p:nvPr>
            <p:ph type="ftr" sz="quarter" idx="11"/>
          </p:nvPr>
        </p:nvSpPr>
        <p:spPr>
          <a:xfrm>
            <a:off x="2971800" y="6356350"/>
            <a:ext cx="3352800" cy="365125"/>
          </a:xfrm>
        </p:spPr>
        <p:txBody>
          <a:bodyPr/>
          <a:lstStyle>
            <a:lvl1pPr>
              <a:defRPr sz="1400" b="1"/>
            </a:lvl1pPr>
          </a:lstStyle>
          <a:p>
            <a:r>
              <a:rPr lang="en-US" dirty="0"/>
              <a:t>PHY 337/637  Fall 2023-- Lecture 4</a:t>
            </a:r>
          </a:p>
        </p:txBody>
      </p:sp>
      <p:sp>
        <p:nvSpPr>
          <p:cNvPr id="4" name="Slide Number Placeholder 3"/>
          <p:cNvSpPr>
            <a:spLocks noGrp="1"/>
          </p:cNvSpPr>
          <p:nvPr>
            <p:ph type="sldNum" sz="quarter" idx="12"/>
          </p:nvPr>
        </p:nvSpPr>
        <p:spPr/>
        <p:txBody>
          <a:bodyPr/>
          <a:lstStyle>
            <a:lvl1pPr>
              <a:defRPr sz="1400" b="1"/>
            </a:lvl1p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7B1D3-5887-0AD1-06B0-24CC2CBEB60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C428A5-EEA4-32EE-26E8-484CA387FBF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C4B665-738D-7FED-8C55-F7EF9ECED93E}"/>
              </a:ext>
            </a:extLst>
          </p:cNvPr>
          <p:cNvSpPr>
            <a:spLocks noGrp="1"/>
          </p:cNvSpPr>
          <p:nvPr>
            <p:ph type="dt" sz="half" idx="10"/>
          </p:nvPr>
        </p:nvSpPr>
        <p:spPr/>
        <p:txBody>
          <a:bodyPr/>
          <a:lstStyle/>
          <a:p>
            <a:fld id="{848FDE06-A231-4645-BC15-340320448A04}" type="datetimeFigureOut">
              <a:rPr lang="en-US" smtClean="0"/>
              <a:t>9/7/2023</a:t>
            </a:fld>
            <a:endParaRPr lang="en-US"/>
          </a:p>
        </p:txBody>
      </p:sp>
      <p:sp>
        <p:nvSpPr>
          <p:cNvPr id="5" name="Footer Placeholder 4">
            <a:extLst>
              <a:ext uri="{FF2B5EF4-FFF2-40B4-BE49-F238E27FC236}">
                <a16:creationId xmlns:a16="http://schemas.microsoft.com/office/drawing/2014/main" id="{46CB71D5-91C2-1D8F-3FCF-9B387D7C08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DB9285-5F28-7763-7380-CD90060FA9BB}"/>
              </a:ext>
            </a:extLst>
          </p:cNvPr>
          <p:cNvSpPr>
            <a:spLocks noGrp="1"/>
          </p:cNvSpPr>
          <p:nvPr>
            <p:ph type="sldNum" sz="quarter" idx="12"/>
          </p:nvPr>
        </p:nvSpPr>
        <p:spPr/>
        <p:txBody>
          <a:bodyPr/>
          <a:lstStyle/>
          <a:p>
            <a:fld id="{0759E207-F60D-4B87-8094-2FF6F88AE39A}" type="slidenum">
              <a:rPr lang="en-US" smtClean="0"/>
              <a:t>‹#›</a:t>
            </a:fld>
            <a:endParaRPr lang="en-US"/>
          </a:p>
        </p:txBody>
      </p:sp>
    </p:spTree>
    <p:extLst>
      <p:ext uri="{BB962C8B-B14F-4D97-AF65-F5344CB8AC3E}">
        <p14:creationId xmlns:p14="http://schemas.microsoft.com/office/powerpoint/2010/main" val="2801179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0DA30-9E89-B29D-FBCC-7D1AAFAB51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625538-5644-15EE-0C4B-23531CBBA7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623166-3847-0135-9658-40F0638AECF7}"/>
              </a:ext>
            </a:extLst>
          </p:cNvPr>
          <p:cNvSpPr>
            <a:spLocks noGrp="1"/>
          </p:cNvSpPr>
          <p:nvPr>
            <p:ph type="dt" sz="half" idx="10"/>
          </p:nvPr>
        </p:nvSpPr>
        <p:spPr/>
        <p:txBody>
          <a:bodyPr/>
          <a:lstStyle/>
          <a:p>
            <a:fld id="{848FDE06-A231-4645-BC15-340320448A04}" type="datetimeFigureOut">
              <a:rPr lang="en-US" smtClean="0"/>
              <a:t>9/7/2023</a:t>
            </a:fld>
            <a:endParaRPr lang="en-US"/>
          </a:p>
        </p:txBody>
      </p:sp>
      <p:sp>
        <p:nvSpPr>
          <p:cNvPr id="5" name="Footer Placeholder 4">
            <a:extLst>
              <a:ext uri="{FF2B5EF4-FFF2-40B4-BE49-F238E27FC236}">
                <a16:creationId xmlns:a16="http://schemas.microsoft.com/office/drawing/2014/main" id="{AF7801C7-1F80-FE72-DE35-8C59B92603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104F35-E705-5B69-EA58-D69612155656}"/>
              </a:ext>
            </a:extLst>
          </p:cNvPr>
          <p:cNvSpPr>
            <a:spLocks noGrp="1"/>
          </p:cNvSpPr>
          <p:nvPr>
            <p:ph type="sldNum" sz="quarter" idx="12"/>
          </p:nvPr>
        </p:nvSpPr>
        <p:spPr/>
        <p:txBody>
          <a:bodyPr/>
          <a:lstStyle/>
          <a:p>
            <a:fld id="{0759E207-F60D-4B87-8094-2FF6F88AE39A}" type="slidenum">
              <a:rPr lang="en-US" smtClean="0"/>
              <a:t>‹#›</a:t>
            </a:fld>
            <a:endParaRPr lang="en-US"/>
          </a:p>
        </p:txBody>
      </p:sp>
    </p:spTree>
    <p:extLst>
      <p:ext uri="{BB962C8B-B14F-4D97-AF65-F5344CB8AC3E}">
        <p14:creationId xmlns:p14="http://schemas.microsoft.com/office/powerpoint/2010/main" val="110216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7C032-BC6A-A414-E30C-2366AA76981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7FA75-B29B-7ED2-14D3-21D8B571DE41}"/>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4BC76C-B97E-8779-2456-D0A2D74F68C2}"/>
              </a:ext>
            </a:extLst>
          </p:cNvPr>
          <p:cNvSpPr>
            <a:spLocks noGrp="1"/>
          </p:cNvSpPr>
          <p:nvPr>
            <p:ph type="dt" sz="half" idx="10"/>
          </p:nvPr>
        </p:nvSpPr>
        <p:spPr/>
        <p:txBody>
          <a:bodyPr/>
          <a:lstStyle/>
          <a:p>
            <a:fld id="{848FDE06-A231-4645-BC15-340320448A04}" type="datetimeFigureOut">
              <a:rPr lang="en-US" smtClean="0"/>
              <a:t>9/7/2023</a:t>
            </a:fld>
            <a:endParaRPr lang="en-US"/>
          </a:p>
        </p:txBody>
      </p:sp>
      <p:sp>
        <p:nvSpPr>
          <p:cNvPr id="5" name="Footer Placeholder 4">
            <a:extLst>
              <a:ext uri="{FF2B5EF4-FFF2-40B4-BE49-F238E27FC236}">
                <a16:creationId xmlns:a16="http://schemas.microsoft.com/office/drawing/2014/main" id="{0055BAAE-5919-CF90-B491-C56629B360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329409-79EE-9AF1-C62E-6890F43005CA}"/>
              </a:ext>
            </a:extLst>
          </p:cNvPr>
          <p:cNvSpPr>
            <a:spLocks noGrp="1"/>
          </p:cNvSpPr>
          <p:nvPr>
            <p:ph type="sldNum" sz="quarter" idx="12"/>
          </p:nvPr>
        </p:nvSpPr>
        <p:spPr/>
        <p:txBody>
          <a:bodyPr/>
          <a:lstStyle/>
          <a:p>
            <a:fld id="{0759E207-F60D-4B87-8094-2FF6F88AE39A}" type="slidenum">
              <a:rPr lang="en-US" smtClean="0"/>
              <a:t>‹#›</a:t>
            </a:fld>
            <a:endParaRPr lang="en-US"/>
          </a:p>
        </p:txBody>
      </p:sp>
    </p:spTree>
    <p:extLst>
      <p:ext uri="{BB962C8B-B14F-4D97-AF65-F5344CB8AC3E}">
        <p14:creationId xmlns:p14="http://schemas.microsoft.com/office/powerpoint/2010/main" val="3273789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8BE39-4988-589C-AE25-36907B5152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34E8BE-BA15-2408-BC31-1A8296D82E63}"/>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C82512-FC34-DE70-0742-134247AF9529}"/>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FA1650-F416-7BFB-CDB7-5DE6D11E4B4F}"/>
              </a:ext>
            </a:extLst>
          </p:cNvPr>
          <p:cNvSpPr>
            <a:spLocks noGrp="1"/>
          </p:cNvSpPr>
          <p:nvPr>
            <p:ph type="dt" sz="half" idx="10"/>
          </p:nvPr>
        </p:nvSpPr>
        <p:spPr/>
        <p:txBody>
          <a:bodyPr/>
          <a:lstStyle/>
          <a:p>
            <a:fld id="{848FDE06-A231-4645-BC15-340320448A04}" type="datetimeFigureOut">
              <a:rPr lang="en-US" smtClean="0"/>
              <a:t>9/7/2023</a:t>
            </a:fld>
            <a:endParaRPr lang="en-US"/>
          </a:p>
        </p:txBody>
      </p:sp>
      <p:sp>
        <p:nvSpPr>
          <p:cNvPr id="6" name="Footer Placeholder 5">
            <a:extLst>
              <a:ext uri="{FF2B5EF4-FFF2-40B4-BE49-F238E27FC236}">
                <a16:creationId xmlns:a16="http://schemas.microsoft.com/office/drawing/2014/main" id="{0627D580-3C12-3ECA-14C5-3E03D10F3B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97CC3D-249C-210B-0FBB-78AC9D603FF4}"/>
              </a:ext>
            </a:extLst>
          </p:cNvPr>
          <p:cNvSpPr>
            <a:spLocks noGrp="1"/>
          </p:cNvSpPr>
          <p:nvPr>
            <p:ph type="sldNum" sz="quarter" idx="12"/>
          </p:nvPr>
        </p:nvSpPr>
        <p:spPr/>
        <p:txBody>
          <a:bodyPr/>
          <a:lstStyle/>
          <a:p>
            <a:fld id="{0759E207-F60D-4B87-8094-2FF6F88AE39A}" type="slidenum">
              <a:rPr lang="en-US" smtClean="0"/>
              <a:t>‹#›</a:t>
            </a:fld>
            <a:endParaRPr lang="en-US"/>
          </a:p>
        </p:txBody>
      </p:sp>
    </p:spTree>
    <p:extLst>
      <p:ext uri="{BB962C8B-B14F-4D97-AF65-F5344CB8AC3E}">
        <p14:creationId xmlns:p14="http://schemas.microsoft.com/office/powerpoint/2010/main" val="62442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1B6F5-B065-86E8-A94F-BC4344EE108F}"/>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D04455-4DF8-4144-F784-77906CB8AF5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50376B-C941-96AA-DA3C-DD88A25AD485}"/>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176598-C6D0-CCF5-3674-3294EC41AF7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3BE9ED-2320-CEFC-AAC5-6376E57C7D9B}"/>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D80003-F0D8-AE29-0A4C-3ED33E3BD19C}"/>
              </a:ext>
            </a:extLst>
          </p:cNvPr>
          <p:cNvSpPr>
            <a:spLocks noGrp="1"/>
          </p:cNvSpPr>
          <p:nvPr>
            <p:ph type="dt" sz="half" idx="10"/>
          </p:nvPr>
        </p:nvSpPr>
        <p:spPr/>
        <p:txBody>
          <a:bodyPr/>
          <a:lstStyle/>
          <a:p>
            <a:fld id="{848FDE06-A231-4645-BC15-340320448A04}" type="datetimeFigureOut">
              <a:rPr lang="en-US" smtClean="0"/>
              <a:t>9/7/2023</a:t>
            </a:fld>
            <a:endParaRPr lang="en-US"/>
          </a:p>
        </p:txBody>
      </p:sp>
      <p:sp>
        <p:nvSpPr>
          <p:cNvPr id="8" name="Footer Placeholder 7">
            <a:extLst>
              <a:ext uri="{FF2B5EF4-FFF2-40B4-BE49-F238E27FC236}">
                <a16:creationId xmlns:a16="http://schemas.microsoft.com/office/drawing/2014/main" id="{4B404D96-E300-5665-B15C-98B1347B01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4079E1-9D83-D066-35DE-A61456A1EBA3}"/>
              </a:ext>
            </a:extLst>
          </p:cNvPr>
          <p:cNvSpPr>
            <a:spLocks noGrp="1"/>
          </p:cNvSpPr>
          <p:nvPr>
            <p:ph type="sldNum" sz="quarter" idx="12"/>
          </p:nvPr>
        </p:nvSpPr>
        <p:spPr/>
        <p:txBody>
          <a:bodyPr/>
          <a:lstStyle/>
          <a:p>
            <a:fld id="{0759E207-F60D-4B87-8094-2FF6F88AE39A}" type="slidenum">
              <a:rPr lang="en-US" smtClean="0"/>
              <a:t>‹#›</a:t>
            </a:fld>
            <a:endParaRPr lang="en-US"/>
          </a:p>
        </p:txBody>
      </p:sp>
    </p:spTree>
    <p:extLst>
      <p:ext uri="{BB962C8B-B14F-4D97-AF65-F5344CB8AC3E}">
        <p14:creationId xmlns:p14="http://schemas.microsoft.com/office/powerpoint/2010/main" val="18992768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D6ECC-90FE-C06A-6694-9FA0EA9B9A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95F0E0-947F-236D-72E4-E2D4FB37D3B7}"/>
              </a:ext>
            </a:extLst>
          </p:cNvPr>
          <p:cNvSpPr>
            <a:spLocks noGrp="1"/>
          </p:cNvSpPr>
          <p:nvPr>
            <p:ph type="dt" sz="half" idx="10"/>
          </p:nvPr>
        </p:nvSpPr>
        <p:spPr/>
        <p:txBody>
          <a:bodyPr/>
          <a:lstStyle/>
          <a:p>
            <a:fld id="{848FDE06-A231-4645-BC15-340320448A04}" type="datetimeFigureOut">
              <a:rPr lang="en-US" smtClean="0"/>
              <a:t>9/7/2023</a:t>
            </a:fld>
            <a:endParaRPr lang="en-US"/>
          </a:p>
        </p:txBody>
      </p:sp>
      <p:sp>
        <p:nvSpPr>
          <p:cNvPr id="4" name="Footer Placeholder 3">
            <a:extLst>
              <a:ext uri="{FF2B5EF4-FFF2-40B4-BE49-F238E27FC236}">
                <a16:creationId xmlns:a16="http://schemas.microsoft.com/office/drawing/2014/main" id="{2CAA64F2-C3F5-9E7A-9272-9623C1EF61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66CE70-81DA-192B-333D-332214B9E1FF}"/>
              </a:ext>
            </a:extLst>
          </p:cNvPr>
          <p:cNvSpPr>
            <a:spLocks noGrp="1"/>
          </p:cNvSpPr>
          <p:nvPr>
            <p:ph type="sldNum" sz="quarter" idx="12"/>
          </p:nvPr>
        </p:nvSpPr>
        <p:spPr/>
        <p:txBody>
          <a:bodyPr/>
          <a:lstStyle/>
          <a:p>
            <a:fld id="{0759E207-F60D-4B87-8094-2FF6F88AE39A}" type="slidenum">
              <a:rPr lang="en-US" smtClean="0"/>
              <a:t>‹#›</a:t>
            </a:fld>
            <a:endParaRPr lang="en-US"/>
          </a:p>
        </p:txBody>
      </p:sp>
    </p:spTree>
    <p:extLst>
      <p:ext uri="{BB962C8B-B14F-4D97-AF65-F5344CB8AC3E}">
        <p14:creationId xmlns:p14="http://schemas.microsoft.com/office/powerpoint/2010/main" val="3970473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9/7/2023</a:t>
            </a:r>
            <a:endParaRPr lang="en-US" dirty="0"/>
          </a:p>
        </p:txBody>
      </p:sp>
      <p:sp>
        <p:nvSpPr>
          <p:cNvPr id="5" name="Footer Placeholder 4"/>
          <p:cNvSpPr>
            <a:spLocks noGrp="1"/>
          </p:cNvSpPr>
          <p:nvPr>
            <p:ph type="ftr" sz="quarter" idx="11"/>
          </p:nvPr>
        </p:nvSpPr>
        <p:spPr/>
        <p:txBody>
          <a:bodyPr/>
          <a:lstStyle/>
          <a:p>
            <a:r>
              <a:rPr lang="en-US"/>
              <a:t>PHY 337/637  Fall 2023-- Lecture 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4D5931-B77D-673B-08AE-99DFB3099D2D}"/>
              </a:ext>
            </a:extLst>
          </p:cNvPr>
          <p:cNvSpPr>
            <a:spLocks noGrp="1"/>
          </p:cNvSpPr>
          <p:nvPr>
            <p:ph type="dt" sz="half" idx="10"/>
          </p:nvPr>
        </p:nvSpPr>
        <p:spPr/>
        <p:txBody>
          <a:bodyPr/>
          <a:lstStyle/>
          <a:p>
            <a:fld id="{848FDE06-A231-4645-BC15-340320448A04}" type="datetimeFigureOut">
              <a:rPr lang="en-US" smtClean="0"/>
              <a:t>9/7/2023</a:t>
            </a:fld>
            <a:endParaRPr lang="en-US"/>
          </a:p>
        </p:txBody>
      </p:sp>
      <p:sp>
        <p:nvSpPr>
          <p:cNvPr id="3" name="Footer Placeholder 2">
            <a:extLst>
              <a:ext uri="{FF2B5EF4-FFF2-40B4-BE49-F238E27FC236}">
                <a16:creationId xmlns:a16="http://schemas.microsoft.com/office/drawing/2014/main" id="{2DC03DCE-87C1-5D9B-C48C-3A346ABC52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F06580-3361-0B24-FD3D-8031D616F6CA}"/>
              </a:ext>
            </a:extLst>
          </p:cNvPr>
          <p:cNvSpPr>
            <a:spLocks noGrp="1"/>
          </p:cNvSpPr>
          <p:nvPr>
            <p:ph type="sldNum" sz="quarter" idx="12"/>
          </p:nvPr>
        </p:nvSpPr>
        <p:spPr/>
        <p:txBody>
          <a:bodyPr/>
          <a:lstStyle/>
          <a:p>
            <a:fld id="{0759E207-F60D-4B87-8094-2FF6F88AE39A}" type="slidenum">
              <a:rPr lang="en-US" smtClean="0"/>
              <a:t>‹#›</a:t>
            </a:fld>
            <a:endParaRPr lang="en-US"/>
          </a:p>
        </p:txBody>
      </p:sp>
    </p:spTree>
    <p:extLst>
      <p:ext uri="{BB962C8B-B14F-4D97-AF65-F5344CB8AC3E}">
        <p14:creationId xmlns:p14="http://schemas.microsoft.com/office/powerpoint/2010/main" val="2154695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7743E-94E8-CB8A-2225-AEB58B475D0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1A3A84-A345-F248-5396-BEE877507F2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E11310-9290-658E-8DD3-4E70F141EAE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1E3EB2-5553-F228-D81C-A0F8AF612BED}"/>
              </a:ext>
            </a:extLst>
          </p:cNvPr>
          <p:cNvSpPr>
            <a:spLocks noGrp="1"/>
          </p:cNvSpPr>
          <p:nvPr>
            <p:ph type="dt" sz="half" idx="10"/>
          </p:nvPr>
        </p:nvSpPr>
        <p:spPr/>
        <p:txBody>
          <a:bodyPr/>
          <a:lstStyle/>
          <a:p>
            <a:fld id="{848FDE06-A231-4645-BC15-340320448A04}" type="datetimeFigureOut">
              <a:rPr lang="en-US" smtClean="0"/>
              <a:t>9/7/2023</a:t>
            </a:fld>
            <a:endParaRPr lang="en-US"/>
          </a:p>
        </p:txBody>
      </p:sp>
      <p:sp>
        <p:nvSpPr>
          <p:cNvPr id="6" name="Footer Placeholder 5">
            <a:extLst>
              <a:ext uri="{FF2B5EF4-FFF2-40B4-BE49-F238E27FC236}">
                <a16:creationId xmlns:a16="http://schemas.microsoft.com/office/drawing/2014/main" id="{053BDC03-3554-AFB5-09E3-11F5F3DCCC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2A90FA-C1C2-DC1A-B07B-C3BAD388E652}"/>
              </a:ext>
            </a:extLst>
          </p:cNvPr>
          <p:cNvSpPr>
            <a:spLocks noGrp="1"/>
          </p:cNvSpPr>
          <p:nvPr>
            <p:ph type="sldNum" sz="quarter" idx="12"/>
          </p:nvPr>
        </p:nvSpPr>
        <p:spPr/>
        <p:txBody>
          <a:bodyPr/>
          <a:lstStyle/>
          <a:p>
            <a:fld id="{0759E207-F60D-4B87-8094-2FF6F88AE39A}" type="slidenum">
              <a:rPr lang="en-US" smtClean="0"/>
              <a:t>‹#›</a:t>
            </a:fld>
            <a:endParaRPr lang="en-US"/>
          </a:p>
        </p:txBody>
      </p:sp>
    </p:spTree>
    <p:extLst>
      <p:ext uri="{BB962C8B-B14F-4D97-AF65-F5344CB8AC3E}">
        <p14:creationId xmlns:p14="http://schemas.microsoft.com/office/powerpoint/2010/main" val="5707890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5616F-F521-D36B-4974-B2AE6814C51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C7822D-B50A-A10F-9263-D5FF795B05C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BBF73B-FCFB-13CB-F8C5-5FC8553EB1D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C1EB54-0241-D81D-E453-B6E4A3E1340D}"/>
              </a:ext>
            </a:extLst>
          </p:cNvPr>
          <p:cNvSpPr>
            <a:spLocks noGrp="1"/>
          </p:cNvSpPr>
          <p:nvPr>
            <p:ph type="dt" sz="half" idx="10"/>
          </p:nvPr>
        </p:nvSpPr>
        <p:spPr/>
        <p:txBody>
          <a:bodyPr/>
          <a:lstStyle/>
          <a:p>
            <a:fld id="{848FDE06-A231-4645-BC15-340320448A04}" type="datetimeFigureOut">
              <a:rPr lang="en-US" smtClean="0"/>
              <a:t>9/7/2023</a:t>
            </a:fld>
            <a:endParaRPr lang="en-US"/>
          </a:p>
        </p:txBody>
      </p:sp>
      <p:sp>
        <p:nvSpPr>
          <p:cNvPr id="6" name="Footer Placeholder 5">
            <a:extLst>
              <a:ext uri="{FF2B5EF4-FFF2-40B4-BE49-F238E27FC236}">
                <a16:creationId xmlns:a16="http://schemas.microsoft.com/office/drawing/2014/main" id="{F3401A40-F14C-9A6D-A237-181C648861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A58AFA-0795-8A13-1E47-34DF2D68705C}"/>
              </a:ext>
            </a:extLst>
          </p:cNvPr>
          <p:cNvSpPr>
            <a:spLocks noGrp="1"/>
          </p:cNvSpPr>
          <p:nvPr>
            <p:ph type="sldNum" sz="quarter" idx="12"/>
          </p:nvPr>
        </p:nvSpPr>
        <p:spPr/>
        <p:txBody>
          <a:bodyPr/>
          <a:lstStyle/>
          <a:p>
            <a:fld id="{0759E207-F60D-4B87-8094-2FF6F88AE39A}" type="slidenum">
              <a:rPr lang="en-US" smtClean="0"/>
              <a:t>‹#›</a:t>
            </a:fld>
            <a:endParaRPr lang="en-US"/>
          </a:p>
        </p:txBody>
      </p:sp>
    </p:spTree>
    <p:extLst>
      <p:ext uri="{BB962C8B-B14F-4D97-AF65-F5344CB8AC3E}">
        <p14:creationId xmlns:p14="http://schemas.microsoft.com/office/powerpoint/2010/main" val="36996990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DEB89-8E91-02FE-F4FB-36511B4D71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A14021-CF5E-9B08-FD66-7F2DE0C9F4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0A1AD0-ED73-B975-EFEC-1E39A7E6E256}"/>
              </a:ext>
            </a:extLst>
          </p:cNvPr>
          <p:cNvSpPr>
            <a:spLocks noGrp="1"/>
          </p:cNvSpPr>
          <p:nvPr>
            <p:ph type="dt" sz="half" idx="10"/>
          </p:nvPr>
        </p:nvSpPr>
        <p:spPr/>
        <p:txBody>
          <a:bodyPr/>
          <a:lstStyle/>
          <a:p>
            <a:fld id="{848FDE06-A231-4645-BC15-340320448A04}" type="datetimeFigureOut">
              <a:rPr lang="en-US" smtClean="0"/>
              <a:t>9/7/2023</a:t>
            </a:fld>
            <a:endParaRPr lang="en-US"/>
          </a:p>
        </p:txBody>
      </p:sp>
      <p:sp>
        <p:nvSpPr>
          <p:cNvPr id="5" name="Footer Placeholder 4">
            <a:extLst>
              <a:ext uri="{FF2B5EF4-FFF2-40B4-BE49-F238E27FC236}">
                <a16:creationId xmlns:a16="http://schemas.microsoft.com/office/drawing/2014/main" id="{2B5E16A3-5B74-728C-B259-5CBE9EA1C7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2E568-AF76-E902-7CBB-580409B79299}"/>
              </a:ext>
            </a:extLst>
          </p:cNvPr>
          <p:cNvSpPr>
            <a:spLocks noGrp="1"/>
          </p:cNvSpPr>
          <p:nvPr>
            <p:ph type="sldNum" sz="quarter" idx="12"/>
          </p:nvPr>
        </p:nvSpPr>
        <p:spPr/>
        <p:txBody>
          <a:bodyPr/>
          <a:lstStyle/>
          <a:p>
            <a:fld id="{0759E207-F60D-4B87-8094-2FF6F88AE39A}" type="slidenum">
              <a:rPr lang="en-US" smtClean="0"/>
              <a:t>‹#›</a:t>
            </a:fld>
            <a:endParaRPr lang="en-US"/>
          </a:p>
        </p:txBody>
      </p:sp>
    </p:spTree>
    <p:extLst>
      <p:ext uri="{BB962C8B-B14F-4D97-AF65-F5344CB8AC3E}">
        <p14:creationId xmlns:p14="http://schemas.microsoft.com/office/powerpoint/2010/main" val="32585262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2668C1-40ED-0C97-5072-3B0A468CF62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F1AC1C-F715-E543-ADFB-442CF1CC2E15}"/>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7A363C-7F27-C35A-F5CC-B38F15B92FC1}"/>
              </a:ext>
            </a:extLst>
          </p:cNvPr>
          <p:cNvSpPr>
            <a:spLocks noGrp="1"/>
          </p:cNvSpPr>
          <p:nvPr>
            <p:ph type="dt" sz="half" idx="10"/>
          </p:nvPr>
        </p:nvSpPr>
        <p:spPr/>
        <p:txBody>
          <a:bodyPr/>
          <a:lstStyle/>
          <a:p>
            <a:fld id="{848FDE06-A231-4645-BC15-340320448A04}" type="datetimeFigureOut">
              <a:rPr lang="en-US" smtClean="0"/>
              <a:t>9/7/2023</a:t>
            </a:fld>
            <a:endParaRPr lang="en-US"/>
          </a:p>
        </p:txBody>
      </p:sp>
      <p:sp>
        <p:nvSpPr>
          <p:cNvPr id="5" name="Footer Placeholder 4">
            <a:extLst>
              <a:ext uri="{FF2B5EF4-FFF2-40B4-BE49-F238E27FC236}">
                <a16:creationId xmlns:a16="http://schemas.microsoft.com/office/drawing/2014/main" id="{5B0B5457-10F2-0601-7D0C-8CDDFBF5AC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7D875F-5E82-C661-D395-49833A14DB20}"/>
              </a:ext>
            </a:extLst>
          </p:cNvPr>
          <p:cNvSpPr>
            <a:spLocks noGrp="1"/>
          </p:cNvSpPr>
          <p:nvPr>
            <p:ph type="sldNum" sz="quarter" idx="12"/>
          </p:nvPr>
        </p:nvSpPr>
        <p:spPr/>
        <p:txBody>
          <a:bodyPr/>
          <a:lstStyle/>
          <a:p>
            <a:fld id="{0759E207-F60D-4B87-8094-2FF6F88AE39A}" type="slidenum">
              <a:rPr lang="en-US" smtClean="0"/>
              <a:t>‹#›</a:t>
            </a:fld>
            <a:endParaRPr lang="en-US"/>
          </a:p>
        </p:txBody>
      </p:sp>
    </p:spTree>
    <p:extLst>
      <p:ext uri="{BB962C8B-B14F-4D97-AF65-F5344CB8AC3E}">
        <p14:creationId xmlns:p14="http://schemas.microsoft.com/office/powerpoint/2010/main" val="3311509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B3FEA-8E6C-BDC0-D303-BBF4AAA39FF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AE308E-6B11-1313-F73C-906A379B368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EC305F-1F41-786D-9EE1-A526FF921304}"/>
              </a:ext>
            </a:extLst>
          </p:cNvPr>
          <p:cNvSpPr>
            <a:spLocks noGrp="1"/>
          </p:cNvSpPr>
          <p:nvPr>
            <p:ph type="dt" sz="half" idx="10"/>
          </p:nvPr>
        </p:nvSpPr>
        <p:spPr/>
        <p:txBody>
          <a:bodyPr/>
          <a:lstStyle/>
          <a:p>
            <a:fld id="{911C2CAE-6FC3-4A3F-8939-94F48FE5898F}" type="datetimeFigureOut">
              <a:rPr lang="en-US" smtClean="0"/>
              <a:t>9/7/2023</a:t>
            </a:fld>
            <a:endParaRPr lang="en-US"/>
          </a:p>
        </p:txBody>
      </p:sp>
      <p:sp>
        <p:nvSpPr>
          <p:cNvPr id="5" name="Footer Placeholder 4">
            <a:extLst>
              <a:ext uri="{FF2B5EF4-FFF2-40B4-BE49-F238E27FC236}">
                <a16:creationId xmlns:a16="http://schemas.microsoft.com/office/drawing/2014/main" id="{D579359B-17DD-1839-645F-495B235B91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B85CA2-BB98-9FBD-925D-8EADED7FAD74}"/>
              </a:ext>
            </a:extLst>
          </p:cNvPr>
          <p:cNvSpPr>
            <a:spLocks noGrp="1"/>
          </p:cNvSpPr>
          <p:nvPr>
            <p:ph type="sldNum" sz="quarter" idx="12"/>
          </p:nvPr>
        </p:nvSpPr>
        <p:spPr/>
        <p:txBody>
          <a:bodyPr/>
          <a:lstStyle/>
          <a:p>
            <a:fld id="{50059E46-1715-4CB2-8B98-EF9C2A39A9A2}" type="slidenum">
              <a:rPr lang="en-US" smtClean="0"/>
              <a:t>‹#›</a:t>
            </a:fld>
            <a:endParaRPr lang="en-US"/>
          </a:p>
        </p:txBody>
      </p:sp>
    </p:spTree>
    <p:extLst>
      <p:ext uri="{BB962C8B-B14F-4D97-AF65-F5344CB8AC3E}">
        <p14:creationId xmlns:p14="http://schemas.microsoft.com/office/powerpoint/2010/main" val="29577773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A8FD-6751-1CCD-6E50-B39AF77FAB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7E4976-E9D8-AC1F-85BD-93E67172FB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41ACC0-6742-9F02-23D4-587A504B3C7B}"/>
              </a:ext>
            </a:extLst>
          </p:cNvPr>
          <p:cNvSpPr>
            <a:spLocks noGrp="1"/>
          </p:cNvSpPr>
          <p:nvPr>
            <p:ph type="dt" sz="half" idx="10"/>
          </p:nvPr>
        </p:nvSpPr>
        <p:spPr/>
        <p:txBody>
          <a:bodyPr/>
          <a:lstStyle/>
          <a:p>
            <a:fld id="{911C2CAE-6FC3-4A3F-8939-94F48FE5898F}" type="datetimeFigureOut">
              <a:rPr lang="en-US" smtClean="0"/>
              <a:t>9/7/2023</a:t>
            </a:fld>
            <a:endParaRPr lang="en-US"/>
          </a:p>
        </p:txBody>
      </p:sp>
      <p:sp>
        <p:nvSpPr>
          <p:cNvPr id="5" name="Footer Placeholder 4">
            <a:extLst>
              <a:ext uri="{FF2B5EF4-FFF2-40B4-BE49-F238E27FC236}">
                <a16:creationId xmlns:a16="http://schemas.microsoft.com/office/drawing/2014/main" id="{BED1BBD0-58C2-F3C5-DA9D-90DDA6AAD6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A29839-559F-0C0B-1DEF-AF623F85FF59}"/>
              </a:ext>
            </a:extLst>
          </p:cNvPr>
          <p:cNvSpPr>
            <a:spLocks noGrp="1"/>
          </p:cNvSpPr>
          <p:nvPr>
            <p:ph type="sldNum" sz="quarter" idx="12"/>
          </p:nvPr>
        </p:nvSpPr>
        <p:spPr/>
        <p:txBody>
          <a:bodyPr/>
          <a:lstStyle/>
          <a:p>
            <a:fld id="{50059E46-1715-4CB2-8B98-EF9C2A39A9A2}" type="slidenum">
              <a:rPr lang="en-US" smtClean="0"/>
              <a:t>‹#›</a:t>
            </a:fld>
            <a:endParaRPr lang="en-US"/>
          </a:p>
        </p:txBody>
      </p:sp>
    </p:spTree>
    <p:extLst>
      <p:ext uri="{BB962C8B-B14F-4D97-AF65-F5344CB8AC3E}">
        <p14:creationId xmlns:p14="http://schemas.microsoft.com/office/powerpoint/2010/main" val="22046147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82EE9-EB44-F21C-D573-FB99C13395B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2B24C4-C947-F8B3-BDA7-678DB4B240C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95AB13-052D-14C2-411D-CE033364AEC3}"/>
              </a:ext>
            </a:extLst>
          </p:cNvPr>
          <p:cNvSpPr>
            <a:spLocks noGrp="1"/>
          </p:cNvSpPr>
          <p:nvPr>
            <p:ph type="dt" sz="half" idx="10"/>
          </p:nvPr>
        </p:nvSpPr>
        <p:spPr/>
        <p:txBody>
          <a:bodyPr/>
          <a:lstStyle/>
          <a:p>
            <a:fld id="{911C2CAE-6FC3-4A3F-8939-94F48FE5898F}" type="datetimeFigureOut">
              <a:rPr lang="en-US" smtClean="0"/>
              <a:t>9/7/2023</a:t>
            </a:fld>
            <a:endParaRPr lang="en-US"/>
          </a:p>
        </p:txBody>
      </p:sp>
      <p:sp>
        <p:nvSpPr>
          <p:cNvPr id="5" name="Footer Placeholder 4">
            <a:extLst>
              <a:ext uri="{FF2B5EF4-FFF2-40B4-BE49-F238E27FC236}">
                <a16:creationId xmlns:a16="http://schemas.microsoft.com/office/drawing/2014/main" id="{0E3BC941-2B38-8E2F-1672-BA592F6E32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6028CC-383F-84FB-A49A-2D66C5232FA0}"/>
              </a:ext>
            </a:extLst>
          </p:cNvPr>
          <p:cNvSpPr>
            <a:spLocks noGrp="1"/>
          </p:cNvSpPr>
          <p:nvPr>
            <p:ph type="sldNum" sz="quarter" idx="12"/>
          </p:nvPr>
        </p:nvSpPr>
        <p:spPr/>
        <p:txBody>
          <a:bodyPr/>
          <a:lstStyle/>
          <a:p>
            <a:fld id="{50059E46-1715-4CB2-8B98-EF9C2A39A9A2}" type="slidenum">
              <a:rPr lang="en-US" smtClean="0"/>
              <a:t>‹#›</a:t>
            </a:fld>
            <a:endParaRPr lang="en-US"/>
          </a:p>
        </p:txBody>
      </p:sp>
    </p:spTree>
    <p:extLst>
      <p:ext uri="{BB962C8B-B14F-4D97-AF65-F5344CB8AC3E}">
        <p14:creationId xmlns:p14="http://schemas.microsoft.com/office/powerpoint/2010/main" val="33546182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A9A92-F64D-2A53-FC96-767F3628C3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AA0BFB-7AC3-5CAE-4DD1-75CFF0E90D44}"/>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5E196F-35AC-1F7A-144C-DA767F717267}"/>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804486-7610-C199-D0B2-7DBCA15C5D28}"/>
              </a:ext>
            </a:extLst>
          </p:cNvPr>
          <p:cNvSpPr>
            <a:spLocks noGrp="1"/>
          </p:cNvSpPr>
          <p:nvPr>
            <p:ph type="dt" sz="half" idx="10"/>
          </p:nvPr>
        </p:nvSpPr>
        <p:spPr/>
        <p:txBody>
          <a:bodyPr/>
          <a:lstStyle/>
          <a:p>
            <a:fld id="{911C2CAE-6FC3-4A3F-8939-94F48FE5898F}" type="datetimeFigureOut">
              <a:rPr lang="en-US" smtClean="0"/>
              <a:t>9/7/2023</a:t>
            </a:fld>
            <a:endParaRPr lang="en-US"/>
          </a:p>
        </p:txBody>
      </p:sp>
      <p:sp>
        <p:nvSpPr>
          <p:cNvPr id="6" name="Footer Placeholder 5">
            <a:extLst>
              <a:ext uri="{FF2B5EF4-FFF2-40B4-BE49-F238E27FC236}">
                <a16:creationId xmlns:a16="http://schemas.microsoft.com/office/drawing/2014/main" id="{05320F4B-4030-9A55-CCFE-EF4C1AF568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BDF722-738D-DC95-5FAD-6C9B2EC494B4}"/>
              </a:ext>
            </a:extLst>
          </p:cNvPr>
          <p:cNvSpPr>
            <a:spLocks noGrp="1"/>
          </p:cNvSpPr>
          <p:nvPr>
            <p:ph type="sldNum" sz="quarter" idx="12"/>
          </p:nvPr>
        </p:nvSpPr>
        <p:spPr/>
        <p:txBody>
          <a:bodyPr/>
          <a:lstStyle/>
          <a:p>
            <a:fld id="{50059E46-1715-4CB2-8B98-EF9C2A39A9A2}" type="slidenum">
              <a:rPr lang="en-US" smtClean="0"/>
              <a:t>‹#›</a:t>
            </a:fld>
            <a:endParaRPr lang="en-US"/>
          </a:p>
        </p:txBody>
      </p:sp>
    </p:spTree>
    <p:extLst>
      <p:ext uri="{BB962C8B-B14F-4D97-AF65-F5344CB8AC3E}">
        <p14:creationId xmlns:p14="http://schemas.microsoft.com/office/powerpoint/2010/main" val="19758740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A0234-F24A-E60B-FD2F-9F0460660C2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5AC41B-5F3C-F86D-6523-471B8D7178B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E1E249-35CE-E74A-D6E0-F6F7F0925AD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F02875-DA7A-0C2B-69B0-DC70070692D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082306-5063-7D9E-4163-80C2D046EDF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9A84A9-DDBF-58DC-2406-A3F1534A684E}"/>
              </a:ext>
            </a:extLst>
          </p:cNvPr>
          <p:cNvSpPr>
            <a:spLocks noGrp="1"/>
          </p:cNvSpPr>
          <p:nvPr>
            <p:ph type="dt" sz="half" idx="10"/>
          </p:nvPr>
        </p:nvSpPr>
        <p:spPr/>
        <p:txBody>
          <a:bodyPr/>
          <a:lstStyle/>
          <a:p>
            <a:fld id="{911C2CAE-6FC3-4A3F-8939-94F48FE5898F}" type="datetimeFigureOut">
              <a:rPr lang="en-US" smtClean="0"/>
              <a:t>9/7/2023</a:t>
            </a:fld>
            <a:endParaRPr lang="en-US"/>
          </a:p>
        </p:txBody>
      </p:sp>
      <p:sp>
        <p:nvSpPr>
          <p:cNvPr id="8" name="Footer Placeholder 7">
            <a:extLst>
              <a:ext uri="{FF2B5EF4-FFF2-40B4-BE49-F238E27FC236}">
                <a16:creationId xmlns:a16="http://schemas.microsoft.com/office/drawing/2014/main" id="{68C5CF8E-5C2E-2C1B-1E51-BADD5AA4E7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F7D4D5-0C9B-FEE5-8531-DEA8F8E2CE1F}"/>
              </a:ext>
            </a:extLst>
          </p:cNvPr>
          <p:cNvSpPr>
            <a:spLocks noGrp="1"/>
          </p:cNvSpPr>
          <p:nvPr>
            <p:ph type="sldNum" sz="quarter" idx="12"/>
          </p:nvPr>
        </p:nvSpPr>
        <p:spPr/>
        <p:txBody>
          <a:bodyPr/>
          <a:lstStyle/>
          <a:p>
            <a:fld id="{50059E46-1715-4CB2-8B98-EF9C2A39A9A2}" type="slidenum">
              <a:rPr lang="en-US" smtClean="0"/>
              <a:t>‹#›</a:t>
            </a:fld>
            <a:endParaRPr lang="en-US"/>
          </a:p>
        </p:txBody>
      </p:sp>
    </p:spTree>
    <p:extLst>
      <p:ext uri="{BB962C8B-B14F-4D97-AF65-F5344CB8AC3E}">
        <p14:creationId xmlns:p14="http://schemas.microsoft.com/office/powerpoint/2010/main" val="1268564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9/7/2023</a:t>
            </a:r>
            <a:endParaRPr lang="en-US" dirty="0"/>
          </a:p>
        </p:txBody>
      </p:sp>
      <p:sp>
        <p:nvSpPr>
          <p:cNvPr id="5" name="Footer Placeholder 4"/>
          <p:cNvSpPr>
            <a:spLocks noGrp="1"/>
          </p:cNvSpPr>
          <p:nvPr>
            <p:ph type="ftr" sz="quarter" idx="11"/>
          </p:nvPr>
        </p:nvSpPr>
        <p:spPr/>
        <p:txBody>
          <a:bodyPr/>
          <a:lstStyle/>
          <a:p>
            <a:r>
              <a:rPr lang="en-US"/>
              <a:t>PHY 337/637  Fall 2023-- Lecture 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483D5-A840-5E4E-DBE5-41A77A6879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347627-EF28-B36C-9074-856927E93BAF}"/>
              </a:ext>
            </a:extLst>
          </p:cNvPr>
          <p:cNvSpPr>
            <a:spLocks noGrp="1"/>
          </p:cNvSpPr>
          <p:nvPr>
            <p:ph type="dt" sz="half" idx="10"/>
          </p:nvPr>
        </p:nvSpPr>
        <p:spPr/>
        <p:txBody>
          <a:bodyPr/>
          <a:lstStyle/>
          <a:p>
            <a:fld id="{911C2CAE-6FC3-4A3F-8939-94F48FE5898F}" type="datetimeFigureOut">
              <a:rPr lang="en-US" smtClean="0"/>
              <a:t>9/7/2023</a:t>
            </a:fld>
            <a:endParaRPr lang="en-US"/>
          </a:p>
        </p:txBody>
      </p:sp>
      <p:sp>
        <p:nvSpPr>
          <p:cNvPr id="4" name="Footer Placeholder 3">
            <a:extLst>
              <a:ext uri="{FF2B5EF4-FFF2-40B4-BE49-F238E27FC236}">
                <a16:creationId xmlns:a16="http://schemas.microsoft.com/office/drawing/2014/main" id="{E56F9037-4A74-75DE-CE1E-018E549B35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A74ECF-B83F-007B-BF61-DCDAF5A978BC}"/>
              </a:ext>
            </a:extLst>
          </p:cNvPr>
          <p:cNvSpPr>
            <a:spLocks noGrp="1"/>
          </p:cNvSpPr>
          <p:nvPr>
            <p:ph type="sldNum" sz="quarter" idx="12"/>
          </p:nvPr>
        </p:nvSpPr>
        <p:spPr/>
        <p:txBody>
          <a:bodyPr/>
          <a:lstStyle/>
          <a:p>
            <a:fld id="{50059E46-1715-4CB2-8B98-EF9C2A39A9A2}" type="slidenum">
              <a:rPr lang="en-US" smtClean="0"/>
              <a:t>‹#›</a:t>
            </a:fld>
            <a:endParaRPr lang="en-US"/>
          </a:p>
        </p:txBody>
      </p:sp>
    </p:spTree>
    <p:extLst>
      <p:ext uri="{BB962C8B-B14F-4D97-AF65-F5344CB8AC3E}">
        <p14:creationId xmlns:p14="http://schemas.microsoft.com/office/powerpoint/2010/main" val="14339752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D33DCE-0967-DD8F-1BBA-273BC998477C}"/>
              </a:ext>
            </a:extLst>
          </p:cNvPr>
          <p:cNvSpPr>
            <a:spLocks noGrp="1"/>
          </p:cNvSpPr>
          <p:nvPr>
            <p:ph type="dt" sz="half" idx="10"/>
          </p:nvPr>
        </p:nvSpPr>
        <p:spPr/>
        <p:txBody>
          <a:bodyPr/>
          <a:lstStyle/>
          <a:p>
            <a:fld id="{911C2CAE-6FC3-4A3F-8939-94F48FE5898F}" type="datetimeFigureOut">
              <a:rPr lang="en-US" smtClean="0"/>
              <a:t>9/7/2023</a:t>
            </a:fld>
            <a:endParaRPr lang="en-US"/>
          </a:p>
        </p:txBody>
      </p:sp>
      <p:sp>
        <p:nvSpPr>
          <p:cNvPr id="3" name="Footer Placeholder 2">
            <a:extLst>
              <a:ext uri="{FF2B5EF4-FFF2-40B4-BE49-F238E27FC236}">
                <a16:creationId xmlns:a16="http://schemas.microsoft.com/office/drawing/2014/main" id="{BA571E73-7673-F3D1-0222-32C0CC9C74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C1F604-9076-E2E1-6151-7DDB9DAE6B45}"/>
              </a:ext>
            </a:extLst>
          </p:cNvPr>
          <p:cNvSpPr>
            <a:spLocks noGrp="1"/>
          </p:cNvSpPr>
          <p:nvPr>
            <p:ph type="sldNum" sz="quarter" idx="12"/>
          </p:nvPr>
        </p:nvSpPr>
        <p:spPr/>
        <p:txBody>
          <a:bodyPr/>
          <a:lstStyle/>
          <a:p>
            <a:fld id="{50059E46-1715-4CB2-8B98-EF9C2A39A9A2}" type="slidenum">
              <a:rPr lang="en-US" smtClean="0"/>
              <a:t>‹#›</a:t>
            </a:fld>
            <a:endParaRPr lang="en-US"/>
          </a:p>
        </p:txBody>
      </p:sp>
    </p:spTree>
    <p:extLst>
      <p:ext uri="{BB962C8B-B14F-4D97-AF65-F5344CB8AC3E}">
        <p14:creationId xmlns:p14="http://schemas.microsoft.com/office/powerpoint/2010/main" val="7487537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83B95-7650-6EB0-A2CB-EB07D83B4A5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D5675B-7303-E24B-BB7C-342B580CCBA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F1219A-92CE-28A1-6FCF-A232175B4D9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00070B-F997-7CB2-3916-A927E2B161AB}"/>
              </a:ext>
            </a:extLst>
          </p:cNvPr>
          <p:cNvSpPr>
            <a:spLocks noGrp="1"/>
          </p:cNvSpPr>
          <p:nvPr>
            <p:ph type="dt" sz="half" idx="10"/>
          </p:nvPr>
        </p:nvSpPr>
        <p:spPr/>
        <p:txBody>
          <a:bodyPr/>
          <a:lstStyle/>
          <a:p>
            <a:fld id="{911C2CAE-6FC3-4A3F-8939-94F48FE5898F}" type="datetimeFigureOut">
              <a:rPr lang="en-US" smtClean="0"/>
              <a:t>9/7/2023</a:t>
            </a:fld>
            <a:endParaRPr lang="en-US"/>
          </a:p>
        </p:txBody>
      </p:sp>
      <p:sp>
        <p:nvSpPr>
          <p:cNvPr id="6" name="Footer Placeholder 5">
            <a:extLst>
              <a:ext uri="{FF2B5EF4-FFF2-40B4-BE49-F238E27FC236}">
                <a16:creationId xmlns:a16="http://schemas.microsoft.com/office/drawing/2014/main" id="{758F935D-96EC-CCF9-6215-F45F745CD3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3D8447-8702-9DB3-E90F-3A4D014C2F8D}"/>
              </a:ext>
            </a:extLst>
          </p:cNvPr>
          <p:cNvSpPr>
            <a:spLocks noGrp="1"/>
          </p:cNvSpPr>
          <p:nvPr>
            <p:ph type="sldNum" sz="quarter" idx="12"/>
          </p:nvPr>
        </p:nvSpPr>
        <p:spPr/>
        <p:txBody>
          <a:bodyPr/>
          <a:lstStyle/>
          <a:p>
            <a:fld id="{50059E46-1715-4CB2-8B98-EF9C2A39A9A2}" type="slidenum">
              <a:rPr lang="en-US" smtClean="0"/>
              <a:t>‹#›</a:t>
            </a:fld>
            <a:endParaRPr lang="en-US"/>
          </a:p>
        </p:txBody>
      </p:sp>
    </p:spTree>
    <p:extLst>
      <p:ext uri="{BB962C8B-B14F-4D97-AF65-F5344CB8AC3E}">
        <p14:creationId xmlns:p14="http://schemas.microsoft.com/office/powerpoint/2010/main" val="17258448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F0B8D-937C-D140-83B5-6B34099387A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1575BA-3122-B729-52D6-E893BB4FBE3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3DF8C6-C17F-10EA-F1DA-6ABF3CEDBFB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311A0A-5ABA-CBCF-195D-02B2A397F7C0}"/>
              </a:ext>
            </a:extLst>
          </p:cNvPr>
          <p:cNvSpPr>
            <a:spLocks noGrp="1"/>
          </p:cNvSpPr>
          <p:nvPr>
            <p:ph type="dt" sz="half" idx="10"/>
          </p:nvPr>
        </p:nvSpPr>
        <p:spPr/>
        <p:txBody>
          <a:bodyPr/>
          <a:lstStyle/>
          <a:p>
            <a:fld id="{911C2CAE-6FC3-4A3F-8939-94F48FE5898F}" type="datetimeFigureOut">
              <a:rPr lang="en-US" smtClean="0"/>
              <a:t>9/7/2023</a:t>
            </a:fld>
            <a:endParaRPr lang="en-US"/>
          </a:p>
        </p:txBody>
      </p:sp>
      <p:sp>
        <p:nvSpPr>
          <p:cNvPr id="6" name="Footer Placeholder 5">
            <a:extLst>
              <a:ext uri="{FF2B5EF4-FFF2-40B4-BE49-F238E27FC236}">
                <a16:creationId xmlns:a16="http://schemas.microsoft.com/office/drawing/2014/main" id="{05173DB0-DB36-ED86-43CE-DE849911D0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4292B2-F9F8-43E8-03E1-CB1AA4C94ED2}"/>
              </a:ext>
            </a:extLst>
          </p:cNvPr>
          <p:cNvSpPr>
            <a:spLocks noGrp="1"/>
          </p:cNvSpPr>
          <p:nvPr>
            <p:ph type="sldNum" sz="quarter" idx="12"/>
          </p:nvPr>
        </p:nvSpPr>
        <p:spPr/>
        <p:txBody>
          <a:bodyPr/>
          <a:lstStyle/>
          <a:p>
            <a:fld id="{50059E46-1715-4CB2-8B98-EF9C2A39A9A2}" type="slidenum">
              <a:rPr lang="en-US" smtClean="0"/>
              <a:t>‹#›</a:t>
            </a:fld>
            <a:endParaRPr lang="en-US"/>
          </a:p>
        </p:txBody>
      </p:sp>
    </p:spTree>
    <p:extLst>
      <p:ext uri="{BB962C8B-B14F-4D97-AF65-F5344CB8AC3E}">
        <p14:creationId xmlns:p14="http://schemas.microsoft.com/office/powerpoint/2010/main" val="42107309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FD3AD-10B1-8C88-4DCB-87479CAC80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E542D5-A4D9-8D17-1DFF-8F1EA60CC5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6864C6-5FF2-FDC9-AAEC-F1C37779D21F}"/>
              </a:ext>
            </a:extLst>
          </p:cNvPr>
          <p:cNvSpPr>
            <a:spLocks noGrp="1"/>
          </p:cNvSpPr>
          <p:nvPr>
            <p:ph type="dt" sz="half" idx="10"/>
          </p:nvPr>
        </p:nvSpPr>
        <p:spPr/>
        <p:txBody>
          <a:bodyPr/>
          <a:lstStyle/>
          <a:p>
            <a:fld id="{911C2CAE-6FC3-4A3F-8939-94F48FE5898F}" type="datetimeFigureOut">
              <a:rPr lang="en-US" smtClean="0"/>
              <a:t>9/7/2023</a:t>
            </a:fld>
            <a:endParaRPr lang="en-US"/>
          </a:p>
        </p:txBody>
      </p:sp>
      <p:sp>
        <p:nvSpPr>
          <p:cNvPr id="5" name="Footer Placeholder 4">
            <a:extLst>
              <a:ext uri="{FF2B5EF4-FFF2-40B4-BE49-F238E27FC236}">
                <a16:creationId xmlns:a16="http://schemas.microsoft.com/office/drawing/2014/main" id="{BCB1238C-EEE5-E6E9-5927-C9EBA252A5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0DB54C-2C2F-3C7A-1C04-F1EF6150ADE8}"/>
              </a:ext>
            </a:extLst>
          </p:cNvPr>
          <p:cNvSpPr>
            <a:spLocks noGrp="1"/>
          </p:cNvSpPr>
          <p:nvPr>
            <p:ph type="sldNum" sz="quarter" idx="12"/>
          </p:nvPr>
        </p:nvSpPr>
        <p:spPr/>
        <p:txBody>
          <a:bodyPr/>
          <a:lstStyle/>
          <a:p>
            <a:fld id="{50059E46-1715-4CB2-8B98-EF9C2A39A9A2}" type="slidenum">
              <a:rPr lang="en-US" smtClean="0"/>
              <a:t>‹#›</a:t>
            </a:fld>
            <a:endParaRPr lang="en-US"/>
          </a:p>
        </p:txBody>
      </p:sp>
    </p:spTree>
    <p:extLst>
      <p:ext uri="{BB962C8B-B14F-4D97-AF65-F5344CB8AC3E}">
        <p14:creationId xmlns:p14="http://schemas.microsoft.com/office/powerpoint/2010/main" val="40888807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8D6612-02A0-2BD0-C550-1D37501099F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23F392-5800-FDD1-E2C8-9B1E0EBEEC26}"/>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0531C3-076B-38AC-9C37-7E39DD957F68}"/>
              </a:ext>
            </a:extLst>
          </p:cNvPr>
          <p:cNvSpPr>
            <a:spLocks noGrp="1"/>
          </p:cNvSpPr>
          <p:nvPr>
            <p:ph type="dt" sz="half" idx="10"/>
          </p:nvPr>
        </p:nvSpPr>
        <p:spPr/>
        <p:txBody>
          <a:bodyPr/>
          <a:lstStyle/>
          <a:p>
            <a:fld id="{911C2CAE-6FC3-4A3F-8939-94F48FE5898F}" type="datetimeFigureOut">
              <a:rPr lang="en-US" smtClean="0"/>
              <a:t>9/7/2023</a:t>
            </a:fld>
            <a:endParaRPr lang="en-US"/>
          </a:p>
        </p:txBody>
      </p:sp>
      <p:sp>
        <p:nvSpPr>
          <p:cNvPr id="5" name="Footer Placeholder 4">
            <a:extLst>
              <a:ext uri="{FF2B5EF4-FFF2-40B4-BE49-F238E27FC236}">
                <a16:creationId xmlns:a16="http://schemas.microsoft.com/office/drawing/2014/main" id="{2EE6BB5A-6556-87F5-CE4F-6DB5723256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1CD1A7-A895-BB7F-488C-0F5A6240D78B}"/>
              </a:ext>
            </a:extLst>
          </p:cNvPr>
          <p:cNvSpPr>
            <a:spLocks noGrp="1"/>
          </p:cNvSpPr>
          <p:nvPr>
            <p:ph type="sldNum" sz="quarter" idx="12"/>
          </p:nvPr>
        </p:nvSpPr>
        <p:spPr/>
        <p:txBody>
          <a:bodyPr/>
          <a:lstStyle/>
          <a:p>
            <a:fld id="{50059E46-1715-4CB2-8B98-EF9C2A39A9A2}" type="slidenum">
              <a:rPr lang="en-US" smtClean="0"/>
              <a:t>‹#›</a:t>
            </a:fld>
            <a:endParaRPr lang="en-US"/>
          </a:p>
        </p:txBody>
      </p:sp>
    </p:spTree>
    <p:extLst>
      <p:ext uri="{BB962C8B-B14F-4D97-AF65-F5344CB8AC3E}">
        <p14:creationId xmlns:p14="http://schemas.microsoft.com/office/powerpoint/2010/main" val="2224270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9/7/2023</a:t>
            </a:r>
            <a:endParaRPr lang="en-US" dirty="0"/>
          </a:p>
        </p:txBody>
      </p:sp>
      <p:sp>
        <p:nvSpPr>
          <p:cNvPr id="6" name="Footer Placeholder 5"/>
          <p:cNvSpPr>
            <a:spLocks noGrp="1"/>
          </p:cNvSpPr>
          <p:nvPr>
            <p:ph type="ftr" sz="quarter" idx="11"/>
          </p:nvPr>
        </p:nvSpPr>
        <p:spPr/>
        <p:txBody>
          <a:bodyPr/>
          <a:lstStyle/>
          <a:p>
            <a:r>
              <a:rPr lang="en-US"/>
              <a:t>PHY 337/637  Fall 2023-- Lecture 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9/7/2023</a:t>
            </a:r>
            <a:endParaRPr lang="en-US" dirty="0"/>
          </a:p>
        </p:txBody>
      </p:sp>
      <p:sp>
        <p:nvSpPr>
          <p:cNvPr id="8" name="Footer Placeholder 7"/>
          <p:cNvSpPr>
            <a:spLocks noGrp="1"/>
          </p:cNvSpPr>
          <p:nvPr>
            <p:ph type="ftr" sz="quarter" idx="11"/>
          </p:nvPr>
        </p:nvSpPr>
        <p:spPr/>
        <p:txBody>
          <a:bodyPr/>
          <a:lstStyle/>
          <a:p>
            <a:r>
              <a:rPr lang="en-US"/>
              <a:t>PHY 337/637  Fall 2023-- Lecture 4</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9/7/2023</a:t>
            </a:r>
            <a:endParaRPr lang="en-US" dirty="0"/>
          </a:p>
        </p:txBody>
      </p:sp>
      <p:sp>
        <p:nvSpPr>
          <p:cNvPr id="4" name="Footer Placeholder 3"/>
          <p:cNvSpPr>
            <a:spLocks noGrp="1"/>
          </p:cNvSpPr>
          <p:nvPr>
            <p:ph type="ftr" sz="quarter" idx="11"/>
          </p:nvPr>
        </p:nvSpPr>
        <p:spPr/>
        <p:txBody>
          <a:bodyPr/>
          <a:lstStyle/>
          <a:p>
            <a:r>
              <a:rPr lang="en-US"/>
              <a:t>PHY 337/637  Fall 2023-- Lecture 4</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400" b="1"/>
            </a:lvl1pPr>
          </a:lstStyle>
          <a:p>
            <a:r>
              <a:rPr lang="en-US"/>
              <a:t>9/7/2023</a:t>
            </a:r>
            <a:endParaRPr lang="en-US" dirty="0"/>
          </a:p>
        </p:txBody>
      </p:sp>
      <p:sp>
        <p:nvSpPr>
          <p:cNvPr id="3" name="Footer Placeholder 2"/>
          <p:cNvSpPr>
            <a:spLocks noGrp="1"/>
          </p:cNvSpPr>
          <p:nvPr>
            <p:ph type="ftr" sz="quarter" idx="11"/>
          </p:nvPr>
        </p:nvSpPr>
        <p:spPr>
          <a:xfrm>
            <a:off x="2895600" y="6356350"/>
            <a:ext cx="3505200" cy="365125"/>
          </a:xfrm>
        </p:spPr>
        <p:txBody>
          <a:bodyPr/>
          <a:lstStyle>
            <a:lvl1pPr>
              <a:defRPr sz="1400" b="1"/>
            </a:lvl1pPr>
          </a:lstStyle>
          <a:p>
            <a:r>
              <a:rPr lang="en-US"/>
              <a:t>PHY 337/637  Fall 2023-- Lecture 4</a:t>
            </a:r>
            <a:endParaRPr lang="en-US" dirty="0"/>
          </a:p>
        </p:txBody>
      </p:sp>
      <p:sp>
        <p:nvSpPr>
          <p:cNvPr id="4" name="Slide Number Placeholder 3"/>
          <p:cNvSpPr>
            <a:spLocks noGrp="1"/>
          </p:cNvSpPr>
          <p:nvPr>
            <p:ph type="sldNum" sz="quarter" idx="12"/>
          </p:nvPr>
        </p:nvSpPr>
        <p:spPr/>
        <p:txBody>
          <a:bodyPr/>
          <a:lstStyle>
            <a:lvl1pPr>
              <a:defRPr sz="1400" b="1"/>
            </a:lvl1p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9/7/2023</a:t>
            </a:r>
            <a:endParaRPr lang="en-US" dirty="0"/>
          </a:p>
        </p:txBody>
      </p:sp>
      <p:sp>
        <p:nvSpPr>
          <p:cNvPr id="6" name="Footer Placeholder 5"/>
          <p:cNvSpPr>
            <a:spLocks noGrp="1"/>
          </p:cNvSpPr>
          <p:nvPr>
            <p:ph type="ftr" sz="quarter" idx="11"/>
          </p:nvPr>
        </p:nvSpPr>
        <p:spPr/>
        <p:txBody>
          <a:bodyPr/>
          <a:lstStyle/>
          <a:p>
            <a:r>
              <a:rPr lang="en-US"/>
              <a:t>PHY 337/637  Fall 2023-- Lecture 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9/7/2023</a:t>
            </a:r>
            <a:endParaRPr lang="en-US" dirty="0"/>
          </a:p>
        </p:txBody>
      </p:sp>
      <p:sp>
        <p:nvSpPr>
          <p:cNvPr id="6" name="Footer Placeholder 5"/>
          <p:cNvSpPr>
            <a:spLocks noGrp="1"/>
          </p:cNvSpPr>
          <p:nvPr>
            <p:ph type="ftr" sz="quarter" idx="11"/>
          </p:nvPr>
        </p:nvSpPr>
        <p:spPr/>
        <p:txBody>
          <a:bodyPr/>
          <a:lstStyle/>
          <a:p>
            <a:r>
              <a:rPr lang="en-US"/>
              <a:t>PHY 337/637  Fall 2023-- Lecture 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9/7/2023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337/637  Fall 2023-- Lecture 4</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DE8"/>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5615" y="1600200"/>
            <a:ext cx="8226425"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Subhead Goes Here</a:t>
            </a:r>
          </a:p>
          <a:p>
            <a:pPr lvl="0"/>
            <a:endParaRPr lang="en-US"/>
          </a:p>
        </p:txBody>
      </p:sp>
      <p:sp>
        <p:nvSpPr>
          <p:cNvPr id="1031" name="Rectangle 7"/>
          <p:cNvSpPr>
            <a:spLocks noChangeArrowheads="1"/>
          </p:cNvSpPr>
          <p:nvPr/>
        </p:nvSpPr>
        <p:spPr bwMode="auto">
          <a:xfrm>
            <a:off x="2" y="0"/>
            <a:ext cx="9140825" cy="914400"/>
          </a:xfrm>
          <a:prstGeom prst="rect">
            <a:avLst/>
          </a:prstGeom>
          <a:solidFill>
            <a:srgbClr val="9E7E38"/>
          </a:solidFill>
          <a:ln w="9525">
            <a:solidFill>
              <a:srgbClr val="9E7E38"/>
            </a:solidFill>
            <a:miter lim="800000"/>
            <a:headEnd/>
            <a:tailEnd/>
          </a:ln>
          <a:effectLst/>
        </p:spPr>
        <p:txBody>
          <a:bodyPr wrap="none" anchor="ctr">
            <a:prstTxWarp prst="textNoShape">
              <a:avLst/>
            </a:prstTxWarp>
          </a:bodyPr>
          <a:lstStyle/>
          <a:p>
            <a:endParaRPr lang="en-US" sz="2400"/>
          </a:p>
        </p:txBody>
      </p:sp>
      <p:sp>
        <p:nvSpPr>
          <p:cNvPr id="1026" name="Rectangle 2"/>
          <p:cNvSpPr>
            <a:spLocks noGrp="1" noChangeArrowheads="1"/>
          </p:cNvSpPr>
          <p:nvPr>
            <p:ph type="title"/>
          </p:nvPr>
        </p:nvSpPr>
        <p:spPr bwMode="auto">
          <a:xfrm>
            <a:off x="2133600" y="0"/>
            <a:ext cx="65532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TITLE GOES HERE</a:t>
            </a:r>
          </a:p>
        </p:txBody>
      </p:sp>
      <p:sp>
        <p:nvSpPr>
          <p:cNvPr id="1033" name="Rectangle 9"/>
          <p:cNvSpPr>
            <a:spLocks noChangeArrowheads="1"/>
          </p:cNvSpPr>
          <p:nvPr/>
        </p:nvSpPr>
        <p:spPr bwMode="auto">
          <a:xfrm>
            <a:off x="2" y="0"/>
            <a:ext cx="2285999" cy="914400"/>
          </a:xfrm>
          <a:prstGeom prst="rect">
            <a:avLst/>
          </a:prstGeom>
          <a:solidFill>
            <a:srgbClr val="000000"/>
          </a:solidFill>
          <a:ln w="9525">
            <a:solidFill>
              <a:srgbClr val="000000"/>
            </a:solidFill>
            <a:miter lim="800000"/>
            <a:headEnd/>
            <a:tailEnd/>
          </a:ln>
          <a:effectLst/>
        </p:spPr>
        <p:txBody>
          <a:bodyPr wrap="none" anchor="ctr">
            <a:prstTxWarp prst="textNoShape">
              <a:avLst/>
            </a:prstTxWarp>
          </a:bodyPr>
          <a:lstStyle/>
          <a:p>
            <a:endParaRPr lang="en-US" sz="2400"/>
          </a:p>
        </p:txBody>
      </p:sp>
      <p:sp>
        <p:nvSpPr>
          <p:cNvPr id="1034" name="Line 10"/>
          <p:cNvSpPr>
            <a:spLocks noChangeShapeType="1"/>
          </p:cNvSpPr>
          <p:nvPr/>
        </p:nvSpPr>
        <p:spPr bwMode="auto">
          <a:xfrm>
            <a:off x="547688" y="6400800"/>
            <a:ext cx="8043862" cy="0"/>
          </a:xfrm>
          <a:prstGeom prst="line">
            <a:avLst/>
          </a:prstGeom>
          <a:noFill/>
          <a:ln w="9525">
            <a:solidFill>
              <a:srgbClr val="000000"/>
            </a:solidFill>
            <a:round/>
            <a:headEnd/>
            <a:tailEnd/>
          </a:ln>
          <a:effectLst/>
        </p:spPr>
        <p:txBody>
          <a:bodyPr>
            <a:prstTxWarp prst="textNoShape">
              <a:avLst/>
            </a:prstTxWarp>
          </a:bodyPr>
          <a:lstStyle/>
          <a:p>
            <a:endParaRPr lang="en-US" sz="2400"/>
          </a:p>
        </p:txBody>
      </p:sp>
      <p:pic>
        <p:nvPicPr>
          <p:cNvPr id="8" name="Picture 8" descr="wfu"/>
          <p:cNvPicPr>
            <a:picLocks noChangeAspect="1" noChangeArrowheads="1"/>
          </p:cNvPicPr>
          <p:nvPr userDrawn="1"/>
        </p:nvPicPr>
        <p:blipFill>
          <a:blip r:embed="rId3"/>
          <a:srcRect/>
          <a:stretch>
            <a:fillRect/>
          </a:stretch>
        </p:blipFill>
        <p:spPr bwMode="auto">
          <a:xfrm>
            <a:off x="234677" y="207909"/>
            <a:ext cx="1828800" cy="48599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Lst>
  <p:hf hdr="0"/>
  <p:txStyles>
    <p:titleStyle>
      <a:lvl1pPr algn="r" rtl="0" eaLnBrk="1" fontAlgn="base" hangingPunct="1">
        <a:spcBef>
          <a:spcPct val="0"/>
        </a:spcBef>
        <a:spcAft>
          <a:spcPct val="0"/>
        </a:spcAft>
        <a:defRPr sz="2400">
          <a:solidFill>
            <a:schemeClr val="tx2"/>
          </a:solidFill>
          <a:latin typeface="+mj-lt"/>
          <a:ea typeface="+mj-ea"/>
          <a:cs typeface="+mj-cs"/>
        </a:defRPr>
      </a:lvl1pPr>
      <a:lvl2pPr algn="r" rtl="0" eaLnBrk="1" fontAlgn="base" hangingPunct="1">
        <a:spcBef>
          <a:spcPct val="0"/>
        </a:spcBef>
        <a:spcAft>
          <a:spcPct val="0"/>
        </a:spcAft>
        <a:defRPr sz="2400">
          <a:solidFill>
            <a:schemeClr val="tx2"/>
          </a:solidFill>
          <a:latin typeface="Arial" pitchFamily="-112" charset="0"/>
        </a:defRPr>
      </a:lvl2pPr>
      <a:lvl3pPr algn="r" rtl="0" eaLnBrk="1" fontAlgn="base" hangingPunct="1">
        <a:spcBef>
          <a:spcPct val="0"/>
        </a:spcBef>
        <a:spcAft>
          <a:spcPct val="0"/>
        </a:spcAft>
        <a:defRPr sz="2400">
          <a:solidFill>
            <a:schemeClr val="tx2"/>
          </a:solidFill>
          <a:latin typeface="Arial" pitchFamily="-112" charset="0"/>
        </a:defRPr>
      </a:lvl3pPr>
      <a:lvl4pPr algn="r" rtl="0" eaLnBrk="1" fontAlgn="base" hangingPunct="1">
        <a:spcBef>
          <a:spcPct val="0"/>
        </a:spcBef>
        <a:spcAft>
          <a:spcPct val="0"/>
        </a:spcAft>
        <a:defRPr sz="2400">
          <a:solidFill>
            <a:schemeClr val="tx2"/>
          </a:solidFill>
          <a:latin typeface="Arial" pitchFamily="-112" charset="0"/>
        </a:defRPr>
      </a:lvl4pPr>
      <a:lvl5pPr algn="r" rtl="0" eaLnBrk="1" fontAlgn="base" hangingPunct="1">
        <a:spcBef>
          <a:spcPct val="0"/>
        </a:spcBef>
        <a:spcAft>
          <a:spcPct val="0"/>
        </a:spcAft>
        <a:defRPr sz="2400">
          <a:solidFill>
            <a:schemeClr val="tx2"/>
          </a:solidFill>
          <a:latin typeface="Arial" pitchFamily="-112" charset="0"/>
        </a:defRPr>
      </a:lvl5pPr>
      <a:lvl6pPr marL="457200" algn="r" rtl="0" eaLnBrk="1" fontAlgn="base" hangingPunct="1">
        <a:spcBef>
          <a:spcPct val="0"/>
        </a:spcBef>
        <a:spcAft>
          <a:spcPct val="0"/>
        </a:spcAft>
        <a:defRPr sz="2400">
          <a:solidFill>
            <a:schemeClr val="tx2"/>
          </a:solidFill>
          <a:latin typeface="Arial" pitchFamily="-112" charset="0"/>
        </a:defRPr>
      </a:lvl6pPr>
      <a:lvl7pPr marL="914400" algn="r" rtl="0" eaLnBrk="1" fontAlgn="base" hangingPunct="1">
        <a:spcBef>
          <a:spcPct val="0"/>
        </a:spcBef>
        <a:spcAft>
          <a:spcPct val="0"/>
        </a:spcAft>
        <a:defRPr sz="2400">
          <a:solidFill>
            <a:schemeClr val="tx2"/>
          </a:solidFill>
          <a:latin typeface="Arial" pitchFamily="-112" charset="0"/>
        </a:defRPr>
      </a:lvl7pPr>
      <a:lvl8pPr marL="1371600" algn="r" rtl="0" eaLnBrk="1" fontAlgn="base" hangingPunct="1">
        <a:spcBef>
          <a:spcPct val="0"/>
        </a:spcBef>
        <a:spcAft>
          <a:spcPct val="0"/>
        </a:spcAft>
        <a:defRPr sz="2400">
          <a:solidFill>
            <a:schemeClr val="tx2"/>
          </a:solidFill>
          <a:latin typeface="Arial" pitchFamily="-112" charset="0"/>
        </a:defRPr>
      </a:lvl8pPr>
      <a:lvl9pPr marL="1828800" algn="r" rtl="0" eaLnBrk="1" fontAlgn="base" hangingPunct="1">
        <a:spcBef>
          <a:spcPct val="0"/>
        </a:spcBef>
        <a:spcAft>
          <a:spcPct val="0"/>
        </a:spcAft>
        <a:defRPr sz="2400">
          <a:solidFill>
            <a:schemeClr val="tx2"/>
          </a:solidFill>
          <a:latin typeface="Arial" pitchFamily="-112" charset="0"/>
        </a:defRPr>
      </a:lvl9pPr>
    </p:titleStyle>
    <p:bodyStyle>
      <a:lvl1pPr algn="l" rtl="0" eaLnBrk="1" fontAlgn="base" hangingPunct="1">
        <a:spcBef>
          <a:spcPct val="20000"/>
        </a:spcBef>
        <a:spcAft>
          <a:spcPct val="0"/>
        </a:spcAft>
        <a:defRPr sz="2400" b="1">
          <a:solidFill>
            <a:schemeClr val="tx1"/>
          </a:solidFill>
          <a:latin typeface="+mn-lt"/>
          <a:ea typeface="+mn-ea"/>
          <a:cs typeface="+mn-cs"/>
        </a:defRPr>
      </a:lvl1pPr>
      <a:lvl2pPr marL="1165225" indent="-533400" algn="l" rtl="0" eaLnBrk="1" fontAlgn="base" hangingPunct="1">
        <a:spcBef>
          <a:spcPct val="20000"/>
        </a:spcBef>
        <a:spcAft>
          <a:spcPct val="0"/>
        </a:spcAft>
        <a:defRPr sz="2800">
          <a:solidFill>
            <a:schemeClr val="tx1"/>
          </a:solidFill>
          <a:latin typeface="+mn-lt"/>
          <a:ea typeface="ＭＳ Ｐゴシック" pitchFamily="-112" charset="-128"/>
        </a:defRPr>
      </a:lvl2pPr>
      <a:lvl3pPr marL="1736725" indent="-457200" algn="l" rtl="0" eaLnBrk="1" fontAlgn="base" hangingPunct="1">
        <a:spcBef>
          <a:spcPct val="20000"/>
        </a:spcBef>
        <a:spcAft>
          <a:spcPct val="0"/>
        </a:spcAft>
        <a:defRPr sz="2400">
          <a:solidFill>
            <a:schemeClr val="tx1"/>
          </a:solidFill>
          <a:latin typeface="+mn-lt"/>
          <a:ea typeface="ＭＳ Ｐゴシック" pitchFamily="-112" charset="-128"/>
        </a:defRPr>
      </a:lvl3pPr>
      <a:lvl4pPr marL="2232025" indent="-381000" algn="l" rtl="0" eaLnBrk="1" fontAlgn="base" hangingPunct="1">
        <a:spcBef>
          <a:spcPct val="20000"/>
        </a:spcBef>
        <a:spcAft>
          <a:spcPct val="0"/>
        </a:spcAft>
        <a:defRPr sz="2000">
          <a:solidFill>
            <a:schemeClr val="tx1"/>
          </a:solidFill>
          <a:latin typeface="+mn-lt"/>
          <a:ea typeface="ＭＳ Ｐゴシック" pitchFamily="-112" charset="-128"/>
        </a:defRPr>
      </a:lvl4pPr>
      <a:lvl5pPr marL="2727325" indent="-381000" algn="l" rtl="0" eaLnBrk="1" fontAlgn="base" hangingPunct="1">
        <a:spcBef>
          <a:spcPct val="20000"/>
        </a:spcBef>
        <a:spcAft>
          <a:spcPct val="0"/>
        </a:spcAft>
        <a:defRPr sz="2000">
          <a:solidFill>
            <a:schemeClr val="tx1"/>
          </a:solidFill>
          <a:latin typeface="+mn-lt"/>
          <a:ea typeface="ＭＳ Ｐゴシック" pitchFamily="-112" charset="-128"/>
        </a:defRPr>
      </a:lvl5pPr>
      <a:lvl6pPr marL="3184525" indent="-381000" algn="l" rtl="0" eaLnBrk="1" fontAlgn="base" hangingPunct="1">
        <a:spcBef>
          <a:spcPct val="20000"/>
        </a:spcBef>
        <a:spcAft>
          <a:spcPct val="0"/>
        </a:spcAft>
        <a:defRPr sz="2000">
          <a:solidFill>
            <a:schemeClr val="tx1"/>
          </a:solidFill>
          <a:latin typeface="+mn-lt"/>
          <a:ea typeface="ＭＳ Ｐゴシック" pitchFamily="-112" charset="-128"/>
        </a:defRPr>
      </a:lvl6pPr>
      <a:lvl7pPr marL="3641725" indent="-381000" algn="l" rtl="0" eaLnBrk="1" fontAlgn="base" hangingPunct="1">
        <a:spcBef>
          <a:spcPct val="20000"/>
        </a:spcBef>
        <a:spcAft>
          <a:spcPct val="0"/>
        </a:spcAft>
        <a:defRPr sz="2000">
          <a:solidFill>
            <a:schemeClr val="tx1"/>
          </a:solidFill>
          <a:latin typeface="+mn-lt"/>
          <a:ea typeface="ＭＳ Ｐゴシック" pitchFamily="-112" charset="-128"/>
        </a:defRPr>
      </a:lvl7pPr>
      <a:lvl8pPr marL="4098925" indent="-381000" algn="l" rtl="0" eaLnBrk="1" fontAlgn="base" hangingPunct="1">
        <a:spcBef>
          <a:spcPct val="20000"/>
        </a:spcBef>
        <a:spcAft>
          <a:spcPct val="0"/>
        </a:spcAft>
        <a:defRPr sz="2000">
          <a:solidFill>
            <a:schemeClr val="tx1"/>
          </a:solidFill>
          <a:latin typeface="+mn-lt"/>
          <a:ea typeface="ＭＳ Ｐゴシック" pitchFamily="-112" charset="-128"/>
        </a:defRPr>
      </a:lvl8pPr>
      <a:lvl9pPr marL="4556125" indent="-381000" algn="l" rtl="0" eaLnBrk="1" fontAlgn="base" hangingPunct="1">
        <a:spcBef>
          <a:spcPct val="20000"/>
        </a:spcBef>
        <a:spcAft>
          <a:spcPct val="0"/>
        </a:spcAft>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9/7/2023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337/637  Fall 2023-- Lecture 4</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63"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362EB9-7E03-6900-A99F-6C814206D0C9}"/>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F1B5CD-B8C5-9FBC-9140-51E0445A936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A83471-B315-D16E-ACE4-523DCF4F85E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FDE06-A231-4645-BC15-340320448A04}" type="datetimeFigureOut">
              <a:rPr lang="en-US" smtClean="0"/>
              <a:t>9/7/2023</a:t>
            </a:fld>
            <a:endParaRPr lang="en-US"/>
          </a:p>
        </p:txBody>
      </p:sp>
      <p:sp>
        <p:nvSpPr>
          <p:cNvPr id="5" name="Footer Placeholder 4">
            <a:extLst>
              <a:ext uri="{FF2B5EF4-FFF2-40B4-BE49-F238E27FC236}">
                <a16:creationId xmlns:a16="http://schemas.microsoft.com/office/drawing/2014/main" id="{8B7E264E-DF4D-288F-1DBE-B5A8C3DFE80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8D7C0A-EA07-4DC4-14D1-D67B5728FE99}"/>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59E207-F60D-4B87-8094-2FF6F88AE39A}" type="slidenum">
              <a:rPr lang="en-US" smtClean="0"/>
              <a:t>‹#›</a:t>
            </a:fld>
            <a:endParaRPr lang="en-US"/>
          </a:p>
        </p:txBody>
      </p:sp>
    </p:spTree>
    <p:extLst>
      <p:ext uri="{BB962C8B-B14F-4D97-AF65-F5344CB8AC3E}">
        <p14:creationId xmlns:p14="http://schemas.microsoft.com/office/powerpoint/2010/main" val="300597959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806910-BA5D-C1C2-CB68-C62684EA6C7A}"/>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C3CE06-DE3D-A92E-5018-3EB86D55A72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4596B0-15DD-1FCE-3793-9860167D088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C2CAE-6FC3-4A3F-8939-94F48FE5898F}" type="datetimeFigureOut">
              <a:rPr lang="en-US" smtClean="0"/>
              <a:t>9/7/2023</a:t>
            </a:fld>
            <a:endParaRPr lang="en-US"/>
          </a:p>
        </p:txBody>
      </p:sp>
      <p:sp>
        <p:nvSpPr>
          <p:cNvPr id="5" name="Footer Placeholder 4">
            <a:extLst>
              <a:ext uri="{FF2B5EF4-FFF2-40B4-BE49-F238E27FC236}">
                <a16:creationId xmlns:a16="http://schemas.microsoft.com/office/drawing/2014/main" id="{EA0A6C5A-5F63-A527-13D9-37F8543AFCE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72CE81-5D3E-B782-9665-8661591B47E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59E46-1715-4CB2-8B98-EF9C2A39A9A2}" type="slidenum">
              <a:rPr lang="en-US" smtClean="0"/>
              <a:t>‹#›</a:t>
            </a:fld>
            <a:endParaRPr lang="en-US"/>
          </a:p>
        </p:txBody>
      </p:sp>
    </p:spTree>
    <p:extLst>
      <p:ext uri="{BB962C8B-B14F-4D97-AF65-F5344CB8AC3E}">
        <p14:creationId xmlns:p14="http://schemas.microsoft.com/office/powerpoint/2010/main" val="171773414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9.bin"/><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0.bin"/><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oleObject" Target="../embeddings/oleObject11.bin"/><Relationship Id="rId7" Type="http://schemas.openxmlformats.org/officeDocument/2006/relationships/image" Target="../media/image18.w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oleObject" Target="../embeddings/oleObject12.bin"/><Relationship Id="rId11" Type="http://schemas.openxmlformats.org/officeDocument/2006/relationships/image" Target="../media/image20.wmf"/><Relationship Id="rId5" Type="http://schemas.openxmlformats.org/officeDocument/2006/relationships/image" Target="../media/image17.png"/><Relationship Id="rId10" Type="http://schemas.openxmlformats.org/officeDocument/2006/relationships/oleObject" Target="../embeddings/oleObject14.bin"/><Relationship Id="rId4" Type="http://schemas.openxmlformats.org/officeDocument/2006/relationships/image" Target="../media/image16.wmf"/><Relationship Id="rId9" Type="http://schemas.openxmlformats.org/officeDocument/2006/relationships/image" Target="../media/image19.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image" Target="../media/image21.png"/><Relationship Id="rId7" Type="http://schemas.openxmlformats.org/officeDocument/2006/relationships/image" Target="../media/image23.w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oleObject" Target="../embeddings/oleObject16.bin"/><Relationship Id="rId5" Type="http://schemas.openxmlformats.org/officeDocument/2006/relationships/image" Target="../media/image22.wmf"/><Relationship Id="rId4" Type="http://schemas.openxmlformats.org/officeDocument/2006/relationships/oleObject" Target="../embeddings/oleObject15.bin"/><Relationship Id="rId9" Type="http://schemas.openxmlformats.org/officeDocument/2006/relationships/image" Target="../media/image24.wmf"/></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6.wmf"/><Relationship Id="rId4" Type="http://schemas.openxmlformats.org/officeDocument/2006/relationships/oleObject" Target="../embeddings/oleObject18.bin"/></Relationships>
</file>

<file path=ppt/slides/_rels/slide15.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oleObject" Target="../embeddings/oleObject24.bin"/><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31.w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8.wmf"/><Relationship Id="rId11" Type="http://schemas.openxmlformats.org/officeDocument/2006/relationships/oleObject" Target="../embeddings/oleObject23.bin"/><Relationship Id="rId5" Type="http://schemas.openxmlformats.org/officeDocument/2006/relationships/oleObject" Target="../embeddings/oleObject20.bin"/><Relationship Id="rId10" Type="http://schemas.openxmlformats.org/officeDocument/2006/relationships/image" Target="../media/image30.wmf"/><Relationship Id="rId4" Type="http://schemas.openxmlformats.org/officeDocument/2006/relationships/image" Target="../media/image27.wmf"/><Relationship Id="rId9" Type="http://schemas.openxmlformats.org/officeDocument/2006/relationships/oleObject" Target="../embeddings/oleObject22.bin"/><Relationship Id="rId14" Type="http://schemas.openxmlformats.org/officeDocument/2006/relationships/image" Target="../media/image32.wmf"/></Relationships>
</file>

<file path=ppt/slides/_rels/slide16.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25.bin"/><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oleObject" Target="../embeddings/oleObject26.bin"/><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6.wmf"/><Relationship Id="rId5" Type="http://schemas.openxmlformats.org/officeDocument/2006/relationships/oleObject" Target="../embeddings/oleObject28.bin"/><Relationship Id="rId10" Type="http://schemas.openxmlformats.org/officeDocument/2006/relationships/image" Target="../media/image38.wmf"/><Relationship Id="rId4" Type="http://schemas.openxmlformats.org/officeDocument/2006/relationships/image" Target="../media/image35.wmf"/><Relationship Id="rId9" Type="http://schemas.openxmlformats.org/officeDocument/2006/relationships/oleObject" Target="../embeddings/oleObject30.bin"/></Relationships>
</file>

<file path=ppt/slides/_rels/slide19.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31.bin"/><Relationship Id="rId1" Type="http://schemas.openxmlformats.org/officeDocument/2006/relationships/slideLayout" Target="../slideLayouts/slideLayout7.xml"/><Relationship Id="rId5" Type="http://schemas.openxmlformats.org/officeDocument/2006/relationships/image" Target="../media/image40.wmf"/><Relationship Id="rId4" Type="http://schemas.openxmlformats.org/officeDocument/2006/relationships/oleObject" Target="../embeddings/oleObject32.bin"/></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6.wmf"/><Relationship Id="rId5" Type="http://schemas.openxmlformats.org/officeDocument/2006/relationships/oleObject" Target="../embeddings/oleObject34.bin"/><Relationship Id="rId4" Type="http://schemas.openxmlformats.org/officeDocument/2006/relationships/image" Target="../media/image41.wmf"/></Relationships>
</file>

<file path=ppt/slides/_rels/slide21.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6.wmf"/><Relationship Id="rId5" Type="http://schemas.openxmlformats.org/officeDocument/2006/relationships/oleObject" Target="../embeddings/oleObject37.bin"/><Relationship Id="rId10" Type="http://schemas.openxmlformats.org/officeDocument/2006/relationships/image" Target="../media/image45.wmf"/><Relationship Id="rId4" Type="http://schemas.openxmlformats.org/officeDocument/2006/relationships/image" Target="../media/image43.wmf"/><Relationship Id="rId9" Type="http://schemas.openxmlformats.org/officeDocument/2006/relationships/oleObject" Target="../embeddings/oleObject39.bin"/></Relationships>
</file>

<file path=ppt/slides/_rels/slide22.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oleObject" Target="../embeddings/oleObject36.bin"/><Relationship Id="rId1" Type="http://schemas.openxmlformats.org/officeDocument/2006/relationships/slideLayout" Target="../slideLayouts/slideLayout7.xml"/><Relationship Id="rId5" Type="http://schemas.openxmlformats.org/officeDocument/2006/relationships/image" Target="../media/image46.wmf"/><Relationship Id="rId4" Type="http://schemas.openxmlformats.org/officeDocument/2006/relationships/oleObject" Target="../embeddings/oleObject40.bin"/></Relationships>
</file>

<file path=ppt/slides/_rels/slide23.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oleObject" Target="../embeddings/oleObject41.bin"/><Relationship Id="rId7" Type="http://schemas.openxmlformats.org/officeDocument/2006/relationships/oleObject" Target="../embeddings/oleObject43.bin"/><Relationship Id="rId12" Type="http://schemas.openxmlformats.org/officeDocument/2006/relationships/image" Target="../media/image50.w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7.wmf"/><Relationship Id="rId11" Type="http://schemas.openxmlformats.org/officeDocument/2006/relationships/oleObject" Target="../embeddings/oleObject45.bin"/><Relationship Id="rId5" Type="http://schemas.openxmlformats.org/officeDocument/2006/relationships/oleObject" Target="../embeddings/oleObject42.bin"/><Relationship Id="rId10" Type="http://schemas.openxmlformats.org/officeDocument/2006/relationships/image" Target="../media/image49.wmf"/><Relationship Id="rId4" Type="http://schemas.openxmlformats.org/officeDocument/2006/relationships/image" Target="../media/image36.wmf"/><Relationship Id="rId9" Type="http://schemas.openxmlformats.org/officeDocument/2006/relationships/oleObject" Target="../embeddings/oleObject44.bin"/></Relationships>
</file>

<file path=ppt/slides/_rels/slide24.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46.bin"/><Relationship Id="rId7" Type="http://schemas.openxmlformats.org/officeDocument/2006/relationships/oleObject" Target="../embeddings/oleObject48.bin"/><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7.wmf"/><Relationship Id="rId5" Type="http://schemas.openxmlformats.org/officeDocument/2006/relationships/oleObject" Target="../embeddings/oleObject47.bin"/><Relationship Id="rId10" Type="http://schemas.openxmlformats.org/officeDocument/2006/relationships/image" Target="../media/image52.wmf"/><Relationship Id="rId4" Type="http://schemas.openxmlformats.org/officeDocument/2006/relationships/image" Target="../media/image36.wmf"/><Relationship Id="rId9" Type="http://schemas.openxmlformats.org/officeDocument/2006/relationships/oleObject" Target="../embeddings/oleObject49.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4.wmf"/><Relationship Id="rId5" Type="http://schemas.openxmlformats.org/officeDocument/2006/relationships/oleObject" Target="../embeddings/oleObject51.bin"/><Relationship Id="rId4" Type="http://schemas.openxmlformats.org/officeDocument/2006/relationships/image" Target="../media/image53.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6.wmf"/><Relationship Id="rId5" Type="http://schemas.openxmlformats.org/officeDocument/2006/relationships/oleObject" Target="../embeddings/oleObject53.bin"/><Relationship Id="rId4" Type="http://schemas.openxmlformats.org/officeDocument/2006/relationships/image" Target="../media/image55.wmf"/></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58.wmf"/><Relationship Id="rId4" Type="http://schemas.openxmlformats.org/officeDocument/2006/relationships/oleObject" Target="../embeddings/oleObject54.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9.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60.wmf"/></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62.wmf"/><Relationship Id="rId5" Type="http://schemas.openxmlformats.org/officeDocument/2006/relationships/oleObject" Target="../embeddings/oleObject58.bin"/><Relationship Id="rId4" Type="http://schemas.openxmlformats.org/officeDocument/2006/relationships/image" Target="../media/image61.wmf"/></Relationships>
</file>

<file path=ppt/slides/_rels/slide31.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oleObject" Target="../embeddings/oleObject59.bin"/><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oleObject" Target="../embeddings/oleObject60.bin"/><Relationship Id="rId1" Type="http://schemas.openxmlformats.org/officeDocument/2006/relationships/slideLayout" Target="../slideLayouts/slideLayout13.xml"/><Relationship Id="rId5" Type="http://schemas.openxmlformats.org/officeDocument/2006/relationships/image" Target="../media/image65.wmf"/><Relationship Id="rId4" Type="http://schemas.openxmlformats.org/officeDocument/2006/relationships/oleObject" Target="../embeddings/oleObject61.bin"/></Relationships>
</file>

<file path=ppt/slides/_rels/slide33.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oleObject" Target="../embeddings/oleObject62.bin"/><Relationship Id="rId7" Type="http://schemas.openxmlformats.org/officeDocument/2006/relationships/oleObject" Target="../embeddings/oleObject64.bin"/><Relationship Id="rId12" Type="http://schemas.openxmlformats.org/officeDocument/2006/relationships/image" Target="../media/image70.wmf"/><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67.wmf"/><Relationship Id="rId11" Type="http://schemas.openxmlformats.org/officeDocument/2006/relationships/oleObject" Target="../embeddings/oleObject66.bin"/><Relationship Id="rId5" Type="http://schemas.openxmlformats.org/officeDocument/2006/relationships/oleObject" Target="../embeddings/oleObject63.bin"/><Relationship Id="rId10" Type="http://schemas.openxmlformats.org/officeDocument/2006/relationships/image" Target="../media/image69.wmf"/><Relationship Id="rId4" Type="http://schemas.openxmlformats.org/officeDocument/2006/relationships/image" Target="../media/image66.wmf"/><Relationship Id="rId9" Type="http://schemas.openxmlformats.org/officeDocument/2006/relationships/oleObject" Target="../embeddings/oleObject65.bin"/></Relationships>
</file>

<file path=ppt/slides/_rels/slide34.xml.rels><?xml version="1.0" encoding="UTF-8" standalone="yes"?>
<Relationships xmlns="http://schemas.openxmlformats.org/package/2006/relationships"><Relationship Id="rId8" Type="http://schemas.openxmlformats.org/officeDocument/2006/relationships/image" Target="../media/image73.wmf"/><Relationship Id="rId3" Type="http://schemas.openxmlformats.org/officeDocument/2006/relationships/oleObject" Target="../embeddings/oleObject67.bin"/><Relationship Id="rId7" Type="http://schemas.openxmlformats.org/officeDocument/2006/relationships/oleObject" Target="../embeddings/oleObject69.bin"/><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72.wmf"/><Relationship Id="rId5" Type="http://schemas.openxmlformats.org/officeDocument/2006/relationships/oleObject" Target="../embeddings/oleObject68.bin"/><Relationship Id="rId4" Type="http://schemas.openxmlformats.org/officeDocument/2006/relationships/image" Target="../media/image71.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74.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75.wmf"/></Relationships>
</file>

<file path=ppt/slides/_rels/slide37.x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oleObject" Target="../embeddings/oleObject72.bin"/><Relationship Id="rId7" Type="http://schemas.openxmlformats.org/officeDocument/2006/relationships/oleObject" Target="../embeddings/oleObject74.bin"/><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77.wmf"/><Relationship Id="rId5" Type="http://schemas.openxmlformats.org/officeDocument/2006/relationships/oleObject" Target="../embeddings/oleObject73.bin"/><Relationship Id="rId4" Type="http://schemas.openxmlformats.org/officeDocument/2006/relationships/image" Target="../media/image76.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79.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81.wmf"/><Relationship Id="rId5" Type="http://schemas.openxmlformats.org/officeDocument/2006/relationships/oleObject" Target="../embeddings/oleObject77.bin"/><Relationship Id="rId4" Type="http://schemas.openxmlformats.org/officeDocument/2006/relationships/image" Target="../media/image80.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oleObject" Target="../embeddings/oleObject78.bin"/><Relationship Id="rId7" Type="http://schemas.openxmlformats.org/officeDocument/2006/relationships/oleObject" Target="../embeddings/oleObject80.bin"/><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83.wmf"/><Relationship Id="rId5" Type="http://schemas.openxmlformats.org/officeDocument/2006/relationships/oleObject" Target="../embeddings/oleObject79.bin"/><Relationship Id="rId4" Type="http://schemas.openxmlformats.org/officeDocument/2006/relationships/image" Target="../media/image82.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86.wmf"/><Relationship Id="rId5" Type="http://schemas.openxmlformats.org/officeDocument/2006/relationships/oleObject" Target="../embeddings/oleObject82.bin"/><Relationship Id="rId4" Type="http://schemas.openxmlformats.org/officeDocument/2006/relationships/image" Target="../media/image85.wmf"/></Relationships>
</file>

<file path=ppt/slides/_rels/slide42.x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oleObject" Target="../embeddings/oleObject83.bin"/><Relationship Id="rId1" Type="http://schemas.openxmlformats.org/officeDocument/2006/relationships/slideLayout" Target="../slideLayouts/slideLayout13.xml"/><Relationship Id="rId5" Type="http://schemas.openxmlformats.org/officeDocument/2006/relationships/image" Target="../media/image88.wmf"/><Relationship Id="rId4" Type="http://schemas.openxmlformats.org/officeDocument/2006/relationships/oleObject" Target="../embeddings/oleObject84.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wmf"/><Relationship Id="rId5" Type="http://schemas.openxmlformats.org/officeDocument/2006/relationships/oleObject" Target="../embeddings/oleObject4.bin"/><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wmf"/><Relationship Id="rId5" Type="http://schemas.openxmlformats.org/officeDocument/2006/relationships/oleObject" Target="../embeddings/oleObject6.bin"/><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wmf"/><Relationship Id="rId5" Type="http://schemas.openxmlformats.org/officeDocument/2006/relationships/oleObject" Target="../embeddings/oleObject8.bin"/><Relationship Id="rId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9/7/2023</a:t>
            </a:r>
            <a:endParaRPr lang="en-US" dirty="0"/>
          </a:p>
        </p:txBody>
      </p:sp>
      <p:sp>
        <p:nvSpPr>
          <p:cNvPr id="3" name="Footer Placeholder 2"/>
          <p:cNvSpPr>
            <a:spLocks noGrp="1"/>
          </p:cNvSpPr>
          <p:nvPr>
            <p:ph type="ftr" sz="quarter" idx="11"/>
          </p:nvPr>
        </p:nvSpPr>
        <p:spPr/>
        <p:txBody>
          <a:bodyPr/>
          <a:lstStyle/>
          <a:p>
            <a:r>
              <a:rPr lang="en-US"/>
              <a:t>PHY 337/637  Fall 2023--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43543" y="136525"/>
            <a:ext cx="9067800" cy="7155805"/>
          </a:xfrm>
          <a:prstGeom prst="rect">
            <a:avLst/>
          </a:prstGeom>
          <a:noFill/>
        </p:spPr>
        <p:txBody>
          <a:bodyPr wrap="square" rtlCol="0">
            <a:spAutoFit/>
          </a:bodyPr>
          <a:lstStyle/>
          <a:p>
            <a:pPr algn="ctr"/>
            <a:r>
              <a:rPr lang="en-US" sz="3200" b="1" dirty="0"/>
              <a:t>PHY 337/637 Analytical Mechanics</a:t>
            </a:r>
          </a:p>
          <a:p>
            <a:pPr algn="ctr"/>
            <a:r>
              <a:rPr lang="en-US" sz="3200" b="1" dirty="0"/>
              <a:t>12:30-1:45 PM  MWF in Olin 103</a:t>
            </a:r>
          </a:p>
          <a:p>
            <a:pPr algn="ctr"/>
            <a:endParaRPr lang="en-US" sz="3200" b="1" dirty="0"/>
          </a:p>
          <a:p>
            <a:pPr algn="ctr"/>
            <a:r>
              <a:rPr lang="en-US" sz="3200" b="1" dirty="0"/>
              <a:t>Discussion of Lecture 4 – Chap. 6 in Cline</a:t>
            </a:r>
          </a:p>
          <a:p>
            <a:pPr algn="ctr"/>
            <a:endParaRPr lang="en-US" sz="1100" b="1" dirty="0">
              <a:solidFill>
                <a:schemeClr val="folHlink"/>
              </a:solidFill>
            </a:endParaRPr>
          </a:p>
          <a:p>
            <a:pPr marL="457200" lvl="2" algn="ctr">
              <a:spcBef>
                <a:spcPct val="50000"/>
              </a:spcBef>
            </a:pPr>
            <a:r>
              <a:rPr lang="en-US" sz="3200" b="1" dirty="0">
                <a:solidFill>
                  <a:schemeClr val="folHlink"/>
                </a:solidFill>
              </a:rPr>
              <a:t>Calculus of variation applied to classical mechanics</a:t>
            </a:r>
          </a:p>
          <a:p>
            <a:pPr lvl="3" indent="-457200">
              <a:spcBef>
                <a:spcPct val="50000"/>
              </a:spcBef>
              <a:buFont typeface="+mj-lt"/>
              <a:buAutoNum type="arabicPeriod"/>
            </a:pPr>
            <a:r>
              <a:rPr lang="en-US" sz="2400" b="1" dirty="0">
                <a:solidFill>
                  <a:schemeClr val="folHlink"/>
                </a:solidFill>
              </a:rPr>
              <a:t>Hamilton’s principle and introduction to the </a:t>
            </a:r>
            <a:r>
              <a:rPr lang="en-US" sz="2400" b="1" dirty="0" err="1">
                <a:solidFill>
                  <a:schemeClr val="folHlink"/>
                </a:solidFill>
              </a:rPr>
              <a:t>Lagrangian</a:t>
            </a:r>
            <a:endParaRPr lang="en-US" sz="2400" b="1" dirty="0">
              <a:solidFill>
                <a:schemeClr val="folHlink"/>
              </a:solidFill>
            </a:endParaRPr>
          </a:p>
          <a:p>
            <a:pPr lvl="3" indent="-457200">
              <a:spcBef>
                <a:spcPct val="50000"/>
              </a:spcBef>
              <a:buFont typeface="+mj-lt"/>
              <a:buAutoNum type="arabicPeriod"/>
            </a:pPr>
            <a:r>
              <a:rPr lang="en-US" sz="2400" b="1" dirty="0">
                <a:solidFill>
                  <a:schemeClr val="folHlink"/>
                </a:solidFill>
              </a:rPr>
              <a:t>Extension to multiple and generalized coordinates</a:t>
            </a:r>
          </a:p>
          <a:p>
            <a:pPr marL="1428750" lvl="3" indent="-514350">
              <a:spcBef>
                <a:spcPct val="50000"/>
              </a:spcBef>
              <a:buFont typeface="+mj-lt"/>
              <a:buAutoNum type="arabicPeriod"/>
            </a:pPr>
            <a:r>
              <a:rPr lang="en-US" sz="2400" b="1" dirty="0">
                <a:solidFill>
                  <a:schemeClr val="folHlink"/>
                </a:solidFill>
              </a:rPr>
              <a:t>D’Alembert’s principle</a:t>
            </a:r>
          </a:p>
          <a:p>
            <a:pPr marL="1428750" lvl="3" indent="-514350">
              <a:spcBef>
                <a:spcPct val="50000"/>
              </a:spcBef>
              <a:buFont typeface="+mj-lt"/>
              <a:buAutoNum type="arabicPeriod"/>
            </a:pPr>
            <a:r>
              <a:rPr lang="en-US" sz="2400" b="1" dirty="0">
                <a:solidFill>
                  <a:schemeClr val="folHlink"/>
                </a:solidFill>
              </a:rPr>
              <a:t>Velocity dependent forces</a:t>
            </a:r>
          </a:p>
          <a:p>
            <a:pPr lvl="2" indent="-457200">
              <a:spcBef>
                <a:spcPct val="50000"/>
              </a:spcBef>
              <a:buFont typeface="+mj-lt"/>
              <a:buAutoNum type="arabicPeriod"/>
            </a:pPr>
            <a:endParaRPr lang="en-US" sz="2400" b="1" dirty="0">
              <a:solidFill>
                <a:schemeClr val="folHlink"/>
              </a:solidFill>
            </a:endParaRPr>
          </a:p>
          <a:p>
            <a:pPr lvl="2" indent="-457200">
              <a:spcBef>
                <a:spcPct val="50000"/>
              </a:spcBef>
              <a:buFont typeface="+mj-lt"/>
              <a:buAutoNum type="arabicPeriod"/>
            </a:pPr>
            <a:endParaRPr lang="en-US" sz="2400" b="1" dirty="0">
              <a:solidFill>
                <a:schemeClr val="folHlink"/>
              </a:solidFill>
            </a:endParaRP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87CFED-9581-A93B-3A37-735953CB215F}"/>
              </a:ext>
            </a:extLst>
          </p:cNvPr>
          <p:cNvSpPr>
            <a:spLocks noGrp="1"/>
          </p:cNvSpPr>
          <p:nvPr>
            <p:ph type="dt" sz="half" idx="10"/>
          </p:nvPr>
        </p:nvSpPr>
        <p:spPr/>
        <p:txBody>
          <a:bodyPr/>
          <a:lstStyle/>
          <a:p>
            <a:r>
              <a:rPr lang="en-US"/>
              <a:t>9/7/2023</a:t>
            </a:r>
            <a:endParaRPr lang="en-US" dirty="0"/>
          </a:p>
        </p:txBody>
      </p:sp>
      <p:sp>
        <p:nvSpPr>
          <p:cNvPr id="3" name="Footer Placeholder 2">
            <a:extLst>
              <a:ext uri="{FF2B5EF4-FFF2-40B4-BE49-F238E27FC236}">
                <a16:creationId xmlns:a16="http://schemas.microsoft.com/office/drawing/2014/main" id="{046D2132-3B39-70F7-BB42-52926F5853E7}"/>
              </a:ext>
            </a:extLst>
          </p:cNvPr>
          <p:cNvSpPr>
            <a:spLocks noGrp="1"/>
          </p:cNvSpPr>
          <p:nvPr>
            <p:ph type="ftr" sz="quarter" idx="11"/>
          </p:nvPr>
        </p:nvSpPr>
        <p:spPr/>
        <p:txBody>
          <a:bodyPr/>
          <a:lstStyle/>
          <a:p>
            <a:r>
              <a:rPr lang="en-US"/>
              <a:t>PHY 337/637  Fall 2023-- Lecture 4</a:t>
            </a:r>
            <a:endParaRPr lang="en-US" dirty="0"/>
          </a:p>
        </p:txBody>
      </p:sp>
      <p:sp>
        <p:nvSpPr>
          <p:cNvPr id="4" name="Slide Number Placeholder 3">
            <a:extLst>
              <a:ext uri="{FF2B5EF4-FFF2-40B4-BE49-F238E27FC236}">
                <a16:creationId xmlns:a16="http://schemas.microsoft.com/office/drawing/2014/main" id="{52533114-070B-C462-4FD5-4E99AF43537B}"/>
              </a:ext>
            </a:extLst>
          </p:cNvPr>
          <p:cNvSpPr>
            <a:spLocks noGrp="1"/>
          </p:cNvSpPr>
          <p:nvPr>
            <p:ph type="sldNum" sz="quarter" idx="12"/>
          </p:nvPr>
        </p:nvSpPr>
        <p:spPr/>
        <p:txBody>
          <a:bodyPr/>
          <a:lstStyle/>
          <a:p>
            <a:fld id="{CE368B07-CEBF-4C80-90AF-53B34FA04CF3}" type="slidenum">
              <a:rPr lang="en-US" smtClean="0"/>
              <a:pPr/>
              <a:t>10</a:t>
            </a:fld>
            <a:endParaRPr lang="en-US" dirty="0"/>
          </a:p>
        </p:txBody>
      </p:sp>
      <p:sp>
        <p:nvSpPr>
          <p:cNvPr id="5" name="TextBox 4">
            <a:extLst>
              <a:ext uri="{FF2B5EF4-FFF2-40B4-BE49-F238E27FC236}">
                <a16:creationId xmlns:a16="http://schemas.microsoft.com/office/drawing/2014/main" id="{FE1D16A1-58BF-1292-79DC-5D376B76FB9B}"/>
              </a:ext>
            </a:extLst>
          </p:cNvPr>
          <p:cNvSpPr txBox="1"/>
          <p:nvPr/>
        </p:nvSpPr>
        <p:spPr>
          <a:xfrm>
            <a:off x="304800" y="381000"/>
            <a:ext cx="8001000" cy="1569660"/>
          </a:xfrm>
          <a:prstGeom prst="rect">
            <a:avLst/>
          </a:prstGeom>
          <a:noFill/>
        </p:spPr>
        <p:txBody>
          <a:bodyPr wrap="square" rtlCol="0">
            <a:spAutoFit/>
          </a:bodyPr>
          <a:lstStyle/>
          <a:p>
            <a:r>
              <a:rPr lang="en-US" sz="2400" dirty="0">
                <a:latin typeface="+mj-lt"/>
              </a:rPr>
              <a:t>Note that, showing that our construction is consistent with Newton’s laws </a:t>
            </a:r>
            <a:r>
              <a:rPr lang="en-US" sz="2400" b="1" dirty="0">
                <a:latin typeface="+mj-lt"/>
              </a:rPr>
              <a:t>is not a proof</a:t>
            </a:r>
            <a:r>
              <a:rPr lang="en-US" sz="2400" dirty="0">
                <a:latin typeface="+mj-lt"/>
              </a:rPr>
              <a:t>.     You will get the chance to consider another example to check if that works (or not) as well.</a:t>
            </a:r>
          </a:p>
        </p:txBody>
      </p:sp>
      <p:sp>
        <p:nvSpPr>
          <p:cNvPr id="6" name="TextBox 5">
            <a:extLst>
              <a:ext uri="{FF2B5EF4-FFF2-40B4-BE49-F238E27FC236}">
                <a16:creationId xmlns:a16="http://schemas.microsoft.com/office/drawing/2014/main" id="{8F360EDE-7E35-B900-471A-235219E6B106}"/>
              </a:ext>
            </a:extLst>
          </p:cNvPr>
          <p:cNvSpPr txBox="1"/>
          <p:nvPr/>
        </p:nvSpPr>
        <p:spPr>
          <a:xfrm>
            <a:off x="272143" y="2362200"/>
            <a:ext cx="8686800" cy="830997"/>
          </a:xfrm>
          <a:prstGeom prst="rect">
            <a:avLst/>
          </a:prstGeom>
          <a:noFill/>
        </p:spPr>
        <p:txBody>
          <a:bodyPr wrap="square" rtlCol="0">
            <a:spAutoFit/>
          </a:bodyPr>
          <a:lstStyle/>
          <a:p>
            <a:r>
              <a:rPr lang="en-US" sz="2400" dirty="0">
                <a:latin typeface="+mj-lt"/>
              </a:rPr>
              <a:t>Digression on multiple coordinates due to multiple dimensions and/or multiple particles. </a:t>
            </a:r>
          </a:p>
        </p:txBody>
      </p:sp>
      <p:graphicFrame>
        <p:nvGraphicFramePr>
          <p:cNvPr id="7" name="Object 6">
            <a:extLst>
              <a:ext uri="{FF2B5EF4-FFF2-40B4-BE49-F238E27FC236}">
                <a16:creationId xmlns:a16="http://schemas.microsoft.com/office/drawing/2014/main" id="{AF35A499-B189-4BCB-395D-8E61C4EE9EAC}"/>
              </a:ext>
            </a:extLst>
          </p:cNvPr>
          <p:cNvGraphicFramePr>
            <a:graphicFrameLocks noChangeAspect="1"/>
          </p:cNvGraphicFramePr>
          <p:nvPr>
            <p:extLst>
              <p:ext uri="{D42A27DB-BD31-4B8C-83A1-F6EECF244321}">
                <p14:modId xmlns:p14="http://schemas.microsoft.com/office/powerpoint/2010/main" val="640208198"/>
              </p:ext>
            </p:extLst>
          </p:nvPr>
        </p:nvGraphicFramePr>
        <p:xfrm>
          <a:off x="228600" y="3572080"/>
          <a:ext cx="8823996" cy="2066720"/>
        </p:xfrm>
        <a:graphic>
          <a:graphicData uri="http://schemas.openxmlformats.org/presentationml/2006/ole">
            <mc:AlternateContent xmlns:mc="http://schemas.openxmlformats.org/markup-compatibility/2006">
              <mc:Choice xmlns:v="urn:schemas-microsoft-com:vml" Requires="v">
                <p:oleObj name="Equation" r:id="rId2" imgW="6235560" imgH="1460160" progId="Equation.DSMT4">
                  <p:embed/>
                </p:oleObj>
              </mc:Choice>
              <mc:Fallback>
                <p:oleObj name="Equation" r:id="rId2" imgW="6235560" imgH="1460160" progId="Equation.DSMT4">
                  <p:embed/>
                  <p:pic>
                    <p:nvPicPr>
                      <p:cNvPr id="0" name=""/>
                      <p:cNvPicPr/>
                      <p:nvPr/>
                    </p:nvPicPr>
                    <p:blipFill>
                      <a:blip r:embed="rId3"/>
                      <a:stretch>
                        <a:fillRect/>
                      </a:stretch>
                    </p:blipFill>
                    <p:spPr>
                      <a:xfrm>
                        <a:off x="228600" y="3572080"/>
                        <a:ext cx="8823996" cy="206672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4C28EDD5-41C0-B8DA-646C-AA6D83F432E8}"/>
              </a:ext>
            </a:extLst>
          </p:cNvPr>
          <p:cNvSpPr txBox="1"/>
          <p:nvPr/>
        </p:nvSpPr>
        <p:spPr>
          <a:xfrm>
            <a:off x="685800" y="3388937"/>
            <a:ext cx="3200400" cy="307777"/>
          </a:xfrm>
          <a:prstGeom prst="rect">
            <a:avLst/>
          </a:prstGeom>
          <a:noFill/>
        </p:spPr>
        <p:txBody>
          <a:bodyPr wrap="square" rtlCol="0">
            <a:spAutoFit/>
          </a:bodyPr>
          <a:lstStyle/>
          <a:p>
            <a:r>
              <a:rPr lang="en-US" sz="1400" b="1" dirty="0">
                <a:solidFill>
                  <a:srgbClr val="FF0000"/>
                </a:solidFill>
                <a:latin typeface="+mj-lt"/>
              </a:rPr>
              <a:t>1 particle+1 degree of freedom</a:t>
            </a:r>
          </a:p>
        </p:txBody>
      </p:sp>
      <p:sp>
        <p:nvSpPr>
          <p:cNvPr id="10" name="TextBox 9">
            <a:extLst>
              <a:ext uri="{FF2B5EF4-FFF2-40B4-BE49-F238E27FC236}">
                <a16:creationId xmlns:a16="http://schemas.microsoft.com/office/drawing/2014/main" id="{99BDFCE7-4D8D-09E8-EC62-C6ED7B702C41}"/>
              </a:ext>
            </a:extLst>
          </p:cNvPr>
          <p:cNvSpPr txBox="1"/>
          <p:nvPr/>
        </p:nvSpPr>
        <p:spPr>
          <a:xfrm>
            <a:off x="4953000" y="4492823"/>
            <a:ext cx="3200400" cy="307777"/>
          </a:xfrm>
          <a:prstGeom prst="rect">
            <a:avLst/>
          </a:prstGeom>
          <a:noFill/>
        </p:spPr>
        <p:txBody>
          <a:bodyPr wrap="square" rtlCol="0">
            <a:spAutoFit/>
          </a:bodyPr>
          <a:lstStyle/>
          <a:p>
            <a:r>
              <a:rPr lang="en-US" sz="1400" b="1" dirty="0">
                <a:solidFill>
                  <a:srgbClr val="FF0000"/>
                </a:solidFill>
                <a:latin typeface="+mj-lt"/>
              </a:rPr>
              <a:t>1 particle+3 </a:t>
            </a:r>
            <a:r>
              <a:rPr lang="en-US" sz="1400" b="1" dirty="0" err="1">
                <a:solidFill>
                  <a:srgbClr val="FF0000"/>
                </a:solidFill>
                <a:latin typeface="+mj-lt"/>
              </a:rPr>
              <a:t>Carthesian</a:t>
            </a:r>
            <a:r>
              <a:rPr lang="en-US" sz="1400" b="1" dirty="0">
                <a:solidFill>
                  <a:srgbClr val="FF0000"/>
                </a:solidFill>
                <a:latin typeface="+mj-lt"/>
              </a:rPr>
              <a:t> dimensions</a:t>
            </a:r>
          </a:p>
        </p:txBody>
      </p:sp>
      <p:sp>
        <p:nvSpPr>
          <p:cNvPr id="11" name="TextBox 10">
            <a:extLst>
              <a:ext uri="{FF2B5EF4-FFF2-40B4-BE49-F238E27FC236}">
                <a16:creationId xmlns:a16="http://schemas.microsoft.com/office/drawing/2014/main" id="{B3C1D84E-3F6F-FAD7-B9A3-2CFA26AE0C0D}"/>
              </a:ext>
            </a:extLst>
          </p:cNvPr>
          <p:cNvSpPr txBox="1"/>
          <p:nvPr/>
        </p:nvSpPr>
        <p:spPr>
          <a:xfrm>
            <a:off x="4876800" y="5638800"/>
            <a:ext cx="3810000" cy="307777"/>
          </a:xfrm>
          <a:prstGeom prst="rect">
            <a:avLst/>
          </a:prstGeom>
          <a:noFill/>
        </p:spPr>
        <p:txBody>
          <a:bodyPr wrap="square" rtlCol="0">
            <a:spAutoFit/>
          </a:bodyPr>
          <a:lstStyle/>
          <a:p>
            <a:r>
              <a:rPr lang="en-US" sz="1400" b="1" dirty="0">
                <a:solidFill>
                  <a:srgbClr val="FF0000"/>
                </a:solidFill>
                <a:latin typeface="+mj-lt"/>
              </a:rPr>
              <a:t>N particles+3 </a:t>
            </a:r>
            <a:r>
              <a:rPr lang="en-US" sz="1400" b="1" dirty="0" err="1">
                <a:solidFill>
                  <a:srgbClr val="FF0000"/>
                </a:solidFill>
                <a:latin typeface="+mj-lt"/>
              </a:rPr>
              <a:t>Carthesian</a:t>
            </a:r>
            <a:r>
              <a:rPr lang="en-US" sz="1400" b="1" dirty="0">
                <a:solidFill>
                  <a:srgbClr val="FF0000"/>
                </a:solidFill>
                <a:latin typeface="+mj-lt"/>
              </a:rPr>
              <a:t> dimensions</a:t>
            </a:r>
          </a:p>
        </p:txBody>
      </p:sp>
    </p:spTree>
    <p:extLst>
      <p:ext uri="{BB962C8B-B14F-4D97-AF65-F5344CB8AC3E}">
        <p14:creationId xmlns:p14="http://schemas.microsoft.com/office/powerpoint/2010/main" val="3974017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A33820-3D24-A02D-83FF-5808EB4E1445}"/>
              </a:ext>
            </a:extLst>
          </p:cNvPr>
          <p:cNvSpPr>
            <a:spLocks noGrp="1"/>
          </p:cNvSpPr>
          <p:nvPr>
            <p:ph type="dt" sz="half" idx="10"/>
          </p:nvPr>
        </p:nvSpPr>
        <p:spPr/>
        <p:txBody>
          <a:bodyPr/>
          <a:lstStyle/>
          <a:p>
            <a:r>
              <a:rPr lang="en-US"/>
              <a:t>9/7/2023</a:t>
            </a:r>
            <a:endParaRPr lang="en-US" dirty="0"/>
          </a:p>
        </p:txBody>
      </p:sp>
      <p:sp>
        <p:nvSpPr>
          <p:cNvPr id="3" name="Footer Placeholder 2">
            <a:extLst>
              <a:ext uri="{FF2B5EF4-FFF2-40B4-BE49-F238E27FC236}">
                <a16:creationId xmlns:a16="http://schemas.microsoft.com/office/drawing/2014/main" id="{4700E760-CA37-0DD3-67A9-CF3FBDBD958C}"/>
              </a:ext>
            </a:extLst>
          </p:cNvPr>
          <p:cNvSpPr>
            <a:spLocks noGrp="1"/>
          </p:cNvSpPr>
          <p:nvPr>
            <p:ph type="ftr" sz="quarter" idx="11"/>
          </p:nvPr>
        </p:nvSpPr>
        <p:spPr/>
        <p:txBody>
          <a:bodyPr/>
          <a:lstStyle/>
          <a:p>
            <a:r>
              <a:rPr lang="en-US"/>
              <a:t>PHY 337/637  Fall 2023-- Lecture 4</a:t>
            </a:r>
            <a:endParaRPr lang="en-US" dirty="0"/>
          </a:p>
        </p:txBody>
      </p:sp>
      <p:sp>
        <p:nvSpPr>
          <p:cNvPr id="4" name="Slide Number Placeholder 3">
            <a:extLst>
              <a:ext uri="{FF2B5EF4-FFF2-40B4-BE49-F238E27FC236}">
                <a16:creationId xmlns:a16="http://schemas.microsoft.com/office/drawing/2014/main" id="{658C8520-4023-34BD-8CBF-8CEEE19BD38B}"/>
              </a:ext>
            </a:extLst>
          </p:cNvPr>
          <p:cNvSpPr>
            <a:spLocks noGrp="1"/>
          </p:cNvSpPr>
          <p:nvPr>
            <p:ph type="sldNum" sz="quarter" idx="12"/>
          </p:nvPr>
        </p:nvSpPr>
        <p:spPr/>
        <p:txBody>
          <a:bodyPr/>
          <a:lstStyle/>
          <a:p>
            <a:fld id="{CE368B07-CEBF-4C80-90AF-53B34FA04CF3}" type="slidenum">
              <a:rPr lang="en-US" smtClean="0"/>
              <a:t>11</a:t>
            </a:fld>
            <a:endParaRPr lang="en-US" dirty="0"/>
          </a:p>
        </p:txBody>
      </p:sp>
      <p:graphicFrame>
        <p:nvGraphicFramePr>
          <p:cNvPr id="5" name="Object 4">
            <a:extLst>
              <a:ext uri="{FF2B5EF4-FFF2-40B4-BE49-F238E27FC236}">
                <a16:creationId xmlns:a16="http://schemas.microsoft.com/office/drawing/2014/main" id="{5D9F972C-AA27-FAE3-2AC8-45825573D948}"/>
              </a:ext>
            </a:extLst>
          </p:cNvPr>
          <p:cNvGraphicFramePr>
            <a:graphicFrameLocks noChangeAspect="1"/>
          </p:cNvGraphicFramePr>
          <p:nvPr>
            <p:extLst>
              <p:ext uri="{D42A27DB-BD31-4B8C-83A1-F6EECF244321}">
                <p14:modId xmlns:p14="http://schemas.microsoft.com/office/powerpoint/2010/main" val="234411037"/>
              </p:ext>
            </p:extLst>
          </p:nvPr>
        </p:nvGraphicFramePr>
        <p:xfrm>
          <a:off x="292100" y="804863"/>
          <a:ext cx="8559800" cy="3587750"/>
        </p:xfrm>
        <a:graphic>
          <a:graphicData uri="http://schemas.openxmlformats.org/presentationml/2006/ole">
            <mc:AlternateContent xmlns:mc="http://schemas.openxmlformats.org/markup-compatibility/2006">
              <mc:Choice xmlns:v="urn:schemas-microsoft-com:vml" Requires="v">
                <p:oleObj name="Equation" r:id="rId2" imgW="3213000" imgH="1346040" progId="Equation.DSMT4">
                  <p:embed/>
                </p:oleObj>
              </mc:Choice>
              <mc:Fallback>
                <p:oleObj name="Equation" r:id="rId2" imgW="3213000" imgH="1346040" progId="Equation.DSMT4">
                  <p:embed/>
                  <p:pic>
                    <p:nvPicPr>
                      <p:cNvPr id="17" name="Object 16">
                        <a:extLst>
                          <a:ext uri="{FF2B5EF4-FFF2-40B4-BE49-F238E27FC236}">
                            <a16:creationId xmlns:a16="http://schemas.microsoft.com/office/drawing/2014/main" id="{C854120A-F355-0DB1-A4FB-33CBA4C04909}"/>
                          </a:ext>
                        </a:extLst>
                      </p:cNvPr>
                      <p:cNvPicPr/>
                      <p:nvPr/>
                    </p:nvPicPr>
                    <p:blipFill>
                      <a:blip r:embed="rId3"/>
                      <a:stretch>
                        <a:fillRect/>
                      </a:stretch>
                    </p:blipFill>
                    <p:spPr>
                      <a:xfrm>
                        <a:off x="292100" y="804863"/>
                        <a:ext cx="8559800" cy="3587750"/>
                      </a:xfrm>
                      <a:prstGeom prst="rect">
                        <a:avLst/>
                      </a:prstGeom>
                    </p:spPr>
                  </p:pic>
                </p:oleObj>
              </mc:Fallback>
            </mc:AlternateContent>
          </a:graphicData>
        </a:graphic>
      </p:graphicFrame>
    </p:spTree>
    <p:extLst>
      <p:ext uri="{BB962C8B-B14F-4D97-AF65-F5344CB8AC3E}">
        <p14:creationId xmlns:p14="http://schemas.microsoft.com/office/powerpoint/2010/main" val="1556011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9/7/2023</a:t>
            </a:r>
            <a:endParaRPr lang="en-US" dirty="0"/>
          </a:p>
        </p:txBody>
      </p:sp>
      <p:sp>
        <p:nvSpPr>
          <p:cNvPr id="3" name="Footer Placeholder 2"/>
          <p:cNvSpPr>
            <a:spLocks noGrp="1"/>
          </p:cNvSpPr>
          <p:nvPr>
            <p:ph type="ftr" sz="quarter" idx="11"/>
          </p:nvPr>
        </p:nvSpPr>
        <p:spPr/>
        <p:txBody>
          <a:bodyPr/>
          <a:lstStyle/>
          <a:p>
            <a:r>
              <a:rPr lang="en-US"/>
              <a:t>PHY 337/637  Fall 2023--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396596570"/>
              </p:ext>
            </p:extLst>
          </p:nvPr>
        </p:nvGraphicFramePr>
        <p:xfrm>
          <a:off x="622300" y="457200"/>
          <a:ext cx="7970838" cy="838200"/>
        </p:xfrm>
        <a:graphic>
          <a:graphicData uri="http://schemas.openxmlformats.org/presentationml/2006/ole">
            <mc:AlternateContent xmlns:mc="http://schemas.openxmlformats.org/markup-compatibility/2006">
              <mc:Choice xmlns:v="urn:schemas-microsoft-com:vml" Requires="v">
                <p:oleObj name="Equation" r:id="rId3" imgW="5918040" imgH="622080" progId="Equation.DSMT4">
                  <p:embed/>
                </p:oleObj>
              </mc:Choice>
              <mc:Fallback>
                <p:oleObj name="Equation" r:id="rId3" imgW="5918040" imgH="622080" progId="Equation.DSMT4">
                  <p:embed/>
                  <p:pic>
                    <p:nvPicPr>
                      <p:cNvPr id="5" name="Object 4"/>
                      <p:cNvPicPr/>
                      <p:nvPr/>
                    </p:nvPicPr>
                    <p:blipFill>
                      <a:blip r:embed="rId4"/>
                      <a:stretch>
                        <a:fillRect/>
                      </a:stretch>
                    </p:blipFill>
                    <p:spPr>
                      <a:xfrm>
                        <a:off x="622300" y="457200"/>
                        <a:ext cx="7970838" cy="838200"/>
                      </a:xfrm>
                      <a:prstGeom prst="rect">
                        <a:avLst/>
                      </a:prstGeom>
                    </p:spPr>
                  </p:pic>
                </p:oleObj>
              </mc:Fallback>
            </mc:AlternateContent>
          </a:graphicData>
        </a:graphic>
      </p:graphicFrame>
      <p:pic>
        <p:nvPicPr>
          <p:cNvPr id="6" name="Picture 5"/>
          <p:cNvPicPr>
            <a:picLocks noChangeAspect="1"/>
          </p:cNvPicPr>
          <p:nvPr/>
        </p:nvPicPr>
        <p:blipFill rotWithShape="1">
          <a:blip r:embed="rId5"/>
          <a:srcRect l="11023"/>
          <a:stretch/>
        </p:blipFill>
        <p:spPr>
          <a:xfrm>
            <a:off x="248558" y="2054144"/>
            <a:ext cx="6117217" cy="3886200"/>
          </a:xfrm>
          <a:prstGeom prst="rect">
            <a:avLst/>
          </a:prstGeom>
        </p:spPr>
      </p:pic>
      <p:sp>
        <p:nvSpPr>
          <p:cNvPr id="8" name="TextBox 7"/>
          <p:cNvSpPr txBox="1"/>
          <p:nvPr/>
        </p:nvSpPr>
        <p:spPr>
          <a:xfrm>
            <a:off x="237672" y="6013289"/>
            <a:ext cx="8382000" cy="461665"/>
          </a:xfrm>
          <a:prstGeom prst="rect">
            <a:avLst/>
          </a:prstGeom>
          <a:noFill/>
        </p:spPr>
        <p:txBody>
          <a:bodyPr wrap="square" rtlCol="0">
            <a:spAutoFit/>
          </a:bodyPr>
          <a:lstStyle/>
          <a:p>
            <a:r>
              <a:rPr lang="en-US" sz="2400" dirty="0">
                <a:latin typeface="+mj-lt"/>
              </a:rPr>
              <a:t>(Figure taken from 8.02 handout from MIT.)</a:t>
            </a:r>
          </a:p>
        </p:txBody>
      </p:sp>
      <p:graphicFrame>
        <p:nvGraphicFramePr>
          <p:cNvPr id="9" name="Object 8"/>
          <p:cNvGraphicFramePr>
            <a:graphicFrameLocks noChangeAspect="1"/>
          </p:cNvGraphicFramePr>
          <p:nvPr>
            <p:extLst>
              <p:ext uri="{D42A27DB-BD31-4B8C-83A1-F6EECF244321}">
                <p14:modId xmlns:p14="http://schemas.microsoft.com/office/powerpoint/2010/main" val="3085694470"/>
              </p:ext>
            </p:extLst>
          </p:nvPr>
        </p:nvGraphicFramePr>
        <p:xfrm>
          <a:off x="5867400" y="1466892"/>
          <a:ext cx="2514600" cy="1214437"/>
        </p:xfrm>
        <a:graphic>
          <a:graphicData uri="http://schemas.openxmlformats.org/presentationml/2006/ole">
            <mc:AlternateContent xmlns:mc="http://schemas.openxmlformats.org/markup-compatibility/2006">
              <mc:Choice xmlns:v="urn:schemas-microsoft-com:vml" Requires="v">
                <p:oleObj name="Equation" r:id="rId6" imgW="1866600" imgH="901440" progId="Equation.DSMT4">
                  <p:embed/>
                </p:oleObj>
              </mc:Choice>
              <mc:Fallback>
                <p:oleObj name="Equation" r:id="rId6" imgW="1866600" imgH="901440" progId="Equation.DSMT4">
                  <p:embed/>
                  <p:pic>
                    <p:nvPicPr>
                      <p:cNvPr id="9" name="Object 8"/>
                      <p:cNvPicPr/>
                      <p:nvPr/>
                    </p:nvPicPr>
                    <p:blipFill>
                      <a:blip r:embed="rId7"/>
                      <a:stretch>
                        <a:fillRect/>
                      </a:stretch>
                    </p:blipFill>
                    <p:spPr>
                      <a:xfrm>
                        <a:off x="5867400" y="1466892"/>
                        <a:ext cx="2514600" cy="1214437"/>
                      </a:xfrm>
                      <a:prstGeom prst="rect">
                        <a:avLst/>
                      </a:prstGeom>
                    </p:spPr>
                  </p:pic>
                </p:oleObj>
              </mc:Fallback>
            </mc:AlternateContent>
          </a:graphicData>
        </a:graphic>
      </p:graphicFrame>
      <p:sp>
        <p:nvSpPr>
          <p:cNvPr id="10" name="TextBox 9"/>
          <p:cNvSpPr txBox="1"/>
          <p:nvPr/>
        </p:nvSpPr>
        <p:spPr>
          <a:xfrm>
            <a:off x="990600" y="1524000"/>
            <a:ext cx="4876800" cy="457200"/>
          </a:xfrm>
          <a:prstGeom prst="rect">
            <a:avLst/>
          </a:prstGeom>
          <a:noFill/>
        </p:spPr>
        <p:txBody>
          <a:bodyPr wrap="square" rtlCol="0">
            <a:spAutoFit/>
          </a:bodyPr>
          <a:lstStyle/>
          <a:p>
            <a:r>
              <a:rPr lang="en-US" sz="2400" dirty="0">
                <a:latin typeface="+mj-lt"/>
              </a:rPr>
              <a:t>Cylindrical coordinates</a:t>
            </a:r>
          </a:p>
        </p:txBody>
      </p:sp>
      <p:graphicFrame>
        <p:nvGraphicFramePr>
          <p:cNvPr id="11" name="Object 10"/>
          <p:cNvGraphicFramePr>
            <a:graphicFrameLocks noChangeAspect="1"/>
          </p:cNvGraphicFramePr>
          <p:nvPr>
            <p:extLst>
              <p:ext uri="{D42A27DB-BD31-4B8C-83A1-F6EECF244321}">
                <p14:modId xmlns:p14="http://schemas.microsoft.com/office/powerpoint/2010/main" val="2416088702"/>
              </p:ext>
            </p:extLst>
          </p:nvPr>
        </p:nvGraphicFramePr>
        <p:xfrm>
          <a:off x="5867400" y="2808247"/>
          <a:ext cx="2052637" cy="1368425"/>
        </p:xfrm>
        <a:graphic>
          <a:graphicData uri="http://schemas.openxmlformats.org/presentationml/2006/ole">
            <mc:AlternateContent xmlns:mc="http://schemas.openxmlformats.org/markup-compatibility/2006">
              <mc:Choice xmlns:v="urn:schemas-microsoft-com:vml" Requires="v">
                <p:oleObj name="Equation" r:id="rId8" imgW="1523880" imgH="1015920" progId="Equation.DSMT4">
                  <p:embed/>
                </p:oleObj>
              </mc:Choice>
              <mc:Fallback>
                <p:oleObj name="Equation" r:id="rId8" imgW="1523880" imgH="1015920" progId="Equation.DSMT4">
                  <p:embed/>
                  <p:pic>
                    <p:nvPicPr>
                      <p:cNvPr id="11" name="Object 10"/>
                      <p:cNvPicPr/>
                      <p:nvPr/>
                    </p:nvPicPr>
                    <p:blipFill>
                      <a:blip r:embed="rId9"/>
                      <a:stretch>
                        <a:fillRect/>
                      </a:stretch>
                    </p:blipFill>
                    <p:spPr>
                      <a:xfrm>
                        <a:off x="5867400" y="2808247"/>
                        <a:ext cx="2052637" cy="136842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FB0C0058-B851-4341-B724-AF8359618321}"/>
              </a:ext>
            </a:extLst>
          </p:cNvPr>
          <p:cNvGraphicFramePr>
            <a:graphicFrameLocks noChangeAspect="1"/>
          </p:cNvGraphicFramePr>
          <p:nvPr>
            <p:extLst>
              <p:ext uri="{D42A27DB-BD31-4B8C-83A1-F6EECF244321}">
                <p14:modId xmlns:p14="http://schemas.microsoft.com/office/powerpoint/2010/main" val="1828646834"/>
              </p:ext>
            </p:extLst>
          </p:nvPr>
        </p:nvGraphicFramePr>
        <p:xfrm>
          <a:off x="4125913" y="4249738"/>
          <a:ext cx="4979987" cy="1282700"/>
        </p:xfrm>
        <a:graphic>
          <a:graphicData uri="http://schemas.openxmlformats.org/presentationml/2006/ole">
            <mc:AlternateContent xmlns:mc="http://schemas.openxmlformats.org/markup-compatibility/2006">
              <mc:Choice xmlns:v="urn:schemas-microsoft-com:vml" Requires="v">
                <p:oleObj name="Equation" r:id="rId10" imgW="2565360" imgH="660240" progId="Equation.DSMT4">
                  <p:embed/>
                </p:oleObj>
              </mc:Choice>
              <mc:Fallback>
                <p:oleObj name="Equation" r:id="rId10" imgW="2565360" imgH="660240" progId="Equation.DSMT4">
                  <p:embed/>
                  <p:pic>
                    <p:nvPicPr>
                      <p:cNvPr id="7" name="Object 6">
                        <a:extLst>
                          <a:ext uri="{FF2B5EF4-FFF2-40B4-BE49-F238E27FC236}">
                            <a16:creationId xmlns:a16="http://schemas.microsoft.com/office/drawing/2014/main" id="{FB0C0058-B851-4341-B724-AF8359618321}"/>
                          </a:ext>
                        </a:extLst>
                      </p:cNvPr>
                      <p:cNvPicPr/>
                      <p:nvPr/>
                    </p:nvPicPr>
                    <p:blipFill>
                      <a:blip r:embed="rId11"/>
                      <a:stretch>
                        <a:fillRect/>
                      </a:stretch>
                    </p:blipFill>
                    <p:spPr>
                      <a:xfrm>
                        <a:off x="4125913" y="4249738"/>
                        <a:ext cx="4979987" cy="1282700"/>
                      </a:xfrm>
                      <a:prstGeom prst="rect">
                        <a:avLst/>
                      </a:prstGeom>
                    </p:spPr>
                  </p:pic>
                </p:oleObj>
              </mc:Fallback>
            </mc:AlternateContent>
          </a:graphicData>
        </a:graphic>
      </p:graphicFrame>
    </p:spTree>
    <p:extLst>
      <p:ext uri="{BB962C8B-B14F-4D97-AF65-F5344CB8AC3E}">
        <p14:creationId xmlns:p14="http://schemas.microsoft.com/office/powerpoint/2010/main" val="1158420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9/7/2023</a:t>
            </a:r>
            <a:endParaRPr lang="en-US" dirty="0"/>
          </a:p>
        </p:txBody>
      </p:sp>
      <p:sp>
        <p:nvSpPr>
          <p:cNvPr id="3" name="Footer Placeholder 2"/>
          <p:cNvSpPr>
            <a:spLocks noGrp="1"/>
          </p:cNvSpPr>
          <p:nvPr>
            <p:ph type="ftr" sz="quarter" idx="11"/>
          </p:nvPr>
        </p:nvSpPr>
        <p:spPr/>
        <p:txBody>
          <a:bodyPr/>
          <a:lstStyle/>
          <a:p>
            <a:r>
              <a:rPr lang="en-US"/>
              <a:t>PHY 337/637  Fall 2023--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pic>
        <p:nvPicPr>
          <p:cNvPr id="5" name="Picture 4"/>
          <p:cNvPicPr>
            <a:picLocks noChangeAspect="1"/>
          </p:cNvPicPr>
          <p:nvPr/>
        </p:nvPicPr>
        <p:blipFill rotWithShape="1">
          <a:blip r:embed="rId3"/>
          <a:srcRect l="7486"/>
          <a:stretch/>
        </p:blipFill>
        <p:spPr>
          <a:xfrm>
            <a:off x="0" y="1834199"/>
            <a:ext cx="3767138" cy="3813402"/>
          </a:xfrm>
          <a:prstGeom prst="rect">
            <a:avLst/>
          </a:prstGeom>
        </p:spPr>
      </p:pic>
      <p:sp>
        <p:nvSpPr>
          <p:cNvPr id="6" name="TextBox 5"/>
          <p:cNvSpPr txBox="1"/>
          <p:nvPr/>
        </p:nvSpPr>
        <p:spPr>
          <a:xfrm>
            <a:off x="838200" y="1014526"/>
            <a:ext cx="4876800" cy="457200"/>
          </a:xfrm>
          <a:prstGeom prst="rect">
            <a:avLst/>
          </a:prstGeom>
          <a:noFill/>
        </p:spPr>
        <p:txBody>
          <a:bodyPr wrap="square" rtlCol="0">
            <a:spAutoFit/>
          </a:bodyPr>
          <a:lstStyle/>
          <a:p>
            <a:r>
              <a:rPr lang="en-US" sz="2400" dirty="0">
                <a:latin typeface="+mj-lt"/>
              </a:rPr>
              <a:t>Spherical coordinates</a:t>
            </a:r>
          </a:p>
        </p:txBody>
      </p:sp>
      <p:sp>
        <p:nvSpPr>
          <p:cNvPr id="7" name="TextBox 6"/>
          <p:cNvSpPr txBox="1"/>
          <p:nvPr/>
        </p:nvSpPr>
        <p:spPr>
          <a:xfrm>
            <a:off x="304800" y="5791200"/>
            <a:ext cx="8382000" cy="461665"/>
          </a:xfrm>
          <a:prstGeom prst="rect">
            <a:avLst/>
          </a:prstGeom>
          <a:noFill/>
        </p:spPr>
        <p:txBody>
          <a:bodyPr wrap="square" rtlCol="0">
            <a:spAutoFit/>
          </a:bodyPr>
          <a:lstStyle/>
          <a:p>
            <a:r>
              <a:rPr lang="en-US" sz="2400" dirty="0">
                <a:latin typeface="+mj-lt"/>
              </a:rPr>
              <a:t>(Figure taken from 8.02 handout from MIT.)</a:t>
            </a:r>
          </a:p>
        </p:txBody>
      </p:sp>
      <p:graphicFrame>
        <p:nvGraphicFramePr>
          <p:cNvPr id="8" name="Object 7"/>
          <p:cNvGraphicFramePr>
            <a:graphicFrameLocks noChangeAspect="1"/>
          </p:cNvGraphicFramePr>
          <p:nvPr>
            <p:extLst>
              <p:ext uri="{D42A27DB-BD31-4B8C-83A1-F6EECF244321}">
                <p14:modId xmlns:p14="http://schemas.microsoft.com/office/powerpoint/2010/main" val="1050878413"/>
              </p:ext>
            </p:extLst>
          </p:nvPr>
        </p:nvGraphicFramePr>
        <p:xfrm>
          <a:off x="5017121" y="588570"/>
          <a:ext cx="3265488" cy="1281112"/>
        </p:xfrm>
        <a:graphic>
          <a:graphicData uri="http://schemas.openxmlformats.org/presentationml/2006/ole">
            <mc:AlternateContent xmlns:mc="http://schemas.openxmlformats.org/markup-compatibility/2006">
              <mc:Choice xmlns:v="urn:schemas-microsoft-com:vml" Requires="v">
                <p:oleObj name="Equation" r:id="rId4" imgW="2425680" imgH="952200" progId="Equation.DSMT4">
                  <p:embed/>
                </p:oleObj>
              </mc:Choice>
              <mc:Fallback>
                <p:oleObj name="Equation" r:id="rId4" imgW="2425680" imgH="952200" progId="Equation.DSMT4">
                  <p:embed/>
                  <p:pic>
                    <p:nvPicPr>
                      <p:cNvPr id="8" name="Object 7"/>
                      <p:cNvPicPr/>
                      <p:nvPr/>
                    </p:nvPicPr>
                    <p:blipFill>
                      <a:blip r:embed="rId5"/>
                      <a:stretch>
                        <a:fillRect/>
                      </a:stretch>
                    </p:blipFill>
                    <p:spPr>
                      <a:xfrm>
                        <a:off x="5017121" y="588570"/>
                        <a:ext cx="3265488" cy="1281112"/>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902471819"/>
              </p:ext>
            </p:extLst>
          </p:nvPr>
        </p:nvGraphicFramePr>
        <p:xfrm>
          <a:off x="5023747" y="1897682"/>
          <a:ext cx="2803525" cy="2119312"/>
        </p:xfrm>
        <a:graphic>
          <a:graphicData uri="http://schemas.openxmlformats.org/presentationml/2006/ole">
            <mc:AlternateContent xmlns:mc="http://schemas.openxmlformats.org/markup-compatibility/2006">
              <mc:Choice xmlns:v="urn:schemas-microsoft-com:vml" Requires="v">
                <p:oleObj name="Equation" r:id="rId6" imgW="2082600" imgH="1574640" progId="Equation.DSMT4">
                  <p:embed/>
                </p:oleObj>
              </mc:Choice>
              <mc:Fallback>
                <p:oleObj name="Equation" r:id="rId6" imgW="2082600" imgH="1574640" progId="Equation.DSMT4">
                  <p:embed/>
                  <p:pic>
                    <p:nvPicPr>
                      <p:cNvPr id="9" name="Object 8"/>
                      <p:cNvPicPr/>
                      <p:nvPr/>
                    </p:nvPicPr>
                    <p:blipFill>
                      <a:blip r:embed="rId7"/>
                      <a:stretch>
                        <a:fillRect/>
                      </a:stretch>
                    </p:blipFill>
                    <p:spPr>
                      <a:xfrm>
                        <a:off x="5023747" y="1897682"/>
                        <a:ext cx="2803525" cy="2119312"/>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6079195D-AFCC-461C-9344-425EA7B44C01}"/>
              </a:ext>
            </a:extLst>
          </p:cNvPr>
          <p:cNvGraphicFramePr>
            <a:graphicFrameLocks noChangeAspect="1"/>
          </p:cNvGraphicFramePr>
          <p:nvPr>
            <p:extLst>
              <p:ext uri="{D42A27DB-BD31-4B8C-83A1-F6EECF244321}">
                <p14:modId xmlns:p14="http://schemas.microsoft.com/office/powerpoint/2010/main" val="3007175654"/>
              </p:ext>
            </p:extLst>
          </p:nvPr>
        </p:nvGraphicFramePr>
        <p:xfrm>
          <a:off x="3148012" y="4106535"/>
          <a:ext cx="5743575" cy="1196345"/>
        </p:xfrm>
        <a:graphic>
          <a:graphicData uri="http://schemas.openxmlformats.org/presentationml/2006/ole">
            <mc:AlternateContent xmlns:mc="http://schemas.openxmlformats.org/markup-compatibility/2006">
              <mc:Choice xmlns:v="urn:schemas-microsoft-com:vml" Requires="v">
                <p:oleObj name="Equation" r:id="rId8" imgW="3352680" imgH="698400" progId="Equation.DSMT4">
                  <p:embed/>
                </p:oleObj>
              </mc:Choice>
              <mc:Fallback>
                <p:oleObj name="Equation" r:id="rId8" imgW="3352680" imgH="698400" progId="Equation.DSMT4">
                  <p:embed/>
                  <p:pic>
                    <p:nvPicPr>
                      <p:cNvPr id="10" name="Object 9">
                        <a:extLst>
                          <a:ext uri="{FF2B5EF4-FFF2-40B4-BE49-F238E27FC236}">
                            <a16:creationId xmlns:a16="http://schemas.microsoft.com/office/drawing/2014/main" id="{6079195D-AFCC-461C-9344-425EA7B44C01}"/>
                          </a:ext>
                        </a:extLst>
                      </p:cNvPr>
                      <p:cNvPicPr/>
                      <p:nvPr/>
                    </p:nvPicPr>
                    <p:blipFill>
                      <a:blip r:embed="rId9"/>
                      <a:stretch>
                        <a:fillRect/>
                      </a:stretch>
                    </p:blipFill>
                    <p:spPr>
                      <a:xfrm>
                        <a:off x="3148012" y="4106535"/>
                        <a:ext cx="5743575" cy="1196345"/>
                      </a:xfrm>
                      <a:prstGeom prst="rect">
                        <a:avLst/>
                      </a:prstGeom>
                    </p:spPr>
                  </p:pic>
                </p:oleObj>
              </mc:Fallback>
            </mc:AlternateContent>
          </a:graphicData>
        </a:graphic>
      </p:graphicFrame>
    </p:spTree>
    <p:extLst>
      <p:ext uri="{BB962C8B-B14F-4D97-AF65-F5344CB8AC3E}">
        <p14:creationId xmlns:p14="http://schemas.microsoft.com/office/powerpoint/2010/main" val="1756842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9/7/2023</a:t>
            </a:r>
            <a:endParaRPr lang="en-US" dirty="0"/>
          </a:p>
        </p:txBody>
      </p:sp>
      <p:sp>
        <p:nvSpPr>
          <p:cNvPr id="3" name="Footer Placeholder 2"/>
          <p:cNvSpPr>
            <a:spLocks noGrp="1"/>
          </p:cNvSpPr>
          <p:nvPr>
            <p:ph type="ftr" sz="quarter" idx="11"/>
          </p:nvPr>
        </p:nvSpPr>
        <p:spPr/>
        <p:txBody>
          <a:bodyPr/>
          <a:lstStyle/>
          <a:p>
            <a:r>
              <a:rPr lang="en-US"/>
              <a:t>PHY 337/637  Fall 2023--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pic>
        <p:nvPicPr>
          <p:cNvPr id="83970" name="Picture 2" descr="http://upload.wikimedia.org/wikipedia/commons/thumb/d/df/Alembert.jpg/330px-Alembe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165" y="1143000"/>
            <a:ext cx="2095500" cy="26193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35169"/>
            <a:ext cx="6400800" cy="830997"/>
          </a:xfrm>
          <a:prstGeom prst="rect">
            <a:avLst/>
          </a:prstGeom>
          <a:noFill/>
        </p:spPr>
        <p:txBody>
          <a:bodyPr wrap="square" rtlCol="0">
            <a:spAutoFit/>
          </a:bodyPr>
          <a:lstStyle/>
          <a:p>
            <a:r>
              <a:rPr lang="en-US" sz="2400" dirty="0">
                <a:latin typeface="+mj-lt"/>
              </a:rPr>
              <a:t>Jean </a:t>
            </a:r>
            <a:r>
              <a:rPr lang="en-US" sz="2400" dirty="0" err="1">
                <a:latin typeface="+mj-lt"/>
              </a:rPr>
              <a:t>d’Alembert</a:t>
            </a:r>
            <a:r>
              <a:rPr lang="en-US" sz="2400" dirty="0">
                <a:latin typeface="+mj-lt"/>
              </a:rPr>
              <a:t>  1717-1783</a:t>
            </a:r>
          </a:p>
          <a:p>
            <a:r>
              <a:rPr lang="en-US" sz="2400" dirty="0">
                <a:latin typeface="+mj-lt"/>
              </a:rPr>
              <a:t>      French mathematician and philosopher</a:t>
            </a:r>
          </a:p>
        </p:txBody>
      </p:sp>
      <p:sp>
        <p:nvSpPr>
          <p:cNvPr id="6" name="TextBox 5">
            <a:extLst>
              <a:ext uri="{FF2B5EF4-FFF2-40B4-BE49-F238E27FC236}">
                <a16:creationId xmlns:a16="http://schemas.microsoft.com/office/drawing/2014/main" id="{8B7416AF-8D83-4466-B6B2-A293E55500C2}"/>
              </a:ext>
            </a:extLst>
          </p:cNvPr>
          <p:cNvSpPr txBox="1"/>
          <p:nvPr/>
        </p:nvSpPr>
        <p:spPr>
          <a:xfrm>
            <a:off x="3505200" y="1295400"/>
            <a:ext cx="3886200" cy="1200329"/>
          </a:xfrm>
          <a:prstGeom prst="rect">
            <a:avLst/>
          </a:prstGeom>
          <a:noFill/>
        </p:spPr>
        <p:txBody>
          <a:bodyPr wrap="square" rtlCol="0">
            <a:spAutoFit/>
          </a:bodyPr>
          <a:lstStyle/>
          <a:p>
            <a:r>
              <a:rPr lang="en-US" sz="2400" dirty="0">
                <a:latin typeface="+mj-lt"/>
              </a:rPr>
              <a:t>“Deriving” </a:t>
            </a:r>
            <a:r>
              <a:rPr lang="en-US" sz="2400" dirty="0" err="1">
                <a:latin typeface="+mj-lt"/>
              </a:rPr>
              <a:t>Lagrangian</a:t>
            </a:r>
            <a:r>
              <a:rPr lang="en-US" sz="2400" dirty="0">
                <a:latin typeface="+mj-lt"/>
              </a:rPr>
              <a:t> mechanics from Newton’s laws. </a:t>
            </a:r>
          </a:p>
        </p:txBody>
      </p:sp>
      <p:graphicFrame>
        <p:nvGraphicFramePr>
          <p:cNvPr id="7" name="Object 6">
            <a:extLst>
              <a:ext uri="{FF2B5EF4-FFF2-40B4-BE49-F238E27FC236}">
                <a16:creationId xmlns:a16="http://schemas.microsoft.com/office/drawing/2014/main" id="{C9B1B91B-7884-44C1-82C6-895FBB8C40D2}"/>
              </a:ext>
            </a:extLst>
          </p:cNvPr>
          <p:cNvGraphicFramePr>
            <a:graphicFrameLocks noChangeAspect="1"/>
          </p:cNvGraphicFramePr>
          <p:nvPr>
            <p:extLst>
              <p:ext uri="{D42A27DB-BD31-4B8C-83A1-F6EECF244321}">
                <p14:modId xmlns:p14="http://schemas.microsoft.com/office/powerpoint/2010/main" val="3273554093"/>
              </p:ext>
            </p:extLst>
          </p:nvPr>
        </p:nvGraphicFramePr>
        <p:xfrm>
          <a:off x="1358900" y="3967650"/>
          <a:ext cx="6870700" cy="2446020"/>
        </p:xfrm>
        <a:graphic>
          <a:graphicData uri="http://schemas.openxmlformats.org/presentationml/2006/ole">
            <mc:AlternateContent xmlns:mc="http://schemas.openxmlformats.org/markup-compatibility/2006">
              <mc:Choice xmlns:v="urn:schemas-microsoft-com:vml" Requires="v">
                <p:oleObj name="Equation" r:id="rId4" imgW="6032160" imgH="2171520" progId="Equation.DSMT4">
                  <p:embed/>
                </p:oleObj>
              </mc:Choice>
              <mc:Fallback>
                <p:oleObj name="Equation" r:id="rId4" imgW="6032160" imgH="2171520" progId="Equation.DSMT4">
                  <p:embed/>
                  <p:pic>
                    <p:nvPicPr>
                      <p:cNvPr id="7" name="Object 6">
                        <a:extLst>
                          <a:ext uri="{FF2B5EF4-FFF2-40B4-BE49-F238E27FC236}">
                            <a16:creationId xmlns:a16="http://schemas.microsoft.com/office/drawing/2014/main" id="{C9B1B91B-7884-44C1-82C6-895FBB8C40D2}"/>
                          </a:ext>
                        </a:extLst>
                      </p:cNvPr>
                      <p:cNvPicPr/>
                      <p:nvPr/>
                    </p:nvPicPr>
                    <p:blipFill>
                      <a:blip r:embed="rId5"/>
                      <a:stretch>
                        <a:fillRect/>
                      </a:stretch>
                    </p:blipFill>
                    <p:spPr>
                      <a:xfrm>
                        <a:off x="1358900" y="3967650"/>
                        <a:ext cx="6870700" cy="2446020"/>
                      </a:xfrm>
                      <a:prstGeom prst="rect">
                        <a:avLst/>
                      </a:prstGeom>
                    </p:spPr>
                  </p:pic>
                </p:oleObj>
              </mc:Fallback>
            </mc:AlternateContent>
          </a:graphicData>
        </a:graphic>
      </p:graphicFrame>
    </p:spTree>
    <p:extLst>
      <p:ext uri="{BB962C8B-B14F-4D97-AF65-F5344CB8AC3E}">
        <p14:creationId xmlns:p14="http://schemas.microsoft.com/office/powerpoint/2010/main" val="303650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9/7/2023</a:t>
            </a:r>
            <a:endParaRPr lang="en-US" dirty="0"/>
          </a:p>
        </p:txBody>
      </p:sp>
      <p:sp>
        <p:nvSpPr>
          <p:cNvPr id="3" name="Footer Placeholder 2"/>
          <p:cNvSpPr>
            <a:spLocks noGrp="1"/>
          </p:cNvSpPr>
          <p:nvPr>
            <p:ph type="ftr" sz="quarter" idx="11"/>
          </p:nvPr>
        </p:nvSpPr>
        <p:spPr/>
        <p:txBody>
          <a:bodyPr/>
          <a:lstStyle/>
          <a:p>
            <a:r>
              <a:rPr lang="en-US"/>
              <a:t>PHY 337/637  Fall 2023--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grpSp>
        <p:nvGrpSpPr>
          <p:cNvPr id="12" name="Group 11"/>
          <p:cNvGrpSpPr/>
          <p:nvPr/>
        </p:nvGrpSpPr>
        <p:grpSpPr>
          <a:xfrm>
            <a:off x="1371600" y="201269"/>
            <a:ext cx="7173982" cy="1784352"/>
            <a:chOff x="685800" y="-492762"/>
            <a:chExt cx="7173982" cy="1784352"/>
          </a:xfrm>
        </p:grpSpPr>
        <p:sp>
          <p:nvSpPr>
            <p:cNvPr id="5" name="Oval 4"/>
            <p:cNvSpPr/>
            <p:nvPr/>
          </p:nvSpPr>
          <p:spPr>
            <a:xfrm>
              <a:off x="685800" y="457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581400" y="990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729044" y="594360"/>
              <a:ext cx="2969840" cy="697230"/>
            </a:xfrm>
            <a:custGeom>
              <a:avLst/>
              <a:gdLst>
                <a:gd name="connsiteX0" fmla="*/ 48196 w 2969840"/>
                <a:gd name="connsiteY0" fmla="*/ 0 h 697230"/>
                <a:gd name="connsiteX1" fmla="*/ 128206 w 2969840"/>
                <a:gd name="connsiteY1" fmla="*/ 148590 h 697230"/>
                <a:gd name="connsiteX2" fmla="*/ 1145476 w 2969840"/>
                <a:gd name="connsiteY2" fmla="*/ 354330 h 697230"/>
                <a:gd name="connsiteX3" fmla="*/ 1156906 w 2969840"/>
                <a:gd name="connsiteY3" fmla="*/ 354330 h 697230"/>
                <a:gd name="connsiteX4" fmla="*/ 2014156 w 2969840"/>
                <a:gd name="connsiteY4" fmla="*/ 491490 h 697230"/>
                <a:gd name="connsiteX5" fmla="*/ 2528506 w 2969840"/>
                <a:gd name="connsiteY5" fmla="*/ 697230 h 697230"/>
                <a:gd name="connsiteX6" fmla="*/ 2939986 w 2969840"/>
                <a:gd name="connsiteY6" fmla="*/ 491490 h 697230"/>
                <a:gd name="connsiteX7" fmla="*/ 2905696 w 2969840"/>
                <a:gd name="connsiteY7" fmla="*/ 457200 h 69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9840" h="697230">
                  <a:moveTo>
                    <a:pt x="48196" y="0"/>
                  </a:moveTo>
                  <a:cubicBezTo>
                    <a:pt x="-3239" y="44767"/>
                    <a:pt x="-54674" y="89535"/>
                    <a:pt x="128206" y="148590"/>
                  </a:cubicBezTo>
                  <a:cubicBezTo>
                    <a:pt x="311086" y="207645"/>
                    <a:pt x="974026" y="320040"/>
                    <a:pt x="1145476" y="354330"/>
                  </a:cubicBezTo>
                  <a:cubicBezTo>
                    <a:pt x="1316926" y="388620"/>
                    <a:pt x="1156906" y="354330"/>
                    <a:pt x="1156906" y="354330"/>
                  </a:cubicBezTo>
                  <a:cubicBezTo>
                    <a:pt x="1301686" y="377190"/>
                    <a:pt x="1785556" y="434340"/>
                    <a:pt x="2014156" y="491490"/>
                  </a:cubicBezTo>
                  <a:cubicBezTo>
                    <a:pt x="2242756" y="548640"/>
                    <a:pt x="2374201" y="697230"/>
                    <a:pt x="2528506" y="697230"/>
                  </a:cubicBezTo>
                  <a:cubicBezTo>
                    <a:pt x="2682811" y="697230"/>
                    <a:pt x="2877121" y="531495"/>
                    <a:pt x="2939986" y="491490"/>
                  </a:cubicBezTo>
                  <a:cubicBezTo>
                    <a:pt x="3002851" y="451485"/>
                    <a:pt x="2954273" y="454342"/>
                    <a:pt x="2905696" y="457200"/>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815100586"/>
                </p:ext>
              </p:extLst>
            </p:nvPr>
          </p:nvGraphicFramePr>
          <p:xfrm>
            <a:off x="1600200" y="480060"/>
            <a:ext cx="368300" cy="341313"/>
          </p:xfrm>
          <a:graphic>
            <a:graphicData uri="http://schemas.openxmlformats.org/presentationml/2006/ole">
              <mc:AlternateContent xmlns:mc="http://schemas.openxmlformats.org/markup-compatibility/2006">
                <mc:Choice xmlns:v="urn:schemas-microsoft-com:vml" Requires="v">
                  <p:oleObj name="数式" r:id="rId3" imgW="190440" imgH="177480" progId="Equation.3">
                    <p:embed/>
                  </p:oleObj>
                </mc:Choice>
                <mc:Fallback>
                  <p:oleObj name="数式" r:id="rId3" imgW="190440" imgH="177480" progId="Equation.3">
                    <p:embed/>
                    <p:pic>
                      <p:nvPicPr>
                        <p:cNvPr id="8" name="Object 7"/>
                        <p:cNvPicPr>
                          <a:picLocks noChangeAspect="1" noChangeArrowheads="1"/>
                        </p:cNvPicPr>
                        <p:nvPr/>
                      </p:nvPicPr>
                      <p:blipFill>
                        <a:blip r:embed="rId4"/>
                        <a:srcRect/>
                        <a:stretch>
                          <a:fillRect/>
                        </a:stretch>
                      </p:blipFill>
                      <p:spPr bwMode="auto">
                        <a:xfrm>
                          <a:off x="1600200" y="480060"/>
                          <a:ext cx="3683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218112219"/>
                </p:ext>
              </p:extLst>
            </p:nvPr>
          </p:nvGraphicFramePr>
          <p:xfrm>
            <a:off x="4887982" y="-492762"/>
            <a:ext cx="2971800" cy="925513"/>
          </p:xfrm>
          <a:graphic>
            <a:graphicData uri="http://schemas.openxmlformats.org/presentationml/2006/ole">
              <mc:AlternateContent xmlns:mc="http://schemas.openxmlformats.org/markup-compatibility/2006">
                <mc:Choice xmlns:v="urn:schemas-microsoft-com:vml" Requires="v">
                  <p:oleObj name="Equation" r:id="rId5" imgW="1536480" imgH="482400" progId="Equation.DSMT4">
                    <p:embed/>
                  </p:oleObj>
                </mc:Choice>
                <mc:Fallback>
                  <p:oleObj name="Equation" r:id="rId5" imgW="1536480" imgH="482400" progId="Equation.DSMT4">
                    <p:embed/>
                    <p:pic>
                      <p:nvPicPr>
                        <p:cNvPr id="9" name="Object 8"/>
                        <p:cNvPicPr>
                          <a:picLocks noChangeAspect="1" noChangeArrowheads="1"/>
                        </p:cNvPicPr>
                        <p:nvPr/>
                      </p:nvPicPr>
                      <p:blipFill>
                        <a:blip r:embed="rId6"/>
                        <a:srcRect/>
                        <a:stretch>
                          <a:fillRect/>
                        </a:stretch>
                      </p:blipFill>
                      <p:spPr bwMode="auto">
                        <a:xfrm>
                          <a:off x="4887982" y="-492762"/>
                          <a:ext cx="297180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10" name="Object 9"/>
          <p:cNvGraphicFramePr>
            <a:graphicFrameLocks noChangeAspect="1"/>
          </p:cNvGraphicFramePr>
          <p:nvPr>
            <p:extLst>
              <p:ext uri="{D42A27DB-BD31-4B8C-83A1-F6EECF244321}">
                <p14:modId xmlns:p14="http://schemas.microsoft.com/office/powerpoint/2010/main" val="333923853"/>
              </p:ext>
            </p:extLst>
          </p:nvPr>
        </p:nvGraphicFramePr>
        <p:xfrm>
          <a:off x="293010" y="2982913"/>
          <a:ext cx="5011738" cy="3413125"/>
        </p:xfrm>
        <a:graphic>
          <a:graphicData uri="http://schemas.openxmlformats.org/presentationml/2006/ole">
            <mc:AlternateContent xmlns:mc="http://schemas.openxmlformats.org/markup-compatibility/2006">
              <mc:Choice xmlns:v="urn:schemas-microsoft-com:vml" Requires="v">
                <p:oleObj name="数式" r:id="rId7" imgW="2590560" imgH="1777680" progId="Equation.3">
                  <p:embed/>
                </p:oleObj>
              </mc:Choice>
              <mc:Fallback>
                <p:oleObj name="数式" r:id="rId7" imgW="2590560" imgH="1777680" progId="Equation.3">
                  <p:embed/>
                  <p:pic>
                    <p:nvPicPr>
                      <p:cNvPr id="10" name="Object 9"/>
                      <p:cNvPicPr>
                        <a:picLocks noChangeAspect="1" noChangeArrowheads="1"/>
                      </p:cNvPicPr>
                      <p:nvPr/>
                    </p:nvPicPr>
                    <p:blipFill>
                      <a:blip r:embed="rId8"/>
                      <a:srcRect/>
                      <a:stretch>
                        <a:fillRect/>
                      </a:stretch>
                    </p:blipFill>
                    <p:spPr bwMode="auto">
                      <a:xfrm>
                        <a:off x="293010" y="2982913"/>
                        <a:ext cx="5011738"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p:nvPr/>
        </p:nvSpPr>
        <p:spPr>
          <a:xfrm>
            <a:off x="426720" y="535632"/>
            <a:ext cx="7543800" cy="461665"/>
          </a:xfrm>
          <a:prstGeom prst="rect">
            <a:avLst/>
          </a:prstGeom>
          <a:noFill/>
        </p:spPr>
        <p:txBody>
          <a:bodyPr wrap="square" rtlCol="0">
            <a:spAutoFit/>
          </a:bodyPr>
          <a:lstStyle/>
          <a:p>
            <a:r>
              <a:rPr lang="en-US" sz="2400" dirty="0" err="1">
                <a:latin typeface="+mj-lt"/>
              </a:rPr>
              <a:t>D’Alembert’s</a:t>
            </a:r>
            <a:r>
              <a:rPr lang="en-US" sz="2400" dirty="0">
                <a:latin typeface="+mj-lt"/>
              </a:rPr>
              <a:t> principle:</a:t>
            </a:r>
          </a:p>
        </p:txBody>
      </p:sp>
      <p:graphicFrame>
        <p:nvGraphicFramePr>
          <p:cNvPr id="13" name="Object 12">
            <a:extLst>
              <a:ext uri="{FF2B5EF4-FFF2-40B4-BE49-F238E27FC236}">
                <a16:creationId xmlns:a16="http://schemas.microsoft.com/office/drawing/2014/main" id="{EF482799-EA59-4BB4-8099-C74439C03332}"/>
              </a:ext>
            </a:extLst>
          </p:cNvPr>
          <p:cNvGraphicFramePr>
            <a:graphicFrameLocks noChangeAspect="1"/>
          </p:cNvGraphicFramePr>
          <p:nvPr>
            <p:extLst>
              <p:ext uri="{D42A27DB-BD31-4B8C-83A1-F6EECF244321}">
                <p14:modId xmlns:p14="http://schemas.microsoft.com/office/powerpoint/2010/main" val="593814471"/>
              </p:ext>
            </p:extLst>
          </p:nvPr>
        </p:nvGraphicFramePr>
        <p:xfrm>
          <a:off x="1088231" y="2095061"/>
          <a:ext cx="3911040" cy="406080"/>
        </p:xfrm>
        <a:graphic>
          <a:graphicData uri="http://schemas.openxmlformats.org/presentationml/2006/ole">
            <mc:AlternateContent xmlns:mc="http://schemas.openxmlformats.org/markup-compatibility/2006">
              <mc:Choice xmlns:v="urn:schemas-microsoft-com:vml" Requires="v">
                <p:oleObj name="Equation" r:id="rId9" imgW="1955520" imgH="203040" progId="Equation.DSMT4">
                  <p:embed/>
                </p:oleObj>
              </mc:Choice>
              <mc:Fallback>
                <p:oleObj name="Equation" r:id="rId9" imgW="1955520" imgH="203040" progId="Equation.DSMT4">
                  <p:embed/>
                  <p:pic>
                    <p:nvPicPr>
                      <p:cNvPr id="13" name="Object 12">
                        <a:extLst>
                          <a:ext uri="{FF2B5EF4-FFF2-40B4-BE49-F238E27FC236}">
                            <a16:creationId xmlns:a16="http://schemas.microsoft.com/office/drawing/2014/main" id="{EF482799-EA59-4BB4-8099-C74439C03332}"/>
                          </a:ext>
                        </a:extLst>
                      </p:cNvPr>
                      <p:cNvPicPr/>
                      <p:nvPr/>
                    </p:nvPicPr>
                    <p:blipFill>
                      <a:blip r:embed="rId10"/>
                      <a:stretch>
                        <a:fillRect/>
                      </a:stretch>
                    </p:blipFill>
                    <p:spPr>
                      <a:xfrm>
                        <a:off x="1088231" y="2095061"/>
                        <a:ext cx="3911040" cy="40608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986A204E-F737-401E-A1FC-D614DF058FAE}"/>
              </a:ext>
            </a:extLst>
          </p:cNvPr>
          <p:cNvGraphicFramePr>
            <a:graphicFrameLocks noChangeAspect="1"/>
          </p:cNvGraphicFramePr>
          <p:nvPr>
            <p:extLst>
              <p:ext uri="{D42A27DB-BD31-4B8C-83A1-F6EECF244321}">
                <p14:modId xmlns:p14="http://schemas.microsoft.com/office/powerpoint/2010/main" val="1549475285"/>
              </p:ext>
            </p:extLst>
          </p:nvPr>
        </p:nvGraphicFramePr>
        <p:xfrm>
          <a:off x="5610225" y="2095500"/>
          <a:ext cx="3073400" cy="1100138"/>
        </p:xfrm>
        <a:graphic>
          <a:graphicData uri="http://schemas.openxmlformats.org/presentationml/2006/ole">
            <mc:AlternateContent xmlns:mc="http://schemas.openxmlformats.org/markup-compatibility/2006">
              <mc:Choice xmlns:v="urn:schemas-microsoft-com:vml" Requires="v">
                <p:oleObj name="Equation" r:id="rId11" imgW="1701720" imgH="609480" progId="Equation.DSMT4">
                  <p:embed/>
                </p:oleObj>
              </mc:Choice>
              <mc:Fallback>
                <p:oleObj name="Equation" r:id="rId11" imgW="1701720" imgH="609480" progId="Equation.DSMT4">
                  <p:embed/>
                  <p:pic>
                    <p:nvPicPr>
                      <p:cNvPr id="14" name="Object 13">
                        <a:extLst>
                          <a:ext uri="{FF2B5EF4-FFF2-40B4-BE49-F238E27FC236}">
                            <a16:creationId xmlns:a16="http://schemas.microsoft.com/office/drawing/2014/main" id="{986A204E-F737-401E-A1FC-D614DF058FAE}"/>
                          </a:ext>
                        </a:extLst>
                      </p:cNvPr>
                      <p:cNvPicPr/>
                      <p:nvPr/>
                    </p:nvPicPr>
                    <p:blipFill>
                      <a:blip r:embed="rId12"/>
                      <a:stretch>
                        <a:fillRect/>
                      </a:stretch>
                    </p:blipFill>
                    <p:spPr>
                      <a:xfrm>
                        <a:off x="5610225" y="2095500"/>
                        <a:ext cx="3073400" cy="1100138"/>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C7EE47AD-0DF2-450A-B7AC-9348DBD3A0D4}"/>
              </a:ext>
            </a:extLst>
          </p:cNvPr>
          <p:cNvGraphicFramePr>
            <a:graphicFrameLocks noChangeAspect="1"/>
          </p:cNvGraphicFramePr>
          <p:nvPr>
            <p:extLst>
              <p:ext uri="{D42A27DB-BD31-4B8C-83A1-F6EECF244321}">
                <p14:modId xmlns:p14="http://schemas.microsoft.com/office/powerpoint/2010/main" val="1859390510"/>
              </p:ext>
            </p:extLst>
          </p:nvPr>
        </p:nvGraphicFramePr>
        <p:xfrm>
          <a:off x="5533160" y="1174091"/>
          <a:ext cx="3139001" cy="912188"/>
        </p:xfrm>
        <a:graphic>
          <a:graphicData uri="http://schemas.openxmlformats.org/presentationml/2006/ole">
            <mc:AlternateContent xmlns:mc="http://schemas.openxmlformats.org/markup-compatibility/2006">
              <mc:Choice xmlns:v="urn:schemas-microsoft-com:vml" Requires="v">
                <p:oleObj name="Equation" r:id="rId13" imgW="1485720" imgH="431640" progId="Equation.DSMT4">
                  <p:embed/>
                </p:oleObj>
              </mc:Choice>
              <mc:Fallback>
                <p:oleObj name="Equation" r:id="rId13" imgW="1485720" imgH="431640" progId="Equation.DSMT4">
                  <p:embed/>
                  <p:pic>
                    <p:nvPicPr>
                      <p:cNvPr id="15" name="Object 14">
                        <a:extLst>
                          <a:ext uri="{FF2B5EF4-FFF2-40B4-BE49-F238E27FC236}">
                            <a16:creationId xmlns:a16="http://schemas.microsoft.com/office/drawing/2014/main" id="{C7EE47AD-0DF2-450A-B7AC-9348DBD3A0D4}"/>
                          </a:ext>
                        </a:extLst>
                      </p:cNvPr>
                      <p:cNvPicPr/>
                      <p:nvPr/>
                    </p:nvPicPr>
                    <p:blipFill>
                      <a:blip r:embed="rId14"/>
                      <a:stretch>
                        <a:fillRect/>
                      </a:stretch>
                    </p:blipFill>
                    <p:spPr>
                      <a:xfrm>
                        <a:off x="5533160" y="1174091"/>
                        <a:ext cx="3139001" cy="912188"/>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E97F10A5-00CA-2DE2-DABB-41B3B8A5324E}"/>
              </a:ext>
            </a:extLst>
          </p:cNvPr>
          <p:cNvSpPr txBox="1"/>
          <p:nvPr/>
        </p:nvSpPr>
        <p:spPr>
          <a:xfrm>
            <a:off x="4354286" y="3930840"/>
            <a:ext cx="4278990" cy="461665"/>
          </a:xfrm>
          <a:prstGeom prst="rect">
            <a:avLst/>
          </a:prstGeom>
          <a:noFill/>
        </p:spPr>
        <p:txBody>
          <a:bodyPr wrap="square" rtlCol="0">
            <a:spAutoFit/>
          </a:bodyPr>
          <a:lstStyle/>
          <a:p>
            <a:r>
              <a:rPr lang="en-US" sz="2400" dirty="0">
                <a:latin typeface="+mj-lt"/>
              </a:rPr>
              <a:t>This is D’Alembert’s principle.</a:t>
            </a:r>
          </a:p>
        </p:txBody>
      </p:sp>
      <p:sp>
        <p:nvSpPr>
          <p:cNvPr id="19" name="Arrow: Up 18">
            <a:extLst>
              <a:ext uri="{FF2B5EF4-FFF2-40B4-BE49-F238E27FC236}">
                <a16:creationId xmlns:a16="http://schemas.microsoft.com/office/drawing/2014/main" id="{ADF28B1B-08F3-7429-9B64-C95E31E17186}"/>
              </a:ext>
            </a:extLst>
          </p:cNvPr>
          <p:cNvSpPr/>
          <p:nvPr/>
        </p:nvSpPr>
        <p:spPr>
          <a:xfrm rot="19688571">
            <a:off x="4692490" y="3608387"/>
            <a:ext cx="486452" cy="30887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8777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A7C930-8C27-4663-ADE5-71FA9AEA8C88}"/>
              </a:ext>
            </a:extLst>
          </p:cNvPr>
          <p:cNvSpPr>
            <a:spLocks noGrp="1"/>
          </p:cNvSpPr>
          <p:nvPr>
            <p:ph type="dt" sz="half" idx="10"/>
          </p:nvPr>
        </p:nvSpPr>
        <p:spPr/>
        <p:txBody>
          <a:bodyPr/>
          <a:lstStyle/>
          <a:p>
            <a:r>
              <a:rPr lang="en-US"/>
              <a:t>9/7/2023</a:t>
            </a:r>
            <a:endParaRPr lang="en-US" dirty="0"/>
          </a:p>
        </p:txBody>
      </p:sp>
      <p:sp>
        <p:nvSpPr>
          <p:cNvPr id="3" name="Footer Placeholder 2">
            <a:extLst>
              <a:ext uri="{FF2B5EF4-FFF2-40B4-BE49-F238E27FC236}">
                <a16:creationId xmlns:a16="http://schemas.microsoft.com/office/drawing/2014/main" id="{70D3ED90-FC2F-416A-B090-33E3120BC237}"/>
              </a:ext>
            </a:extLst>
          </p:cNvPr>
          <p:cNvSpPr>
            <a:spLocks noGrp="1"/>
          </p:cNvSpPr>
          <p:nvPr>
            <p:ph type="ftr" sz="quarter" idx="11"/>
          </p:nvPr>
        </p:nvSpPr>
        <p:spPr/>
        <p:txBody>
          <a:bodyPr/>
          <a:lstStyle/>
          <a:p>
            <a:r>
              <a:rPr lang="en-US"/>
              <a:t>PHY 337/637  Fall 2023-- Lecture 4</a:t>
            </a:r>
            <a:endParaRPr lang="en-US" dirty="0"/>
          </a:p>
        </p:txBody>
      </p:sp>
      <p:sp>
        <p:nvSpPr>
          <p:cNvPr id="4" name="Slide Number Placeholder 3">
            <a:extLst>
              <a:ext uri="{FF2B5EF4-FFF2-40B4-BE49-F238E27FC236}">
                <a16:creationId xmlns:a16="http://schemas.microsoft.com/office/drawing/2014/main" id="{3321930E-6601-4DEE-82C3-0B0A7B44C08B}"/>
              </a:ext>
            </a:extLst>
          </p:cNvPr>
          <p:cNvSpPr>
            <a:spLocks noGrp="1"/>
          </p:cNvSpPr>
          <p:nvPr>
            <p:ph type="sldNum" sz="quarter" idx="12"/>
          </p:nvPr>
        </p:nvSpPr>
        <p:spPr/>
        <p:txBody>
          <a:bodyPr/>
          <a:lstStyle/>
          <a:p>
            <a:fld id="{CE368B07-CEBF-4C80-90AF-53B34FA04CF3}" type="slidenum">
              <a:rPr lang="en-US" smtClean="0"/>
              <a:t>16</a:t>
            </a:fld>
            <a:endParaRPr lang="en-US" dirty="0"/>
          </a:p>
        </p:txBody>
      </p:sp>
      <p:graphicFrame>
        <p:nvGraphicFramePr>
          <p:cNvPr id="6" name="Object 5">
            <a:extLst>
              <a:ext uri="{FF2B5EF4-FFF2-40B4-BE49-F238E27FC236}">
                <a16:creationId xmlns:a16="http://schemas.microsoft.com/office/drawing/2014/main" id="{55A48BFB-2D39-46FD-9BDB-41726F1B12AC}"/>
              </a:ext>
            </a:extLst>
          </p:cNvPr>
          <p:cNvGraphicFramePr>
            <a:graphicFrameLocks noChangeAspect="1"/>
          </p:cNvGraphicFramePr>
          <p:nvPr>
            <p:extLst>
              <p:ext uri="{D42A27DB-BD31-4B8C-83A1-F6EECF244321}">
                <p14:modId xmlns:p14="http://schemas.microsoft.com/office/powerpoint/2010/main" val="3923828607"/>
              </p:ext>
            </p:extLst>
          </p:nvPr>
        </p:nvGraphicFramePr>
        <p:xfrm>
          <a:off x="126999" y="2286000"/>
          <a:ext cx="9017001" cy="3962400"/>
        </p:xfrm>
        <a:graphic>
          <a:graphicData uri="http://schemas.openxmlformats.org/presentationml/2006/ole">
            <mc:AlternateContent xmlns:mc="http://schemas.openxmlformats.org/markup-compatibility/2006">
              <mc:Choice xmlns:v="urn:schemas-microsoft-com:vml" Requires="v">
                <p:oleObj name="Equation" r:id="rId2" imgW="4508280" imgH="1981080" progId="Equation.DSMT4">
                  <p:embed/>
                </p:oleObj>
              </mc:Choice>
              <mc:Fallback>
                <p:oleObj name="Equation" r:id="rId2" imgW="4508280" imgH="1981080" progId="Equation.DSMT4">
                  <p:embed/>
                  <p:pic>
                    <p:nvPicPr>
                      <p:cNvPr id="6" name="Object 5">
                        <a:extLst>
                          <a:ext uri="{FF2B5EF4-FFF2-40B4-BE49-F238E27FC236}">
                            <a16:creationId xmlns:a16="http://schemas.microsoft.com/office/drawing/2014/main" id="{55A48BFB-2D39-46FD-9BDB-41726F1B12AC}"/>
                          </a:ext>
                        </a:extLst>
                      </p:cNvPr>
                      <p:cNvPicPr/>
                      <p:nvPr/>
                    </p:nvPicPr>
                    <p:blipFill>
                      <a:blip r:embed="rId3"/>
                      <a:stretch>
                        <a:fillRect/>
                      </a:stretch>
                    </p:blipFill>
                    <p:spPr>
                      <a:xfrm>
                        <a:off x="126999" y="2286000"/>
                        <a:ext cx="9017001" cy="396240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AA01DEF5-C10E-4905-BC31-92F49C5C95FC}"/>
              </a:ext>
            </a:extLst>
          </p:cNvPr>
          <p:cNvSpPr txBox="1"/>
          <p:nvPr/>
        </p:nvSpPr>
        <p:spPr>
          <a:xfrm>
            <a:off x="113747" y="152400"/>
            <a:ext cx="8801653" cy="1938992"/>
          </a:xfrm>
          <a:prstGeom prst="rect">
            <a:avLst/>
          </a:prstGeom>
          <a:noFill/>
        </p:spPr>
        <p:txBody>
          <a:bodyPr wrap="square" rtlCol="0">
            <a:spAutoFit/>
          </a:bodyPr>
          <a:lstStyle/>
          <a:p>
            <a:r>
              <a:rPr lang="en-US" sz="2400" dirty="0">
                <a:latin typeface="+mj-lt"/>
              </a:rPr>
              <a:t>You might ask why we need “generalized” coordinates. In fact, Cartesian coordinates are often just fine, but using the more flexible possibilities reveals important aspects of the formalism. Cartesian coordinates are a special case of generalized coordinates.</a:t>
            </a:r>
          </a:p>
        </p:txBody>
      </p:sp>
    </p:spTree>
    <p:extLst>
      <p:ext uri="{BB962C8B-B14F-4D97-AF65-F5344CB8AC3E}">
        <p14:creationId xmlns:p14="http://schemas.microsoft.com/office/powerpoint/2010/main" val="2616116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6EA90A-9095-44D6-8F05-ADD0A00DFEBB}"/>
              </a:ext>
            </a:extLst>
          </p:cNvPr>
          <p:cNvSpPr>
            <a:spLocks noGrp="1"/>
          </p:cNvSpPr>
          <p:nvPr>
            <p:ph type="dt" sz="half" idx="10"/>
          </p:nvPr>
        </p:nvSpPr>
        <p:spPr/>
        <p:txBody>
          <a:bodyPr/>
          <a:lstStyle/>
          <a:p>
            <a:r>
              <a:rPr lang="en-US"/>
              <a:t>9/7/2023</a:t>
            </a:r>
            <a:endParaRPr lang="en-US" dirty="0"/>
          </a:p>
        </p:txBody>
      </p:sp>
      <p:sp>
        <p:nvSpPr>
          <p:cNvPr id="3" name="Footer Placeholder 2">
            <a:extLst>
              <a:ext uri="{FF2B5EF4-FFF2-40B4-BE49-F238E27FC236}">
                <a16:creationId xmlns:a16="http://schemas.microsoft.com/office/drawing/2014/main" id="{E3C55CDD-2F0F-4EA2-B260-6A7BCEB03F6A}"/>
              </a:ext>
            </a:extLst>
          </p:cNvPr>
          <p:cNvSpPr>
            <a:spLocks noGrp="1"/>
          </p:cNvSpPr>
          <p:nvPr>
            <p:ph type="ftr" sz="quarter" idx="11"/>
          </p:nvPr>
        </p:nvSpPr>
        <p:spPr/>
        <p:txBody>
          <a:bodyPr/>
          <a:lstStyle/>
          <a:p>
            <a:r>
              <a:rPr lang="en-US"/>
              <a:t>PHY 337/637  Fall 2023-- Lecture 4</a:t>
            </a:r>
            <a:endParaRPr lang="en-US" dirty="0"/>
          </a:p>
        </p:txBody>
      </p:sp>
      <p:sp>
        <p:nvSpPr>
          <p:cNvPr id="4" name="Slide Number Placeholder 3">
            <a:extLst>
              <a:ext uri="{FF2B5EF4-FFF2-40B4-BE49-F238E27FC236}">
                <a16:creationId xmlns:a16="http://schemas.microsoft.com/office/drawing/2014/main" id="{EA862803-A866-4D8F-B481-90073CE4063C}"/>
              </a:ext>
            </a:extLst>
          </p:cNvPr>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a:extLst>
              <a:ext uri="{FF2B5EF4-FFF2-40B4-BE49-F238E27FC236}">
                <a16:creationId xmlns:a16="http://schemas.microsoft.com/office/drawing/2014/main" id="{52390A7C-8A53-4C22-A8DA-1FD3E54C3A25}"/>
              </a:ext>
            </a:extLst>
          </p:cNvPr>
          <p:cNvSpPr txBox="1"/>
          <p:nvPr/>
        </p:nvSpPr>
        <p:spPr>
          <a:xfrm>
            <a:off x="609600" y="381000"/>
            <a:ext cx="6705600" cy="461665"/>
          </a:xfrm>
          <a:prstGeom prst="rect">
            <a:avLst/>
          </a:prstGeom>
          <a:noFill/>
        </p:spPr>
        <p:txBody>
          <a:bodyPr wrap="square" rtlCol="0">
            <a:spAutoFit/>
          </a:bodyPr>
          <a:lstStyle/>
          <a:p>
            <a:r>
              <a:rPr lang="en-US" sz="2400" dirty="0">
                <a:latin typeface="+mj-lt"/>
              </a:rPr>
              <a:t>Summary up to now --</a:t>
            </a:r>
          </a:p>
        </p:txBody>
      </p:sp>
      <p:graphicFrame>
        <p:nvGraphicFramePr>
          <p:cNvPr id="6" name="Object 5">
            <a:extLst>
              <a:ext uri="{FF2B5EF4-FFF2-40B4-BE49-F238E27FC236}">
                <a16:creationId xmlns:a16="http://schemas.microsoft.com/office/drawing/2014/main" id="{FF75C2E4-320A-4235-AEDC-C7A75F3839DB}"/>
              </a:ext>
            </a:extLst>
          </p:cNvPr>
          <p:cNvGraphicFramePr>
            <a:graphicFrameLocks noChangeAspect="1"/>
          </p:cNvGraphicFramePr>
          <p:nvPr>
            <p:extLst>
              <p:ext uri="{D42A27DB-BD31-4B8C-83A1-F6EECF244321}">
                <p14:modId xmlns:p14="http://schemas.microsoft.com/office/powerpoint/2010/main" val="2066323178"/>
              </p:ext>
            </p:extLst>
          </p:nvPr>
        </p:nvGraphicFramePr>
        <p:xfrm>
          <a:off x="1061811" y="1007268"/>
          <a:ext cx="6264275" cy="4843463"/>
        </p:xfrm>
        <a:graphic>
          <a:graphicData uri="http://schemas.openxmlformats.org/presentationml/2006/ole">
            <mc:AlternateContent xmlns:mc="http://schemas.openxmlformats.org/markup-compatibility/2006">
              <mc:Choice xmlns:v="urn:schemas-microsoft-com:vml" Requires="v">
                <p:oleObj name="Equation" r:id="rId2" imgW="2628720" imgH="2031840" progId="Equation.DSMT4">
                  <p:embed/>
                </p:oleObj>
              </mc:Choice>
              <mc:Fallback>
                <p:oleObj name="Equation" r:id="rId2" imgW="2628720" imgH="2031840" progId="Equation.DSMT4">
                  <p:embed/>
                  <p:pic>
                    <p:nvPicPr>
                      <p:cNvPr id="6" name="Object 5">
                        <a:extLst>
                          <a:ext uri="{FF2B5EF4-FFF2-40B4-BE49-F238E27FC236}">
                            <a16:creationId xmlns:a16="http://schemas.microsoft.com/office/drawing/2014/main" id="{FF75C2E4-320A-4235-AEDC-C7A75F3839DB}"/>
                          </a:ext>
                        </a:extLst>
                      </p:cNvPr>
                      <p:cNvPicPr/>
                      <p:nvPr/>
                    </p:nvPicPr>
                    <p:blipFill>
                      <a:blip r:embed="rId3"/>
                      <a:stretch>
                        <a:fillRect/>
                      </a:stretch>
                    </p:blipFill>
                    <p:spPr>
                      <a:xfrm>
                        <a:off x="1061811" y="1007268"/>
                        <a:ext cx="6264275" cy="4843463"/>
                      </a:xfrm>
                      <a:prstGeom prst="rect">
                        <a:avLst/>
                      </a:prstGeom>
                    </p:spPr>
                  </p:pic>
                </p:oleObj>
              </mc:Fallback>
            </mc:AlternateContent>
          </a:graphicData>
        </a:graphic>
      </p:graphicFrame>
    </p:spTree>
    <p:extLst>
      <p:ext uri="{BB962C8B-B14F-4D97-AF65-F5344CB8AC3E}">
        <p14:creationId xmlns:p14="http://schemas.microsoft.com/office/powerpoint/2010/main" val="2045898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9/7/2023</a:t>
            </a:r>
            <a:endParaRPr lang="en-US" dirty="0"/>
          </a:p>
        </p:txBody>
      </p:sp>
      <p:sp>
        <p:nvSpPr>
          <p:cNvPr id="3" name="Footer Placeholder 2"/>
          <p:cNvSpPr>
            <a:spLocks noGrp="1"/>
          </p:cNvSpPr>
          <p:nvPr>
            <p:ph type="ftr" sz="quarter" idx="11"/>
          </p:nvPr>
        </p:nvSpPr>
        <p:spPr/>
        <p:txBody>
          <a:bodyPr/>
          <a:lstStyle/>
          <a:p>
            <a:r>
              <a:rPr lang="en-US"/>
              <a:t>PHY 337/637  Fall 2023--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75465367"/>
              </p:ext>
            </p:extLst>
          </p:nvPr>
        </p:nvGraphicFramePr>
        <p:xfrm>
          <a:off x="1017588" y="1168400"/>
          <a:ext cx="6605587" cy="4775200"/>
        </p:xfrm>
        <a:graphic>
          <a:graphicData uri="http://schemas.openxmlformats.org/presentationml/2006/ole">
            <mc:AlternateContent xmlns:mc="http://schemas.openxmlformats.org/markup-compatibility/2006">
              <mc:Choice xmlns:v="urn:schemas-microsoft-com:vml" Requires="v">
                <p:oleObj name="Equation" r:id="rId3" imgW="3416040" imgH="2489040" progId="Equation.DSMT4">
                  <p:embed/>
                </p:oleObj>
              </mc:Choice>
              <mc:Fallback>
                <p:oleObj name="Equation" r:id="rId3" imgW="3416040" imgH="2489040" progId="Equation.DSMT4">
                  <p:embed/>
                  <p:pic>
                    <p:nvPicPr>
                      <p:cNvPr id="5" name="Object 4"/>
                      <p:cNvPicPr>
                        <a:picLocks noChangeAspect="1" noChangeArrowheads="1"/>
                      </p:cNvPicPr>
                      <p:nvPr/>
                    </p:nvPicPr>
                    <p:blipFill>
                      <a:blip r:embed="rId4"/>
                      <a:srcRect/>
                      <a:stretch>
                        <a:fillRect/>
                      </a:stretch>
                    </p:blipFill>
                    <p:spPr bwMode="auto">
                      <a:xfrm>
                        <a:off x="1017588" y="1168400"/>
                        <a:ext cx="6605587"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 name="Group 5"/>
          <p:cNvGrpSpPr/>
          <p:nvPr/>
        </p:nvGrpSpPr>
        <p:grpSpPr>
          <a:xfrm>
            <a:off x="685800" y="269875"/>
            <a:ext cx="6729413" cy="1021715"/>
            <a:chOff x="685800" y="269875"/>
            <a:chExt cx="6729413" cy="1021715"/>
          </a:xfrm>
        </p:grpSpPr>
        <p:sp>
          <p:nvSpPr>
            <p:cNvPr id="7" name="Oval 6"/>
            <p:cNvSpPr/>
            <p:nvPr/>
          </p:nvSpPr>
          <p:spPr>
            <a:xfrm>
              <a:off x="685800" y="457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581400" y="990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729044" y="594360"/>
              <a:ext cx="2969840" cy="697230"/>
            </a:xfrm>
            <a:custGeom>
              <a:avLst/>
              <a:gdLst>
                <a:gd name="connsiteX0" fmla="*/ 48196 w 2969840"/>
                <a:gd name="connsiteY0" fmla="*/ 0 h 697230"/>
                <a:gd name="connsiteX1" fmla="*/ 128206 w 2969840"/>
                <a:gd name="connsiteY1" fmla="*/ 148590 h 697230"/>
                <a:gd name="connsiteX2" fmla="*/ 1145476 w 2969840"/>
                <a:gd name="connsiteY2" fmla="*/ 354330 h 697230"/>
                <a:gd name="connsiteX3" fmla="*/ 1156906 w 2969840"/>
                <a:gd name="connsiteY3" fmla="*/ 354330 h 697230"/>
                <a:gd name="connsiteX4" fmla="*/ 2014156 w 2969840"/>
                <a:gd name="connsiteY4" fmla="*/ 491490 h 697230"/>
                <a:gd name="connsiteX5" fmla="*/ 2528506 w 2969840"/>
                <a:gd name="connsiteY5" fmla="*/ 697230 h 697230"/>
                <a:gd name="connsiteX6" fmla="*/ 2939986 w 2969840"/>
                <a:gd name="connsiteY6" fmla="*/ 491490 h 697230"/>
                <a:gd name="connsiteX7" fmla="*/ 2905696 w 2969840"/>
                <a:gd name="connsiteY7" fmla="*/ 457200 h 69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9840" h="697230">
                  <a:moveTo>
                    <a:pt x="48196" y="0"/>
                  </a:moveTo>
                  <a:cubicBezTo>
                    <a:pt x="-3239" y="44767"/>
                    <a:pt x="-54674" y="89535"/>
                    <a:pt x="128206" y="148590"/>
                  </a:cubicBezTo>
                  <a:cubicBezTo>
                    <a:pt x="311086" y="207645"/>
                    <a:pt x="974026" y="320040"/>
                    <a:pt x="1145476" y="354330"/>
                  </a:cubicBezTo>
                  <a:cubicBezTo>
                    <a:pt x="1316926" y="388620"/>
                    <a:pt x="1156906" y="354330"/>
                    <a:pt x="1156906" y="354330"/>
                  </a:cubicBezTo>
                  <a:cubicBezTo>
                    <a:pt x="1301686" y="377190"/>
                    <a:pt x="1785556" y="434340"/>
                    <a:pt x="2014156" y="491490"/>
                  </a:cubicBezTo>
                  <a:cubicBezTo>
                    <a:pt x="2242756" y="548640"/>
                    <a:pt x="2374201" y="697230"/>
                    <a:pt x="2528506" y="697230"/>
                  </a:cubicBezTo>
                  <a:cubicBezTo>
                    <a:pt x="2682811" y="697230"/>
                    <a:pt x="2877121" y="531495"/>
                    <a:pt x="2939986" y="491490"/>
                  </a:cubicBezTo>
                  <a:cubicBezTo>
                    <a:pt x="3002851" y="451485"/>
                    <a:pt x="2954273" y="454342"/>
                    <a:pt x="2905696" y="457200"/>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327354738"/>
                </p:ext>
              </p:extLst>
            </p:nvPr>
          </p:nvGraphicFramePr>
          <p:xfrm>
            <a:off x="1600200" y="480060"/>
            <a:ext cx="368300" cy="341313"/>
          </p:xfrm>
          <a:graphic>
            <a:graphicData uri="http://schemas.openxmlformats.org/presentationml/2006/ole">
              <mc:AlternateContent xmlns:mc="http://schemas.openxmlformats.org/markup-compatibility/2006">
                <mc:Choice xmlns:v="urn:schemas-microsoft-com:vml" Requires="v">
                  <p:oleObj name="数式" r:id="rId5" imgW="190440" imgH="177480" progId="Equation.3">
                    <p:embed/>
                  </p:oleObj>
                </mc:Choice>
                <mc:Fallback>
                  <p:oleObj name="数式" r:id="rId5" imgW="190440" imgH="177480" progId="Equation.3">
                    <p:embed/>
                    <p:pic>
                      <p:nvPicPr>
                        <p:cNvPr id="10" name="Object 9"/>
                        <p:cNvPicPr>
                          <a:picLocks noChangeAspect="1" noChangeArrowheads="1"/>
                        </p:cNvPicPr>
                        <p:nvPr/>
                      </p:nvPicPr>
                      <p:blipFill>
                        <a:blip r:embed="rId6"/>
                        <a:srcRect/>
                        <a:stretch>
                          <a:fillRect/>
                        </a:stretch>
                      </p:blipFill>
                      <p:spPr bwMode="auto">
                        <a:xfrm>
                          <a:off x="1600200" y="480060"/>
                          <a:ext cx="3683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723018744"/>
                </p:ext>
              </p:extLst>
            </p:nvPr>
          </p:nvGraphicFramePr>
          <p:xfrm>
            <a:off x="4443413" y="269875"/>
            <a:ext cx="2971800" cy="925513"/>
          </p:xfrm>
          <a:graphic>
            <a:graphicData uri="http://schemas.openxmlformats.org/presentationml/2006/ole">
              <mc:AlternateContent xmlns:mc="http://schemas.openxmlformats.org/markup-compatibility/2006">
                <mc:Choice xmlns:v="urn:schemas-microsoft-com:vml" Requires="v">
                  <p:oleObj name="Equation" r:id="rId7" imgW="1536480" imgH="482400" progId="Equation.DSMT4">
                    <p:embed/>
                  </p:oleObj>
                </mc:Choice>
                <mc:Fallback>
                  <p:oleObj name="Equation" r:id="rId7" imgW="1536480" imgH="482400" progId="Equation.DSMT4">
                    <p:embed/>
                    <p:pic>
                      <p:nvPicPr>
                        <p:cNvPr id="11" name="Object 10"/>
                        <p:cNvPicPr>
                          <a:picLocks noChangeAspect="1" noChangeArrowheads="1"/>
                        </p:cNvPicPr>
                        <p:nvPr/>
                      </p:nvPicPr>
                      <p:blipFill>
                        <a:blip r:embed="rId8"/>
                        <a:srcRect/>
                        <a:stretch>
                          <a:fillRect/>
                        </a:stretch>
                      </p:blipFill>
                      <p:spPr bwMode="auto">
                        <a:xfrm>
                          <a:off x="4443413" y="269875"/>
                          <a:ext cx="297180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12" name="Object 11"/>
          <p:cNvGraphicFramePr>
            <a:graphicFrameLocks noChangeAspect="1"/>
          </p:cNvGraphicFramePr>
          <p:nvPr>
            <p:extLst>
              <p:ext uri="{D42A27DB-BD31-4B8C-83A1-F6EECF244321}">
                <p14:modId xmlns:p14="http://schemas.microsoft.com/office/powerpoint/2010/main" val="374132575"/>
              </p:ext>
            </p:extLst>
          </p:nvPr>
        </p:nvGraphicFramePr>
        <p:xfrm>
          <a:off x="6828138" y="730880"/>
          <a:ext cx="1083581" cy="1501805"/>
        </p:xfrm>
        <a:graphic>
          <a:graphicData uri="http://schemas.openxmlformats.org/presentationml/2006/ole">
            <mc:AlternateContent xmlns:mc="http://schemas.openxmlformats.org/markup-compatibility/2006">
              <mc:Choice xmlns:v="urn:schemas-microsoft-com:vml" Requires="v">
                <p:oleObj name="Equation" r:id="rId9" imgW="723600" imgH="1002960" progId="Equation.DSMT4">
                  <p:embed/>
                </p:oleObj>
              </mc:Choice>
              <mc:Fallback>
                <p:oleObj name="Equation" r:id="rId9" imgW="723600" imgH="1002960" progId="Equation.DSMT4">
                  <p:embed/>
                  <p:pic>
                    <p:nvPicPr>
                      <p:cNvPr id="12" name="Object 11"/>
                      <p:cNvPicPr/>
                      <p:nvPr/>
                    </p:nvPicPr>
                    <p:blipFill>
                      <a:blip r:embed="rId10"/>
                      <a:stretch>
                        <a:fillRect/>
                      </a:stretch>
                    </p:blipFill>
                    <p:spPr>
                      <a:xfrm>
                        <a:off x="6828138" y="730880"/>
                        <a:ext cx="1083581" cy="1501805"/>
                      </a:xfrm>
                      <a:prstGeom prst="rect">
                        <a:avLst/>
                      </a:prstGeom>
                    </p:spPr>
                  </p:pic>
                </p:oleObj>
              </mc:Fallback>
            </mc:AlternateContent>
          </a:graphicData>
        </a:graphic>
      </p:graphicFrame>
    </p:spTree>
    <p:extLst>
      <p:ext uri="{BB962C8B-B14F-4D97-AF65-F5344CB8AC3E}">
        <p14:creationId xmlns:p14="http://schemas.microsoft.com/office/powerpoint/2010/main" val="4050775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670F60-42D5-4F36-949A-8FAB96881AD4}"/>
              </a:ext>
            </a:extLst>
          </p:cNvPr>
          <p:cNvSpPr>
            <a:spLocks noGrp="1"/>
          </p:cNvSpPr>
          <p:nvPr>
            <p:ph type="dt" sz="half" idx="10"/>
          </p:nvPr>
        </p:nvSpPr>
        <p:spPr/>
        <p:txBody>
          <a:bodyPr/>
          <a:lstStyle/>
          <a:p>
            <a:r>
              <a:rPr lang="en-US"/>
              <a:t>9/7/2023</a:t>
            </a:r>
            <a:endParaRPr lang="en-US" dirty="0"/>
          </a:p>
        </p:txBody>
      </p:sp>
      <p:sp>
        <p:nvSpPr>
          <p:cNvPr id="3" name="Footer Placeholder 2">
            <a:extLst>
              <a:ext uri="{FF2B5EF4-FFF2-40B4-BE49-F238E27FC236}">
                <a16:creationId xmlns:a16="http://schemas.microsoft.com/office/drawing/2014/main" id="{ADED0A30-609A-49BF-B9CF-18456CA0816C}"/>
              </a:ext>
            </a:extLst>
          </p:cNvPr>
          <p:cNvSpPr>
            <a:spLocks noGrp="1"/>
          </p:cNvSpPr>
          <p:nvPr>
            <p:ph type="ftr" sz="quarter" idx="11"/>
          </p:nvPr>
        </p:nvSpPr>
        <p:spPr/>
        <p:txBody>
          <a:bodyPr/>
          <a:lstStyle/>
          <a:p>
            <a:r>
              <a:rPr lang="en-US"/>
              <a:t>PHY 337/637  Fall 2023-- Lecture 4</a:t>
            </a:r>
            <a:endParaRPr lang="en-US" dirty="0"/>
          </a:p>
        </p:txBody>
      </p:sp>
      <p:sp>
        <p:nvSpPr>
          <p:cNvPr id="4" name="Slide Number Placeholder 3">
            <a:extLst>
              <a:ext uri="{FF2B5EF4-FFF2-40B4-BE49-F238E27FC236}">
                <a16:creationId xmlns:a16="http://schemas.microsoft.com/office/drawing/2014/main" id="{45BCBF5E-6B5D-4FCD-BC9A-8770FAE5DE86}"/>
              </a:ext>
            </a:extLst>
          </p:cNvPr>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a:extLst>
              <a:ext uri="{FF2B5EF4-FFF2-40B4-BE49-F238E27FC236}">
                <a16:creationId xmlns:a16="http://schemas.microsoft.com/office/drawing/2014/main" id="{25A4EDC5-D4E0-4472-90B8-5392CB4642F7}"/>
              </a:ext>
            </a:extLst>
          </p:cNvPr>
          <p:cNvSpPr txBox="1"/>
          <p:nvPr/>
        </p:nvSpPr>
        <p:spPr>
          <a:xfrm>
            <a:off x="838200" y="381000"/>
            <a:ext cx="7315200" cy="461665"/>
          </a:xfrm>
          <a:prstGeom prst="rect">
            <a:avLst/>
          </a:prstGeom>
          <a:noFill/>
        </p:spPr>
        <p:txBody>
          <a:bodyPr wrap="square" rtlCol="0">
            <a:spAutoFit/>
          </a:bodyPr>
          <a:lstStyle/>
          <a:p>
            <a:r>
              <a:rPr lang="en-US" sz="2400" dirty="0">
                <a:latin typeface="+mj-lt"/>
              </a:rPr>
              <a:t>Some details</a:t>
            </a:r>
          </a:p>
        </p:txBody>
      </p:sp>
      <p:graphicFrame>
        <p:nvGraphicFramePr>
          <p:cNvPr id="6" name="Object 5">
            <a:extLst>
              <a:ext uri="{FF2B5EF4-FFF2-40B4-BE49-F238E27FC236}">
                <a16:creationId xmlns:a16="http://schemas.microsoft.com/office/drawing/2014/main" id="{28E33494-5EDD-4EE9-806C-6051195B2AAA}"/>
              </a:ext>
            </a:extLst>
          </p:cNvPr>
          <p:cNvGraphicFramePr>
            <a:graphicFrameLocks noChangeAspect="1"/>
          </p:cNvGraphicFramePr>
          <p:nvPr>
            <p:extLst>
              <p:ext uri="{D42A27DB-BD31-4B8C-83A1-F6EECF244321}">
                <p14:modId xmlns:p14="http://schemas.microsoft.com/office/powerpoint/2010/main" val="3899620950"/>
              </p:ext>
            </p:extLst>
          </p:nvPr>
        </p:nvGraphicFramePr>
        <p:xfrm>
          <a:off x="1122946" y="1185565"/>
          <a:ext cx="6136105" cy="1143000"/>
        </p:xfrm>
        <a:graphic>
          <a:graphicData uri="http://schemas.openxmlformats.org/presentationml/2006/ole">
            <mc:AlternateContent xmlns:mc="http://schemas.openxmlformats.org/markup-compatibility/2006">
              <mc:Choice xmlns:v="urn:schemas-microsoft-com:vml" Requires="v">
                <p:oleObj name="Equation" r:id="rId2" imgW="2590560" imgH="482400" progId="Equation.DSMT4">
                  <p:embed/>
                </p:oleObj>
              </mc:Choice>
              <mc:Fallback>
                <p:oleObj name="Equation" r:id="rId2" imgW="2590560" imgH="482400" progId="Equation.DSMT4">
                  <p:embed/>
                  <p:pic>
                    <p:nvPicPr>
                      <p:cNvPr id="6" name="Object 5">
                        <a:extLst>
                          <a:ext uri="{FF2B5EF4-FFF2-40B4-BE49-F238E27FC236}">
                            <a16:creationId xmlns:a16="http://schemas.microsoft.com/office/drawing/2014/main" id="{28E33494-5EDD-4EE9-806C-6051195B2AAA}"/>
                          </a:ext>
                        </a:extLst>
                      </p:cNvPr>
                      <p:cNvPicPr/>
                      <p:nvPr/>
                    </p:nvPicPr>
                    <p:blipFill>
                      <a:blip r:embed="rId3"/>
                      <a:stretch>
                        <a:fillRect/>
                      </a:stretch>
                    </p:blipFill>
                    <p:spPr>
                      <a:xfrm>
                        <a:off x="1122946" y="1185565"/>
                        <a:ext cx="6136105" cy="114300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9FC70615-641C-4F85-A66F-7EFBF06283CD}"/>
              </a:ext>
            </a:extLst>
          </p:cNvPr>
          <p:cNvSpPr txBox="1"/>
          <p:nvPr/>
        </p:nvSpPr>
        <p:spPr>
          <a:xfrm>
            <a:off x="321365" y="2266950"/>
            <a:ext cx="7848600" cy="1569660"/>
          </a:xfrm>
          <a:prstGeom prst="rect">
            <a:avLst/>
          </a:prstGeom>
          <a:noFill/>
        </p:spPr>
        <p:txBody>
          <a:bodyPr wrap="square" rtlCol="0">
            <a:spAutoFit/>
          </a:bodyPr>
          <a:lstStyle/>
          <a:p>
            <a:r>
              <a:rPr lang="en-US" sz="2400" dirty="0">
                <a:latin typeface="+mj-lt"/>
              </a:rPr>
              <a:t>You may be still wondering why we need to introduce “generalized”  coordinates when cartesian coordinates are an example.     What the generalized coordinates allow us to show is that </a:t>
            </a:r>
          </a:p>
        </p:txBody>
      </p:sp>
      <p:graphicFrame>
        <p:nvGraphicFramePr>
          <p:cNvPr id="8" name="Object 7">
            <a:extLst>
              <a:ext uri="{FF2B5EF4-FFF2-40B4-BE49-F238E27FC236}">
                <a16:creationId xmlns:a16="http://schemas.microsoft.com/office/drawing/2014/main" id="{55AA34CE-3AFD-4078-86DB-F999109E2E07}"/>
              </a:ext>
            </a:extLst>
          </p:cNvPr>
          <p:cNvGraphicFramePr>
            <a:graphicFrameLocks noChangeAspect="1"/>
          </p:cNvGraphicFramePr>
          <p:nvPr>
            <p:extLst>
              <p:ext uri="{D42A27DB-BD31-4B8C-83A1-F6EECF244321}">
                <p14:modId xmlns:p14="http://schemas.microsoft.com/office/powerpoint/2010/main" val="105607891"/>
              </p:ext>
            </p:extLst>
          </p:nvPr>
        </p:nvGraphicFramePr>
        <p:xfrm>
          <a:off x="533400" y="3931363"/>
          <a:ext cx="4640263" cy="1973263"/>
        </p:xfrm>
        <a:graphic>
          <a:graphicData uri="http://schemas.openxmlformats.org/presentationml/2006/ole">
            <mc:AlternateContent xmlns:mc="http://schemas.openxmlformats.org/markup-compatibility/2006">
              <mc:Choice xmlns:v="urn:schemas-microsoft-com:vml" Requires="v">
                <p:oleObj name="Equation" r:id="rId4" imgW="2400120" imgH="1028520" progId="Equation.DSMT4">
                  <p:embed/>
                </p:oleObj>
              </mc:Choice>
              <mc:Fallback>
                <p:oleObj name="Equation" r:id="rId4" imgW="2400120" imgH="1028520" progId="Equation.DSMT4">
                  <p:embed/>
                  <p:pic>
                    <p:nvPicPr>
                      <p:cNvPr id="8" name="Object 7">
                        <a:extLst>
                          <a:ext uri="{FF2B5EF4-FFF2-40B4-BE49-F238E27FC236}">
                            <a16:creationId xmlns:a16="http://schemas.microsoft.com/office/drawing/2014/main" id="{55AA34CE-3AFD-4078-86DB-F999109E2E07}"/>
                          </a:ext>
                        </a:extLst>
                      </p:cNvPr>
                      <p:cNvPicPr>
                        <a:picLocks noChangeAspect="1" noChangeArrowheads="1"/>
                      </p:cNvPicPr>
                      <p:nvPr/>
                    </p:nvPicPr>
                    <p:blipFill>
                      <a:blip r:embed="rId5"/>
                      <a:srcRect/>
                      <a:stretch>
                        <a:fillRect/>
                      </a:stretch>
                    </p:blipFill>
                    <p:spPr bwMode="auto">
                      <a:xfrm>
                        <a:off x="533400" y="3931363"/>
                        <a:ext cx="4640263"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6109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28F07B-C9A3-28F4-4D35-396013051138}"/>
              </a:ext>
            </a:extLst>
          </p:cNvPr>
          <p:cNvPicPr>
            <a:picLocks noChangeAspect="1"/>
          </p:cNvPicPr>
          <p:nvPr/>
        </p:nvPicPr>
        <p:blipFill>
          <a:blip r:embed="rId3"/>
          <a:stretch>
            <a:fillRect/>
          </a:stretch>
        </p:blipFill>
        <p:spPr>
          <a:xfrm>
            <a:off x="271417" y="136525"/>
            <a:ext cx="8601165" cy="4375245"/>
          </a:xfrm>
          <a:prstGeom prst="rect">
            <a:avLst/>
          </a:prstGeom>
        </p:spPr>
      </p:pic>
      <p:sp>
        <p:nvSpPr>
          <p:cNvPr id="2" name="Date Placeholder 1"/>
          <p:cNvSpPr>
            <a:spLocks noGrp="1"/>
          </p:cNvSpPr>
          <p:nvPr>
            <p:ph type="dt" sz="half" idx="10"/>
          </p:nvPr>
        </p:nvSpPr>
        <p:spPr/>
        <p:txBody>
          <a:bodyPr/>
          <a:lstStyle/>
          <a:p>
            <a:r>
              <a:rPr lang="en-US"/>
              <a:t>9/7/2023</a:t>
            </a:r>
            <a:endParaRPr lang="en-US" dirty="0"/>
          </a:p>
        </p:txBody>
      </p:sp>
      <p:sp>
        <p:nvSpPr>
          <p:cNvPr id="3" name="Footer Placeholder 2"/>
          <p:cNvSpPr>
            <a:spLocks noGrp="1"/>
          </p:cNvSpPr>
          <p:nvPr>
            <p:ph type="ftr" sz="quarter" idx="11"/>
          </p:nvPr>
        </p:nvSpPr>
        <p:spPr/>
        <p:txBody>
          <a:bodyPr/>
          <a:lstStyle/>
          <a:p>
            <a:r>
              <a:rPr lang="en-US"/>
              <a:t>PHY 337/637  Fall 2023--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5" name="Right Arrow 4"/>
          <p:cNvSpPr/>
          <p:nvPr/>
        </p:nvSpPr>
        <p:spPr>
          <a:xfrm>
            <a:off x="381000" y="3429000"/>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9/7/2023</a:t>
            </a:r>
            <a:endParaRPr lang="en-US" dirty="0"/>
          </a:p>
        </p:txBody>
      </p:sp>
      <p:sp>
        <p:nvSpPr>
          <p:cNvPr id="3" name="Footer Placeholder 2"/>
          <p:cNvSpPr>
            <a:spLocks noGrp="1"/>
          </p:cNvSpPr>
          <p:nvPr>
            <p:ph type="ftr" sz="quarter" idx="11"/>
          </p:nvPr>
        </p:nvSpPr>
        <p:spPr/>
        <p:txBody>
          <a:bodyPr/>
          <a:lstStyle/>
          <a:p>
            <a:r>
              <a:rPr lang="en-US"/>
              <a:t>PHY 337/637  Fall 2023--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83249987"/>
              </p:ext>
            </p:extLst>
          </p:nvPr>
        </p:nvGraphicFramePr>
        <p:xfrm>
          <a:off x="722313" y="1989138"/>
          <a:ext cx="7091362" cy="3787775"/>
        </p:xfrm>
        <a:graphic>
          <a:graphicData uri="http://schemas.openxmlformats.org/presentationml/2006/ole">
            <mc:AlternateContent xmlns:mc="http://schemas.openxmlformats.org/markup-compatibility/2006">
              <mc:Choice xmlns:v="urn:schemas-microsoft-com:vml" Requires="v">
                <p:oleObj name="Equation" r:id="rId3" imgW="5613120" imgH="3022560" progId="Equation.DSMT4">
                  <p:embed/>
                </p:oleObj>
              </mc:Choice>
              <mc:Fallback>
                <p:oleObj name="Equation" r:id="rId3" imgW="5613120" imgH="3022560" progId="Equation.DSMT4">
                  <p:embed/>
                  <p:pic>
                    <p:nvPicPr>
                      <p:cNvPr id="5" name="Object 4"/>
                      <p:cNvPicPr>
                        <a:picLocks noChangeAspect="1" noChangeArrowheads="1"/>
                      </p:cNvPicPr>
                      <p:nvPr/>
                    </p:nvPicPr>
                    <p:blipFill>
                      <a:blip r:embed="rId4"/>
                      <a:srcRect/>
                      <a:stretch>
                        <a:fillRect/>
                      </a:stretch>
                    </p:blipFill>
                    <p:spPr bwMode="auto">
                      <a:xfrm>
                        <a:off x="722313" y="1989138"/>
                        <a:ext cx="7091362" cy="3787775"/>
                      </a:xfrm>
                      <a:prstGeom prst="rect">
                        <a:avLst/>
                      </a:prstGeom>
                      <a:noFill/>
                      <a:ln>
                        <a:noFill/>
                      </a:ln>
                    </p:spPr>
                  </p:pic>
                </p:oleObj>
              </mc:Fallback>
            </mc:AlternateContent>
          </a:graphicData>
        </a:graphic>
      </p:graphicFrame>
      <p:grpSp>
        <p:nvGrpSpPr>
          <p:cNvPr id="6" name="Group 5"/>
          <p:cNvGrpSpPr/>
          <p:nvPr/>
        </p:nvGrpSpPr>
        <p:grpSpPr>
          <a:xfrm>
            <a:off x="685800" y="457200"/>
            <a:ext cx="3048000" cy="834390"/>
            <a:chOff x="685800" y="457200"/>
            <a:chExt cx="3048000" cy="834390"/>
          </a:xfrm>
        </p:grpSpPr>
        <p:sp>
          <p:nvSpPr>
            <p:cNvPr id="7" name="Oval 6"/>
            <p:cNvSpPr/>
            <p:nvPr/>
          </p:nvSpPr>
          <p:spPr>
            <a:xfrm>
              <a:off x="685800" y="457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581400" y="990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729044" y="594360"/>
              <a:ext cx="2969840" cy="697230"/>
            </a:xfrm>
            <a:custGeom>
              <a:avLst/>
              <a:gdLst>
                <a:gd name="connsiteX0" fmla="*/ 48196 w 2969840"/>
                <a:gd name="connsiteY0" fmla="*/ 0 h 697230"/>
                <a:gd name="connsiteX1" fmla="*/ 128206 w 2969840"/>
                <a:gd name="connsiteY1" fmla="*/ 148590 h 697230"/>
                <a:gd name="connsiteX2" fmla="*/ 1145476 w 2969840"/>
                <a:gd name="connsiteY2" fmla="*/ 354330 h 697230"/>
                <a:gd name="connsiteX3" fmla="*/ 1156906 w 2969840"/>
                <a:gd name="connsiteY3" fmla="*/ 354330 h 697230"/>
                <a:gd name="connsiteX4" fmla="*/ 2014156 w 2969840"/>
                <a:gd name="connsiteY4" fmla="*/ 491490 h 697230"/>
                <a:gd name="connsiteX5" fmla="*/ 2528506 w 2969840"/>
                <a:gd name="connsiteY5" fmla="*/ 697230 h 697230"/>
                <a:gd name="connsiteX6" fmla="*/ 2939986 w 2969840"/>
                <a:gd name="connsiteY6" fmla="*/ 491490 h 697230"/>
                <a:gd name="connsiteX7" fmla="*/ 2905696 w 2969840"/>
                <a:gd name="connsiteY7" fmla="*/ 457200 h 69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9840" h="697230">
                  <a:moveTo>
                    <a:pt x="48196" y="0"/>
                  </a:moveTo>
                  <a:cubicBezTo>
                    <a:pt x="-3239" y="44767"/>
                    <a:pt x="-54674" y="89535"/>
                    <a:pt x="128206" y="148590"/>
                  </a:cubicBezTo>
                  <a:cubicBezTo>
                    <a:pt x="311086" y="207645"/>
                    <a:pt x="974026" y="320040"/>
                    <a:pt x="1145476" y="354330"/>
                  </a:cubicBezTo>
                  <a:cubicBezTo>
                    <a:pt x="1316926" y="388620"/>
                    <a:pt x="1156906" y="354330"/>
                    <a:pt x="1156906" y="354330"/>
                  </a:cubicBezTo>
                  <a:cubicBezTo>
                    <a:pt x="1301686" y="377190"/>
                    <a:pt x="1785556" y="434340"/>
                    <a:pt x="2014156" y="491490"/>
                  </a:cubicBezTo>
                  <a:cubicBezTo>
                    <a:pt x="2242756" y="548640"/>
                    <a:pt x="2374201" y="697230"/>
                    <a:pt x="2528506" y="697230"/>
                  </a:cubicBezTo>
                  <a:cubicBezTo>
                    <a:pt x="2682811" y="697230"/>
                    <a:pt x="2877121" y="531495"/>
                    <a:pt x="2939986" y="491490"/>
                  </a:cubicBezTo>
                  <a:cubicBezTo>
                    <a:pt x="3002851" y="451485"/>
                    <a:pt x="2954273" y="454342"/>
                    <a:pt x="2905696" y="457200"/>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327354738"/>
                </p:ext>
              </p:extLst>
            </p:nvPr>
          </p:nvGraphicFramePr>
          <p:xfrm>
            <a:off x="1600200" y="480060"/>
            <a:ext cx="368300" cy="341313"/>
          </p:xfrm>
          <a:graphic>
            <a:graphicData uri="http://schemas.openxmlformats.org/presentationml/2006/ole">
              <mc:AlternateContent xmlns:mc="http://schemas.openxmlformats.org/markup-compatibility/2006">
                <mc:Choice xmlns:v="urn:schemas-microsoft-com:vml" Requires="v">
                  <p:oleObj name="数式" r:id="rId5" imgW="190440" imgH="177480" progId="Equation.3">
                    <p:embed/>
                  </p:oleObj>
                </mc:Choice>
                <mc:Fallback>
                  <p:oleObj name="数式" r:id="rId5" imgW="190440" imgH="177480" progId="Equation.3">
                    <p:embed/>
                    <p:pic>
                      <p:nvPicPr>
                        <p:cNvPr id="10" name="Object 9"/>
                        <p:cNvPicPr>
                          <a:picLocks noChangeAspect="1" noChangeArrowheads="1"/>
                        </p:cNvPicPr>
                        <p:nvPr/>
                      </p:nvPicPr>
                      <p:blipFill>
                        <a:blip r:embed="rId6"/>
                        <a:srcRect/>
                        <a:stretch>
                          <a:fillRect/>
                        </a:stretch>
                      </p:blipFill>
                      <p:spPr bwMode="auto">
                        <a:xfrm>
                          <a:off x="1600200" y="480060"/>
                          <a:ext cx="3683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3" name="Down Arrow 12"/>
          <p:cNvSpPr/>
          <p:nvPr/>
        </p:nvSpPr>
        <p:spPr>
          <a:xfrm>
            <a:off x="2362200" y="4495800"/>
            <a:ext cx="609600" cy="685800"/>
          </a:xfrm>
          <a:prstGeom prst="down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20208337">
            <a:off x="3962400" y="4495800"/>
            <a:ext cx="609600" cy="685800"/>
          </a:xfrm>
          <a:prstGeom prst="down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2065776216"/>
              </p:ext>
            </p:extLst>
          </p:nvPr>
        </p:nvGraphicFramePr>
        <p:xfrm>
          <a:off x="4602926" y="762000"/>
          <a:ext cx="3068712" cy="695255"/>
        </p:xfrm>
        <a:graphic>
          <a:graphicData uri="http://schemas.openxmlformats.org/presentationml/2006/ole">
            <mc:AlternateContent xmlns:mc="http://schemas.openxmlformats.org/markup-compatibility/2006">
              <mc:Choice xmlns:v="urn:schemas-microsoft-com:vml" Requires="v">
                <p:oleObj name="Equation" r:id="rId7" imgW="1625400" imgH="368280" progId="Equation.DSMT4">
                  <p:embed/>
                </p:oleObj>
              </mc:Choice>
              <mc:Fallback>
                <p:oleObj name="Equation" r:id="rId7" imgW="1625400" imgH="368280" progId="Equation.DSMT4">
                  <p:embed/>
                  <p:pic>
                    <p:nvPicPr>
                      <p:cNvPr id="11" name="Object 10"/>
                      <p:cNvPicPr/>
                      <p:nvPr/>
                    </p:nvPicPr>
                    <p:blipFill>
                      <a:blip r:embed="rId8"/>
                      <a:stretch>
                        <a:fillRect/>
                      </a:stretch>
                    </p:blipFill>
                    <p:spPr>
                      <a:xfrm>
                        <a:off x="4602926" y="762000"/>
                        <a:ext cx="3068712" cy="695255"/>
                      </a:xfrm>
                      <a:prstGeom prst="rect">
                        <a:avLst/>
                      </a:prstGeom>
                    </p:spPr>
                  </p:pic>
                </p:oleObj>
              </mc:Fallback>
            </mc:AlternateContent>
          </a:graphicData>
        </a:graphic>
      </p:graphicFrame>
    </p:spTree>
    <p:extLst>
      <p:ext uri="{BB962C8B-B14F-4D97-AF65-F5344CB8AC3E}">
        <p14:creationId xmlns:p14="http://schemas.microsoft.com/office/powerpoint/2010/main" val="2317286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9/7/2023</a:t>
            </a:r>
            <a:endParaRPr lang="en-US" dirty="0"/>
          </a:p>
        </p:txBody>
      </p:sp>
      <p:sp>
        <p:nvSpPr>
          <p:cNvPr id="3" name="Footer Placeholder 2"/>
          <p:cNvSpPr>
            <a:spLocks noGrp="1"/>
          </p:cNvSpPr>
          <p:nvPr>
            <p:ph type="ftr" sz="quarter" idx="11"/>
          </p:nvPr>
        </p:nvSpPr>
        <p:spPr/>
        <p:txBody>
          <a:bodyPr/>
          <a:lstStyle/>
          <a:p>
            <a:r>
              <a:rPr lang="en-US"/>
              <a:t>PHY 337/637  Fall 2023--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176211722"/>
              </p:ext>
            </p:extLst>
          </p:nvPr>
        </p:nvGraphicFramePr>
        <p:xfrm>
          <a:off x="533400" y="1291590"/>
          <a:ext cx="5500687" cy="2679700"/>
        </p:xfrm>
        <a:graphic>
          <a:graphicData uri="http://schemas.openxmlformats.org/presentationml/2006/ole">
            <mc:AlternateContent xmlns:mc="http://schemas.openxmlformats.org/markup-compatibility/2006">
              <mc:Choice xmlns:v="urn:schemas-microsoft-com:vml" Requires="v">
                <p:oleObj name="数式" r:id="rId3" imgW="2844720" imgH="1396800" progId="Equation.3">
                  <p:embed/>
                </p:oleObj>
              </mc:Choice>
              <mc:Fallback>
                <p:oleObj name="数式" r:id="rId3" imgW="2844720" imgH="1396800" progId="Equation.3">
                  <p:embed/>
                  <p:pic>
                    <p:nvPicPr>
                      <p:cNvPr id="5" name="Object 4"/>
                      <p:cNvPicPr>
                        <a:picLocks noChangeAspect="1" noChangeArrowheads="1"/>
                      </p:cNvPicPr>
                      <p:nvPr/>
                    </p:nvPicPr>
                    <p:blipFill>
                      <a:blip r:embed="rId4"/>
                      <a:srcRect/>
                      <a:stretch>
                        <a:fillRect/>
                      </a:stretch>
                    </p:blipFill>
                    <p:spPr bwMode="auto">
                      <a:xfrm>
                        <a:off x="533400" y="1291590"/>
                        <a:ext cx="5500687"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 name="Group 5"/>
          <p:cNvGrpSpPr/>
          <p:nvPr/>
        </p:nvGrpSpPr>
        <p:grpSpPr>
          <a:xfrm>
            <a:off x="685800" y="269875"/>
            <a:ext cx="6729413" cy="1021715"/>
            <a:chOff x="685800" y="269875"/>
            <a:chExt cx="6729413" cy="1021715"/>
          </a:xfrm>
        </p:grpSpPr>
        <p:sp>
          <p:nvSpPr>
            <p:cNvPr id="7" name="Oval 6"/>
            <p:cNvSpPr/>
            <p:nvPr/>
          </p:nvSpPr>
          <p:spPr>
            <a:xfrm>
              <a:off x="685800" y="457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581400" y="990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729044" y="594360"/>
              <a:ext cx="2969840" cy="697230"/>
            </a:xfrm>
            <a:custGeom>
              <a:avLst/>
              <a:gdLst>
                <a:gd name="connsiteX0" fmla="*/ 48196 w 2969840"/>
                <a:gd name="connsiteY0" fmla="*/ 0 h 697230"/>
                <a:gd name="connsiteX1" fmla="*/ 128206 w 2969840"/>
                <a:gd name="connsiteY1" fmla="*/ 148590 h 697230"/>
                <a:gd name="connsiteX2" fmla="*/ 1145476 w 2969840"/>
                <a:gd name="connsiteY2" fmla="*/ 354330 h 697230"/>
                <a:gd name="connsiteX3" fmla="*/ 1156906 w 2969840"/>
                <a:gd name="connsiteY3" fmla="*/ 354330 h 697230"/>
                <a:gd name="connsiteX4" fmla="*/ 2014156 w 2969840"/>
                <a:gd name="connsiteY4" fmla="*/ 491490 h 697230"/>
                <a:gd name="connsiteX5" fmla="*/ 2528506 w 2969840"/>
                <a:gd name="connsiteY5" fmla="*/ 697230 h 697230"/>
                <a:gd name="connsiteX6" fmla="*/ 2939986 w 2969840"/>
                <a:gd name="connsiteY6" fmla="*/ 491490 h 697230"/>
                <a:gd name="connsiteX7" fmla="*/ 2905696 w 2969840"/>
                <a:gd name="connsiteY7" fmla="*/ 457200 h 69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9840" h="697230">
                  <a:moveTo>
                    <a:pt x="48196" y="0"/>
                  </a:moveTo>
                  <a:cubicBezTo>
                    <a:pt x="-3239" y="44767"/>
                    <a:pt x="-54674" y="89535"/>
                    <a:pt x="128206" y="148590"/>
                  </a:cubicBezTo>
                  <a:cubicBezTo>
                    <a:pt x="311086" y="207645"/>
                    <a:pt x="974026" y="320040"/>
                    <a:pt x="1145476" y="354330"/>
                  </a:cubicBezTo>
                  <a:cubicBezTo>
                    <a:pt x="1316926" y="388620"/>
                    <a:pt x="1156906" y="354330"/>
                    <a:pt x="1156906" y="354330"/>
                  </a:cubicBezTo>
                  <a:cubicBezTo>
                    <a:pt x="1301686" y="377190"/>
                    <a:pt x="1785556" y="434340"/>
                    <a:pt x="2014156" y="491490"/>
                  </a:cubicBezTo>
                  <a:cubicBezTo>
                    <a:pt x="2242756" y="548640"/>
                    <a:pt x="2374201" y="697230"/>
                    <a:pt x="2528506" y="697230"/>
                  </a:cubicBezTo>
                  <a:cubicBezTo>
                    <a:pt x="2682811" y="697230"/>
                    <a:pt x="2877121" y="531495"/>
                    <a:pt x="2939986" y="491490"/>
                  </a:cubicBezTo>
                  <a:cubicBezTo>
                    <a:pt x="3002851" y="451485"/>
                    <a:pt x="2954273" y="454342"/>
                    <a:pt x="2905696" y="457200"/>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658505015"/>
                </p:ext>
              </p:extLst>
            </p:nvPr>
          </p:nvGraphicFramePr>
          <p:xfrm>
            <a:off x="1600200" y="480060"/>
            <a:ext cx="368300" cy="341313"/>
          </p:xfrm>
          <a:graphic>
            <a:graphicData uri="http://schemas.openxmlformats.org/presentationml/2006/ole">
              <mc:AlternateContent xmlns:mc="http://schemas.openxmlformats.org/markup-compatibility/2006">
                <mc:Choice xmlns:v="urn:schemas-microsoft-com:vml" Requires="v">
                  <p:oleObj name="数式" r:id="rId5" imgW="190440" imgH="177480" progId="Equation.3">
                    <p:embed/>
                  </p:oleObj>
                </mc:Choice>
                <mc:Fallback>
                  <p:oleObj name="数式" r:id="rId5" imgW="190440" imgH="177480" progId="Equation.3">
                    <p:embed/>
                    <p:pic>
                      <p:nvPicPr>
                        <p:cNvPr id="10" name="Object 9"/>
                        <p:cNvPicPr>
                          <a:picLocks noChangeAspect="1" noChangeArrowheads="1"/>
                        </p:cNvPicPr>
                        <p:nvPr/>
                      </p:nvPicPr>
                      <p:blipFill>
                        <a:blip r:embed="rId6"/>
                        <a:srcRect/>
                        <a:stretch>
                          <a:fillRect/>
                        </a:stretch>
                      </p:blipFill>
                      <p:spPr bwMode="auto">
                        <a:xfrm>
                          <a:off x="1600200" y="480060"/>
                          <a:ext cx="3683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620657334"/>
                </p:ext>
              </p:extLst>
            </p:nvPr>
          </p:nvGraphicFramePr>
          <p:xfrm>
            <a:off x="4443413" y="269875"/>
            <a:ext cx="2971800" cy="925513"/>
          </p:xfrm>
          <a:graphic>
            <a:graphicData uri="http://schemas.openxmlformats.org/presentationml/2006/ole">
              <mc:AlternateContent xmlns:mc="http://schemas.openxmlformats.org/markup-compatibility/2006">
                <mc:Choice xmlns:v="urn:schemas-microsoft-com:vml" Requires="v">
                  <p:oleObj name="Equation" r:id="rId7" imgW="1536480" imgH="482400" progId="Equation.DSMT4">
                    <p:embed/>
                  </p:oleObj>
                </mc:Choice>
                <mc:Fallback>
                  <p:oleObj name="Equation" r:id="rId7" imgW="1536480" imgH="482400" progId="Equation.DSMT4">
                    <p:embed/>
                    <p:pic>
                      <p:nvPicPr>
                        <p:cNvPr id="11" name="Object 10"/>
                        <p:cNvPicPr>
                          <a:picLocks noChangeAspect="1" noChangeArrowheads="1"/>
                        </p:cNvPicPr>
                        <p:nvPr/>
                      </p:nvPicPr>
                      <p:blipFill>
                        <a:blip r:embed="rId8"/>
                        <a:srcRect/>
                        <a:stretch>
                          <a:fillRect/>
                        </a:stretch>
                      </p:blipFill>
                      <p:spPr bwMode="auto">
                        <a:xfrm>
                          <a:off x="4443413" y="269875"/>
                          <a:ext cx="297180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12" name="Object 11"/>
          <p:cNvGraphicFramePr>
            <a:graphicFrameLocks noChangeAspect="1"/>
          </p:cNvGraphicFramePr>
          <p:nvPr>
            <p:extLst>
              <p:ext uri="{D42A27DB-BD31-4B8C-83A1-F6EECF244321}">
                <p14:modId xmlns:p14="http://schemas.microsoft.com/office/powerpoint/2010/main" val="3029021318"/>
              </p:ext>
            </p:extLst>
          </p:nvPr>
        </p:nvGraphicFramePr>
        <p:xfrm>
          <a:off x="393292" y="3759765"/>
          <a:ext cx="8052615" cy="2629218"/>
        </p:xfrm>
        <a:graphic>
          <a:graphicData uri="http://schemas.openxmlformats.org/presentationml/2006/ole">
            <mc:AlternateContent xmlns:mc="http://schemas.openxmlformats.org/markup-compatibility/2006">
              <mc:Choice xmlns:v="urn:schemas-microsoft-com:vml" Requires="v">
                <p:oleObj name="Equation" r:id="rId9" imgW="5206680" imgH="1714320" progId="Equation.DSMT4">
                  <p:embed/>
                </p:oleObj>
              </mc:Choice>
              <mc:Fallback>
                <p:oleObj name="Equation" r:id="rId9" imgW="5206680" imgH="1714320" progId="Equation.DSMT4">
                  <p:embed/>
                  <p:pic>
                    <p:nvPicPr>
                      <p:cNvPr id="12" name="Object 11"/>
                      <p:cNvPicPr>
                        <a:picLocks noChangeAspect="1" noChangeArrowheads="1"/>
                      </p:cNvPicPr>
                      <p:nvPr/>
                    </p:nvPicPr>
                    <p:blipFill>
                      <a:blip r:embed="rId10"/>
                      <a:srcRect/>
                      <a:stretch>
                        <a:fillRect/>
                      </a:stretch>
                    </p:blipFill>
                    <p:spPr bwMode="auto">
                      <a:xfrm>
                        <a:off x="393292" y="3759765"/>
                        <a:ext cx="8052615" cy="262921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620577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111410-C906-C87B-F2F6-C6E0DE178961}"/>
              </a:ext>
            </a:extLst>
          </p:cNvPr>
          <p:cNvSpPr>
            <a:spLocks noGrp="1"/>
          </p:cNvSpPr>
          <p:nvPr>
            <p:ph type="dt" sz="half" idx="10"/>
          </p:nvPr>
        </p:nvSpPr>
        <p:spPr/>
        <p:txBody>
          <a:bodyPr/>
          <a:lstStyle/>
          <a:p>
            <a:r>
              <a:rPr lang="en-US"/>
              <a:t>9/7/2023</a:t>
            </a:r>
            <a:endParaRPr lang="en-US" dirty="0"/>
          </a:p>
        </p:txBody>
      </p:sp>
      <p:sp>
        <p:nvSpPr>
          <p:cNvPr id="3" name="Footer Placeholder 2">
            <a:extLst>
              <a:ext uri="{FF2B5EF4-FFF2-40B4-BE49-F238E27FC236}">
                <a16:creationId xmlns:a16="http://schemas.microsoft.com/office/drawing/2014/main" id="{7EDF925F-3BEA-B5CB-EE5A-0D844775EF52}"/>
              </a:ext>
            </a:extLst>
          </p:cNvPr>
          <p:cNvSpPr>
            <a:spLocks noGrp="1"/>
          </p:cNvSpPr>
          <p:nvPr>
            <p:ph type="ftr" sz="quarter" idx="11"/>
          </p:nvPr>
        </p:nvSpPr>
        <p:spPr/>
        <p:txBody>
          <a:bodyPr/>
          <a:lstStyle/>
          <a:p>
            <a:r>
              <a:rPr lang="en-US"/>
              <a:t>PHY 337/637  Fall 2023-- Lecture 4</a:t>
            </a:r>
            <a:endParaRPr lang="en-US" dirty="0"/>
          </a:p>
        </p:txBody>
      </p:sp>
      <p:sp>
        <p:nvSpPr>
          <p:cNvPr id="4" name="Slide Number Placeholder 3">
            <a:extLst>
              <a:ext uri="{FF2B5EF4-FFF2-40B4-BE49-F238E27FC236}">
                <a16:creationId xmlns:a16="http://schemas.microsoft.com/office/drawing/2014/main" id="{1B65F5FF-B6A3-62EB-51B8-87397E823E9E}"/>
              </a:ext>
            </a:extLst>
          </p:cNvPr>
          <p:cNvSpPr>
            <a:spLocks noGrp="1"/>
          </p:cNvSpPr>
          <p:nvPr>
            <p:ph type="sldNum" sz="quarter" idx="12"/>
          </p:nvPr>
        </p:nvSpPr>
        <p:spPr/>
        <p:txBody>
          <a:bodyPr/>
          <a:lstStyle/>
          <a:p>
            <a:fld id="{CE368B07-CEBF-4C80-90AF-53B34FA04CF3}" type="slidenum">
              <a:rPr lang="en-US" smtClean="0"/>
              <a:t>22</a:t>
            </a:fld>
            <a:endParaRPr lang="en-US" dirty="0"/>
          </a:p>
        </p:txBody>
      </p:sp>
      <p:graphicFrame>
        <p:nvGraphicFramePr>
          <p:cNvPr id="5" name="Object 4">
            <a:extLst>
              <a:ext uri="{FF2B5EF4-FFF2-40B4-BE49-F238E27FC236}">
                <a16:creationId xmlns:a16="http://schemas.microsoft.com/office/drawing/2014/main" id="{F56066DD-8840-C749-D62A-9E90DC1C7816}"/>
              </a:ext>
            </a:extLst>
          </p:cNvPr>
          <p:cNvGraphicFramePr>
            <a:graphicFrameLocks noChangeAspect="1"/>
          </p:cNvGraphicFramePr>
          <p:nvPr>
            <p:extLst>
              <p:ext uri="{D42A27DB-BD31-4B8C-83A1-F6EECF244321}">
                <p14:modId xmlns:p14="http://schemas.microsoft.com/office/powerpoint/2010/main" val="3898501970"/>
              </p:ext>
            </p:extLst>
          </p:nvPr>
        </p:nvGraphicFramePr>
        <p:xfrm>
          <a:off x="457199" y="257175"/>
          <a:ext cx="5500687" cy="2679700"/>
        </p:xfrm>
        <a:graphic>
          <a:graphicData uri="http://schemas.openxmlformats.org/presentationml/2006/ole">
            <mc:AlternateContent xmlns:mc="http://schemas.openxmlformats.org/markup-compatibility/2006">
              <mc:Choice xmlns:v="urn:schemas-microsoft-com:vml" Requires="v">
                <p:oleObj name="数式" r:id="rId2" imgW="2844720" imgH="1396800" progId="Equation.3">
                  <p:embed/>
                </p:oleObj>
              </mc:Choice>
              <mc:Fallback>
                <p:oleObj name="数式" r:id="rId2" imgW="2844720" imgH="1396800" progId="Equation.3">
                  <p:embed/>
                  <p:pic>
                    <p:nvPicPr>
                      <p:cNvPr id="5" name="Object 4"/>
                      <p:cNvPicPr>
                        <a:picLocks noChangeAspect="1" noChangeArrowheads="1"/>
                      </p:cNvPicPr>
                      <p:nvPr/>
                    </p:nvPicPr>
                    <p:blipFill>
                      <a:blip r:embed="rId3"/>
                      <a:srcRect/>
                      <a:stretch>
                        <a:fillRect/>
                      </a:stretch>
                    </p:blipFill>
                    <p:spPr bwMode="auto">
                      <a:xfrm>
                        <a:off x="457199" y="257175"/>
                        <a:ext cx="5500687"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Arrow: Up 5">
            <a:extLst>
              <a:ext uri="{FF2B5EF4-FFF2-40B4-BE49-F238E27FC236}">
                <a16:creationId xmlns:a16="http://schemas.microsoft.com/office/drawing/2014/main" id="{DF8426F0-8901-B0A8-888A-70B1B9796927}"/>
              </a:ext>
            </a:extLst>
          </p:cNvPr>
          <p:cNvSpPr/>
          <p:nvPr/>
        </p:nvSpPr>
        <p:spPr>
          <a:xfrm rot="20035553">
            <a:off x="3260641" y="2932576"/>
            <a:ext cx="533400" cy="3651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71583FB-2CBA-618D-0B2A-4583CED64DE1}"/>
              </a:ext>
            </a:extLst>
          </p:cNvPr>
          <p:cNvSpPr txBox="1"/>
          <p:nvPr/>
        </p:nvSpPr>
        <p:spPr>
          <a:xfrm>
            <a:off x="4038600" y="2819400"/>
            <a:ext cx="4343400" cy="461665"/>
          </a:xfrm>
          <a:prstGeom prst="rect">
            <a:avLst/>
          </a:prstGeom>
          <a:noFill/>
        </p:spPr>
        <p:txBody>
          <a:bodyPr wrap="square" rtlCol="0">
            <a:spAutoFit/>
          </a:bodyPr>
          <a:lstStyle/>
          <a:p>
            <a:r>
              <a:rPr lang="en-US" sz="2400" dirty="0">
                <a:latin typeface="+mj-lt"/>
              </a:rPr>
              <a:t>When do we need this term?</a:t>
            </a:r>
          </a:p>
        </p:txBody>
      </p:sp>
      <p:graphicFrame>
        <p:nvGraphicFramePr>
          <p:cNvPr id="8" name="Object 7">
            <a:extLst>
              <a:ext uri="{FF2B5EF4-FFF2-40B4-BE49-F238E27FC236}">
                <a16:creationId xmlns:a16="http://schemas.microsoft.com/office/drawing/2014/main" id="{FED678B6-8DCC-443D-5D3A-058CA61344AF}"/>
              </a:ext>
            </a:extLst>
          </p:cNvPr>
          <p:cNvGraphicFramePr>
            <a:graphicFrameLocks noChangeAspect="1"/>
          </p:cNvGraphicFramePr>
          <p:nvPr>
            <p:extLst>
              <p:ext uri="{D42A27DB-BD31-4B8C-83A1-F6EECF244321}">
                <p14:modId xmlns:p14="http://schemas.microsoft.com/office/powerpoint/2010/main" val="1837814150"/>
              </p:ext>
            </p:extLst>
          </p:nvPr>
        </p:nvGraphicFramePr>
        <p:xfrm>
          <a:off x="533400" y="3802062"/>
          <a:ext cx="5766119" cy="2217738"/>
        </p:xfrm>
        <a:graphic>
          <a:graphicData uri="http://schemas.openxmlformats.org/presentationml/2006/ole">
            <mc:AlternateContent xmlns:mc="http://schemas.openxmlformats.org/markup-compatibility/2006">
              <mc:Choice xmlns:v="urn:schemas-microsoft-com:vml" Requires="v">
                <p:oleObj name="Equation" r:id="rId4" imgW="2641320" imgH="1015920" progId="Equation.DSMT4">
                  <p:embed/>
                </p:oleObj>
              </mc:Choice>
              <mc:Fallback>
                <p:oleObj name="Equation" r:id="rId4" imgW="2641320" imgH="1015920" progId="Equation.DSMT4">
                  <p:embed/>
                  <p:pic>
                    <p:nvPicPr>
                      <p:cNvPr id="0" name=""/>
                      <p:cNvPicPr/>
                      <p:nvPr/>
                    </p:nvPicPr>
                    <p:blipFill>
                      <a:blip r:embed="rId5"/>
                      <a:stretch>
                        <a:fillRect/>
                      </a:stretch>
                    </p:blipFill>
                    <p:spPr>
                      <a:xfrm>
                        <a:off x="533400" y="3802062"/>
                        <a:ext cx="5766119" cy="2217738"/>
                      </a:xfrm>
                      <a:prstGeom prst="rect">
                        <a:avLst/>
                      </a:prstGeom>
                    </p:spPr>
                  </p:pic>
                </p:oleObj>
              </mc:Fallback>
            </mc:AlternateContent>
          </a:graphicData>
        </a:graphic>
      </p:graphicFrame>
    </p:spTree>
    <p:extLst>
      <p:ext uri="{BB962C8B-B14F-4D97-AF65-F5344CB8AC3E}">
        <p14:creationId xmlns:p14="http://schemas.microsoft.com/office/powerpoint/2010/main" val="2348174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181600" y="4838700"/>
            <a:ext cx="3276600" cy="1447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9/7/2023</a:t>
            </a:r>
            <a:endParaRPr lang="en-US" dirty="0"/>
          </a:p>
        </p:txBody>
      </p:sp>
      <p:sp>
        <p:nvSpPr>
          <p:cNvPr id="3" name="Footer Placeholder 2"/>
          <p:cNvSpPr>
            <a:spLocks noGrp="1"/>
          </p:cNvSpPr>
          <p:nvPr>
            <p:ph type="ftr" sz="quarter" idx="11"/>
          </p:nvPr>
        </p:nvSpPr>
        <p:spPr/>
        <p:txBody>
          <a:bodyPr/>
          <a:lstStyle/>
          <a:p>
            <a:r>
              <a:rPr lang="en-US"/>
              <a:t>PHY 337/637  Fall 2023--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grpSp>
        <p:nvGrpSpPr>
          <p:cNvPr id="6" name="Group 5"/>
          <p:cNvGrpSpPr/>
          <p:nvPr/>
        </p:nvGrpSpPr>
        <p:grpSpPr>
          <a:xfrm>
            <a:off x="685800" y="318135"/>
            <a:ext cx="6754812" cy="973455"/>
            <a:chOff x="685800" y="318135"/>
            <a:chExt cx="6754812" cy="973455"/>
          </a:xfrm>
        </p:grpSpPr>
        <p:sp>
          <p:nvSpPr>
            <p:cNvPr id="7" name="Oval 6"/>
            <p:cNvSpPr/>
            <p:nvPr/>
          </p:nvSpPr>
          <p:spPr>
            <a:xfrm>
              <a:off x="685800" y="457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581400" y="990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729044" y="594360"/>
              <a:ext cx="2969840" cy="697230"/>
            </a:xfrm>
            <a:custGeom>
              <a:avLst/>
              <a:gdLst>
                <a:gd name="connsiteX0" fmla="*/ 48196 w 2969840"/>
                <a:gd name="connsiteY0" fmla="*/ 0 h 697230"/>
                <a:gd name="connsiteX1" fmla="*/ 128206 w 2969840"/>
                <a:gd name="connsiteY1" fmla="*/ 148590 h 697230"/>
                <a:gd name="connsiteX2" fmla="*/ 1145476 w 2969840"/>
                <a:gd name="connsiteY2" fmla="*/ 354330 h 697230"/>
                <a:gd name="connsiteX3" fmla="*/ 1156906 w 2969840"/>
                <a:gd name="connsiteY3" fmla="*/ 354330 h 697230"/>
                <a:gd name="connsiteX4" fmla="*/ 2014156 w 2969840"/>
                <a:gd name="connsiteY4" fmla="*/ 491490 h 697230"/>
                <a:gd name="connsiteX5" fmla="*/ 2528506 w 2969840"/>
                <a:gd name="connsiteY5" fmla="*/ 697230 h 697230"/>
                <a:gd name="connsiteX6" fmla="*/ 2939986 w 2969840"/>
                <a:gd name="connsiteY6" fmla="*/ 491490 h 697230"/>
                <a:gd name="connsiteX7" fmla="*/ 2905696 w 2969840"/>
                <a:gd name="connsiteY7" fmla="*/ 457200 h 69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9840" h="697230">
                  <a:moveTo>
                    <a:pt x="48196" y="0"/>
                  </a:moveTo>
                  <a:cubicBezTo>
                    <a:pt x="-3239" y="44767"/>
                    <a:pt x="-54674" y="89535"/>
                    <a:pt x="128206" y="148590"/>
                  </a:cubicBezTo>
                  <a:cubicBezTo>
                    <a:pt x="311086" y="207645"/>
                    <a:pt x="974026" y="320040"/>
                    <a:pt x="1145476" y="354330"/>
                  </a:cubicBezTo>
                  <a:cubicBezTo>
                    <a:pt x="1316926" y="388620"/>
                    <a:pt x="1156906" y="354330"/>
                    <a:pt x="1156906" y="354330"/>
                  </a:cubicBezTo>
                  <a:cubicBezTo>
                    <a:pt x="1301686" y="377190"/>
                    <a:pt x="1785556" y="434340"/>
                    <a:pt x="2014156" y="491490"/>
                  </a:cubicBezTo>
                  <a:cubicBezTo>
                    <a:pt x="2242756" y="548640"/>
                    <a:pt x="2374201" y="697230"/>
                    <a:pt x="2528506" y="697230"/>
                  </a:cubicBezTo>
                  <a:cubicBezTo>
                    <a:pt x="2682811" y="697230"/>
                    <a:pt x="2877121" y="531495"/>
                    <a:pt x="2939986" y="491490"/>
                  </a:cubicBezTo>
                  <a:cubicBezTo>
                    <a:pt x="3002851" y="451485"/>
                    <a:pt x="2954273" y="454342"/>
                    <a:pt x="2905696" y="457200"/>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001256371"/>
                </p:ext>
              </p:extLst>
            </p:nvPr>
          </p:nvGraphicFramePr>
          <p:xfrm>
            <a:off x="1600200" y="480060"/>
            <a:ext cx="368300" cy="341313"/>
          </p:xfrm>
          <a:graphic>
            <a:graphicData uri="http://schemas.openxmlformats.org/presentationml/2006/ole">
              <mc:AlternateContent xmlns:mc="http://schemas.openxmlformats.org/markup-compatibility/2006">
                <mc:Choice xmlns:v="urn:schemas-microsoft-com:vml" Requires="v">
                  <p:oleObj name="数式" r:id="rId3" imgW="190440" imgH="177480" progId="Equation.3">
                    <p:embed/>
                  </p:oleObj>
                </mc:Choice>
                <mc:Fallback>
                  <p:oleObj name="数式" r:id="rId3" imgW="190440" imgH="177480" progId="Equation.3">
                    <p:embed/>
                    <p:pic>
                      <p:nvPicPr>
                        <p:cNvPr id="10" name="Object 9"/>
                        <p:cNvPicPr>
                          <a:picLocks noChangeAspect="1" noChangeArrowheads="1"/>
                        </p:cNvPicPr>
                        <p:nvPr/>
                      </p:nvPicPr>
                      <p:blipFill>
                        <a:blip r:embed="rId4"/>
                        <a:srcRect/>
                        <a:stretch>
                          <a:fillRect/>
                        </a:stretch>
                      </p:blipFill>
                      <p:spPr bwMode="auto">
                        <a:xfrm>
                          <a:off x="1600200" y="480060"/>
                          <a:ext cx="3683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95584102"/>
                </p:ext>
              </p:extLst>
            </p:nvPr>
          </p:nvGraphicFramePr>
          <p:xfrm>
            <a:off x="4419600" y="318135"/>
            <a:ext cx="3021012" cy="828675"/>
          </p:xfrm>
          <a:graphic>
            <a:graphicData uri="http://schemas.openxmlformats.org/presentationml/2006/ole">
              <mc:AlternateContent xmlns:mc="http://schemas.openxmlformats.org/markup-compatibility/2006">
                <mc:Choice xmlns:v="urn:schemas-microsoft-com:vml" Requires="v">
                  <p:oleObj name="数式" r:id="rId5" imgW="1562040" imgH="431640" progId="Equation.3">
                    <p:embed/>
                  </p:oleObj>
                </mc:Choice>
                <mc:Fallback>
                  <p:oleObj name="数式" r:id="rId5" imgW="1562040" imgH="431640" progId="Equation.3">
                    <p:embed/>
                    <p:pic>
                      <p:nvPicPr>
                        <p:cNvPr id="11" name="Object 10"/>
                        <p:cNvPicPr>
                          <a:picLocks noChangeAspect="1" noChangeArrowheads="1"/>
                        </p:cNvPicPr>
                        <p:nvPr/>
                      </p:nvPicPr>
                      <p:blipFill>
                        <a:blip r:embed="rId6"/>
                        <a:srcRect/>
                        <a:stretch>
                          <a:fillRect/>
                        </a:stretch>
                      </p:blipFill>
                      <p:spPr bwMode="auto">
                        <a:xfrm>
                          <a:off x="4419600" y="318135"/>
                          <a:ext cx="3021012"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12" name="Object 11"/>
          <p:cNvGraphicFramePr>
            <a:graphicFrameLocks noChangeAspect="1"/>
          </p:cNvGraphicFramePr>
          <p:nvPr>
            <p:extLst>
              <p:ext uri="{D42A27DB-BD31-4B8C-83A1-F6EECF244321}">
                <p14:modId xmlns:p14="http://schemas.microsoft.com/office/powerpoint/2010/main" val="191694057"/>
              </p:ext>
            </p:extLst>
          </p:nvPr>
        </p:nvGraphicFramePr>
        <p:xfrm>
          <a:off x="909637" y="1545685"/>
          <a:ext cx="7019925" cy="2983833"/>
        </p:xfrm>
        <a:graphic>
          <a:graphicData uri="http://schemas.openxmlformats.org/presentationml/2006/ole">
            <mc:AlternateContent xmlns:mc="http://schemas.openxmlformats.org/markup-compatibility/2006">
              <mc:Choice xmlns:v="urn:schemas-microsoft-com:vml" Requires="v">
                <p:oleObj name="Equation" r:id="rId7" imgW="5130720" imgH="2197080" progId="Equation.DSMT4">
                  <p:embed/>
                </p:oleObj>
              </mc:Choice>
              <mc:Fallback>
                <p:oleObj name="Equation" r:id="rId7" imgW="5130720" imgH="2197080" progId="Equation.DSMT4">
                  <p:embed/>
                  <p:pic>
                    <p:nvPicPr>
                      <p:cNvPr id="12" name="Object 11"/>
                      <p:cNvPicPr>
                        <a:picLocks noChangeAspect="1" noChangeArrowheads="1"/>
                      </p:cNvPicPr>
                      <p:nvPr/>
                    </p:nvPicPr>
                    <p:blipFill>
                      <a:blip r:embed="rId8"/>
                      <a:srcRect/>
                      <a:stretch>
                        <a:fillRect/>
                      </a:stretch>
                    </p:blipFill>
                    <p:spPr bwMode="auto">
                      <a:xfrm>
                        <a:off x="909637" y="1545685"/>
                        <a:ext cx="7019925" cy="2983833"/>
                      </a:xfrm>
                      <a:prstGeom prst="rect">
                        <a:avLst/>
                      </a:prstGeom>
                      <a:noFill/>
                      <a:ln>
                        <a:noFill/>
                      </a:ln>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533867815"/>
              </p:ext>
            </p:extLst>
          </p:nvPr>
        </p:nvGraphicFramePr>
        <p:xfrm>
          <a:off x="5181600" y="4928393"/>
          <a:ext cx="3268663" cy="1268413"/>
        </p:xfrm>
        <a:graphic>
          <a:graphicData uri="http://schemas.openxmlformats.org/presentationml/2006/ole">
            <mc:AlternateContent xmlns:mc="http://schemas.openxmlformats.org/markup-compatibility/2006">
              <mc:Choice xmlns:v="urn:schemas-microsoft-com:vml" Requires="v">
                <p:oleObj name="数式" r:id="rId9" imgW="1688760" imgH="660240" progId="Equation.3">
                  <p:embed/>
                </p:oleObj>
              </mc:Choice>
              <mc:Fallback>
                <p:oleObj name="数式" r:id="rId9" imgW="1688760" imgH="660240" progId="Equation.3">
                  <p:embed/>
                  <p:pic>
                    <p:nvPicPr>
                      <p:cNvPr id="13" name="Object 12"/>
                      <p:cNvPicPr>
                        <a:picLocks noChangeAspect="1" noChangeArrowheads="1"/>
                      </p:cNvPicPr>
                      <p:nvPr/>
                    </p:nvPicPr>
                    <p:blipFill>
                      <a:blip r:embed="rId10"/>
                      <a:srcRect/>
                      <a:stretch>
                        <a:fillRect/>
                      </a:stretch>
                    </p:blipFill>
                    <p:spPr bwMode="auto">
                      <a:xfrm>
                        <a:off x="5181600" y="4928393"/>
                        <a:ext cx="3268663"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562964308"/>
              </p:ext>
            </p:extLst>
          </p:nvPr>
        </p:nvGraphicFramePr>
        <p:xfrm>
          <a:off x="457200" y="5156834"/>
          <a:ext cx="4275234" cy="811530"/>
        </p:xfrm>
        <a:graphic>
          <a:graphicData uri="http://schemas.openxmlformats.org/presentationml/2006/ole">
            <mc:AlternateContent xmlns:mc="http://schemas.openxmlformats.org/markup-compatibility/2006">
              <mc:Choice xmlns:v="urn:schemas-microsoft-com:vml" Requires="v">
                <p:oleObj name="数式" r:id="rId11" imgW="1193760" imgH="228600" progId="Equation.3">
                  <p:embed/>
                </p:oleObj>
              </mc:Choice>
              <mc:Fallback>
                <p:oleObj name="数式" r:id="rId11" imgW="1193760" imgH="228600" progId="Equation.3">
                  <p:embed/>
                  <p:pic>
                    <p:nvPicPr>
                      <p:cNvPr id="5" name="Object 4"/>
                      <p:cNvPicPr>
                        <a:picLocks noChangeAspect="1" noChangeArrowheads="1"/>
                      </p:cNvPicPr>
                      <p:nvPr/>
                    </p:nvPicPr>
                    <p:blipFill>
                      <a:blip r:embed="rId12"/>
                      <a:srcRect/>
                      <a:stretch>
                        <a:fillRect/>
                      </a:stretch>
                    </p:blipFill>
                    <p:spPr bwMode="auto">
                      <a:xfrm>
                        <a:off x="457200" y="5156834"/>
                        <a:ext cx="4275234" cy="81153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072580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9/7/2023</a:t>
            </a:r>
            <a:endParaRPr lang="en-US" dirty="0"/>
          </a:p>
        </p:txBody>
      </p:sp>
      <p:sp>
        <p:nvSpPr>
          <p:cNvPr id="3" name="Footer Placeholder 2"/>
          <p:cNvSpPr>
            <a:spLocks noGrp="1"/>
          </p:cNvSpPr>
          <p:nvPr>
            <p:ph type="ftr" sz="quarter" idx="11"/>
          </p:nvPr>
        </p:nvSpPr>
        <p:spPr/>
        <p:txBody>
          <a:bodyPr/>
          <a:lstStyle/>
          <a:p>
            <a:r>
              <a:rPr lang="en-US"/>
              <a:t>PHY 337/637  Fall 2023--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grpSp>
        <p:nvGrpSpPr>
          <p:cNvPr id="6" name="Group 5"/>
          <p:cNvGrpSpPr/>
          <p:nvPr/>
        </p:nvGrpSpPr>
        <p:grpSpPr>
          <a:xfrm>
            <a:off x="685800" y="318135"/>
            <a:ext cx="6754812" cy="973455"/>
            <a:chOff x="685800" y="318135"/>
            <a:chExt cx="6754812" cy="973455"/>
          </a:xfrm>
        </p:grpSpPr>
        <p:sp>
          <p:nvSpPr>
            <p:cNvPr id="7" name="Oval 6"/>
            <p:cNvSpPr/>
            <p:nvPr/>
          </p:nvSpPr>
          <p:spPr>
            <a:xfrm>
              <a:off x="685800" y="457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581400" y="990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729044" y="594360"/>
              <a:ext cx="2969840" cy="697230"/>
            </a:xfrm>
            <a:custGeom>
              <a:avLst/>
              <a:gdLst>
                <a:gd name="connsiteX0" fmla="*/ 48196 w 2969840"/>
                <a:gd name="connsiteY0" fmla="*/ 0 h 697230"/>
                <a:gd name="connsiteX1" fmla="*/ 128206 w 2969840"/>
                <a:gd name="connsiteY1" fmla="*/ 148590 h 697230"/>
                <a:gd name="connsiteX2" fmla="*/ 1145476 w 2969840"/>
                <a:gd name="connsiteY2" fmla="*/ 354330 h 697230"/>
                <a:gd name="connsiteX3" fmla="*/ 1156906 w 2969840"/>
                <a:gd name="connsiteY3" fmla="*/ 354330 h 697230"/>
                <a:gd name="connsiteX4" fmla="*/ 2014156 w 2969840"/>
                <a:gd name="connsiteY4" fmla="*/ 491490 h 697230"/>
                <a:gd name="connsiteX5" fmla="*/ 2528506 w 2969840"/>
                <a:gd name="connsiteY5" fmla="*/ 697230 h 697230"/>
                <a:gd name="connsiteX6" fmla="*/ 2939986 w 2969840"/>
                <a:gd name="connsiteY6" fmla="*/ 491490 h 697230"/>
                <a:gd name="connsiteX7" fmla="*/ 2905696 w 2969840"/>
                <a:gd name="connsiteY7" fmla="*/ 457200 h 69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9840" h="697230">
                  <a:moveTo>
                    <a:pt x="48196" y="0"/>
                  </a:moveTo>
                  <a:cubicBezTo>
                    <a:pt x="-3239" y="44767"/>
                    <a:pt x="-54674" y="89535"/>
                    <a:pt x="128206" y="148590"/>
                  </a:cubicBezTo>
                  <a:cubicBezTo>
                    <a:pt x="311086" y="207645"/>
                    <a:pt x="974026" y="320040"/>
                    <a:pt x="1145476" y="354330"/>
                  </a:cubicBezTo>
                  <a:cubicBezTo>
                    <a:pt x="1316926" y="388620"/>
                    <a:pt x="1156906" y="354330"/>
                    <a:pt x="1156906" y="354330"/>
                  </a:cubicBezTo>
                  <a:cubicBezTo>
                    <a:pt x="1301686" y="377190"/>
                    <a:pt x="1785556" y="434340"/>
                    <a:pt x="2014156" y="491490"/>
                  </a:cubicBezTo>
                  <a:cubicBezTo>
                    <a:pt x="2242756" y="548640"/>
                    <a:pt x="2374201" y="697230"/>
                    <a:pt x="2528506" y="697230"/>
                  </a:cubicBezTo>
                  <a:cubicBezTo>
                    <a:pt x="2682811" y="697230"/>
                    <a:pt x="2877121" y="531495"/>
                    <a:pt x="2939986" y="491490"/>
                  </a:cubicBezTo>
                  <a:cubicBezTo>
                    <a:pt x="3002851" y="451485"/>
                    <a:pt x="2954273" y="454342"/>
                    <a:pt x="2905696" y="457200"/>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567441833"/>
                </p:ext>
              </p:extLst>
            </p:nvPr>
          </p:nvGraphicFramePr>
          <p:xfrm>
            <a:off x="1600200" y="480060"/>
            <a:ext cx="368300" cy="341313"/>
          </p:xfrm>
          <a:graphic>
            <a:graphicData uri="http://schemas.openxmlformats.org/presentationml/2006/ole">
              <mc:AlternateContent xmlns:mc="http://schemas.openxmlformats.org/markup-compatibility/2006">
                <mc:Choice xmlns:v="urn:schemas-microsoft-com:vml" Requires="v">
                  <p:oleObj name="数式" r:id="rId3" imgW="190440" imgH="177480" progId="Equation.3">
                    <p:embed/>
                  </p:oleObj>
                </mc:Choice>
                <mc:Fallback>
                  <p:oleObj name="数式" r:id="rId3" imgW="190440" imgH="177480" progId="Equation.3">
                    <p:embed/>
                    <p:pic>
                      <p:nvPicPr>
                        <p:cNvPr id="10" name="Object 9"/>
                        <p:cNvPicPr>
                          <a:picLocks noChangeAspect="1" noChangeArrowheads="1"/>
                        </p:cNvPicPr>
                        <p:nvPr/>
                      </p:nvPicPr>
                      <p:blipFill>
                        <a:blip r:embed="rId4"/>
                        <a:srcRect/>
                        <a:stretch>
                          <a:fillRect/>
                        </a:stretch>
                      </p:blipFill>
                      <p:spPr bwMode="auto">
                        <a:xfrm>
                          <a:off x="1600200" y="480060"/>
                          <a:ext cx="3683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796884506"/>
                </p:ext>
              </p:extLst>
            </p:nvPr>
          </p:nvGraphicFramePr>
          <p:xfrm>
            <a:off x="4419600" y="318135"/>
            <a:ext cx="3021012" cy="828675"/>
          </p:xfrm>
          <a:graphic>
            <a:graphicData uri="http://schemas.openxmlformats.org/presentationml/2006/ole">
              <mc:AlternateContent xmlns:mc="http://schemas.openxmlformats.org/markup-compatibility/2006">
                <mc:Choice xmlns:v="urn:schemas-microsoft-com:vml" Requires="v">
                  <p:oleObj name="数式" r:id="rId5" imgW="1562040" imgH="431640" progId="Equation.3">
                    <p:embed/>
                  </p:oleObj>
                </mc:Choice>
                <mc:Fallback>
                  <p:oleObj name="数式" r:id="rId5" imgW="1562040" imgH="431640" progId="Equation.3">
                    <p:embed/>
                    <p:pic>
                      <p:nvPicPr>
                        <p:cNvPr id="11" name="Object 10"/>
                        <p:cNvPicPr>
                          <a:picLocks noChangeAspect="1" noChangeArrowheads="1"/>
                        </p:cNvPicPr>
                        <p:nvPr/>
                      </p:nvPicPr>
                      <p:blipFill>
                        <a:blip r:embed="rId6"/>
                        <a:srcRect/>
                        <a:stretch>
                          <a:fillRect/>
                        </a:stretch>
                      </p:blipFill>
                      <p:spPr bwMode="auto">
                        <a:xfrm>
                          <a:off x="4419600" y="318135"/>
                          <a:ext cx="3021012"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12" name="Object 11"/>
          <p:cNvGraphicFramePr>
            <a:graphicFrameLocks noChangeAspect="1"/>
          </p:cNvGraphicFramePr>
          <p:nvPr>
            <p:extLst>
              <p:ext uri="{D42A27DB-BD31-4B8C-83A1-F6EECF244321}">
                <p14:modId xmlns:p14="http://schemas.microsoft.com/office/powerpoint/2010/main" val="1521716517"/>
              </p:ext>
            </p:extLst>
          </p:nvPr>
        </p:nvGraphicFramePr>
        <p:xfrm>
          <a:off x="1155926" y="1587061"/>
          <a:ext cx="6273800" cy="2874962"/>
        </p:xfrm>
        <a:graphic>
          <a:graphicData uri="http://schemas.openxmlformats.org/presentationml/2006/ole">
            <mc:AlternateContent xmlns:mc="http://schemas.openxmlformats.org/markup-compatibility/2006">
              <mc:Choice xmlns:v="urn:schemas-microsoft-com:vml" Requires="v">
                <p:oleObj name="Equation" r:id="rId7" imgW="3454200" imgH="1498320" progId="Equation.DSMT4">
                  <p:embed/>
                </p:oleObj>
              </mc:Choice>
              <mc:Fallback>
                <p:oleObj name="Equation" r:id="rId7" imgW="3454200" imgH="1498320" progId="Equation.DSMT4">
                  <p:embed/>
                  <p:pic>
                    <p:nvPicPr>
                      <p:cNvPr id="12" name="Object 11"/>
                      <p:cNvPicPr>
                        <a:picLocks noChangeAspect="1" noChangeArrowheads="1"/>
                      </p:cNvPicPr>
                      <p:nvPr/>
                    </p:nvPicPr>
                    <p:blipFill>
                      <a:blip r:embed="rId8"/>
                      <a:srcRect/>
                      <a:stretch>
                        <a:fillRect/>
                      </a:stretch>
                    </p:blipFill>
                    <p:spPr bwMode="auto">
                      <a:xfrm>
                        <a:off x="1155926" y="1587061"/>
                        <a:ext cx="6273800" cy="2874962"/>
                      </a:xfrm>
                      <a:prstGeom prst="rect">
                        <a:avLst/>
                      </a:prstGeom>
                      <a:noFill/>
                      <a:ln>
                        <a:noFill/>
                      </a:ln>
                    </p:spPr>
                  </p:pic>
                </p:oleObj>
              </mc:Fallback>
            </mc:AlternateContent>
          </a:graphicData>
        </a:graphic>
      </p:graphicFrame>
      <p:sp>
        <p:nvSpPr>
          <p:cNvPr id="5" name="TextBox 4"/>
          <p:cNvSpPr txBox="1"/>
          <p:nvPr/>
        </p:nvSpPr>
        <p:spPr>
          <a:xfrm>
            <a:off x="762000" y="4589889"/>
            <a:ext cx="6781800" cy="830997"/>
          </a:xfrm>
          <a:prstGeom prst="rect">
            <a:avLst/>
          </a:prstGeom>
          <a:noFill/>
        </p:spPr>
        <p:txBody>
          <a:bodyPr wrap="square" rtlCol="0">
            <a:spAutoFit/>
          </a:bodyPr>
          <a:lstStyle/>
          <a:p>
            <a:r>
              <a:rPr lang="en-US" sz="2400" dirty="0">
                <a:latin typeface="+mj-lt"/>
                <a:sym typeface="Wingdings" panose="05000000000000000000" pitchFamily="2" charset="2"/>
              </a:rPr>
              <a:t>Hamilton’s principle from the “backwards” application of the Euler-Lagrange equations --</a:t>
            </a:r>
            <a:endParaRPr lang="en-US" sz="2400" dirty="0">
              <a:latin typeface="+mj-lt"/>
            </a:endParaRPr>
          </a:p>
        </p:txBody>
      </p:sp>
      <p:graphicFrame>
        <p:nvGraphicFramePr>
          <p:cNvPr id="13" name="Object 12">
            <a:extLst>
              <a:ext uri="{FF2B5EF4-FFF2-40B4-BE49-F238E27FC236}">
                <a16:creationId xmlns:a16="http://schemas.microsoft.com/office/drawing/2014/main" id="{9D584F45-2C5D-49D3-BDCC-DAE24F504E3E}"/>
              </a:ext>
            </a:extLst>
          </p:cNvPr>
          <p:cNvGraphicFramePr>
            <a:graphicFrameLocks noChangeAspect="1"/>
          </p:cNvGraphicFramePr>
          <p:nvPr>
            <p:extLst>
              <p:ext uri="{D42A27DB-BD31-4B8C-83A1-F6EECF244321}">
                <p14:modId xmlns:p14="http://schemas.microsoft.com/office/powerpoint/2010/main" val="2829688887"/>
              </p:ext>
            </p:extLst>
          </p:nvPr>
        </p:nvGraphicFramePr>
        <p:xfrm>
          <a:off x="1277454" y="5509854"/>
          <a:ext cx="3904145" cy="899136"/>
        </p:xfrm>
        <a:graphic>
          <a:graphicData uri="http://schemas.openxmlformats.org/presentationml/2006/ole">
            <mc:AlternateContent xmlns:mc="http://schemas.openxmlformats.org/markup-compatibility/2006">
              <mc:Choice xmlns:v="urn:schemas-microsoft-com:vml" Requires="v">
                <p:oleObj name="Equation" r:id="rId9" imgW="2095200" imgH="482400" progId="Equation.DSMT4">
                  <p:embed/>
                </p:oleObj>
              </mc:Choice>
              <mc:Fallback>
                <p:oleObj name="Equation" r:id="rId9" imgW="2095200" imgH="482400" progId="Equation.DSMT4">
                  <p:embed/>
                  <p:pic>
                    <p:nvPicPr>
                      <p:cNvPr id="13" name="Object 12">
                        <a:extLst>
                          <a:ext uri="{FF2B5EF4-FFF2-40B4-BE49-F238E27FC236}">
                            <a16:creationId xmlns:a16="http://schemas.microsoft.com/office/drawing/2014/main" id="{9D584F45-2C5D-49D3-BDCC-DAE24F504E3E}"/>
                          </a:ext>
                        </a:extLst>
                      </p:cNvPr>
                      <p:cNvPicPr/>
                      <p:nvPr/>
                    </p:nvPicPr>
                    <p:blipFill>
                      <a:blip r:embed="rId10"/>
                      <a:stretch>
                        <a:fillRect/>
                      </a:stretch>
                    </p:blipFill>
                    <p:spPr>
                      <a:xfrm>
                        <a:off x="1277454" y="5509854"/>
                        <a:ext cx="3904145" cy="899136"/>
                      </a:xfrm>
                      <a:prstGeom prst="rect">
                        <a:avLst/>
                      </a:prstGeom>
                    </p:spPr>
                  </p:pic>
                </p:oleObj>
              </mc:Fallback>
            </mc:AlternateContent>
          </a:graphicData>
        </a:graphic>
      </p:graphicFrame>
    </p:spTree>
    <p:extLst>
      <p:ext uri="{BB962C8B-B14F-4D97-AF65-F5344CB8AC3E}">
        <p14:creationId xmlns:p14="http://schemas.microsoft.com/office/powerpoint/2010/main" val="1838558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9/7/2023</a:t>
            </a:r>
            <a:endParaRPr lang="en-US" dirty="0"/>
          </a:p>
        </p:txBody>
      </p:sp>
      <p:sp>
        <p:nvSpPr>
          <p:cNvPr id="3" name="Footer Placeholder 2"/>
          <p:cNvSpPr>
            <a:spLocks noGrp="1"/>
          </p:cNvSpPr>
          <p:nvPr>
            <p:ph type="ftr" sz="quarter" idx="11"/>
          </p:nvPr>
        </p:nvSpPr>
        <p:spPr/>
        <p:txBody>
          <a:bodyPr/>
          <a:lstStyle/>
          <a:p>
            <a:r>
              <a:rPr lang="en-US"/>
              <a:t>PHY 337/637  Fall 2023--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377756620"/>
              </p:ext>
            </p:extLst>
          </p:nvPr>
        </p:nvGraphicFramePr>
        <p:xfrm>
          <a:off x="533400" y="457200"/>
          <a:ext cx="6804025" cy="1268412"/>
        </p:xfrm>
        <a:graphic>
          <a:graphicData uri="http://schemas.openxmlformats.org/presentationml/2006/ole">
            <mc:AlternateContent xmlns:mc="http://schemas.openxmlformats.org/markup-compatibility/2006">
              <mc:Choice xmlns:v="urn:schemas-microsoft-com:vml" Requires="v">
                <p:oleObj name="数式" r:id="rId3" imgW="3517560" imgH="660240" progId="Equation.3">
                  <p:embed/>
                </p:oleObj>
              </mc:Choice>
              <mc:Fallback>
                <p:oleObj name="数式" r:id="rId3" imgW="3517560" imgH="660240" progId="Equation.3">
                  <p:embed/>
                  <p:pic>
                    <p:nvPicPr>
                      <p:cNvPr id="5" name="Object 4"/>
                      <p:cNvPicPr>
                        <a:picLocks noChangeAspect="1" noChangeArrowheads="1"/>
                      </p:cNvPicPr>
                      <p:nvPr/>
                    </p:nvPicPr>
                    <p:blipFill>
                      <a:blip r:embed="rId4"/>
                      <a:srcRect/>
                      <a:stretch>
                        <a:fillRect/>
                      </a:stretch>
                    </p:blipFill>
                    <p:spPr bwMode="auto">
                      <a:xfrm>
                        <a:off x="533400" y="457200"/>
                        <a:ext cx="680402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533400" y="2133600"/>
            <a:ext cx="5257800" cy="461665"/>
          </a:xfrm>
          <a:prstGeom prst="rect">
            <a:avLst/>
          </a:prstGeom>
          <a:noFill/>
        </p:spPr>
        <p:txBody>
          <a:bodyPr wrap="square" rtlCol="0">
            <a:spAutoFit/>
          </a:bodyPr>
          <a:lstStyle/>
          <a:p>
            <a:r>
              <a:rPr lang="en-US" sz="2400" dirty="0">
                <a:latin typeface="+mj-lt"/>
              </a:rPr>
              <a:t>Example:</a:t>
            </a:r>
          </a:p>
        </p:txBody>
      </p:sp>
      <p:cxnSp>
        <p:nvCxnSpPr>
          <p:cNvPr id="8" name="Straight Connector 7"/>
          <p:cNvCxnSpPr/>
          <p:nvPr/>
        </p:nvCxnSpPr>
        <p:spPr>
          <a:xfrm>
            <a:off x="990600" y="2971800"/>
            <a:ext cx="0" cy="213360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90600" y="2971800"/>
            <a:ext cx="1219200" cy="1295400"/>
          </a:xfrm>
          <a:prstGeom prst="line">
            <a:avLst/>
          </a:prstGeom>
          <a:ln w="3810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2068830" y="4110990"/>
            <a:ext cx="274320" cy="2743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143000" y="3505200"/>
            <a:ext cx="381000" cy="461665"/>
          </a:xfrm>
          <a:prstGeom prst="rect">
            <a:avLst/>
          </a:prstGeom>
          <a:noFill/>
        </p:spPr>
        <p:txBody>
          <a:bodyPr wrap="square" rtlCol="0">
            <a:spAutoFit/>
          </a:bodyPr>
          <a:lstStyle/>
          <a:p>
            <a:r>
              <a:rPr lang="en-US" sz="2400" dirty="0">
                <a:latin typeface="Symbol" pitchFamily="18" charset="2"/>
              </a:rPr>
              <a:t>q</a:t>
            </a:r>
          </a:p>
        </p:txBody>
      </p:sp>
      <p:sp>
        <p:nvSpPr>
          <p:cNvPr id="13" name="TextBox 12"/>
          <p:cNvSpPr txBox="1"/>
          <p:nvPr/>
        </p:nvSpPr>
        <p:spPr>
          <a:xfrm>
            <a:off x="1821180" y="2975610"/>
            <a:ext cx="495300" cy="461665"/>
          </a:xfrm>
          <a:prstGeom prst="rect">
            <a:avLst/>
          </a:prstGeom>
          <a:noFill/>
        </p:spPr>
        <p:txBody>
          <a:bodyPr wrap="square" rtlCol="0">
            <a:spAutoFit/>
          </a:bodyPr>
          <a:lstStyle/>
          <a:p>
            <a:r>
              <a:rPr lang="en-US" sz="2400" dirty="0">
                <a:latin typeface="+mj-lt"/>
              </a:rPr>
              <a:t>d</a:t>
            </a:r>
          </a:p>
        </p:txBody>
      </p:sp>
      <p:sp>
        <p:nvSpPr>
          <p:cNvPr id="14" name="Right Brace 13"/>
          <p:cNvSpPr/>
          <p:nvPr/>
        </p:nvSpPr>
        <p:spPr>
          <a:xfrm rot="18954615">
            <a:off x="1668779" y="2469945"/>
            <a:ext cx="304800" cy="193465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2447748871"/>
              </p:ext>
            </p:extLst>
          </p:nvPr>
        </p:nvGraphicFramePr>
        <p:xfrm>
          <a:off x="2743683" y="3455251"/>
          <a:ext cx="6146552" cy="2386013"/>
        </p:xfrm>
        <a:graphic>
          <a:graphicData uri="http://schemas.openxmlformats.org/presentationml/2006/ole">
            <mc:AlternateContent xmlns:mc="http://schemas.openxmlformats.org/markup-compatibility/2006">
              <mc:Choice xmlns:v="urn:schemas-microsoft-com:vml" Requires="v">
                <p:oleObj name="Equation" r:id="rId5" imgW="4419360" imgH="1726920" progId="Equation.DSMT4">
                  <p:embed/>
                </p:oleObj>
              </mc:Choice>
              <mc:Fallback>
                <p:oleObj name="Equation" r:id="rId5" imgW="4419360" imgH="1726920" progId="Equation.DSMT4">
                  <p:embed/>
                  <p:pic>
                    <p:nvPicPr>
                      <p:cNvPr id="15" name="Object 14"/>
                      <p:cNvPicPr>
                        <a:picLocks noChangeAspect="1" noChangeArrowheads="1"/>
                      </p:cNvPicPr>
                      <p:nvPr/>
                    </p:nvPicPr>
                    <p:blipFill>
                      <a:blip r:embed="rId6"/>
                      <a:srcRect/>
                      <a:stretch>
                        <a:fillRect/>
                      </a:stretch>
                    </p:blipFill>
                    <p:spPr bwMode="auto">
                      <a:xfrm>
                        <a:off x="2743683" y="3455251"/>
                        <a:ext cx="6146552" cy="238601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20076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9/7/2023</a:t>
            </a:r>
            <a:endParaRPr lang="en-US" dirty="0"/>
          </a:p>
        </p:txBody>
      </p:sp>
      <p:sp>
        <p:nvSpPr>
          <p:cNvPr id="3" name="Footer Placeholder 2"/>
          <p:cNvSpPr>
            <a:spLocks noGrp="1"/>
          </p:cNvSpPr>
          <p:nvPr>
            <p:ph type="ftr" sz="quarter" idx="11"/>
          </p:nvPr>
        </p:nvSpPr>
        <p:spPr/>
        <p:txBody>
          <a:bodyPr/>
          <a:lstStyle/>
          <a:p>
            <a:r>
              <a:rPr lang="en-US"/>
              <a:t>PHY 337/637  Fall 2023--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193522334"/>
              </p:ext>
            </p:extLst>
          </p:nvPr>
        </p:nvGraphicFramePr>
        <p:xfrm>
          <a:off x="126999" y="1600200"/>
          <a:ext cx="8940801" cy="1804987"/>
        </p:xfrm>
        <a:graphic>
          <a:graphicData uri="http://schemas.openxmlformats.org/presentationml/2006/ole">
            <mc:AlternateContent xmlns:mc="http://schemas.openxmlformats.org/markup-compatibility/2006">
              <mc:Choice xmlns:v="urn:schemas-microsoft-com:vml" Requires="v">
                <p:oleObj name="数式" r:id="rId3" imgW="4622760" imgH="939600" progId="Equation.3">
                  <p:embed/>
                </p:oleObj>
              </mc:Choice>
              <mc:Fallback>
                <p:oleObj name="数式" r:id="rId3" imgW="4622760" imgH="939600" progId="Equation.3">
                  <p:embed/>
                  <p:pic>
                    <p:nvPicPr>
                      <p:cNvPr id="5" name="Object 4"/>
                      <p:cNvPicPr>
                        <a:picLocks noChangeAspect="1" noChangeArrowheads="1"/>
                      </p:cNvPicPr>
                      <p:nvPr/>
                    </p:nvPicPr>
                    <p:blipFill>
                      <a:blip r:embed="rId4"/>
                      <a:srcRect/>
                      <a:stretch>
                        <a:fillRect/>
                      </a:stretch>
                    </p:blipFill>
                    <p:spPr bwMode="auto">
                      <a:xfrm>
                        <a:off x="126999" y="1600200"/>
                        <a:ext cx="8940801"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80100915"/>
              </p:ext>
            </p:extLst>
          </p:nvPr>
        </p:nvGraphicFramePr>
        <p:xfrm>
          <a:off x="762000" y="3733800"/>
          <a:ext cx="6085332" cy="2514600"/>
        </p:xfrm>
        <a:graphic>
          <a:graphicData uri="http://schemas.openxmlformats.org/presentationml/2006/ole">
            <mc:AlternateContent xmlns:mc="http://schemas.openxmlformats.org/markup-compatibility/2006">
              <mc:Choice xmlns:v="urn:schemas-microsoft-com:vml" Requires="v">
                <p:oleObj name="Equation" r:id="rId5" imgW="4609800" imgH="1904760" progId="Equation.DSMT4">
                  <p:embed/>
                </p:oleObj>
              </mc:Choice>
              <mc:Fallback>
                <p:oleObj name="Equation" r:id="rId5" imgW="4609800" imgH="1904760" progId="Equation.DSMT4">
                  <p:embed/>
                  <p:pic>
                    <p:nvPicPr>
                      <p:cNvPr id="6" name="Object 5"/>
                      <p:cNvPicPr/>
                      <p:nvPr/>
                    </p:nvPicPr>
                    <p:blipFill>
                      <a:blip r:embed="rId6"/>
                      <a:stretch>
                        <a:fillRect/>
                      </a:stretch>
                    </p:blipFill>
                    <p:spPr>
                      <a:xfrm>
                        <a:off x="762000" y="3733800"/>
                        <a:ext cx="6085332" cy="2514600"/>
                      </a:xfrm>
                      <a:prstGeom prst="rect">
                        <a:avLst/>
                      </a:prstGeom>
                    </p:spPr>
                  </p:pic>
                </p:oleObj>
              </mc:Fallback>
            </mc:AlternateContent>
          </a:graphicData>
        </a:graphic>
      </p:graphicFrame>
    </p:spTree>
    <p:extLst>
      <p:ext uri="{BB962C8B-B14F-4D97-AF65-F5344CB8AC3E}">
        <p14:creationId xmlns:p14="http://schemas.microsoft.com/office/powerpoint/2010/main" val="3750476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42900" y="2971800"/>
            <a:ext cx="8458200" cy="3810000"/>
          </a:xfrm>
          <a:prstGeom prst="rect">
            <a:avLst/>
          </a:prstGeom>
        </p:spPr>
      </p:pic>
      <p:sp>
        <p:nvSpPr>
          <p:cNvPr id="2" name="Date Placeholder 1"/>
          <p:cNvSpPr>
            <a:spLocks noGrp="1"/>
          </p:cNvSpPr>
          <p:nvPr>
            <p:ph type="dt" sz="half" idx="10"/>
          </p:nvPr>
        </p:nvSpPr>
        <p:spPr/>
        <p:txBody>
          <a:bodyPr/>
          <a:lstStyle/>
          <a:p>
            <a:r>
              <a:rPr lang="en-US"/>
              <a:t>9/7/2023</a:t>
            </a:r>
            <a:endParaRPr lang="en-US" dirty="0"/>
          </a:p>
        </p:txBody>
      </p:sp>
      <p:sp>
        <p:nvSpPr>
          <p:cNvPr id="3" name="Footer Placeholder 2"/>
          <p:cNvSpPr>
            <a:spLocks noGrp="1"/>
          </p:cNvSpPr>
          <p:nvPr>
            <p:ph type="ftr" sz="quarter" idx="11"/>
          </p:nvPr>
        </p:nvSpPr>
        <p:spPr/>
        <p:txBody>
          <a:bodyPr/>
          <a:lstStyle/>
          <a:p>
            <a:r>
              <a:rPr lang="en-US"/>
              <a:t>PHY 337/637  Fall 2023--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sp>
        <p:nvSpPr>
          <p:cNvPr id="5" name="TextBox 4"/>
          <p:cNvSpPr txBox="1"/>
          <p:nvPr/>
        </p:nvSpPr>
        <p:spPr>
          <a:xfrm>
            <a:off x="228600" y="0"/>
            <a:ext cx="7315200" cy="461665"/>
          </a:xfrm>
          <a:prstGeom prst="rect">
            <a:avLst/>
          </a:prstGeom>
          <a:noFill/>
        </p:spPr>
        <p:txBody>
          <a:bodyPr wrap="square" rtlCol="0">
            <a:spAutoFit/>
          </a:bodyPr>
          <a:lstStyle/>
          <a:p>
            <a:r>
              <a:rPr lang="en-US" sz="2400" dirty="0">
                <a:latin typeface="+mj-lt"/>
              </a:rPr>
              <a:t>Example – simple harmonic oscillator</a:t>
            </a:r>
          </a:p>
        </p:txBody>
      </p:sp>
      <p:graphicFrame>
        <p:nvGraphicFramePr>
          <p:cNvPr id="6" name="Object 5"/>
          <p:cNvGraphicFramePr>
            <a:graphicFrameLocks noChangeAspect="1"/>
          </p:cNvGraphicFramePr>
          <p:nvPr>
            <p:extLst>
              <p:ext uri="{D42A27DB-BD31-4B8C-83A1-F6EECF244321}">
                <p14:modId xmlns:p14="http://schemas.microsoft.com/office/powerpoint/2010/main" val="3782813407"/>
              </p:ext>
            </p:extLst>
          </p:nvPr>
        </p:nvGraphicFramePr>
        <p:xfrm>
          <a:off x="966788" y="461665"/>
          <a:ext cx="6653212" cy="2586038"/>
        </p:xfrm>
        <a:graphic>
          <a:graphicData uri="http://schemas.openxmlformats.org/presentationml/2006/ole">
            <mc:AlternateContent xmlns:mc="http://schemas.openxmlformats.org/markup-compatibility/2006">
              <mc:Choice xmlns:v="urn:schemas-microsoft-com:vml" Requires="v">
                <p:oleObj name="Equation" r:id="rId4" imgW="5740200" imgH="2247840" progId="Equation.DSMT4">
                  <p:embed/>
                </p:oleObj>
              </mc:Choice>
              <mc:Fallback>
                <p:oleObj name="Equation" r:id="rId4" imgW="5740200" imgH="2247840" progId="Equation.DSMT4">
                  <p:embed/>
                  <p:pic>
                    <p:nvPicPr>
                      <p:cNvPr id="6" name="Object 5"/>
                      <p:cNvPicPr>
                        <a:picLocks noChangeAspect="1" noChangeArrowheads="1"/>
                      </p:cNvPicPr>
                      <p:nvPr/>
                    </p:nvPicPr>
                    <p:blipFill>
                      <a:blip r:embed="rId5"/>
                      <a:srcRect/>
                      <a:stretch>
                        <a:fillRect/>
                      </a:stretch>
                    </p:blipFill>
                    <p:spPr bwMode="auto">
                      <a:xfrm>
                        <a:off x="966788" y="461665"/>
                        <a:ext cx="6653212" cy="2586038"/>
                      </a:xfrm>
                      <a:prstGeom prst="rect">
                        <a:avLst/>
                      </a:prstGeom>
                      <a:noFill/>
                      <a:ln>
                        <a:noFill/>
                      </a:ln>
                    </p:spPr>
                  </p:pic>
                </p:oleObj>
              </mc:Fallback>
            </mc:AlternateContent>
          </a:graphicData>
        </a:graphic>
      </p:graphicFrame>
      <p:sp>
        <p:nvSpPr>
          <p:cNvPr id="7" name="TextBox 6"/>
          <p:cNvSpPr txBox="1"/>
          <p:nvPr/>
        </p:nvSpPr>
        <p:spPr>
          <a:xfrm>
            <a:off x="6400800" y="3276600"/>
            <a:ext cx="762000" cy="461665"/>
          </a:xfrm>
          <a:prstGeom prst="rect">
            <a:avLst/>
          </a:prstGeom>
          <a:noFill/>
        </p:spPr>
        <p:txBody>
          <a:bodyPr wrap="square" rtlCol="0">
            <a:spAutoFit/>
          </a:bodyPr>
          <a:lstStyle/>
          <a:p>
            <a:r>
              <a:rPr lang="en-US" sz="2400" b="1" i="1" dirty="0">
                <a:latin typeface="+mj-lt"/>
              </a:rPr>
              <a:t>x</a:t>
            </a:r>
            <a:r>
              <a:rPr lang="en-US" sz="2400" b="1" i="1" baseline="-25000" dirty="0">
                <a:latin typeface="+mj-lt"/>
              </a:rPr>
              <a:t>1</a:t>
            </a:r>
            <a:endParaRPr lang="en-US" sz="2400" b="1" i="1" dirty="0">
              <a:latin typeface="+mj-lt"/>
            </a:endParaRPr>
          </a:p>
        </p:txBody>
      </p:sp>
      <p:sp>
        <p:nvSpPr>
          <p:cNvPr id="9" name="TextBox 8"/>
          <p:cNvSpPr txBox="1"/>
          <p:nvPr/>
        </p:nvSpPr>
        <p:spPr>
          <a:xfrm>
            <a:off x="6553200" y="4796135"/>
            <a:ext cx="762000" cy="461665"/>
          </a:xfrm>
          <a:prstGeom prst="rect">
            <a:avLst/>
          </a:prstGeom>
          <a:noFill/>
        </p:spPr>
        <p:txBody>
          <a:bodyPr wrap="square" rtlCol="0">
            <a:spAutoFit/>
          </a:bodyPr>
          <a:lstStyle/>
          <a:p>
            <a:r>
              <a:rPr lang="en-US" sz="2400" b="1" i="1" dirty="0">
                <a:latin typeface="+mj-lt"/>
              </a:rPr>
              <a:t>x</a:t>
            </a:r>
            <a:r>
              <a:rPr lang="en-US" sz="2400" b="1" i="1" baseline="-25000" dirty="0">
                <a:latin typeface="+mj-lt"/>
              </a:rPr>
              <a:t>2</a:t>
            </a:r>
            <a:endParaRPr lang="en-US" sz="2400" b="1" i="1" dirty="0">
              <a:latin typeface="+mj-lt"/>
            </a:endParaRPr>
          </a:p>
        </p:txBody>
      </p:sp>
      <p:sp>
        <p:nvSpPr>
          <p:cNvPr id="10" name="TextBox 9"/>
          <p:cNvSpPr txBox="1"/>
          <p:nvPr/>
        </p:nvSpPr>
        <p:spPr>
          <a:xfrm>
            <a:off x="3505200" y="5170437"/>
            <a:ext cx="762000" cy="461665"/>
          </a:xfrm>
          <a:prstGeom prst="rect">
            <a:avLst/>
          </a:prstGeom>
          <a:noFill/>
        </p:spPr>
        <p:txBody>
          <a:bodyPr wrap="square" rtlCol="0">
            <a:spAutoFit/>
          </a:bodyPr>
          <a:lstStyle/>
          <a:p>
            <a:r>
              <a:rPr lang="en-US" sz="2400" b="1" i="1" dirty="0">
                <a:latin typeface="+mj-lt"/>
              </a:rPr>
              <a:t>x</a:t>
            </a:r>
            <a:r>
              <a:rPr lang="en-US" sz="2400" b="1" i="1" baseline="-25000" dirty="0">
                <a:latin typeface="+mj-lt"/>
              </a:rPr>
              <a:t>3</a:t>
            </a:r>
            <a:endParaRPr lang="en-US" sz="2400" b="1" i="1" dirty="0">
              <a:latin typeface="+mj-lt"/>
            </a:endParaRPr>
          </a:p>
        </p:txBody>
      </p:sp>
    </p:spTree>
    <p:extLst>
      <p:ext uri="{BB962C8B-B14F-4D97-AF65-F5344CB8AC3E}">
        <p14:creationId xmlns:p14="http://schemas.microsoft.com/office/powerpoint/2010/main" val="1717345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9/7/2023</a:t>
            </a:r>
            <a:endParaRPr lang="en-US" dirty="0"/>
          </a:p>
        </p:txBody>
      </p:sp>
      <p:sp>
        <p:nvSpPr>
          <p:cNvPr id="3" name="Footer Placeholder 2"/>
          <p:cNvSpPr>
            <a:spLocks noGrp="1"/>
          </p:cNvSpPr>
          <p:nvPr>
            <p:ph type="ftr" sz="quarter" idx="11"/>
          </p:nvPr>
        </p:nvSpPr>
        <p:spPr/>
        <p:txBody>
          <a:bodyPr/>
          <a:lstStyle/>
          <a:p>
            <a:r>
              <a:rPr lang="en-US"/>
              <a:t>PHY 337/637  Fall 2023--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graphicFrame>
        <p:nvGraphicFramePr>
          <p:cNvPr id="12" name="Object 11"/>
          <p:cNvGraphicFramePr>
            <a:graphicFrameLocks noChangeAspect="1"/>
          </p:cNvGraphicFramePr>
          <p:nvPr>
            <p:extLst>
              <p:ext uri="{D42A27DB-BD31-4B8C-83A1-F6EECF244321}">
                <p14:modId xmlns:p14="http://schemas.microsoft.com/office/powerpoint/2010/main" val="100419871"/>
              </p:ext>
            </p:extLst>
          </p:nvPr>
        </p:nvGraphicFramePr>
        <p:xfrm>
          <a:off x="76200" y="1617663"/>
          <a:ext cx="8818563" cy="3317875"/>
        </p:xfrm>
        <a:graphic>
          <a:graphicData uri="http://schemas.openxmlformats.org/presentationml/2006/ole">
            <mc:AlternateContent xmlns:mc="http://schemas.openxmlformats.org/markup-compatibility/2006">
              <mc:Choice xmlns:v="urn:schemas-microsoft-com:vml" Requires="v">
                <p:oleObj name="Equation" r:id="rId3" imgW="6095880" imgH="2311200" progId="Equation.DSMT4">
                  <p:embed/>
                </p:oleObj>
              </mc:Choice>
              <mc:Fallback>
                <p:oleObj name="Equation" r:id="rId3" imgW="6095880" imgH="2311200" progId="Equation.DSMT4">
                  <p:embed/>
                  <p:pic>
                    <p:nvPicPr>
                      <p:cNvPr id="12" name="Object 11"/>
                      <p:cNvPicPr>
                        <a:picLocks noChangeAspect="1" noChangeArrowheads="1"/>
                      </p:cNvPicPr>
                      <p:nvPr/>
                    </p:nvPicPr>
                    <p:blipFill>
                      <a:blip r:embed="rId4"/>
                      <a:srcRect/>
                      <a:stretch>
                        <a:fillRect/>
                      </a:stretch>
                    </p:blipFill>
                    <p:spPr bwMode="auto">
                      <a:xfrm>
                        <a:off x="76200" y="1617663"/>
                        <a:ext cx="8818563" cy="3317875"/>
                      </a:xfrm>
                      <a:prstGeom prst="rect">
                        <a:avLst/>
                      </a:prstGeom>
                      <a:noFill/>
                      <a:ln>
                        <a:noFill/>
                      </a:ln>
                    </p:spPr>
                  </p:pic>
                </p:oleObj>
              </mc:Fallback>
            </mc:AlternateContent>
          </a:graphicData>
        </a:graphic>
      </p:graphicFrame>
      <p:sp>
        <p:nvSpPr>
          <p:cNvPr id="5" name="TextBox 4"/>
          <p:cNvSpPr txBox="1"/>
          <p:nvPr/>
        </p:nvSpPr>
        <p:spPr>
          <a:xfrm>
            <a:off x="304800" y="200632"/>
            <a:ext cx="7848600" cy="1200329"/>
          </a:xfrm>
          <a:prstGeom prst="rect">
            <a:avLst/>
          </a:prstGeom>
          <a:noFill/>
        </p:spPr>
        <p:txBody>
          <a:bodyPr wrap="square" rtlCol="0">
            <a:spAutoFit/>
          </a:bodyPr>
          <a:lstStyle/>
          <a:p>
            <a:r>
              <a:rPr lang="en-US" sz="2400" dirty="0">
                <a:latin typeface="+mj-lt"/>
              </a:rPr>
              <a:t>Summary –</a:t>
            </a:r>
          </a:p>
          <a:p>
            <a:endParaRPr lang="en-US" sz="2400" dirty="0">
              <a:latin typeface="+mj-lt"/>
            </a:endParaRPr>
          </a:p>
          <a:p>
            <a:r>
              <a:rPr lang="en-US" sz="2400" dirty="0">
                <a:latin typeface="+mj-lt"/>
              </a:rPr>
              <a:t>Hamilton’s principle:</a:t>
            </a:r>
          </a:p>
        </p:txBody>
      </p:sp>
    </p:spTree>
    <p:extLst>
      <p:ext uri="{BB962C8B-B14F-4D97-AF65-F5344CB8AC3E}">
        <p14:creationId xmlns:p14="http://schemas.microsoft.com/office/powerpoint/2010/main" val="3779519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9/7/2023</a:t>
            </a:r>
            <a:endParaRPr lang="en-US" dirty="0"/>
          </a:p>
        </p:txBody>
      </p:sp>
      <p:sp>
        <p:nvSpPr>
          <p:cNvPr id="3" name="Footer Placeholder 2"/>
          <p:cNvSpPr>
            <a:spLocks noGrp="1"/>
          </p:cNvSpPr>
          <p:nvPr>
            <p:ph type="ftr" sz="quarter" idx="11"/>
          </p:nvPr>
        </p:nvSpPr>
        <p:spPr/>
        <p:txBody>
          <a:bodyPr/>
          <a:lstStyle/>
          <a:p>
            <a:r>
              <a:rPr lang="en-US"/>
              <a:t>PHY 337/637  Fall 2023--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graphicFrame>
        <p:nvGraphicFramePr>
          <p:cNvPr id="12" name="Object 11"/>
          <p:cNvGraphicFramePr>
            <a:graphicFrameLocks noChangeAspect="1"/>
          </p:cNvGraphicFramePr>
          <p:nvPr>
            <p:extLst>
              <p:ext uri="{D42A27DB-BD31-4B8C-83A1-F6EECF244321}">
                <p14:modId xmlns:p14="http://schemas.microsoft.com/office/powerpoint/2010/main" val="2184036501"/>
              </p:ext>
            </p:extLst>
          </p:nvPr>
        </p:nvGraphicFramePr>
        <p:xfrm>
          <a:off x="477078" y="795338"/>
          <a:ext cx="6632575" cy="2633662"/>
        </p:xfrm>
        <a:graphic>
          <a:graphicData uri="http://schemas.openxmlformats.org/presentationml/2006/ole">
            <mc:AlternateContent xmlns:mc="http://schemas.openxmlformats.org/markup-compatibility/2006">
              <mc:Choice xmlns:v="urn:schemas-microsoft-com:vml" Requires="v">
                <p:oleObj name="数式" r:id="rId3" imgW="3429000" imgH="1371600" progId="Equation.3">
                  <p:embed/>
                </p:oleObj>
              </mc:Choice>
              <mc:Fallback>
                <p:oleObj name="数式" r:id="rId3" imgW="3429000" imgH="1371600" progId="Equation.3">
                  <p:embed/>
                  <p:pic>
                    <p:nvPicPr>
                      <p:cNvPr id="12" name="Object 11"/>
                      <p:cNvPicPr>
                        <a:picLocks noChangeAspect="1" noChangeArrowheads="1"/>
                      </p:cNvPicPr>
                      <p:nvPr/>
                    </p:nvPicPr>
                    <p:blipFill>
                      <a:blip r:embed="rId4"/>
                      <a:srcRect/>
                      <a:stretch>
                        <a:fillRect/>
                      </a:stretch>
                    </p:blipFill>
                    <p:spPr bwMode="auto">
                      <a:xfrm>
                        <a:off x="477078" y="795338"/>
                        <a:ext cx="6632575" cy="263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304800" y="206561"/>
            <a:ext cx="7848600" cy="461665"/>
          </a:xfrm>
          <a:prstGeom prst="rect">
            <a:avLst/>
          </a:prstGeom>
          <a:noFill/>
        </p:spPr>
        <p:txBody>
          <a:bodyPr wrap="square" rtlCol="0">
            <a:spAutoFit/>
          </a:bodyPr>
          <a:lstStyle/>
          <a:p>
            <a:r>
              <a:rPr lang="en-US" sz="2400" dirty="0">
                <a:latin typeface="+mj-lt"/>
              </a:rPr>
              <a:t>Note: in “proof” of Hamilton’s principle:</a:t>
            </a:r>
          </a:p>
        </p:txBody>
      </p:sp>
      <p:sp>
        <p:nvSpPr>
          <p:cNvPr id="6" name="TextBox 5">
            <a:extLst>
              <a:ext uri="{FF2B5EF4-FFF2-40B4-BE49-F238E27FC236}">
                <a16:creationId xmlns:a16="http://schemas.microsoft.com/office/drawing/2014/main" id="{CEA9B4DA-2FA7-4A84-9AFE-5BBEA014EA4F}"/>
              </a:ext>
            </a:extLst>
          </p:cNvPr>
          <p:cNvSpPr txBox="1"/>
          <p:nvPr/>
        </p:nvSpPr>
        <p:spPr>
          <a:xfrm>
            <a:off x="152400" y="3810000"/>
            <a:ext cx="8534400" cy="2308324"/>
          </a:xfrm>
          <a:prstGeom prst="rect">
            <a:avLst/>
          </a:prstGeom>
          <a:noFill/>
        </p:spPr>
        <p:txBody>
          <a:bodyPr wrap="square" rtlCol="0">
            <a:spAutoFit/>
          </a:bodyPr>
          <a:lstStyle/>
          <a:p>
            <a:r>
              <a:rPr lang="en-US" sz="2400" dirty="0">
                <a:latin typeface="+mj-lt"/>
              </a:rPr>
              <a:t>Why do we need velocity dependent forces?</a:t>
            </a:r>
          </a:p>
          <a:p>
            <a:pPr marL="914400" lvl="1" indent="-457200">
              <a:buFont typeface="+mj-lt"/>
              <a:buAutoNum type="alphaLcPeriod"/>
            </a:pPr>
            <a:r>
              <a:rPr lang="en-US" sz="2400" dirty="0">
                <a:latin typeface="+mj-lt"/>
              </a:rPr>
              <a:t>Friction is sometimes represented as a velocity dependent force.   (difficult to treat with </a:t>
            </a:r>
            <a:r>
              <a:rPr lang="en-US" sz="2400" dirty="0" err="1">
                <a:latin typeface="+mj-lt"/>
              </a:rPr>
              <a:t>Lagrangian</a:t>
            </a:r>
            <a:r>
              <a:rPr lang="en-US" sz="2400" dirty="0">
                <a:latin typeface="+mj-lt"/>
              </a:rPr>
              <a:t> mechanics.)</a:t>
            </a:r>
          </a:p>
          <a:p>
            <a:pPr marL="914400" lvl="1" indent="-457200">
              <a:buFont typeface="+mj-lt"/>
              <a:buAutoNum type="alphaLcPeriod"/>
            </a:pPr>
            <a:r>
              <a:rPr lang="en-US" sz="2400" dirty="0">
                <a:latin typeface="+mj-lt"/>
              </a:rPr>
              <a:t>Lorentz force on a moving charged particle in the presence of a magnetic field.</a:t>
            </a:r>
          </a:p>
        </p:txBody>
      </p:sp>
    </p:spTree>
    <p:extLst>
      <p:ext uri="{BB962C8B-B14F-4D97-AF65-F5344CB8AC3E}">
        <p14:creationId xmlns:p14="http://schemas.microsoft.com/office/powerpoint/2010/main" val="1602081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E228B9-FD73-B4A6-9D89-424CF5F9D635}"/>
              </a:ext>
            </a:extLst>
          </p:cNvPr>
          <p:cNvSpPr>
            <a:spLocks noGrp="1"/>
          </p:cNvSpPr>
          <p:nvPr>
            <p:ph type="dt" sz="half" idx="10"/>
          </p:nvPr>
        </p:nvSpPr>
        <p:spPr/>
        <p:txBody>
          <a:bodyPr/>
          <a:lstStyle/>
          <a:p>
            <a:r>
              <a:rPr lang="en-US"/>
              <a:t>9/7/2023</a:t>
            </a:r>
            <a:endParaRPr lang="en-US" dirty="0"/>
          </a:p>
        </p:txBody>
      </p:sp>
      <p:sp>
        <p:nvSpPr>
          <p:cNvPr id="3" name="Footer Placeholder 2">
            <a:extLst>
              <a:ext uri="{FF2B5EF4-FFF2-40B4-BE49-F238E27FC236}">
                <a16:creationId xmlns:a16="http://schemas.microsoft.com/office/drawing/2014/main" id="{79438E2A-92D4-19E9-0662-BEF19399E761}"/>
              </a:ext>
            </a:extLst>
          </p:cNvPr>
          <p:cNvSpPr>
            <a:spLocks noGrp="1"/>
          </p:cNvSpPr>
          <p:nvPr>
            <p:ph type="ftr" sz="quarter" idx="11"/>
          </p:nvPr>
        </p:nvSpPr>
        <p:spPr/>
        <p:txBody>
          <a:bodyPr/>
          <a:lstStyle/>
          <a:p>
            <a:r>
              <a:rPr lang="en-US"/>
              <a:t>PHY 337/637  Fall 2023-- Lecture 4</a:t>
            </a:r>
            <a:endParaRPr lang="en-US" dirty="0"/>
          </a:p>
        </p:txBody>
      </p:sp>
      <p:sp>
        <p:nvSpPr>
          <p:cNvPr id="4" name="Slide Number Placeholder 3">
            <a:extLst>
              <a:ext uri="{FF2B5EF4-FFF2-40B4-BE49-F238E27FC236}">
                <a16:creationId xmlns:a16="http://schemas.microsoft.com/office/drawing/2014/main" id="{31D0E1F9-F9A6-2045-8CF1-34B2DF1807C8}"/>
              </a:ext>
            </a:extLst>
          </p:cNvPr>
          <p:cNvSpPr>
            <a:spLocks noGrp="1"/>
          </p:cNvSpPr>
          <p:nvPr>
            <p:ph type="sldNum" sz="quarter" idx="12"/>
          </p:nvPr>
        </p:nvSpPr>
        <p:spPr/>
        <p:txBody>
          <a:bodyPr/>
          <a:lstStyle/>
          <a:p>
            <a:fld id="{CE368B07-CEBF-4C80-90AF-53B34FA04CF3}" type="slidenum">
              <a:rPr lang="en-US" smtClean="0"/>
              <a:pPr/>
              <a:t>3</a:t>
            </a:fld>
            <a:endParaRPr lang="en-US" dirty="0"/>
          </a:p>
        </p:txBody>
      </p:sp>
      <p:pic>
        <p:nvPicPr>
          <p:cNvPr id="6" name="Picture 5">
            <a:extLst>
              <a:ext uri="{FF2B5EF4-FFF2-40B4-BE49-F238E27FC236}">
                <a16:creationId xmlns:a16="http://schemas.microsoft.com/office/drawing/2014/main" id="{C8659849-6214-E6EE-ACED-D58A679FFD50}"/>
              </a:ext>
            </a:extLst>
          </p:cNvPr>
          <p:cNvPicPr>
            <a:picLocks noChangeAspect="1"/>
          </p:cNvPicPr>
          <p:nvPr/>
        </p:nvPicPr>
        <p:blipFill>
          <a:blip r:embed="rId2"/>
          <a:stretch>
            <a:fillRect/>
          </a:stretch>
        </p:blipFill>
        <p:spPr>
          <a:xfrm>
            <a:off x="207534" y="762000"/>
            <a:ext cx="8728932" cy="4600678"/>
          </a:xfrm>
          <a:prstGeom prst="rect">
            <a:avLst/>
          </a:prstGeom>
        </p:spPr>
      </p:pic>
    </p:spTree>
    <p:extLst>
      <p:ext uri="{BB962C8B-B14F-4D97-AF65-F5344CB8AC3E}">
        <p14:creationId xmlns:p14="http://schemas.microsoft.com/office/powerpoint/2010/main" val="6071190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28800" y="5105400"/>
            <a:ext cx="3124200" cy="533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73416495"/>
              </p:ext>
            </p:extLst>
          </p:nvPr>
        </p:nvGraphicFramePr>
        <p:xfrm>
          <a:off x="517525" y="1954213"/>
          <a:ext cx="7981950" cy="4459287"/>
        </p:xfrm>
        <a:graphic>
          <a:graphicData uri="http://schemas.openxmlformats.org/presentationml/2006/ole">
            <mc:AlternateContent xmlns:mc="http://schemas.openxmlformats.org/markup-compatibility/2006">
              <mc:Choice xmlns:v="urn:schemas-microsoft-com:vml" Requires="v">
                <p:oleObj name="Equation" r:id="rId3" imgW="4127400" imgH="2323800" progId="Equation.DSMT4">
                  <p:embed/>
                </p:oleObj>
              </mc:Choice>
              <mc:Fallback>
                <p:oleObj name="Equation" r:id="rId3" imgW="4127400" imgH="2323800" progId="Equation.DSMT4">
                  <p:embed/>
                  <p:pic>
                    <p:nvPicPr>
                      <p:cNvPr id="7" name="Object 6"/>
                      <p:cNvPicPr>
                        <a:picLocks noChangeAspect="1" noChangeArrowheads="1"/>
                      </p:cNvPicPr>
                      <p:nvPr/>
                    </p:nvPicPr>
                    <p:blipFill>
                      <a:blip r:embed="rId4"/>
                      <a:srcRect/>
                      <a:stretch>
                        <a:fillRect/>
                      </a:stretch>
                    </p:blipFill>
                    <p:spPr bwMode="auto">
                      <a:xfrm>
                        <a:off x="517525" y="1954213"/>
                        <a:ext cx="7981950" cy="445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Date Placeholder 1"/>
          <p:cNvSpPr>
            <a:spLocks noGrp="1"/>
          </p:cNvSpPr>
          <p:nvPr>
            <p:ph type="dt" sz="half" idx="10"/>
          </p:nvPr>
        </p:nvSpPr>
        <p:spPr/>
        <p:txBody>
          <a:bodyPr/>
          <a:lstStyle/>
          <a:p>
            <a:r>
              <a:rPr lang="en-US"/>
              <a:t>9/7/2023</a:t>
            </a:r>
            <a:endParaRPr lang="en-US" dirty="0"/>
          </a:p>
        </p:txBody>
      </p:sp>
      <p:sp>
        <p:nvSpPr>
          <p:cNvPr id="3" name="Footer Placeholder 2"/>
          <p:cNvSpPr>
            <a:spLocks noGrp="1"/>
          </p:cNvSpPr>
          <p:nvPr>
            <p:ph type="ftr" sz="quarter" idx="11"/>
          </p:nvPr>
        </p:nvSpPr>
        <p:spPr/>
        <p:txBody>
          <a:bodyPr/>
          <a:lstStyle/>
          <a:p>
            <a:r>
              <a:rPr lang="en-US"/>
              <a:t>PHY 337/637  Fall 2023--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20312619"/>
              </p:ext>
            </p:extLst>
          </p:nvPr>
        </p:nvGraphicFramePr>
        <p:xfrm>
          <a:off x="192088" y="523875"/>
          <a:ext cx="8942387" cy="1463675"/>
        </p:xfrm>
        <a:graphic>
          <a:graphicData uri="http://schemas.openxmlformats.org/presentationml/2006/ole">
            <mc:AlternateContent xmlns:mc="http://schemas.openxmlformats.org/markup-compatibility/2006">
              <mc:Choice xmlns:v="urn:schemas-microsoft-com:vml" Requires="v">
                <p:oleObj name="Equation" r:id="rId5" imgW="4622760" imgH="761760" progId="Equation.DSMT4">
                  <p:embed/>
                </p:oleObj>
              </mc:Choice>
              <mc:Fallback>
                <p:oleObj name="Equation" r:id="rId5" imgW="4622760" imgH="761760" progId="Equation.DSMT4">
                  <p:embed/>
                  <p:pic>
                    <p:nvPicPr>
                      <p:cNvPr id="5" name="Object 4"/>
                      <p:cNvPicPr>
                        <a:picLocks noChangeAspect="1" noChangeArrowheads="1"/>
                      </p:cNvPicPr>
                      <p:nvPr/>
                    </p:nvPicPr>
                    <p:blipFill>
                      <a:blip r:embed="rId6"/>
                      <a:srcRect/>
                      <a:stretch>
                        <a:fillRect/>
                      </a:stretch>
                    </p:blipFill>
                    <p:spPr bwMode="auto">
                      <a:xfrm>
                        <a:off x="192088" y="523875"/>
                        <a:ext cx="894238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28600" y="226367"/>
            <a:ext cx="7467600" cy="461665"/>
          </a:xfrm>
          <a:prstGeom prst="rect">
            <a:avLst/>
          </a:prstGeom>
          <a:noFill/>
        </p:spPr>
        <p:txBody>
          <a:bodyPr wrap="square" rtlCol="0">
            <a:spAutoFit/>
          </a:bodyPr>
          <a:lstStyle/>
          <a:p>
            <a:r>
              <a:rPr lang="en-US" sz="2400" dirty="0">
                <a:latin typeface="+mj-lt"/>
              </a:rPr>
              <a:t>Lorentz forces:</a:t>
            </a:r>
          </a:p>
        </p:txBody>
      </p:sp>
      <p:sp>
        <p:nvSpPr>
          <p:cNvPr id="9" name="TextBox 8">
            <a:extLst>
              <a:ext uri="{FF2B5EF4-FFF2-40B4-BE49-F238E27FC236}">
                <a16:creationId xmlns:a16="http://schemas.microsoft.com/office/drawing/2014/main" id="{45BC8167-BB54-4D14-9583-2AC25D6E5869}"/>
              </a:ext>
            </a:extLst>
          </p:cNvPr>
          <p:cNvSpPr txBox="1"/>
          <p:nvPr/>
        </p:nvSpPr>
        <p:spPr>
          <a:xfrm>
            <a:off x="5486399" y="2514600"/>
            <a:ext cx="3609975" cy="1200329"/>
          </a:xfrm>
          <a:prstGeom prst="rect">
            <a:avLst/>
          </a:prstGeom>
          <a:noFill/>
        </p:spPr>
        <p:txBody>
          <a:bodyPr wrap="square" rtlCol="0">
            <a:spAutoFit/>
          </a:bodyPr>
          <a:lstStyle/>
          <a:p>
            <a:r>
              <a:rPr lang="en-US" sz="2400" dirty="0">
                <a:latin typeface="+mj-lt"/>
              </a:rPr>
              <a:t>Note: Here we are using cartesian coordinates for convenience.</a:t>
            </a:r>
          </a:p>
        </p:txBody>
      </p:sp>
    </p:spTree>
    <p:extLst>
      <p:ext uri="{BB962C8B-B14F-4D97-AF65-F5344CB8AC3E}">
        <p14:creationId xmlns:p14="http://schemas.microsoft.com/office/powerpoint/2010/main" val="3393989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8341FF-5327-8E32-8244-83C933928BCE}"/>
              </a:ext>
            </a:extLst>
          </p:cNvPr>
          <p:cNvSpPr>
            <a:spLocks noGrp="1"/>
          </p:cNvSpPr>
          <p:nvPr>
            <p:ph type="dt" sz="half" idx="10"/>
          </p:nvPr>
        </p:nvSpPr>
        <p:spPr/>
        <p:txBody>
          <a:bodyPr/>
          <a:lstStyle/>
          <a:p>
            <a:r>
              <a:rPr lang="en-US"/>
              <a:t>9/7/2023</a:t>
            </a:r>
            <a:endParaRPr lang="en-US" dirty="0"/>
          </a:p>
        </p:txBody>
      </p:sp>
      <p:sp>
        <p:nvSpPr>
          <p:cNvPr id="3" name="Footer Placeholder 2">
            <a:extLst>
              <a:ext uri="{FF2B5EF4-FFF2-40B4-BE49-F238E27FC236}">
                <a16:creationId xmlns:a16="http://schemas.microsoft.com/office/drawing/2014/main" id="{359D23E2-F6E8-9291-4B7F-608A26269DD9}"/>
              </a:ext>
            </a:extLst>
          </p:cNvPr>
          <p:cNvSpPr>
            <a:spLocks noGrp="1"/>
          </p:cNvSpPr>
          <p:nvPr>
            <p:ph type="ftr" sz="quarter" idx="11"/>
          </p:nvPr>
        </p:nvSpPr>
        <p:spPr/>
        <p:txBody>
          <a:bodyPr/>
          <a:lstStyle/>
          <a:p>
            <a:r>
              <a:rPr lang="en-US"/>
              <a:t>PHY 337/637  Fall 2023-- Lecture 4</a:t>
            </a:r>
            <a:endParaRPr lang="en-US" dirty="0"/>
          </a:p>
        </p:txBody>
      </p:sp>
      <p:sp>
        <p:nvSpPr>
          <p:cNvPr id="4" name="Slide Number Placeholder 3">
            <a:extLst>
              <a:ext uri="{FF2B5EF4-FFF2-40B4-BE49-F238E27FC236}">
                <a16:creationId xmlns:a16="http://schemas.microsoft.com/office/drawing/2014/main" id="{59468977-CCFC-06E3-D119-DC7B5DF7EFC1}"/>
              </a:ext>
            </a:extLst>
          </p:cNvPr>
          <p:cNvSpPr>
            <a:spLocks noGrp="1"/>
          </p:cNvSpPr>
          <p:nvPr>
            <p:ph type="sldNum" sz="quarter" idx="12"/>
          </p:nvPr>
        </p:nvSpPr>
        <p:spPr/>
        <p:txBody>
          <a:bodyPr/>
          <a:lstStyle/>
          <a:p>
            <a:fld id="{CE368B07-CEBF-4C80-90AF-53B34FA04CF3}" type="slidenum">
              <a:rPr lang="en-US" smtClean="0"/>
              <a:t>31</a:t>
            </a:fld>
            <a:endParaRPr lang="en-US" dirty="0"/>
          </a:p>
        </p:txBody>
      </p:sp>
      <p:graphicFrame>
        <p:nvGraphicFramePr>
          <p:cNvPr id="5" name="Object 4">
            <a:extLst>
              <a:ext uri="{FF2B5EF4-FFF2-40B4-BE49-F238E27FC236}">
                <a16:creationId xmlns:a16="http://schemas.microsoft.com/office/drawing/2014/main" id="{000CF456-2957-3B6A-BE62-EC4C0D758019}"/>
              </a:ext>
            </a:extLst>
          </p:cNvPr>
          <p:cNvGraphicFramePr>
            <a:graphicFrameLocks noChangeAspect="1"/>
          </p:cNvGraphicFramePr>
          <p:nvPr/>
        </p:nvGraphicFramePr>
        <p:xfrm>
          <a:off x="457200" y="1143000"/>
          <a:ext cx="7914628" cy="3778250"/>
        </p:xfrm>
        <a:graphic>
          <a:graphicData uri="http://schemas.openxmlformats.org/presentationml/2006/ole">
            <mc:AlternateContent xmlns:mc="http://schemas.openxmlformats.org/markup-compatibility/2006">
              <mc:Choice xmlns:v="urn:schemas-microsoft-com:vml" Requires="v">
                <p:oleObj name="Equation" r:id="rId2" imgW="5613120" imgH="2679480" progId="Equation.DSMT4">
                  <p:embed/>
                </p:oleObj>
              </mc:Choice>
              <mc:Fallback>
                <p:oleObj name="Equation" r:id="rId2" imgW="5613120" imgH="2679480" progId="Equation.DSMT4">
                  <p:embed/>
                  <p:pic>
                    <p:nvPicPr>
                      <p:cNvPr id="5" name="Object 4">
                        <a:extLst>
                          <a:ext uri="{FF2B5EF4-FFF2-40B4-BE49-F238E27FC236}">
                            <a16:creationId xmlns:a16="http://schemas.microsoft.com/office/drawing/2014/main" id="{000CF456-2957-3B6A-BE62-EC4C0D758019}"/>
                          </a:ext>
                        </a:extLst>
                      </p:cNvPr>
                      <p:cNvPicPr/>
                      <p:nvPr/>
                    </p:nvPicPr>
                    <p:blipFill>
                      <a:blip r:embed="rId3"/>
                      <a:stretch>
                        <a:fillRect/>
                      </a:stretch>
                    </p:blipFill>
                    <p:spPr>
                      <a:xfrm>
                        <a:off x="457200" y="1143000"/>
                        <a:ext cx="7914628" cy="3778250"/>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50D0F2F7-657C-E5EE-D976-A454D5FB1DA3}"/>
              </a:ext>
            </a:extLst>
          </p:cNvPr>
          <p:cNvSpPr txBox="1"/>
          <p:nvPr/>
        </p:nvSpPr>
        <p:spPr>
          <a:xfrm>
            <a:off x="228600" y="381000"/>
            <a:ext cx="8534400" cy="461665"/>
          </a:xfrm>
          <a:prstGeom prst="rect">
            <a:avLst/>
          </a:prstGeom>
          <a:noFill/>
        </p:spPr>
        <p:txBody>
          <a:bodyPr wrap="square" rtlCol="0">
            <a:spAutoFit/>
          </a:bodyPr>
          <a:lstStyle/>
          <a:p>
            <a:r>
              <a:rPr lang="en-US" sz="2400" dirty="0">
                <a:latin typeface="+mj-lt"/>
              </a:rPr>
              <a:t>More details --</a:t>
            </a:r>
          </a:p>
        </p:txBody>
      </p:sp>
    </p:spTree>
    <p:extLst>
      <p:ext uri="{BB962C8B-B14F-4D97-AF65-F5344CB8AC3E}">
        <p14:creationId xmlns:p14="http://schemas.microsoft.com/office/powerpoint/2010/main" val="985020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37C8CF-B2A8-45DC-9806-764A5822F731}"/>
              </a:ext>
            </a:extLst>
          </p:cNvPr>
          <p:cNvSpPr>
            <a:spLocks noGrp="1"/>
          </p:cNvSpPr>
          <p:nvPr>
            <p:ph type="dt" sz="half" idx="10"/>
          </p:nvPr>
        </p:nvSpPr>
        <p:spPr/>
        <p:txBody>
          <a:bodyPr/>
          <a:lstStyle/>
          <a:p>
            <a:r>
              <a:rPr lang="en-US"/>
              <a:t>9/7/2023</a:t>
            </a:r>
            <a:endParaRPr lang="en-US" dirty="0"/>
          </a:p>
        </p:txBody>
      </p:sp>
      <p:sp>
        <p:nvSpPr>
          <p:cNvPr id="3" name="Footer Placeholder 2">
            <a:extLst>
              <a:ext uri="{FF2B5EF4-FFF2-40B4-BE49-F238E27FC236}">
                <a16:creationId xmlns:a16="http://schemas.microsoft.com/office/drawing/2014/main" id="{62BF5B23-67F0-47DE-9493-9F28C5B53705}"/>
              </a:ext>
            </a:extLst>
          </p:cNvPr>
          <p:cNvSpPr>
            <a:spLocks noGrp="1"/>
          </p:cNvSpPr>
          <p:nvPr>
            <p:ph type="ftr" sz="quarter" idx="11"/>
          </p:nvPr>
        </p:nvSpPr>
        <p:spPr/>
        <p:txBody>
          <a:bodyPr/>
          <a:lstStyle/>
          <a:p>
            <a:r>
              <a:rPr lang="en-US"/>
              <a:t>PHY 337/637  Fall 2023-- Lecture 4</a:t>
            </a:r>
            <a:endParaRPr lang="en-US" dirty="0"/>
          </a:p>
        </p:txBody>
      </p:sp>
      <p:sp>
        <p:nvSpPr>
          <p:cNvPr id="4" name="Slide Number Placeholder 3">
            <a:extLst>
              <a:ext uri="{FF2B5EF4-FFF2-40B4-BE49-F238E27FC236}">
                <a16:creationId xmlns:a16="http://schemas.microsoft.com/office/drawing/2014/main" id="{2AE22E17-54AE-4FCF-BAA7-9720FB7D5E27}"/>
              </a:ext>
            </a:extLst>
          </p:cNvPr>
          <p:cNvSpPr>
            <a:spLocks noGrp="1"/>
          </p:cNvSpPr>
          <p:nvPr>
            <p:ph type="sldNum" sz="quarter" idx="12"/>
          </p:nvPr>
        </p:nvSpPr>
        <p:spPr/>
        <p:txBody>
          <a:bodyPr/>
          <a:lstStyle/>
          <a:p>
            <a:fld id="{CE368B07-CEBF-4C80-90AF-53B34FA04CF3}" type="slidenum">
              <a:rPr lang="en-US" smtClean="0"/>
              <a:t>32</a:t>
            </a:fld>
            <a:endParaRPr lang="en-US" dirty="0"/>
          </a:p>
        </p:txBody>
      </p:sp>
      <p:sp>
        <p:nvSpPr>
          <p:cNvPr id="5" name="TextBox 4">
            <a:extLst>
              <a:ext uri="{FF2B5EF4-FFF2-40B4-BE49-F238E27FC236}">
                <a16:creationId xmlns:a16="http://schemas.microsoft.com/office/drawing/2014/main" id="{61431F54-1046-46E0-B68C-DFBEE7BE2CE9}"/>
              </a:ext>
            </a:extLst>
          </p:cNvPr>
          <p:cNvSpPr txBox="1"/>
          <p:nvPr/>
        </p:nvSpPr>
        <p:spPr>
          <a:xfrm>
            <a:off x="457200" y="228600"/>
            <a:ext cx="7772400" cy="1569660"/>
          </a:xfrm>
          <a:prstGeom prst="rect">
            <a:avLst/>
          </a:prstGeom>
          <a:noFill/>
        </p:spPr>
        <p:txBody>
          <a:bodyPr wrap="square" rtlCol="0">
            <a:spAutoFit/>
          </a:bodyPr>
          <a:lstStyle/>
          <a:p>
            <a:r>
              <a:rPr lang="en-US" sz="2400" dirty="0">
                <a:latin typeface="+mj-lt"/>
              </a:rPr>
              <a:t>Units for electromagnetic fields and forces</a:t>
            </a:r>
          </a:p>
          <a:p>
            <a:endParaRPr lang="en-US" sz="2400" dirty="0">
              <a:latin typeface="+mj-lt"/>
            </a:endParaRPr>
          </a:p>
          <a:p>
            <a:r>
              <a:rPr lang="en-US" sz="2400" dirty="0">
                <a:latin typeface="+mj-lt"/>
              </a:rPr>
              <a:t>      </a:t>
            </a:r>
            <a:r>
              <a:rPr lang="en-US" sz="2400" b="1" dirty="0">
                <a:solidFill>
                  <a:srgbClr val="FF0000"/>
                </a:solidFill>
                <a:latin typeface="+mj-lt"/>
              </a:rPr>
              <a:t>cgs Gaussian units --  (used in older textbooks)</a:t>
            </a:r>
          </a:p>
          <a:p>
            <a:endParaRPr lang="en-US" sz="2400" dirty="0">
              <a:latin typeface="+mj-lt"/>
            </a:endParaRPr>
          </a:p>
        </p:txBody>
      </p:sp>
      <p:graphicFrame>
        <p:nvGraphicFramePr>
          <p:cNvPr id="6" name="Object 5">
            <a:extLst>
              <a:ext uri="{FF2B5EF4-FFF2-40B4-BE49-F238E27FC236}">
                <a16:creationId xmlns:a16="http://schemas.microsoft.com/office/drawing/2014/main" id="{2435A9B5-E1B0-4A33-A785-56E10DAF2950}"/>
              </a:ext>
            </a:extLst>
          </p:cNvPr>
          <p:cNvGraphicFramePr>
            <a:graphicFrameLocks noChangeAspect="1"/>
          </p:cNvGraphicFramePr>
          <p:nvPr/>
        </p:nvGraphicFramePr>
        <p:xfrm>
          <a:off x="1121410" y="1524000"/>
          <a:ext cx="6498590" cy="2159000"/>
        </p:xfrm>
        <a:graphic>
          <a:graphicData uri="http://schemas.openxmlformats.org/presentationml/2006/ole">
            <mc:AlternateContent xmlns:mc="http://schemas.openxmlformats.org/markup-compatibility/2006">
              <mc:Choice xmlns:v="urn:schemas-microsoft-com:vml" Requires="v">
                <p:oleObj name="Equation" r:id="rId2" imgW="3822480" imgH="1269720" progId="Equation.DSMT4">
                  <p:embed/>
                </p:oleObj>
              </mc:Choice>
              <mc:Fallback>
                <p:oleObj name="Equation" r:id="rId2" imgW="3822480" imgH="1269720" progId="Equation.DSMT4">
                  <p:embed/>
                  <p:pic>
                    <p:nvPicPr>
                      <p:cNvPr id="6" name="Object 5">
                        <a:extLst>
                          <a:ext uri="{FF2B5EF4-FFF2-40B4-BE49-F238E27FC236}">
                            <a16:creationId xmlns:a16="http://schemas.microsoft.com/office/drawing/2014/main" id="{2435A9B5-E1B0-4A33-A785-56E10DAF2950}"/>
                          </a:ext>
                        </a:extLst>
                      </p:cNvPr>
                      <p:cNvPicPr/>
                      <p:nvPr/>
                    </p:nvPicPr>
                    <p:blipFill>
                      <a:blip r:embed="rId3"/>
                      <a:stretch>
                        <a:fillRect/>
                      </a:stretch>
                    </p:blipFill>
                    <p:spPr>
                      <a:xfrm>
                        <a:off x="1121410" y="1524000"/>
                        <a:ext cx="6498590" cy="21590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2092CFEF-436A-4639-B359-2B8DD70E58CF}"/>
              </a:ext>
            </a:extLst>
          </p:cNvPr>
          <p:cNvGraphicFramePr>
            <a:graphicFrameLocks noChangeAspect="1"/>
          </p:cNvGraphicFramePr>
          <p:nvPr/>
        </p:nvGraphicFramePr>
        <p:xfrm>
          <a:off x="1133442" y="4414838"/>
          <a:ext cx="6640854" cy="1941512"/>
        </p:xfrm>
        <a:graphic>
          <a:graphicData uri="http://schemas.openxmlformats.org/presentationml/2006/ole">
            <mc:AlternateContent xmlns:mc="http://schemas.openxmlformats.org/markup-compatibility/2006">
              <mc:Choice xmlns:v="urn:schemas-microsoft-com:vml" Requires="v">
                <p:oleObj name="Equation" r:id="rId4" imgW="3822480" imgH="1117440" progId="Equation.DSMT4">
                  <p:embed/>
                </p:oleObj>
              </mc:Choice>
              <mc:Fallback>
                <p:oleObj name="Equation" r:id="rId4" imgW="3822480" imgH="1117440" progId="Equation.DSMT4">
                  <p:embed/>
                  <p:pic>
                    <p:nvPicPr>
                      <p:cNvPr id="7" name="Object 6">
                        <a:extLst>
                          <a:ext uri="{FF2B5EF4-FFF2-40B4-BE49-F238E27FC236}">
                            <a16:creationId xmlns:a16="http://schemas.microsoft.com/office/drawing/2014/main" id="{2092CFEF-436A-4639-B359-2B8DD70E58CF}"/>
                          </a:ext>
                        </a:extLst>
                      </p:cNvPr>
                      <p:cNvPicPr/>
                      <p:nvPr/>
                    </p:nvPicPr>
                    <p:blipFill>
                      <a:blip r:embed="rId5"/>
                      <a:stretch>
                        <a:fillRect/>
                      </a:stretch>
                    </p:blipFill>
                    <p:spPr>
                      <a:xfrm>
                        <a:off x="1133442" y="4414838"/>
                        <a:ext cx="6640854" cy="1941512"/>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2619B040-3B2D-49A6-88D4-D103BAF2548D}"/>
              </a:ext>
            </a:extLst>
          </p:cNvPr>
          <p:cNvSpPr txBox="1"/>
          <p:nvPr/>
        </p:nvSpPr>
        <p:spPr>
          <a:xfrm>
            <a:off x="990600" y="3731126"/>
            <a:ext cx="7467600" cy="461665"/>
          </a:xfrm>
          <a:prstGeom prst="rect">
            <a:avLst/>
          </a:prstGeom>
          <a:noFill/>
        </p:spPr>
        <p:txBody>
          <a:bodyPr wrap="square" rtlCol="0">
            <a:spAutoFit/>
          </a:bodyPr>
          <a:lstStyle/>
          <a:p>
            <a:r>
              <a:rPr lang="en-US" sz="2400" b="1" dirty="0">
                <a:solidFill>
                  <a:srgbClr val="FF0000"/>
                </a:solidFill>
                <a:latin typeface="+mj-lt"/>
              </a:rPr>
              <a:t>SI units --</a:t>
            </a:r>
          </a:p>
        </p:txBody>
      </p:sp>
    </p:spTree>
    <p:extLst>
      <p:ext uri="{BB962C8B-B14F-4D97-AF65-F5344CB8AC3E}">
        <p14:creationId xmlns:p14="http://schemas.microsoft.com/office/powerpoint/2010/main" val="3339775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9/7/2023</a:t>
            </a:r>
            <a:endParaRPr lang="en-US" dirty="0"/>
          </a:p>
        </p:txBody>
      </p:sp>
      <p:sp>
        <p:nvSpPr>
          <p:cNvPr id="3" name="Footer Placeholder 2"/>
          <p:cNvSpPr>
            <a:spLocks noGrp="1"/>
          </p:cNvSpPr>
          <p:nvPr>
            <p:ph type="ftr" sz="quarter" idx="11"/>
          </p:nvPr>
        </p:nvSpPr>
        <p:spPr/>
        <p:txBody>
          <a:bodyPr/>
          <a:lstStyle/>
          <a:p>
            <a:r>
              <a:rPr lang="en-US"/>
              <a:t>PHY 337/637  Fall 2023--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5792835"/>
              </p:ext>
            </p:extLst>
          </p:nvPr>
        </p:nvGraphicFramePr>
        <p:xfrm>
          <a:off x="647700" y="865188"/>
          <a:ext cx="6707188" cy="538162"/>
        </p:xfrm>
        <a:graphic>
          <a:graphicData uri="http://schemas.openxmlformats.org/presentationml/2006/ole">
            <mc:AlternateContent xmlns:mc="http://schemas.openxmlformats.org/markup-compatibility/2006">
              <mc:Choice xmlns:v="urn:schemas-microsoft-com:vml" Requires="v">
                <p:oleObj name="Equation" r:id="rId3" imgW="3466800" imgH="279360" progId="Equation.DSMT4">
                  <p:embed/>
                </p:oleObj>
              </mc:Choice>
              <mc:Fallback>
                <p:oleObj name="Equation" r:id="rId3" imgW="3466800" imgH="279360" progId="Equation.DSMT4">
                  <p:embed/>
                  <p:pic>
                    <p:nvPicPr>
                      <p:cNvPr id="5" name="Object 4"/>
                      <p:cNvPicPr>
                        <a:picLocks noChangeAspect="1" noChangeArrowheads="1"/>
                      </p:cNvPicPr>
                      <p:nvPr/>
                    </p:nvPicPr>
                    <p:blipFill>
                      <a:blip r:embed="rId4"/>
                      <a:srcRect/>
                      <a:stretch>
                        <a:fillRect/>
                      </a:stretch>
                    </p:blipFill>
                    <p:spPr bwMode="auto">
                      <a:xfrm>
                        <a:off x="647700" y="865188"/>
                        <a:ext cx="6707188"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28600" y="226367"/>
            <a:ext cx="7467600" cy="461665"/>
          </a:xfrm>
          <a:prstGeom prst="rect">
            <a:avLst/>
          </a:prstGeom>
          <a:noFill/>
        </p:spPr>
        <p:txBody>
          <a:bodyPr wrap="square" rtlCol="0">
            <a:spAutoFit/>
          </a:bodyPr>
          <a:lstStyle/>
          <a:p>
            <a:r>
              <a:rPr lang="en-US" sz="2400" dirty="0">
                <a:latin typeface="+mj-lt"/>
              </a:rPr>
              <a:t>Lorentz forces,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1324062912"/>
              </p:ext>
            </p:extLst>
          </p:nvPr>
        </p:nvGraphicFramePr>
        <p:xfrm>
          <a:off x="801688" y="1746250"/>
          <a:ext cx="4616450" cy="1268413"/>
        </p:xfrm>
        <a:graphic>
          <a:graphicData uri="http://schemas.openxmlformats.org/presentationml/2006/ole">
            <mc:AlternateContent xmlns:mc="http://schemas.openxmlformats.org/markup-compatibility/2006">
              <mc:Choice xmlns:v="urn:schemas-microsoft-com:vml" Requires="v">
                <p:oleObj name="Equation" r:id="rId5" imgW="2387520" imgH="660240" progId="Equation.DSMT4">
                  <p:embed/>
                </p:oleObj>
              </mc:Choice>
              <mc:Fallback>
                <p:oleObj name="Equation" r:id="rId5" imgW="2387520" imgH="660240" progId="Equation.DSMT4">
                  <p:embed/>
                  <p:pic>
                    <p:nvPicPr>
                      <p:cNvPr id="7" name="Object 6"/>
                      <p:cNvPicPr>
                        <a:picLocks noChangeAspect="1" noChangeArrowheads="1"/>
                      </p:cNvPicPr>
                      <p:nvPr/>
                    </p:nvPicPr>
                    <p:blipFill>
                      <a:blip r:embed="rId6"/>
                      <a:srcRect/>
                      <a:stretch>
                        <a:fillRect/>
                      </a:stretch>
                    </p:blipFill>
                    <p:spPr bwMode="auto">
                      <a:xfrm>
                        <a:off x="801688" y="1746250"/>
                        <a:ext cx="4616450"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910839688"/>
              </p:ext>
            </p:extLst>
          </p:nvPr>
        </p:nvGraphicFramePr>
        <p:xfrm>
          <a:off x="798513" y="3328988"/>
          <a:ext cx="7392987" cy="976312"/>
        </p:xfrm>
        <a:graphic>
          <a:graphicData uri="http://schemas.openxmlformats.org/presentationml/2006/ole">
            <mc:AlternateContent xmlns:mc="http://schemas.openxmlformats.org/markup-compatibility/2006">
              <mc:Choice xmlns:v="urn:schemas-microsoft-com:vml" Requires="v">
                <p:oleObj name="Equation" r:id="rId7" imgW="3822480" imgH="507960" progId="Equation.DSMT4">
                  <p:embed/>
                </p:oleObj>
              </mc:Choice>
              <mc:Fallback>
                <p:oleObj name="Equation" r:id="rId7" imgW="3822480" imgH="507960" progId="Equation.DSMT4">
                  <p:embed/>
                  <p:pic>
                    <p:nvPicPr>
                      <p:cNvPr id="9" name="Object 8"/>
                      <p:cNvPicPr>
                        <a:picLocks noChangeAspect="1" noChangeArrowheads="1"/>
                      </p:cNvPicPr>
                      <p:nvPr/>
                    </p:nvPicPr>
                    <p:blipFill>
                      <a:blip r:embed="rId8"/>
                      <a:srcRect/>
                      <a:stretch>
                        <a:fillRect/>
                      </a:stretch>
                    </p:blipFill>
                    <p:spPr bwMode="auto">
                      <a:xfrm>
                        <a:off x="798513" y="3328988"/>
                        <a:ext cx="7392987"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071832245"/>
              </p:ext>
            </p:extLst>
          </p:nvPr>
        </p:nvGraphicFramePr>
        <p:xfrm>
          <a:off x="1027113" y="4267200"/>
          <a:ext cx="2014537" cy="755650"/>
        </p:xfrm>
        <a:graphic>
          <a:graphicData uri="http://schemas.openxmlformats.org/presentationml/2006/ole">
            <mc:AlternateContent xmlns:mc="http://schemas.openxmlformats.org/markup-compatibility/2006">
              <mc:Choice xmlns:v="urn:schemas-microsoft-com:vml" Requires="v">
                <p:oleObj name="Equation" r:id="rId9" imgW="1041120" imgH="393480" progId="Equation.DSMT4">
                  <p:embed/>
                </p:oleObj>
              </mc:Choice>
              <mc:Fallback>
                <p:oleObj name="Equation" r:id="rId9" imgW="1041120" imgH="393480" progId="Equation.DSMT4">
                  <p:embed/>
                  <p:pic>
                    <p:nvPicPr>
                      <p:cNvPr id="10" name="Object 9"/>
                      <p:cNvPicPr>
                        <a:picLocks noChangeAspect="1" noChangeArrowheads="1"/>
                      </p:cNvPicPr>
                      <p:nvPr/>
                    </p:nvPicPr>
                    <p:blipFill>
                      <a:blip r:embed="rId10"/>
                      <a:srcRect/>
                      <a:stretch>
                        <a:fillRect/>
                      </a:stretch>
                    </p:blipFill>
                    <p:spPr bwMode="auto">
                      <a:xfrm>
                        <a:off x="1027113" y="4267200"/>
                        <a:ext cx="2014537" cy="755650"/>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586994789"/>
              </p:ext>
            </p:extLst>
          </p:nvPr>
        </p:nvGraphicFramePr>
        <p:xfrm>
          <a:off x="669925" y="5168900"/>
          <a:ext cx="7621588" cy="815975"/>
        </p:xfrm>
        <a:graphic>
          <a:graphicData uri="http://schemas.openxmlformats.org/presentationml/2006/ole">
            <mc:AlternateContent xmlns:mc="http://schemas.openxmlformats.org/markup-compatibility/2006">
              <mc:Choice xmlns:v="urn:schemas-microsoft-com:vml" Requires="v">
                <p:oleObj name="Equation" r:id="rId11" imgW="4711680" imgH="507960" progId="Equation.DSMT4">
                  <p:embed/>
                </p:oleObj>
              </mc:Choice>
              <mc:Fallback>
                <p:oleObj name="Equation" r:id="rId11" imgW="4711680" imgH="507960" progId="Equation.DSMT4">
                  <p:embed/>
                  <p:pic>
                    <p:nvPicPr>
                      <p:cNvPr id="11" name="Object 10"/>
                      <p:cNvPicPr>
                        <a:picLocks noChangeAspect="1" noChangeArrowheads="1"/>
                      </p:cNvPicPr>
                      <p:nvPr/>
                    </p:nvPicPr>
                    <p:blipFill>
                      <a:blip r:embed="rId12"/>
                      <a:srcRect/>
                      <a:stretch>
                        <a:fillRect/>
                      </a:stretch>
                    </p:blipFill>
                    <p:spPr bwMode="auto">
                      <a:xfrm>
                        <a:off x="669925" y="5168900"/>
                        <a:ext cx="7621588" cy="8159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1961279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9/7/2023</a:t>
            </a:r>
            <a:endParaRPr lang="en-US" dirty="0"/>
          </a:p>
        </p:txBody>
      </p:sp>
      <p:sp>
        <p:nvSpPr>
          <p:cNvPr id="3" name="Footer Placeholder 2"/>
          <p:cNvSpPr>
            <a:spLocks noGrp="1"/>
          </p:cNvSpPr>
          <p:nvPr>
            <p:ph type="ftr" sz="quarter" idx="11"/>
          </p:nvPr>
        </p:nvSpPr>
        <p:spPr/>
        <p:txBody>
          <a:bodyPr/>
          <a:lstStyle/>
          <a:p>
            <a:r>
              <a:rPr lang="en-US"/>
              <a:t>PHY 337/637  Fall 2023--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34</a:t>
            </a:fld>
            <a:endParaRPr lang="en-US" dirty="0"/>
          </a:p>
        </p:txBody>
      </p:sp>
      <p:sp>
        <p:nvSpPr>
          <p:cNvPr id="6" name="TextBox 5"/>
          <p:cNvSpPr txBox="1"/>
          <p:nvPr/>
        </p:nvSpPr>
        <p:spPr>
          <a:xfrm>
            <a:off x="228600" y="226367"/>
            <a:ext cx="7467600" cy="461665"/>
          </a:xfrm>
          <a:prstGeom prst="rect">
            <a:avLst/>
          </a:prstGeom>
          <a:noFill/>
        </p:spPr>
        <p:txBody>
          <a:bodyPr wrap="square" rtlCol="0">
            <a:spAutoFit/>
          </a:bodyPr>
          <a:lstStyle/>
          <a:p>
            <a:r>
              <a:rPr lang="en-US" sz="2400" dirty="0">
                <a:latin typeface="+mj-lt"/>
              </a:rPr>
              <a:t>Lorentz forces, continued:</a:t>
            </a:r>
          </a:p>
        </p:txBody>
      </p:sp>
      <p:graphicFrame>
        <p:nvGraphicFramePr>
          <p:cNvPr id="9" name="Object 8"/>
          <p:cNvGraphicFramePr>
            <a:graphicFrameLocks noChangeAspect="1"/>
          </p:cNvGraphicFramePr>
          <p:nvPr>
            <p:extLst>
              <p:ext uri="{D42A27DB-BD31-4B8C-83A1-F6EECF244321}">
                <p14:modId xmlns:p14="http://schemas.microsoft.com/office/powerpoint/2010/main" val="1555528270"/>
              </p:ext>
            </p:extLst>
          </p:nvPr>
        </p:nvGraphicFramePr>
        <p:xfrm>
          <a:off x="715963" y="814388"/>
          <a:ext cx="7392987" cy="976312"/>
        </p:xfrm>
        <a:graphic>
          <a:graphicData uri="http://schemas.openxmlformats.org/presentationml/2006/ole">
            <mc:AlternateContent xmlns:mc="http://schemas.openxmlformats.org/markup-compatibility/2006">
              <mc:Choice xmlns:v="urn:schemas-microsoft-com:vml" Requires="v">
                <p:oleObj name="Equation" r:id="rId3" imgW="3822480" imgH="507960" progId="Equation.DSMT4">
                  <p:embed/>
                </p:oleObj>
              </mc:Choice>
              <mc:Fallback>
                <p:oleObj name="Equation" r:id="rId3" imgW="3822480" imgH="507960" progId="Equation.DSMT4">
                  <p:embed/>
                  <p:pic>
                    <p:nvPicPr>
                      <p:cNvPr id="9" name="Object 8"/>
                      <p:cNvPicPr>
                        <a:picLocks noChangeAspect="1" noChangeArrowheads="1"/>
                      </p:cNvPicPr>
                      <p:nvPr/>
                    </p:nvPicPr>
                    <p:blipFill>
                      <a:blip r:embed="rId4"/>
                      <a:srcRect/>
                      <a:stretch>
                        <a:fillRect/>
                      </a:stretch>
                    </p:blipFill>
                    <p:spPr bwMode="auto">
                      <a:xfrm>
                        <a:off x="715963" y="814388"/>
                        <a:ext cx="7392987"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233299251"/>
              </p:ext>
            </p:extLst>
          </p:nvPr>
        </p:nvGraphicFramePr>
        <p:xfrm>
          <a:off x="569913" y="1716088"/>
          <a:ext cx="7515225" cy="995362"/>
        </p:xfrm>
        <a:graphic>
          <a:graphicData uri="http://schemas.openxmlformats.org/presentationml/2006/ole">
            <mc:AlternateContent xmlns:mc="http://schemas.openxmlformats.org/markup-compatibility/2006">
              <mc:Choice xmlns:v="urn:schemas-microsoft-com:vml" Requires="v">
                <p:oleObj name="Equation" r:id="rId5" imgW="3809880" imgH="507960" progId="Equation.DSMT4">
                  <p:embed/>
                </p:oleObj>
              </mc:Choice>
              <mc:Fallback>
                <p:oleObj name="Equation" r:id="rId5" imgW="3809880" imgH="507960" progId="Equation.DSMT4">
                  <p:embed/>
                  <p:pic>
                    <p:nvPicPr>
                      <p:cNvPr id="11" name="Object 10"/>
                      <p:cNvPicPr>
                        <a:picLocks noChangeAspect="1" noChangeArrowheads="1"/>
                      </p:cNvPicPr>
                      <p:nvPr/>
                    </p:nvPicPr>
                    <p:blipFill>
                      <a:blip r:embed="rId6"/>
                      <a:srcRect/>
                      <a:stretch>
                        <a:fillRect/>
                      </a:stretch>
                    </p:blipFill>
                    <p:spPr bwMode="auto">
                      <a:xfrm>
                        <a:off x="569913" y="1716088"/>
                        <a:ext cx="7515225" cy="995362"/>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043822014"/>
              </p:ext>
            </p:extLst>
          </p:nvPr>
        </p:nvGraphicFramePr>
        <p:xfrm>
          <a:off x="-6350" y="2843213"/>
          <a:ext cx="9250363" cy="3054350"/>
        </p:xfrm>
        <a:graphic>
          <a:graphicData uri="http://schemas.openxmlformats.org/presentationml/2006/ole">
            <mc:AlternateContent xmlns:mc="http://schemas.openxmlformats.org/markup-compatibility/2006">
              <mc:Choice xmlns:v="urn:schemas-microsoft-com:vml" Requires="v">
                <p:oleObj name="Equation" r:id="rId7" imgW="5194080" imgH="1726920" progId="Equation.DSMT4">
                  <p:embed/>
                </p:oleObj>
              </mc:Choice>
              <mc:Fallback>
                <p:oleObj name="Equation" r:id="rId7" imgW="5194080" imgH="1726920" progId="Equation.DSMT4">
                  <p:embed/>
                  <p:pic>
                    <p:nvPicPr>
                      <p:cNvPr id="8" name="Object 7"/>
                      <p:cNvPicPr>
                        <a:picLocks noChangeAspect="1" noChangeArrowheads="1"/>
                      </p:cNvPicPr>
                      <p:nvPr/>
                    </p:nvPicPr>
                    <p:blipFill>
                      <a:blip r:embed="rId8"/>
                      <a:srcRect/>
                      <a:stretch>
                        <a:fillRect/>
                      </a:stretch>
                    </p:blipFill>
                    <p:spPr bwMode="auto">
                      <a:xfrm>
                        <a:off x="-6350" y="2843213"/>
                        <a:ext cx="9250363" cy="30543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7377727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9/7/2023</a:t>
            </a:r>
            <a:endParaRPr lang="en-US" dirty="0"/>
          </a:p>
        </p:txBody>
      </p:sp>
      <p:sp>
        <p:nvSpPr>
          <p:cNvPr id="3" name="Footer Placeholder 2"/>
          <p:cNvSpPr>
            <a:spLocks noGrp="1"/>
          </p:cNvSpPr>
          <p:nvPr>
            <p:ph type="ftr" sz="quarter" idx="11"/>
          </p:nvPr>
        </p:nvSpPr>
        <p:spPr/>
        <p:txBody>
          <a:bodyPr/>
          <a:lstStyle/>
          <a:p>
            <a:r>
              <a:rPr lang="en-US"/>
              <a:t>PHY 337/637  Fall 2023--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35</a:t>
            </a:fld>
            <a:endParaRPr lang="en-US" dirty="0"/>
          </a:p>
        </p:txBody>
      </p:sp>
      <p:sp>
        <p:nvSpPr>
          <p:cNvPr id="6" name="TextBox 5"/>
          <p:cNvSpPr txBox="1"/>
          <p:nvPr/>
        </p:nvSpPr>
        <p:spPr>
          <a:xfrm>
            <a:off x="228600" y="226367"/>
            <a:ext cx="7467600" cy="461665"/>
          </a:xfrm>
          <a:prstGeom prst="rect">
            <a:avLst/>
          </a:prstGeom>
          <a:noFill/>
        </p:spPr>
        <p:txBody>
          <a:bodyPr wrap="square" rtlCol="0">
            <a:spAutoFit/>
          </a:bodyPr>
          <a:lstStyle/>
          <a:p>
            <a:r>
              <a:rPr lang="en-US" sz="2400" dirty="0">
                <a:latin typeface="+mj-lt"/>
              </a:rPr>
              <a:t>Some details on last step:</a:t>
            </a:r>
          </a:p>
        </p:txBody>
      </p:sp>
      <p:graphicFrame>
        <p:nvGraphicFramePr>
          <p:cNvPr id="8" name="Object 7"/>
          <p:cNvGraphicFramePr>
            <a:graphicFrameLocks noChangeAspect="1"/>
          </p:cNvGraphicFramePr>
          <p:nvPr>
            <p:extLst>
              <p:ext uri="{D42A27DB-BD31-4B8C-83A1-F6EECF244321}">
                <p14:modId xmlns:p14="http://schemas.microsoft.com/office/powerpoint/2010/main" val="4059033819"/>
              </p:ext>
            </p:extLst>
          </p:nvPr>
        </p:nvGraphicFramePr>
        <p:xfrm>
          <a:off x="276225" y="1509713"/>
          <a:ext cx="8450263" cy="3900487"/>
        </p:xfrm>
        <a:graphic>
          <a:graphicData uri="http://schemas.openxmlformats.org/presentationml/2006/ole">
            <mc:AlternateContent xmlns:mc="http://schemas.openxmlformats.org/markup-compatibility/2006">
              <mc:Choice xmlns:v="urn:schemas-microsoft-com:vml" Requires="v">
                <p:oleObj name="Equation" r:id="rId3" imgW="5194080" imgH="2412720" progId="Equation.DSMT4">
                  <p:embed/>
                </p:oleObj>
              </mc:Choice>
              <mc:Fallback>
                <p:oleObj name="Equation" r:id="rId3" imgW="5194080" imgH="2412720" progId="Equation.DSMT4">
                  <p:embed/>
                  <p:pic>
                    <p:nvPicPr>
                      <p:cNvPr id="8" name="Object 7"/>
                      <p:cNvPicPr>
                        <a:picLocks noChangeAspect="1" noChangeArrowheads="1"/>
                      </p:cNvPicPr>
                      <p:nvPr/>
                    </p:nvPicPr>
                    <p:blipFill>
                      <a:blip r:embed="rId4"/>
                      <a:srcRect/>
                      <a:stretch>
                        <a:fillRect/>
                      </a:stretch>
                    </p:blipFill>
                    <p:spPr bwMode="auto">
                      <a:xfrm>
                        <a:off x="276225" y="1509713"/>
                        <a:ext cx="8450263" cy="390048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3591727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4267200"/>
            <a:ext cx="5562600" cy="76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156139506"/>
              </p:ext>
            </p:extLst>
          </p:nvPr>
        </p:nvGraphicFramePr>
        <p:xfrm>
          <a:off x="228600" y="1501775"/>
          <a:ext cx="8493125" cy="3527425"/>
        </p:xfrm>
        <a:graphic>
          <a:graphicData uri="http://schemas.openxmlformats.org/presentationml/2006/ole">
            <mc:AlternateContent xmlns:mc="http://schemas.openxmlformats.org/markup-compatibility/2006">
              <mc:Choice xmlns:v="urn:schemas-microsoft-com:vml" Requires="v">
                <p:oleObj name="Equation" r:id="rId3" imgW="4127400" imgH="1726920" progId="Equation.DSMT4">
                  <p:embed/>
                </p:oleObj>
              </mc:Choice>
              <mc:Fallback>
                <p:oleObj name="Equation" r:id="rId3" imgW="4127400" imgH="1726920" progId="Equation.DSMT4">
                  <p:embed/>
                  <p:pic>
                    <p:nvPicPr>
                      <p:cNvPr id="6" name="Object 5"/>
                      <p:cNvPicPr>
                        <a:picLocks noChangeAspect="1" noChangeArrowheads="1"/>
                      </p:cNvPicPr>
                      <p:nvPr/>
                    </p:nvPicPr>
                    <p:blipFill>
                      <a:blip r:embed="rId4"/>
                      <a:srcRect/>
                      <a:stretch>
                        <a:fillRect/>
                      </a:stretch>
                    </p:blipFill>
                    <p:spPr bwMode="auto">
                      <a:xfrm>
                        <a:off x="228600" y="1501775"/>
                        <a:ext cx="8493125" cy="3527425"/>
                      </a:xfrm>
                      <a:prstGeom prst="rect">
                        <a:avLst/>
                      </a:prstGeom>
                      <a:noFill/>
                      <a:ln>
                        <a:noFill/>
                      </a:ln>
                    </p:spPr>
                  </p:pic>
                </p:oleObj>
              </mc:Fallback>
            </mc:AlternateContent>
          </a:graphicData>
        </a:graphic>
      </p:graphicFrame>
      <p:sp>
        <p:nvSpPr>
          <p:cNvPr id="2" name="Date Placeholder 1"/>
          <p:cNvSpPr>
            <a:spLocks noGrp="1"/>
          </p:cNvSpPr>
          <p:nvPr>
            <p:ph type="dt" sz="half" idx="10"/>
          </p:nvPr>
        </p:nvSpPr>
        <p:spPr/>
        <p:txBody>
          <a:bodyPr/>
          <a:lstStyle/>
          <a:p>
            <a:r>
              <a:rPr lang="en-US"/>
              <a:t>9/7/2023</a:t>
            </a:r>
            <a:endParaRPr lang="en-US" dirty="0"/>
          </a:p>
        </p:txBody>
      </p:sp>
      <p:sp>
        <p:nvSpPr>
          <p:cNvPr id="3" name="Footer Placeholder 2"/>
          <p:cNvSpPr>
            <a:spLocks noGrp="1"/>
          </p:cNvSpPr>
          <p:nvPr>
            <p:ph type="ftr" sz="quarter" idx="11"/>
          </p:nvPr>
        </p:nvSpPr>
        <p:spPr/>
        <p:txBody>
          <a:bodyPr/>
          <a:lstStyle/>
          <a:p>
            <a:r>
              <a:rPr lang="en-US"/>
              <a:t>PHY 337/637  Fall 2023--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36</a:t>
            </a:fld>
            <a:endParaRPr lang="en-US" dirty="0"/>
          </a:p>
        </p:txBody>
      </p:sp>
      <p:sp>
        <p:nvSpPr>
          <p:cNvPr id="5" name="TextBox 4"/>
          <p:cNvSpPr txBox="1"/>
          <p:nvPr/>
        </p:nvSpPr>
        <p:spPr>
          <a:xfrm>
            <a:off x="228600" y="226367"/>
            <a:ext cx="7467600" cy="461665"/>
          </a:xfrm>
          <a:prstGeom prst="rect">
            <a:avLst/>
          </a:prstGeom>
          <a:noFill/>
        </p:spPr>
        <p:txBody>
          <a:bodyPr wrap="square" rtlCol="0">
            <a:spAutoFit/>
          </a:bodyPr>
          <a:lstStyle/>
          <a:p>
            <a:r>
              <a:rPr lang="en-US" sz="2400" dirty="0">
                <a:latin typeface="+mj-lt"/>
              </a:rPr>
              <a:t>Lorentz forces, continued:</a:t>
            </a:r>
          </a:p>
        </p:txBody>
      </p:sp>
    </p:spTree>
    <p:extLst>
      <p:ext uri="{BB962C8B-B14F-4D97-AF65-F5344CB8AC3E}">
        <p14:creationId xmlns:p14="http://schemas.microsoft.com/office/powerpoint/2010/main" val="18200583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9/7/2023</a:t>
            </a:r>
            <a:endParaRPr lang="en-US" dirty="0"/>
          </a:p>
        </p:txBody>
      </p:sp>
      <p:sp>
        <p:nvSpPr>
          <p:cNvPr id="3" name="Footer Placeholder 2"/>
          <p:cNvSpPr>
            <a:spLocks noGrp="1"/>
          </p:cNvSpPr>
          <p:nvPr>
            <p:ph type="ftr" sz="quarter" idx="11"/>
          </p:nvPr>
        </p:nvSpPr>
        <p:spPr/>
        <p:txBody>
          <a:bodyPr/>
          <a:lstStyle/>
          <a:p>
            <a:r>
              <a:rPr lang="en-US"/>
              <a:t>PHY 337/637  Fall 2023--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37</a:t>
            </a:fld>
            <a:endParaRPr lang="en-US" dirty="0"/>
          </a:p>
        </p:txBody>
      </p:sp>
      <p:sp>
        <p:nvSpPr>
          <p:cNvPr id="5" name="TextBox 4"/>
          <p:cNvSpPr txBox="1"/>
          <p:nvPr/>
        </p:nvSpPr>
        <p:spPr>
          <a:xfrm>
            <a:off x="228600" y="226367"/>
            <a:ext cx="7467600" cy="461665"/>
          </a:xfrm>
          <a:prstGeom prst="rect">
            <a:avLst/>
          </a:prstGeom>
          <a:noFill/>
        </p:spPr>
        <p:txBody>
          <a:bodyPr wrap="square" rtlCol="0">
            <a:spAutoFit/>
          </a:bodyPr>
          <a:lstStyle/>
          <a:p>
            <a:r>
              <a:rPr lang="en-US" sz="2400" dirty="0">
                <a:latin typeface="+mj-lt"/>
              </a:rPr>
              <a:t>Example Lorentz force</a:t>
            </a:r>
          </a:p>
        </p:txBody>
      </p:sp>
      <p:graphicFrame>
        <p:nvGraphicFramePr>
          <p:cNvPr id="6" name="Object 5"/>
          <p:cNvGraphicFramePr>
            <a:graphicFrameLocks noChangeAspect="1"/>
          </p:cNvGraphicFramePr>
          <p:nvPr>
            <p:extLst>
              <p:ext uri="{D42A27DB-BD31-4B8C-83A1-F6EECF244321}">
                <p14:modId xmlns:p14="http://schemas.microsoft.com/office/powerpoint/2010/main" val="3166357444"/>
              </p:ext>
            </p:extLst>
          </p:nvPr>
        </p:nvGraphicFramePr>
        <p:xfrm>
          <a:off x="1116013" y="665163"/>
          <a:ext cx="6470650" cy="652462"/>
        </p:xfrm>
        <a:graphic>
          <a:graphicData uri="http://schemas.openxmlformats.org/presentationml/2006/ole">
            <mc:AlternateContent xmlns:mc="http://schemas.openxmlformats.org/markup-compatibility/2006">
              <mc:Choice xmlns:v="urn:schemas-microsoft-com:vml" Requires="v">
                <p:oleObj name="Equation" r:id="rId3" imgW="2755800" imgH="279360" progId="Equation.DSMT4">
                  <p:embed/>
                </p:oleObj>
              </mc:Choice>
              <mc:Fallback>
                <p:oleObj name="Equation" r:id="rId3" imgW="2755800" imgH="279360" progId="Equation.DSMT4">
                  <p:embed/>
                  <p:pic>
                    <p:nvPicPr>
                      <p:cNvPr id="6" name="Object 5"/>
                      <p:cNvPicPr>
                        <a:picLocks noChangeAspect="1" noChangeArrowheads="1"/>
                      </p:cNvPicPr>
                      <p:nvPr/>
                    </p:nvPicPr>
                    <p:blipFill>
                      <a:blip r:embed="rId4"/>
                      <a:srcRect/>
                      <a:stretch>
                        <a:fillRect/>
                      </a:stretch>
                    </p:blipFill>
                    <p:spPr bwMode="auto">
                      <a:xfrm>
                        <a:off x="1116013" y="665163"/>
                        <a:ext cx="6470650" cy="652462"/>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nvGraphicFramePr>
        <p:xfrm>
          <a:off x="1295400" y="1371600"/>
          <a:ext cx="5159375" cy="1066800"/>
        </p:xfrm>
        <a:graphic>
          <a:graphicData uri="http://schemas.openxmlformats.org/presentationml/2006/ole">
            <mc:AlternateContent xmlns:mc="http://schemas.openxmlformats.org/markup-compatibility/2006">
              <mc:Choice xmlns:v="urn:schemas-microsoft-com:vml" Requires="v">
                <p:oleObj name="数式" r:id="rId5" imgW="2197080" imgH="457200" progId="Equation.3">
                  <p:embed/>
                </p:oleObj>
              </mc:Choice>
              <mc:Fallback>
                <p:oleObj name="数式" r:id="rId5" imgW="2197080" imgH="457200" progId="Equation.3">
                  <p:embed/>
                  <p:pic>
                    <p:nvPicPr>
                      <p:cNvPr id="8" name="Object 7"/>
                      <p:cNvPicPr>
                        <a:picLocks noChangeAspect="1" noChangeArrowheads="1"/>
                      </p:cNvPicPr>
                      <p:nvPr/>
                    </p:nvPicPr>
                    <p:blipFill>
                      <a:blip r:embed="rId6"/>
                      <a:srcRect/>
                      <a:stretch>
                        <a:fillRect/>
                      </a:stretch>
                    </p:blipFill>
                    <p:spPr bwMode="auto">
                      <a:xfrm>
                        <a:off x="1295400" y="1371600"/>
                        <a:ext cx="51593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760940835"/>
              </p:ext>
            </p:extLst>
          </p:nvPr>
        </p:nvGraphicFramePr>
        <p:xfrm>
          <a:off x="941388" y="2514600"/>
          <a:ext cx="7485062" cy="3962400"/>
        </p:xfrm>
        <a:graphic>
          <a:graphicData uri="http://schemas.openxmlformats.org/presentationml/2006/ole">
            <mc:AlternateContent xmlns:mc="http://schemas.openxmlformats.org/markup-compatibility/2006">
              <mc:Choice xmlns:v="urn:schemas-microsoft-com:vml" Requires="v">
                <p:oleObj name="Equation" r:id="rId7" imgW="3187440" imgH="1701720" progId="Equation.DSMT4">
                  <p:embed/>
                </p:oleObj>
              </mc:Choice>
              <mc:Fallback>
                <p:oleObj name="Equation" r:id="rId7" imgW="3187440" imgH="1701720" progId="Equation.DSMT4">
                  <p:embed/>
                  <p:pic>
                    <p:nvPicPr>
                      <p:cNvPr id="9" name="Object 8"/>
                      <p:cNvPicPr>
                        <a:picLocks noChangeAspect="1" noChangeArrowheads="1"/>
                      </p:cNvPicPr>
                      <p:nvPr/>
                    </p:nvPicPr>
                    <p:blipFill>
                      <a:blip r:embed="rId8"/>
                      <a:srcRect/>
                      <a:stretch>
                        <a:fillRect/>
                      </a:stretch>
                    </p:blipFill>
                    <p:spPr bwMode="auto">
                      <a:xfrm>
                        <a:off x="941388" y="2514600"/>
                        <a:ext cx="7485062"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361830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9/7/2023</a:t>
            </a:r>
            <a:endParaRPr lang="en-US" dirty="0"/>
          </a:p>
        </p:txBody>
      </p:sp>
      <p:sp>
        <p:nvSpPr>
          <p:cNvPr id="3" name="Footer Placeholder 2"/>
          <p:cNvSpPr>
            <a:spLocks noGrp="1"/>
          </p:cNvSpPr>
          <p:nvPr>
            <p:ph type="ftr" sz="quarter" idx="11"/>
          </p:nvPr>
        </p:nvSpPr>
        <p:spPr/>
        <p:txBody>
          <a:bodyPr/>
          <a:lstStyle/>
          <a:p>
            <a:r>
              <a:rPr lang="en-US"/>
              <a:t>PHY 337/637  Fall 2023--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38</a:t>
            </a:fld>
            <a:endParaRPr lang="en-US" dirty="0"/>
          </a:p>
        </p:txBody>
      </p:sp>
      <p:sp>
        <p:nvSpPr>
          <p:cNvPr id="5" name="TextBox 4"/>
          <p:cNvSpPr txBox="1"/>
          <p:nvPr/>
        </p:nvSpPr>
        <p:spPr>
          <a:xfrm>
            <a:off x="228600" y="226367"/>
            <a:ext cx="7467600" cy="461665"/>
          </a:xfrm>
          <a:prstGeom prst="rect">
            <a:avLst/>
          </a:prstGeom>
          <a:noFill/>
        </p:spPr>
        <p:txBody>
          <a:bodyPr wrap="square" rtlCol="0">
            <a:spAutoFit/>
          </a:bodyPr>
          <a:lstStyle/>
          <a:p>
            <a:r>
              <a:rPr lang="en-US" sz="2400" dirty="0">
                <a:latin typeface="+mj-lt"/>
              </a:rPr>
              <a:t>Example Lorentz force -- continued</a:t>
            </a:r>
          </a:p>
        </p:txBody>
      </p:sp>
      <p:graphicFrame>
        <p:nvGraphicFramePr>
          <p:cNvPr id="9" name="Object 8"/>
          <p:cNvGraphicFramePr>
            <a:graphicFrameLocks noChangeAspect="1"/>
          </p:cNvGraphicFramePr>
          <p:nvPr>
            <p:extLst>
              <p:ext uri="{D42A27DB-BD31-4B8C-83A1-F6EECF244321}">
                <p14:modId xmlns:p14="http://schemas.microsoft.com/office/powerpoint/2010/main" val="4049084211"/>
              </p:ext>
            </p:extLst>
          </p:nvPr>
        </p:nvGraphicFramePr>
        <p:xfrm>
          <a:off x="590550" y="914400"/>
          <a:ext cx="7664450" cy="3962400"/>
        </p:xfrm>
        <a:graphic>
          <a:graphicData uri="http://schemas.openxmlformats.org/presentationml/2006/ole">
            <mc:AlternateContent xmlns:mc="http://schemas.openxmlformats.org/markup-compatibility/2006">
              <mc:Choice xmlns:v="urn:schemas-microsoft-com:vml" Requires="v">
                <p:oleObj name="Equation" r:id="rId3" imgW="3263760" imgH="1701720" progId="Equation.DSMT4">
                  <p:embed/>
                </p:oleObj>
              </mc:Choice>
              <mc:Fallback>
                <p:oleObj name="Equation" r:id="rId3" imgW="3263760" imgH="1701720" progId="Equation.DSMT4">
                  <p:embed/>
                  <p:pic>
                    <p:nvPicPr>
                      <p:cNvPr id="9" name="Object 8"/>
                      <p:cNvPicPr>
                        <a:picLocks noChangeAspect="1" noChangeArrowheads="1"/>
                      </p:cNvPicPr>
                      <p:nvPr/>
                    </p:nvPicPr>
                    <p:blipFill>
                      <a:blip r:embed="rId4"/>
                      <a:srcRect/>
                      <a:stretch>
                        <a:fillRect/>
                      </a:stretch>
                    </p:blipFill>
                    <p:spPr bwMode="auto">
                      <a:xfrm>
                        <a:off x="590550" y="914400"/>
                        <a:ext cx="766445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105736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9/7/2023</a:t>
            </a:r>
            <a:endParaRPr lang="en-US" dirty="0"/>
          </a:p>
        </p:txBody>
      </p:sp>
      <p:sp>
        <p:nvSpPr>
          <p:cNvPr id="3" name="Footer Placeholder 2"/>
          <p:cNvSpPr>
            <a:spLocks noGrp="1"/>
          </p:cNvSpPr>
          <p:nvPr>
            <p:ph type="ftr" sz="quarter" idx="11"/>
          </p:nvPr>
        </p:nvSpPr>
        <p:spPr/>
        <p:txBody>
          <a:bodyPr/>
          <a:lstStyle/>
          <a:p>
            <a:r>
              <a:rPr lang="en-US"/>
              <a:t>PHY 337/637  Fall 2023--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39</a:t>
            </a:fld>
            <a:endParaRPr lang="en-US" dirty="0"/>
          </a:p>
        </p:txBody>
      </p:sp>
      <p:sp>
        <p:nvSpPr>
          <p:cNvPr id="5" name="TextBox 4"/>
          <p:cNvSpPr txBox="1"/>
          <p:nvPr/>
        </p:nvSpPr>
        <p:spPr>
          <a:xfrm>
            <a:off x="228600" y="226367"/>
            <a:ext cx="7467600" cy="461665"/>
          </a:xfrm>
          <a:prstGeom prst="rect">
            <a:avLst/>
          </a:prstGeom>
          <a:noFill/>
        </p:spPr>
        <p:txBody>
          <a:bodyPr wrap="square" rtlCol="0">
            <a:spAutoFit/>
          </a:bodyPr>
          <a:lstStyle/>
          <a:p>
            <a:r>
              <a:rPr lang="en-US" sz="2400" dirty="0">
                <a:latin typeface="+mj-lt"/>
              </a:rPr>
              <a:t>Example Lorentz force -- continued</a:t>
            </a:r>
          </a:p>
        </p:txBody>
      </p:sp>
      <p:graphicFrame>
        <p:nvGraphicFramePr>
          <p:cNvPr id="9" name="Object 8"/>
          <p:cNvGraphicFramePr>
            <a:graphicFrameLocks noChangeAspect="1"/>
          </p:cNvGraphicFramePr>
          <p:nvPr>
            <p:extLst>
              <p:ext uri="{D42A27DB-BD31-4B8C-83A1-F6EECF244321}">
                <p14:modId xmlns:p14="http://schemas.microsoft.com/office/powerpoint/2010/main" val="1364395438"/>
              </p:ext>
            </p:extLst>
          </p:nvPr>
        </p:nvGraphicFramePr>
        <p:xfrm>
          <a:off x="704850" y="947738"/>
          <a:ext cx="5665788" cy="2484437"/>
        </p:xfrm>
        <a:graphic>
          <a:graphicData uri="http://schemas.openxmlformats.org/presentationml/2006/ole">
            <mc:AlternateContent xmlns:mc="http://schemas.openxmlformats.org/markup-compatibility/2006">
              <mc:Choice xmlns:v="urn:schemas-microsoft-com:vml" Requires="v">
                <p:oleObj name="Equation" r:id="rId3" imgW="2412720" imgH="1066680" progId="Equation.DSMT4">
                  <p:embed/>
                </p:oleObj>
              </mc:Choice>
              <mc:Fallback>
                <p:oleObj name="Equation" r:id="rId3" imgW="2412720" imgH="1066680" progId="Equation.DSMT4">
                  <p:embed/>
                  <p:pic>
                    <p:nvPicPr>
                      <p:cNvPr id="9" name="Object 8"/>
                      <p:cNvPicPr>
                        <a:picLocks noChangeAspect="1" noChangeArrowheads="1"/>
                      </p:cNvPicPr>
                      <p:nvPr/>
                    </p:nvPicPr>
                    <p:blipFill>
                      <a:blip r:embed="rId4"/>
                      <a:srcRect/>
                      <a:stretch>
                        <a:fillRect/>
                      </a:stretch>
                    </p:blipFill>
                    <p:spPr bwMode="auto">
                      <a:xfrm>
                        <a:off x="704850" y="947738"/>
                        <a:ext cx="5665788" cy="248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028268546"/>
              </p:ext>
            </p:extLst>
          </p:nvPr>
        </p:nvGraphicFramePr>
        <p:xfrm>
          <a:off x="919163" y="4622800"/>
          <a:ext cx="6084887" cy="2011363"/>
        </p:xfrm>
        <a:graphic>
          <a:graphicData uri="http://schemas.openxmlformats.org/presentationml/2006/ole">
            <mc:AlternateContent xmlns:mc="http://schemas.openxmlformats.org/markup-compatibility/2006">
              <mc:Choice xmlns:v="urn:schemas-microsoft-com:vml" Requires="v">
                <p:oleObj name="Equation" r:id="rId5" imgW="2590560" imgH="863280" progId="Equation.DSMT4">
                  <p:embed/>
                </p:oleObj>
              </mc:Choice>
              <mc:Fallback>
                <p:oleObj name="Equation" r:id="rId5" imgW="2590560" imgH="863280" progId="Equation.DSMT4">
                  <p:embed/>
                  <p:pic>
                    <p:nvPicPr>
                      <p:cNvPr id="7" name="Object 6"/>
                      <p:cNvPicPr>
                        <a:picLocks noChangeAspect="1" noChangeArrowheads="1"/>
                      </p:cNvPicPr>
                      <p:nvPr/>
                    </p:nvPicPr>
                    <p:blipFill>
                      <a:blip r:embed="rId6"/>
                      <a:srcRect/>
                      <a:stretch>
                        <a:fillRect/>
                      </a:stretch>
                    </p:blipFill>
                    <p:spPr bwMode="auto">
                      <a:xfrm>
                        <a:off x="919163" y="4622800"/>
                        <a:ext cx="6084887"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89519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76485"/>
            <a:ext cx="7772400" cy="780764"/>
          </a:xfrm>
        </p:spPr>
        <p:txBody>
          <a:bodyPr/>
          <a:lstStyle/>
          <a:p>
            <a:r>
              <a:rPr lang="en-US" dirty="0"/>
              <a:t>Physics Colloquium Series</a:t>
            </a:r>
          </a:p>
        </p:txBody>
      </p:sp>
      <p:sp>
        <p:nvSpPr>
          <p:cNvPr id="2051" name="Rectangle 3"/>
          <p:cNvSpPr>
            <a:spLocks noGrp="1" noChangeArrowheads="1"/>
          </p:cNvSpPr>
          <p:nvPr>
            <p:ph type="subTitle" idx="1"/>
          </p:nvPr>
        </p:nvSpPr>
        <p:spPr>
          <a:xfrm>
            <a:off x="383865" y="999348"/>
            <a:ext cx="8599894" cy="685800"/>
          </a:xfrm>
        </p:spPr>
        <p:txBody>
          <a:bodyPr/>
          <a:lstStyle/>
          <a:p>
            <a:r>
              <a:rPr lang="en-US" dirty="0"/>
              <a:t>The originally scheduled colloquium for this week</a:t>
            </a:r>
          </a:p>
          <a:p>
            <a:r>
              <a:rPr lang="en-US" dirty="0"/>
              <a:t>has been rescheduled for December 7, 2023</a:t>
            </a:r>
          </a:p>
        </p:txBody>
      </p:sp>
      <p:sp>
        <p:nvSpPr>
          <p:cNvPr id="3" name="TextBox 2">
            <a:extLst>
              <a:ext uri="{FF2B5EF4-FFF2-40B4-BE49-F238E27FC236}">
                <a16:creationId xmlns:a16="http://schemas.microsoft.com/office/drawing/2014/main" id="{58637DFF-2444-494A-B195-D962936F0BBE}"/>
              </a:ext>
            </a:extLst>
          </p:cNvPr>
          <p:cNvSpPr txBox="1"/>
          <p:nvPr/>
        </p:nvSpPr>
        <p:spPr>
          <a:xfrm>
            <a:off x="3429000" y="6298079"/>
            <a:ext cx="3630706" cy="461665"/>
          </a:xfrm>
          <a:prstGeom prst="rect">
            <a:avLst/>
          </a:prstGeom>
          <a:noFill/>
        </p:spPr>
        <p:txBody>
          <a:bodyPr wrap="square" rtlCol="0">
            <a:spAutoFit/>
          </a:bodyPr>
          <a:lstStyle/>
          <a:p>
            <a:r>
              <a:rPr lang="en-US" sz="2400" b="1" dirty="0">
                <a:solidFill>
                  <a:schemeClr val="bg1"/>
                </a:solidFill>
              </a:rPr>
              <a:t>September 7, 2023</a:t>
            </a:r>
          </a:p>
        </p:txBody>
      </p:sp>
      <p:sp>
        <p:nvSpPr>
          <p:cNvPr id="2" name="TextBox 1">
            <a:extLst>
              <a:ext uri="{FF2B5EF4-FFF2-40B4-BE49-F238E27FC236}">
                <a16:creationId xmlns:a16="http://schemas.microsoft.com/office/drawing/2014/main" id="{73E7DE48-E34D-9D09-958E-E3CD392BE928}"/>
              </a:ext>
            </a:extLst>
          </p:cNvPr>
          <p:cNvSpPr txBox="1"/>
          <p:nvPr/>
        </p:nvSpPr>
        <p:spPr>
          <a:xfrm>
            <a:off x="314630" y="2368719"/>
            <a:ext cx="8738364" cy="830997"/>
          </a:xfrm>
          <a:prstGeom prst="rect">
            <a:avLst/>
          </a:prstGeom>
          <a:noFill/>
        </p:spPr>
        <p:txBody>
          <a:bodyPr wrap="square" rtlCol="0">
            <a:spAutoFit/>
          </a:bodyPr>
          <a:lstStyle/>
          <a:p>
            <a:pPr algn="ctr"/>
            <a:r>
              <a:rPr lang="en-US" sz="2400" dirty="0">
                <a:solidFill>
                  <a:schemeClr val="bg1"/>
                </a:solidFill>
              </a:rPr>
              <a:t>In order to keep up the departmental good spirits, please join</a:t>
            </a:r>
          </a:p>
          <a:p>
            <a:pPr algn="ctr"/>
            <a:r>
              <a:rPr lang="en-US" sz="2400" b="1" dirty="0">
                <a:solidFill>
                  <a:schemeClr val="bg1"/>
                </a:solidFill>
              </a:rPr>
              <a:t>Physics Reception in the Olin Lobby at 3:30 PM</a:t>
            </a:r>
          </a:p>
        </p:txBody>
      </p:sp>
      <p:sp>
        <p:nvSpPr>
          <p:cNvPr id="4" name="Footer Placeholder 3">
            <a:extLst>
              <a:ext uri="{FF2B5EF4-FFF2-40B4-BE49-F238E27FC236}">
                <a16:creationId xmlns:a16="http://schemas.microsoft.com/office/drawing/2014/main" id="{1E9C7045-46DB-8483-0C96-84128FAB60FE}"/>
              </a:ext>
            </a:extLst>
          </p:cNvPr>
          <p:cNvSpPr>
            <a:spLocks noGrp="1"/>
          </p:cNvSpPr>
          <p:nvPr>
            <p:ph type="ftr" sz="quarter" idx="3"/>
          </p:nvPr>
        </p:nvSpPr>
        <p:spPr/>
        <p:txBody>
          <a:bodyPr/>
          <a:lstStyle/>
          <a:p>
            <a:r>
              <a:rPr lang="en-US"/>
              <a:t>PHY 337/637  Fall 2023-- Lecture 4</a:t>
            </a:r>
          </a:p>
        </p:txBody>
      </p:sp>
    </p:spTree>
    <p:extLst>
      <p:ext uri="{BB962C8B-B14F-4D97-AF65-F5344CB8AC3E}">
        <p14:creationId xmlns:p14="http://schemas.microsoft.com/office/powerpoint/2010/main" val="32271344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9/7/2023</a:t>
            </a:r>
            <a:endParaRPr lang="en-US" dirty="0"/>
          </a:p>
        </p:txBody>
      </p:sp>
      <p:sp>
        <p:nvSpPr>
          <p:cNvPr id="3" name="Footer Placeholder 2"/>
          <p:cNvSpPr>
            <a:spLocks noGrp="1"/>
          </p:cNvSpPr>
          <p:nvPr>
            <p:ph type="ftr" sz="quarter" idx="11"/>
          </p:nvPr>
        </p:nvSpPr>
        <p:spPr/>
        <p:txBody>
          <a:bodyPr/>
          <a:lstStyle/>
          <a:p>
            <a:r>
              <a:rPr lang="en-US"/>
              <a:t>PHY 337/637  Fall 2023--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40</a:t>
            </a:fld>
            <a:endParaRPr lang="en-US" dirty="0"/>
          </a:p>
        </p:txBody>
      </p:sp>
      <p:sp>
        <p:nvSpPr>
          <p:cNvPr id="5" name="TextBox 4"/>
          <p:cNvSpPr txBox="1"/>
          <p:nvPr/>
        </p:nvSpPr>
        <p:spPr>
          <a:xfrm>
            <a:off x="228600" y="226367"/>
            <a:ext cx="7467600" cy="461665"/>
          </a:xfrm>
          <a:prstGeom prst="rect">
            <a:avLst/>
          </a:prstGeom>
          <a:noFill/>
        </p:spPr>
        <p:txBody>
          <a:bodyPr wrap="square" rtlCol="0">
            <a:spAutoFit/>
          </a:bodyPr>
          <a:lstStyle/>
          <a:p>
            <a:r>
              <a:rPr lang="en-US" sz="2400" dirty="0">
                <a:latin typeface="+mj-lt"/>
              </a:rPr>
              <a:t>Example Lorentz force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566121786"/>
              </p:ext>
            </p:extLst>
          </p:nvPr>
        </p:nvGraphicFramePr>
        <p:xfrm>
          <a:off x="790575" y="1250950"/>
          <a:ext cx="3578225" cy="2011363"/>
        </p:xfrm>
        <a:graphic>
          <a:graphicData uri="http://schemas.openxmlformats.org/presentationml/2006/ole">
            <mc:AlternateContent xmlns:mc="http://schemas.openxmlformats.org/markup-compatibility/2006">
              <mc:Choice xmlns:v="urn:schemas-microsoft-com:vml" Requires="v">
                <p:oleObj name="Equation" r:id="rId3" imgW="1523880" imgH="863280" progId="Equation.DSMT4">
                  <p:embed/>
                </p:oleObj>
              </mc:Choice>
              <mc:Fallback>
                <p:oleObj name="Equation" r:id="rId3" imgW="1523880" imgH="863280" progId="Equation.DSMT4">
                  <p:embed/>
                  <p:pic>
                    <p:nvPicPr>
                      <p:cNvPr id="6" name="Object 5"/>
                      <p:cNvPicPr>
                        <a:picLocks noChangeAspect="1" noChangeArrowheads="1"/>
                      </p:cNvPicPr>
                      <p:nvPr/>
                    </p:nvPicPr>
                    <p:blipFill>
                      <a:blip r:embed="rId4"/>
                      <a:srcRect/>
                      <a:stretch>
                        <a:fillRect/>
                      </a:stretch>
                    </p:blipFill>
                    <p:spPr bwMode="auto">
                      <a:xfrm>
                        <a:off x="790575" y="1250950"/>
                        <a:ext cx="3578225"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708108209"/>
              </p:ext>
            </p:extLst>
          </p:nvPr>
        </p:nvGraphicFramePr>
        <p:xfrm>
          <a:off x="4075113" y="1570038"/>
          <a:ext cx="3644900" cy="2195512"/>
        </p:xfrm>
        <a:graphic>
          <a:graphicData uri="http://schemas.openxmlformats.org/presentationml/2006/ole">
            <mc:AlternateContent xmlns:mc="http://schemas.openxmlformats.org/markup-compatibility/2006">
              <mc:Choice xmlns:v="urn:schemas-microsoft-com:vml" Requires="v">
                <p:oleObj name="Equation" r:id="rId5" imgW="2070000" imgH="1257120" progId="Equation.DSMT4">
                  <p:embed/>
                </p:oleObj>
              </mc:Choice>
              <mc:Fallback>
                <p:oleObj name="Equation" r:id="rId5" imgW="2070000" imgH="1257120" progId="Equation.DSMT4">
                  <p:embed/>
                  <p:pic>
                    <p:nvPicPr>
                      <p:cNvPr id="8" name="Object 7"/>
                      <p:cNvPicPr>
                        <a:picLocks noChangeAspect="1" noChangeArrowheads="1"/>
                      </p:cNvPicPr>
                      <p:nvPr/>
                    </p:nvPicPr>
                    <p:blipFill>
                      <a:blip r:embed="rId6"/>
                      <a:srcRect/>
                      <a:stretch>
                        <a:fillRect/>
                      </a:stretch>
                    </p:blipFill>
                    <p:spPr bwMode="auto">
                      <a:xfrm>
                        <a:off x="4075113" y="1570038"/>
                        <a:ext cx="3644900" cy="2195512"/>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853161178"/>
              </p:ext>
            </p:extLst>
          </p:nvPr>
        </p:nvGraphicFramePr>
        <p:xfrm>
          <a:off x="833438" y="4352925"/>
          <a:ext cx="4459287" cy="2038350"/>
        </p:xfrm>
        <a:graphic>
          <a:graphicData uri="http://schemas.openxmlformats.org/presentationml/2006/ole">
            <mc:AlternateContent xmlns:mc="http://schemas.openxmlformats.org/markup-compatibility/2006">
              <mc:Choice xmlns:v="urn:schemas-microsoft-com:vml" Requires="v">
                <p:oleObj name="Equation" r:id="rId7" imgW="2730240" imgH="1257120" progId="Equation.DSMT4">
                  <p:embed/>
                </p:oleObj>
              </mc:Choice>
              <mc:Fallback>
                <p:oleObj name="Equation" r:id="rId7" imgW="2730240" imgH="1257120" progId="Equation.DSMT4">
                  <p:embed/>
                  <p:pic>
                    <p:nvPicPr>
                      <p:cNvPr id="9" name="Object 8"/>
                      <p:cNvPicPr>
                        <a:picLocks noChangeAspect="1" noChangeArrowheads="1"/>
                      </p:cNvPicPr>
                      <p:nvPr/>
                    </p:nvPicPr>
                    <p:blipFill>
                      <a:blip r:embed="rId8"/>
                      <a:srcRect/>
                      <a:stretch>
                        <a:fillRect/>
                      </a:stretch>
                    </p:blipFill>
                    <p:spPr bwMode="auto">
                      <a:xfrm>
                        <a:off x="833438" y="4352925"/>
                        <a:ext cx="4459287" cy="20383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8279706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9/7/2023</a:t>
            </a:r>
            <a:endParaRPr lang="en-US" dirty="0"/>
          </a:p>
        </p:txBody>
      </p:sp>
      <p:sp>
        <p:nvSpPr>
          <p:cNvPr id="3" name="Footer Placeholder 2"/>
          <p:cNvSpPr>
            <a:spLocks noGrp="1"/>
          </p:cNvSpPr>
          <p:nvPr>
            <p:ph type="ftr" sz="quarter" idx="11"/>
          </p:nvPr>
        </p:nvSpPr>
        <p:spPr/>
        <p:txBody>
          <a:bodyPr/>
          <a:lstStyle/>
          <a:p>
            <a:r>
              <a:rPr lang="en-US"/>
              <a:t>PHY 337/637  Fall 2023--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41</a:t>
            </a:fld>
            <a:endParaRPr lang="en-US" dirty="0"/>
          </a:p>
        </p:txBody>
      </p:sp>
      <p:sp>
        <p:nvSpPr>
          <p:cNvPr id="5" name="TextBox 4"/>
          <p:cNvSpPr txBox="1"/>
          <p:nvPr/>
        </p:nvSpPr>
        <p:spPr>
          <a:xfrm>
            <a:off x="228600" y="226367"/>
            <a:ext cx="7467600" cy="461665"/>
          </a:xfrm>
          <a:prstGeom prst="rect">
            <a:avLst/>
          </a:prstGeom>
          <a:noFill/>
        </p:spPr>
        <p:txBody>
          <a:bodyPr wrap="square" rtlCol="0">
            <a:spAutoFit/>
          </a:bodyPr>
          <a:lstStyle/>
          <a:p>
            <a:r>
              <a:rPr lang="en-US" sz="2400" dirty="0">
                <a:latin typeface="+mj-lt"/>
              </a:rPr>
              <a:t>Example Lorentz force -- continued</a:t>
            </a:r>
          </a:p>
        </p:txBody>
      </p:sp>
      <p:graphicFrame>
        <p:nvGraphicFramePr>
          <p:cNvPr id="7" name="Object 6"/>
          <p:cNvGraphicFramePr>
            <a:graphicFrameLocks noChangeAspect="1"/>
          </p:cNvGraphicFramePr>
          <p:nvPr/>
        </p:nvGraphicFramePr>
        <p:xfrm>
          <a:off x="398463" y="658813"/>
          <a:ext cx="8620125" cy="590550"/>
        </p:xfrm>
        <a:graphic>
          <a:graphicData uri="http://schemas.openxmlformats.org/presentationml/2006/ole">
            <mc:AlternateContent xmlns:mc="http://schemas.openxmlformats.org/markup-compatibility/2006">
              <mc:Choice xmlns:v="urn:schemas-microsoft-com:vml" Requires="v">
                <p:oleObj name="Equation" r:id="rId3" imgW="3670200" imgH="253800" progId="Equation.DSMT4">
                  <p:embed/>
                </p:oleObj>
              </mc:Choice>
              <mc:Fallback>
                <p:oleObj name="Equation" r:id="rId3" imgW="3670200" imgH="253800" progId="Equation.DSMT4">
                  <p:embed/>
                  <p:pic>
                    <p:nvPicPr>
                      <p:cNvPr id="7" name="Object 6"/>
                      <p:cNvPicPr>
                        <a:picLocks noChangeAspect="1" noChangeArrowheads="1"/>
                      </p:cNvPicPr>
                      <p:nvPr/>
                    </p:nvPicPr>
                    <p:blipFill>
                      <a:blip r:embed="rId4"/>
                      <a:srcRect/>
                      <a:stretch>
                        <a:fillRect/>
                      </a:stretch>
                    </p:blipFill>
                    <p:spPr bwMode="auto">
                      <a:xfrm>
                        <a:off x="398463" y="658813"/>
                        <a:ext cx="86201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15296341"/>
              </p:ext>
            </p:extLst>
          </p:nvPr>
        </p:nvGraphicFramePr>
        <p:xfrm>
          <a:off x="709613" y="1577975"/>
          <a:ext cx="7662862" cy="3548063"/>
        </p:xfrm>
        <a:graphic>
          <a:graphicData uri="http://schemas.openxmlformats.org/presentationml/2006/ole">
            <mc:AlternateContent xmlns:mc="http://schemas.openxmlformats.org/markup-compatibility/2006">
              <mc:Choice xmlns:v="urn:schemas-microsoft-com:vml" Requires="v">
                <p:oleObj name="Equation" r:id="rId5" imgW="3263760" imgH="1523880" progId="Equation.DSMT4">
                  <p:embed/>
                </p:oleObj>
              </mc:Choice>
              <mc:Fallback>
                <p:oleObj name="Equation" r:id="rId5" imgW="3263760" imgH="1523880" progId="Equation.DSMT4">
                  <p:embed/>
                  <p:pic>
                    <p:nvPicPr>
                      <p:cNvPr id="6" name="Object 5"/>
                      <p:cNvPicPr>
                        <a:picLocks noChangeAspect="1" noChangeArrowheads="1"/>
                      </p:cNvPicPr>
                      <p:nvPr/>
                    </p:nvPicPr>
                    <p:blipFill>
                      <a:blip r:embed="rId6"/>
                      <a:srcRect/>
                      <a:stretch>
                        <a:fillRect/>
                      </a:stretch>
                    </p:blipFill>
                    <p:spPr bwMode="auto">
                      <a:xfrm>
                        <a:off x="709613" y="1577975"/>
                        <a:ext cx="7662862" cy="354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a:extLst>
              <a:ext uri="{FF2B5EF4-FFF2-40B4-BE49-F238E27FC236}">
                <a16:creationId xmlns:a16="http://schemas.microsoft.com/office/drawing/2014/main" id="{5EFAE1F1-E381-48E6-991B-8633F4FEAFCF}"/>
              </a:ext>
            </a:extLst>
          </p:cNvPr>
          <p:cNvSpPr txBox="1"/>
          <p:nvPr/>
        </p:nvSpPr>
        <p:spPr>
          <a:xfrm>
            <a:off x="457200" y="5562600"/>
            <a:ext cx="8501062" cy="830997"/>
          </a:xfrm>
          <a:prstGeom prst="rect">
            <a:avLst/>
          </a:prstGeom>
          <a:noFill/>
        </p:spPr>
        <p:txBody>
          <a:bodyPr wrap="square" rtlCol="0">
            <a:spAutoFit/>
          </a:bodyPr>
          <a:lstStyle/>
          <a:p>
            <a:r>
              <a:rPr lang="en-US" sz="2400" dirty="0">
                <a:latin typeface="+mj-lt"/>
              </a:rPr>
              <a:t>Does it surprise you that the same equations of motion are obtained with a different Gauge?</a:t>
            </a:r>
          </a:p>
        </p:txBody>
      </p:sp>
    </p:spTree>
    <p:extLst>
      <p:ext uri="{BB962C8B-B14F-4D97-AF65-F5344CB8AC3E}">
        <p14:creationId xmlns:p14="http://schemas.microsoft.com/office/powerpoint/2010/main" val="32508041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D58EB9-9929-4A7E-BB71-F492FFDA5CC1}"/>
              </a:ext>
            </a:extLst>
          </p:cNvPr>
          <p:cNvSpPr>
            <a:spLocks noGrp="1"/>
          </p:cNvSpPr>
          <p:nvPr>
            <p:ph type="dt" sz="half" idx="10"/>
          </p:nvPr>
        </p:nvSpPr>
        <p:spPr/>
        <p:txBody>
          <a:bodyPr/>
          <a:lstStyle/>
          <a:p>
            <a:r>
              <a:rPr lang="en-US"/>
              <a:t>9/7/2023</a:t>
            </a:r>
            <a:endParaRPr lang="en-US" dirty="0"/>
          </a:p>
        </p:txBody>
      </p:sp>
      <p:sp>
        <p:nvSpPr>
          <p:cNvPr id="3" name="Footer Placeholder 2">
            <a:extLst>
              <a:ext uri="{FF2B5EF4-FFF2-40B4-BE49-F238E27FC236}">
                <a16:creationId xmlns:a16="http://schemas.microsoft.com/office/drawing/2014/main" id="{4A0CBDBF-4691-400F-B4DC-AAB3705EFDE8}"/>
              </a:ext>
            </a:extLst>
          </p:cNvPr>
          <p:cNvSpPr>
            <a:spLocks noGrp="1"/>
          </p:cNvSpPr>
          <p:nvPr>
            <p:ph type="ftr" sz="quarter" idx="11"/>
          </p:nvPr>
        </p:nvSpPr>
        <p:spPr/>
        <p:txBody>
          <a:bodyPr/>
          <a:lstStyle/>
          <a:p>
            <a:r>
              <a:rPr lang="en-US"/>
              <a:t>PHY 337/637  Fall 2023-- Lecture 4</a:t>
            </a:r>
            <a:endParaRPr lang="en-US" dirty="0"/>
          </a:p>
        </p:txBody>
      </p:sp>
      <p:sp>
        <p:nvSpPr>
          <p:cNvPr id="4" name="Slide Number Placeholder 3">
            <a:extLst>
              <a:ext uri="{FF2B5EF4-FFF2-40B4-BE49-F238E27FC236}">
                <a16:creationId xmlns:a16="http://schemas.microsoft.com/office/drawing/2014/main" id="{6FC5F5EF-3EC8-42A7-B088-17BD7D6D5B67}"/>
              </a:ext>
            </a:extLst>
          </p:cNvPr>
          <p:cNvSpPr>
            <a:spLocks noGrp="1"/>
          </p:cNvSpPr>
          <p:nvPr>
            <p:ph type="sldNum" sz="quarter" idx="12"/>
          </p:nvPr>
        </p:nvSpPr>
        <p:spPr/>
        <p:txBody>
          <a:bodyPr/>
          <a:lstStyle/>
          <a:p>
            <a:fld id="{CE368B07-CEBF-4C80-90AF-53B34FA04CF3}" type="slidenum">
              <a:rPr lang="en-US" smtClean="0"/>
              <a:t>42</a:t>
            </a:fld>
            <a:endParaRPr lang="en-US" dirty="0"/>
          </a:p>
        </p:txBody>
      </p:sp>
      <p:sp>
        <p:nvSpPr>
          <p:cNvPr id="5" name="TextBox 4">
            <a:extLst>
              <a:ext uri="{FF2B5EF4-FFF2-40B4-BE49-F238E27FC236}">
                <a16:creationId xmlns:a16="http://schemas.microsoft.com/office/drawing/2014/main" id="{BD78D48A-11EE-4380-A908-FE8593B548CE}"/>
              </a:ext>
            </a:extLst>
          </p:cNvPr>
          <p:cNvSpPr txBox="1"/>
          <p:nvPr/>
        </p:nvSpPr>
        <p:spPr>
          <a:xfrm>
            <a:off x="457200" y="381000"/>
            <a:ext cx="7772400" cy="830997"/>
          </a:xfrm>
          <a:prstGeom prst="rect">
            <a:avLst/>
          </a:prstGeom>
          <a:noFill/>
        </p:spPr>
        <p:txBody>
          <a:bodyPr wrap="square" rtlCol="0">
            <a:spAutoFit/>
          </a:bodyPr>
          <a:lstStyle/>
          <a:p>
            <a:r>
              <a:rPr lang="en-US" sz="2400" dirty="0">
                <a:latin typeface="+mj-lt"/>
              </a:rPr>
              <a:t>How do these two different forms of </a:t>
            </a:r>
            <a:r>
              <a:rPr lang="en-US" sz="2400" b="1" dirty="0">
                <a:latin typeface="+mj-lt"/>
              </a:rPr>
              <a:t>A</a:t>
            </a:r>
            <a:r>
              <a:rPr lang="en-US" sz="2400" dirty="0">
                <a:latin typeface="+mj-lt"/>
              </a:rPr>
              <a:t> correspond to the same </a:t>
            </a:r>
            <a:r>
              <a:rPr lang="en-US" sz="2400" b="1" dirty="0">
                <a:latin typeface="+mj-lt"/>
              </a:rPr>
              <a:t>B</a:t>
            </a:r>
            <a:r>
              <a:rPr lang="en-US" sz="2400" dirty="0">
                <a:latin typeface="+mj-lt"/>
              </a:rPr>
              <a:t>?</a:t>
            </a:r>
          </a:p>
        </p:txBody>
      </p:sp>
      <p:graphicFrame>
        <p:nvGraphicFramePr>
          <p:cNvPr id="6" name="Object 5">
            <a:extLst>
              <a:ext uri="{FF2B5EF4-FFF2-40B4-BE49-F238E27FC236}">
                <a16:creationId xmlns:a16="http://schemas.microsoft.com/office/drawing/2014/main" id="{8E1A2C1C-9E59-4C39-B4FB-BBFC397668D9}"/>
              </a:ext>
            </a:extLst>
          </p:cNvPr>
          <p:cNvGraphicFramePr>
            <a:graphicFrameLocks noChangeAspect="1"/>
          </p:cNvGraphicFramePr>
          <p:nvPr/>
        </p:nvGraphicFramePr>
        <p:xfrm>
          <a:off x="990600" y="1317625"/>
          <a:ext cx="6322265" cy="2006600"/>
        </p:xfrm>
        <a:graphic>
          <a:graphicData uri="http://schemas.openxmlformats.org/presentationml/2006/ole">
            <mc:AlternateContent xmlns:mc="http://schemas.openxmlformats.org/markup-compatibility/2006">
              <mc:Choice xmlns:v="urn:schemas-microsoft-com:vml" Requires="v">
                <p:oleObj name="Equation" r:id="rId2" imgW="2400120" imgH="761760" progId="Equation.DSMT4">
                  <p:embed/>
                </p:oleObj>
              </mc:Choice>
              <mc:Fallback>
                <p:oleObj name="Equation" r:id="rId2" imgW="2400120" imgH="761760" progId="Equation.DSMT4">
                  <p:embed/>
                  <p:pic>
                    <p:nvPicPr>
                      <p:cNvPr id="6" name="Object 5">
                        <a:extLst>
                          <a:ext uri="{FF2B5EF4-FFF2-40B4-BE49-F238E27FC236}">
                            <a16:creationId xmlns:a16="http://schemas.microsoft.com/office/drawing/2014/main" id="{8E1A2C1C-9E59-4C39-B4FB-BBFC397668D9}"/>
                          </a:ext>
                        </a:extLst>
                      </p:cNvPr>
                      <p:cNvPicPr/>
                      <p:nvPr/>
                    </p:nvPicPr>
                    <p:blipFill>
                      <a:blip r:embed="rId3"/>
                      <a:stretch>
                        <a:fillRect/>
                      </a:stretch>
                    </p:blipFill>
                    <p:spPr>
                      <a:xfrm>
                        <a:off x="990600" y="1317625"/>
                        <a:ext cx="6322265" cy="20066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3A2AE1F3-8480-4075-983C-EDC5D781B769}"/>
              </a:ext>
            </a:extLst>
          </p:cNvPr>
          <p:cNvGraphicFramePr>
            <a:graphicFrameLocks noChangeAspect="1"/>
          </p:cNvGraphicFramePr>
          <p:nvPr/>
        </p:nvGraphicFramePr>
        <p:xfrm>
          <a:off x="990600" y="3452813"/>
          <a:ext cx="5248275" cy="1981200"/>
        </p:xfrm>
        <a:graphic>
          <a:graphicData uri="http://schemas.openxmlformats.org/presentationml/2006/ole">
            <mc:AlternateContent xmlns:mc="http://schemas.openxmlformats.org/markup-compatibility/2006">
              <mc:Choice xmlns:v="urn:schemas-microsoft-com:vml" Requires="v">
                <p:oleObj name="Equation" r:id="rId4" imgW="2234880" imgH="850680" progId="Equation.DSMT4">
                  <p:embed/>
                </p:oleObj>
              </mc:Choice>
              <mc:Fallback>
                <p:oleObj name="Equation" r:id="rId4" imgW="2234880" imgH="850680" progId="Equation.DSMT4">
                  <p:embed/>
                  <p:pic>
                    <p:nvPicPr>
                      <p:cNvPr id="7" name="Object 6">
                        <a:extLst>
                          <a:ext uri="{FF2B5EF4-FFF2-40B4-BE49-F238E27FC236}">
                            <a16:creationId xmlns:a16="http://schemas.microsoft.com/office/drawing/2014/main" id="{3A2AE1F3-8480-4075-983C-EDC5D781B769}"/>
                          </a:ext>
                        </a:extLst>
                      </p:cNvPr>
                      <p:cNvPicPr>
                        <a:picLocks noChangeAspect="1" noChangeArrowheads="1"/>
                      </p:cNvPicPr>
                      <p:nvPr/>
                    </p:nvPicPr>
                    <p:blipFill>
                      <a:blip r:embed="rId5"/>
                      <a:srcRect/>
                      <a:stretch>
                        <a:fillRect/>
                      </a:stretch>
                    </p:blipFill>
                    <p:spPr bwMode="auto">
                      <a:xfrm>
                        <a:off x="990600" y="3452813"/>
                        <a:ext cx="52482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33497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9/7/2023</a:t>
            </a:r>
            <a:endParaRPr lang="en-US" dirty="0"/>
          </a:p>
        </p:txBody>
      </p:sp>
      <p:sp>
        <p:nvSpPr>
          <p:cNvPr id="3" name="Footer Placeholder 2"/>
          <p:cNvSpPr>
            <a:spLocks noGrp="1"/>
          </p:cNvSpPr>
          <p:nvPr>
            <p:ph type="ftr" sz="quarter" idx="11"/>
          </p:nvPr>
        </p:nvSpPr>
        <p:spPr/>
        <p:txBody>
          <a:bodyPr/>
          <a:lstStyle/>
          <a:p>
            <a:r>
              <a:rPr lang="en-US"/>
              <a:t>PHY 337/637  Fall 2023--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p:cNvSpPr txBox="1"/>
          <p:nvPr/>
        </p:nvSpPr>
        <p:spPr>
          <a:xfrm>
            <a:off x="542912" y="270816"/>
            <a:ext cx="7543800" cy="461665"/>
          </a:xfrm>
          <a:prstGeom prst="rect">
            <a:avLst/>
          </a:prstGeom>
          <a:noFill/>
        </p:spPr>
        <p:txBody>
          <a:bodyPr wrap="square" rtlCol="0">
            <a:spAutoFit/>
          </a:bodyPr>
          <a:lstStyle/>
          <a:p>
            <a:r>
              <a:rPr lang="en-US" sz="2400" dirty="0">
                <a:latin typeface="+mj-lt"/>
              </a:rPr>
              <a:t>Summary of equations from calculus of variation --</a:t>
            </a:r>
          </a:p>
        </p:txBody>
      </p:sp>
      <p:graphicFrame>
        <p:nvGraphicFramePr>
          <p:cNvPr id="6" name="Object 5"/>
          <p:cNvGraphicFramePr>
            <a:graphicFrameLocks noChangeAspect="1"/>
          </p:cNvGraphicFramePr>
          <p:nvPr>
            <p:extLst>
              <p:ext uri="{D42A27DB-BD31-4B8C-83A1-F6EECF244321}">
                <p14:modId xmlns:p14="http://schemas.microsoft.com/office/powerpoint/2010/main" val="1041356590"/>
              </p:ext>
            </p:extLst>
          </p:nvPr>
        </p:nvGraphicFramePr>
        <p:xfrm>
          <a:off x="487363" y="1271588"/>
          <a:ext cx="8232775" cy="4314825"/>
        </p:xfrm>
        <a:graphic>
          <a:graphicData uri="http://schemas.openxmlformats.org/presentationml/2006/ole">
            <mc:AlternateContent xmlns:mc="http://schemas.openxmlformats.org/markup-compatibility/2006">
              <mc:Choice xmlns:v="urn:schemas-microsoft-com:vml" Requires="v">
                <p:oleObj name="Equation" r:id="rId3" imgW="6413400" imgH="3365280" progId="Equation.DSMT4">
                  <p:embed/>
                </p:oleObj>
              </mc:Choice>
              <mc:Fallback>
                <p:oleObj name="Equation" r:id="rId3" imgW="6413400" imgH="3365280" progId="Equation.DSMT4">
                  <p:embed/>
                  <p:pic>
                    <p:nvPicPr>
                      <p:cNvPr id="0" name="Object 4"/>
                      <p:cNvPicPr>
                        <a:picLocks noChangeAspect="1" noChangeArrowheads="1"/>
                      </p:cNvPicPr>
                      <p:nvPr/>
                    </p:nvPicPr>
                    <p:blipFill>
                      <a:blip r:embed="rId4"/>
                      <a:srcRect/>
                      <a:stretch>
                        <a:fillRect/>
                      </a:stretch>
                    </p:blipFill>
                    <p:spPr bwMode="auto">
                      <a:xfrm>
                        <a:off x="487363" y="1271588"/>
                        <a:ext cx="8232775" cy="4314825"/>
                      </a:xfrm>
                      <a:prstGeom prst="rect">
                        <a:avLst/>
                      </a:prstGeom>
                      <a:noFill/>
                      <a:ln>
                        <a:noFill/>
                      </a:ln>
                    </p:spPr>
                  </p:pic>
                </p:oleObj>
              </mc:Fallback>
            </mc:AlternateContent>
          </a:graphicData>
        </a:graphic>
      </p:graphicFrame>
      <p:sp>
        <p:nvSpPr>
          <p:cNvPr id="7" name="Right Brace 6">
            <a:extLst>
              <a:ext uri="{FF2B5EF4-FFF2-40B4-BE49-F238E27FC236}">
                <a16:creationId xmlns:a16="http://schemas.microsoft.com/office/drawing/2014/main" id="{126359C1-D1A9-047E-4A7E-5ECE1F491D1C}"/>
              </a:ext>
            </a:extLst>
          </p:cNvPr>
          <p:cNvSpPr/>
          <p:nvPr/>
        </p:nvSpPr>
        <p:spPr>
          <a:xfrm>
            <a:off x="6553200" y="3733800"/>
            <a:ext cx="457200" cy="1600200"/>
          </a:xfrm>
          <a:prstGeom prst="rightBrace">
            <a:avLst/>
          </a:prstGeom>
          <a:ln w="444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13AA611B-6585-8ED3-2A14-4D617B8BD617}"/>
              </a:ext>
            </a:extLst>
          </p:cNvPr>
          <p:cNvSpPr txBox="1"/>
          <p:nvPr/>
        </p:nvSpPr>
        <p:spPr>
          <a:xfrm>
            <a:off x="7315200" y="3733800"/>
            <a:ext cx="1676400" cy="1015663"/>
          </a:xfrm>
          <a:prstGeom prst="rect">
            <a:avLst/>
          </a:prstGeom>
          <a:noFill/>
        </p:spPr>
        <p:txBody>
          <a:bodyPr wrap="square" rtlCol="0">
            <a:spAutoFit/>
          </a:bodyPr>
          <a:lstStyle/>
          <a:p>
            <a:r>
              <a:rPr lang="en-US" sz="2400" dirty="0">
                <a:latin typeface="+mj-lt"/>
                <a:sym typeface="Wingdings" panose="05000000000000000000" pitchFamily="2" charset="2"/>
              </a:rPr>
              <a:t></a:t>
            </a:r>
            <a:r>
              <a:rPr lang="en-US" dirty="0">
                <a:latin typeface="+mj-lt"/>
                <a:sym typeface="Wingdings" panose="05000000000000000000" pitchFamily="2" charset="2"/>
              </a:rPr>
              <a:t>differential equation for </a:t>
            </a:r>
            <a:r>
              <a:rPr lang="en-US" i="1" dirty="0">
                <a:latin typeface="+mj-lt"/>
                <a:sym typeface="Wingdings" panose="05000000000000000000" pitchFamily="2" charset="2"/>
              </a:rPr>
              <a:t>y(x)</a:t>
            </a:r>
            <a:endParaRPr lang="en-US" i="1" dirty="0">
              <a:latin typeface="+mj-lt"/>
            </a:endParaRPr>
          </a:p>
        </p:txBody>
      </p:sp>
    </p:spTree>
    <p:extLst>
      <p:ext uri="{BB962C8B-B14F-4D97-AF65-F5344CB8AC3E}">
        <p14:creationId xmlns:p14="http://schemas.microsoft.com/office/powerpoint/2010/main" val="3515676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9/7/2023</a:t>
            </a:r>
            <a:endParaRPr lang="en-US" dirty="0"/>
          </a:p>
        </p:txBody>
      </p:sp>
      <p:sp>
        <p:nvSpPr>
          <p:cNvPr id="3" name="Footer Placeholder 2"/>
          <p:cNvSpPr>
            <a:spLocks noGrp="1"/>
          </p:cNvSpPr>
          <p:nvPr>
            <p:ph type="ftr" sz="quarter" idx="11"/>
          </p:nvPr>
        </p:nvSpPr>
        <p:spPr/>
        <p:txBody>
          <a:bodyPr/>
          <a:lstStyle/>
          <a:p>
            <a:r>
              <a:rPr lang="en-US"/>
              <a:t>PHY 337/637  Fall 2023--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p:cNvSpPr txBox="1"/>
          <p:nvPr/>
        </p:nvSpPr>
        <p:spPr>
          <a:xfrm>
            <a:off x="457200" y="762000"/>
            <a:ext cx="8077200" cy="461665"/>
          </a:xfrm>
          <a:prstGeom prst="rect">
            <a:avLst/>
          </a:prstGeom>
          <a:noFill/>
        </p:spPr>
        <p:txBody>
          <a:bodyPr wrap="square" rtlCol="0">
            <a:spAutoFit/>
          </a:bodyPr>
          <a:lstStyle/>
          <a:p>
            <a:r>
              <a:rPr lang="en-US" sz="2400" dirty="0">
                <a:latin typeface="+mj-lt"/>
              </a:rPr>
              <a:t>Application to particle dynamics</a:t>
            </a:r>
          </a:p>
        </p:txBody>
      </p:sp>
      <p:graphicFrame>
        <p:nvGraphicFramePr>
          <p:cNvPr id="6" name="Object 5"/>
          <p:cNvGraphicFramePr>
            <a:graphicFrameLocks noChangeAspect="1"/>
          </p:cNvGraphicFramePr>
          <p:nvPr>
            <p:extLst>
              <p:ext uri="{D42A27DB-BD31-4B8C-83A1-F6EECF244321}">
                <p14:modId xmlns:p14="http://schemas.microsoft.com/office/powerpoint/2010/main" val="472142056"/>
              </p:ext>
            </p:extLst>
          </p:nvPr>
        </p:nvGraphicFramePr>
        <p:xfrm>
          <a:off x="304800" y="1828800"/>
          <a:ext cx="8781700" cy="3886200"/>
        </p:xfrm>
        <a:graphic>
          <a:graphicData uri="http://schemas.openxmlformats.org/presentationml/2006/ole">
            <mc:AlternateContent xmlns:mc="http://schemas.openxmlformats.org/markup-compatibility/2006">
              <mc:Choice xmlns:v="urn:schemas-microsoft-com:vml" Requires="v">
                <p:oleObj name="Equation" r:id="rId3" imgW="6045120" imgH="2679480" progId="Equation.DSMT4">
                  <p:embed/>
                </p:oleObj>
              </mc:Choice>
              <mc:Fallback>
                <p:oleObj name="Equation" r:id="rId3" imgW="6045120" imgH="2679480" progId="Equation.DSMT4">
                  <p:embed/>
                  <p:pic>
                    <p:nvPicPr>
                      <p:cNvPr id="0" name="Object 5"/>
                      <p:cNvPicPr>
                        <a:picLocks noChangeAspect="1" noChangeArrowheads="1"/>
                      </p:cNvPicPr>
                      <p:nvPr/>
                    </p:nvPicPr>
                    <p:blipFill>
                      <a:blip r:embed="rId4"/>
                      <a:srcRect/>
                      <a:stretch>
                        <a:fillRect/>
                      </a:stretch>
                    </p:blipFill>
                    <p:spPr bwMode="auto">
                      <a:xfrm>
                        <a:off x="304800" y="1828800"/>
                        <a:ext cx="8781700" cy="3886200"/>
                      </a:xfrm>
                      <a:prstGeom prst="rect">
                        <a:avLst/>
                      </a:prstGeom>
                      <a:noFill/>
                      <a:ln>
                        <a:noFill/>
                      </a:ln>
                    </p:spPr>
                  </p:pic>
                </p:oleObj>
              </mc:Fallback>
            </mc:AlternateContent>
          </a:graphicData>
        </a:graphic>
      </p:graphicFrame>
      <p:sp>
        <p:nvSpPr>
          <p:cNvPr id="7" name="TextBox 6">
            <a:extLst>
              <a:ext uri="{FF2B5EF4-FFF2-40B4-BE49-F238E27FC236}">
                <a16:creationId xmlns:a16="http://schemas.microsoft.com/office/drawing/2014/main" id="{61BE9F91-6696-1E1A-E494-A35A3F1EA28F}"/>
              </a:ext>
            </a:extLst>
          </p:cNvPr>
          <p:cNvSpPr txBox="1"/>
          <p:nvPr/>
        </p:nvSpPr>
        <p:spPr>
          <a:xfrm>
            <a:off x="1524000" y="5715000"/>
            <a:ext cx="6781800" cy="461665"/>
          </a:xfrm>
          <a:prstGeom prst="rect">
            <a:avLst/>
          </a:prstGeom>
          <a:noFill/>
        </p:spPr>
        <p:txBody>
          <a:bodyPr wrap="square" rtlCol="0">
            <a:spAutoFit/>
          </a:bodyPr>
          <a:lstStyle/>
          <a:p>
            <a:r>
              <a:rPr lang="en-US" sz="2400" dirty="0">
                <a:latin typeface="+mj-lt"/>
              </a:rPr>
              <a:t>Thanks to Hamilton’s principle</a:t>
            </a:r>
          </a:p>
        </p:txBody>
      </p:sp>
      <p:pic>
        <p:nvPicPr>
          <p:cNvPr id="8" name="Picture 7">
            <a:extLst>
              <a:ext uri="{FF2B5EF4-FFF2-40B4-BE49-F238E27FC236}">
                <a16:creationId xmlns:a16="http://schemas.microsoft.com/office/drawing/2014/main" id="{070F4286-30C0-79EC-D30E-B84284CAC8E4}"/>
              </a:ext>
            </a:extLst>
          </p:cNvPr>
          <p:cNvPicPr>
            <a:picLocks noChangeAspect="1"/>
          </p:cNvPicPr>
          <p:nvPr/>
        </p:nvPicPr>
        <p:blipFill>
          <a:blip r:embed="rId5"/>
          <a:stretch>
            <a:fillRect/>
          </a:stretch>
        </p:blipFill>
        <p:spPr>
          <a:xfrm>
            <a:off x="6041571" y="1245436"/>
            <a:ext cx="2264229" cy="3145559"/>
          </a:xfrm>
          <a:prstGeom prst="rect">
            <a:avLst/>
          </a:prstGeom>
        </p:spPr>
      </p:pic>
      <p:sp>
        <p:nvSpPr>
          <p:cNvPr id="9" name="TextBox 8">
            <a:extLst>
              <a:ext uri="{FF2B5EF4-FFF2-40B4-BE49-F238E27FC236}">
                <a16:creationId xmlns:a16="http://schemas.microsoft.com/office/drawing/2014/main" id="{FC57193D-42C8-9337-041E-FAF153D015D4}"/>
              </a:ext>
            </a:extLst>
          </p:cNvPr>
          <p:cNvSpPr txBox="1"/>
          <p:nvPr/>
        </p:nvSpPr>
        <p:spPr>
          <a:xfrm>
            <a:off x="5715000" y="715833"/>
            <a:ext cx="3581400" cy="830997"/>
          </a:xfrm>
          <a:prstGeom prst="rect">
            <a:avLst/>
          </a:prstGeom>
          <a:noFill/>
        </p:spPr>
        <p:txBody>
          <a:bodyPr wrap="square" rtlCol="0">
            <a:spAutoFit/>
          </a:bodyPr>
          <a:lstStyle/>
          <a:p>
            <a:r>
              <a:rPr lang="en-US" sz="2400" dirty="0">
                <a:latin typeface="+mj-lt"/>
              </a:rPr>
              <a:t>Corresponding chapter in Cline textbook:</a:t>
            </a:r>
          </a:p>
        </p:txBody>
      </p:sp>
    </p:spTree>
    <p:extLst>
      <p:ext uri="{BB962C8B-B14F-4D97-AF65-F5344CB8AC3E}">
        <p14:creationId xmlns:p14="http://schemas.microsoft.com/office/powerpoint/2010/main" val="2209511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9/7/2023</a:t>
            </a:r>
            <a:endParaRPr lang="en-US" dirty="0"/>
          </a:p>
        </p:txBody>
      </p:sp>
      <p:sp>
        <p:nvSpPr>
          <p:cNvPr id="3" name="Footer Placeholder 2"/>
          <p:cNvSpPr>
            <a:spLocks noGrp="1"/>
          </p:cNvSpPr>
          <p:nvPr>
            <p:ph type="ftr" sz="quarter" idx="11"/>
          </p:nvPr>
        </p:nvSpPr>
        <p:spPr/>
        <p:txBody>
          <a:bodyPr/>
          <a:lstStyle/>
          <a:p>
            <a:r>
              <a:rPr lang="en-US"/>
              <a:t>PHY 337/637  Fall 2023--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p:cNvSpPr txBox="1"/>
          <p:nvPr/>
        </p:nvSpPr>
        <p:spPr>
          <a:xfrm>
            <a:off x="0" y="136525"/>
            <a:ext cx="9067800" cy="1200329"/>
          </a:xfrm>
          <a:prstGeom prst="rect">
            <a:avLst/>
          </a:prstGeom>
          <a:noFill/>
        </p:spPr>
        <p:txBody>
          <a:bodyPr wrap="square" rtlCol="0">
            <a:spAutoFit/>
          </a:bodyPr>
          <a:lstStyle/>
          <a:p>
            <a:r>
              <a:rPr lang="en-US" sz="2400" dirty="0">
                <a:latin typeface="+mj-lt"/>
              </a:rPr>
              <a:t>Application to particle dynamics</a:t>
            </a:r>
          </a:p>
          <a:p>
            <a:pPr lvl="1"/>
            <a:r>
              <a:rPr lang="en-US" sz="2400" dirty="0">
                <a:latin typeface="+mj-lt"/>
              </a:rPr>
              <a:t>Hamilton’s principle states that the dynamical trajectory of a system is given by the path that extremizes the action integral </a:t>
            </a:r>
          </a:p>
        </p:txBody>
      </p:sp>
      <p:sp>
        <p:nvSpPr>
          <p:cNvPr id="9" name="TextBox 8"/>
          <p:cNvSpPr txBox="1"/>
          <p:nvPr/>
        </p:nvSpPr>
        <p:spPr>
          <a:xfrm>
            <a:off x="0" y="2426875"/>
            <a:ext cx="9067799" cy="830997"/>
          </a:xfrm>
          <a:prstGeom prst="rect">
            <a:avLst/>
          </a:prstGeom>
          <a:noFill/>
        </p:spPr>
        <p:txBody>
          <a:bodyPr wrap="square" rtlCol="0">
            <a:spAutoFit/>
          </a:bodyPr>
          <a:lstStyle/>
          <a:p>
            <a:r>
              <a:rPr lang="en-US" sz="2400" dirty="0">
                <a:latin typeface="+mj-lt"/>
              </a:rPr>
              <a:t>Simple example: vertical trajectory of particle of mass </a:t>
            </a:r>
            <a:r>
              <a:rPr lang="en-US" sz="2400" i="1" dirty="0">
                <a:latin typeface="+mj-lt"/>
              </a:rPr>
              <a:t>m</a:t>
            </a:r>
            <a:r>
              <a:rPr lang="en-US" sz="2400" dirty="0">
                <a:latin typeface="+mj-lt"/>
              </a:rPr>
              <a:t> subject to constant downward acceleration </a:t>
            </a:r>
            <a:r>
              <a:rPr lang="en-US" sz="2400" i="1" dirty="0">
                <a:latin typeface="+mj-lt"/>
              </a:rPr>
              <a:t>a</a:t>
            </a:r>
            <a:r>
              <a:rPr lang="en-US" sz="2400" dirty="0">
                <a:latin typeface="+mj-lt"/>
              </a:rPr>
              <a:t>=-</a:t>
            </a:r>
            <a:r>
              <a:rPr lang="en-US" sz="2400" i="1" dirty="0">
                <a:latin typeface="+mj-lt"/>
              </a:rPr>
              <a:t>g.</a:t>
            </a:r>
            <a:endParaRPr lang="en-US" sz="2400" dirty="0">
              <a:latin typeface="+mj-lt"/>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4197510093"/>
              </p:ext>
            </p:extLst>
          </p:nvPr>
        </p:nvGraphicFramePr>
        <p:xfrm>
          <a:off x="1143000" y="3519099"/>
          <a:ext cx="5545138" cy="2646362"/>
        </p:xfrm>
        <a:graphic>
          <a:graphicData uri="http://schemas.openxmlformats.org/presentationml/2006/ole">
            <mc:AlternateContent xmlns:mc="http://schemas.openxmlformats.org/markup-compatibility/2006">
              <mc:Choice xmlns:v="urn:schemas-microsoft-com:vml" Requires="v">
                <p:oleObj name="Equation" r:id="rId3" imgW="2869920" imgH="1371600" progId="Equation.DSMT4">
                  <p:embed/>
                </p:oleObj>
              </mc:Choice>
              <mc:Fallback>
                <p:oleObj name="Equation" r:id="rId3" imgW="2869920" imgH="1371600" progId="Equation.DSMT4">
                  <p:embed/>
                  <p:pic>
                    <p:nvPicPr>
                      <p:cNvPr id="0" name=""/>
                      <p:cNvPicPr>
                        <a:picLocks noChangeAspect="1" noChangeArrowheads="1"/>
                      </p:cNvPicPr>
                      <p:nvPr/>
                    </p:nvPicPr>
                    <p:blipFill>
                      <a:blip r:embed="rId4"/>
                      <a:srcRect/>
                      <a:stretch>
                        <a:fillRect/>
                      </a:stretch>
                    </p:blipFill>
                    <p:spPr bwMode="auto">
                      <a:xfrm>
                        <a:off x="1143000" y="3519099"/>
                        <a:ext cx="5545138"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a:extLst>
              <a:ext uri="{FF2B5EF4-FFF2-40B4-BE49-F238E27FC236}">
                <a16:creationId xmlns:a16="http://schemas.microsoft.com/office/drawing/2014/main" id="{9BB9E106-D9D5-4C70-A84E-73D6CD9E155B}"/>
              </a:ext>
            </a:extLst>
          </p:cNvPr>
          <p:cNvGraphicFramePr>
            <a:graphicFrameLocks noChangeAspect="1"/>
          </p:cNvGraphicFramePr>
          <p:nvPr>
            <p:extLst>
              <p:ext uri="{D42A27DB-BD31-4B8C-83A1-F6EECF244321}">
                <p14:modId xmlns:p14="http://schemas.microsoft.com/office/powerpoint/2010/main" val="2242097214"/>
              </p:ext>
            </p:extLst>
          </p:nvPr>
        </p:nvGraphicFramePr>
        <p:xfrm>
          <a:off x="1527175" y="1336675"/>
          <a:ext cx="5784850" cy="1177925"/>
        </p:xfrm>
        <a:graphic>
          <a:graphicData uri="http://schemas.openxmlformats.org/presentationml/2006/ole">
            <mc:AlternateContent xmlns:mc="http://schemas.openxmlformats.org/markup-compatibility/2006">
              <mc:Choice xmlns:v="urn:schemas-microsoft-com:vml" Requires="v">
                <p:oleObj name="Equation" r:id="rId5" imgW="3555720" imgH="723600" progId="Equation.DSMT4">
                  <p:embed/>
                </p:oleObj>
              </mc:Choice>
              <mc:Fallback>
                <p:oleObj name="Equation" r:id="rId5" imgW="3555720" imgH="723600" progId="Equation.DSMT4">
                  <p:embed/>
                  <p:pic>
                    <p:nvPicPr>
                      <p:cNvPr id="0" name=""/>
                      <p:cNvPicPr/>
                      <p:nvPr/>
                    </p:nvPicPr>
                    <p:blipFill>
                      <a:blip r:embed="rId6"/>
                      <a:stretch>
                        <a:fillRect/>
                      </a:stretch>
                    </p:blipFill>
                    <p:spPr>
                      <a:xfrm>
                        <a:off x="1527175" y="1336675"/>
                        <a:ext cx="5784850" cy="1177925"/>
                      </a:xfrm>
                      <a:prstGeom prst="rect">
                        <a:avLst/>
                      </a:prstGeom>
                    </p:spPr>
                  </p:pic>
                </p:oleObj>
              </mc:Fallback>
            </mc:AlternateContent>
          </a:graphicData>
        </a:graphic>
      </p:graphicFrame>
    </p:spTree>
    <p:extLst>
      <p:ext uri="{BB962C8B-B14F-4D97-AF65-F5344CB8AC3E}">
        <p14:creationId xmlns:p14="http://schemas.microsoft.com/office/powerpoint/2010/main" val="2209511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9/7/2023</a:t>
            </a:r>
            <a:endParaRPr lang="en-US" dirty="0"/>
          </a:p>
        </p:txBody>
      </p:sp>
      <p:sp>
        <p:nvSpPr>
          <p:cNvPr id="3" name="Footer Placeholder 2"/>
          <p:cNvSpPr>
            <a:spLocks noGrp="1"/>
          </p:cNvSpPr>
          <p:nvPr>
            <p:ph type="ftr" sz="quarter" idx="11"/>
          </p:nvPr>
        </p:nvSpPr>
        <p:spPr/>
        <p:txBody>
          <a:bodyPr/>
          <a:lstStyle/>
          <a:p>
            <a:r>
              <a:rPr lang="en-US"/>
              <a:t>PHY 337/637  Fall 2023--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596153288"/>
              </p:ext>
            </p:extLst>
          </p:nvPr>
        </p:nvGraphicFramePr>
        <p:xfrm>
          <a:off x="990600" y="381000"/>
          <a:ext cx="5251451" cy="1322387"/>
        </p:xfrm>
        <a:graphic>
          <a:graphicData uri="http://schemas.openxmlformats.org/presentationml/2006/ole">
            <mc:AlternateContent xmlns:mc="http://schemas.openxmlformats.org/markup-compatibility/2006">
              <mc:Choice xmlns:v="urn:schemas-microsoft-com:vml" Requires="v">
                <p:oleObj name="数式" r:id="rId3" imgW="2717640" imgH="685800" progId="Equation.3">
                  <p:embed/>
                </p:oleObj>
              </mc:Choice>
              <mc:Fallback>
                <p:oleObj name="数式" r:id="rId3" imgW="2717640" imgH="685800" progId="Equation.3">
                  <p:embed/>
                  <p:pic>
                    <p:nvPicPr>
                      <p:cNvPr id="0" name=""/>
                      <p:cNvPicPr>
                        <a:picLocks noChangeAspect="1" noChangeArrowheads="1"/>
                      </p:cNvPicPr>
                      <p:nvPr/>
                    </p:nvPicPr>
                    <p:blipFill>
                      <a:blip r:embed="rId4"/>
                      <a:srcRect/>
                      <a:stretch>
                        <a:fillRect/>
                      </a:stretch>
                    </p:blipFill>
                    <p:spPr bwMode="auto">
                      <a:xfrm>
                        <a:off x="990600" y="381000"/>
                        <a:ext cx="5251451"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Straight Arrow Connector 6"/>
          <p:cNvCxnSpPr/>
          <p:nvPr/>
        </p:nvCxnSpPr>
        <p:spPr>
          <a:xfrm flipV="1">
            <a:off x="2971800" y="1447800"/>
            <a:ext cx="228600" cy="9906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057400" y="2362200"/>
            <a:ext cx="1295400" cy="830997"/>
          </a:xfrm>
          <a:prstGeom prst="rect">
            <a:avLst/>
          </a:prstGeom>
          <a:noFill/>
        </p:spPr>
        <p:txBody>
          <a:bodyPr wrap="square" rtlCol="0">
            <a:spAutoFit/>
          </a:bodyPr>
          <a:lstStyle/>
          <a:p>
            <a:r>
              <a:rPr lang="en-US" sz="2400" dirty="0">
                <a:latin typeface="+mj-lt"/>
              </a:rPr>
              <a:t>Kinetic energy</a:t>
            </a:r>
          </a:p>
        </p:txBody>
      </p:sp>
      <p:cxnSp>
        <p:nvCxnSpPr>
          <p:cNvPr id="9" name="Straight Arrow Connector 8"/>
          <p:cNvCxnSpPr/>
          <p:nvPr/>
        </p:nvCxnSpPr>
        <p:spPr>
          <a:xfrm flipH="1" flipV="1">
            <a:off x="3733800" y="1371600"/>
            <a:ext cx="838200" cy="838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91000" y="2209800"/>
            <a:ext cx="1600200" cy="830997"/>
          </a:xfrm>
          <a:prstGeom prst="rect">
            <a:avLst/>
          </a:prstGeom>
          <a:noFill/>
        </p:spPr>
        <p:txBody>
          <a:bodyPr wrap="square" rtlCol="0">
            <a:spAutoFit/>
          </a:bodyPr>
          <a:lstStyle/>
          <a:p>
            <a:r>
              <a:rPr lang="en-US" sz="2400" dirty="0">
                <a:latin typeface="+mj-lt"/>
              </a:rPr>
              <a:t>Potential energy</a:t>
            </a:r>
          </a:p>
        </p:txBody>
      </p:sp>
      <p:graphicFrame>
        <p:nvGraphicFramePr>
          <p:cNvPr id="12" name="Object 11"/>
          <p:cNvGraphicFramePr>
            <a:graphicFrameLocks noChangeAspect="1"/>
          </p:cNvGraphicFramePr>
          <p:nvPr>
            <p:extLst>
              <p:ext uri="{D42A27DB-BD31-4B8C-83A1-F6EECF244321}">
                <p14:modId xmlns:p14="http://schemas.microsoft.com/office/powerpoint/2010/main" val="490240603"/>
              </p:ext>
            </p:extLst>
          </p:nvPr>
        </p:nvGraphicFramePr>
        <p:xfrm>
          <a:off x="433429" y="3136861"/>
          <a:ext cx="8253371" cy="3360738"/>
        </p:xfrm>
        <a:graphic>
          <a:graphicData uri="http://schemas.openxmlformats.org/presentationml/2006/ole">
            <mc:AlternateContent xmlns:mc="http://schemas.openxmlformats.org/markup-compatibility/2006">
              <mc:Choice xmlns:v="urn:schemas-microsoft-com:vml" Requires="v">
                <p:oleObj name="Equation" r:id="rId5" imgW="5321160" imgH="2171520" progId="Equation.DSMT4">
                  <p:embed/>
                </p:oleObj>
              </mc:Choice>
              <mc:Fallback>
                <p:oleObj name="Equation" r:id="rId5" imgW="5321160" imgH="2171520" progId="Equation.DSMT4">
                  <p:embed/>
                  <p:pic>
                    <p:nvPicPr>
                      <p:cNvPr id="0" name=""/>
                      <p:cNvPicPr>
                        <a:picLocks noChangeAspect="1" noChangeArrowheads="1"/>
                      </p:cNvPicPr>
                      <p:nvPr/>
                    </p:nvPicPr>
                    <p:blipFill>
                      <a:blip r:embed="rId6"/>
                      <a:srcRect/>
                      <a:stretch>
                        <a:fillRect/>
                      </a:stretch>
                    </p:blipFill>
                    <p:spPr bwMode="auto">
                      <a:xfrm>
                        <a:off x="433429" y="3136861"/>
                        <a:ext cx="8253371" cy="336073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82699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9/7/2023</a:t>
            </a:r>
            <a:endParaRPr lang="en-US" dirty="0"/>
          </a:p>
        </p:txBody>
      </p:sp>
      <p:sp>
        <p:nvSpPr>
          <p:cNvPr id="3" name="Footer Placeholder 2"/>
          <p:cNvSpPr>
            <a:spLocks noGrp="1"/>
          </p:cNvSpPr>
          <p:nvPr>
            <p:ph type="ftr" sz="quarter" idx="11"/>
          </p:nvPr>
        </p:nvSpPr>
        <p:spPr/>
        <p:txBody>
          <a:bodyPr/>
          <a:lstStyle/>
          <a:p>
            <a:r>
              <a:rPr lang="en-US"/>
              <a:t>PHY 337/637  Fall 2023--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638718680"/>
              </p:ext>
            </p:extLst>
          </p:nvPr>
        </p:nvGraphicFramePr>
        <p:xfrm>
          <a:off x="441014" y="201839"/>
          <a:ext cx="7880973" cy="5907088"/>
        </p:xfrm>
        <a:graphic>
          <a:graphicData uri="http://schemas.openxmlformats.org/presentationml/2006/ole">
            <mc:AlternateContent xmlns:mc="http://schemas.openxmlformats.org/markup-compatibility/2006">
              <mc:Choice xmlns:v="urn:schemas-microsoft-com:vml" Requires="v">
                <p:oleObj name="Equation" r:id="rId3" imgW="4444920" imgH="3340080" progId="Equation.DSMT4">
                  <p:embed/>
                </p:oleObj>
              </mc:Choice>
              <mc:Fallback>
                <p:oleObj name="Equation" r:id="rId3" imgW="4444920" imgH="3340080" progId="Equation.DSMT4">
                  <p:embed/>
                  <p:pic>
                    <p:nvPicPr>
                      <p:cNvPr id="0" name=""/>
                      <p:cNvPicPr>
                        <a:picLocks noChangeAspect="1" noChangeArrowheads="1"/>
                      </p:cNvPicPr>
                      <p:nvPr/>
                    </p:nvPicPr>
                    <p:blipFill>
                      <a:blip r:embed="rId4"/>
                      <a:srcRect/>
                      <a:stretch>
                        <a:fillRect/>
                      </a:stretch>
                    </p:blipFill>
                    <p:spPr bwMode="auto">
                      <a:xfrm>
                        <a:off x="441014" y="201839"/>
                        <a:ext cx="7880973" cy="5907088"/>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462700443"/>
              </p:ext>
            </p:extLst>
          </p:nvPr>
        </p:nvGraphicFramePr>
        <p:xfrm>
          <a:off x="3657600" y="5181600"/>
          <a:ext cx="4299573" cy="814860"/>
        </p:xfrm>
        <a:graphic>
          <a:graphicData uri="http://schemas.openxmlformats.org/presentationml/2006/ole">
            <mc:AlternateContent xmlns:mc="http://schemas.openxmlformats.org/markup-compatibility/2006">
              <mc:Choice xmlns:v="urn:schemas-microsoft-com:vml" Requires="v">
                <p:oleObj name="数式" r:id="rId5" imgW="1269720" imgH="241200" progId="Equation.3">
                  <p:embed/>
                </p:oleObj>
              </mc:Choice>
              <mc:Fallback>
                <p:oleObj name="数式" r:id="rId5" imgW="1269720" imgH="241200" progId="Equation.3">
                  <p:embed/>
                  <p:pic>
                    <p:nvPicPr>
                      <p:cNvPr id="0" name=""/>
                      <p:cNvPicPr>
                        <a:picLocks noChangeAspect="1" noChangeArrowheads="1"/>
                      </p:cNvPicPr>
                      <p:nvPr/>
                    </p:nvPicPr>
                    <p:blipFill>
                      <a:blip r:embed="rId6"/>
                      <a:srcRect/>
                      <a:stretch>
                        <a:fillRect/>
                      </a:stretch>
                    </p:blipFill>
                    <p:spPr bwMode="auto">
                      <a:xfrm>
                        <a:off x="3657600" y="5181600"/>
                        <a:ext cx="4299573" cy="814860"/>
                      </a:xfrm>
                      <a:prstGeom prst="rect">
                        <a:avLst/>
                      </a:prstGeom>
                      <a:noFill/>
                      <a:ln>
                        <a:noFill/>
                      </a:ln>
                    </p:spPr>
                  </p:pic>
                </p:oleObj>
              </mc:Fallback>
            </mc:AlternateContent>
          </a:graphicData>
        </a:graphic>
      </p:graphicFrame>
      <p:sp>
        <p:nvSpPr>
          <p:cNvPr id="8" name="TextBox 7">
            <a:extLst>
              <a:ext uri="{FF2B5EF4-FFF2-40B4-BE49-F238E27FC236}">
                <a16:creationId xmlns:a16="http://schemas.microsoft.com/office/drawing/2014/main" id="{0AB12CA4-3256-2666-14EF-F79024421CE3}"/>
              </a:ext>
            </a:extLst>
          </p:cNvPr>
          <p:cNvSpPr txBox="1"/>
          <p:nvPr/>
        </p:nvSpPr>
        <p:spPr>
          <a:xfrm>
            <a:off x="5671457" y="5982626"/>
            <a:ext cx="3505200" cy="461665"/>
          </a:xfrm>
          <a:prstGeom prst="rect">
            <a:avLst/>
          </a:prstGeom>
          <a:noFill/>
        </p:spPr>
        <p:txBody>
          <a:bodyPr wrap="square" rtlCol="0">
            <a:spAutoFit/>
          </a:bodyPr>
          <a:lstStyle/>
          <a:p>
            <a:r>
              <a:rPr lang="en-US" sz="2400" dirty="0">
                <a:solidFill>
                  <a:srgbClr val="FF0000"/>
                </a:solidFill>
                <a:latin typeface="+mj-lt"/>
              </a:rPr>
              <a:t>Perhaps looks familiar?</a:t>
            </a:r>
          </a:p>
        </p:txBody>
      </p:sp>
    </p:spTree>
    <p:extLst>
      <p:ext uri="{BB962C8B-B14F-4D97-AF65-F5344CB8AC3E}">
        <p14:creationId xmlns:p14="http://schemas.microsoft.com/office/powerpoint/2010/main" val="207970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wfu">
  <a:themeElements>
    <a:clrScheme name="">
      <a:dk1>
        <a:srgbClr val="9E7E38"/>
      </a:dk1>
      <a:lt1>
        <a:srgbClr val="FFFDE8"/>
      </a:lt1>
      <a:dk2>
        <a:srgbClr val="FFFDE8"/>
      </a:dk2>
      <a:lt2>
        <a:srgbClr val="767462"/>
      </a:lt2>
      <a:accent1>
        <a:srgbClr val="983222"/>
      </a:accent1>
      <a:accent2>
        <a:srgbClr val="55517B"/>
      </a:accent2>
      <a:accent3>
        <a:srgbClr val="FFFEF2"/>
      </a:accent3>
      <a:accent4>
        <a:srgbClr val="866B2E"/>
      </a:accent4>
      <a:accent5>
        <a:srgbClr val="CAADAB"/>
      </a:accent5>
      <a:accent6>
        <a:srgbClr val="4C496F"/>
      </a:accent6>
      <a:hlink>
        <a:srgbClr val="44697D"/>
      </a:hlink>
      <a:folHlink>
        <a:srgbClr val="662046"/>
      </a:folHlink>
    </a:clrScheme>
    <a:fontScheme name="wf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defRPr>
        </a:defPPr>
      </a:lstStyle>
    </a:lnDef>
  </a:objectDefaults>
  <a:extraClrSchemeLst>
    <a:extraClrScheme>
      <a:clrScheme name="wf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f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f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f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f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f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f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f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f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f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f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f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fu 13">
        <a:dk1>
          <a:srgbClr val="336699"/>
        </a:dk1>
        <a:lt1>
          <a:srgbClr val="FFFDE8"/>
        </a:lt1>
        <a:dk2>
          <a:srgbClr val="000000"/>
        </a:dk2>
        <a:lt2>
          <a:srgbClr val="FFFDE8"/>
        </a:lt2>
        <a:accent1>
          <a:srgbClr val="9E7E38"/>
        </a:accent1>
        <a:accent2>
          <a:srgbClr val="468A4B"/>
        </a:accent2>
        <a:accent3>
          <a:srgbClr val="AAAAAA"/>
        </a:accent3>
        <a:accent4>
          <a:srgbClr val="DAD8C6"/>
        </a:accent4>
        <a:accent5>
          <a:srgbClr val="CCC0AE"/>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fu 14">
        <a:dk1>
          <a:srgbClr val="9E7E38"/>
        </a:dk1>
        <a:lt1>
          <a:srgbClr val="FFFDE8"/>
        </a:lt1>
        <a:dk2>
          <a:srgbClr val="FFFDE8"/>
        </a:dk2>
        <a:lt2>
          <a:srgbClr val="336699"/>
        </a:lt2>
        <a:accent1>
          <a:srgbClr val="9E7E38"/>
        </a:accent1>
        <a:accent2>
          <a:srgbClr val="468A4B"/>
        </a:accent2>
        <a:accent3>
          <a:srgbClr val="FFFEF2"/>
        </a:accent3>
        <a:accent4>
          <a:srgbClr val="866B2E"/>
        </a:accent4>
        <a:accent5>
          <a:srgbClr val="CCC0AE"/>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wfu 15">
        <a:dk1>
          <a:srgbClr val="336699"/>
        </a:dk1>
        <a:lt1>
          <a:srgbClr val="FFFFFF"/>
        </a:lt1>
        <a:dk2>
          <a:srgbClr val="FFFDE8"/>
        </a:dk2>
        <a:lt2>
          <a:srgbClr val="FFFDE8"/>
        </a:lt2>
        <a:accent1>
          <a:srgbClr val="9E7E38"/>
        </a:accent1>
        <a:accent2>
          <a:srgbClr val="468A4B"/>
        </a:accent2>
        <a:accent3>
          <a:srgbClr val="FFFEF2"/>
        </a:accent3>
        <a:accent4>
          <a:srgbClr val="DADADA"/>
        </a:accent4>
        <a:accent5>
          <a:srgbClr val="CCC0AE"/>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fu 16">
        <a:dk1>
          <a:srgbClr val="4D4D4D"/>
        </a:dk1>
        <a:lt1>
          <a:srgbClr val="FFFDE8"/>
        </a:lt1>
        <a:dk2>
          <a:srgbClr val="000000"/>
        </a:dk2>
        <a:lt2>
          <a:srgbClr val="FFFDE8"/>
        </a:lt2>
        <a:accent1>
          <a:srgbClr val="9E7E38"/>
        </a:accent1>
        <a:accent2>
          <a:srgbClr val="468A4B"/>
        </a:accent2>
        <a:accent3>
          <a:srgbClr val="AAAAAA"/>
        </a:accent3>
        <a:accent4>
          <a:srgbClr val="DAD8C6"/>
        </a:accent4>
        <a:accent5>
          <a:srgbClr val="CCC0AE"/>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7919</TotalTime>
  <Words>1426</Words>
  <Application>Microsoft Office PowerPoint</Application>
  <PresentationFormat>On-screen Show (4:3)</PresentationFormat>
  <Paragraphs>266</Paragraphs>
  <Slides>42</Slides>
  <Notes>32</Notes>
  <HiddenSlides>0</HiddenSlides>
  <MMClips>0</MMClips>
  <ScaleCrop>false</ScaleCrop>
  <HeadingPairs>
    <vt:vector size="8" baseType="variant">
      <vt:variant>
        <vt:lpstr>Fonts Used</vt:lpstr>
      </vt:variant>
      <vt:variant>
        <vt:i4>5</vt:i4>
      </vt:variant>
      <vt:variant>
        <vt:lpstr>Theme</vt:lpstr>
      </vt:variant>
      <vt:variant>
        <vt:i4>5</vt:i4>
      </vt:variant>
      <vt:variant>
        <vt:lpstr>Embedded OLE Servers</vt:lpstr>
      </vt:variant>
      <vt:variant>
        <vt:i4>2</vt:i4>
      </vt:variant>
      <vt:variant>
        <vt:lpstr>Slide Titles</vt:lpstr>
      </vt:variant>
      <vt:variant>
        <vt:i4>42</vt:i4>
      </vt:variant>
    </vt:vector>
  </HeadingPairs>
  <TitlesOfParts>
    <vt:vector size="54" baseType="lpstr">
      <vt:lpstr>Arial</vt:lpstr>
      <vt:lpstr>Calibri</vt:lpstr>
      <vt:lpstr>Calibri Light</vt:lpstr>
      <vt:lpstr>Symbol</vt:lpstr>
      <vt:lpstr>Times New Roman</vt:lpstr>
      <vt:lpstr>Office Theme</vt:lpstr>
      <vt:lpstr>wfu</vt:lpstr>
      <vt:lpstr>Office Theme</vt:lpstr>
      <vt:lpstr>Custom Design</vt:lpstr>
      <vt:lpstr>1_Custom Design</vt:lpstr>
      <vt:lpstr>Equation</vt:lpstr>
      <vt:lpstr>数式</vt:lpstr>
      <vt:lpstr>PowerPoint Presentation</vt:lpstr>
      <vt:lpstr>PowerPoint Presentation</vt:lpstr>
      <vt:lpstr>PowerPoint Presentation</vt:lpstr>
      <vt:lpstr>Physics Colloquium Series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443</cp:revision>
  <cp:lastPrinted>2020-09-09T20:57:50Z</cp:lastPrinted>
  <dcterms:created xsi:type="dcterms:W3CDTF">2012-01-10T18:32:24Z</dcterms:created>
  <dcterms:modified xsi:type="dcterms:W3CDTF">2023-09-07T15:28:40Z</dcterms:modified>
</cp:coreProperties>
</file>