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  <p:sldMasterId id="2147483690" r:id="rId5"/>
  </p:sldMasterIdLst>
  <p:notesMasterIdLst>
    <p:notesMasterId r:id="rId43"/>
  </p:notesMasterIdLst>
  <p:handoutMasterIdLst>
    <p:handoutMasterId r:id="rId44"/>
  </p:handoutMasterIdLst>
  <p:sldIdLst>
    <p:sldId id="296" r:id="rId6"/>
    <p:sldId id="435" r:id="rId7"/>
    <p:sldId id="436" r:id="rId8"/>
    <p:sldId id="354" r:id="rId9"/>
    <p:sldId id="418" r:id="rId10"/>
    <p:sldId id="437" r:id="rId11"/>
    <p:sldId id="438" r:id="rId12"/>
    <p:sldId id="389" r:id="rId13"/>
    <p:sldId id="434" r:id="rId14"/>
    <p:sldId id="439" r:id="rId15"/>
    <p:sldId id="440" r:id="rId16"/>
    <p:sldId id="444" r:id="rId17"/>
    <p:sldId id="441" r:id="rId18"/>
    <p:sldId id="442" r:id="rId19"/>
    <p:sldId id="443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3444" autoAdjust="0"/>
  </p:normalViewPr>
  <p:slideViewPr>
    <p:cSldViewPr>
      <p:cViewPr varScale="1">
        <p:scale>
          <a:sx n="59" d="100"/>
          <a:sy n="59" d="100"/>
        </p:scale>
        <p:origin x="11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lecture, we will continue to develop  notions of the calculations of variation and to start to show how they may be applied to classical mechanics.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Hamiltonian equations of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5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that Hamilton’s principle can be formulated with the Hamiltonian formulation.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2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called “Canonical”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12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recipe.    Tape this to your wall!!!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76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constants of the motion within the Hamiltonian formalism.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50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7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0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56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with magnetic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6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out the equations of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7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one homework problem for this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28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evaluation of the equations of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 of treatment of electromagnetic interactions in the </a:t>
            </a:r>
            <a:r>
              <a:rPr lang="en-US" dirty="0" err="1"/>
              <a:t>Lagrangian</a:t>
            </a:r>
            <a:r>
              <a:rPr lang="en-US" dirty="0"/>
              <a:t> and Hamiltonian formulations.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38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will show how Newton’s laws can be written in terms of the </a:t>
            </a:r>
            <a:r>
              <a:rPr lang="en-US" dirty="0" err="1"/>
              <a:t>Lagrangian</a:t>
            </a:r>
            <a:r>
              <a:rPr lang="en-US" dirty="0"/>
              <a:t> formalism.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7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Relationships between the old and new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8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from thermodynamic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6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thermodynamic energy </a:t>
            </a:r>
            <a:r>
              <a:rPr lang="en-US" dirty="0" err="1"/>
              <a:t>functiosn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2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Applying the ideas of variable change to the </a:t>
            </a:r>
            <a:r>
              <a:rPr lang="en-US" dirty="0" err="1"/>
              <a:t>Lagrangian</a:t>
            </a:r>
            <a:r>
              <a:rPr lang="en-US" dirty="0"/>
              <a:t> formulation.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Transforming from the </a:t>
            </a:r>
            <a:r>
              <a:rPr lang="en-US" dirty="0" err="1"/>
              <a:t>Lagrangian</a:t>
            </a:r>
            <a:r>
              <a:rPr lang="en-US" dirty="0"/>
              <a:t> to Hamiltonian formulation of mechanics.      We will continue this discussion </a:t>
            </a:r>
            <a:r>
              <a:rPr lang="en-US"/>
              <a:t>on Friday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2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with the </a:t>
            </a:r>
            <a:r>
              <a:rPr lang="en-US" dirty="0" err="1"/>
              <a:t>Lagrangian</a:t>
            </a:r>
            <a:r>
              <a:rPr lang="en-US" dirty="0"/>
              <a:t> and then performing a Legendre transformation.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B1D3-5887-0AD1-06B0-24CC2CBE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28A5-EEA4-32EE-26E8-484CA387F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B665-738D-7FED-8C55-F7EF9ECE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B71D5-91C2-1D8F-3FCF-9B387D7C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9285-5F28-7763-7380-CD90060F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DA30-9E89-B29D-FBCC-7D1AAFAB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5538-5644-15EE-0C4B-23531CBB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23166-3847-0135-9658-40F0638A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801C7-1F80-FE72-DE35-8C59B926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4F35-E705-5B69-EA58-D6961215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C032-BC6A-A414-E30C-2366AA76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7FA75-B29B-7ED2-14D3-21D8B571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C76C-B97E-8779-2456-D0A2D74F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BAAE-5919-CF90-B491-C56629B3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9409-79EE-9AF1-C62E-6890F430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BE39-4988-589C-AE25-36907B51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E8BE-BA15-2408-BC31-1A8296D82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2512-FC34-DE70-0742-134247AF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A1650-F416-7BFB-CDB7-5DE6D11E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7D580-3C12-3ECA-14C5-3E03D10F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7CC3D-249C-210B-0FBB-78AC9D60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B6F5-B065-86E8-A94F-BC4344EE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04455-4DF8-4144-F784-77906CB8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0376B-C941-96AA-DA3C-DD88A25AD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76598-C6D0-CCF5-3674-3294EC41A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BE9ED-2320-CEFC-AAC5-6376E57C7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0003-F0D8-AE29-0A4C-3ED33E3B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04D96-E300-5665-B15C-98B1347B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079E1-9D83-D066-35DE-A61456A1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6ECC-90FE-C06A-6694-9FA0EA9B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5F0E0-947F-236D-72E4-E2D4FB37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A64F2-C3F5-9E7A-9272-9623C1EF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6CE70-81DA-192B-333D-332214B9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D5931-B77D-673B-08AE-99DFB309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03DCE-87C1-5D9B-C48C-3A346ABC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6580-3361-0B24-FD3D-8031D616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5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743E-94E8-CB8A-2225-AEB58B4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3A84-A345-F248-5396-BEE877507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11310-9290-658E-8DD3-4E70F141E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E3EB2-5553-F228-D81C-A0F8AF61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BDC03-3554-AFB5-09E3-11F5F3DC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A90FA-C1C2-DC1A-B07B-C3BAD388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616F-F521-D36B-4974-B2AE6814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7822D-B50A-A10F-9263-D5FF795B0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BF73B-FCFB-13CB-F8C5-5FC8553E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1EB54-0241-D81D-E453-B6E4A3E1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1A40-F14C-9A6D-A237-181C6488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58AFA-0795-8A13-1E47-34DF2D6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EB89-8E91-02FE-F4FB-36511B4D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14021-CF5E-9B08-FD66-7F2DE0C9F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1AD0-ED73-B975-EFEC-1E39A7E6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E16A3-5B74-728C-B259-5CBE9EA1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2E568-AF76-E902-7CBB-580409B7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668C1-40ED-0C97-5072-3B0A468CF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1AC1C-F715-E543-ADFB-442CF1CC2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363C-7F27-C35A-F5CC-B38F15B9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5457-10F2-0601-7D0C-8CDDFBF5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875F-5E82-C661-D395-49833A14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09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3FEA-8E6C-BDC0-D303-BBF4AAA39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E308E-6B11-1313-F73C-906A379B3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C305F-1F41-786D-9EE1-A526FF92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359B-17DD-1839-645F-495B235B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85CA2-BB98-9FBD-925D-8EADED7F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A8FD-6751-1CCD-6E50-B39AF77F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4976-E9D8-AC1F-85BD-93E67172F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1ACC0-6742-9F02-23D4-587A504B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BBD0-58C2-F3C5-DA9D-90DDA6AA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29839-559F-0C0B-1DEF-AF623F85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2EE9-EB44-F21C-D573-FB99C133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B24C4-C947-F8B3-BDA7-678DB4B2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AB13-052D-14C2-411D-CE033364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BC941-2B38-8E2F-1672-BA592F6E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028CC-383F-84FB-A49A-2D66C523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9A92-F64D-2A53-FC96-767F3628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0BFB-7AC3-5CAE-4DD1-75CFF0E90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E196F-35AC-1F7A-144C-DA767F717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04486-7610-C199-D0B2-7DBCA15C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20F4B-4030-9A55-CCFE-EF4C1AF5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DF722-738D-DC95-5FAD-6C9B2EC4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4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0234-F24A-E60B-FD2F-9F046066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AC41B-5F3C-F86D-6523-471B8D71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1E249-35CE-E74A-D6E0-F6F7F0925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02875-DA7A-0C2B-69B0-DC7007069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82306-5063-7D9E-4163-80C2D046E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A84A9-DDBF-58DC-2406-A3F1534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5CF8E-5C2E-2C1B-1E51-BADD5AA4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7D4D5-0C9B-FEE5-8531-DEA8F8E2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4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83D5-A840-5E4E-DBE5-41A77A68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47627-EF28-B36C-9074-856927E9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F9037-4A74-75DE-CE1E-018E549B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74ECF-B83F-007B-BF61-DCDAF5A9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5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33DCE-0967-DD8F-1BBA-273BC998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71E73-7673-F3D1-0222-32C0CC9C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F604-9076-E2E1-6151-7DDB9DAE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5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3B95-7650-6EB0-A2CB-EB07D83B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675B-7303-E24B-BB7C-342B580C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1219A-92CE-28A1-6FCF-A232175B4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070B-F997-7CB2-3916-A927E2B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F935D-96EC-CCF9-6215-F45F745C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D8447-8702-9DB3-E90F-3A4D014C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4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0B8D-937C-D140-83B5-6B340993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575BA-3122-B729-52D6-E893BB4FB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DF8C6-C17F-10EA-F1DA-6ABF3CEDB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11A0A-5ABA-CBCF-195D-02B2A397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73DB0-DB36-ED86-43CE-DE849911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292B2-F9F8-43E8-03E1-CB1AA4C9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0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D3AD-10B1-8C88-4DCB-87479CAC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542D5-A4D9-8D17-1DFF-8F1EA60CC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864C6-5FF2-FDC9-AAEC-F1C37779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1238C-EEE5-E6E9-5927-C9EBA252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DB54C-2C2F-3C7A-1C04-F1EF6150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0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D6612-02A0-2BD0-C550-1D3750109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3F392-5800-FDD1-E2C8-9B1E0EBEE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31C3-076B-38AC-9C37-7E39DD95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6BB5A-6556-87F5-CE4F-6DB5723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CD1A7-A895-BB7F-488C-0F5A6240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0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50520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62EB9-7E03-6900-A99F-6C814206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1B5CD-B8C5-9FBC-9140-51E0445A9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3471-B315-D16E-ACE4-523DCF4F8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E264E-DF4D-288F-1DBE-B5A8C3DFE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D7C0A-EA07-4DC4-14D1-D67B5728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E207-F60D-4B87-8094-2FF6F88A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06910-BA5D-C1C2-CB68-C62684EA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3CE06-DE3D-A92E-5018-3EB86D55A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96B0-15DD-1FCE-3793-9860167D0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A6C5A-5F63-A527-13D9-37F8543AF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2CE81-5D3E-B782-9665-8661591B4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9E46-1715-4CB2-8B98-EF9C2A39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800983"/>
            <a:ext cx="90678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337/637 Analytical Mechanics</a:t>
            </a:r>
          </a:p>
          <a:p>
            <a:pPr algn="ctr"/>
            <a:r>
              <a:rPr lang="en-US" sz="3200" b="1" dirty="0"/>
              <a:t>12:30-1:45 PM  MWF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of Lecture 5 – Chap. 7 &amp; 8 in Cline</a:t>
            </a:r>
          </a:p>
          <a:p>
            <a:pPr algn="ctr"/>
            <a:endParaRPr lang="en-US" sz="11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err="1">
                <a:solidFill>
                  <a:schemeClr val="folHlink"/>
                </a:solidFill>
              </a:rPr>
              <a:t>Lagrangian</a:t>
            </a:r>
            <a:r>
              <a:rPr lang="en-US" sz="3200" b="1" dirty="0">
                <a:solidFill>
                  <a:schemeClr val="folHlink"/>
                </a:solidFill>
              </a:rPr>
              <a:t> and Hamiltonian analysis</a:t>
            </a:r>
          </a:p>
          <a:p>
            <a:pPr lvl="3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Review of </a:t>
            </a:r>
            <a:r>
              <a:rPr lang="en-US" sz="2400" b="1" dirty="0" err="1">
                <a:solidFill>
                  <a:schemeClr val="folHlink"/>
                </a:solidFill>
              </a:rPr>
              <a:t>Lagrangian</a:t>
            </a:r>
            <a:r>
              <a:rPr lang="en-US" sz="2400" b="1" dirty="0">
                <a:solidFill>
                  <a:schemeClr val="folHlink"/>
                </a:solidFill>
              </a:rPr>
              <a:t> mechanics</a:t>
            </a:r>
          </a:p>
          <a:p>
            <a:pPr lvl="3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Legendre transformations and construction of the Hamiltonian</a:t>
            </a:r>
          </a:p>
          <a:p>
            <a:pPr lvl="3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Canonical equations of motion</a:t>
            </a: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21522-F2FF-0F21-5DF8-F36567BC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C5E94-35BC-1D3B-04FF-A83293D9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771EA-783B-D1ED-11FB-390CAA2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AA57A3-7729-C2CD-B585-5319D8085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00003"/>
              </p:ext>
            </p:extLst>
          </p:nvPr>
        </p:nvGraphicFramePr>
        <p:xfrm>
          <a:off x="97972" y="1156441"/>
          <a:ext cx="8871857" cy="314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51560" imgH="2286000" progId="Equation.DSMT4">
                  <p:embed/>
                </p:oleObj>
              </mc:Choice>
              <mc:Fallback>
                <p:oleObj name="Equation" r:id="rId2" imgW="6451560" imgH="2286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5B3E01E-8ECD-9681-4119-3327BF5D3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972" y="1156441"/>
                        <a:ext cx="8871857" cy="314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154E2C-3423-B526-292F-5B5B4A08D430}"/>
              </a:ext>
            </a:extLst>
          </p:cNvPr>
          <p:cNvSpPr txBox="1"/>
          <p:nvPr/>
        </p:nvSpPr>
        <p:spPr>
          <a:xfrm>
            <a:off x="152400" y="3810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Uniqueness of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– continued --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5D4ABD-32E7-C498-DBC6-97C4F3B1E4BC}"/>
              </a:ext>
            </a:extLst>
          </p:cNvPr>
          <p:cNvCxnSpPr/>
          <p:nvPr/>
        </p:nvCxnSpPr>
        <p:spPr>
          <a:xfrm flipH="1">
            <a:off x="7315200" y="3352800"/>
            <a:ext cx="914400" cy="11430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7D0E53-CCF9-0EB8-1931-8825BAA96803}"/>
              </a:ext>
            </a:extLst>
          </p:cNvPr>
          <p:cNvSpPr txBox="1"/>
          <p:nvPr/>
        </p:nvSpPr>
        <p:spPr>
          <a:xfrm>
            <a:off x="6858000" y="46159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=0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3BADF-3339-A42C-BDB5-B0C4D7920D9C}"/>
              </a:ext>
            </a:extLst>
          </p:cNvPr>
          <p:cNvSpPr txBox="1"/>
          <p:nvPr/>
        </p:nvSpPr>
        <p:spPr>
          <a:xfrm>
            <a:off x="97972" y="4239216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It is possible to find two different </a:t>
            </a:r>
            <a:r>
              <a:rPr lang="en-US" sz="2400" dirty="0" err="1">
                <a:latin typeface="+mj-lt"/>
                <a:sym typeface="Wingdings" panose="05000000000000000000" pitchFamily="2" charset="2"/>
              </a:rPr>
              <a:t>Lagrangians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for the same system that both satisfy Hamilton’s according to: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BEA894-883C-79B9-EB7A-825CE25B2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27000"/>
              </p:ext>
            </p:extLst>
          </p:nvPr>
        </p:nvGraphicFramePr>
        <p:xfrm>
          <a:off x="848979" y="5391340"/>
          <a:ext cx="6594228" cy="9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24080" imgH="457200" progId="Equation.DSMT4">
                  <p:embed/>
                </p:oleObj>
              </mc:Choice>
              <mc:Fallback>
                <p:oleObj name="Equation" r:id="rId4" imgW="3124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8979" y="5391340"/>
                        <a:ext cx="6594228" cy="965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7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8CEE-1D93-0E06-51B8-E248DED3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1169A-C8C3-136D-383A-83DB1209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DCA5A-51AB-7026-50A2-8BAAD030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97716-B99A-D6F0-83CF-5EAEEFFFCBAD}"/>
              </a:ext>
            </a:extLst>
          </p:cNvPr>
          <p:cNvSpPr txBox="1"/>
          <p:nvPr/>
        </p:nvSpPr>
        <p:spPr>
          <a:xfrm>
            <a:off x="457200" y="838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Idea of Legendre transformations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C9FD7-F937-E5C4-C8D7-97FC7D43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3573"/>
            <a:ext cx="3302170" cy="3829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774AD-D035-52F3-77AF-9030E3465563}"/>
              </a:ext>
            </a:extLst>
          </p:cNvPr>
          <p:cNvSpPr txBox="1"/>
          <p:nvPr/>
        </p:nvSpPr>
        <p:spPr>
          <a:xfrm>
            <a:off x="457200" y="5867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1752-1833   Paris, France</a:t>
            </a:r>
          </a:p>
        </p:txBody>
      </p:sp>
    </p:spTree>
    <p:extLst>
      <p:ext uri="{BB962C8B-B14F-4D97-AF65-F5344CB8AC3E}">
        <p14:creationId xmlns:p14="http://schemas.microsoft.com/office/powerpoint/2010/main" val="116318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3240236"/>
          <a:ext cx="8398330" cy="232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08480" imgH="1688760" progId="Equation.DSMT4">
                  <p:embed/>
                </p:oleObj>
              </mc:Choice>
              <mc:Fallback>
                <p:oleObj name="Equation" r:id="rId3" imgW="6108480" imgH="1688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0236"/>
                        <a:ext cx="8398330" cy="232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Mathematical transformations for continuous functions of several variables &amp; Legendre transforms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94917"/>
              </p:ext>
            </p:extLst>
          </p:nvPr>
        </p:nvGraphicFramePr>
        <p:xfrm>
          <a:off x="446314" y="945297"/>
          <a:ext cx="80772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4640" imgH="965160" progId="Equation.DSMT4">
                  <p:embed/>
                </p:oleObj>
              </mc:Choice>
              <mc:Fallback>
                <p:oleObj name="Equation" r:id="rId5" imgW="364464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4" y="945297"/>
                        <a:ext cx="8077200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19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3962400"/>
            <a:ext cx="13716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7400" y="4000500"/>
            <a:ext cx="22098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972083" y="5426295"/>
          <a:ext cx="518103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83" y="5426295"/>
                        <a:ext cx="518103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9614-3011-48AF-BAC8-685482A1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83DD3-E2ED-4002-93C5-6FE393D8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D68C-CF4D-45D7-8733-48C462B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EA8-C19E-44BE-8825-EC3CBA7BAE04}"/>
              </a:ext>
            </a:extLst>
          </p:cNvPr>
          <p:cNvSpPr txBox="1"/>
          <p:nvPr/>
        </p:nvSpPr>
        <p:spPr>
          <a:xfrm>
            <a:off x="762000" y="685800"/>
            <a:ext cx="693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that we see that these transformations are possible, we should ask the question why we might want to do this?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An example comes from thermodynamics where we have various interdependent variables such as temperature T, pressure P,   volume V,   etc. etc.      Often a  measurable property can be specified as a function of two of those, while the other variables are  also dependent on those two.  For example we might specify T and P  while the volume will be V(T,P).     Or we might specify T and V while the pressure will be P(T,V).</a:t>
            </a:r>
          </a:p>
        </p:txBody>
      </p:sp>
    </p:spTree>
    <p:extLst>
      <p:ext uri="{BB962C8B-B14F-4D97-AF65-F5344CB8AC3E}">
        <p14:creationId xmlns:p14="http://schemas.microsoft.com/office/powerpoint/2010/main" val="175902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365" y="471142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thermodynamic functions: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86BFF-66B6-4D2C-B847-5EF401016F80}"/>
              </a:ext>
            </a:extLst>
          </p:cNvPr>
          <p:cNvSpPr txBox="1"/>
          <p:nvPr/>
        </p:nvSpPr>
        <p:spPr>
          <a:xfrm>
            <a:off x="228600" y="13652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 from thermo --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68363" y="409575"/>
          <a:ext cx="63373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76360" imgH="1193760" progId="Equation.DSMT4">
                  <p:embed/>
                </p:oleObj>
              </mc:Choice>
              <mc:Fallback>
                <p:oleObj name="Equation" r:id="rId3" imgW="327636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09575"/>
                        <a:ext cx="633730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0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ACD5D-E19D-4646-BCE9-DA30DDE9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0C06B-1903-4071-9082-FA7DE45B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4780C-CAAB-43F3-B6CD-058008BB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F14DF9-6630-4E29-8065-C50847005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3" y="228600"/>
          <a:ext cx="874712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54400" imgH="1143000" progId="Equation.DSMT4">
                  <p:embed/>
                </p:oleObj>
              </mc:Choice>
              <mc:Fallback>
                <p:oleObj name="Equation" r:id="rId2" imgW="5054400" imgH="1143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6F14DF9-6630-4E29-8065-C50847005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13" y="228600"/>
                        <a:ext cx="8747125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58EB4-C0AF-4759-8D28-B92827D2EDEC}"/>
              </a:ext>
            </a:extLst>
          </p:cNvPr>
          <p:cNvSpPr txBox="1"/>
          <p:nvPr/>
        </p:nvSpPr>
        <p:spPr>
          <a:xfrm>
            <a:off x="228600" y="491410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Generalization to multiple dimensions </a:t>
            </a:r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 err="1">
                <a:latin typeface="+mj-lt"/>
              </a:rPr>
              <a:t>p</a:t>
            </a:r>
            <a:r>
              <a:rPr lang="en-US" sz="2400" i="1" baseline="-25000" dirty="0" err="1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 is straightforward 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0C866B-DFED-4467-A1F5-19C376ACB33B}"/>
              </a:ext>
            </a:extLst>
          </p:cNvPr>
          <p:cNvCxnSpPr/>
          <p:nvPr/>
        </p:nvCxnSpPr>
        <p:spPr>
          <a:xfrm flipH="1" flipV="1">
            <a:off x="1600200" y="1981200"/>
            <a:ext cx="8382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E1F59D-ABCE-4615-8990-CA9C8A55BB1F}"/>
              </a:ext>
            </a:extLst>
          </p:cNvPr>
          <p:cNvCxnSpPr>
            <a:cxnSpLocks/>
          </p:cNvCxnSpPr>
          <p:nvPr/>
        </p:nvCxnSpPr>
        <p:spPr>
          <a:xfrm flipV="1">
            <a:off x="2590800" y="2094708"/>
            <a:ext cx="1066800" cy="895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45E265-1B88-4E15-A001-4556F24BE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7360" y="2998556"/>
          <a:ext cx="4642727" cy="69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419040" progId="Equation.DSMT4">
                  <p:embed/>
                </p:oleObj>
              </mc:Choice>
              <mc:Fallback>
                <p:oleObj name="Equation" r:id="rId4" imgW="279396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845E265-1B88-4E15-A001-4556F24BE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7360" y="2998556"/>
                        <a:ext cx="4642727" cy="69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EB531D2-E22D-DEA7-222B-7908A3A8E7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519" y="3739170"/>
          <a:ext cx="7502056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27400" imgH="457200" progId="Equation.DSMT4">
                  <p:embed/>
                </p:oleObj>
              </mc:Choice>
              <mc:Fallback>
                <p:oleObj name="Equation" r:id="rId6" imgW="41274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EB531D2-E22D-DEA7-222B-7908A3A8E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519" y="3739170"/>
                        <a:ext cx="7502056" cy="83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91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C008F-CDEC-BFDD-9522-34D65FD7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6662C-600F-13F4-7202-E0031488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F1334-1169-26F1-737D-D0AA23B3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erson waving his hand&#10;&#10;Description automatically generated">
            <a:extLst>
              <a:ext uri="{FF2B5EF4-FFF2-40B4-BE49-F238E27FC236}">
                <a16:creationId xmlns:a16="http://schemas.microsoft.com/office/drawing/2014/main" id="{2DBCB845-03CA-46FE-857C-E9FA17D5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48" y="165408"/>
            <a:ext cx="4782503" cy="61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93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146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844550"/>
          <a:ext cx="74422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2869920" progId="Equation.DSMT4">
                  <p:embed/>
                </p:oleObj>
              </mc:Choice>
              <mc:Fallback>
                <p:oleObj name="Equation" r:id="rId3" imgW="3848040" imgH="28699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44550"/>
                        <a:ext cx="74422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15389AC-AC8E-4A55-A9D3-DBCE5064CB94}"/>
              </a:ext>
            </a:extLst>
          </p:cNvPr>
          <p:cNvGrpSpPr/>
          <p:nvPr/>
        </p:nvGrpSpPr>
        <p:grpSpPr>
          <a:xfrm>
            <a:off x="3200400" y="2334270"/>
            <a:ext cx="3048000" cy="762000"/>
            <a:chOff x="3124200" y="2667000"/>
            <a:chExt cx="3048000" cy="762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50B139-4729-45D2-A80A-5B265E644383}"/>
                </a:ext>
              </a:extLst>
            </p:cNvPr>
            <p:cNvCxnSpPr/>
            <p:nvPr/>
          </p:nvCxnSpPr>
          <p:spPr>
            <a:xfrm flipV="1">
              <a:off x="3124200" y="2667000"/>
              <a:ext cx="68580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9F2C94-4F02-4C24-926B-4C173B648761}"/>
                </a:ext>
              </a:extLst>
            </p:cNvPr>
            <p:cNvCxnSpPr/>
            <p:nvPr/>
          </p:nvCxnSpPr>
          <p:spPr>
            <a:xfrm flipV="1">
              <a:off x="5486400" y="2667000"/>
              <a:ext cx="68580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D6D0FF3-07AB-4BA6-A763-DB59CCD6AC04}"/>
              </a:ext>
            </a:extLst>
          </p:cNvPr>
          <p:cNvSpPr/>
          <p:nvPr/>
        </p:nvSpPr>
        <p:spPr>
          <a:xfrm rot="18572997">
            <a:off x="3078988" y="3641427"/>
            <a:ext cx="381000" cy="1317341"/>
          </a:xfrm>
          <a:prstGeom prst="downArrow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D398B1D-70AA-41EB-8387-AB8244507411}"/>
              </a:ext>
            </a:extLst>
          </p:cNvPr>
          <p:cNvSpPr/>
          <p:nvPr/>
        </p:nvSpPr>
        <p:spPr>
          <a:xfrm rot="3040696">
            <a:off x="3243008" y="3745092"/>
            <a:ext cx="381000" cy="1317341"/>
          </a:xfrm>
          <a:prstGeom prst="downArrow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4362AE2-061E-497C-91B5-91A05A7C92DC}"/>
              </a:ext>
            </a:extLst>
          </p:cNvPr>
          <p:cNvSpPr/>
          <p:nvPr/>
        </p:nvSpPr>
        <p:spPr>
          <a:xfrm rot="19050256">
            <a:off x="4732608" y="3762212"/>
            <a:ext cx="399835" cy="1082166"/>
          </a:xfrm>
          <a:prstGeom prst="downArrow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E30D86-66CC-4AB1-854A-938D012ACEFF}"/>
              </a:ext>
            </a:extLst>
          </p:cNvPr>
          <p:cNvSpPr/>
          <p:nvPr/>
        </p:nvSpPr>
        <p:spPr>
          <a:xfrm>
            <a:off x="1321724" y="5410200"/>
            <a:ext cx="1143000" cy="1006475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7D41F7-99E6-423A-A438-8D885592049B}"/>
              </a:ext>
            </a:extLst>
          </p:cNvPr>
          <p:cNvSpPr/>
          <p:nvPr/>
        </p:nvSpPr>
        <p:spPr>
          <a:xfrm>
            <a:off x="5188525" y="5384511"/>
            <a:ext cx="1497678" cy="1068014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D47FFD-BD19-4EC6-A1C8-BE871F789680}"/>
              </a:ext>
            </a:extLst>
          </p:cNvPr>
          <p:cNvSpPr/>
          <p:nvPr/>
        </p:nvSpPr>
        <p:spPr>
          <a:xfrm>
            <a:off x="6882938" y="5414648"/>
            <a:ext cx="1575262" cy="1002027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Direct application of Hamiltonian’s principle using the Hamiltonian function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9876" y="2403895"/>
          <a:ext cx="8261350" cy="36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6320" imgH="2806560" progId="Equation.DSMT4">
                  <p:embed/>
                </p:oleObj>
              </mc:Choice>
              <mc:Fallback>
                <p:oleObj name="Equation" r:id="rId3" imgW="6286320" imgH="2806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76" y="2403895"/>
                        <a:ext cx="8261350" cy="365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65188" y="1135797"/>
            <a:ext cx="6754812" cy="973455"/>
            <a:chOff x="685800" y="318135"/>
            <a:chExt cx="6754812" cy="973455"/>
          </a:xfrm>
        </p:grpSpPr>
        <p:sp>
          <p:nvSpPr>
            <p:cNvPr id="8" name="Oval 7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664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3200400"/>
            <a:ext cx="1676400" cy="1752600"/>
          </a:xfrm>
          <a:prstGeom prst="rect">
            <a:avLst/>
          </a:prstGeom>
          <a:solidFill>
            <a:srgbClr val="DA32A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Hamilton’s principle continued: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03249" y="684909"/>
          <a:ext cx="5943600" cy="152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65560" imgH="1079280" progId="Equation.DSMT4">
                  <p:embed/>
                </p:oleObj>
              </mc:Choice>
              <mc:Fallback>
                <p:oleObj name="Equation" r:id="rId3" imgW="4165560" imgH="1079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49" y="684909"/>
                        <a:ext cx="5943600" cy="1528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6613" y="2209800"/>
          <a:ext cx="6783387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504960" imgH="1409400" progId="Equation.3">
                  <p:embed/>
                </p:oleObj>
              </mc:Choice>
              <mc:Fallback>
                <p:oleObj name="数式" r:id="rId5" imgW="3504960" imgH="14094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209800"/>
                        <a:ext cx="6783387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600" y="3581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2AA"/>
                </a:solidFill>
                <a:latin typeface="+mj-lt"/>
              </a:rPr>
              <a:t>Canonical equations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9600" y="5081884"/>
          <a:ext cx="8245475" cy="116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5168880" imgH="736560" progId="Equation.3">
                  <p:embed/>
                </p:oleObj>
              </mc:Choice>
              <mc:Fallback>
                <p:oleObj name="数式" r:id="rId7" imgW="5168880" imgH="73656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81884"/>
                        <a:ext cx="8245475" cy="116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5791200" y="53340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5024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474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8D8AA-6379-438E-B08E-10E59B0E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14444-589F-4276-866F-18ABA693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58092-997E-4CD1-8E66-7076A92C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C2C5E-ECFC-4A26-8CB8-D6FBF83DC84D}"/>
              </a:ext>
            </a:extLst>
          </p:cNvPr>
          <p:cNvSpPr txBox="1"/>
          <p:nvPr/>
        </p:nvSpPr>
        <p:spPr>
          <a:xfrm>
            <a:off x="2286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comments about “details”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524357-2F67-4965-9117-1B9286AA6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791" y="1143000"/>
          <a:ext cx="8245475" cy="116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5168880" imgH="736560" progId="Equation.3">
                  <p:embed/>
                </p:oleObj>
              </mc:Choice>
              <mc:Fallback>
                <p:oleObj name="数式" r:id="rId2" imgW="5168880" imgH="73656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524357-2F67-4965-9117-1B9286AA6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91" y="1143000"/>
                        <a:ext cx="8245475" cy="116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BC3A04D6-5439-43B4-BF75-5EF2238B13A7}"/>
              </a:ext>
            </a:extLst>
          </p:cNvPr>
          <p:cNvSpPr/>
          <p:nvPr/>
        </p:nvSpPr>
        <p:spPr>
          <a:xfrm rot="5400000">
            <a:off x="5958358" y="2195042"/>
            <a:ext cx="275281" cy="91440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23E20-DEBF-4486-B72E-46190534C3E4}"/>
              </a:ext>
            </a:extLst>
          </p:cNvPr>
          <p:cNvSpPr txBox="1"/>
          <p:nvPr/>
        </p:nvSpPr>
        <p:spPr>
          <a:xfrm>
            <a:off x="5334000" y="292820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Vanishes because</a:t>
            </a:r>
          </a:p>
          <a:p>
            <a:r>
              <a:rPr lang="en-US" i="1" dirty="0" err="1">
                <a:latin typeface="Symbol" panose="05050102010706020507" pitchFamily="18" charset="2"/>
              </a:rPr>
              <a:t>d</a:t>
            </a:r>
            <a:r>
              <a:rPr lang="en-US" i="1" dirty="0" err="1">
                <a:latin typeface="+mj-lt"/>
              </a:rPr>
              <a:t>q</a:t>
            </a:r>
            <a:r>
              <a:rPr lang="en-US" i="1" dirty="0">
                <a:latin typeface="+mj-lt"/>
              </a:rPr>
              <a:t>(</a:t>
            </a:r>
            <a:r>
              <a:rPr lang="en-US" i="1" dirty="0" err="1">
                <a:latin typeface="+mj-lt"/>
              </a:rPr>
              <a:t>t</a:t>
            </a:r>
            <a:r>
              <a:rPr lang="en-US" i="1" baseline="-25000" dirty="0" err="1">
                <a:latin typeface="+mj-lt"/>
              </a:rPr>
              <a:t>f</a:t>
            </a:r>
            <a:r>
              <a:rPr lang="en-US" i="1" dirty="0">
                <a:latin typeface="+mj-lt"/>
              </a:rPr>
              <a:t>)=</a:t>
            </a:r>
            <a:r>
              <a:rPr lang="en-US" i="1" dirty="0" err="1">
                <a:latin typeface="Symbol" panose="05050102010706020507" pitchFamily="18" charset="2"/>
              </a:rPr>
              <a:t>d</a:t>
            </a:r>
            <a:r>
              <a:rPr lang="en-US" i="1" dirty="0" err="1"/>
              <a:t>q</a:t>
            </a:r>
            <a:r>
              <a:rPr lang="en-US" i="1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)  </a:t>
            </a:r>
            <a:r>
              <a:rPr lang="en-US" dirty="0"/>
              <a:t>due to </a:t>
            </a:r>
          </a:p>
          <a:p>
            <a:r>
              <a:rPr lang="en-US" dirty="0">
                <a:latin typeface="+mj-lt"/>
              </a:rPr>
              <a:t>the premise of </a:t>
            </a:r>
          </a:p>
          <a:p>
            <a:r>
              <a:rPr lang="en-US" dirty="0">
                <a:latin typeface="+mj-lt"/>
              </a:rPr>
              <a:t>Hamilton’s principle.</a:t>
            </a:r>
          </a:p>
        </p:txBody>
      </p:sp>
    </p:spTree>
    <p:extLst>
      <p:ext uri="{BB962C8B-B14F-4D97-AF65-F5344CB8AC3E}">
        <p14:creationId xmlns:p14="http://schemas.microsoft.com/office/powerpoint/2010/main" val="372445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17E2F-B7F8-4F3A-9215-73007CFB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C88A3-44F3-4172-A1F4-EBC95A17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DF7D7-7B22-4E66-98B5-A63AD0F8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5F9306-7534-4BDE-8D4D-B9D8D84AA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291" y="686952"/>
          <a:ext cx="2211387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888840" progId="Equation.DSMT4">
                  <p:embed/>
                </p:oleObj>
              </mc:Choice>
              <mc:Fallback>
                <p:oleObj name="Equation" r:id="rId2" imgW="114300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5F9306-7534-4BDE-8D4D-B9D8D84AA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91" y="686952"/>
                        <a:ext cx="2211387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09F4F9-6E49-47F8-A731-5145F3EB917A}"/>
              </a:ext>
            </a:extLst>
          </p:cNvPr>
          <p:cNvSpPr txBox="1"/>
          <p:nvPr/>
        </p:nvSpPr>
        <p:spPr>
          <a:xfrm>
            <a:off x="228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Hamiltonian formulation 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997AE-C4A8-4887-8809-92D9084C6FBE}"/>
              </a:ext>
            </a:extLst>
          </p:cNvPr>
          <p:cNvSpPr txBox="1"/>
          <p:nvPr/>
        </p:nvSpPr>
        <p:spPr>
          <a:xfrm>
            <a:off x="76200" y="2621033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are these equations known as the “canonical equations”?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Because they are beautiful.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The term is meant to elevate their importance to the level of the music of J. S. Bach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To help you remember them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No good reason; it is just a name</a:t>
            </a:r>
          </a:p>
          <a:p>
            <a:pPr marL="914400" lvl="1" indent="-457200">
              <a:buAutoNum type="alphaLcPeriod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20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905000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81280" imgH="1930320" progId="Equation.DSMT4">
                  <p:embed/>
                </p:oleObj>
              </mc:Choice>
              <mc:Fallback>
                <p:oleObj name="Equation" r:id="rId3" imgW="358128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53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FFA53-AA40-4272-8CF2-7FDA6B3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ACAEA-CC19-4BDA-B272-A8E2C207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AFFCE-1E73-4AB0-BEBD-727082BA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9AF2F-EE59-4D1B-99ED-5850011641C8}"/>
              </a:ext>
            </a:extLst>
          </p:cNvPr>
          <p:cNvSpPr txBox="1"/>
          <p:nvPr/>
        </p:nvSpPr>
        <p:spPr>
          <a:xfrm>
            <a:off x="304800" y="6927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happens when you miss a step in the recipe?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No big deal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Big deal – can lead to shame and humiliation (or at least wrong analysis)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E7EB4-BBEC-421E-BB31-BD78ECB6DDD8}"/>
              </a:ext>
            </a:extLst>
          </p:cNvPr>
          <p:cNvSpPr txBox="1"/>
          <p:nvPr/>
        </p:nvSpPr>
        <p:spPr>
          <a:xfrm>
            <a:off x="76200" y="176748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picture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AF95619-7A74-4A6F-855F-8A84AB776D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109" y="2122149"/>
          <a:ext cx="8105775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952200" progId="Equation.DSMT4">
                  <p:embed/>
                </p:oleObj>
              </mc:Choice>
              <mc:Fallback>
                <p:oleObj name="Equation" r:id="rId2" imgW="4190760" imgH="952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AF95619-7A74-4A6F-855F-8A84AB776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09" y="2122149"/>
                        <a:ext cx="8105775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FFF740-0879-4D38-9172-251680AD063E}"/>
              </a:ext>
            </a:extLst>
          </p:cNvPr>
          <p:cNvSpPr txBox="1"/>
          <p:nvPr/>
        </p:nvSpPr>
        <p:spPr>
          <a:xfrm>
            <a:off x="76200" y="407637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Hamiltonian picture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0258AC-F544-453D-BA6A-1AB1421C59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27" y="4621875"/>
          <a:ext cx="8939213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22760" imgH="952200" progId="Equation.DSMT4">
                  <p:embed/>
                </p:oleObj>
              </mc:Choice>
              <mc:Fallback>
                <p:oleObj name="Equation" r:id="rId4" imgW="4622760" imgH="952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0258AC-F544-453D-BA6A-1AB1421C59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27" y="4621875"/>
                        <a:ext cx="8939213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20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787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Constants of the motion in Hamiltonian formalism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25418" y="886152"/>
          <a:ext cx="528320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30240" imgH="2514600" progId="Equation.DSMT4">
                  <p:embed/>
                </p:oleObj>
              </mc:Choice>
              <mc:Fallback>
                <p:oleObj name="Equation" r:id="rId3" imgW="2730240" imgH="2514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418" y="886152"/>
                        <a:ext cx="5283200" cy="482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097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F670C-3A3C-4577-9FBA-A80CACDD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35843-1E65-4016-B249-F365F81D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83CB5-7A2D-4F16-8AF8-62FA9D06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12909-707E-4ECC-A0A9-130C545166E9}"/>
              </a:ext>
            </a:extLst>
          </p:cNvPr>
          <p:cNvSpPr txBox="1"/>
          <p:nvPr/>
        </p:nvSpPr>
        <p:spPr>
          <a:xfrm>
            <a:off x="381000" y="304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is the </a:t>
            </a:r>
            <a:r>
              <a:rPr lang="en-US" sz="2400" dirty="0"/>
              <a:t>physical meaning of a constant H?</a:t>
            </a:r>
          </a:p>
          <a:p>
            <a:endParaRPr lang="en-US" sz="2400" dirty="0"/>
          </a:p>
          <a:p>
            <a:r>
              <a:rPr lang="en-US" sz="2400" dirty="0"/>
              <a:t>Comment --  Whenever you find a constant of the motion, it is helpful for analyzing the trajectory.   In this case, H often represents the mechanical energy of the system so that constant H implies that energy is conserved.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45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81088" y="717550"/>
          <a:ext cx="74422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2234880" progId="Equation.DSMT4">
                  <p:embed/>
                </p:oleObj>
              </mc:Choice>
              <mc:Fallback>
                <p:oleObj name="Equation" r:id="rId3" imgW="3848040" imgH="2234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717550"/>
                        <a:ext cx="74422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80160-F2E8-4344-3141-B346F807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E5F00-6907-D523-07FD-993C3C29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DDDE3-8D25-3DF4-EF00-F9AEEE63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5F1BC-893F-620D-A99A-2A788E1A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21771"/>
            <a:ext cx="6934200" cy="62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20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19213" y="422275"/>
          <a:ext cx="5132387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280" imgH="2768400" progId="Equation.DSMT4">
                  <p:embed/>
                </p:oleObj>
              </mc:Choice>
              <mc:Fallback>
                <p:oleObj name="Equation" r:id="rId3" imgW="2654280" imgH="2768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22275"/>
                        <a:ext cx="5132387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005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03275" y="847725"/>
          <a:ext cx="7591425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4000" imgH="2654280" progId="Equation.DSMT4">
                  <p:embed/>
                </p:oleObj>
              </mc:Choice>
              <mc:Fallback>
                <p:oleObj name="Equation" r:id="rId3" imgW="3924000" imgH="2654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847725"/>
                        <a:ext cx="7591425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037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5350" y="593725"/>
          <a:ext cx="6024563" cy="583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7640" imgH="2654280" progId="Equation.DSMT4">
                  <p:embed/>
                </p:oleObj>
              </mc:Choice>
              <mc:Fallback>
                <p:oleObj name="Equation" r:id="rId3" imgW="2717640" imgH="2654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593725"/>
                        <a:ext cx="6024563" cy="583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44083-EB9B-BAB1-6D3A-DE189AA6C5FB}"/>
              </a:ext>
            </a:extLst>
          </p:cNvPr>
          <p:cNvSpPr txBox="1"/>
          <p:nvPr/>
        </p:nvSpPr>
        <p:spPr>
          <a:xfrm>
            <a:off x="5791200" y="394875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Canonical form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4EDE175-211F-E0ED-FE57-5FFAF268BA23}"/>
              </a:ext>
            </a:extLst>
          </p:cNvPr>
          <p:cNvSpPr/>
          <p:nvPr/>
        </p:nvSpPr>
        <p:spPr>
          <a:xfrm rot="2683273">
            <a:off x="6396650" y="4504058"/>
            <a:ext cx="609600" cy="365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5350" y="885825"/>
          <a:ext cx="6024563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7640" imgH="2387520" progId="Equation.DSMT4">
                  <p:embed/>
                </p:oleObj>
              </mc:Choice>
              <mc:Fallback>
                <p:oleObj name="Equation" r:id="rId3" imgW="2717640" imgH="2387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885825"/>
                        <a:ext cx="6024563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Canonical equations of motion for constant magnetic field:</a:t>
            </a:r>
          </a:p>
        </p:txBody>
      </p:sp>
    </p:spTree>
    <p:extLst>
      <p:ext uri="{BB962C8B-B14F-4D97-AF65-F5344CB8AC3E}">
        <p14:creationId xmlns:p14="http://schemas.microsoft.com/office/powerpoint/2010/main" val="3409050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9350" y="941388"/>
          <a:ext cx="5516563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489040" imgH="2336760" progId="Equation.3">
                  <p:embed/>
                </p:oleObj>
              </mc:Choice>
              <mc:Fallback>
                <p:oleObj name="数式" r:id="rId3" imgW="2489040" imgH="23367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941388"/>
                        <a:ext cx="5516563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Canonical equations of motion for constant magnetic field                                -- continued:</a:t>
            </a:r>
          </a:p>
        </p:txBody>
      </p:sp>
    </p:spTree>
    <p:extLst>
      <p:ext uri="{BB962C8B-B14F-4D97-AF65-F5344CB8AC3E}">
        <p14:creationId xmlns:p14="http://schemas.microsoft.com/office/powerpoint/2010/main" val="2916548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DA2E1-3D22-4059-884D-05D1F2B5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1936B-0617-420F-8659-37C531DE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93740-EFFE-41F3-9BCD-603DD574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4D94A-8506-4F93-BA72-6EC53A11B3F3}"/>
              </a:ext>
            </a:extLst>
          </p:cNvPr>
          <p:cNvSpPr txBox="1"/>
          <p:nvPr/>
        </p:nvSpPr>
        <p:spPr>
          <a:xfrm>
            <a:off x="609600" y="3276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Are these results equivalent to the results of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analysis?</a:t>
            </a:r>
          </a:p>
          <a:p>
            <a:r>
              <a:rPr lang="en-US" sz="2400" dirty="0">
                <a:latin typeface="+mj-lt"/>
              </a:rPr>
              <a:t>        a.   Yes</a:t>
            </a:r>
          </a:p>
          <a:p>
            <a:r>
              <a:rPr lang="en-US" sz="2400" dirty="0">
                <a:latin typeface="+mj-lt"/>
              </a:rPr>
              <a:t>        b.   </a:t>
            </a:r>
            <a:r>
              <a:rPr lang="en-US" sz="2400">
                <a:latin typeface="+mj-lt"/>
              </a:rPr>
              <a:t>No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A7834FA-7E8F-4D1B-8570-254BD8A6FE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80999"/>
          <a:ext cx="2895600" cy="239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838080" progId="Equation.DSMT4">
                  <p:embed/>
                </p:oleObj>
              </mc:Choice>
              <mc:Fallback>
                <p:oleObj name="Equation" r:id="rId2" imgW="100296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A7834FA-7E8F-4D1B-8570-254BD8A6F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0999"/>
                        <a:ext cx="2895600" cy="239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826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817563"/>
          <a:ext cx="8793539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34040" imgH="3416040" progId="Equation.DSMT4">
                  <p:embed/>
                </p:oleObj>
              </mc:Choice>
              <mc:Fallback>
                <p:oleObj name="Equation" r:id="rId3" imgW="6134040" imgH="3416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817563"/>
                        <a:ext cx="8793539" cy="489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423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579353-DF8B-4F53-BD5A-39C36710F287}"/>
              </a:ext>
            </a:extLst>
          </p:cNvPr>
          <p:cNvSpPr/>
          <p:nvPr/>
        </p:nvSpPr>
        <p:spPr>
          <a:xfrm>
            <a:off x="609600" y="4267200"/>
            <a:ext cx="6324600" cy="167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ABC89-2C6B-4582-BB54-867A5C0A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76EA7-FABF-4CB6-A7E3-A0E711EA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C419-FE88-464B-AEC0-A69E202B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517CE9-4C2F-4904-A653-BD833C355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18" y="762000"/>
          <a:ext cx="8767763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62560" imgH="3593880" progId="Equation.DSMT4">
                  <p:embed/>
                </p:oleObj>
              </mc:Choice>
              <mc:Fallback>
                <p:oleObj name="Equation" r:id="rId3" imgW="7162560" imgH="3593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D517CE9-4C2F-4904-A653-BD833C355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18" y="762000"/>
                        <a:ext cx="8767763" cy="439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Left 6">
            <a:extLst>
              <a:ext uri="{FF2B5EF4-FFF2-40B4-BE49-F238E27FC236}">
                <a16:creationId xmlns:a16="http://schemas.microsoft.com/office/drawing/2014/main" id="{EEA72A42-3932-4109-AE6A-843C6C89E3B8}"/>
              </a:ext>
            </a:extLst>
          </p:cNvPr>
          <p:cNvSpPr/>
          <p:nvPr/>
        </p:nvSpPr>
        <p:spPr>
          <a:xfrm rot="1656263">
            <a:off x="3032316" y="5276902"/>
            <a:ext cx="1143000" cy="706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B5F27-0B91-4EAB-B275-E0E171395E39}"/>
              </a:ext>
            </a:extLst>
          </p:cNvPr>
          <p:cNvSpPr txBox="1"/>
          <p:nvPr/>
        </p:nvSpPr>
        <p:spPr>
          <a:xfrm>
            <a:off x="4343400" y="5486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Canonical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125248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95834-F480-4965-77F1-820B2F8A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27" y="685800"/>
            <a:ext cx="8615346" cy="47816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64327" y="4191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228B9-FD73-B4A6-9D89-424CF5F9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38E2A-92D4-19E9-0662-BEF19399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0E1F9-F9A6-2045-8CF1-34B2DF1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4899C-A585-9F43-68E0-624A7346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845558" cy="57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FF06E-3D28-5E11-0EC3-A3937FD7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D432F-AEA3-30DC-5959-D9545D47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0B184-AA9F-0F2F-BCF6-7AE7C08A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9724A-582E-92C3-383C-874687B1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347081" cy="4021656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4362DE8B-C770-3DDD-1E41-DBB20F4E3B01}"/>
              </a:ext>
            </a:extLst>
          </p:cNvPr>
          <p:cNvSpPr/>
          <p:nvPr/>
        </p:nvSpPr>
        <p:spPr>
          <a:xfrm rot="2493771">
            <a:off x="5782553" y="4552239"/>
            <a:ext cx="1066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76512-347A-6362-00A0-41042E1B2341}"/>
              </a:ext>
            </a:extLst>
          </p:cNvPr>
          <p:cNvSpPr txBox="1"/>
          <p:nvPr/>
        </p:nvSpPr>
        <p:spPr>
          <a:xfrm>
            <a:off x="5486400" y="5562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Main focus of today’s lecture</a:t>
            </a:r>
          </a:p>
        </p:txBody>
      </p:sp>
    </p:spTree>
    <p:extLst>
      <p:ext uri="{BB962C8B-B14F-4D97-AF65-F5344CB8AC3E}">
        <p14:creationId xmlns:p14="http://schemas.microsoft.com/office/powerpoint/2010/main" val="33161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04FA4-A223-7687-89B1-983C1F38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08C98-D6FD-C1B6-5146-F1EC988B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8EB6C-E4EE-FEF5-A22A-0C22B16E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082BE-F39C-659E-4F79-672657926ACB}"/>
              </a:ext>
            </a:extLst>
          </p:cNvPr>
          <p:cNvSpPr txBox="1"/>
          <p:nvPr/>
        </p:nvSpPr>
        <p:spPr>
          <a:xfrm>
            <a:off x="457200" y="1524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 --</a:t>
            </a:r>
          </a:p>
        </p:txBody>
      </p:sp>
    </p:spTree>
    <p:extLst>
      <p:ext uri="{BB962C8B-B14F-4D97-AF65-F5344CB8AC3E}">
        <p14:creationId xmlns:p14="http://schemas.microsoft.com/office/powerpoint/2010/main" val="389741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6525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Particle dynamics using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formalism, thanks to Hamilton’s principle –</a:t>
            </a:r>
          </a:p>
          <a:p>
            <a:endParaRPr lang="en-US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Hamilton’s principle states that the dynamical trajectory of a system is given by the path that extremizes the action integral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B9E106-D9D5-4C70-A84E-73D6CD9E1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13842"/>
              </p:ext>
            </p:extLst>
          </p:nvPr>
        </p:nvGraphicFramePr>
        <p:xfrm>
          <a:off x="214765" y="1818820"/>
          <a:ext cx="8907463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5800" imgH="2552400" progId="Equation.DSMT4">
                  <p:embed/>
                </p:oleObj>
              </mc:Choice>
              <mc:Fallback>
                <p:oleObj name="Equation" r:id="rId3" imgW="4825800" imgH="25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765" y="1818820"/>
                        <a:ext cx="8907463" cy="471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39059E-6086-8BC5-8647-03CBAB6FAB2C}"/>
              </a:ext>
            </a:extLst>
          </p:cNvPr>
          <p:cNvSpPr txBox="1"/>
          <p:nvPr/>
        </p:nvSpPr>
        <p:spPr>
          <a:xfrm>
            <a:off x="3287486" y="2074387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for a system with a single generalized coordinate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q(t)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3A843-24B2-5B80-F3D4-7AF606CAA2CB}"/>
              </a:ext>
            </a:extLst>
          </p:cNvPr>
          <p:cNvSpPr txBox="1"/>
          <p:nvPr/>
        </p:nvSpPr>
        <p:spPr>
          <a:xfrm>
            <a:off x="3581400" y="5870157"/>
            <a:ext cx="338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Kinetic energy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3DCF1-363D-418F-4931-EF585A0DEFE1}"/>
              </a:ext>
            </a:extLst>
          </p:cNvPr>
          <p:cNvSpPr txBox="1"/>
          <p:nvPr/>
        </p:nvSpPr>
        <p:spPr>
          <a:xfrm>
            <a:off x="6411687" y="5894685"/>
            <a:ext cx="26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Potential energy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79B04-BAB0-B820-CF2D-C7A3A624695E}"/>
              </a:ext>
            </a:extLst>
          </p:cNvPr>
          <p:cNvSpPr txBox="1"/>
          <p:nvPr/>
        </p:nvSpPr>
        <p:spPr>
          <a:xfrm>
            <a:off x="4495800" y="3470629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for a system with multiple dimensions and/or particles with generalized coordinates 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i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(t)</a:t>
            </a:r>
          </a:p>
        </p:txBody>
      </p:sp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7E05C-EB64-B096-646A-1D910838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235F2-8491-FA3E-D61A-CC50A0DC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E124-4506-82D4-16F6-87FDC159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F1643-20B8-D6A6-92B9-DD5DA052A460}"/>
              </a:ext>
            </a:extLst>
          </p:cNvPr>
          <p:cNvSpPr txBox="1"/>
          <p:nvPr/>
        </p:nvSpPr>
        <p:spPr>
          <a:xfrm>
            <a:off x="290920" y="147411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Digression:   Is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function unique?</a:t>
            </a:r>
          </a:p>
          <a:p>
            <a:endParaRPr lang="en-US" sz="2400" dirty="0">
              <a:latin typeface="+mj-lt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No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5B7601-FCAA-A034-C9A1-6C6BCBBF6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36010"/>
              </p:ext>
            </p:extLst>
          </p:nvPr>
        </p:nvGraphicFramePr>
        <p:xfrm>
          <a:off x="391886" y="2014228"/>
          <a:ext cx="816152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952200" progId="Equation.DSMT4">
                  <p:embed/>
                </p:oleObj>
              </mc:Choice>
              <mc:Fallback>
                <p:oleObj name="Equation" r:id="rId2" imgW="3517560" imgH="952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C30F84F-F2D1-C637-820F-2890CC5C4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1886" y="2014228"/>
                        <a:ext cx="8161528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B3E01E-8ECD-9681-4119-3327BF5D3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57602"/>
              </p:ext>
            </p:extLst>
          </p:nvPr>
        </p:nvGraphicFramePr>
        <p:xfrm>
          <a:off x="370115" y="4224028"/>
          <a:ext cx="8636000" cy="217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94360" imgH="1511280" progId="Equation.DSMT4">
                  <p:embed/>
                </p:oleObj>
              </mc:Choice>
              <mc:Fallback>
                <p:oleObj name="Equation" r:id="rId4" imgW="5994360" imgH="1511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B9E106-D9D5-4C70-A84E-73D6CD9E1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115" y="4224028"/>
                        <a:ext cx="8636000" cy="217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3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8976</TotalTime>
  <Words>1129</Words>
  <Application>Microsoft Office PowerPoint</Application>
  <PresentationFormat>On-screen Show (4:3)</PresentationFormat>
  <Paragraphs>229</Paragraphs>
  <Slides>37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Office Theme</vt:lpstr>
      <vt:lpstr>Custom Design</vt:lpstr>
      <vt:lpstr>1_Custom Design</vt:lpstr>
      <vt:lpstr>Office Theme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451</cp:revision>
  <cp:lastPrinted>2020-09-09T20:57:50Z</cp:lastPrinted>
  <dcterms:created xsi:type="dcterms:W3CDTF">2012-01-10T18:32:24Z</dcterms:created>
  <dcterms:modified xsi:type="dcterms:W3CDTF">2023-09-12T04:20:48Z</dcterms:modified>
</cp:coreProperties>
</file>