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6" r:id="rId3"/>
    <p:sldMasterId id="2147483690" r:id="rId4"/>
    <p:sldMasterId id="2147483692" r:id="rId5"/>
    <p:sldMasterId id="2147483694" r:id="rId6"/>
    <p:sldMasterId id="2147483696" r:id="rId7"/>
  </p:sldMasterIdLst>
  <p:notesMasterIdLst>
    <p:notesMasterId r:id="rId45"/>
  </p:notesMasterIdLst>
  <p:handoutMasterIdLst>
    <p:handoutMasterId r:id="rId46"/>
  </p:handoutMasterIdLst>
  <p:sldIdLst>
    <p:sldId id="296" r:id="rId8"/>
    <p:sldId id="435" r:id="rId9"/>
    <p:sldId id="436" r:id="rId10"/>
    <p:sldId id="354" r:id="rId11"/>
    <p:sldId id="467" r:id="rId12"/>
    <p:sldId id="389" r:id="rId13"/>
    <p:sldId id="447" r:id="rId14"/>
    <p:sldId id="453" r:id="rId15"/>
    <p:sldId id="454" r:id="rId16"/>
    <p:sldId id="456" r:id="rId17"/>
    <p:sldId id="458" r:id="rId18"/>
    <p:sldId id="459" r:id="rId19"/>
    <p:sldId id="486" r:id="rId20"/>
    <p:sldId id="465" r:id="rId21"/>
    <p:sldId id="466" r:id="rId22"/>
    <p:sldId id="468" r:id="rId23"/>
    <p:sldId id="469" r:id="rId24"/>
    <p:sldId id="470" r:id="rId25"/>
    <p:sldId id="471" r:id="rId26"/>
    <p:sldId id="472" r:id="rId27"/>
    <p:sldId id="473" r:id="rId28"/>
    <p:sldId id="474" r:id="rId29"/>
    <p:sldId id="475" r:id="rId30"/>
    <p:sldId id="476" r:id="rId31"/>
    <p:sldId id="477" r:id="rId32"/>
    <p:sldId id="478" r:id="rId33"/>
    <p:sldId id="479" r:id="rId34"/>
    <p:sldId id="480" r:id="rId35"/>
    <p:sldId id="481" r:id="rId36"/>
    <p:sldId id="482" r:id="rId37"/>
    <p:sldId id="483" r:id="rId38"/>
    <p:sldId id="484" r:id="rId39"/>
    <p:sldId id="485" r:id="rId40"/>
    <p:sldId id="487" r:id="rId41"/>
    <p:sldId id="488" r:id="rId42"/>
    <p:sldId id="489" r:id="rId43"/>
    <p:sldId id="490" r:id="rId4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83444" autoAdjust="0"/>
  </p:normalViewPr>
  <p:slideViewPr>
    <p:cSldViewPr>
      <p:cViewPr varScale="1">
        <p:scale>
          <a:sx n="59" d="100"/>
          <a:sy n="59" d="100"/>
        </p:scale>
        <p:origin x="1196" y="48"/>
      </p:cViewPr>
      <p:guideLst>
        <p:guide orient="horz" pos="2160"/>
        <p:guide pos="2880"/>
      </p:guideLst>
    </p:cSldViewPr>
  </p:slideViewPr>
  <p:notesTextViewPr>
    <p:cViewPr>
      <p:scale>
        <a:sx n="1" d="1"/>
        <a:sy n="1" d="1"/>
      </p:scale>
      <p:origin x="0" y="0"/>
    </p:cViewPr>
  </p:notesTextViewPr>
  <p:sorterViewPr>
    <p:cViewPr varScale="1">
      <p:scale>
        <a:sx n="1" d="1"/>
        <a:sy n="1" d="1"/>
      </p:scale>
      <p:origin x="0" y="-2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9/14/2023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9/14/2023</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68945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Continued.</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4010599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1610498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138644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Reviewing results for example isolated molecule.</a:t>
            </a:r>
          </a:p>
        </p:txBody>
      </p:sp>
      <p:sp>
        <p:nvSpPr>
          <p:cNvPr id="4" name="Slide Number Placeholder 3"/>
          <p:cNvSpPr>
            <a:spLocks noGrp="1"/>
          </p:cNvSpPr>
          <p:nvPr>
            <p:ph type="sldNum" sz="quarter" idx="5"/>
          </p:nvPr>
        </p:nvSpPr>
        <p:spPr/>
        <p:txBody>
          <a:bodyPr/>
          <a:lstStyle/>
          <a:p>
            <a:fld id="{615B37F0-B5B5-4873-843A-F6B8A32A0D0F}" type="slidenum">
              <a:rPr lang="en-US" smtClean="0"/>
              <a:t>22</a:t>
            </a:fld>
            <a:endParaRPr lang="en-US" dirty="0"/>
          </a:p>
        </p:txBody>
      </p:sp>
    </p:spTree>
    <p:extLst>
      <p:ext uri="{BB962C8B-B14F-4D97-AF65-F5344CB8AC3E}">
        <p14:creationId xmlns:p14="http://schemas.microsoft.com/office/powerpoint/2010/main" val="2050890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Notion of phase space</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243697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1090582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time evolution of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1194961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Application to the density of phase space – Liouville </a:t>
            </a:r>
            <a:r>
              <a:rPr lang="en-US" dirty="0" err="1"/>
              <a:t>theorm</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4286690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of flow in phase space.</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32619598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30</a:t>
            </a:fld>
            <a:endParaRPr lang="en-US" dirty="0"/>
          </a:p>
        </p:txBody>
      </p:sp>
    </p:spTree>
    <p:extLst>
      <p:ext uri="{BB962C8B-B14F-4D97-AF65-F5344CB8AC3E}">
        <p14:creationId xmlns:p14="http://schemas.microsoft.com/office/powerpoint/2010/main" val="1470196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one homework problem for this lecture.</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4775281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details.</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1184170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Liouville theorem.</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575961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Comment.</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29942902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to the approach of H. C. Andersen</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53459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drawing of system modeled.</a:t>
            </a:r>
          </a:p>
        </p:txBody>
      </p:sp>
      <p:sp>
        <p:nvSpPr>
          <p:cNvPr id="4" name="Slide Number Placeholder 3"/>
          <p:cNvSpPr>
            <a:spLocks noGrp="1"/>
          </p:cNvSpPr>
          <p:nvPr>
            <p:ph type="sldNum" sz="quarter" idx="10"/>
          </p:nvPr>
        </p:nvSpPr>
        <p:spPr/>
        <p:txBody>
          <a:bodyPr/>
          <a:lstStyle/>
          <a:p>
            <a:fld id="{615B37F0-B5B5-4873-843A-F6B8A32A0D0F}" type="slidenum">
              <a:rPr lang="en-US" smtClean="0"/>
              <a:t>35</a:t>
            </a:fld>
            <a:endParaRPr lang="en-US" dirty="0"/>
          </a:p>
        </p:txBody>
      </p:sp>
    </p:spTree>
    <p:extLst>
      <p:ext uri="{BB962C8B-B14F-4D97-AF65-F5344CB8AC3E}">
        <p14:creationId xmlns:p14="http://schemas.microsoft.com/office/powerpoint/2010/main" val="1841089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Lagrangian</a:t>
            </a:r>
            <a:r>
              <a:rPr lang="en-US" dirty="0"/>
              <a:t> and Hamiltonian of particle system.</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8218924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equations cannot generally be </a:t>
            </a:r>
            <a:r>
              <a:rPr lang="en-US"/>
              <a:t>solved analytically </a:t>
            </a:r>
            <a:r>
              <a:rPr lang="en-US" dirty="0"/>
              <a:t>so that numerical methods must be used.    This slide shows some of the ideas for numerical devaluations.</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3293594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will show how Newton’s laws can be written in terms of the </a:t>
            </a:r>
            <a:r>
              <a:rPr lang="en-US" dirty="0" err="1"/>
              <a:t>Lagrangian</a:t>
            </a:r>
            <a:r>
              <a:rPr lang="en-US" dirty="0"/>
              <a:t>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6</a:t>
            </a:fld>
            <a:endParaRPr lang="en-US" dirty="0"/>
          </a:p>
        </p:txBody>
      </p:sp>
    </p:spTree>
    <p:extLst>
      <p:ext uri="{BB962C8B-B14F-4D97-AF65-F5344CB8AC3E}">
        <p14:creationId xmlns:p14="http://schemas.microsoft.com/office/powerpoint/2010/main" val="156007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Starting with the </a:t>
            </a:r>
            <a:r>
              <a:rPr lang="en-US" dirty="0" err="1"/>
              <a:t>Lagrangian</a:t>
            </a:r>
            <a:r>
              <a:rPr lang="en-US" dirty="0"/>
              <a:t> and then performing a Legendre transformation.</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330530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recipe.    Tape this to your wall!!!</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2851476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Finding constants of the motion within the Hamiltonian formalism.</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561950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38826749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2948807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Recap of treatment of electromagnetic interactions in the </a:t>
            </a:r>
            <a:r>
              <a:rPr lang="en-US" dirty="0" err="1"/>
              <a:t>Lagrangian</a:t>
            </a:r>
            <a:r>
              <a:rPr lang="en-US" dirty="0"/>
              <a:t> and Hamiltonian formulations.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584938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9/14/2023</a:t>
            </a:r>
            <a:endParaRPr lang="en-US" dirty="0"/>
          </a:p>
        </p:txBody>
      </p:sp>
      <p:sp>
        <p:nvSpPr>
          <p:cNvPr id="5" name="Footer Placeholder 4"/>
          <p:cNvSpPr>
            <a:spLocks noGrp="1"/>
          </p:cNvSpPr>
          <p:nvPr>
            <p:ph type="ftr" sz="quarter" idx="11"/>
          </p:nvPr>
        </p:nvSpPr>
        <p:spPr/>
        <p:txBody>
          <a:bodyPr/>
          <a:lstStyle/>
          <a:p>
            <a:r>
              <a:rPr lang="en-US"/>
              <a:t>PHY 337/637  Fall 2023-- Lecture 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9/14/2023</a:t>
            </a:r>
            <a:endParaRPr lang="en-US" dirty="0"/>
          </a:p>
        </p:txBody>
      </p:sp>
      <p:sp>
        <p:nvSpPr>
          <p:cNvPr id="5" name="Footer Placeholder 4"/>
          <p:cNvSpPr>
            <a:spLocks noGrp="1"/>
          </p:cNvSpPr>
          <p:nvPr>
            <p:ph type="ftr" sz="quarter" idx="11"/>
          </p:nvPr>
        </p:nvSpPr>
        <p:spPr/>
        <p:txBody>
          <a:bodyPr/>
          <a:lstStyle/>
          <a:p>
            <a:r>
              <a:rPr lang="en-US"/>
              <a:t>PHY 337/637  Fall 2023-- Lecture 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9/14/2023</a:t>
            </a:r>
            <a:endParaRPr lang="en-US" dirty="0"/>
          </a:p>
        </p:txBody>
      </p:sp>
      <p:sp>
        <p:nvSpPr>
          <p:cNvPr id="5" name="Footer Placeholder 4"/>
          <p:cNvSpPr>
            <a:spLocks noGrp="1"/>
          </p:cNvSpPr>
          <p:nvPr>
            <p:ph type="ftr" sz="quarter" idx="11"/>
          </p:nvPr>
        </p:nvSpPr>
        <p:spPr/>
        <p:txBody>
          <a:bodyPr/>
          <a:lstStyle/>
          <a:p>
            <a:r>
              <a:rPr lang="en-US"/>
              <a:t>PHY 337/637  Fall 2023-- Lecture 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7B1D3-5887-0AD1-06B0-24CC2CBEB60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C428A5-EEA4-32EE-26E8-484CA387FBF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C4B665-738D-7FED-8C55-F7EF9ECED93E}"/>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46CB71D5-91C2-1D8F-3FCF-9B387D7C08F2}"/>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F3DB9285-5F28-7763-7380-CD90060FA9BB}"/>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2801179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0DA30-9E89-B29D-FBCC-7D1AAFAB51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625538-5644-15EE-0C4B-23531CBBA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23166-3847-0135-9658-40F0638AECF7}"/>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AF7801C7-1F80-FE72-DE35-8C59B926030D}"/>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89104F35-E705-5B69-EA58-D69612155656}"/>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110216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7C032-BC6A-A414-E30C-2366AA76981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7FA75-B29B-7ED2-14D3-21D8B571DE4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4BC76C-B97E-8779-2456-D0A2D74F68C2}"/>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0055BAAE-5919-CF90-B491-C56629B36071}"/>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50329409-79EE-9AF1-C62E-6890F43005CA}"/>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2737891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8BE39-4988-589C-AE25-36907B515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34E8BE-BA15-2408-BC31-1A8296D82E63}"/>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C82512-FC34-DE70-0742-134247AF9529}"/>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FA1650-F416-7BFB-CDB7-5DE6D11E4B4F}"/>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0627D580-3C12-3ECA-14C5-3E03D10F3B57}"/>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FF97CC3D-249C-210B-0FBB-78AC9D603FF4}"/>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62442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1B6F5-B065-86E8-A94F-BC4344EE108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D04455-4DF8-4144-F784-77906CB8AF5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50376B-C941-96AA-DA3C-DD88A25AD48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176598-C6D0-CCF5-3674-3294EC41AF7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3BE9ED-2320-CEFC-AAC5-6376E57C7D9B}"/>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D80003-F0D8-AE29-0A4C-3ED33E3BD19C}"/>
              </a:ext>
            </a:extLst>
          </p:cNvPr>
          <p:cNvSpPr>
            <a:spLocks noGrp="1"/>
          </p:cNvSpPr>
          <p:nvPr>
            <p:ph type="dt" sz="half" idx="10"/>
          </p:nvPr>
        </p:nvSpPr>
        <p:spPr/>
        <p:txBody>
          <a:bodyPr/>
          <a:lstStyle/>
          <a:p>
            <a:r>
              <a:rPr lang="en-US"/>
              <a:t>9/14/2023</a:t>
            </a:r>
          </a:p>
        </p:txBody>
      </p:sp>
      <p:sp>
        <p:nvSpPr>
          <p:cNvPr id="8" name="Footer Placeholder 7">
            <a:extLst>
              <a:ext uri="{FF2B5EF4-FFF2-40B4-BE49-F238E27FC236}">
                <a16:creationId xmlns:a16="http://schemas.microsoft.com/office/drawing/2014/main" id="{4B404D96-E300-5665-B15C-98B1347B0150}"/>
              </a:ext>
            </a:extLst>
          </p:cNvPr>
          <p:cNvSpPr>
            <a:spLocks noGrp="1"/>
          </p:cNvSpPr>
          <p:nvPr>
            <p:ph type="ftr" sz="quarter" idx="11"/>
          </p:nvPr>
        </p:nvSpPr>
        <p:spPr/>
        <p:txBody>
          <a:bodyPr/>
          <a:lstStyle/>
          <a:p>
            <a:r>
              <a:rPr lang="en-US"/>
              <a:t>PHY 337/637  Fall 2023-- Lecture 6</a:t>
            </a:r>
          </a:p>
        </p:txBody>
      </p:sp>
      <p:sp>
        <p:nvSpPr>
          <p:cNvPr id="9" name="Slide Number Placeholder 8">
            <a:extLst>
              <a:ext uri="{FF2B5EF4-FFF2-40B4-BE49-F238E27FC236}">
                <a16:creationId xmlns:a16="http://schemas.microsoft.com/office/drawing/2014/main" id="{794079E1-9D83-D066-35DE-A61456A1EBA3}"/>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18992768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D6ECC-90FE-C06A-6694-9FA0EA9B9AA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95F0E0-947F-236D-72E4-E2D4FB37D3B7}"/>
              </a:ext>
            </a:extLst>
          </p:cNvPr>
          <p:cNvSpPr>
            <a:spLocks noGrp="1"/>
          </p:cNvSpPr>
          <p:nvPr>
            <p:ph type="dt" sz="half" idx="10"/>
          </p:nvPr>
        </p:nvSpPr>
        <p:spPr/>
        <p:txBody>
          <a:bodyPr/>
          <a:lstStyle/>
          <a:p>
            <a:r>
              <a:rPr lang="en-US"/>
              <a:t>9/14/2023</a:t>
            </a:r>
          </a:p>
        </p:txBody>
      </p:sp>
      <p:sp>
        <p:nvSpPr>
          <p:cNvPr id="4" name="Footer Placeholder 3">
            <a:extLst>
              <a:ext uri="{FF2B5EF4-FFF2-40B4-BE49-F238E27FC236}">
                <a16:creationId xmlns:a16="http://schemas.microsoft.com/office/drawing/2014/main" id="{2CAA64F2-C3F5-9E7A-9272-9623C1EF61BE}"/>
              </a:ext>
            </a:extLst>
          </p:cNvPr>
          <p:cNvSpPr>
            <a:spLocks noGrp="1"/>
          </p:cNvSpPr>
          <p:nvPr>
            <p:ph type="ftr" sz="quarter" idx="11"/>
          </p:nvPr>
        </p:nvSpPr>
        <p:spPr/>
        <p:txBody>
          <a:bodyPr/>
          <a:lstStyle/>
          <a:p>
            <a:r>
              <a:rPr lang="en-US"/>
              <a:t>PHY 337/637  Fall 2023-- Lecture 6</a:t>
            </a:r>
          </a:p>
        </p:txBody>
      </p:sp>
      <p:sp>
        <p:nvSpPr>
          <p:cNvPr id="5" name="Slide Number Placeholder 4">
            <a:extLst>
              <a:ext uri="{FF2B5EF4-FFF2-40B4-BE49-F238E27FC236}">
                <a16:creationId xmlns:a16="http://schemas.microsoft.com/office/drawing/2014/main" id="{6B66CE70-81DA-192B-333D-332214B9E1FF}"/>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970473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74D5931-B77D-673B-08AE-99DFB3099D2D}"/>
              </a:ext>
            </a:extLst>
          </p:cNvPr>
          <p:cNvSpPr>
            <a:spLocks noGrp="1"/>
          </p:cNvSpPr>
          <p:nvPr>
            <p:ph type="dt" sz="half" idx="10"/>
          </p:nvPr>
        </p:nvSpPr>
        <p:spPr/>
        <p:txBody>
          <a:bodyPr/>
          <a:lstStyle/>
          <a:p>
            <a:r>
              <a:rPr lang="en-US"/>
              <a:t>9/14/2023</a:t>
            </a:r>
          </a:p>
        </p:txBody>
      </p:sp>
      <p:sp>
        <p:nvSpPr>
          <p:cNvPr id="3" name="Footer Placeholder 2">
            <a:extLst>
              <a:ext uri="{FF2B5EF4-FFF2-40B4-BE49-F238E27FC236}">
                <a16:creationId xmlns:a16="http://schemas.microsoft.com/office/drawing/2014/main" id="{2DC03DCE-87C1-5D9B-C48C-3A346ABC526C}"/>
              </a:ext>
            </a:extLst>
          </p:cNvPr>
          <p:cNvSpPr>
            <a:spLocks noGrp="1"/>
          </p:cNvSpPr>
          <p:nvPr>
            <p:ph type="ftr" sz="quarter" idx="11"/>
          </p:nvPr>
        </p:nvSpPr>
        <p:spPr/>
        <p:txBody>
          <a:bodyPr/>
          <a:lstStyle/>
          <a:p>
            <a:r>
              <a:rPr lang="en-US"/>
              <a:t>PHY 337/637  Fall 2023-- Lecture 6</a:t>
            </a:r>
          </a:p>
        </p:txBody>
      </p:sp>
      <p:sp>
        <p:nvSpPr>
          <p:cNvPr id="4" name="Slide Number Placeholder 3">
            <a:extLst>
              <a:ext uri="{FF2B5EF4-FFF2-40B4-BE49-F238E27FC236}">
                <a16:creationId xmlns:a16="http://schemas.microsoft.com/office/drawing/2014/main" id="{D4F06580-3361-0B24-FD3D-8031D616F6CA}"/>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215469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743E-94E8-CB8A-2225-AEB58B475D0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A3A84-A345-F248-5396-BEE877507F2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E11310-9290-658E-8DD3-4E70F141EAE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1E3EB2-5553-F228-D81C-A0F8AF612BED}"/>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053BDC03-3554-AFB5-09E3-11F5F3DCCCFB}"/>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972A90FA-C1C2-DC1A-B07B-C3BAD388E652}"/>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570789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9/14/2023</a:t>
            </a:r>
            <a:endParaRPr lang="en-US" dirty="0"/>
          </a:p>
        </p:txBody>
      </p:sp>
      <p:sp>
        <p:nvSpPr>
          <p:cNvPr id="5" name="Footer Placeholder 4"/>
          <p:cNvSpPr>
            <a:spLocks noGrp="1"/>
          </p:cNvSpPr>
          <p:nvPr>
            <p:ph type="ftr" sz="quarter" idx="11"/>
          </p:nvPr>
        </p:nvSpPr>
        <p:spPr/>
        <p:txBody>
          <a:bodyPr/>
          <a:lstStyle/>
          <a:p>
            <a:r>
              <a:rPr lang="en-US"/>
              <a:t>PHY 337/637  Fall 2023-- Lecture 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5616F-F521-D36B-4974-B2AE6814C51C}"/>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C7822D-B50A-A10F-9263-D5FF795B05C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BBF73B-FCFB-13CB-F8C5-5FC8553EB1D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C1EB54-0241-D81D-E453-B6E4A3E1340D}"/>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F3401A40-F14C-9A6D-A237-181C6488612F}"/>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EFA58AFA-0795-8A13-1E47-34DF2D68705C}"/>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699699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DEB89-8E91-02FE-F4FB-36511B4D71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A14021-CF5E-9B08-FD66-7F2DE0C9F4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0A1AD0-ED73-B975-EFEC-1E39A7E6E256}"/>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2B5E16A3-5B74-728C-B259-5CBE9EA1C7A4}"/>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5772E568-AF76-E902-7CBB-580409B79299}"/>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258526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2668C1-40ED-0C97-5072-3B0A468CF62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1AC1C-F715-E543-ADFB-442CF1CC2E15}"/>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A363C-7F27-C35A-F5CC-B38F15B92FC1}"/>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5B0B5457-10F2-0601-7D0C-8CDDFBF5AC6B}"/>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AA7D875F-5E82-C661-D395-49833A14DB20}"/>
              </a:ext>
            </a:extLst>
          </p:cNvPr>
          <p:cNvSpPr>
            <a:spLocks noGrp="1"/>
          </p:cNvSpPr>
          <p:nvPr>
            <p:ph type="sldNum" sz="quarter" idx="12"/>
          </p:nvPr>
        </p:nvSpPr>
        <p:spPr/>
        <p:txBody>
          <a:bodyPr/>
          <a:lstStyle/>
          <a:p>
            <a:fld id="{0759E207-F60D-4B87-8094-2FF6F88AE39A}" type="slidenum">
              <a:rPr lang="en-US" smtClean="0"/>
              <a:t>‹#›</a:t>
            </a:fld>
            <a:endParaRPr lang="en-US"/>
          </a:p>
        </p:txBody>
      </p:sp>
    </p:spTree>
    <p:extLst>
      <p:ext uri="{BB962C8B-B14F-4D97-AF65-F5344CB8AC3E}">
        <p14:creationId xmlns:p14="http://schemas.microsoft.com/office/powerpoint/2010/main" val="33115095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3FEA-8E6C-BDC0-D303-BBF4AAA39FF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AE308E-6B11-1313-F73C-906A379B368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EC305F-1F41-786D-9EE1-A526FF921304}"/>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D579359B-17DD-1839-645F-495B235B91EE}"/>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48B85CA2-BB98-9FBD-925D-8EADED7FAD74}"/>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957777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A8FD-6751-1CCD-6E50-B39AF77FAB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7E4976-E9D8-AC1F-85BD-93E67172FB1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41ACC0-6742-9F02-23D4-587A504B3C7B}"/>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BED1BBD0-58C2-F3C5-DA9D-90DDA6AAD639}"/>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BDA29839-559F-0C0B-1DEF-AF623F85FF59}"/>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204614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82EE9-EB44-F21C-D573-FB99C13395B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F2B24C4-C947-F8B3-BDA7-678DB4B240C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95AB13-052D-14C2-411D-CE033364AEC3}"/>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0E3BC941-2B38-8E2F-1672-BA592F6E32A2}"/>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326028CC-383F-84FB-A49A-2D66C5232FA0}"/>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33546182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A9A92-F64D-2A53-FC96-767F3628C3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AA0BFB-7AC3-5CAE-4DD1-75CFF0E90D4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5E196F-35AC-1F7A-144C-DA767F71726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804486-7610-C199-D0B2-7DBCA15C5D28}"/>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05320F4B-4030-9A55-CCFE-EF4C1AF568D9}"/>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69BDF722-738D-DC95-5FAD-6C9B2EC494B4}"/>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9758740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A0234-F24A-E60B-FD2F-9F0460660C2D}"/>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5AC41B-5F3C-F86D-6523-471B8D7178B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E1E249-35CE-E74A-D6E0-F6F7F0925AD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BF02875-DA7A-0C2B-69B0-DC70070692D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082306-5063-7D9E-4163-80C2D046EDF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9A84A9-DDBF-58DC-2406-A3F1534A684E}"/>
              </a:ext>
            </a:extLst>
          </p:cNvPr>
          <p:cNvSpPr>
            <a:spLocks noGrp="1"/>
          </p:cNvSpPr>
          <p:nvPr>
            <p:ph type="dt" sz="half" idx="10"/>
          </p:nvPr>
        </p:nvSpPr>
        <p:spPr/>
        <p:txBody>
          <a:bodyPr/>
          <a:lstStyle/>
          <a:p>
            <a:r>
              <a:rPr lang="en-US"/>
              <a:t>9/14/2023</a:t>
            </a:r>
          </a:p>
        </p:txBody>
      </p:sp>
      <p:sp>
        <p:nvSpPr>
          <p:cNvPr id="8" name="Footer Placeholder 7">
            <a:extLst>
              <a:ext uri="{FF2B5EF4-FFF2-40B4-BE49-F238E27FC236}">
                <a16:creationId xmlns:a16="http://schemas.microsoft.com/office/drawing/2014/main" id="{68C5CF8E-5C2E-2C1B-1E51-BADD5AA4E79C}"/>
              </a:ext>
            </a:extLst>
          </p:cNvPr>
          <p:cNvSpPr>
            <a:spLocks noGrp="1"/>
          </p:cNvSpPr>
          <p:nvPr>
            <p:ph type="ftr" sz="quarter" idx="11"/>
          </p:nvPr>
        </p:nvSpPr>
        <p:spPr/>
        <p:txBody>
          <a:bodyPr/>
          <a:lstStyle/>
          <a:p>
            <a:r>
              <a:rPr lang="en-US"/>
              <a:t>PHY 337/637  Fall 2023-- Lecture 6</a:t>
            </a:r>
          </a:p>
        </p:txBody>
      </p:sp>
      <p:sp>
        <p:nvSpPr>
          <p:cNvPr id="9" name="Slide Number Placeholder 8">
            <a:extLst>
              <a:ext uri="{FF2B5EF4-FFF2-40B4-BE49-F238E27FC236}">
                <a16:creationId xmlns:a16="http://schemas.microsoft.com/office/drawing/2014/main" id="{83F7D4D5-0C9B-FEE5-8531-DEA8F8E2CE1F}"/>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2685649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83D5-A840-5E4E-DBE5-41A77A6879A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47627-EF28-B36C-9074-856927E93BAF}"/>
              </a:ext>
            </a:extLst>
          </p:cNvPr>
          <p:cNvSpPr>
            <a:spLocks noGrp="1"/>
          </p:cNvSpPr>
          <p:nvPr>
            <p:ph type="dt" sz="half" idx="10"/>
          </p:nvPr>
        </p:nvSpPr>
        <p:spPr/>
        <p:txBody>
          <a:bodyPr/>
          <a:lstStyle/>
          <a:p>
            <a:r>
              <a:rPr lang="en-US"/>
              <a:t>9/14/2023</a:t>
            </a:r>
          </a:p>
        </p:txBody>
      </p:sp>
      <p:sp>
        <p:nvSpPr>
          <p:cNvPr id="4" name="Footer Placeholder 3">
            <a:extLst>
              <a:ext uri="{FF2B5EF4-FFF2-40B4-BE49-F238E27FC236}">
                <a16:creationId xmlns:a16="http://schemas.microsoft.com/office/drawing/2014/main" id="{E56F9037-4A74-75DE-CE1E-018E549B3576}"/>
              </a:ext>
            </a:extLst>
          </p:cNvPr>
          <p:cNvSpPr>
            <a:spLocks noGrp="1"/>
          </p:cNvSpPr>
          <p:nvPr>
            <p:ph type="ftr" sz="quarter" idx="11"/>
          </p:nvPr>
        </p:nvSpPr>
        <p:spPr/>
        <p:txBody>
          <a:bodyPr/>
          <a:lstStyle/>
          <a:p>
            <a:r>
              <a:rPr lang="en-US"/>
              <a:t>PHY 337/637  Fall 2023-- Lecture 6</a:t>
            </a:r>
          </a:p>
        </p:txBody>
      </p:sp>
      <p:sp>
        <p:nvSpPr>
          <p:cNvPr id="5" name="Slide Number Placeholder 4">
            <a:extLst>
              <a:ext uri="{FF2B5EF4-FFF2-40B4-BE49-F238E27FC236}">
                <a16:creationId xmlns:a16="http://schemas.microsoft.com/office/drawing/2014/main" id="{A0A74ECF-B83F-007B-BF61-DCDAF5A978BC}"/>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4339752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D33DCE-0967-DD8F-1BBA-273BC998477C}"/>
              </a:ext>
            </a:extLst>
          </p:cNvPr>
          <p:cNvSpPr>
            <a:spLocks noGrp="1"/>
          </p:cNvSpPr>
          <p:nvPr>
            <p:ph type="dt" sz="half" idx="10"/>
          </p:nvPr>
        </p:nvSpPr>
        <p:spPr/>
        <p:txBody>
          <a:bodyPr/>
          <a:lstStyle/>
          <a:p>
            <a:r>
              <a:rPr lang="en-US"/>
              <a:t>9/14/2023</a:t>
            </a:r>
          </a:p>
        </p:txBody>
      </p:sp>
      <p:sp>
        <p:nvSpPr>
          <p:cNvPr id="3" name="Footer Placeholder 2">
            <a:extLst>
              <a:ext uri="{FF2B5EF4-FFF2-40B4-BE49-F238E27FC236}">
                <a16:creationId xmlns:a16="http://schemas.microsoft.com/office/drawing/2014/main" id="{BA571E73-7673-F3D1-0222-32C0CC9C74E1}"/>
              </a:ext>
            </a:extLst>
          </p:cNvPr>
          <p:cNvSpPr>
            <a:spLocks noGrp="1"/>
          </p:cNvSpPr>
          <p:nvPr>
            <p:ph type="ftr" sz="quarter" idx="11"/>
          </p:nvPr>
        </p:nvSpPr>
        <p:spPr/>
        <p:txBody>
          <a:bodyPr/>
          <a:lstStyle/>
          <a:p>
            <a:r>
              <a:rPr lang="en-US"/>
              <a:t>PHY 337/637  Fall 2023-- Lecture 6</a:t>
            </a:r>
          </a:p>
        </p:txBody>
      </p:sp>
      <p:sp>
        <p:nvSpPr>
          <p:cNvPr id="4" name="Slide Number Placeholder 3">
            <a:extLst>
              <a:ext uri="{FF2B5EF4-FFF2-40B4-BE49-F238E27FC236}">
                <a16:creationId xmlns:a16="http://schemas.microsoft.com/office/drawing/2014/main" id="{EBC1F604-9076-E2E1-6151-7DDB9DAE6B45}"/>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748753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9/14/2023</a:t>
            </a:r>
            <a:endParaRPr lang="en-US" dirty="0"/>
          </a:p>
        </p:txBody>
      </p:sp>
      <p:sp>
        <p:nvSpPr>
          <p:cNvPr id="5" name="Footer Placeholder 4"/>
          <p:cNvSpPr>
            <a:spLocks noGrp="1"/>
          </p:cNvSpPr>
          <p:nvPr>
            <p:ph type="ftr" sz="quarter" idx="11"/>
          </p:nvPr>
        </p:nvSpPr>
        <p:spPr/>
        <p:txBody>
          <a:bodyPr/>
          <a:lstStyle/>
          <a:p>
            <a:r>
              <a:rPr lang="en-US"/>
              <a:t>PHY 337/637  Fall 2023-- Lecture 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83B95-7650-6EB0-A2CB-EB07D83B4A5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8D5675B-7303-E24B-BB7C-342B580CCBA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F1219A-92CE-28A1-6FCF-A232175B4D9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00070B-F997-7CB2-3916-A927E2B161AB}"/>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758F935D-96EC-CCF9-6215-F45F745CD3DB}"/>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D93D8447-8702-9DB3-E90F-3A4D014C2F8D}"/>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1725844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F0B8D-937C-D140-83B5-6B34099387A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1575BA-3122-B729-52D6-E893BB4FBE3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3DF8C6-C17F-10EA-F1DA-6ABF3CEDBFB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311A0A-5ABA-CBCF-195D-02B2A397F7C0}"/>
              </a:ext>
            </a:extLst>
          </p:cNvPr>
          <p:cNvSpPr>
            <a:spLocks noGrp="1"/>
          </p:cNvSpPr>
          <p:nvPr>
            <p:ph type="dt" sz="half" idx="10"/>
          </p:nvPr>
        </p:nvSpPr>
        <p:spPr/>
        <p:txBody>
          <a:bodyPr/>
          <a:lstStyle/>
          <a:p>
            <a:r>
              <a:rPr lang="en-US"/>
              <a:t>9/14/2023</a:t>
            </a:r>
          </a:p>
        </p:txBody>
      </p:sp>
      <p:sp>
        <p:nvSpPr>
          <p:cNvPr id="6" name="Footer Placeholder 5">
            <a:extLst>
              <a:ext uri="{FF2B5EF4-FFF2-40B4-BE49-F238E27FC236}">
                <a16:creationId xmlns:a16="http://schemas.microsoft.com/office/drawing/2014/main" id="{05173DB0-DB36-ED86-43CE-DE849911D0B7}"/>
              </a:ext>
            </a:extLst>
          </p:cNvPr>
          <p:cNvSpPr>
            <a:spLocks noGrp="1"/>
          </p:cNvSpPr>
          <p:nvPr>
            <p:ph type="ftr" sz="quarter" idx="11"/>
          </p:nvPr>
        </p:nvSpPr>
        <p:spPr/>
        <p:txBody>
          <a:bodyPr/>
          <a:lstStyle/>
          <a:p>
            <a:r>
              <a:rPr lang="en-US"/>
              <a:t>PHY 337/637  Fall 2023-- Lecture 6</a:t>
            </a:r>
          </a:p>
        </p:txBody>
      </p:sp>
      <p:sp>
        <p:nvSpPr>
          <p:cNvPr id="7" name="Slide Number Placeholder 6">
            <a:extLst>
              <a:ext uri="{FF2B5EF4-FFF2-40B4-BE49-F238E27FC236}">
                <a16:creationId xmlns:a16="http://schemas.microsoft.com/office/drawing/2014/main" id="{124292B2-F9F8-43E8-03E1-CB1AA4C94ED2}"/>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4210730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FD3AD-10B1-8C88-4DCB-87479CAC80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E542D5-A4D9-8D17-1DFF-8F1EA60CC5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6864C6-5FF2-FDC9-AAEC-F1C37779D21F}"/>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BCB1238C-EEE5-E6E9-5927-C9EBA252A564}"/>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850DB54C-2C2F-3C7A-1C04-F1EF6150ADE8}"/>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4088880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8D6612-02A0-2BD0-C550-1D37501099F9}"/>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23F392-5800-FDD1-E2C8-9B1E0EBEEC2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0531C3-076B-38AC-9C37-7E39DD957F68}"/>
              </a:ext>
            </a:extLst>
          </p:cNvPr>
          <p:cNvSpPr>
            <a:spLocks noGrp="1"/>
          </p:cNvSpPr>
          <p:nvPr>
            <p:ph type="dt" sz="half" idx="10"/>
          </p:nvPr>
        </p:nvSpPr>
        <p:spPr/>
        <p:txBody>
          <a:bodyPr/>
          <a:lstStyle/>
          <a:p>
            <a:r>
              <a:rPr lang="en-US"/>
              <a:t>9/14/2023</a:t>
            </a:r>
          </a:p>
        </p:txBody>
      </p:sp>
      <p:sp>
        <p:nvSpPr>
          <p:cNvPr id="5" name="Footer Placeholder 4">
            <a:extLst>
              <a:ext uri="{FF2B5EF4-FFF2-40B4-BE49-F238E27FC236}">
                <a16:creationId xmlns:a16="http://schemas.microsoft.com/office/drawing/2014/main" id="{2EE6BB5A-6556-87F5-CE4F-6DB5723256B3}"/>
              </a:ext>
            </a:extLst>
          </p:cNvPr>
          <p:cNvSpPr>
            <a:spLocks noGrp="1"/>
          </p:cNvSpPr>
          <p:nvPr>
            <p:ph type="ftr" sz="quarter" idx="11"/>
          </p:nvPr>
        </p:nvSpPr>
        <p:spPr/>
        <p:txBody>
          <a:bodyPr/>
          <a:lstStyle/>
          <a:p>
            <a:r>
              <a:rPr lang="en-US"/>
              <a:t>PHY 337/637  Fall 2023-- Lecture 6</a:t>
            </a:r>
          </a:p>
        </p:txBody>
      </p:sp>
      <p:sp>
        <p:nvSpPr>
          <p:cNvPr id="6" name="Slide Number Placeholder 5">
            <a:extLst>
              <a:ext uri="{FF2B5EF4-FFF2-40B4-BE49-F238E27FC236}">
                <a16:creationId xmlns:a16="http://schemas.microsoft.com/office/drawing/2014/main" id="{961CD1A7-A895-BB7F-488C-0F5A6240D78B}"/>
              </a:ext>
            </a:extLst>
          </p:cNvPr>
          <p:cNvSpPr>
            <a:spLocks noGrp="1"/>
          </p:cNvSpPr>
          <p:nvPr>
            <p:ph type="sldNum" sz="quarter" idx="12"/>
          </p:nvPr>
        </p:nvSpPr>
        <p:spPr/>
        <p:txBody>
          <a:bodyPr/>
          <a:lstStyle/>
          <a:p>
            <a:fld id="{50059E46-1715-4CB2-8B98-EF9C2A39A9A2}" type="slidenum">
              <a:rPr lang="en-US" smtClean="0"/>
              <a:t>‹#›</a:t>
            </a:fld>
            <a:endParaRPr lang="en-US"/>
          </a:p>
        </p:txBody>
      </p:sp>
    </p:spTree>
    <p:extLst>
      <p:ext uri="{BB962C8B-B14F-4D97-AF65-F5344CB8AC3E}">
        <p14:creationId xmlns:p14="http://schemas.microsoft.com/office/powerpoint/2010/main" val="2224270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0"/>
            </a:lvl1pPr>
          </a:lstStyle>
          <a:p>
            <a:r>
              <a:rPr lang="en-US"/>
              <a:t>9/14/2023</a:t>
            </a:r>
            <a:endParaRPr lang="en-US" dirty="0"/>
          </a:p>
        </p:txBody>
      </p:sp>
      <p:sp>
        <p:nvSpPr>
          <p:cNvPr id="3" name="Footer Placeholder 2"/>
          <p:cNvSpPr>
            <a:spLocks noGrp="1"/>
          </p:cNvSpPr>
          <p:nvPr>
            <p:ph type="ftr" sz="quarter" idx="11"/>
          </p:nvPr>
        </p:nvSpPr>
        <p:spPr>
          <a:xfrm>
            <a:off x="2819400" y="6356350"/>
            <a:ext cx="3581400" cy="365125"/>
          </a:xfrm>
        </p:spPr>
        <p:txBody>
          <a:bodyPr/>
          <a:lstStyle>
            <a:lvl1pPr>
              <a:defRPr sz="1400" b="1"/>
            </a:lvl1p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9/14/2023</a:t>
            </a:r>
            <a:endParaRPr lang="en-US" dirty="0"/>
          </a:p>
        </p:txBody>
      </p:sp>
      <p:sp>
        <p:nvSpPr>
          <p:cNvPr id="3" name="Footer Placeholder 2"/>
          <p:cNvSpPr>
            <a:spLocks noGrp="1"/>
          </p:cNvSpPr>
          <p:nvPr>
            <p:ph type="ftr" sz="quarter" idx="11"/>
          </p:nvPr>
        </p:nvSpPr>
        <p:spPr>
          <a:xfrm>
            <a:off x="2743200" y="6356350"/>
            <a:ext cx="3581400" cy="365125"/>
          </a:xfrm>
        </p:spPr>
        <p:txBody>
          <a:bodyPr/>
          <a:lstStyle>
            <a:lvl1pPr>
              <a:defRPr sz="1400" b="1"/>
            </a:lvl1p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9/14/2023</a:t>
            </a:r>
            <a:endParaRPr lang="en-US" dirty="0"/>
          </a:p>
        </p:txBody>
      </p:sp>
      <p:sp>
        <p:nvSpPr>
          <p:cNvPr id="3" name="Footer Placeholder 2"/>
          <p:cNvSpPr>
            <a:spLocks noGrp="1"/>
          </p:cNvSpPr>
          <p:nvPr>
            <p:ph type="ftr" sz="quarter" idx="11"/>
          </p:nvPr>
        </p:nvSpPr>
        <p:spPr>
          <a:xfrm>
            <a:off x="2743200" y="6356350"/>
            <a:ext cx="3581400" cy="365125"/>
          </a:xfrm>
        </p:spPr>
        <p:txBody>
          <a:bodyPr/>
          <a:lstStyle>
            <a:lvl1pPr>
              <a:defRPr sz="1400" b="1"/>
            </a:lvl1p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9/14/2023</a:t>
            </a:r>
            <a:endParaRPr lang="en-US" dirty="0"/>
          </a:p>
        </p:txBody>
      </p:sp>
      <p:sp>
        <p:nvSpPr>
          <p:cNvPr id="6" name="Footer Placeholder 5"/>
          <p:cNvSpPr>
            <a:spLocks noGrp="1"/>
          </p:cNvSpPr>
          <p:nvPr>
            <p:ph type="ftr" sz="quarter" idx="11"/>
          </p:nvPr>
        </p:nvSpPr>
        <p:spPr/>
        <p:txBody>
          <a:bodyPr/>
          <a:lstStyle/>
          <a:p>
            <a:r>
              <a:rPr lang="en-US"/>
              <a:t>PHY 337/637  Fall 2023-- Lecture 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9/14/2023</a:t>
            </a:r>
            <a:endParaRPr lang="en-US" dirty="0"/>
          </a:p>
        </p:txBody>
      </p:sp>
      <p:sp>
        <p:nvSpPr>
          <p:cNvPr id="8" name="Footer Placeholder 7"/>
          <p:cNvSpPr>
            <a:spLocks noGrp="1"/>
          </p:cNvSpPr>
          <p:nvPr>
            <p:ph type="ftr" sz="quarter" idx="11"/>
          </p:nvPr>
        </p:nvSpPr>
        <p:spPr/>
        <p:txBody>
          <a:bodyPr/>
          <a:lstStyle/>
          <a:p>
            <a:r>
              <a:rPr lang="en-US"/>
              <a:t>PHY 337/637  Fall 2023-- Lecture 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9/14/2023</a:t>
            </a:r>
            <a:endParaRPr lang="en-US" dirty="0"/>
          </a:p>
        </p:txBody>
      </p:sp>
      <p:sp>
        <p:nvSpPr>
          <p:cNvPr id="4" name="Footer Placeholder 3"/>
          <p:cNvSpPr>
            <a:spLocks noGrp="1"/>
          </p:cNvSpPr>
          <p:nvPr>
            <p:ph type="ftr" sz="quarter" idx="11"/>
          </p:nvPr>
        </p:nvSpPr>
        <p:spPr/>
        <p:txBody>
          <a:bodyPr/>
          <a:lstStyle/>
          <a:p>
            <a:r>
              <a:rPr lang="en-US"/>
              <a:t>PHY 337/637  Fall 2023-- Lecture 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400" b="1"/>
            </a:lvl1pPr>
          </a:lstStyle>
          <a:p>
            <a:r>
              <a:rPr lang="en-US"/>
              <a:t>9/14/2023</a:t>
            </a:r>
            <a:endParaRPr lang="en-US" dirty="0"/>
          </a:p>
        </p:txBody>
      </p:sp>
      <p:sp>
        <p:nvSpPr>
          <p:cNvPr id="3" name="Footer Placeholder 2"/>
          <p:cNvSpPr>
            <a:spLocks noGrp="1"/>
          </p:cNvSpPr>
          <p:nvPr>
            <p:ph type="ftr" sz="quarter" idx="11"/>
          </p:nvPr>
        </p:nvSpPr>
        <p:spPr>
          <a:xfrm>
            <a:off x="2895600" y="6356350"/>
            <a:ext cx="3505200" cy="365125"/>
          </a:xfrm>
        </p:spPr>
        <p:txBody>
          <a:bodyPr/>
          <a:lstStyle>
            <a:lvl1pPr>
              <a:defRPr sz="1400" b="1"/>
            </a:lvl1p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lvl1pPr>
              <a:defRPr sz="1400" b="1"/>
            </a:lvl1pPr>
          </a:lstStyle>
          <a:p>
            <a:fld id="{CE368B07-CEBF-4C80-90AF-53B34FA04CF3}" type="slidenum">
              <a:rPr lang="en-US" smtClean="0"/>
              <a:pPr/>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9/14/2023</a:t>
            </a:r>
            <a:endParaRPr lang="en-US" dirty="0"/>
          </a:p>
        </p:txBody>
      </p:sp>
      <p:sp>
        <p:nvSpPr>
          <p:cNvPr id="6" name="Footer Placeholder 5"/>
          <p:cNvSpPr>
            <a:spLocks noGrp="1"/>
          </p:cNvSpPr>
          <p:nvPr>
            <p:ph type="ftr" sz="quarter" idx="11"/>
          </p:nvPr>
        </p:nvSpPr>
        <p:spPr/>
        <p:txBody>
          <a:bodyPr/>
          <a:lstStyle/>
          <a:p>
            <a:r>
              <a:rPr lang="en-US"/>
              <a:t>PHY 337/637  Fall 2023-- Lecture 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9/14/2023</a:t>
            </a:r>
            <a:endParaRPr lang="en-US" dirty="0"/>
          </a:p>
        </p:txBody>
      </p:sp>
      <p:sp>
        <p:nvSpPr>
          <p:cNvPr id="6" name="Footer Placeholder 5"/>
          <p:cNvSpPr>
            <a:spLocks noGrp="1"/>
          </p:cNvSpPr>
          <p:nvPr>
            <p:ph type="ftr" sz="quarter" idx="11"/>
          </p:nvPr>
        </p:nvSpPr>
        <p:spPr/>
        <p:txBody>
          <a:bodyPr/>
          <a:lstStyle/>
          <a:p>
            <a:r>
              <a:rPr lang="en-US"/>
              <a:t>PHY 337/637  Fall 2023-- Lecture 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362EB9-7E03-6900-A99F-6C814206D0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F1B5CD-B8C5-9FBC-9140-51E0445A93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A83471-B315-D16E-ACE4-523DCF4F85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p>
        </p:txBody>
      </p:sp>
      <p:sp>
        <p:nvSpPr>
          <p:cNvPr id="5" name="Footer Placeholder 4">
            <a:extLst>
              <a:ext uri="{FF2B5EF4-FFF2-40B4-BE49-F238E27FC236}">
                <a16:creationId xmlns:a16="http://schemas.microsoft.com/office/drawing/2014/main" id="{8B7E264E-DF4D-288F-1DBE-B5A8C3DFE801}"/>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p>
        </p:txBody>
      </p:sp>
      <p:sp>
        <p:nvSpPr>
          <p:cNvPr id="6" name="Slide Number Placeholder 5">
            <a:extLst>
              <a:ext uri="{FF2B5EF4-FFF2-40B4-BE49-F238E27FC236}">
                <a16:creationId xmlns:a16="http://schemas.microsoft.com/office/drawing/2014/main" id="{7B8D7C0A-EA07-4DC4-14D1-D67B5728FE9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9E207-F60D-4B87-8094-2FF6F88AE39A}" type="slidenum">
              <a:rPr lang="en-US" smtClean="0"/>
              <a:t>‹#›</a:t>
            </a:fld>
            <a:endParaRPr lang="en-US"/>
          </a:p>
        </p:txBody>
      </p:sp>
    </p:spTree>
    <p:extLst>
      <p:ext uri="{BB962C8B-B14F-4D97-AF65-F5344CB8AC3E}">
        <p14:creationId xmlns:p14="http://schemas.microsoft.com/office/powerpoint/2010/main" val="30059795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806910-BA5D-C1C2-CB68-C62684EA6C7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C3CE06-DE3D-A92E-5018-3EB86D55A72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4596B0-15DD-1FCE-3793-9860167D088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p>
        </p:txBody>
      </p:sp>
      <p:sp>
        <p:nvSpPr>
          <p:cNvPr id="5" name="Footer Placeholder 4">
            <a:extLst>
              <a:ext uri="{FF2B5EF4-FFF2-40B4-BE49-F238E27FC236}">
                <a16:creationId xmlns:a16="http://schemas.microsoft.com/office/drawing/2014/main" id="{EA0A6C5A-5F63-A527-13D9-37F8543AFCE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p>
        </p:txBody>
      </p:sp>
      <p:sp>
        <p:nvSpPr>
          <p:cNvPr id="6" name="Slide Number Placeholder 5">
            <a:extLst>
              <a:ext uri="{FF2B5EF4-FFF2-40B4-BE49-F238E27FC236}">
                <a16:creationId xmlns:a16="http://schemas.microsoft.com/office/drawing/2014/main" id="{0072CE81-5D3E-B782-9665-8661591B47E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59E46-1715-4CB2-8B98-EF9C2A39A9A2}" type="slidenum">
              <a:rPr lang="en-US" smtClean="0"/>
              <a:t>‹#›</a:t>
            </a:fld>
            <a:endParaRPr lang="en-US"/>
          </a:p>
        </p:txBody>
      </p:sp>
    </p:spTree>
    <p:extLst>
      <p:ext uri="{BB962C8B-B14F-4D97-AF65-F5344CB8AC3E}">
        <p14:creationId xmlns:p14="http://schemas.microsoft.com/office/powerpoint/2010/main" val="171773414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93"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9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9/14/2023</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337/637  Fall 2023-- Lecture 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97"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6.xml"/><Relationship Id="rId1" Type="http://schemas.openxmlformats.org/officeDocument/2006/relationships/slideLayout" Target="../slideLayouts/slideLayout34.xml"/><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8.xml"/><Relationship Id="rId1" Type="http://schemas.openxmlformats.org/officeDocument/2006/relationships/slideLayout" Target="../slideLayouts/slideLayout34.xml"/><Relationship Id="rId6" Type="http://schemas.openxmlformats.org/officeDocument/2006/relationships/image" Target="../media/image13.wmf"/><Relationship Id="rId5" Type="http://schemas.openxmlformats.org/officeDocument/2006/relationships/oleObject" Target="../embeddings/oleObject10.bin"/><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1.bin"/><Relationship Id="rId7" Type="http://schemas.openxmlformats.org/officeDocument/2006/relationships/oleObject" Target="../embeddings/oleObject13.bin"/><Relationship Id="rId12" Type="http://schemas.openxmlformats.org/officeDocument/2006/relationships/image" Target="../media/image19.wmf"/><Relationship Id="rId2" Type="http://schemas.openxmlformats.org/officeDocument/2006/relationships/image" Target="../media/image14.png"/><Relationship Id="rId1" Type="http://schemas.openxmlformats.org/officeDocument/2006/relationships/slideLayout" Target="../slideLayouts/slideLayout34.xml"/><Relationship Id="rId6" Type="http://schemas.openxmlformats.org/officeDocument/2006/relationships/image" Target="../media/image16.wmf"/><Relationship Id="rId11" Type="http://schemas.openxmlformats.org/officeDocument/2006/relationships/oleObject" Target="../embeddings/oleObject15.bin"/><Relationship Id="rId5" Type="http://schemas.openxmlformats.org/officeDocument/2006/relationships/oleObject" Target="../embeddings/oleObject12.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notesSlide" Target="../notesSlides/notesSlide9.xml"/><Relationship Id="rId1" Type="http://schemas.openxmlformats.org/officeDocument/2006/relationships/slideLayout" Target="../slideLayouts/slideLayout34.xml"/><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0.xml"/><Relationship Id="rId1" Type="http://schemas.openxmlformats.org/officeDocument/2006/relationships/slideLayout" Target="../slideLayouts/slideLayout34.xml"/><Relationship Id="rId4" Type="http://schemas.openxmlformats.org/officeDocument/2006/relationships/image" Target="../media/image21.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8.bin"/><Relationship Id="rId7" Type="http://schemas.openxmlformats.org/officeDocument/2006/relationships/image" Target="../media/image24.wmf"/><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oleObject" Target="../embeddings/oleObject19.bin"/><Relationship Id="rId11" Type="http://schemas.openxmlformats.org/officeDocument/2006/relationships/image" Target="../media/image26.wmf"/><Relationship Id="rId5" Type="http://schemas.openxmlformats.org/officeDocument/2006/relationships/image" Target="../media/image23.png"/><Relationship Id="rId10" Type="http://schemas.openxmlformats.org/officeDocument/2006/relationships/oleObject" Target="../embeddings/oleObject21.bin"/><Relationship Id="rId4" Type="http://schemas.openxmlformats.org/officeDocument/2006/relationships/image" Target="../media/image22.wmf"/><Relationship Id="rId9" Type="http://schemas.openxmlformats.org/officeDocument/2006/relationships/image" Target="../media/image25.wmf"/></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28.wmf"/><Relationship Id="rId5" Type="http://schemas.openxmlformats.org/officeDocument/2006/relationships/oleObject" Target="../embeddings/oleObject23.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5.bin"/><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26.bin"/><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27.bin"/><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23.png"/><Relationship Id="rId7" Type="http://schemas.openxmlformats.org/officeDocument/2006/relationships/image" Target="../media/image34.wmf"/><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oleObject" Target="../embeddings/oleObject29.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oleObject" Target="../embeddings/oleObject32.bin"/><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image" Target="../media/image38.wmf"/></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36.xml"/><Relationship Id="rId5" Type="http://schemas.openxmlformats.org/officeDocument/2006/relationships/image" Target="../media/image40.wmf"/><Relationship Id="rId4" Type="http://schemas.openxmlformats.org/officeDocument/2006/relationships/oleObject" Target="../embeddings/oleObject34.bin"/></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image" Target="../media/image42.wmf"/><Relationship Id="rId4" Type="http://schemas.openxmlformats.org/officeDocument/2006/relationships/oleObject" Target="../embeddings/oleObject35.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17.xml"/><Relationship Id="rId1" Type="http://schemas.openxmlformats.org/officeDocument/2006/relationships/slideLayout" Target="../slideLayouts/slideLayout36.xml"/><Relationship Id="rId5" Type="http://schemas.openxmlformats.org/officeDocument/2006/relationships/image" Target="../media/image44.png"/><Relationship Id="rId4" Type="http://schemas.openxmlformats.org/officeDocument/2006/relationships/image" Target="../media/image43.wmf"/></Relationships>
</file>

<file path=ppt/slides/_rels/slide29.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46.wmf"/><Relationship Id="rId5" Type="http://schemas.openxmlformats.org/officeDocument/2006/relationships/oleObject" Target="../embeddings/oleObject38.bin"/><Relationship Id="rId4" Type="http://schemas.openxmlformats.org/officeDocument/2006/relationships/image" Target="../media/image45.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notesSlide" Target="../notesSlides/notesSlide19.xml"/><Relationship Id="rId1" Type="http://schemas.openxmlformats.org/officeDocument/2006/relationships/slideLayout" Target="../slideLayouts/slideLayout36.xml"/><Relationship Id="rId6" Type="http://schemas.openxmlformats.org/officeDocument/2006/relationships/image" Target="../media/image46.wmf"/><Relationship Id="rId5" Type="http://schemas.openxmlformats.org/officeDocument/2006/relationships/oleObject" Target="../embeddings/oleObject41.bin"/><Relationship Id="rId10" Type="http://schemas.openxmlformats.org/officeDocument/2006/relationships/image" Target="../media/image50.wmf"/><Relationship Id="rId4" Type="http://schemas.openxmlformats.org/officeDocument/2006/relationships/image" Target="../media/image48.wmf"/><Relationship Id="rId9" Type="http://schemas.openxmlformats.org/officeDocument/2006/relationships/oleObject" Target="../embeddings/oleObject43.bin"/></Relationships>
</file>

<file path=ppt/slides/_rels/slide31.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46.wmf"/><Relationship Id="rId5" Type="http://schemas.openxmlformats.org/officeDocument/2006/relationships/oleObject" Target="../embeddings/oleObject45.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7.bin"/></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notesSlide" Target="../notesSlides/notesSlide21.xml"/><Relationship Id="rId1" Type="http://schemas.openxmlformats.org/officeDocument/2006/relationships/slideLayout" Target="../slideLayouts/slideLayout36.xml"/><Relationship Id="rId4" Type="http://schemas.openxmlformats.org/officeDocument/2006/relationships/image" Target="../media/image5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notesSlide" Target="../notesSlides/notesSlide22.xml"/><Relationship Id="rId1" Type="http://schemas.openxmlformats.org/officeDocument/2006/relationships/slideLayout" Target="../slideLayouts/slideLayout36.xml"/><Relationship Id="rId4" Type="http://schemas.openxmlformats.org/officeDocument/2006/relationships/image" Target="../media/image5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notesSlide" Target="../notesSlides/notesSlide23.xml"/><Relationship Id="rId1" Type="http://schemas.openxmlformats.org/officeDocument/2006/relationships/slideLayout" Target="../slideLayouts/slideLayout37.xml"/><Relationship Id="rId5" Type="http://schemas.openxmlformats.org/officeDocument/2006/relationships/image" Target="../media/image55.png"/><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56.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notesSlide" Target="../notesSlides/notesSlide25.xml"/><Relationship Id="rId1" Type="http://schemas.openxmlformats.org/officeDocument/2006/relationships/slideLayout" Target="../slideLayouts/slideLayout37.xml"/><Relationship Id="rId4" Type="http://schemas.openxmlformats.org/officeDocument/2006/relationships/image" Target="../media/image57.wmf"/></Relationships>
</file>

<file path=ppt/slides/_rels/slide37.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oleObject" Target="../embeddings/oleObject53.bin"/><Relationship Id="rId7" Type="http://schemas.openxmlformats.org/officeDocument/2006/relationships/oleObject" Target="../embeddings/oleObject55.bin"/><Relationship Id="rId2" Type="http://schemas.openxmlformats.org/officeDocument/2006/relationships/notesSlide" Target="../notesSlides/notesSlide26.xml"/><Relationship Id="rId1" Type="http://schemas.openxmlformats.org/officeDocument/2006/relationships/slideLayout" Target="../slideLayouts/slideLayout37.xml"/><Relationship Id="rId6" Type="http://schemas.openxmlformats.org/officeDocument/2006/relationships/image" Target="../media/image59.wmf"/><Relationship Id="rId5" Type="http://schemas.openxmlformats.org/officeDocument/2006/relationships/oleObject" Target="../embeddings/oleObject54.bin"/><Relationship Id="rId4" Type="http://schemas.openxmlformats.org/officeDocument/2006/relationships/image" Target="../media/image58.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4.xml"/><Relationship Id="rId1" Type="http://schemas.openxmlformats.org/officeDocument/2006/relationships/slideLayout" Target="../slideLayouts/slideLayout34.x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image" Target="../media/image5.wmf"/></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5.bin"/><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76200" y="800983"/>
            <a:ext cx="9067800" cy="5678478"/>
          </a:xfrm>
          <a:prstGeom prst="rect">
            <a:avLst/>
          </a:prstGeom>
          <a:noFill/>
        </p:spPr>
        <p:txBody>
          <a:bodyPr wrap="square" rtlCol="0">
            <a:spAutoFit/>
          </a:bodyPr>
          <a:lstStyle/>
          <a:p>
            <a:pPr algn="ctr"/>
            <a:r>
              <a:rPr lang="en-US" sz="3200" b="1" dirty="0"/>
              <a:t>PHY 337/637 Analytical Mechanics</a:t>
            </a:r>
          </a:p>
          <a:p>
            <a:pPr algn="ctr"/>
            <a:r>
              <a:rPr lang="en-US" sz="3200" b="1" dirty="0"/>
              <a:t>12:30-1:45 PM  MWF in Olin 103</a:t>
            </a:r>
          </a:p>
          <a:p>
            <a:pPr algn="ctr"/>
            <a:endParaRPr lang="en-US" sz="3200" b="1" dirty="0"/>
          </a:p>
          <a:p>
            <a:pPr algn="ctr"/>
            <a:r>
              <a:rPr lang="en-US" sz="3200" b="1" dirty="0"/>
              <a:t>Discussion of Lecture 6 – Chap. 7 &amp; 8 in Cline</a:t>
            </a:r>
          </a:p>
          <a:p>
            <a:pPr algn="ctr"/>
            <a:endParaRPr lang="en-US" sz="1100" b="1" dirty="0">
              <a:solidFill>
                <a:schemeClr val="folHlink"/>
              </a:solidFill>
            </a:endParaRPr>
          </a:p>
          <a:p>
            <a:pPr marL="457200" lvl="2" algn="ctr">
              <a:spcBef>
                <a:spcPct val="50000"/>
              </a:spcBef>
            </a:pPr>
            <a:r>
              <a:rPr lang="en-US" sz="3200" b="1" dirty="0" err="1">
                <a:solidFill>
                  <a:schemeClr val="folHlink"/>
                </a:solidFill>
              </a:rPr>
              <a:t>Lagrangian</a:t>
            </a:r>
            <a:r>
              <a:rPr lang="en-US" sz="3200" b="1" dirty="0">
                <a:solidFill>
                  <a:schemeClr val="folHlink"/>
                </a:solidFill>
              </a:rPr>
              <a:t> and Hamiltonian analysis -- continued</a:t>
            </a:r>
          </a:p>
          <a:p>
            <a:pPr lvl="3" indent="-457200">
              <a:spcBef>
                <a:spcPct val="50000"/>
              </a:spcBef>
              <a:buFont typeface="+mj-lt"/>
              <a:buAutoNum type="arabicPeriod"/>
            </a:pPr>
            <a:r>
              <a:rPr lang="en-US" sz="2400" b="1" dirty="0">
                <a:solidFill>
                  <a:schemeClr val="folHlink"/>
                </a:solidFill>
              </a:rPr>
              <a:t>Review of </a:t>
            </a:r>
            <a:r>
              <a:rPr lang="en-US" sz="2400" b="1" dirty="0" err="1">
                <a:solidFill>
                  <a:schemeClr val="folHlink"/>
                </a:solidFill>
              </a:rPr>
              <a:t>Lagrangian</a:t>
            </a:r>
            <a:r>
              <a:rPr lang="en-US" sz="2400" b="1" dirty="0">
                <a:solidFill>
                  <a:schemeClr val="folHlink"/>
                </a:solidFill>
              </a:rPr>
              <a:t> and Hamiltonian formalisms</a:t>
            </a:r>
          </a:p>
          <a:p>
            <a:pPr lvl="3" indent="-457200">
              <a:spcBef>
                <a:spcPct val="50000"/>
              </a:spcBef>
              <a:buFont typeface="+mj-lt"/>
              <a:buAutoNum type="arabicPeriod"/>
            </a:pPr>
            <a:r>
              <a:rPr lang="en-US" sz="2400" b="1" dirty="0">
                <a:solidFill>
                  <a:schemeClr val="folHlink"/>
                </a:solidFill>
              </a:rPr>
              <a:t>Examples</a:t>
            </a:r>
          </a:p>
          <a:p>
            <a:pPr lvl="3" indent="-457200">
              <a:spcBef>
                <a:spcPct val="50000"/>
              </a:spcBef>
              <a:buFont typeface="+mj-lt"/>
              <a:buAutoNum type="arabicPeriod"/>
            </a:pPr>
            <a:r>
              <a:rPr lang="en-US" sz="2400" b="1" dirty="0">
                <a:solidFill>
                  <a:schemeClr val="folHlink"/>
                </a:solidFill>
              </a:rPr>
              <a:t>Brief comments about phase space</a:t>
            </a:r>
          </a:p>
          <a:p>
            <a:pPr lvl="2" indent="-457200">
              <a:spcBef>
                <a:spcPct val="50000"/>
              </a:spcBef>
              <a:buFont typeface="+mj-lt"/>
              <a:buAutoNum type="arabicPeriod"/>
            </a:pPr>
            <a:endParaRPr lang="en-US" sz="24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762000" y="378767"/>
            <a:ext cx="7467600" cy="461665"/>
          </a:xfrm>
          <a:prstGeom prst="rect">
            <a:avLst/>
          </a:prstGeom>
          <a:noFill/>
        </p:spPr>
        <p:txBody>
          <a:bodyPr wrap="square" rtlCol="0">
            <a:spAutoFit/>
          </a:bodyPr>
          <a:lstStyle/>
          <a:p>
            <a:r>
              <a:rPr lang="en-US" sz="2400" dirty="0">
                <a:latin typeface="+mj-lt"/>
              </a:rPr>
              <a:t>Constants of the motion in Hamiltonian formalism</a:t>
            </a:r>
          </a:p>
        </p:txBody>
      </p:sp>
      <p:graphicFrame>
        <p:nvGraphicFramePr>
          <p:cNvPr id="6" name="Object 5"/>
          <p:cNvGraphicFramePr>
            <a:graphicFrameLocks noChangeAspect="1"/>
          </p:cNvGraphicFramePr>
          <p:nvPr>
            <p:extLst>
              <p:ext uri="{D42A27DB-BD31-4B8C-83A1-F6EECF244321}">
                <p14:modId xmlns:p14="http://schemas.microsoft.com/office/powerpoint/2010/main" val="288134475"/>
              </p:ext>
            </p:extLst>
          </p:nvPr>
        </p:nvGraphicFramePr>
        <p:xfrm>
          <a:off x="1006475" y="885824"/>
          <a:ext cx="6613525" cy="5391885"/>
        </p:xfrm>
        <a:graphic>
          <a:graphicData uri="http://schemas.openxmlformats.org/presentationml/2006/ole">
            <mc:AlternateContent xmlns:mc="http://schemas.openxmlformats.org/markup-compatibility/2006">
              <mc:Choice xmlns:v="urn:schemas-microsoft-com:vml" Requires="v">
                <p:oleObj name="Equation" r:id="rId3" imgW="3060360" imgH="2514600" progId="Equation.DSMT4">
                  <p:embed/>
                </p:oleObj>
              </mc:Choice>
              <mc:Fallback>
                <p:oleObj name="Equation" r:id="rId3" imgW="3060360" imgH="2514600" progId="Equation.DSMT4">
                  <p:embed/>
                  <p:pic>
                    <p:nvPicPr>
                      <p:cNvPr id="6" name="Object 5"/>
                      <p:cNvPicPr>
                        <a:picLocks noChangeAspect="1" noChangeArrowheads="1"/>
                      </p:cNvPicPr>
                      <p:nvPr/>
                    </p:nvPicPr>
                    <p:blipFill>
                      <a:blip r:embed="rId4"/>
                      <a:srcRect/>
                      <a:stretch>
                        <a:fillRect/>
                      </a:stretch>
                    </p:blipFill>
                    <p:spPr bwMode="auto">
                      <a:xfrm>
                        <a:off x="1006475" y="885824"/>
                        <a:ext cx="6613525" cy="539188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1609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graphicFrame>
        <p:nvGraphicFramePr>
          <p:cNvPr id="7" name="Object 6"/>
          <p:cNvGraphicFramePr>
            <a:graphicFrameLocks noChangeAspect="1"/>
          </p:cNvGraphicFramePr>
          <p:nvPr>
            <p:extLst>
              <p:ext uri="{D42A27DB-BD31-4B8C-83A1-F6EECF244321}">
                <p14:modId xmlns:p14="http://schemas.microsoft.com/office/powerpoint/2010/main" val="2351228427"/>
              </p:ext>
            </p:extLst>
          </p:nvPr>
        </p:nvGraphicFramePr>
        <p:xfrm>
          <a:off x="525536" y="717550"/>
          <a:ext cx="7997752" cy="4616450"/>
        </p:xfrm>
        <a:graphic>
          <a:graphicData uri="http://schemas.openxmlformats.org/presentationml/2006/ole">
            <mc:AlternateContent xmlns:mc="http://schemas.openxmlformats.org/markup-compatibility/2006">
              <mc:Choice xmlns:v="urn:schemas-microsoft-com:vml" Requires="v">
                <p:oleObj name="Equation" r:id="rId3" imgW="3848040" imgH="2234880" progId="Equation.DSMT4">
                  <p:embed/>
                </p:oleObj>
              </mc:Choice>
              <mc:Fallback>
                <p:oleObj name="Equation" r:id="rId3" imgW="3848040" imgH="2234880" progId="Equation.DSMT4">
                  <p:embed/>
                  <p:pic>
                    <p:nvPicPr>
                      <p:cNvPr id="7" name="Object 6"/>
                      <p:cNvPicPr>
                        <a:picLocks noChangeAspect="1" noChangeArrowheads="1"/>
                      </p:cNvPicPr>
                      <p:nvPr/>
                    </p:nvPicPr>
                    <p:blipFill>
                      <a:blip r:embed="rId4"/>
                      <a:srcRect/>
                      <a:stretch>
                        <a:fillRect/>
                      </a:stretch>
                    </p:blipFill>
                    <p:spPr bwMode="auto">
                      <a:xfrm>
                        <a:off x="525536" y="717550"/>
                        <a:ext cx="7997752" cy="46164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95112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723640131"/>
              </p:ext>
            </p:extLst>
          </p:nvPr>
        </p:nvGraphicFramePr>
        <p:xfrm>
          <a:off x="746692" y="158296"/>
          <a:ext cx="5854700" cy="6076415"/>
        </p:xfrm>
        <a:graphic>
          <a:graphicData uri="http://schemas.openxmlformats.org/presentationml/2006/ole">
            <mc:AlternateContent xmlns:mc="http://schemas.openxmlformats.org/markup-compatibility/2006">
              <mc:Choice xmlns:v="urn:schemas-microsoft-com:vml" Requires="v">
                <p:oleObj name="Equation" r:id="rId3" imgW="2666880" imgH="2781000" progId="Equation.DSMT4">
                  <p:embed/>
                </p:oleObj>
              </mc:Choice>
              <mc:Fallback>
                <p:oleObj name="Equation" r:id="rId3" imgW="2666880" imgH="2781000" progId="Equation.DSMT4">
                  <p:embed/>
                  <p:pic>
                    <p:nvPicPr>
                      <p:cNvPr id="8" name="Object 7"/>
                      <p:cNvPicPr>
                        <a:picLocks noChangeAspect="1" noChangeArrowheads="1"/>
                      </p:cNvPicPr>
                      <p:nvPr/>
                    </p:nvPicPr>
                    <p:blipFill>
                      <a:blip r:embed="rId4"/>
                      <a:srcRect/>
                      <a:stretch>
                        <a:fillRect/>
                      </a:stretch>
                    </p:blipFill>
                    <p:spPr bwMode="auto">
                      <a:xfrm>
                        <a:off x="746692" y="158296"/>
                        <a:ext cx="5854700" cy="6076415"/>
                      </a:xfrm>
                      <a:prstGeom prst="rect">
                        <a:avLst/>
                      </a:prstGeom>
                      <a:noFill/>
                      <a:ln>
                        <a:noFill/>
                      </a:ln>
                    </p:spPr>
                  </p:pic>
                </p:oleObj>
              </mc:Fallback>
            </mc:AlternateContent>
          </a:graphicData>
        </a:graphic>
      </p:graphicFrame>
      <p:graphicFrame>
        <p:nvGraphicFramePr>
          <p:cNvPr id="5" name="Object 4">
            <a:extLst>
              <a:ext uri="{FF2B5EF4-FFF2-40B4-BE49-F238E27FC236}">
                <a16:creationId xmlns:a16="http://schemas.microsoft.com/office/drawing/2014/main" id="{9E298B3C-AE54-E741-76BD-5C4E046B1322}"/>
              </a:ext>
            </a:extLst>
          </p:cNvPr>
          <p:cNvGraphicFramePr>
            <a:graphicFrameLocks noChangeAspect="1"/>
          </p:cNvGraphicFramePr>
          <p:nvPr>
            <p:extLst>
              <p:ext uri="{D42A27DB-BD31-4B8C-83A1-F6EECF244321}">
                <p14:modId xmlns:p14="http://schemas.microsoft.com/office/powerpoint/2010/main" val="901528640"/>
              </p:ext>
            </p:extLst>
          </p:nvPr>
        </p:nvGraphicFramePr>
        <p:xfrm>
          <a:off x="4393406" y="3810000"/>
          <a:ext cx="4014788" cy="1011237"/>
        </p:xfrm>
        <a:graphic>
          <a:graphicData uri="http://schemas.openxmlformats.org/presentationml/2006/ole">
            <mc:AlternateContent xmlns:mc="http://schemas.openxmlformats.org/markup-compatibility/2006">
              <mc:Choice xmlns:v="urn:schemas-microsoft-com:vml" Requires="v">
                <p:oleObj name="Equation" r:id="rId5" imgW="1815840" imgH="457200" progId="Equation.DSMT4">
                  <p:embed/>
                </p:oleObj>
              </mc:Choice>
              <mc:Fallback>
                <p:oleObj name="Equation" r:id="rId5" imgW="1815840" imgH="457200" progId="Equation.DSMT4">
                  <p:embed/>
                  <p:pic>
                    <p:nvPicPr>
                      <p:cNvPr id="0" name=""/>
                      <p:cNvPicPr/>
                      <p:nvPr/>
                    </p:nvPicPr>
                    <p:blipFill>
                      <a:blip r:embed="rId6"/>
                      <a:stretch>
                        <a:fillRect/>
                      </a:stretch>
                    </p:blipFill>
                    <p:spPr>
                      <a:xfrm>
                        <a:off x="4393406" y="3810000"/>
                        <a:ext cx="4014788" cy="1011237"/>
                      </a:xfrm>
                      <a:prstGeom prst="rect">
                        <a:avLst/>
                      </a:prstGeom>
                    </p:spPr>
                  </p:pic>
                </p:oleObj>
              </mc:Fallback>
            </mc:AlternateContent>
          </a:graphicData>
        </a:graphic>
      </p:graphicFrame>
    </p:spTree>
    <p:extLst>
      <p:ext uri="{BB962C8B-B14F-4D97-AF65-F5344CB8AC3E}">
        <p14:creationId xmlns:p14="http://schemas.microsoft.com/office/powerpoint/2010/main" val="355028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1B6B23-A64F-1C2C-78CF-86F9A57B21CA}"/>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35FE2D6F-32E6-E646-4C3B-C9CEA1D8F7C4}"/>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A35C57CD-6D1F-DBEA-325B-BD3149F2FCD1}"/>
              </a:ext>
            </a:extLst>
          </p:cNvPr>
          <p:cNvSpPr>
            <a:spLocks noGrp="1"/>
          </p:cNvSpPr>
          <p:nvPr>
            <p:ph type="sldNum" sz="quarter" idx="12"/>
          </p:nvPr>
        </p:nvSpPr>
        <p:spPr/>
        <p:txBody>
          <a:bodyPr/>
          <a:lstStyle/>
          <a:p>
            <a:fld id="{CE368B07-CEBF-4C80-90AF-53B34FA04CF3}" type="slidenum">
              <a:rPr lang="en-US" smtClean="0"/>
              <a:pPr/>
              <a:t>13</a:t>
            </a:fld>
            <a:endParaRPr lang="en-US" dirty="0"/>
          </a:p>
        </p:txBody>
      </p:sp>
      <p:pic>
        <p:nvPicPr>
          <p:cNvPr id="5" name="Picture 4">
            <a:extLst>
              <a:ext uri="{FF2B5EF4-FFF2-40B4-BE49-F238E27FC236}">
                <a16:creationId xmlns:a16="http://schemas.microsoft.com/office/drawing/2014/main" id="{B394F198-8F53-1490-9B24-32B46E6053FE}"/>
              </a:ext>
            </a:extLst>
          </p:cNvPr>
          <p:cNvPicPr>
            <a:picLocks noChangeAspect="1"/>
          </p:cNvPicPr>
          <p:nvPr/>
        </p:nvPicPr>
        <p:blipFill>
          <a:blip r:embed="rId2"/>
          <a:stretch>
            <a:fillRect/>
          </a:stretch>
        </p:blipFill>
        <p:spPr>
          <a:xfrm>
            <a:off x="838200" y="1132002"/>
            <a:ext cx="6324600" cy="3990975"/>
          </a:xfrm>
          <a:prstGeom prst="rect">
            <a:avLst/>
          </a:prstGeom>
        </p:spPr>
      </p:pic>
      <p:sp>
        <p:nvSpPr>
          <p:cNvPr id="6" name="TextBox 5">
            <a:extLst>
              <a:ext uri="{FF2B5EF4-FFF2-40B4-BE49-F238E27FC236}">
                <a16:creationId xmlns:a16="http://schemas.microsoft.com/office/drawing/2014/main" id="{1DE1A73C-07CA-373D-8978-F3A0B2FD8C37}"/>
              </a:ext>
            </a:extLst>
          </p:cNvPr>
          <p:cNvSpPr txBox="1"/>
          <p:nvPr/>
        </p:nvSpPr>
        <p:spPr>
          <a:xfrm>
            <a:off x="990600" y="381000"/>
            <a:ext cx="6858000" cy="461665"/>
          </a:xfrm>
          <a:prstGeom prst="rect">
            <a:avLst/>
          </a:prstGeom>
          <a:noFill/>
        </p:spPr>
        <p:txBody>
          <a:bodyPr wrap="square" rtlCol="0">
            <a:spAutoFit/>
          </a:bodyPr>
          <a:lstStyle/>
          <a:p>
            <a:r>
              <a:rPr lang="en-US" sz="2400" dirty="0">
                <a:latin typeface="+mj-lt"/>
              </a:rPr>
              <a:t>Example of motion in a  central potential</a:t>
            </a:r>
          </a:p>
        </p:txBody>
      </p:sp>
      <p:graphicFrame>
        <p:nvGraphicFramePr>
          <p:cNvPr id="7" name="Object 6">
            <a:extLst>
              <a:ext uri="{FF2B5EF4-FFF2-40B4-BE49-F238E27FC236}">
                <a16:creationId xmlns:a16="http://schemas.microsoft.com/office/drawing/2014/main" id="{CA78AC8D-AB12-C61D-80D9-30E699598EA1}"/>
              </a:ext>
            </a:extLst>
          </p:cNvPr>
          <p:cNvGraphicFramePr>
            <a:graphicFrameLocks noChangeAspect="1"/>
          </p:cNvGraphicFramePr>
          <p:nvPr>
            <p:extLst>
              <p:ext uri="{D42A27DB-BD31-4B8C-83A1-F6EECF244321}">
                <p14:modId xmlns:p14="http://schemas.microsoft.com/office/powerpoint/2010/main" val="4028330564"/>
              </p:ext>
            </p:extLst>
          </p:nvPr>
        </p:nvGraphicFramePr>
        <p:xfrm>
          <a:off x="1649710" y="4444207"/>
          <a:ext cx="662979" cy="407987"/>
        </p:xfrm>
        <a:graphic>
          <a:graphicData uri="http://schemas.openxmlformats.org/presentationml/2006/ole">
            <mc:AlternateContent xmlns:mc="http://schemas.openxmlformats.org/markup-compatibility/2006">
              <mc:Choice xmlns:v="urn:schemas-microsoft-com:vml" Requires="v">
                <p:oleObj name="Equation" r:id="rId3" imgW="330120" imgH="203040" progId="Equation.DSMT4">
                  <p:embed/>
                </p:oleObj>
              </mc:Choice>
              <mc:Fallback>
                <p:oleObj name="Equation" r:id="rId3" imgW="330120" imgH="203040" progId="Equation.DSMT4">
                  <p:embed/>
                  <p:pic>
                    <p:nvPicPr>
                      <p:cNvPr id="0" name=""/>
                      <p:cNvPicPr/>
                      <p:nvPr/>
                    </p:nvPicPr>
                    <p:blipFill>
                      <a:blip r:embed="rId4"/>
                      <a:stretch>
                        <a:fillRect/>
                      </a:stretch>
                    </p:blipFill>
                    <p:spPr>
                      <a:xfrm>
                        <a:off x="1649710" y="4444207"/>
                        <a:ext cx="662979" cy="40798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BE54FEF3-C376-EB0F-A0D1-8B55029D468E}"/>
              </a:ext>
            </a:extLst>
          </p:cNvPr>
          <p:cNvGraphicFramePr>
            <a:graphicFrameLocks noChangeAspect="1"/>
          </p:cNvGraphicFramePr>
          <p:nvPr>
            <p:extLst>
              <p:ext uri="{D42A27DB-BD31-4B8C-83A1-F6EECF244321}">
                <p14:modId xmlns:p14="http://schemas.microsoft.com/office/powerpoint/2010/main" val="1658716183"/>
              </p:ext>
            </p:extLst>
          </p:nvPr>
        </p:nvGraphicFramePr>
        <p:xfrm>
          <a:off x="2044700" y="1222887"/>
          <a:ext cx="927100" cy="986913"/>
        </p:xfrm>
        <a:graphic>
          <a:graphicData uri="http://schemas.openxmlformats.org/presentationml/2006/ole">
            <mc:AlternateContent xmlns:mc="http://schemas.openxmlformats.org/markup-compatibility/2006">
              <mc:Choice xmlns:v="urn:schemas-microsoft-com:vml" Requires="v">
                <p:oleObj name="Equation" r:id="rId5" imgW="393480" imgH="419040" progId="Equation.DSMT4">
                  <p:embed/>
                </p:oleObj>
              </mc:Choice>
              <mc:Fallback>
                <p:oleObj name="Equation" r:id="rId5" imgW="393480" imgH="419040" progId="Equation.DSMT4">
                  <p:embed/>
                  <p:pic>
                    <p:nvPicPr>
                      <p:cNvPr id="0" name=""/>
                      <p:cNvPicPr/>
                      <p:nvPr/>
                    </p:nvPicPr>
                    <p:blipFill>
                      <a:blip r:embed="rId6"/>
                      <a:stretch>
                        <a:fillRect/>
                      </a:stretch>
                    </p:blipFill>
                    <p:spPr>
                      <a:xfrm>
                        <a:off x="2044700" y="1222887"/>
                        <a:ext cx="927100" cy="986913"/>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45C9DD6E-09B2-7DF2-06E0-F94B88760C2F}"/>
              </a:ext>
            </a:extLst>
          </p:cNvPr>
          <p:cNvGraphicFramePr>
            <a:graphicFrameLocks noChangeAspect="1"/>
          </p:cNvGraphicFramePr>
          <p:nvPr>
            <p:extLst>
              <p:ext uri="{D42A27DB-BD31-4B8C-83A1-F6EECF244321}">
                <p14:modId xmlns:p14="http://schemas.microsoft.com/office/powerpoint/2010/main" val="3276484265"/>
              </p:ext>
            </p:extLst>
          </p:nvPr>
        </p:nvGraphicFramePr>
        <p:xfrm>
          <a:off x="1606107" y="2712741"/>
          <a:ext cx="1413163" cy="728662"/>
        </p:xfrm>
        <a:graphic>
          <a:graphicData uri="http://schemas.openxmlformats.org/presentationml/2006/ole">
            <mc:AlternateContent xmlns:mc="http://schemas.openxmlformats.org/markup-compatibility/2006">
              <mc:Choice xmlns:v="urn:schemas-microsoft-com:vml" Requires="v">
                <p:oleObj name="Equation" r:id="rId7" imgW="812520" imgH="419040" progId="Equation.DSMT4">
                  <p:embed/>
                </p:oleObj>
              </mc:Choice>
              <mc:Fallback>
                <p:oleObj name="Equation" r:id="rId7" imgW="812520" imgH="419040" progId="Equation.DSMT4">
                  <p:embed/>
                  <p:pic>
                    <p:nvPicPr>
                      <p:cNvPr id="0" name=""/>
                      <p:cNvPicPr/>
                      <p:nvPr/>
                    </p:nvPicPr>
                    <p:blipFill>
                      <a:blip r:embed="rId8"/>
                      <a:stretch>
                        <a:fillRect/>
                      </a:stretch>
                    </p:blipFill>
                    <p:spPr>
                      <a:xfrm>
                        <a:off x="1606107" y="2712741"/>
                        <a:ext cx="1413163" cy="728662"/>
                      </a:xfrm>
                      <a:prstGeom prst="rect">
                        <a:avLst/>
                      </a:prstGeom>
                    </p:spPr>
                  </p:pic>
                </p:oleObj>
              </mc:Fallback>
            </mc:AlternateContent>
          </a:graphicData>
        </a:graphic>
      </p:graphicFrame>
      <p:cxnSp>
        <p:nvCxnSpPr>
          <p:cNvPr id="13" name="Straight Connector 12">
            <a:extLst>
              <a:ext uri="{FF2B5EF4-FFF2-40B4-BE49-F238E27FC236}">
                <a16:creationId xmlns:a16="http://schemas.microsoft.com/office/drawing/2014/main" id="{2C3C9D9E-1DAC-278B-2FD9-2B8A8B580EDA}"/>
              </a:ext>
            </a:extLst>
          </p:cNvPr>
          <p:cNvCxnSpPr/>
          <p:nvPr/>
        </p:nvCxnSpPr>
        <p:spPr>
          <a:xfrm>
            <a:off x="457200" y="3657600"/>
            <a:ext cx="8229600" cy="0"/>
          </a:xfrm>
          <a:prstGeom prst="line">
            <a:avLst/>
          </a:prstGeom>
          <a:ln w="412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13">
            <a:extLst>
              <a:ext uri="{FF2B5EF4-FFF2-40B4-BE49-F238E27FC236}">
                <a16:creationId xmlns:a16="http://schemas.microsoft.com/office/drawing/2014/main" id="{AE119B76-5F74-E787-8E9D-095019359D81}"/>
              </a:ext>
            </a:extLst>
          </p:cNvPr>
          <p:cNvGraphicFramePr>
            <a:graphicFrameLocks noChangeAspect="1"/>
          </p:cNvGraphicFramePr>
          <p:nvPr>
            <p:extLst>
              <p:ext uri="{D42A27DB-BD31-4B8C-83A1-F6EECF244321}">
                <p14:modId xmlns:p14="http://schemas.microsoft.com/office/powerpoint/2010/main" val="2519396271"/>
              </p:ext>
            </p:extLst>
          </p:nvPr>
        </p:nvGraphicFramePr>
        <p:xfrm>
          <a:off x="7685314" y="2928939"/>
          <a:ext cx="729784" cy="728661"/>
        </p:xfrm>
        <a:graphic>
          <a:graphicData uri="http://schemas.openxmlformats.org/presentationml/2006/ole">
            <mc:AlternateContent xmlns:mc="http://schemas.openxmlformats.org/markup-compatibility/2006">
              <mc:Choice xmlns:v="urn:schemas-microsoft-com:vml" Requires="v">
                <p:oleObj name="Equation" r:id="rId9" imgW="177480" imgH="190440" progId="Equation.DSMT4">
                  <p:embed/>
                </p:oleObj>
              </mc:Choice>
              <mc:Fallback>
                <p:oleObj name="Equation" r:id="rId9" imgW="177480" imgH="190440" progId="Equation.DSMT4">
                  <p:embed/>
                  <p:pic>
                    <p:nvPicPr>
                      <p:cNvPr id="0" name=""/>
                      <p:cNvPicPr/>
                      <p:nvPr/>
                    </p:nvPicPr>
                    <p:blipFill>
                      <a:blip r:embed="rId10"/>
                      <a:stretch>
                        <a:fillRect/>
                      </a:stretch>
                    </p:blipFill>
                    <p:spPr>
                      <a:xfrm>
                        <a:off x="7685314" y="2928939"/>
                        <a:ext cx="729784" cy="728661"/>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4544BAC3-2AD4-F8E1-69A3-F53D0F4C7988}"/>
              </a:ext>
            </a:extLst>
          </p:cNvPr>
          <p:cNvGraphicFramePr>
            <a:graphicFrameLocks noChangeAspect="1"/>
          </p:cNvGraphicFramePr>
          <p:nvPr>
            <p:extLst>
              <p:ext uri="{D42A27DB-BD31-4B8C-83A1-F6EECF244321}">
                <p14:modId xmlns:p14="http://schemas.microsoft.com/office/powerpoint/2010/main" val="694694464"/>
              </p:ext>
            </p:extLst>
          </p:nvPr>
        </p:nvGraphicFramePr>
        <p:xfrm>
          <a:off x="4843702" y="4476864"/>
          <a:ext cx="3843098" cy="1713483"/>
        </p:xfrm>
        <a:graphic>
          <a:graphicData uri="http://schemas.openxmlformats.org/presentationml/2006/ole">
            <mc:AlternateContent xmlns:mc="http://schemas.openxmlformats.org/markup-compatibility/2006">
              <mc:Choice xmlns:v="urn:schemas-microsoft-com:vml" Requires="v">
                <p:oleObj name="Equation" r:id="rId11" imgW="1993680" imgH="888840" progId="Equation.DSMT4">
                  <p:embed/>
                </p:oleObj>
              </mc:Choice>
              <mc:Fallback>
                <p:oleObj name="Equation" r:id="rId11" imgW="1993680" imgH="888840" progId="Equation.DSMT4">
                  <p:embed/>
                  <p:pic>
                    <p:nvPicPr>
                      <p:cNvPr id="0" name=""/>
                      <p:cNvPicPr/>
                      <p:nvPr/>
                    </p:nvPicPr>
                    <p:blipFill>
                      <a:blip r:embed="rId12"/>
                      <a:stretch>
                        <a:fillRect/>
                      </a:stretch>
                    </p:blipFill>
                    <p:spPr>
                      <a:xfrm>
                        <a:off x="4843702" y="4476864"/>
                        <a:ext cx="3843098" cy="1713483"/>
                      </a:xfrm>
                      <a:prstGeom prst="rect">
                        <a:avLst/>
                      </a:prstGeom>
                    </p:spPr>
                  </p:pic>
                </p:oleObj>
              </mc:Fallback>
            </mc:AlternateContent>
          </a:graphicData>
        </a:graphic>
      </p:graphicFrame>
      <p:sp>
        <p:nvSpPr>
          <p:cNvPr id="16" name="Oval 15">
            <a:extLst>
              <a:ext uri="{FF2B5EF4-FFF2-40B4-BE49-F238E27FC236}">
                <a16:creationId xmlns:a16="http://schemas.microsoft.com/office/drawing/2014/main" id="{602B66F0-9DCA-C127-CDCC-6D5AA56730D8}"/>
              </a:ext>
            </a:extLst>
          </p:cNvPr>
          <p:cNvSpPr>
            <a:spLocks noChangeAspect="1"/>
          </p:cNvSpPr>
          <p:nvPr/>
        </p:nvSpPr>
        <p:spPr>
          <a:xfrm>
            <a:off x="1522185" y="3441403"/>
            <a:ext cx="457200" cy="4572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BC9C083-82BF-20E3-E9E4-E2A4A61A1182}"/>
              </a:ext>
            </a:extLst>
          </p:cNvPr>
          <p:cNvSpPr>
            <a:spLocks noChangeAspect="1"/>
          </p:cNvSpPr>
          <p:nvPr/>
        </p:nvSpPr>
        <p:spPr>
          <a:xfrm>
            <a:off x="6124732" y="3395889"/>
            <a:ext cx="457200" cy="457200"/>
          </a:xfrm>
          <a:prstGeom prst="ellipse">
            <a:avLst/>
          </a:prstGeom>
          <a:noFill/>
          <a:ln w="444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169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nvGraphicFramePr>
        <p:xfrm>
          <a:off x="228600" y="817563"/>
          <a:ext cx="8793539" cy="4897437"/>
        </p:xfrm>
        <a:graphic>
          <a:graphicData uri="http://schemas.openxmlformats.org/presentationml/2006/ole">
            <mc:AlternateContent xmlns:mc="http://schemas.openxmlformats.org/markup-compatibility/2006">
              <mc:Choice xmlns:v="urn:schemas-microsoft-com:vml" Requires="v">
                <p:oleObj name="Equation" r:id="rId3" imgW="6134040" imgH="3416040" progId="Equation.DSMT4">
                  <p:embed/>
                </p:oleObj>
              </mc:Choice>
              <mc:Fallback>
                <p:oleObj name="Equation" r:id="rId3" imgW="6134040" imgH="3416040" progId="Equation.DSMT4">
                  <p:embed/>
                  <p:pic>
                    <p:nvPicPr>
                      <p:cNvPr id="5" name="Object 4"/>
                      <p:cNvPicPr/>
                      <p:nvPr/>
                    </p:nvPicPr>
                    <p:blipFill>
                      <a:blip r:embed="rId4"/>
                      <a:stretch>
                        <a:fillRect/>
                      </a:stretch>
                    </p:blipFill>
                    <p:spPr>
                      <a:xfrm>
                        <a:off x="228600" y="817563"/>
                        <a:ext cx="8793539" cy="4897437"/>
                      </a:xfrm>
                      <a:prstGeom prst="rect">
                        <a:avLst/>
                      </a:prstGeom>
                    </p:spPr>
                  </p:pic>
                </p:oleObj>
              </mc:Fallback>
            </mc:AlternateContent>
          </a:graphicData>
        </a:graphic>
      </p:graphicFrame>
    </p:spTree>
    <p:extLst>
      <p:ext uri="{BB962C8B-B14F-4D97-AF65-F5344CB8AC3E}">
        <p14:creationId xmlns:p14="http://schemas.microsoft.com/office/powerpoint/2010/main" val="1995423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5579353-DF8B-4F53-BD5A-39C36710F287}"/>
              </a:ext>
            </a:extLst>
          </p:cNvPr>
          <p:cNvSpPr/>
          <p:nvPr/>
        </p:nvSpPr>
        <p:spPr>
          <a:xfrm>
            <a:off x="609600" y="4267200"/>
            <a:ext cx="6324600" cy="16764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EEAABC89-2C6B-4582-BB54-867A5C0A8FE6}"/>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44876EA7-FABF-4CB6-A7E3-A0E711EADFDE}"/>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DCCCC419-FE88-464B-AEC0-A69E202B621B}"/>
              </a:ext>
            </a:extLst>
          </p:cNvPr>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a:extLst>
              <a:ext uri="{FF2B5EF4-FFF2-40B4-BE49-F238E27FC236}">
                <a16:creationId xmlns:a16="http://schemas.microsoft.com/office/drawing/2014/main" id="{CD517CE9-4C2F-4904-A653-BD833C355307}"/>
              </a:ext>
            </a:extLst>
          </p:cNvPr>
          <p:cNvGraphicFramePr>
            <a:graphicFrameLocks noChangeAspect="1"/>
          </p:cNvGraphicFramePr>
          <p:nvPr/>
        </p:nvGraphicFramePr>
        <p:xfrm>
          <a:off x="188118" y="762000"/>
          <a:ext cx="8767763" cy="4398962"/>
        </p:xfrm>
        <a:graphic>
          <a:graphicData uri="http://schemas.openxmlformats.org/presentationml/2006/ole">
            <mc:AlternateContent xmlns:mc="http://schemas.openxmlformats.org/markup-compatibility/2006">
              <mc:Choice xmlns:v="urn:schemas-microsoft-com:vml" Requires="v">
                <p:oleObj name="Equation" r:id="rId3" imgW="7162560" imgH="3593880" progId="Equation.DSMT4">
                  <p:embed/>
                </p:oleObj>
              </mc:Choice>
              <mc:Fallback>
                <p:oleObj name="Equation" r:id="rId3" imgW="7162560" imgH="3593880" progId="Equation.DSMT4">
                  <p:embed/>
                  <p:pic>
                    <p:nvPicPr>
                      <p:cNvPr id="5" name="Object 4">
                        <a:extLst>
                          <a:ext uri="{FF2B5EF4-FFF2-40B4-BE49-F238E27FC236}">
                            <a16:creationId xmlns:a16="http://schemas.microsoft.com/office/drawing/2014/main" id="{CD517CE9-4C2F-4904-A653-BD833C355307}"/>
                          </a:ext>
                        </a:extLst>
                      </p:cNvPr>
                      <p:cNvPicPr/>
                      <p:nvPr/>
                    </p:nvPicPr>
                    <p:blipFill>
                      <a:blip r:embed="rId4"/>
                      <a:stretch>
                        <a:fillRect/>
                      </a:stretch>
                    </p:blipFill>
                    <p:spPr>
                      <a:xfrm>
                        <a:off x="188118" y="762000"/>
                        <a:ext cx="8767763" cy="4398962"/>
                      </a:xfrm>
                      <a:prstGeom prst="rect">
                        <a:avLst/>
                      </a:prstGeom>
                    </p:spPr>
                  </p:pic>
                </p:oleObj>
              </mc:Fallback>
            </mc:AlternateContent>
          </a:graphicData>
        </a:graphic>
      </p:graphicFrame>
      <p:sp>
        <p:nvSpPr>
          <p:cNvPr id="7" name="Arrow: Left 6">
            <a:extLst>
              <a:ext uri="{FF2B5EF4-FFF2-40B4-BE49-F238E27FC236}">
                <a16:creationId xmlns:a16="http://schemas.microsoft.com/office/drawing/2014/main" id="{EEA72A42-3932-4109-AE6A-843C6C89E3B8}"/>
              </a:ext>
            </a:extLst>
          </p:cNvPr>
          <p:cNvSpPr/>
          <p:nvPr/>
        </p:nvSpPr>
        <p:spPr>
          <a:xfrm rot="1656263">
            <a:off x="3032316" y="5276902"/>
            <a:ext cx="1143000" cy="7064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82B5F27-0B91-4EAB-B275-E0E171395E39}"/>
              </a:ext>
            </a:extLst>
          </p:cNvPr>
          <p:cNvSpPr txBox="1"/>
          <p:nvPr/>
        </p:nvSpPr>
        <p:spPr>
          <a:xfrm>
            <a:off x="4343400" y="5486400"/>
            <a:ext cx="3352800" cy="461665"/>
          </a:xfrm>
          <a:prstGeom prst="rect">
            <a:avLst/>
          </a:prstGeom>
          <a:noFill/>
        </p:spPr>
        <p:txBody>
          <a:bodyPr wrap="square" rtlCol="0">
            <a:spAutoFit/>
          </a:bodyPr>
          <a:lstStyle/>
          <a:p>
            <a:r>
              <a:rPr lang="en-US" sz="2400" b="1" dirty="0">
                <a:solidFill>
                  <a:srgbClr val="FF0000"/>
                </a:solidFill>
                <a:latin typeface="+mj-lt"/>
              </a:rPr>
              <a:t>Canonical</a:t>
            </a:r>
            <a:r>
              <a:rPr lang="en-US" sz="2400" b="1" dirty="0">
                <a:latin typeface="+mj-lt"/>
              </a:rPr>
              <a:t> </a:t>
            </a:r>
            <a:r>
              <a:rPr lang="en-US" sz="2400" b="1" dirty="0">
                <a:solidFill>
                  <a:srgbClr val="FF0000"/>
                </a:solidFill>
                <a:latin typeface="+mj-lt"/>
              </a:rPr>
              <a:t>form</a:t>
            </a:r>
          </a:p>
        </p:txBody>
      </p:sp>
    </p:spTree>
    <p:extLst>
      <p:ext uri="{BB962C8B-B14F-4D97-AF65-F5344CB8AC3E}">
        <p14:creationId xmlns:p14="http://schemas.microsoft.com/office/powerpoint/2010/main" val="1252485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A910B7-2611-CCF4-D820-687F3C753804}"/>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21A8F397-E1FC-B3CE-3F79-41BCCA381955}"/>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DAA952A9-16B9-8EBA-6B52-23976F55D45D}"/>
              </a:ext>
            </a:extLst>
          </p:cNvPr>
          <p:cNvSpPr>
            <a:spLocks noGrp="1"/>
          </p:cNvSpPr>
          <p:nvPr>
            <p:ph type="sldNum" sz="quarter" idx="12"/>
          </p:nvPr>
        </p:nvSpPr>
        <p:spPr/>
        <p:txBody>
          <a:bodyPr/>
          <a:lstStyle/>
          <a:p>
            <a:fld id="{CE368B07-CEBF-4C80-90AF-53B34FA04CF3}" type="slidenum">
              <a:rPr lang="en-US" smtClean="0"/>
              <a:pPr/>
              <a:t>16</a:t>
            </a:fld>
            <a:endParaRPr lang="en-US" dirty="0"/>
          </a:p>
        </p:txBody>
      </p:sp>
      <p:sp>
        <p:nvSpPr>
          <p:cNvPr id="5" name="TextBox 4">
            <a:extLst>
              <a:ext uri="{FF2B5EF4-FFF2-40B4-BE49-F238E27FC236}">
                <a16:creationId xmlns:a16="http://schemas.microsoft.com/office/drawing/2014/main" id="{13FC53C3-D0BA-C638-8D81-60875431A3E3}"/>
              </a:ext>
            </a:extLst>
          </p:cNvPr>
          <p:cNvSpPr txBox="1"/>
          <p:nvPr/>
        </p:nvSpPr>
        <p:spPr>
          <a:xfrm>
            <a:off x="304800" y="685800"/>
            <a:ext cx="8077200" cy="830997"/>
          </a:xfrm>
          <a:prstGeom prst="rect">
            <a:avLst/>
          </a:prstGeom>
          <a:noFill/>
        </p:spPr>
        <p:txBody>
          <a:bodyPr wrap="square" rtlCol="0">
            <a:spAutoFit/>
          </a:bodyPr>
          <a:lstStyle/>
          <a:p>
            <a:r>
              <a:rPr lang="en-US" sz="2400" dirty="0">
                <a:latin typeface="+mj-lt"/>
              </a:rPr>
              <a:t>Some more examples of using </a:t>
            </a:r>
            <a:r>
              <a:rPr lang="en-US" sz="2400" dirty="0" err="1">
                <a:latin typeface="+mj-lt"/>
              </a:rPr>
              <a:t>Lagrangian</a:t>
            </a:r>
            <a:r>
              <a:rPr lang="en-US" sz="2400" dirty="0">
                <a:latin typeface="+mj-lt"/>
              </a:rPr>
              <a:t> and/or Hamiltonian formalism for analyzing motion --</a:t>
            </a:r>
          </a:p>
        </p:txBody>
      </p:sp>
    </p:spTree>
    <p:extLst>
      <p:ext uri="{BB962C8B-B14F-4D97-AF65-F5344CB8AC3E}">
        <p14:creationId xmlns:p14="http://schemas.microsoft.com/office/powerpoint/2010/main" val="1029920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5" name="Object 4"/>
          <p:cNvGraphicFramePr>
            <a:graphicFrameLocks noChangeAspect="1"/>
          </p:cNvGraphicFramePr>
          <p:nvPr/>
        </p:nvGraphicFramePr>
        <p:xfrm>
          <a:off x="1010774" y="3581400"/>
          <a:ext cx="7188200" cy="1839912"/>
        </p:xfrm>
        <a:graphic>
          <a:graphicData uri="http://schemas.openxmlformats.org/presentationml/2006/ole">
            <mc:AlternateContent xmlns:mc="http://schemas.openxmlformats.org/markup-compatibility/2006">
              <mc:Choice xmlns:v="urn:schemas-microsoft-com:vml" Requires="v">
                <p:oleObj name="数式" r:id="rId3" imgW="3174840" imgH="812520" progId="Equation.3">
                  <p:embed/>
                </p:oleObj>
              </mc:Choice>
              <mc:Fallback>
                <p:oleObj name="数式" r:id="rId3" imgW="3174840" imgH="812520" progId="Equation.3">
                  <p:embed/>
                  <p:pic>
                    <p:nvPicPr>
                      <p:cNvPr id="5" name="Object 4"/>
                      <p:cNvPicPr>
                        <a:picLocks noChangeAspect="1" noChangeArrowheads="1"/>
                      </p:cNvPicPr>
                      <p:nvPr/>
                    </p:nvPicPr>
                    <p:blipFill>
                      <a:blip r:embed="rId4"/>
                      <a:srcRect/>
                      <a:stretch>
                        <a:fillRect/>
                      </a:stretch>
                    </p:blipFill>
                    <p:spPr bwMode="auto">
                      <a:xfrm>
                        <a:off x="1010774" y="3581400"/>
                        <a:ext cx="71882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533400" y="457200"/>
            <a:ext cx="6096000" cy="2833688"/>
            <a:chOff x="533400" y="457200"/>
            <a:chExt cx="6096000" cy="2833688"/>
          </a:xfrm>
        </p:grpSpPr>
        <p:grpSp>
          <p:nvGrpSpPr>
            <p:cNvPr id="7" name="Group 6"/>
            <p:cNvGrpSpPr/>
            <p:nvPr/>
          </p:nvGrpSpPr>
          <p:grpSpPr>
            <a:xfrm>
              <a:off x="533400" y="457200"/>
              <a:ext cx="6096000" cy="2833688"/>
              <a:chOff x="533400" y="457200"/>
              <a:chExt cx="6096000" cy="2833688"/>
            </a:xfrm>
          </p:grpSpPr>
          <p:sp>
            <p:nvSpPr>
              <p:cNvPr id="11" name="TextBox 10"/>
              <p:cNvSpPr txBox="1"/>
              <p:nvPr/>
            </p:nvSpPr>
            <p:spPr>
              <a:xfrm>
                <a:off x="533400" y="457200"/>
                <a:ext cx="5334000" cy="461665"/>
              </a:xfrm>
              <a:prstGeom prst="rect">
                <a:avLst/>
              </a:prstGeom>
              <a:noFill/>
            </p:spPr>
            <p:txBody>
              <a:bodyPr wrap="square" rtlCol="0">
                <a:spAutoFit/>
              </a:bodyPr>
              <a:lstStyle/>
              <a:p>
                <a:r>
                  <a:rPr lang="en-US" sz="2400" dirty="0">
                    <a:latin typeface="+mj-lt"/>
                  </a:rPr>
                  <a:t>Example – linear molecule</a:t>
                </a:r>
              </a:p>
            </p:txBody>
          </p:sp>
          <p:grpSp>
            <p:nvGrpSpPr>
              <p:cNvPr id="12" name="Group 11"/>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p:cNvCxnSpPr/>
              <p:nvPr/>
            </p:nvCxnSpPr>
            <p:spPr>
              <a:xfrm>
                <a:off x="533400" y="1143096"/>
                <a:ext cx="0" cy="2133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 y="2590800"/>
                <a:ext cx="9547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2819400"/>
                <a:ext cx="320402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3048000"/>
                <a:ext cx="55126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nvGraphicFramePr>
            <p:xfrm>
              <a:off x="1579562" y="2292350"/>
              <a:ext cx="401638" cy="517525"/>
            </p:xfrm>
            <a:graphic>
              <a:graphicData uri="http://schemas.openxmlformats.org/presentationml/2006/ole">
                <mc:AlternateContent xmlns:mc="http://schemas.openxmlformats.org/markup-compatibility/2006">
                  <mc:Choice xmlns:v="urn:schemas-microsoft-com:vml" Requires="v">
                    <p:oleObj name="数式" r:id="rId6" imgW="177480" imgH="228600" progId="Equation.3">
                      <p:embed/>
                    </p:oleObj>
                  </mc:Choice>
                  <mc:Fallback>
                    <p:oleObj name="数式" r:id="rId6" imgW="177480" imgH="228600" progId="Equation.3">
                      <p:embed/>
                      <p:pic>
                        <p:nvPicPr>
                          <p:cNvPr id="17" name="Object 16"/>
                          <p:cNvPicPr>
                            <a:picLocks noChangeAspect="1" noChangeArrowheads="1"/>
                          </p:cNvPicPr>
                          <p:nvPr/>
                        </p:nvPicPr>
                        <p:blipFill>
                          <a:blip r:embed="rId7"/>
                          <a:srcRect/>
                          <a:stretch>
                            <a:fillRect/>
                          </a:stretch>
                        </p:blipFill>
                        <p:spPr bwMode="auto">
                          <a:xfrm>
                            <a:off x="1579562" y="2292350"/>
                            <a:ext cx="401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nvGraphicFramePr>
            <p:xfrm>
              <a:off x="3865563" y="2444750"/>
              <a:ext cx="401637" cy="517525"/>
            </p:xfrm>
            <a:graphic>
              <a:graphicData uri="http://schemas.openxmlformats.org/presentationml/2006/ole">
                <mc:AlternateContent xmlns:mc="http://schemas.openxmlformats.org/markup-compatibility/2006">
                  <mc:Choice xmlns:v="urn:schemas-microsoft-com:vml" Requires="v">
                    <p:oleObj name="数式" r:id="rId8" imgW="177480" imgH="228600" progId="Equation.3">
                      <p:embed/>
                    </p:oleObj>
                  </mc:Choice>
                  <mc:Fallback>
                    <p:oleObj name="数式" r:id="rId8" imgW="177480" imgH="228600" progId="Equation.3">
                      <p:embed/>
                      <p:pic>
                        <p:nvPicPr>
                          <p:cNvPr id="18" name="Object 17"/>
                          <p:cNvPicPr>
                            <a:picLocks noChangeAspect="1" noChangeArrowheads="1"/>
                          </p:cNvPicPr>
                          <p:nvPr/>
                        </p:nvPicPr>
                        <p:blipFill>
                          <a:blip r:embed="rId9"/>
                          <a:srcRect/>
                          <a:stretch>
                            <a:fillRect/>
                          </a:stretch>
                        </p:blipFill>
                        <p:spPr bwMode="auto">
                          <a:xfrm>
                            <a:off x="3865563" y="2444750"/>
                            <a:ext cx="401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nvGraphicFramePr>
            <p:xfrm>
              <a:off x="6227763" y="2744788"/>
              <a:ext cx="401637" cy="546100"/>
            </p:xfrm>
            <a:graphic>
              <a:graphicData uri="http://schemas.openxmlformats.org/presentationml/2006/ole">
                <mc:AlternateContent xmlns:mc="http://schemas.openxmlformats.org/markup-compatibility/2006">
                  <mc:Choice xmlns:v="urn:schemas-microsoft-com:vml" Requires="v">
                    <p:oleObj name="数式" r:id="rId10" imgW="177480" imgH="241200" progId="Equation.3">
                      <p:embed/>
                    </p:oleObj>
                  </mc:Choice>
                  <mc:Fallback>
                    <p:oleObj name="数式" r:id="rId10" imgW="177480" imgH="241200" progId="Equation.3">
                      <p:embed/>
                      <p:pic>
                        <p:nvPicPr>
                          <p:cNvPr id="19" name="Object 18"/>
                          <p:cNvPicPr>
                            <a:picLocks noChangeAspect="1" noChangeArrowheads="1"/>
                          </p:cNvPicPr>
                          <p:nvPr/>
                        </p:nvPicPr>
                        <p:blipFill>
                          <a:blip r:embed="rId11"/>
                          <a:srcRect/>
                          <a:stretch>
                            <a:fillRect/>
                          </a:stretch>
                        </p:blipFill>
                        <p:spPr bwMode="auto">
                          <a:xfrm>
                            <a:off x="6227763" y="274478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9" name="TextBox 8"/>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10" name="TextBox 9"/>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spTree>
    <p:extLst>
      <p:ext uri="{BB962C8B-B14F-4D97-AF65-F5344CB8AC3E}">
        <p14:creationId xmlns:p14="http://schemas.microsoft.com/office/powerpoint/2010/main" val="458993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p:cNvGraphicFramePr>
            <a:graphicFrameLocks noChangeAspect="1"/>
          </p:cNvGraphicFramePr>
          <p:nvPr/>
        </p:nvGraphicFramePr>
        <p:xfrm>
          <a:off x="762000" y="2012632"/>
          <a:ext cx="6613525" cy="2012950"/>
        </p:xfrm>
        <a:graphic>
          <a:graphicData uri="http://schemas.openxmlformats.org/presentationml/2006/ole">
            <mc:AlternateContent xmlns:mc="http://schemas.openxmlformats.org/markup-compatibility/2006">
              <mc:Choice xmlns:v="urn:schemas-microsoft-com:vml" Requires="v">
                <p:oleObj name="数式" r:id="rId3" imgW="2920680" imgH="888840" progId="Equation.3">
                  <p:embed/>
                </p:oleObj>
              </mc:Choice>
              <mc:Fallback>
                <p:oleObj name="数式" r:id="rId3" imgW="2920680" imgH="888840" progId="Equation.3">
                  <p:embed/>
                  <p:pic>
                    <p:nvPicPr>
                      <p:cNvPr id="5" name="Object 4"/>
                      <p:cNvPicPr>
                        <a:picLocks noChangeAspect="1" noChangeArrowheads="1"/>
                      </p:cNvPicPr>
                      <p:nvPr/>
                    </p:nvPicPr>
                    <p:blipFill>
                      <a:blip r:embed="rId4"/>
                      <a:srcRect/>
                      <a:stretch>
                        <a:fillRect/>
                      </a:stretch>
                    </p:blipFill>
                    <p:spPr bwMode="auto">
                      <a:xfrm>
                        <a:off x="762000" y="2012632"/>
                        <a:ext cx="66135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nvGraphicFramePr>
        <p:xfrm>
          <a:off x="762000" y="4037012"/>
          <a:ext cx="4514850" cy="2319338"/>
        </p:xfrm>
        <a:graphic>
          <a:graphicData uri="http://schemas.openxmlformats.org/presentationml/2006/ole">
            <mc:AlternateContent xmlns:mc="http://schemas.openxmlformats.org/markup-compatibility/2006">
              <mc:Choice xmlns:v="urn:schemas-microsoft-com:vml" Requires="v">
                <p:oleObj name="数式" r:id="rId5" imgW="1993680" imgH="990360" progId="Equation.3">
                  <p:embed/>
                </p:oleObj>
              </mc:Choice>
              <mc:Fallback>
                <p:oleObj name="数式" r:id="rId5" imgW="1993680" imgH="990360" progId="Equation.3">
                  <p:embed/>
                  <p:pic>
                    <p:nvPicPr>
                      <p:cNvPr id="6" name="Object 5"/>
                      <p:cNvPicPr>
                        <a:picLocks noChangeAspect="1" noChangeArrowheads="1"/>
                      </p:cNvPicPr>
                      <p:nvPr/>
                    </p:nvPicPr>
                    <p:blipFill>
                      <a:blip r:embed="rId6"/>
                      <a:srcRect/>
                      <a:stretch>
                        <a:fillRect/>
                      </a:stretch>
                    </p:blipFill>
                    <p:spPr bwMode="auto">
                      <a:xfrm>
                        <a:off x="762000" y="4037012"/>
                        <a:ext cx="4514850" cy="231933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nvGraphicFramePr>
        <p:xfrm>
          <a:off x="253947" y="457200"/>
          <a:ext cx="8636105" cy="1355407"/>
        </p:xfrm>
        <a:graphic>
          <a:graphicData uri="http://schemas.openxmlformats.org/presentationml/2006/ole">
            <mc:AlternateContent xmlns:mc="http://schemas.openxmlformats.org/markup-compatibility/2006">
              <mc:Choice xmlns:v="urn:schemas-microsoft-com:vml" Requires="v">
                <p:oleObj name="Equation" r:id="rId7" imgW="6070320" imgH="952200" progId="Equation.DSMT4">
                  <p:embed/>
                </p:oleObj>
              </mc:Choice>
              <mc:Fallback>
                <p:oleObj name="Equation" r:id="rId7" imgW="6070320" imgH="952200" progId="Equation.DSMT4">
                  <p:embed/>
                  <p:pic>
                    <p:nvPicPr>
                      <p:cNvPr id="7" name="Object 6"/>
                      <p:cNvPicPr>
                        <a:picLocks noChangeAspect="1" noChangeArrowheads="1"/>
                      </p:cNvPicPr>
                      <p:nvPr/>
                    </p:nvPicPr>
                    <p:blipFill>
                      <a:blip r:embed="rId8"/>
                      <a:srcRect/>
                      <a:stretch>
                        <a:fillRect/>
                      </a:stretch>
                    </p:blipFill>
                    <p:spPr bwMode="auto">
                      <a:xfrm>
                        <a:off x="253947" y="457200"/>
                        <a:ext cx="8636105" cy="1355407"/>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993196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B1887AD-236C-4940-93B4-6376CB6D8BB3}"/>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90905BE9-1201-4F49-91BF-5BC5BF0CA38F}"/>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1BCEB2BA-719E-4CFA-A354-A6DAEC66DD91}"/>
              </a:ext>
            </a:extLst>
          </p:cNvPr>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a:extLst>
              <a:ext uri="{FF2B5EF4-FFF2-40B4-BE49-F238E27FC236}">
                <a16:creationId xmlns:a16="http://schemas.microsoft.com/office/drawing/2014/main" id="{F2F52192-06D5-4E70-91A7-A13D2A2B6A23}"/>
              </a:ext>
            </a:extLst>
          </p:cNvPr>
          <p:cNvGraphicFramePr>
            <a:graphicFrameLocks noChangeAspect="1"/>
          </p:cNvGraphicFramePr>
          <p:nvPr/>
        </p:nvGraphicFramePr>
        <p:xfrm>
          <a:off x="1455738" y="831850"/>
          <a:ext cx="6269037" cy="4578350"/>
        </p:xfrm>
        <a:graphic>
          <a:graphicData uri="http://schemas.openxmlformats.org/presentationml/2006/ole">
            <mc:AlternateContent xmlns:mc="http://schemas.openxmlformats.org/markup-compatibility/2006">
              <mc:Choice xmlns:v="urn:schemas-microsoft-com:vml" Requires="v">
                <p:oleObj name="数式" r:id="rId2" imgW="2768400" imgH="1955520" progId="Equation.3">
                  <p:embed/>
                </p:oleObj>
              </mc:Choice>
              <mc:Fallback>
                <p:oleObj name="数式" r:id="rId2" imgW="2768400" imgH="1955520" progId="Equation.3">
                  <p:embed/>
                  <p:pic>
                    <p:nvPicPr>
                      <p:cNvPr id="5" name="Object 4">
                        <a:extLst>
                          <a:ext uri="{FF2B5EF4-FFF2-40B4-BE49-F238E27FC236}">
                            <a16:creationId xmlns:a16="http://schemas.microsoft.com/office/drawing/2014/main" id="{F2F52192-06D5-4E70-91A7-A13D2A2B6A23}"/>
                          </a:ext>
                        </a:extLst>
                      </p:cNvPr>
                      <p:cNvPicPr>
                        <a:picLocks noChangeAspect="1" noChangeArrowheads="1"/>
                      </p:cNvPicPr>
                      <p:nvPr/>
                    </p:nvPicPr>
                    <p:blipFill>
                      <a:blip r:embed="rId3"/>
                      <a:srcRect/>
                      <a:stretch>
                        <a:fillRect/>
                      </a:stretch>
                    </p:blipFill>
                    <p:spPr bwMode="auto">
                      <a:xfrm>
                        <a:off x="1455738" y="831850"/>
                        <a:ext cx="6269037" cy="457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580851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8C008F-CDEC-BFDD-9522-34D65FD79AA2}"/>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6946662C-600F-13F4-7202-E00314883B5D}"/>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3FFF1334-1169-26F1-737D-D0AA23B39BB7}"/>
              </a:ext>
            </a:extLst>
          </p:cNvPr>
          <p:cNvSpPr>
            <a:spLocks noGrp="1"/>
          </p:cNvSpPr>
          <p:nvPr>
            <p:ph type="sldNum" sz="quarter" idx="12"/>
          </p:nvPr>
        </p:nvSpPr>
        <p:spPr/>
        <p:txBody>
          <a:bodyPr/>
          <a:lstStyle/>
          <a:p>
            <a:fld id="{CE368B07-CEBF-4C80-90AF-53B34FA04CF3}" type="slidenum">
              <a:rPr lang="en-US" smtClean="0"/>
              <a:pPr/>
              <a:t>2</a:t>
            </a:fld>
            <a:endParaRPr lang="en-US" dirty="0"/>
          </a:p>
        </p:txBody>
      </p:sp>
      <p:pic>
        <p:nvPicPr>
          <p:cNvPr id="6" name="Picture 5" descr="A person waving his hand&#10;&#10;Description automatically generated">
            <a:extLst>
              <a:ext uri="{FF2B5EF4-FFF2-40B4-BE49-F238E27FC236}">
                <a16:creationId xmlns:a16="http://schemas.microsoft.com/office/drawing/2014/main" id="{2DBCB845-03CA-46FE-857C-E9FA17D54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6948" y="165408"/>
            <a:ext cx="4782503" cy="6190942"/>
          </a:xfrm>
          <a:prstGeom prst="rect">
            <a:avLst/>
          </a:prstGeom>
        </p:spPr>
      </p:pic>
    </p:spTree>
    <p:extLst>
      <p:ext uri="{BB962C8B-B14F-4D97-AF65-F5344CB8AC3E}">
        <p14:creationId xmlns:p14="http://schemas.microsoft.com/office/powerpoint/2010/main" val="3865193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01D4B-B586-4280-9AD2-12F1B5FB2382}"/>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BE9AC4F2-7FBC-492D-A981-C5C2CA3566ED}"/>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F2AE7F40-E85C-4750-8F7B-E0B3E8F98EC1}"/>
              </a:ext>
            </a:extLst>
          </p:cNvPr>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a:extLst>
              <a:ext uri="{FF2B5EF4-FFF2-40B4-BE49-F238E27FC236}">
                <a16:creationId xmlns:a16="http://schemas.microsoft.com/office/drawing/2014/main" id="{B21CDE26-66A6-48A3-8FA4-6B5F5FD086D1}"/>
              </a:ext>
            </a:extLst>
          </p:cNvPr>
          <p:cNvGraphicFramePr>
            <a:graphicFrameLocks noChangeAspect="1"/>
          </p:cNvGraphicFramePr>
          <p:nvPr/>
        </p:nvGraphicFramePr>
        <p:xfrm>
          <a:off x="808038" y="282575"/>
          <a:ext cx="7527925" cy="6294438"/>
        </p:xfrm>
        <a:graphic>
          <a:graphicData uri="http://schemas.openxmlformats.org/presentationml/2006/ole">
            <mc:AlternateContent xmlns:mc="http://schemas.openxmlformats.org/markup-compatibility/2006">
              <mc:Choice xmlns:v="urn:schemas-microsoft-com:vml" Requires="v">
                <p:oleObj name="Equation" r:id="rId2" imgW="7528684" imgH="6293898" progId="Equation.DSMT4">
                  <p:embed/>
                </p:oleObj>
              </mc:Choice>
              <mc:Fallback>
                <p:oleObj name="Equation" r:id="rId2" imgW="7528684" imgH="6293898" progId="Equation.DSMT4">
                  <p:embed/>
                  <p:pic>
                    <p:nvPicPr>
                      <p:cNvPr id="5" name="Object 4">
                        <a:extLst>
                          <a:ext uri="{FF2B5EF4-FFF2-40B4-BE49-F238E27FC236}">
                            <a16:creationId xmlns:a16="http://schemas.microsoft.com/office/drawing/2014/main" id="{B21CDE26-66A6-48A3-8FA4-6B5F5FD086D1}"/>
                          </a:ext>
                        </a:extLst>
                      </p:cNvPr>
                      <p:cNvPicPr/>
                      <p:nvPr/>
                    </p:nvPicPr>
                    <p:blipFill>
                      <a:blip r:embed="rId3"/>
                      <a:stretch>
                        <a:fillRect/>
                      </a:stretch>
                    </p:blipFill>
                    <p:spPr>
                      <a:xfrm>
                        <a:off x="808038" y="282575"/>
                        <a:ext cx="7527925" cy="6294438"/>
                      </a:xfrm>
                      <a:prstGeom prst="rect">
                        <a:avLst/>
                      </a:prstGeom>
                    </p:spPr>
                  </p:pic>
                </p:oleObj>
              </mc:Fallback>
            </mc:AlternateContent>
          </a:graphicData>
        </a:graphic>
      </p:graphicFrame>
    </p:spTree>
    <p:extLst>
      <p:ext uri="{BB962C8B-B14F-4D97-AF65-F5344CB8AC3E}">
        <p14:creationId xmlns:p14="http://schemas.microsoft.com/office/powerpoint/2010/main" val="1236632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816A1F-8837-459A-95F6-CF24B2AA6BA0}"/>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E530DE8D-D2E7-403B-A194-7C85A448CCC5}"/>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82897138-DC00-4682-A040-66B5C1C38E0E}"/>
              </a:ext>
            </a:extLst>
          </p:cNvPr>
          <p:cNvSpPr>
            <a:spLocks noGrp="1"/>
          </p:cNvSpPr>
          <p:nvPr>
            <p:ph type="sldNum" sz="quarter" idx="12"/>
          </p:nvPr>
        </p:nvSpPr>
        <p:spPr/>
        <p:txBody>
          <a:bodyPr/>
          <a:lstStyle/>
          <a:p>
            <a:fld id="{CE368B07-CEBF-4C80-90AF-53B34FA04CF3}" type="slidenum">
              <a:rPr lang="en-US" smtClean="0"/>
              <a:t>21</a:t>
            </a:fld>
            <a:endParaRPr lang="en-US" dirty="0"/>
          </a:p>
        </p:txBody>
      </p:sp>
      <p:graphicFrame>
        <p:nvGraphicFramePr>
          <p:cNvPr id="5" name="Object 4">
            <a:extLst>
              <a:ext uri="{FF2B5EF4-FFF2-40B4-BE49-F238E27FC236}">
                <a16:creationId xmlns:a16="http://schemas.microsoft.com/office/drawing/2014/main" id="{BEF2DBC0-F39B-43FE-A14F-0417836A7E4A}"/>
              </a:ext>
            </a:extLst>
          </p:cNvPr>
          <p:cNvGraphicFramePr>
            <a:graphicFrameLocks noChangeAspect="1"/>
          </p:cNvGraphicFramePr>
          <p:nvPr/>
        </p:nvGraphicFramePr>
        <p:xfrm>
          <a:off x="95250" y="1150938"/>
          <a:ext cx="8953500" cy="4556125"/>
        </p:xfrm>
        <a:graphic>
          <a:graphicData uri="http://schemas.openxmlformats.org/presentationml/2006/ole">
            <mc:AlternateContent xmlns:mc="http://schemas.openxmlformats.org/markup-compatibility/2006">
              <mc:Choice xmlns:v="urn:schemas-microsoft-com:vml" Requires="v">
                <p:oleObj name="Equation" r:id="rId2" imgW="8953407" imgH="4556705" progId="Equation.DSMT4">
                  <p:embed/>
                </p:oleObj>
              </mc:Choice>
              <mc:Fallback>
                <p:oleObj name="Equation" r:id="rId2" imgW="8953407" imgH="4556705" progId="Equation.DSMT4">
                  <p:embed/>
                  <p:pic>
                    <p:nvPicPr>
                      <p:cNvPr id="5" name="Object 4">
                        <a:extLst>
                          <a:ext uri="{FF2B5EF4-FFF2-40B4-BE49-F238E27FC236}">
                            <a16:creationId xmlns:a16="http://schemas.microsoft.com/office/drawing/2014/main" id="{BEF2DBC0-F39B-43FE-A14F-0417836A7E4A}"/>
                          </a:ext>
                        </a:extLst>
                      </p:cNvPr>
                      <p:cNvPicPr/>
                      <p:nvPr/>
                    </p:nvPicPr>
                    <p:blipFill>
                      <a:blip r:embed="rId3"/>
                      <a:stretch>
                        <a:fillRect/>
                      </a:stretch>
                    </p:blipFill>
                    <p:spPr>
                      <a:xfrm>
                        <a:off x="95250" y="1150938"/>
                        <a:ext cx="8953500" cy="4556125"/>
                      </a:xfrm>
                      <a:prstGeom prst="rect">
                        <a:avLst/>
                      </a:prstGeom>
                    </p:spPr>
                  </p:pic>
                </p:oleObj>
              </mc:Fallback>
            </mc:AlternateContent>
          </a:graphicData>
        </a:graphic>
      </p:graphicFrame>
    </p:spTree>
    <p:extLst>
      <p:ext uri="{BB962C8B-B14F-4D97-AF65-F5344CB8AC3E}">
        <p14:creationId xmlns:p14="http://schemas.microsoft.com/office/powerpoint/2010/main" val="1408662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pSp>
        <p:nvGrpSpPr>
          <p:cNvPr id="5" name="Group 4"/>
          <p:cNvGrpSpPr/>
          <p:nvPr/>
        </p:nvGrpSpPr>
        <p:grpSpPr>
          <a:xfrm>
            <a:off x="755184" y="1054863"/>
            <a:ext cx="5655200" cy="1189028"/>
            <a:chOff x="939508" y="1054863"/>
            <a:chExt cx="5655200" cy="1189028"/>
          </a:xfrm>
        </p:grpSpPr>
        <p:grpSp>
          <p:nvGrpSpPr>
            <p:cNvPr id="6" name="Group 5"/>
            <p:cNvGrpSpPr/>
            <p:nvPr/>
          </p:nvGrpSpPr>
          <p:grpSpPr>
            <a:xfrm>
              <a:off x="939508" y="1054863"/>
              <a:ext cx="5655200" cy="1189028"/>
              <a:chOff x="939508" y="1054863"/>
              <a:chExt cx="5655200" cy="1189028"/>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8" name="TextBox 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9" name="TextBox 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pSp>
        <p:nvGrpSpPr>
          <p:cNvPr id="15" name="Group 14"/>
          <p:cNvGrpSpPr/>
          <p:nvPr/>
        </p:nvGrpSpPr>
        <p:grpSpPr>
          <a:xfrm>
            <a:off x="839584" y="2743200"/>
            <a:ext cx="5655200" cy="1189028"/>
            <a:chOff x="939508" y="1054863"/>
            <a:chExt cx="5655200" cy="1189028"/>
          </a:xfrm>
        </p:grpSpPr>
        <p:grpSp>
          <p:nvGrpSpPr>
            <p:cNvPr id="16" name="Group 15"/>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18" name="TextBox 1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19" name="TextBox 1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pSp>
        <p:nvGrpSpPr>
          <p:cNvPr id="25" name="Group 24"/>
          <p:cNvGrpSpPr/>
          <p:nvPr/>
        </p:nvGrpSpPr>
        <p:grpSpPr>
          <a:xfrm>
            <a:off x="796692" y="4570549"/>
            <a:ext cx="5655200" cy="1189028"/>
            <a:chOff x="939508" y="1054863"/>
            <a:chExt cx="5655200" cy="1189028"/>
          </a:xfrm>
        </p:grpSpPr>
        <p:grpSp>
          <p:nvGrpSpPr>
            <p:cNvPr id="26" name="Group 25"/>
            <p:cNvGrpSpPr/>
            <p:nvPr/>
          </p:nvGrpSpPr>
          <p:grpSpPr>
            <a:xfrm>
              <a:off x="939508" y="1054863"/>
              <a:ext cx="5655200" cy="1189028"/>
              <a:chOff x="939508" y="1054863"/>
              <a:chExt cx="5655200" cy="1189028"/>
            </a:xfrm>
          </p:grpSpPr>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223988" y="144337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1</a:t>
              </a:r>
              <a:endParaRPr lang="en-US" sz="2400" b="1" i="1" dirty="0">
                <a:solidFill>
                  <a:srgbClr val="FFFF00"/>
                </a:solidFill>
                <a:latin typeface="+mj-lt"/>
              </a:endParaRPr>
            </a:p>
          </p:txBody>
        </p:sp>
        <p:sp>
          <p:nvSpPr>
            <p:cNvPr id="28" name="TextBox 27"/>
            <p:cNvSpPr txBox="1"/>
            <p:nvPr/>
          </p:nvSpPr>
          <p:spPr>
            <a:xfrm>
              <a:off x="3429000" y="1447800"/>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2</a:t>
              </a:r>
              <a:endParaRPr lang="en-US" sz="2400" b="1" i="1" dirty="0">
                <a:solidFill>
                  <a:srgbClr val="FFFF00"/>
                </a:solidFill>
                <a:latin typeface="+mj-lt"/>
              </a:endParaRPr>
            </a:p>
          </p:txBody>
        </p:sp>
        <p:sp>
          <p:nvSpPr>
            <p:cNvPr id="29" name="TextBox 28"/>
            <p:cNvSpPr txBox="1"/>
            <p:nvPr/>
          </p:nvSpPr>
          <p:spPr>
            <a:xfrm>
              <a:off x="5791200" y="1462659"/>
              <a:ext cx="762000" cy="461665"/>
            </a:xfrm>
            <a:prstGeom prst="rect">
              <a:avLst/>
            </a:prstGeom>
            <a:noFill/>
          </p:spPr>
          <p:txBody>
            <a:bodyPr wrap="square" rtlCol="0">
              <a:spAutoFit/>
            </a:bodyPr>
            <a:lstStyle/>
            <a:p>
              <a:r>
                <a:rPr lang="en-US" sz="2400" b="1" i="1" dirty="0">
                  <a:solidFill>
                    <a:srgbClr val="FFFF00"/>
                  </a:solidFill>
                  <a:latin typeface="+mj-lt"/>
                </a:rPr>
                <a:t>m</a:t>
              </a:r>
              <a:r>
                <a:rPr lang="en-US" sz="2400" b="1" i="1" baseline="-25000" dirty="0">
                  <a:solidFill>
                    <a:srgbClr val="FFFF00"/>
                  </a:solidFill>
                  <a:latin typeface="+mj-lt"/>
                </a:rPr>
                <a:t>3</a:t>
              </a:r>
              <a:endParaRPr lang="en-US" sz="2400" b="1" i="1" dirty="0">
                <a:solidFill>
                  <a:srgbClr val="FFFF00"/>
                </a:solidFill>
                <a:latin typeface="+mj-lt"/>
              </a:endParaRPr>
            </a:p>
          </p:txBody>
        </p:sp>
      </p:grpSp>
      <p:graphicFrame>
        <p:nvGraphicFramePr>
          <p:cNvPr id="35" name="Object 34"/>
          <p:cNvGraphicFramePr>
            <a:graphicFrameLocks noChangeAspect="1"/>
          </p:cNvGraphicFramePr>
          <p:nvPr/>
        </p:nvGraphicFramePr>
        <p:xfrm>
          <a:off x="7121525" y="1447800"/>
          <a:ext cx="1031875" cy="506413"/>
        </p:xfrm>
        <a:graphic>
          <a:graphicData uri="http://schemas.openxmlformats.org/presentationml/2006/ole">
            <mc:AlternateContent xmlns:mc="http://schemas.openxmlformats.org/markup-compatibility/2006">
              <mc:Choice xmlns:v="urn:schemas-microsoft-com:vml" Requires="v">
                <p:oleObj name="数式" r:id="rId4" imgW="419040" imgH="215640" progId="Equation.3">
                  <p:embed/>
                </p:oleObj>
              </mc:Choice>
              <mc:Fallback>
                <p:oleObj name="数式" r:id="rId4" imgW="419040" imgH="215640" progId="Equation.3">
                  <p:embed/>
                  <p:pic>
                    <p:nvPicPr>
                      <p:cNvPr id="35" name="Object 34"/>
                      <p:cNvPicPr>
                        <a:picLocks noChangeAspect="1" noChangeArrowheads="1"/>
                      </p:cNvPicPr>
                      <p:nvPr/>
                    </p:nvPicPr>
                    <p:blipFill>
                      <a:blip r:embed="rId5"/>
                      <a:srcRect/>
                      <a:stretch>
                        <a:fillRect/>
                      </a:stretch>
                    </p:blipFill>
                    <p:spPr bwMode="auto">
                      <a:xfrm>
                        <a:off x="7121525" y="1447800"/>
                        <a:ext cx="1031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6" name="Straight Arrow Connector 35"/>
          <p:cNvCxnSpPr/>
          <p:nvPr/>
        </p:nvCxnSpPr>
        <p:spPr>
          <a:xfrm>
            <a:off x="1345332" y="2514600"/>
            <a:ext cx="40521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nvGraphicFramePr>
        <p:xfrm>
          <a:off x="6759575" y="2686050"/>
          <a:ext cx="1687513" cy="1133475"/>
        </p:xfrm>
        <a:graphic>
          <a:graphicData uri="http://schemas.openxmlformats.org/presentationml/2006/ole">
            <mc:AlternateContent xmlns:mc="http://schemas.openxmlformats.org/markup-compatibility/2006">
              <mc:Choice xmlns:v="urn:schemas-microsoft-com:vml" Requires="v">
                <p:oleObj name="数式" r:id="rId6" imgW="685800" imgH="482400" progId="Equation.3">
                  <p:embed/>
                </p:oleObj>
              </mc:Choice>
              <mc:Fallback>
                <p:oleObj name="数式" r:id="rId6" imgW="685800" imgH="482400" progId="Equation.3">
                  <p:embed/>
                  <p:pic>
                    <p:nvPicPr>
                      <p:cNvPr id="37" name="Object 36"/>
                      <p:cNvPicPr>
                        <a:picLocks noChangeAspect="1" noChangeArrowheads="1"/>
                      </p:cNvPicPr>
                      <p:nvPr/>
                    </p:nvPicPr>
                    <p:blipFill>
                      <a:blip r:embed="rId7"/>
                      <a:srcRect/>
                      <a:stretch>
                        <a:fillRect/>
                      </a:stretch>
                    </p:blipFill>
                    <p:spPr bwMode="auto">
                      <a:xfrm>
                        <a:off x="6759575" y="2686050"/>
                        <a:ext cx="1687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nvGraphicFramePr>
        <p:xfrm>
          <a:off x="6421438" y="4657725"/>
          <a:ext cx="2562225" cy="1133475"/>
        </p:xfrm>
        <a:graphic>
          <a:graphicData uri="http://schemas.openxmlformats.org/presentationml/2006/ole">
            <mc:AlternateContent xmlns:mc="http://schemas.openxmlformats.org/markup-compatibility/2006">
              <mc:Choice xmlns:v="urn:schemas-microsoft-com:vml" Requires="v">
                <p:oleObj name="数式" r:id="rId8" imgW="1041120" imgH="482400" progId="Equation.3">
                  <p:embed/>
                </p:oleObj>
              </mc:Choice>
              <mc:Fallback>
                <p:oleObj name="数式" r:id="rId8" imgW="1041120" imgH="482400" progId="Equation.3">
                  <p:embed/>
                  <p:pic>
                    <p:nvPicPr>
                      <p:cNvPr id="38" name="Object 37"/>
                      <p:cNvPicPr>
                        <a:picLocks noChangeAspect="1" noChangeArrowheads="1"/>
                      </p:cNvPicPr>
                      <p:nvPr/>
                    </p:nvPicPr>
                    <p:blipFill>
                      <a:blip r:embed="rId9"/>
                      <a:srcRect/>
                      <a:stretch>
                        <a:fillRect/>
                      </a:stretch>
                    </p:blipFill>
                    <p:spPr bwMode="auto">
                      <a:xfrm>
                        <a:off x="6421438" y="4657725"/>
                        <a:ext cx="2562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a:xfrm>
            <a:off x="1388224" y="41910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294961" y="4191000"/>
            <a:ext cx="65118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544646" y="5943600"/>
            <a:ext cx="9259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358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840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nvGraphicFramePr>
        <p:xfrm>
          <a:off x="6010325" y="0"/>
          <a:ext cx="2981275" cy="1117978"/>
        </p:xfrm>
        <a:graphic>
          <a:graphicData uri="http://schemas.openxmlformats.org/presentationml/2006/ole">
            <mc:AlternateContent xmlns:mc="http://schemas.openxmlformats.org/markup-compatibility/2006">
              <mc:Choice xmlns:v="urn:schemas-microsoft-com:vml" Requires="v">
                <p:oleObj name="Equation" r:id="rId10" imgW="1726920" imgH="647640" progId="Equation.DSMT4">
                  <p:embed/>
                </p:oleObj>
              </mc:Choice>
              <mc:Fallback>
                <p:oleObj name="Equation" r:id="rId10" imgW="1726920" imgH="647640" progId="Equation.DSMT4">
                  <p:embed/>
                  <p:pic>
                    <p:nvPicPr>
                      <p:cNvPr id="44" name="Object 43"/>
                      <p:cNvPicPr/>
                      <p:nvPr/>
                    </p:nvPicPr>
                    <p:blipFill>
                      <a:blip r:embed="rId11"/>
                      <a:stretch>
                        <a:fillRect/>
                      </a:stretch>
                    </p:blipFill>
                    <p:spPr>
                      <a:xfrm>
                        <a:off x="6010325" y="0"/>
                        <a:ext cx="2981275" cy="1117978"/>
                      </a:xfrm>
                      <a:prstGeom prst="rect">
                        <a:avLst/>
                      </a:prstGeom>
                    </p:spPr>
                  </p:pic>
                </p:oleObj>
              </mc:Fallback>
            </mc:AlternateContent>
          </a:graphicData>
        </a:graphic>
      </p:graphicFrame>
    </p:spTree>
    <p:extLst>
      <p:ext uri="{BB962C8B-B14F-4D97-AF65-F5344CB8AC3E}">
        <p14:creationId xmlns:p14="http://schemas.microsoft.com/office/powerpoint/2010/main" val="3354621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B26466-1207-4841-ACA4-8B1E4FE0E64A}"/>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274536A3-4CC6-4E56-AF1F-2B81782F9D28}"/>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91BC6F6F-D9EF-46F4-961C-8B93FAA2C19F}"/>
              </a:ext>
            </a:extLst>
          </p:cNvPr>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a:extLst>
              <a:ext uri="{FF2B5EF4-FFF2-40B4-BE49-F238E27FC236}">
                <a16:creationId xmlns:a16="http://schemas.microsoft.com/office/drawing/2014/main" id="{9DB2EA85-BE51-4E76-81CD-293CE7D23549}"/>
              </a:ext>
            </a:extLst>
          </p:cNvPr>
          <p:cNvGraphicFramePr>
            <a:graphicFrameLocks noChangeAspect="1"/>
          </p:cNvGraphicFramePr>
          <p:nvPr/>
        </p:nvGraphicFramePr>
        <p:xfrm>
          <a:off x="210345" y="381000"/>
          <a:ext cx="7808912" cy="5780739"/>
        </p:xfrm>
        <a:graphic>
          <a:graphicData uri="http://schemas.openxmlformats.org/presentationml/2006/ole">
            <mc:AlternateContent xmlns:mc="http://schemas.openxmlformats.org/markup-compatibility/2006">
              <mc:Choice xmlns:v="urn:schemas-microsoft-com:vml" Requires="v">
                <p:oleObj name="Equation" r:id="rId2" imgW="3593880" imgH="2692080" progId="Equation.DSMT4">
                  <p:embed/>
                </p:oleObj>
              </mc:Choice>
              <mc:Fallback>
                <p:oleObj name="Equation" r:id="rId2" imgW="3593880" imgH="2692080" progId="Equation.DSMT4">
                  <p:embed/>
                  <p:pic>
                    <p:nvPicPr>
                      <p:cNvPr id="5" name="Object 4">
                        <a:extLst>
                          <a:ext uri="{FF2B5EF4-FFF2-40B4-BE49-F238E27FC236}">
                            <a16:creationId xmlns:a16="http://schemas.microsoft.com/office/drawing/2014/main" id="{9DB2EA85-BE51-4E76-81CD-293CE7D23549}"/>
                          </a:ext>
                        </a:extLst>
                      </p:cNvPr>
                      <p:cNvPicPr>
                        <a:picLocks noChangeAspect="1" noChangeArrowheads="1"/>
                      </p:cNvPicPr>
                      <p:nvPr/>
                    </p:nvPicPr>
                    <p:blipFill>
                      <a:blip r:embed="rId3"/>
                      <a:srcRect/>
                      <a:stretch>
                        <a:fillRect/>
                      </a:stretch>
                    </p:blipFill>
                    <p:spPr bwMode="auto">
                      <a:xfrm>
                        <a:off x="210345" y="381000"/>
                        <a:ext cx="7808912" cy="5780739"/>
                      </a:xfrm>
                      <a:prstGeom prst="rect">
                        <a:avLst/>
                      </a:prstGeom>
                      <a:noFill/>
                      <a:ln>
                        <a:noFill/>
                      </a:ln>
                    </p:spPr>
                  </p:pic>
                </p:oleObj>
              </mc:Fallback>
            </mc:AlternateContent>
          </a:graphicData>
        </a:graphic>
      </p:graphicFrame>
      <p:sp>
        <p:nvSpPr>
          <p:cNvPr id="6" name="TextBox 5">
            <a:extLst>
              <a:ext uri="{FF2B5EF4-FFF2-40B4-BE49-F238E27FC236}">
                <a16:creationId xmlns:a16="http://schemas.microsoft.com/office/drawing/2014/main" id="{1DF31B88-CF7C-489D-9351-70F70317129B}"/>
              </a:ext>
            </a:extLst>
          </p:cNvPr>
          <p:cNvSpPr txBox="1"/>
          <p:nvPr/>
        </p:nvSpPr>
        <p:spPr>
          <a:xfrm>
            <a:off x="5029200" y="62855"/>
            <a:ext cx="3541712" cy="461665"/>
          </a:xfrm>
          <a:prstGeom prst="rect">
            <a:avLst/>
          </a:prstGeom>
          <a:noFill/>
        </p:spPr>
        <p:txBody>
          <a:bodyPr wrap="square" rtlCol="0">
            <a:spAutoFit/>
          </a:bodyPr>
          <a:lstStyle/>
          <a:p>
            <a:r>
              <a:rPr lang="en-US" sz="2400" dirty="0">
                <a:latin typeface="+mj-lt"/>
              </a:rPr>
              <a:t>(with help from Maple)</a:t>
            </a:r>
          </a:p>
        </p:txBody>
      </p:sp>
      <p:sp>
        <p:nvSpPr>
          <p:cNvPr id="7" name="TextBox 6">
            <a:extLst>
              <a:ext uri="{FF2B5EF4-FFF2-40B4-BE49-F238E27FC236}">
                <a16:creationId xmlns:a16="http://schemas.microsoft.com/office/drawing/2014/main" id="{3226E3B4-4841-45C0-AB7F-2F743B6A547A}"/>
              </a:ext>
            </a:extLst>
          </p:cNvPr>
          <p:cNvSpPr txBox="1"/>
          <p:nvPr/>
        </p:nvSpPr>
        <p:spPr>
          <a:xfrm>
            <a:off x="7171118" y="531146"/>
            <a:ext cx="1981200" cy="1015663"/>
          </a:xfrm>
          <a:prstGeom prst="rect">
            <a:avLst/>
          </a:prstGeom>
          <a:noFill/>
        </p:spPr>
        <p:txBody>
          <a:bodyPr wrap="square" rtlCol="0">
            <a:spAutoFit/>
          </a:bodyPr>
          <a:lstStyle/>
          <a:p>
            <a:r>
              <a:rPr lang="en-US" sz="2000" b="1" i="1" dirty="0">
                <a:solidFill>
                  <a:srgbClr val="FF0000"/>
                </a:solidFill>
                <a:latin typeface="+mj-lt"/>
              </a:rPr>
              <a:t>N,N’</a:t>
            </a:r>
            <a:r>
              <a:rPr lang="en-US" sz="2000" b="1" dirty="0">
                <a:solidFill>
                  <a:srgbClr val="FF0000"/>
                </a:solidFill>
                <a:latin typeface="+mj-lt"/>
              </a:rPr>
              <a:t> are normalization constants.</a:t>
            </a:r>
          </a:p>
        </p:txBody>
      </p:sp>
    </p:spTree>
    <p:extLst>
      <p:ext uri="{BB962C8B-B14F-4D97-AF65-F5344CB8AC3E}">
        <p14:creationId xmlns:p14="http://schemas.microsoft.com/office/powerpoint/2010/main" val="10895365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1A0CA-8428-D87E-2D45-8AD73BDF742C}"/>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F7978350-26DD-BC90-97AE-42EADC5D8937}"/>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CBBB47F7-7FEE-2A9E-740C-E76AE625294B}"/>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D30F7505-1148-33A5-F14F-70169D4E180F}"/>
              </a:ext>
            </a:extLst>
          </p:cNvPr>
          <p:cNvSpPr txBox="1"/>
          <p:nvPr/>
        </p:nvSpPr>
        <p:spPr>
          <a:xfrm>
            <a:off x="190500" y="1524000"/>
            <a:ext cx="8763000" cy="461665"/>
          </a:xfrm>
          <a:prstGeom prst="rect">
            <a:avLst/>
          </a:prstGeom>
          <a:noFill/>
        </p:spPr>
        <p:txBody>
          <a:bodyPr wrap="square" rtlCol="0">
            <a:spAutoFit/>
          </a:bodyPr>
          <a:lstStyle/>
          <a:p>
            <a:r>
              <a:rPr lang="en-US" sz="2400" dirty="0">
                <a:latin typeface="+mj-lt"/>
              </a:rPr>
              <a:t>What about Hamiltonian formulation </a:t>
            </a:r>
            <a:r>
              <a:rPr lang="en-US" sz="2400" dirty="0">
                <a:latin typeface="+mj-lt"/>
                <a:sym typeface="Wingdings" panose="05000000000000000000" pitchFamily="2" charset="2"/>
              </a:rPr>
              <a:t> notion of phase space.</a:t>
            </a:r>
            <a:endParaRPr lang="en-US" sz="2400" dirty="0">
              <a:latin typeface="+mj-lt"/>
            </a:endParaRPr>
          </a:p>
        </p:txBody>
      </p:sp>
    </p:spTree>
    <p:extLst>
      <p:ext uri="{BB962C8B-B14F-4D97-AF65-F5344CB8AC3E}">
        <p14:creationId xmlns:p14="http://schemas.microsoft.com/office/powerpoint/2010/main" val="4037013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457200" y="381000"/>
            <a:ext cx="7620000" cy="461665"/>
          </a:xfrm>
          <a:prstGeom prst="rect">
            <a:avLst/>
          </a:prstGeom>
          <a:noFill/>
        </p:spPr>
        <p:txBody>
          <a:bodyPr wrap="square" rtlCol="0">
            <a:spAutoFit/>
          </a:bodyPr>
          <a:lstStyle/>
          <a:p>
            <a:r>
              <a:rPr lang="en-US" sz="2400" dirty="0">
                <a:latin typeface="+mj-lt"/>
              </a:rPr>
              <a:t>Phase space</a:t>
            </a:r>
          </a:p>
        </p:txBody>
      </p:sp>
      <p:graphicFrame>
        <p:nvGraphicFramePr>
          <p:cNvPr id="6" name="Object 5"/>
          <p:cNvGraphicFramePr>
            <a:graphicFrameLocks noChangeAspect="1"/>
          </p:cNvGraphicFramePr>
          <p:nvPr/>
        </p:nvGraphicFramePr>
        <p:xfrm>
          <a:off x="1166813" y="1095375"/>
          <a:ext cx="6734175" cy="2244725"/>
        </p:xfrm>
        <a:graphic>
          <a:graphicData uri="http://schemas.openxmlformats.org/presentationml/2006/ole">
            <mc:AlternateContent xmlns:mc="http://schemas.openxmlformats.org/markup-compatibility/2006">
              <mc:Choice xmlns:v="urn:schemas-microsoft-com:vml" Requires="v">
                <p:oleObj name="Equation" r:id="rId3" imgW="3479760" imgH="1168200" progId="Equation.DSMT4">
                  <p:embed/>
                </p:oleObj>
              </mc:Choice>
              <mc:Fallback>
                <p:oleObj name="Equation" r:id="rId3" imgW="3479760" imgH="1168200" progId="Equation.DSMT4">
                  <p:embed/>
                  <p:pic>
                    <p:nvPicPr>
                      <p:cNvPr id="6" name="Object 5"/>
                      <p:cNvPicPr>
                        <a:picLocks noChangeAspect="1" noChangeArrowheads="1"/>
                      </p:cNvPicPr>
                      <p:nvPr/>
                    </p:nvPicPr>
                    <p:blipFill>
                      <a:blip r:embed="rId4"/>
                      <a:srcRect/>
                      <a:stretch>
                        <a:fillRect/>
                      </a:stretch>
                    </p:blipFill>
                    <p:spPr bwMode="auto">
                      <a:xfrm>
                        <a:off x="1166813" y="1095375"/>
                        <a:ext cx="67341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7DF74675-EDF5-40B7-955B-B56A88B9EF17}"/>
              </a:ext>
            </a:extLst>
          </p:cNvPr>
          <p:cNvSpPr txBox="1"/>
          <p:nvPr/>
        </p:nvSpPr>
        <p:spPr>
          <a:xfrm>
            <a:off x="457200" y="3962400"/>
            <a:ext cx="7848600" cy="2308324"/>
          </a:xfrm>
          <a:prstGeom prst="rect">
            <a:avLst/>
          </a:prstGeom>
          <a:noFill/>
        </p:spPr>
        <p:txBody>
          <a:bodyPr wrap="square" rtlCol="0">
            <a:spAutoFit/>
          </a:bodyPr>
          <a:lstStyle/>
          <a:p>
            <a:r>
              <a:rPr lang="en-US" sz="2400" dirty="0">
                <a:latin typeface="+mj-lt"/>
              </a:rPr>
              <a:t>The notion of density of particles in  phase space is simply the ratio of the number of particles per unit phase space volume.      It seems reasonable that under conditions where there are no sources or sinks for the particles, that the density should remain constant in time.</a:t>
            </a:r>
          </a:p>
        </p:txBody>
      </p:sp>
    </p:spTree>
    <p:extLst>
      <p:ext uri="{BB962C8B-B14F-4D97-AF65-F5344CB8AC3E}">
        <p14:creationId xmlns:p14="http://schemas.microsoft.com/office/powerpoint/2010/main" val="2146954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pic>
        <p:nvPicPr>
          <p:cNvPr id="131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2550" y="990600"/>
            <a:ext cx="64389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arallelogram 4"/>
          <p:cNvSpPr/>
          <p:nvPr/>
        </p:nvSpPr>
        <p:spPr>
          <a:xfrm>
            <a:off x="1676400" y="4100512"/>
            <a:ext cx="762000" cy="4572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a:off x="6172200" y="1052512"/>
            <a:ext cx="1524000" cy="395288"/>
          </a:xfrm>
          <a:prstGeom prst="parallelogram">
            <a:avLst>
              <a:gd name="adj" fmla="val 186262"/>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410200" y="4419600"/>
            <a:ext cx="1143000" cy="461665"/>
          </a:xfrm>
          <a:prstGeom prst="rect">
            <a:avLst/>
          </a:prstGeom>
          <a:noFill/>
        </p:spPr>
        <p:txBody>
          <a:bodyPr wrap="square" rtlCol="0">
            <a:spAutoFit/>
          </a:bodyPr>
          <a:lstStyle/>
          <a:p>
            <a:r>
              <a:rPr lang="en-US" sz="2400" b="1" i="1" dirty="0">
                <a:latin typeface="+mj-lt"/>
              </a:rPr>
              <a:t>x</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8" name="TextBox 7"/>
          <p:cNvSpPr txBox="1"/>
          <p:nvPr/>
        </p:nvSpPr>
        <p:spPr>
          <a:xfrm>
            <a:off x="685800" y="228600"/>
            <a:ext cx="8077200" cy="830997"/>
          </a:xfrm>
          <a:prstGeom prst="rect">
            <a:avLst/>
          </a:prstGeom>
          <a:noFill/>
        </p:spPr>
        <p:txBody>
          <a:bodyPr wrap="square" rtlCol="0">
            <a:spAutoFit/>
          </a:bodyPr>
          <a:lstStyle/>
          <a:p>
            <a:r>
              <a:rPr lang="en-US" sz="2400" dirty="0">
                <a:latin typeface="+mj-lt"/>
              </a:rPr>
              <a:t>Phase space diagram for one-dimensional motion due to constant force</a:t>
            </a:r>
          </a:p>
        </p:txBody>
      </p:sp>
      <p:graphicFrame>
        <p:nvGraphicFramePr>
          <p:cNvPr id="10" name="Object 9"/>
          <p:cNvGraphicFramePr>
            <a:graphicFrameLocks noChangeAspect="1"/>
          </p:cNvGraphicFramePr>
          <p:nvPr/>
        </p:nvGraphicFramePr>
        <p:xfrm>
          <a:off x="1566863" y="4648200"/>
          <a:ext cx="6278562" cy="1700213"/>
        </p:xfrm>
        <a:graphic>
          <a:graphicData uri="http://schemas.openxmlformats.org/presentationml/2006/ole">
            <mc:AlternateContent xmlns:mc="http://schemas.openxmlformats.org/markup-compatibility/2006">
              <mc:Choice xmlns:v="urn:schemas-microsoft-com:vml" Requires="v">
                <p:oleObj name="Equation" r:id="rId4" imgW="4457520" imgH="1206360" progId="Equation.DSMT4">
                  <p:embed/>
                </p:oleObj>
              </mc:Choice>
              <mc:Fallback>
                <p:oleObj name="Equation" r:id="rId4" imgW="4457520" imgH="1206360" progId="Equation.DSMT4">
                  <p:embed/>
                  <p:pic>
                    <p:nvPicPr>
                      <p:cNvPr id="10" name="Object 9"/>
                      <p:cNvPicPr/>
                      <p:nvPr/>
                    </p:nvPicPr>
                    <p:blipFill>
                      <a:blip r:embed="rId5"/>
                      <a:stretch>
                        <a:fillRect/>
                      </a:stretch>
                    </p:blipFill>
                    <p:spPr>
                      <a:xfrm>
                        <a:off x="1566863" y="4648200"/>
                        <a:ext cx="6278562" cy="1700213"/>
                      </a:xfrm>
                      <a:prstGeom prst="rect">
                        <a:avLst/>
                      </a:prstGeom>
                    </p:spPr>
                  </p:pic>
                </p:oleObj>
              </mc:Fallback>
            </mc:AlternateContent>
          </a:graphicData>
        </a:graphic>
      </p:graphicFrame>
    </p:spTree>
    <p:extLst>
      <p:ext uri="{BB962C8B-B14F-4D97-AF65-F5344CB8AC3E}">
        <p14:creationId xmlns:p14="http://schemas.microsoft.com/office/powerpoint/2010/main" val="1089588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pic>
        <p:nvPicPr>
          <p:cNvPr id="132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8275" y="838200"/>
            <a:ext cx="62674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Parallelogram 5"/>
          <p:cNvSpPr/>
          <p:nvPr/>
        </p:nvSpPr>
        <p:spPr>
          <a:xfrm>
            <a:off x="6096000" y="3200400"/>
            <a:ext cx="1524000" cy="990600"/>
          </a:xfrm>
          <a:prstGeom prst="parallelogram">
            <a:avLst>
              <a:gd name="adj" fmla="val 0"/>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p:nvSpPr>
        <p:spPr>
          <a:xfrm rot="16373687">
            <a:off x="2160131" y="795211"/>
            <a:ext cx="1069842" cy="1541459"/>
          </a:xfrm>
          <a:prstGeom prst="parallelogram">
            <a:avLst>
              <a:gd name="adj" fmla="val 5125"/>
            </a:avLst>
          </a:prstGeom>
          <a:solidFill>
            <a:schemeClr val="bg1">
              <a:lumMod val="65000"/>
              <a:alpha val="63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76200"/>
            <a:ext cx="8077200" cy="830997"/>
          </a:xfrm>
          <a:prstGeom prst="rect">
            <a:avLst/>
          </a:prstGeom>
          <a:noFill/>
        </p:spPr>
        <p:txBody>
          <a:bodyPr wrap="square" rtlCol="0">
            <a:spAutoFit/>
          </a:bodyPr>
          <a:lstStyle/>
          <a:p>
            <a:r>
              <a:rPr lang="en-US" sz="2400" dirty="0">
                <a:latin typeface="+mj-lt"/>
              </a:rPr>
              <a:t>Phase space diagram for one-dimensional motion due to spring force</a:t>
            </a:r>
          </a:p>
        </p:txBody>
      </p:sp>
      <p:sp>
        <p:nvSpPr>
          <p:cNvPr id="9" name="TextBox 8"/>
          <p:cNvSpPr txBox="1"/>
          <p:nvPr/>
        </p:nvSpPr>
        <p:spPr>
          <a:xfrm>
            <a:off x="1295400" y="1509712"/>
            <a:ext cx="1143000" cy="461665"/>
          </a:xfrm>
          <a:prstGeom prst="rect">
            <a:avLst/>
          </a:prstGeom>
          <a:noFill/>
        </p:spPr>
        <p:txBody>
          <a:bodyPr wrap="square" rtlCol="0">
            <a:spAutoFit/>
          </a:bodyPr>
          <a:lstStyle/>
          <a:p>
            <a:r>
              <a:rPr lang="en-US" sz="2400" b="1" i="1" dirty="0">
                <a:latin typeface="+mj-lt"/>
              </a:rPr>
              <a:t>p</a:t>
            </a:r>
          </a:p>
        </p:txBody>
      </p:sp>
      <p:sp>
        <p:nvSpPr>
          <p:cNvPr id="11" name="TextBox 10"/>
          <p:cNvSpPr txBox="1"/>
          <p:nvPr/>
        </p:nvSpPr>
        <p:spPr>
          <a:xfrm>
            <a:off x="5638800" y="4191000"/>
            <a:ext cx="1143000" cy="461665"/>
          </a:xfrm>
          <a:prstGeom prst="rect">
            <a:avLst/>
          </a:prstGeom>
          <a:noFill/>
        </p:spPr>
        <p:txBody>
          <a:bodyPr wrap="square" rtlCol="0">
            <a:spAutoFit/>
          </a:bodyPr>
          <a:lstStyle/>
          <a:p>
            <a:r>
              <a:rPr lang="en-US" sz="2400" b="1" i="1" dirty="0">
                <a:latin typeface="+mj-lt"/>
              </a:rPr>
              <a:t>x</a:t>
            </a:r>
          </a:p>
        </p:txBody>
      </p:sp>
      <p:graphicFrame>
        <p:nvGraphicFramePr>
          <p:cNvPr id="12" name="Object 11"/>
          <p:cNvGraphicFramePr>
            <a:graphicFrameLocks noChangeAspect="1"/>
          </p:cNvGraphicFramePr>
          <p:nvPr/>
        </p:nvGraphicFramePr>
        <p:xfrm>
          <a:off x="1092200" y="4648200"/>
          <a:ext cx="7227888" cy="1700213"/>
        </p:xfrm>
        <a:graphic>
          <a:graphicData uri="http://schemas.openxmlformats.org/presentationml/2006/ole">
            <mc:AlternateContent xmlns:mc="http://schemas.openxmlformats.org/markup-compatibility/2006">
              <mc:Choice xmlns:v="urn:schemas-microsoft-com:vml" Requires="v">
                <p:oleObj name="Equation" r:id="rId4" imgW="5130720" imgH="1206360" progId="Equation.DSMT4">
                  <p:embed/>
                </p:oleObj>
              </mc:Choice>
              <mc:Fallback>
                <p:oleObj name="Equation" r:id="rId4" imgW="5130720" imgH="1206360" progId="Equation.DSMT4">
                  <p:embed/>
                  <p:pic>
                    <p:nvPicPr>
                      <p:cNvPr id="12" name="Object 11"/>
                      <p:cNvPicPr/>
                      <p:nvPr/>
                    </p:nvPicPr>
                    <p:blipFill>
                      <a:blip r:embed="rId5"/>
                      <a:stretch>
                        <a:fillRect/>
                      </a:stretch>
                    </p:blipFill>
                    <p:spPr>
                      <a:xfrm>
                        <a:off x="1092200" y="4648200"/>
                        <a:ext cx="7227888" cy="1700213"/>
                      </a:xfrm>
                      <a:prstGeom prst="rect">
                        <a:avLst/>
                      </a:prstGeom>
                    </p:spPr>
                  </p:pic>
                </p:oleObj>
              </mc:Fallback>
            </mc:AlternateContent>
          </a:graphicData>
        </a:graphic>
      </p:graphicFrame>
    </p:spTree>
    <p:extLst>
      <p:ext uri="{BB962C8B-B14F-4D97-AF65-F5344CB8AC3E}">
        <p14:creationId xmlns:p14="http://schemas.microsoft.com/office/powerpoint/2010/main" val="3964882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sp>
        <p:nvSpPr>
          <p:cNvPr id="5" name="TextBox 4"/>
          <p:cNvSpPr txBox="1"/>
          <p:nvPr/>
        </p:nvSpPr>
        <p:spPr>
          <a:xfrm>
            <a:off x="228600" y="103274"/>
            <a:ext cx="4800600" cy="2677656"/>
          </a:xfrm>
          <a:prstGeom prst="rect">
            <a:avLst/>
          </a:prstGeom>
          <a:noFill/>
        </p:spPr>
        <p:txBody>
          <a:bodyPr wrap="square" rtlCol="0">
            <a:spAutoFit/>
          </a:bodyPr>
          <a:lstStyle/>
          <a:p>
            <a:r>
              <a:rPr lang="en-US" sz="2400" dirty="0" err="1">
                <a:latin typeface="+mj-lt"/>
              </a:rPr>
              <a:t>Liouville’s</a:t>
            </a:r>
            <a:r>
              <a:rPr lang="en-US" sz="2400" dirty="0">
                <a:latin typeface="+mj-lt"/>
              </a:rPr>
              <a:t> Theorem   (1838)</a:t>
            </a:r>
          </a:p>
          <a:p>
            <a:endParaRPr lang="en-US" sz="2400" dirty="0">
              <a:latin typeface="+mj-lt"/>
            </a:endParaRPr>
          </a:p>
          <a:p>
            <a:r>
              <a:rPr lang="en-US" sz="2400" dirty="0">
                <a:latin typeface="+mj-lt"/>
              </a:rPr>
              <a:t>     The density of representative points in phase space corresponding to the motion of a system of particles remains constant during the motion.</a:t>
            </a:r>
          </a:p>
        </p:txBody>
      </p:sp>
      <p:graphicFrame>
        <p:nvGraphicFramePr>
          <p:cNvPr id="6" name="Object 5"/>
          <p:cNvGraphicFramePr>
            <a:graphicFrameLocks noChangeAspect="1"/>
          </p:cNvGraphicFramePr>
          <p:nvPr/>
        </p:nvGraphicFramePr>
        <p:xfrm>
          <a:off x="216131" y="4100624"/>
          <a:ext cx="8526462" cy="2146300"/>
        </p:xfrm>
        <a:graphic>
          <a:graphicData uri="http://schemas.openxmlformats.org/presentationml/2006/ole">
            <mc:AlternateContent xmlns:mc="http://schemas.openxmlformats.org/markup-compatibility/2006">
              <mc:Choice xmlns:v="urn:schemas-microsoft-com:vml" Requires="v">
                <p:oleObj name="数式" r:id="rId3" imgW="4406760" imgH="1117440" progId="Equation.3">
                  <p:embed/>
                </p:oleObj>
              </mc:Choice>
              <mc:Fallback>
                <p:oleObj name="数式" r:id="rId3" imgW="4406760" imgH="1117440" progId="Equation.3">
                  <p:embed/>
                  <p:pic>
                    <p:nvPicPr>
                      <p:cNvPr id="6" name="Object 5"/>
                      <p:cNvPicPr>
                        <a:picLocks noChangeAspect="1" noChangeArrowheads="1"/>
                      </p:cNvPicPr>
                      <p:nvPr/>
                    </p:nvPicPr>
                    <p:blipFill>
                      <a:blip r:embed="rId4"/>
                      <a:srcRect/>
                      <a:stretch>
                        <a:fillRect/>
                      </a:stretch>
                    </p:blipFill>
                    <p:spPr bwMode="auto">
                      <a:xfrm>
                        <a:off x="216131" y="4100624"/>
                        <a:ext cx="8526462"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6">
            <a:extLst>
              <a:ext uri="{FF2B5EF4-FFF2-40B4-BE49-F238E27FC236}">
                <a16:creationId xmlns:a16="http://schemas.microsoft.com/office/drawing/2014/main" id="{91F2D9E2-30BC-4EFC-9F7B-6EC7E52CEEAF}"/>
              </a:ext>
            </a:extLst>
          </p:cNvPr>
          <p:cNvPicPr>
            <a:picLocks noChangeAspect="1"/>
          </p:cNvPicPr>
          <p:nvPr/>
        </p:nvPicPr>
        <p:blipFill>
          <a:blip r:embed="rId5"/>
          <a:stretch>
            <a:fillRect/>
          </a:stretch>
        </p:blipFill>
        <p:spPr>
          <a:xfrm>
            <a:off x="5486400" y="31375"/>
            <a:ext cx="2652713" cy="3855353"/>
          </a:xfrm>
          <a:prstGeom prst="rect">
            <a:avLst/>
          </a:prstGeom>
        </p:spPr>
      </p:pic>
    </p:spTree>
    <p:extLst>
      <p:ext uri="{BB962C8B-B14F-4D97-AF65-F5344CB8AC3E}">
        <p14:creationId xmlns:p14="http://schemas.microsoft.com/office/powerpoint/2010/main" val="2386422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sp>
        <p:nvSpPr>
          <p:cNvPr id="5" name="TextBox 4"/>
          <p:cNvSpPr txBox="1"/>
          <p:nvPr/>
        </p:nvSpPr>
        <p:spPr>
          <a:xfrm>
            <a:off x="533400" y="228600"/>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a:t>
            </a:r>
          </a:p>
        </p:txBody>
      </p:sp>
      <p:cxnSp>
        <p:nvCxnSpPr>
          <p:cNvPr id="7" name="Straight Arrow Connector 6"/>
          <p:cNvCxnSpPr/>
          <p:nvPr/>
        </p:nvCxnSpPr>
        <p:spPr>
          <a:xfrm flipV="1">
            <a:off x="1828800" y="1524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5105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00400" y="5105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338943" y="2514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200400" y="2133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971800" y="4191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715000" y="4191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867400" y="1600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667000" y="1671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2133600" y="2971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400800" y="3048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248150" y="4438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248150" y="1390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286000" y="2630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286000" y="2630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225925" y="4435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225925" y="4435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279900" y="2560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279900" y="2560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19768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F80160-F2E8-4344-3141-B346F807135B}"/>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AA1E5F00-6907-D523-07FD-993C3C290ADF}"/>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F14DDDE3-8D25-3DF4-EF00-F9AEEE637B7B}"/>
              </a:ext>
            </a:extLst>
          </p:cNvPr>
          <p:cNvSpPr>
            <a:spLocks noGrp="1"/>
          </p:cNvSpPr>
          <p:nvPr>
            <p:ph type="sldNum" sz="quarter" idx="12"/>
          </p:nvPr>
        </p:nvSpPr>
        <p:spPr/>
        <p:txBody>
          <a:bodyPr/>
          <a:lstStyle/>
          <a:p>
            <a:fld id="{CE368B07-CEBF-4C80-90AF-53B34FA04CF3}" type="slidenum">
              <a:rPr lang="en-US" smtClean="0"/>
              <a:pPr/>
              <a:t>3</a:t>
            </a:fld>
            <a:endParaRPr lang="en-US" dirty="0"/>
          </a:p>
        </p:txBody>
      </p:sp>
      <p:pic>
        <p:nvPicPr>
          <p:cNvPr id="5" name="Picture 4">
            <a:extLst>
              <a:ext uri="{FF2B5EF4-FFF2-40B4-BE49-F238E27FC236}">
                <a16:creationId xmlns:a16="http://schemas.microsoft.com/office/drawing/2014/main" id="{6D05F1BC-893F-620D-A99A-2A788E1A67E7}"/>
              </a:ext>
            </a:extLst>
          </p:cNvPr>
          <p:cNvPicPr>
            <a:picLocks noChangeAspect="1"/>
          </p:cNvPicPr>
          <p:nvPr/>
        </p:nvPicPr>
        <p:blipFill>
          <a:blip r:embed="rId2"/>
          <a:stretch>
            <a:fillRect/>
          </a:stretch>
        </p:blipFill>
        <p:spPr>
          <a:xfrm>
            <a:off x="914400" y="-21771"/>
            <a:ext cx="6934200" cy="6280826"/>
          </a:xfrm>
          <a:prstGeom prst="rect">
            <a:avLst/>
          </a:prstGeom>
        </p:spPr>
      </p:pic>
    </p:spTree>
    <p:extLst>
      <p:ext uri="{BB962C8B-B14F-4D97-AF65-F5344CB8AC3E}">
        <p14:creationId xmlns:p14="http://schemas.microsoft.com/office/powerpoint/2010/main" val="6590209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nvGraphicFramePr>
        <p:xfrm>
          <a:off x="957357" y="4419600"/>
          <a:ext cx="7457300" cy="2139950"/>
        </p:xfrm>
        <a:graphic>
          <a:graphicData uri="http://schemas.openxmlformats.org/presentationml/2006/ole">
            <mc:AlternateContent xmlns:mc="http://schemas.openxmlformats.org/markup-compatibility/2006">
              <mc:Choice xmlns:v="urn:schemas-microsoft-com:vml" Requires="v">
                <p:oleObj name="Equation" r:id="rId9" imgW="5448240" imgH="1574640" progId="Equation.DSMT4">
                  <p:embed/>
                </p:oleObj>
              </mc:Choice>
              <mc:Fallback>
                <p:oleObj name="Equation" r:id="rId9" imgW="5448240" imgH="1574640" progId="Equation.DSMT4">
                  <p:embed/>
                  <p:pic>
                    <p:nvPicPr>
                      <p:cNvPr id="26" name="Object 25"/>
                      <p:cNvPicPr>
                        <a:picLocks noChangeAspect="1" noChangeArrowheads="1"/>
                      </p:cNvPicPr>
                      <p:nvPr/>
                    </p:nvPicPr>
                    <p:blipFill>
                      <a:blip r:embed="rId10"/>
                      <a:srcRect/>
                      <a:stretch>
                        <a:fillRect/>
                      </a:stretch>
                    </p:blipFill>
                    <p:spPr bwMode="auto">
                      <a:xfrm>
                        <a:off x="957357" y="4419600"/>
                        <a:ext cx="7457300" cy="21399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967309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185057" y="209006"/>
            <a:ext cx="8229600" cy="461665"/>
          </a:xfrm>
          <a:prstGeom prst="rect">
            <a:avLst/>
          </a:prstGeom>
          <a:noFill/>
        </p:spPr>
        <p:txBody>
          <a:bodyPr wrap="square" rtlCol="0">
            <a:spAutoFit/>
          </a:bodyPr>
          <a:lstStyle/>
          <a:p>
            <a:r>
              <a:rPr lang="en-US" sz="2400" dirty="0" err="1">
                <a:latin typeface="+mj-lt"/>
              </a:rPr>
              <a:t>Liouville’s</a:t>
            </a:r>
            <a:r>
              <a:rPr lang="en-US" sz="2400" dirty="0">
                <a:latin typeface="+mj-lt"/>
              </a:rPr>
              <a:t> theorem -- continued</a:t>
            </a:r>
          </a:p>
        </p:txBody>
      </p:sp>
      <p:grpSp>
        <p:nvGrpSpPr>
          <p:cNvPr id="6" name="Group 5"/>
          <p:cNvGrpSpPr/>
          <p:nvPr/>
        </p:nvGrpSpPr>
        <p:grpSpPr>
          <a:xfrm>
            <a:off x="2177143" y="304800"/>
            <a:ext cx="6585857" cy="4419600"/>
            <a:chOff x="1143000" y="762000"/>
            <a:chExt cx="6585857" cy="4419600"/>
          </a:xfrm>
        </p:grpSpPr>
        <p:cxnSp>
          <p:nvCxnSpPr>
            <p:cNvPr id="7" name="Straight Arrow Connector 6"/>
            <p:cNvCxnSpPr/>
            <p:nvPr/>
          </p:nvCxnSpPr>
          <p:spPr>
            <a:xfrm flipV="1">
              <a:off x="1632857" y="1143000"/>
              <a:ext cx="0" cy="3581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632857" y="4724400"/>
              <a:ext cx="4191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004457" y="4724400"/>
              <a:ext cx="1295400" cy="457200"/>
            </a:xfrm>
            <a:prstGeom prst="rect">
              <a:avLst/>
            </a:prstGeom>
            <a:noFill/>
          </p:spPr>
          <p:txBody>
            <a:bodyPr wrap="square" rtlCol="0">
              <a:spAutoFit/>
            </a:bodyPr>
            <a:lstStyle/>
            <a:p>
              <a:r>
                <a:rPr lang="en-US" sz="2400" b="1" i="1" dirty="0">
                  <a:latin typeface="+mj-lt"/>
                </a:rPr>
                <a:t>x</a:t>
              </a:r>
            </a:p>
          </p:txBody>
        </p:sp>
        <p:sp>
          <p:nvSpPr>
            <p:cNvPr id="12" name="TextBox 11"/>
            <p:cNvSpPr txBox="1"/>
            <p:nvPr/>
          </p:nvSpPr>
          <p:spPr>
            <a:xfrm>
              <a:off x="1143000" y="2133600"/>
              <a:ext cx="1295400" cy="457200"/>
            </a:xfrm>
            <a:prstGeom prst="rect">
              <a:avLst/>
            </a:prstGeom>
            <a:noFill/>
          </p:spPr>
          <p:txBody>
            <a:bodyPr wrap="square" rtlCol="0">
              <a:spAutoFit/>
            </a:bodyPr>
            <a:lstStyle/>
            <a:p>
              <a:r>
                <a:rPr lang="en-US" sz="2400" b="1" i="1" dirty="0">
                  <a:latin typeface="+mj-lt"/>
                </a:rPr>
                <a:t>p</a:t>
              </a:r>
            </a:p>
          </p:txBody>
        </p:sp>
        <p:sp>
          <p:nvSpPr>
            <p:cNvPr id="13" name="Rectangle 12"/>
            <p:cNvSpPr/>
            <p:nvPr/>
          </p:nvSpPr>
          <p:spPr>
            <a:xfrm>
              <a:off x="3004457" y="1752600"/>
              <a:ext cx="2895600" cy="1981200"/>
            </a:xfrm>
            <a:prstGeom prst="rect">
              <a:avLst/>
            </a:prstGeom>
            <a:solidFill>
              <a:schemeClr val="accent1">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2775857" y="3810000"/>
              <a:ext cx="838200" cy="457200"/>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a:latin typeface="+mj-lt"/>
                </a:rPr>
                <a:t>)</a:t>
              </a:r>
            </a:p>
          </p:txBody>
        </p:sp>
        <p:sp>
          <p:nvSpPr>
            <p:cNvPr id="16" name="TextBox 15"/>
            <p:cNvSpPr txBox="1"/>
            <p:nvPr/>
          </p:nvSpPr>
          <p:spPr>
            <a:xfrm>
              <a:off x="5519057" y="3810000"/>
              <a:ext cx="17526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a:latin typeface="+mj-lt"/>
                </a:rPr>
                <a:t>)</a:t>
              </a:r>
            </a:p>
          </p:txBody>
        </p:sp>
        <p:sp>
          <p:nvSpPr>
            <p:cNvPr id="17" name="TextBox 16"/>
            <p:cNvSpPr txBox="1"/>
            <p:nvPr/>
          </p:nvSpPr>
          <p:spPr>
            <a:xfrm>
              <a:off x="5671457" y="1219200"/>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a:t>
              </a:r>
              <a:r>
                <a:rPr lang="en-US" sz="2400" b="1" i="1" dirty="0" err="1">
                  <a:latin typeface="Symbol" pitchFamily="18" charset="2"/>
                </a:rPr>
                <a:t>D</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8" name="TextBox 17"/>
            <p:cNvSpPr txBox="1"/>
            <p:nvPr/>
          </p:nvSpPr>
          <p:spPr>
            <a:xfrm>
              <a:off x="2471057" y="1290935"/>
              <a:ext cx="2057400" cy="461665"/>
            </a:xfrm>
            <a:prstGeom prst="rect">
              <a:avLst/>
            </a:prstGeom>
            <a:noFill/>
          </p:spPr>
          <p:txBody>
            <a:bodyPr wrap="square" rtlCol="0">
              <a:spAutoFit/>
            </a:bodyPr>
            <a:lstStyle/>
            <a:p>
              <a:r>
                <a:rPr lang="en-US" sz="2400" b="1" i="1" dirty="0">
                  <a:latin typeface="+mj-lt"/>
                </a:rPr>
                <a:t>(</a:t>
              </a:r>
              <a:r>
                <a:rPr lang="en-US" sz="2400" b="1" i="1" dirty="0" err="1">
                  <a:latin typeface="+mj-lt"/>
                </a:rPr>
                <a:t>x,p+</a:t>
              </a:r>
              <a:r>
                <a:rPr lang="en-US" sz="2400" b="1" i="1" dirty="0" err="1">
                  <a:latin typeface="Symbol" pitchFamily="18" charset="2"/>
                </a:rPr>
                <a:t>D</a:t>
              </a:r>
              <a:r>
                <a:rPr lang="en-US" sz="2400" b="1" i="1" dirty="0" err="1">
                  <a:latin typeface="+mj-lt"/>
                </a:rPr>
                <a:t>p</a:t>
              </a:r>
              <a:r>
                <a:rPr lang="en-US" sz="2400" b="1" i="1" dirty="0">
                  <a:latin typeface="+mj-lt"/>
                </a:rPr>
                <a:t>)</a:t>
              </a:r>
            </a:p>
          </p:txBody>
        </p:sp>
        <p:sp>
          <p:nvSpPr>
            <p:cNvPr id="19" name="Right Arrow 18"/>
            <p:cNvSpPr/>
            <p:nvPr/>
          </p:nvSpPr>
          <p:spPr>
            <a:xfrm>
              <a:off x="1937657" y="25908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Arrow 19"/>
            <p:cNvSpPr/>
            <p:nvPr/>
          </p:nvSpPr>
          <p:spPr>
            <a:xfrm>
              <a:off x="6204857" y="266700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p:cNvSpPr/>
            <p:nvPr/>
          </p:nvSpPr>
          <p:spPr>
            <a:xfrm rot="16200000">
              <a:off x="4052207" y="4057651"/>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rot="16200000">
              <a:off x="4052207" y="1009650"/>
              <a:ext cx="838200" cy="342900"/>
            </a:xfrm>
            <a:prstGeom prst="rightArrow">
              <a:avLst/>
            </a:prstGeom>
            <a:solidFill>
              <a:srgbClr val="DA32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Object 22"/>
            <p:cNvGraphicFramePr>
              <a:graphicFrameLocks noChangeAspect="1"/>
            </p:cNvGraphicFramePr>
            <p:nvPr/>
          </p:nvGraphicFramePr>
          <p:xfrm>
            <a:off x="2090057" y="2249487"/>
            <a:ext cx="246063" cy="341313"/>
          </p:xfrm>
          <a:graphic>
            <a:graphicData uri="http://schemas.openxmlformats.org/presentationml/2006/ole">
              <mc:AlternateContent xmlns:mc="http://schemas.openxmlformats.org/markup-compatibility/2006">
                <mc:Choice xmlns:v="urn:schemas-microsoft-com:vml" Requires="v">
                  <p:oleObj name="数式" r:id="rId3" imgW="126720" imgH="177480" progId="Equation.3">
                    <p:embed/>
                  </p:oleObj>
                </mc:Choice>
                <mc:Fallback>
                  <p:oleObj name="数式" r:id="rId3" imgW="126720" imgH="177480" progId="Equation.3">
                    <p:embed/>
                    <p:pic>
                      <p:nvPicPr>
                        <p:cNvPr id="23" name="Object 22"/>
                        <p:cNvPicPr>
                          <a:picLocks noChangeAspect="1" noChangeArrowheads="1"/>
                        </p:cNvPicPr>
                        <p:nvPr/>
                      </p:nvPicPr>
                      <p:blipFill>
                        <a:blip r:embed="rId4"/>
                        <a:srcRect/>
                        <a:stretch>
                          <a:fillRect/>
                        </a:stretch>
                      </p:blipFill>
                      <p:spPr bwMode="auto">
                        <a:xfrm>
                          <a:off x="2090057" y="2249487"/>
                          <a:ext cx="246063"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4" name="Object 23"/>
            <p:cNvGraphicFramePr>
              <a:graphicFrameLocks noChangeAspect="1"/>
            </p:cNvGraphicFramePr>
            <p:nvPr/>
          </p:nvGraphicFramePr>
          <p:xfrm>
            <a:off x="4029982" y="4054475"/>
            <a:ext cx="295275" cy="390525"/>
          </p:xfrm>
          <a:graphic>
            <a:graphicData uri="http://schemas.openxmlformats.org/presentationml/2006/ole">
              <mc:AlternateContent xmlns:mc="http://schemas.openxmlformats.org/markup-compatibility/2006">
                <mc:Choice xmlns:v="urn:schemas-microsoft-com:vml" Requires="v">
                  <p:oleObj name="数式" r:id="rId5" imgW="152280" imgH="203040" progId="Equation.3">
                    <p:embed/>
                  </p:oleObj>
                </mc:Choice>
                <mc:Fallback>
                  <p:oleObj name="数式" r:id="rId5" imgW="152280" imgH="203040" progId="Equation.3">
                    <p:embed/>
                    <p:pic>
                      <p:nvPicPr>
                        <p:cNvPr id="24" name="Object 23"/>
                        <p:cNvPicPr>
                          <a:picLocks noChangeAspect="1" noChangeArrowheads="1"/>
                        </p:cNvPicPr>
                        <p:nvPr/>
                      </p:nvPicPr>
                      <p:blipFill>
                        <a:blip r:embed="rId6"/>
                        <a:srcRect/>
                        <a:stretch>
                          <a:fillRect/>
                        </a:stretch>
                      </p:blipFill>
                      <p:spPr bwMode="auto">
                        <a:xfrm>
                          <a:off x="4029982" y="4054475"/>
                          <a:ext cx="2952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24"/>
            <p:cNvGraphicFramePr>
              <a:graphicFrameLocks noChangeAspect="1"/>
            </p:cNvGraphicFramePr>
            <p:nvPr/>
          </p:nvGraphicFramePr>
          <p:xfrm>
            <a:off x="4083957" y="2179638"/>
            <a:ext cx="492125" cy="757237"/>
          </p:xfrm>
          <a:graphic>
            <a:graphicData uri="http://schemas.openxmlformats.org/presentationml/2006/ole">
              <mc:AlternateContent xmlns:mc="http://schemas.openxmlformats.org/markup-compatibility/2006">
                <mc:Choice xmlns:v="urn:schemas-microsoft-com:vml" Requires="v">
                  <p:oleObj name="数式" r:id="rId7" imgW="253800" imgH="393480" progId="Equation.3">
                    <p:embed/>
                  </p:oleObj>
                </mc:Choice>
                <mc:Fallback>
                  <p:oleObj name="数式" r:id="rId7" imgW="253800" imgH="393480" progId="Equation.3">
                    <p:embed/>
                    <p:pic>
                      <p:nvPicPr>
                        <p:cNvPr id="25" name="Object 24"/>
                        <p:cNvPicPr>
                          <a:picLocks noChangeAspect="1" noChangeArrowheads="1"/>
                        </p:cNvPicPr>
                        <p:nvPr/>
                      </p:nvPicPr>
                      <p:blipFill>
                        <a:blip r:embed="rId8"/>
                        <a:srcRect/>
                        <a:stretch>
                          <a:fillRect/>
                        </a:stretch>
                      </p:blipFill>
                      <p:spPr bwMode="auto">
                        <a:xfrm>
                          <a:off x="4083957" y="2179638"/>
                          <a:ext cx="492125"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26" name="Object 25"/>
          <p:cNvGraphicFramePr>
            <a:graphicFrameLocks noChangeAspect="1"/>
          </p:cNvGraphicFramePr>
          <p:nvPr/>
        </p:nvGraphicFramePr>
        <p:xfrm>
          <a:off x="808037" y="4876800"/>
          <a:ext cx="3421063" cy="1660525"/>
        </p:xfrm>
        <a:graphic>
          <a:graphicData uri="http://schemas.openxmlformats.org/presentationml/2006/ole">
            <mc:AlternateContent xmlns:mc="http://schemas.openxmlformats.org/markup-compatibility/2006">
              <mc:Choice xmlns:v="urn:schemas-microsoft-com:vml" Requires="v">
                <p:oleObj name="数式" r:id="rId9" imgW="1765080" imgH="863280" progId="Equation.3">
                  <p:embed/>
                </p:oleObj>
              </mc:Choice>
              <mc:Fallback>
                <p:oleObj name="数式" r:id="rId9" imgW="1765080" imgH="863280" progId="Equation.3">
                  <p:embed/>
                  <p:pic>
                    <p:nvPicPr>
                      <p:cNvPr id="26" name="Object 25"/>
                      <p:cNvPicPr>
                        <a:picLocks noChangeAspect="1" noChangeArrowheads="1"/>
                      </p:cNvPicPr>
                      <p:nvPr/>
                    </p:nvPicPr>
                    <p:blipFill>
                      <a:blip r:embed="rId10"/>
                      <a:srcRect/>
                      <a:stretch>
                        <a:fillRect/>
                      </a:stretch>
                    </p:blipFill>
                    <p:spPr bwMode="auto">
                      <a:xfrm>
                        <a:off x="808037" y="4876800"/>
                        <a:ext cx="3421063"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0994917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5" name="TextBox 4"/>
          <p:cNvSpPr txBox="1"/>
          <p:nvPr/>
        </p:nvSpPr>
        <p:spPr>
          <a:xfrm>
            <a:off x="685800" y="152400"/>
            <a:ext cx="8458200" cy="1938992"/>
          </a:xfrm>
          <a:prstGeom prst="rect">
            <a:avLst/>
          </a:prstGeom>
          <a:noFill/>
        </p:spPr>
        <p:txBody>
          <a:bodyPr wrap="square" rtlCol="0">
            <a:spAutoFit/>
          </a:bodyPr>
          <a:lstStyle/>
          <a:p>
            <a:r>
              <a:rPr lang="en-US" sz="2400" dirty="0">
                <a:latin typeface="+mj-lt"/>
              </a:rPr>
              <a:t>Summary:</a:t>
            </a:r>
          </a:p>
          <a:p>
            <a:r>
              <a:rPr lang="en-US" sz="2400" dirty="0" err="1">
                <a:latin typeface="+mj-lt"/>
              </a:rPr>
              <a:t>Liouville’s</a:t>
            </a:r>
            <a:r>
              <a:rPr lang="en-US" sz="2400" dirty="0">
                <a:latin typeface="+mj-lt"/>
              </a:rPr>
              <a:t> theorem:</a:t>
            </a:r>
          </a:p>
          <a:p>
            <a:pPr lvl="1"/>
            <a:r>
              <a:rPr lang="en-US" sz="2400" dirty="0">
                <a:latin typeface="+mj-lt"/>
              </a:rPr>
              <a:t>Imagine a collection of particles obeying the  Canonical equations of motion in phase space.</a:t>
            </a:r>
          </a:p>
          <a:p>
            <a:r>
              <a:rPr lang="en-US" sz="2400" dirty="0">
                <a:latin typeface="+mj-lt"/>
              </a:rPr>
              <a:t>     </a:t>
            </a:r>
          </a:p>
        </p:txBody>
      </p:sp>
      <p:graphicFrame>
        <p:nvGraphicFramePr>
          <p:cNvPr id="6" name="Object 5"/>
          <p:cNvGraphicFramePr>
            <a:graphicFrameLocks noChangeAspect="1"/>
          </p:cNvGraphicFramePr>
          <p:nvPr/>
        </p:nvGraphicFramePr>
        <p:xfrm>
          <a:off x="671513" y="2057400"/>
          <a:ext cx="8080375" cy="2416175"/>
        </p:xfrm>
        <a:graphic>
          <a:graphicData uri="http://schemas.openxmlformats.org/presentationml/2006/ole">
            <mc:AlternateContent xmlns:mc="http://schemas.openxmlformats.org/markup-compatibility/2006">
              <mc:Choice xmlns:v="urn:schemas-microsoft-com:vml" Requires="v">
                <p:oleObj name="数式" r:id="rId3" imgW="3568680" imgH="1066680" progId="Equation.3">
                  <p:embed/>
                </p:oleObj>
              </mc:Choice>
              <mc:Fallback>
                <p:oleObj name="数式" r:id="rId3" imgW="3568680" imgH="1066680" progId="Equation.3">
                  <p:embed/>
                  <p:pic>
                    <p:nvPicPr>
                      <p:cNvPr id="6" name="Object 5"/>
                      <p:cNvPicPr/>
                      <p:nvPr/>
                    </p:nvPicPr>
                    <p:blipFill>
                      <a:blip r:embed="rId4"/>
                      <a:stretch>
                        <a:fillRect/>
                      </a:stretch>
                    </p:blipFill>
                    <p:spPr>
                      <a:xfrm>
                        <a:off x="671513" y="2057400"/>
                        <a:ext cx="8080375" cy="241617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ADF4D07B-FA8C-48F0-9C5B-D09399D37DF6}"/>
              </a:ext>
            </a:extLst>
          </p:cNvPr>
          <p:cNvSpPr txBox="1"/>
          <p:nvPr/>
        </p:nvSpPr>
        <p:spPr>
          <a:xfrm>
            <a:off x="685800" y="5029200"/>
            <a:ext cx="7543800" cy="830997"/>
          </a:xfrm>
          <a:prstGeom prst="rect">
            <a:avLst/>
          </a:prstGeom>
          <a:noFill/>
        </p:spPr>
        <p:txBody>
          <a:bodyPr wrap="square" rtlCol="0">
            <a:spAutoFit/>
          </a:bodyPr>
          <a:lstStyle/>
          <a:p>
            <a:r>
              <a:rPr lang="en-US" sz="2400" dirty="0">
                <a:latin typeface="+mj-lt"/>
              </a:rPr>
              <a:t>Note that we are assuming that no particles are created or destroyed in these processes.</a:t>
            </a:r>
          </a:p>
        </p:txBody>
      </p:sp>
    </p:spTree>
    <p:extLst>
      <p:ext uri="{BB962C8B-B14F-4D97-AF65-F5344CB8AC3E}">
        <p14:creationId xmlns:p14="http://schemas.microsoft.com/office/powerpoint/2010/main" val="29979797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81200" y="533400"/>
            <a:ext cx="1371600" cy="1066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5" name="TextBox 4"/>
          <p:cNvSpPr txBox="1"/>
          <p:nvPr/>
        </p:nvSpPr>
        <p:spPr>
          <a:xfrm>
            <a:off x="457200" y="1712416"/>
            <a:ext cx="7391400" cy="4893647"/>
          </a:xfrm>
          <a:prstGeom prst="rect">
            <a:avLst/>
          </a:prstGeom>
          <a:noFill/>
        </p:spPr>
        <p:txBody>
          <a:bodyPr wrap="square" rtlCol="0">
            <a:spAutoFit/>
          </a:bodyPr>
          <a:lstStyle/>
          <a:p>
            <a:r>
              <a:rPr lang="en-US" sz="2400" dirty="0">
                <a:latin typeface="+mj-lt"/>
              </a:rPr>
              <a:t>Importance of </a:t>
            </a:r>
            <a:r>
              <a:rPr lang="en-US" sz="2400" dirty="0" err="1">
                <a:latin typeface="+mj-lt"/>
              </a:rPr>
              <a:t>Liouville’s</a:t>
            </a:r>
            <a:r>
              <a:rPr lang="en-US" sz="2400" dirty="0">
                <a:latin typeface="+mj-lt"/>
              </a:rPr>
              <a:t> theorem to statistical mechanical analysis:</a:t>
            </a:r>
          </a:p>
          <a:p>
            <a:endParaRPr lang="en-US" sz="2400" dirty="0">
              <a:latin typeface="+mj-lt"/>
            </a:endParaRPr>
          </a:p>
          <a:p>
            <a:pPr lvl="1"/>
            <a:r>
              <a:rPr lang="en-US" sz="2400" dirty="0">
                <a:latin typeface="+mj-lt"/>
              </a:rPr>
              <a:t>In 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r>
              <a:rPr lang="en-US" sz="2400" dirty="0">
                <a:solidFill>
                  <a:srgbClr val="FF0000"/>
                </a:solidFill>
                <a:latin typeface="+mj-lt"/>
              </a:rPr>
              <a:t>Computationally this can be approximated using molecular dynamics or sampling methods.</a:t>
            </a:r>
          </a:p>
        </p:txBody>
      </p:sp>
      <p:graphicFrame>
        <p:nvGraphicFramePr>
          <p:cNvPr id="6" name="Object 5"/>
          <p:cNvGraphicFramePr>
            <a:graphicFrameLocks noChangeAspect="1"/>
          </p:cNvGraphicFramePr>
          <p:nvPr/>
        </p:nvGraphicFramePr>
        <p:xfrm>
          <a:off x="1981200" y="457199"/>
          <a:ext cx="1371600" cy="1083201"/>
        </p:xfrm>
        <a:graphic>
          <a:graphicData uri="http://schemas.openxmlformats.org/presentationml/2006/ole">
            <mc:AlternateContent xmlns:mc="http://schemas.openxmlformats.org/markup-compatibility/2006">
              <mc:Choice xmlns:v="urn:schemas-microsoft-com:vml" Requires="v">
                <p:oleObj name="数式" r:id="rId3" imgW="495000" imgH="393480" progId="Equation.3">
                  <p:embed/>
                </p:oleObj>
              </mc:Choice>
              <mc:Fallback>
                <p:oleObj name="数式" r:id="rId3" imgW="495000" imgH="393480" progId="Equation.3">
                  <p:embed/>
                  <p:pic>
                    <p:nvPicPr>
                      <p:cNvPr id="6" name="Object 5"/>
                      <p:cNvPicPr>
                        <a:picLocks noChangeAspect="1" noChangeArrowheads="1"/>
                      </p:cNvPicPr>
                      <p:nvPr/>
                    </p:nvPicPr>
                    <p:blipFill>
                      <a:blip r:embed="rId4"/>
                      <a:srcRect/>
                      <a:stretch>
                        <a:fillRect/>
                      </a:stretch>
                    </p:blipFill>
                    <p:spPr bwMode="auto">
                      <a:xfrm>
                        <a:off x="1981200" y="457199"/>
                        <a:ext cx="1371600" cy="108320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704310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sp>
        <p:nvSpPr>
          <p:cNvPr id="5" name="TextBox 4"/>
          <p:cNvSpPr txBox="1"/>
          <p:nvPr/>
        </p:nvSpPr>
        <p:spPr>
          <a:xfrm>
            <a:off x="457200" y="533400"/>
            <a:ext cx="7391400" cy="2308324"/>
          </a:xfrm>
          <a:prstGeom prst="rect">
            <a:avLst/>
          </a:prstGeom>
          <a:noFill/>
        </p:spPr>
        <p:txBody>
          <a:bodyPr wrap="square" rtlCol="0">
            <a:spAutoFit/>
          </a:bodyPr>
          <a:lstStyle/>
          <a:p>
            <a:r>
              <a:rPr lang="en-US" sz="2400" dirty="0">
                <a:latin typeface="+mj-lt"/>
              </a:rPr>
              <a:t>“Molecular dynamics”   is a subfield of computational physics focused on analyzing the motions of atoms in fluids and solids with the goal of relating the atomistic and macroscopic properties of materials.  Ideally molecular dynamics calculations can numerically realize the statistical mechanics viewpoint.</a:t>
            </a:r>
          </a:p>
        </p:txBody>
      </p:sp>
      <p:graphicFrame>
        <p:nvGraphicFramePr>
          <p:cNvPr id="6" name="Object 5"/>
          <p:cNvGraphicFramePr>
            <a:graphicFrameLocks noChangeAspect="1"/>
          </p:cNvGraphicFramePr>
          <p:nvPr>
            <p:extLst>
              <p:ext uri="{D42A27DB-BD31-4B8C-83A1-F6EECF244321}">
                <p14:modId xmlns:p14="http://schemas.microsoft.com/office/powerpoint/2010/main" val="2036275922"/>
              </p:ext>
            </p:extLst>
          </p:nvPr>
        </p:nvGraphicFramePr>
        <p:xfrm>
          <a:off x="150813" y="3368675"/>
          <a:ext cx="7467600" cy="2317750"/>
        </p:xfrm>
        <a:graphic>
          <a:graphicData uri="http://schemas.openxmlformats.org/presentationml/2006/ole">
            <mc:AlternateContent xmlns:mc="http://schemas.openxmlformats.org/markup-compatibility/2006">
              <mc:Choice xmlns:v="urn:schemas-microsoft-com:vml" Requires="v">
                <p:oleObj name="Equation" r:id="rId3" imgW="3860640" imgH="1206360" progId="Equation.DSMT4">
                  <p:embed/>
                </p:oleObj>
              </mc:Choice>
              <mc:Fallback>
                <p:oleObj name="Equation" r:id="rId3" imgW="3860640" imgH="1206360" progId="Equation.DSMT4">
                  <p:embed/>
                  <p:pic>
                    <p:nvPicPr>
                      <p:cNvPr id="6" name="Object 5"/>
                      <p:cNvPicPr>
                        <a:picLocks noChangeAspect="1" noChangeArrowheads="1"/>
                      </p:cNvPicPr>
                      <p:nvPr/>
                    </p:nvPicPr>
                    <p:blipFill>
                      <a:blip r:embed="rId4"/>
                      <a:srcRect/>
                      <a:stretch>
                        <a:fillRect/>
                      </a:stretch>
                    </p:blipFill>
                    <p:spPr bwMode="auto">
                      <a:xfrm>
                        <a:off x="150813" y="3368675"/>
                        <a:ext cx="74676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1322" t="60225" r="48807" b="30356"/>
          <a:stretch/>
        </p:blipFill>
        <p:spPr bwMode="auto">
          <a:xfrm>
            <a:off x="1770677" y="5686425"/>
            <a:ext cx="6076336"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9910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Oval 4"/>
          <p:cNvSpPr/>
          <p:nvPr/>
        </p:nvSpPr>
        <p:spPr>
          <a:xfrm>
            <a:off x="1143000" y="609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1336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505200" y="990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47900" y="466725"/>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133600" y="17526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p:nvPr/>
        </p:nvCxnSpPr>
        <p:spPr>
          <a:xfrm>
            <a:off x="533400" y="2362200"/>
            <a:ext cx="4419600" cy="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566737" y="195263"/>
            <a:ext cx="0" cy="2166937"/>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endCxn id="5" idx="3"/>
          </p:cNvCxnSpPr>
          <p:nvPr/>
        </p:nvCxnSpPr>
        <p:spPr>
          <a:xfrm flipV="1">
            <a:off x="566737" y="804722"/>
            <a:ext cx="609741" cy="15574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endCxn id="7" idx="7"/>
          </p:cNvCxnSpPr>
          <p:nvPr/>
        </p:nvCxnSpPr>
        <p:spPr>
          <a:xfrm flipV="1">
            <a:off x="566737" y="1024078"/>
            <a:ext cx="1761985" cy="1338122"/>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7" idx="7"/>
            <a:endCxn id="5" idx="6"/>
          </p:cNvCxnSpPr>
          <p:nvPr/>
        </p:nvCxnSpPr>
        <p:spPr>
          <a:xfrm flipH="1" flipV="1">
            <a:off x="1371600" y="723900"/>
            <a:ext cx="957122" cy="300178"/>
          </a:xfrm>
          <a:prstGeom prst="straightConnector1">
            <a:avLst/>
          </a:prstGeom>
          <a:ln w="635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642922" y="376535"/>
            <a:ext cx="1371600" cy="461665"/>
          </a:xfrm>
          <a:prstGeom prst="rect">
            <a:avLst/>
          </a:prstGeom>
          <a:noFill/>
        </p:spPr>
        <p:txBody>
          <a:bodyPr wrap="square" rtlCol="0">
            <a:spAutoFit/>
          </a:bodyPr>
          <a:lstStyle/>
          <a:p>
            <a:r>
              <a:rPr lang="en-US" sz="2400" b="1" i="1" dirty="0" err="1">
                <a:latin typeface="+mj-lt"/>
              </a:rPr>
              <a:t>r</a:t>
            </a:r>
            <a:r>
              <a:rPr lang="en-US" sz="2400" baseline="-25000" dirty="0" err="1">
                <a:latin typeface="+mj-lt"/>
              </a:rPr>
              <a:t>ij</a:t>
            </a:r>
            <a:endParaRPr lang="en-US" sz="2400" dirty="0">
              <a:latin typeface="+mj-lt"/>
            </a:endParaRPr>
          </a:p>
        </p:txBody>
      </p:sp>
      <p:graphicFrame>
        <p:nvGraphicFramePr>
          <p:cNvPr id="27" name="Object 26"/>
          <p:cNvGraphicFramePr>
            <a:graphicFrameLocks noChangeAspect="1"/>
          </p:cNvGraphicFramePr>
          <p:nvPr/>
        </p:nvGraphicFramePr>
        <p:xfrm>
          <a:off x="982662" y="3200400"/>
          <a:ext cx="5502275" cy="731837"/>
        </p:xfrm>
        <a:graphic>
          <a:graphicData uri="http://schemas.openxmlformats.org/presentationml/2006/ole">
            <mc:AlternateContent xmlns:mc="http://schemas.openxmlformats.org/markup-compatibility/2006">
              <mc:Choice xmlns:v="urn:schemas-microsoft-com:vml" Requires="v">
                <p:oleObj name="数式" r:id="rId3" imgW="2844720" imgH="380880" progId="Equation.3">
                  <p:embed/>
                </p:oleObj>
              </mc:Choice>
              <mc:Fallback>
                <p:oleObj name="数式" r:id="rId3" imgW="2844720" imgH="380880" progId="Equation.3">
                  <p:embed/>
                  <p:pic>
                    <p:nvPicPr>
                      <p:cNvPr id="27" name="Object 26"/>
                      <p:cNvPicPr>
                        <a:picLocks noChangeAspect="1" noChangeArrowheads="1"/>
                      </p:cNvPicPr>
                      <p:nvPr/>
                    </p:nvPicPr>
                    <p:blipFill>
                      <a:blip r:embed="rId4"/>
                      <a:srcRect/>
                      <a:stretch>
                        <a:fillRect/>
                      </a:stretch>
                    </p:blipFill>
                    <p:spPr bwMode="auto">
                      <a:xfrm>
                        <a:off x="982662" y="3200400"/>
                        <a:ext cx="5502275"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27"/>
          <p:cNvSpPr txBox="1"/>
          <p:nvPr/>
        </p:nvSpPr>
        <p:spPr>
          <a:xfrm>
            <a:off x="871607" y="3962400"/>
            <a:ext cx="6858000" cy="1938992"/>
          </a:xfrm>
          <a:prstGeom prst="rect">
            <a:avLst/>
          </a:prstGeom>
          <a:noFill/>
        </p:spPr>
        <p:txBody>
          <a:bodyPr wrap="square" rtlCol="0">
            <a:spAutoFit/>
          </a:bodyPr>
          <a:lstStyle/>
          <a:p>
            <a:r>
              <a:rPr lang="en-US" sz="2400" dirty="0">
                <a:latin typeface="+mj-lt"/>
                <a:sym typeface="Wingdings" pitchFamily="2" charset="2"/>
              </a:rPr>
              <a:t>From this </a:t>
            </a:r>
            <a:r>
              <a:rPr lang="en-US" sz="2400" dirty="0" err="1">
                <a:latin typeface="+mj-lt"/>
                <a:sym typeface="Wingdings" pitchFamily="2" charset="2"/>
              </a:rPr>
              <a:t>Lagrangian</a:t>
            </a:r>
            <a:r>
              <a:rPr lang="en-US" sz="2400" dirty="0">
                <a:latin typeface="+mj-lt"/>
                <a:sym typeface="Wingdings" pitchFamily="2" charset="2"/>
              </a:rPr>
              <a:t>, can find the 3N coupled 2</a:t>
            </a:r>
            <a:r>
              <a:rPr lang="en-US" sz="2400" baseline="30000" dirty="0">
                <a:latin typeface="+mj-lt"/>
                <a:sym typeface="Wingdings" pitchFamily="2" charset="2"/>
              </a:rPr>
              <a:t>nd</a:t>
            </a:r>
            <a:r>
              <a:rPr lang="en-US" sz="2400" dirty="0">
                <a:latin typeface="+mj-lt"/>
                <a:sym typeface="Wingdings" pitchFamily="2" charset="2"/>
              </a:rPr>
              <a:t> order differential equations of motion and/or find the corresponding Hamiltonian, representing the system at constant energy, volume, and particle number N   (N,V,E ensemble).</a:t>
            </a:r>
            <a:endParaRPr lang="en-US" sz="2400" dirty="0">
              <a:latin typeface="+mj-lt"/>
            </a:endParaRPr>
          </a:p>
        </p:txBody>
      </p:sp>
    </p:spTree>
    <p:extLst>
      <p:ext uri="{BB962C8B-B14F-4D97-AF65-F5344CB8AC3E}">
        <p14:creationId xmlns:p14="http://schemas.microsoft.com/office/powerpoint/2010/main" val="3004671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graphicFrame>
        <p:nvGraphicFramePr>
          <p:cNvPr id="5" name="Object 4"/>
          <p:cNvGraphicFramePr>
            <a:graphicFrameLocks noChangeAspect="1"/>
          </p:cNvGraphicFramePr>
          <p:nvPr/>
        </p:nvGraphicFramePr>
        <p:xfrm>
          <a:off x="838200" y="792712"/>
          <a:ext cx="5994400" cy="5462588"/>
        </p:xfrm>
        <a:graphic>
          <a:graphicData uri="http://schemas.openxmlformats.org/presentationml/2006/ole">
            <mc:AlternateContent xmlns:mc="http://schemas.openxmlformats.org/markup-compatibility/2006">
              <mc:Choice xmlns:v="urn:schemas-microsoft-com:vml" Requires="v">
                <p:oleObj name="Equation" r:id="rId3" imgW="3098520" imgH="2844720" progId="Equation.DSMT4">
                  <p:embed/>
                </p:oleObj>
              </mc:Choice>
              <mc:Fallback>
                <p:oleObj name="Equation" r:id="rId3" imgW="3098520" imgH="2844720" progId="Equation.DSMT4">
                  <p:embed/>
                  <p:pic>
                    <p:nvPicPr>
                      <p:cNvPr id="5" name="Object 4"/>
                      <p:cNvPicPr>
                        <a:picLocks noChangeAspect="1" noChangeArrowheads="1"/>
                      </p:cNvPicPr>
                      <p:nvPr/>
                    </p:nvPicPr>
                    <p:blipFill>
                      <a:blip r:embed="rId4"/>
                      <a:srcRect/>
                      <a:stretch>
                        <a:fillRect/>
                      </a:stretch>
                    </p:blipFill>
                    <p:spPr bwMode="auto">
                      <a:xfrm>
                        <a:off x="838200" y="792712"/>
                        <a:ext cx="5994400" cy="54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381000" y="304800"/>
            <a:ext cx="7467600" cy="457200"/>
          </a:xfrm>
          <a:prstGeom prst="rect">
            <a:avLst/>
          </a:prstGeom>
          <a:noFill/>
        </p:spPr>
        <p:txBody>
          <a:bodyPr wrap="square" rtlCol="0">
            <a:spAutoFit/>
          </a:bodyPr>
          <a:lstStyle/>
          <a:p>
            <a:r>
              <a:rPr lang="en-US" sz="2400" dirty="0" err="1">
                <a:latin typeface="+mj-lt"/>
              </a:rPr>
              <a:t>Lagrangian</a:t>
            </a:r>
            <a:r>
              <a:rPr lang="en-US" sz="2400" dirty="0">
                <a:latin typeface="+mj-lt"/>
              </a:rPr>
              <a:t> and Hamiltonian forms</a:t>
            </a:r>
          </a:p>
        </p:txBody>
      </p:sp>
      <p:sp>
        <p:nvSpPr>
          <p:cNvPr id="7" name="TextBox 6">
            <a:extLst>
              <a:ext uri="{FF2B5EF4-FFF2-40B4-BE49-F238E27FC236}">
                <a16:creationId xmlns:a16="http://schemas.microsoft.com/office/drawing/2014/main" id="{B651EE5E-CE53-06D2-CE50-662425D76B6C}"/>
              </a:ext>
            </a:extLst>
          </p:cNvPr>
          <p:cNvSpPr txBox="1"/>
          <p:nvPr/>
        </p:nvSpPr>
        <p:spPr>
          <a:xfrm>
            <a:off x="5181600" y="2286000"/>
            <a:ext cx="3733800" cy="1938992"/>
          </a:xfrm>
          <a:prstGeom prst="rect">
            <a:avLst/>
          </a:prstGeom>
          <a:noFill/>
        </p:spPr>
        <p:txBody>
          <a:bodyPr wrap="square" rtlCol="0">
            <a:spAutoFit/>
          </a:bodyPr>
          <a:lstStyle/>
          <a:p>
            <a:r>
              <a:rPr lang="en-US" sz="2400" dirty="0">
                <a:latin typeface="+mj-lt"/>
              </a:rPr>
              <a:t>By solving these coupled equations, we can use our atomic scale ideas to </a:t>
            </a:r>
            <a:r>
              <a:rPr lang="en-US" sz="2400">
                <a:latin typeface="+mj-lt"/>
              </a:rPr>
              <a:t>model macroscopic systems…</a:t>
            </a:r>
            <a:endParaRPr lang="en-US" sz="2400" dirty="0">
              <a:latin typeface="+mj-lt"/>
            </a:endParaRPr>
          </a:p>
        </p:txBody>
      </p:sp>
    </p:spTree>
    <p:extLst>
      <p:ext uri="{BB962C8B-B14F-4D97-AF65-F5344CB8AC3E}">
        <p14:creationId xmlns:p14="http://schemas.microsoft.com/office/powerpoint/2010/main" val="13661112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685800" y="457200"/>
            <a:ext cx="8229600" cy="461665"/>
          </a:xfrm>
          <a:prstGeom prst="rect">
            <a:avLst/>
          </a:prstGeom>
          <a:noFill/>
        </p:spPr>
        <p:txBody>
          <a:bodyPr wrap="square" rtlCol="0">
            <a:spAutoFit/>
          </a:bodyPr>
          <a:lstStyle/>
          <a:p>
            <a:r>
              <a:rPr lang="en-US" sz="2400" dirty="0">
                <a:latin typeface="+mj-lt"/>
              </a:rPr>
              <a:t>Digression on numerical evaluation of differential equations</a:t>
            </a:r>
          </a:p>
        </p:txBody>
      </p:sp>
      <p:graphicFrame>
        <p:nvGraphicFramePr>
          <p:cNvPr id="6" name="Object 5"/>
          <p:cNvGraphicFramePr>
            <a:graphicFrameLocks noChangeAspect="1"/>
          </p:cNvGraphicFramePr>
          <p:nvPr/>
        </p:nvGraphicFramePr>
        <p:xfrm>
          <a:off x="169863" y="939800"/>
          <a:ext cx="6308725" cy="1706563"/>
        </p:xfrm>
        <a:graphic>
          <a:graphicData uri="http://schemas.openxmlformats.org/presentationml/2006/ole">
            <mc:AlternateContent xmlns:mc="http://schemas.openxmlformats.org/markup-compatibility/2006">
              <mc:Choice xmlns:v="urn:schemas-microsoft-com:vml" Requires="v">
                <p:oleObj name="Equation" r:id="rId3" imgW="3263760" imgH="888840" progId="Equation.DSMT4">
                  <p:embed/>
                </p:oleObj>
              </mc:Choice>
              <mc:Fallback>
                <p:oleObj name="Equation" r:id="rId3" imgW="3263760" imgH="888840" progId="Equation.DSMT4">
                  <p:embed/>
                  <p:pic>
                    <p:nvPicPr>
                      <p:cNvPr id="6" name="Object 5"/>
                      <p:cNvPicPr>
                        <a:picLocks noChangeAspect="1" noChangeArrowheads="1"/>
                      </p:cNvPicPr>
                      <p:nvPr/>
                    </p:nvPicPr>
                    <p:blipFill>
                      <a:blip r:embed="rId4"/>
                      <a:srcRect/>
                      <a:stretch>
                        <a:fillRect/>
                      </a:stretch>
                    </p:blipFill>
                    <p:spPr bwMode="auto">
                      <a:xfrm>
                        <a:off x="169863" y="939800"/>
                        <a:ext cx="630872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685800" y="2778001"/>
          <a:ext cx="3240087" cy="1609725"/>
        </p:xfrm>
        <a:graphic>
          <a:graphicData uri="http://schemas.openxmlformats.org/presentationml/2006/ole">
            <mc:AlternateContent xmlns:mc="http://schemas.openxmlformats.org/markup-compatibility/2006">
              <mc:Choice xmlns:v="urn:schemas-microsoft-com:vml" Requires="v">
                <p:oleObj name="数式" r:id="rId5" imgW="1676160" imgH="838080" progId="Equation.3">
                  <p:embed/>
                </p:oleObj>
              </mc:Choice>
              <mc:Fallback>
                <p:oleObj name="数式" r:id="rId5" imgW="1676160" imgH="838080" progId="Equation.3">
                  <p:embed/>
                  <p:pic>
                    <p:nvPicPr>
                      <p:cNvPr id="7" name="Object 6"/>
                      <p:cNvPicPr>
                        <a:picLocks noChangeAspect="1" noChangeArrowheads="1"/>
                      </p:cNvPicPr>
                      <p:nvPr/>
                    </p:nvPicPr>
                    <p:blipFill>
                      <a:blip r:embed="rId6"/>
                      <a:srcRect/>
                      <a:stretch>
                        <a:fillRect/>
                      </a:stretch>
                    </p:blipFill>
                    <p:spPr bwMode="auto">
                      <a:xfrm>
                        <a:off x="685800" y="2778001"/>
                        <a:ext cx="3240087"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nvGraphicFramePr>
        <p:xfrm>
          <a:off x="773113" y="4582013"/>
          <a:ext cx="3313112" cy="1951037"/>
        </p:xfrm>
        <a:graphic>
          <a:graphicData uri="http://schemas.openxmlformats.org/presentationml/2006/ole">
            <mc:AlternateContent xmlns:mc="http://schemas.openxmlformats.org/markup-compatibility/2006">
              <mc:Choice xmlns:v="urn:schemas-microsoft-com:vml" Requires="v">
                <p:oleObj name="数式" r:id="rId7" imgW="1714320" imgH="1015920" progId="Equation.3">
                  <p:embed/>
                </p:oleObj>
              </mc:Choice>
              <mc:Fallback>
                <p:oleObj name="数式" r:id="rId7" imgW="1714320" imgH="1015920" progId="Equation.3">
                  <p:embed/>
                  <p:pic>
                    <p:nvPicPr>
                      <p:cNvPr id="8" name="Object 7"/>
                      <p:cNvPicPr>
                        <a:picLocks noChangeAspect="1" noChangeArrowheads="1"/>
                      </p:cNvPicPr>
                      <p:nvPr/>
                    </p:nvPicPr>
                    <p:blipFill>
                      <a:blip r:embed="rId8"/>
                      <a:srcRect/>
                      <a:stretch>
                        <a:fillRect/>
                      </a:stretch>
                    </p:blipFill>
                    <p:spPr bwMode="auto">
                      <a:xfrm>
                        <a:off x="773113" y="4582013"/>
                        <a:ext cx="3313112"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Rectangle 8">
            <a:extLst>
              <a:ext uri="{FF2B5EF4-FFF2-40B4-BE49-F238E27FC236}">
                <a16:creationId xmlns:a16="http://schemas.microsoft.com/office/drawing/2014/main" id="{71CD085A-F283-466D-8E9F-166BCD0E86E5}"/>
              </a:ext>
            </a:extLst>
          </p:cNvPr>
          <p:cNvSpPr/>
          <p:nvPr/>
        </p:nvSpPr>
        <p:spPr>
          <a:xfrm>
            <a:off x="5410200" y="3048000"/>
            <a:ext cx="3240087" cy="2590800"/>
          </a:xfrm>
          <a:prstGeom prst="rect">
            <a:avLst/>
          </a:prstGeom>
          <a:pattFill prst="lgGrid">
            <a:fgClr>
              <a:schemeClr val="tx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7218D32B-9E5B-4A6B-A0FD-7F02FB80AC2C}"/>
              </a:ext>
            </a:extLst>
          </p:cNvPr>
          <p:cNvCxnSpPr/>
          <p:nvPr/>
        </p:nvCxnSpPr>
        <p:spPr>
          <a:xfrm>
            <a:off x="5410200" y="5638800"/>
            <a:ext cx="3505200" cy="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63FBBF8-15CC-4044-81CE-F07FA222F2BD}"/>
              </a:ext>
            </a:extLst>
          </p:cNvPr>
          <p:cNvCxnSpPr>
            <a:cxnSpLocks/>
          </p:cNvCxnSpPr>
          <p:nvPr/>
        </p:nvCxnSpPr>
        <p:spPr>
          <a:xfrm flipV="1">
            <a:off x="5410200" y="2620788"/>
            <a:ext cx="0" cy="3018012"/>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7054211-6808-4FD6-92DD-27B0F50DDE7B}"/>
              </a:ext>
            </a:extLst>
          </p:cNvPr>
          <p:cNvSpPr txBox="1"/>
          <p:nvPr/>
        </p:nvSpPr>
        <p:spPr>
          <a:xfrm>
            <a:off x="4800600" y="3962400"/>
            <a:ext cx="417515" cy="461665"/>
          </a:xfrm>
          <a:prstGeom prst="rect">
            <a:avLst/>
          </a:prstGeom>
          <a:noFill/>
        </p:spPr>
        <p:txBody>
          <a:bodyPr wrap="square" rtlCol="0">
            <a:spAutoFit/>
          </a:bodyPr>
          <a:lstStyle/>
          <a:p>
            <a:r>
              <a:rPr lang="en-US" sz="2400" i="1" dirty="0">
                <a:latin typeface="+mj-lt"/>
              </a:rPr>
              <a:t>x</a:t>
            </a:r>
          </a:p>
        </p:txBody>
      </p:sp>
      <p:sp>
        <p:nvSpPr>
          <p:cNvPr id="16" name="TextBox 15">
            <a:extLst>
              <a:ext uri="{FF2B5EF4-FFF2-40B4-BE49-F238E27FC236}">
                <a16:creationId xmlns:a16="http://schemas.microsoft.com/office/drawing/2014/main" id="{4793A6A4-16F6-48CA-A203-A4EF62C882DA}"/>
              </a:ext>
            </a:extLst>
          </p:cNvPr>
          <p:cNvSpPr txBox="1"/>
          <p:nvPr/>
        </p:nvSpPr>
        <p:spPr>
          <a:xfrm>
            <a:off x="6897685" y="5562600"/>
            <a:ext cx="417515" cy="461665"/>
          </a:xfrm>
          <a:prstGeom prst="rect">
            <a:avLst/>
          </a:prstGeom>
          <a:noFill/>
        </p:spPr>
        <p:txBody>
          <a:bodyPr wrap="square" rtlCol="0">
            <a:spAutoFit/>
          </a:bodyPr>
          <a:lstStyle/>
          <a:p>
            <a:r>
              <a:rPr lang="en-US" sz="2400" i="1" dirty="0">
                <a:latin typeface="+mj-lt"/>
              </a:rPr>
              <a:t>t</a:t>
            </a:r>
          </a:p>
        </p:txBody>
      </p:sp>
      <p:sp>
        <p:nvSpPr>
          <p:cNvPr id="17" name="Oval 16">
            <a:extLst>
              <a:ext uri="{FF2B5EF4-FFF2-40B4-BE49-F238E27FC236}">
                <a16:creationId xmlns:a16="http://schemas.microsoft.com/office/drawing/2014/main" id="{EE3A6005-354D-4728-B529-17B737384BDF}"/>
              </a:ext>
            </a:extLst>
          </p:cNvPr>
          <p:cNvSpPr>
            <a:spLocks noChangeAspect="1"/>
          </p:cNvSpPr>
          <p:nvPr/>
        </p:nvSpPr>
        <p:spPr>
          <a:xfrm>
            <a:off x="5318759" y="554544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7C88DC-B581-4B72-923B-0E78ACB77D6A}"/>
              </a:ext>
            </a:extLst>
          </p:cNvPr>
          <p:cNvSpPr>
            <a:spLocks noChangeAspect="1"/>
          </p:cNvSpPr>
          <p:nvPr/>
        </p:nvSpPr>
        <p:spPr>
          <a:xfrm>
            <a:off x="5570538" y="52987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7BFFB6C-2D2E-45E5-9076-E9811A01CEEE}"/>
              </a:ext>
            </a:extLst>
          </p:cNvPr>
          <p:cNvSpPr>
            <a:spLocks noChangeAspect="1"/>
          </p:cNvSpPr>
          <p:nvPr/>
        </p:nvSpPr>
        <p:spPr>
          <a:xfrm rot="439771">
            <a:off x="5806318" y="4932168"/>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4EE831A-8540-4549-A371-747CDF54FA59}"/>
              </a:ext>
            </a:extLst>
          </p:cNvPr>
          <p:cNvSpPr>
            <a:spLocks noChangeAspect="1"/>
          </p:cNvSpPr>
          <p:nvPr/>
        </p:nvSpPr>
        <p:spPr>
          <a:xfrm rot="439771">
            <a:off x="6008759" y="4376501"/>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EB64736-AE98-4729-9476-D256996CB6D8}"/>
              </a:ext>
            </a:extLst>
          </p:cNvPr>
          <p:cNvSpPr>
            <a:spLocks noChangeAspect="1"/>
          </p:cNvSpPr>
          <p:nvPr/>
        </p:nvSpPr>
        <p:spPr>
          <a:xfrm rot="439771">
            <a:off x="6264569" y="370020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EF3C579-848F-45A0-A007-7440E2B75CC1}"/>
              </a:ext>
            </a:extLst>
          </p:cNvPr>
          <p:cNvSpPr>
            <a:spLocks noChangeAspect="1"/>
          </p:cNvSpPr>
          <p:nvPr/>
        </p:nvSpPr>
        <p:spPr>
          <a:xfrm rot="439771">
            <a:off x="6482473" y="3439919"/>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5EDE03BB-DE07-4858-B3B5-4DD626D34AD1}"/>
              </a:ext>
            </a:extLst>
          </p:cNvPr>
          <p:cNvSpPr>
            <a:spLocks noChangeAspect="1"/>
          </p:cNvSpPr>
          <p:nvPr/>
        </p:nvSpPr>
        <p:spPr>
          <a:xfrm rot="439771">
            <a:off x="6123889" y="4077294"/>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E734AA-DA11-43C8-B499-2A6B8D2E5D8C}"/>
              </a:ext>
            </a:extLst>
          </p:cNvPr>
          <p:cNvSpPr>
            <a:spLocks noChangeAspect="1"/>
          </p:cNvSpPr>
          <p:nvPr/>
        </p:nvSpPr>
        <p:spPr>
          <a:xfrm rot="439771">
            <a:off x="6720718" y="3563280"/>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847742C-CCAE-4A6E-A815-B258E7D41740}"/>
              </a:ext>
            </a:extLst>
          </p:cNvPr>
          <p:cNvSpPr>
            <a:spLocks noChangeAspect="1"/>
          </p:cNvSpPr>
          <p:nvPr/>
        </p:nvSpPr>
        <p:spPr>
          <a:xfrm rot="439771">
            <a:off x="6939853" y="3802563"/>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56C202-A1E4-40F8-AC61-2618E9C6D066}"/>
              </a:ext>
            </a:extLst>
          </p:cNvPr>
          <p:cNvSpPr>
            <a:spLocks noChangeAspect="1"/>
          </p:cNvSpPr>
          <p:nvPr/>
        </p:nvSpPr>
        <p:spPr>
          <a:xfrm rot="439771">
            <a:off x="7175654" y="3935995"/>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7D640EB-6445-4131-9180-EA3093E7CD4F}"/>
              </a:ext>
            </a:extLst>
          </p:cNvPr>
          <p:cNvSpPr>
            <a:spLocks noChangeAspect="1"/>
          </p:cNvSpPr>
          <p:nvPr/>
        </p:nvSpPr>
        <p:spPr>
          <a:xfrm rot="439771">
            <a:off x="7427252" y="3878587"/>
            <a:ext cx="182880" cy="1828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6995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6" name="Picture 5">
            <a:extLst>
              <a:ext uri="{FF2B5EF4-FFF2-40B4-BE49-F238E27FC236}">
                <a16:creationId xmlns:a16="http://schemas.microsoft.com/office/drawing/2014/main" id="{3263A00C-5567-1CA3-2924-77CC7D637B91}"/>
              </a:ext>
            </a:extLst>
          </p:cNvPr>
          <p:cNvPicPr>
            <a:picLocks noChangeAspect="1"/>
          </p:cNvPicPr>
          <p:nvPr/>
        </p:nvPicPr>
        <p:blipFill>
          <a:blip r:embed="rId3"/>
          <a:stretch>
            <a:fillRect/>
          </a:stretch>
        </p:blipFill>
        <p:spPr>
          <a:xfrm>
            <a:off x="903200" y="21771"/>
            <a:ext cx="7489999" cy="5862352"/>
          </a:xfrm>
          <a:prstGeom prst="rect">
            <a:avLst/>
          </a:prstGeom>
        </p:spPr>
      </p:pic>
      <p:sp>
        <p:nvSpPr>
          <p:cNvPr id="5" name="Right Arrow 4"/>
          <p:cNvSpPr/>
          <p:nvPr/>
        </p:nvSpPr>
        <p:spPr>
          <a:xfrm>
            <a:off x="1295400" y="4572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6633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4E22EA-4408-6EED-A04E-36825529D5A0}"/>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42FF51D9-D4F9-D084-EC9A-E18C4EF1C08C}"/>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B0F4DA10-40DE-7B5C-CE8E-486F96AB14B2}"/>
              </a:ext>
            </a:extLst>
          </p:cNvPr>
          <p:cNvSpPr>
            <a:spLocks noGrp="1"/>
          </p:cNvSpPr>
          <p:nvPr>
            <p:ph type="sldNum" sz="quarter" idx="12"/>
          </p:nvPr>
        </p:nvSpPr>
        <p:spPr/>
        <p:txBody>
          <a:bodyPr/>
          <a:lstStyle/>
          <a:p>
            <a:fld id="{CE368B07-CEBF-4C80-90AF-53B34FA04CF3}" type="slidenum">
              <a:rPr lang="en-US" smtClean="0"/>
              <a:pPr/>
              <a:t>5</a:t>
            </a:fld>
            <a:endParaRPr lang="en-US" dirty="0"/>
          </a:p>
        </p:txBody>
      </p:sp>
      <p:sp>
        <p:nvSpPr>
          <p:cNvPr id="5" name="TextBox 4">
            <a:extLst>
              <a:ext uri="{FF2B5EF4-FFF2-40B4-BE49-F238E27FC236}">
                <a16:creationId xmlns:a16="http://schemas.microsoft.com/office/drawing/2014/main" id="{63417857-5B9E-63E3-810A-4AC9C2A6EB48}"/>
              </a:ext>
            </a:extLst>
          </p:cNvPr>
          <p:cNvSpPr txBox="1"/>
          <p:nvPr/>
        </p:nvSpPr>
        <p:spPr>
          <a:xfrm>
            <a:off x="381000" y="1143000"/>
            <a:ext cx="8153400" cy="461665"/>
          </a:xfrm>
          <a:prstGeom prst="rect">
            <a:avLst/>
          </a:prstGeom>
          <a:noFill/>
        </p:spPr>
        <p:txBody>
          <a:bodyPr wrap="square" rtlCol="0">
            <a:spAutoFit/>
          </a:bodyPr>
          <a:lstStyle/>
          <a:p>
            <a:r>
              <a:rPr lang="en-US" sz="2400" dirty="0">
                <a:latin typeface="+mj-lt"/>
              </a:rPr>
              <a:t>Review of </a:t>
            </a:r>
            <a:r>
              <a:rPr lang="en-US" sz="2400" dirty="0" err="1">
                <a:latin typeface="+mj-lt"/>
              </a:rPr>
              <a:t>Lagrangian</a:t>
            </a:r>
            <a:r>
              <a:rPr lang="en-US" sz="2400" dirty="0">
                <a:latin typeface="+mj-lt"/>
              </a:rPr>
              <a:t> and Hamiltonian formalisms</a:t>
            </a:r>
          </a:p>
        </p:txBody>
      </p:sp>
    </p:spTree>
    <p:extLst>
      <p:ext uri="{BB962C8B-B14F-4D97-AF65-F5344CB8AC3E}">
        <p14:creationId xmlns:p14="http://schemas.microsoft.com/office/powerpoint/2010/main" val="1930272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0" y="136525"/>
            <a:ext cx="9067800" cy="1938992"/>
          </a:xfrm>
          <a:prstGeom prst="rect">
            <a:avLst/>
          </a:prstGeom>
          <a:noFill/>
        </p:spPr>
        <p:txBody>
          <a:bodyPr wrap="square" rtlCol="0">
            <a:spAutoFit/>
          </a:bodyPr>
          <a:lstStyle/>
          <a:p>
            <a:r>
              <a:rPr lang="en-US" sz="2400" dirty="0">
                <a:latin typeface="+mj-lt"/>
              </a:rPr>
              <a:t>Particle dynamics using the </a:t>
            </a:r>
            <a:r>
              <a:rPr lang="en-US" sz="2400" dirty="0" err="1">
                <a:latin typeface="+mj-lt"/>
              </a:rPr>
              <a:t>Lagrangian</a:t>
            </a:r>
            <a:r>
              <a:rPr lang="en-US" sz="2400" dirty="0">
                <a:latin typeface="+mj-lt"/>
              </a:rPr>
              <a:t> formalism, thanks to Hamilton’s principle –</a:t>
            </a:r>
          </a:p>
          <a:p>
            <a:endParaRPr lang="en-US" sz="2400" dirty="0">
              <a:latin typeface="+mj-lt"/>
            </a:endParaRPr>
          </a:p>
          <a:p>
            <a:pPr lvl="1"/>
            <a:r>
              <a:rPr lang="en-US" sz="2400" dirty="0">
                <a:latin typeface="+mj-lt"/>
              </a:rPr>
              <a:t>Hamilton’s principle states that the dynamical trajectory of a system is given by the path that extremizes the action integral </a:t>
            </a:r>
          </a:p>
        </p:txBody>
      </p:sp>
      <p:graphicFrame>
        <p:nvGraphicFramePr>
          <p:cNvPr id="6" name="Object 5">
            <a:extLst>
              <a:ext uri="{FF2B5EF4-FFF2-40B4-BE49-F238E27FC236}">
                <a16:creationId xmlns:a16="http://schemas.microsoft.com/office/drawing/2014/main" id="{9BB9E106-D9D5-4C70-A84E-73D6CD9E155B}"/>
              </a:ext>
            </a:extLst>
          </p:cNvPr>
          <p:cNvGraphicFramePr>
            <a:graphicFrameLocks noChangeAspect="1"/>
          </p:cNvGraphicFramePr>
          <p:nvPr>
            <p:extLst>
              <p:ext uri="{D42A27DB-BD31-4B8C-83A1-F6EECF244321}">
                <p14:modId xmlns:p14="http://schemas.microsoft.com/office/powerpoint/2010/main" val="3471413842"/>
              </p:ext>
            </p:extLst>
          </p:nvPr>
        </p:nvGraphicFramePr>
        <p:xfrm>
          <a:off x="214765" y="1818820"/>
          <a:ext cx="8907463" cy="4711700"/>
        </p:xfrm>
        <a:graphic>
          <a:graphicData uri="http://schemas.openxmlformats.org/presentationml/2006/ole">
            <mc:AlternateContent xmlns:mc="http://schemas.openxmlformats.org/markup-compatibility/2006">
              <mc:Choice xmlns:v="urn:schemas-microsoft-com:vml" Requires="v">
                <p:oleObj name="Equation" r:id="rId3" imgW="4825800" imgH="2552400" progId="Equation.DSMT4">
                  <p:embed/>
                </p:oleObj>
              </mc:Choice>
              <mc:Fallback>
                <p:oleObj name="Equation" r:id="rId3" imgW="4825800" imgH="2552400" progId="Equation.DSMT4">
                  <p:embed/>
                  <p:pic>
                    <p:nvPicPr>
                      <p:cNvPr id="0" name=""/>
                      <p:cNvPicPr/>
                      <p:nvPr/>
                    </p:nvPicPr>
                    <p:blipFill>
                      <a:blip r:embed="rId4"/>
                      <a:stretch>
                        <a:fillRect/>
                      </a:stretch>
                    </p:blipFill>
                    <p:spPr>
                      <a:xfrm>
                        <a:off x="214765" y="1818820"/>
                        <a:ext cx="8907463" cy="47117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4139059E-6086-8BC5-8647-03CBAB6FAB2C}"/>
              </a:ext>
            </a:extLst>
          </p:cNvPr>
          <p:cNvSpPr txBox="1"/>
          <p:nvPr/>
        </p:nvSpPr>
        <p:spPr>
          <a:xfrm>
            <a:off x="3287486" y="2074387"/>
            <a:ext cx="3124200" cy="1200329"/>
          </a:xfrm>
          <a:prstGeom prst="rect">
            <a:avLst/>
          </a:prstGeom>
          <a:noFill/>
        </p:spPr>
        <p:txBody>
          <a:bodyPr wrap="square" rtlCol="0">
            <a:spAutoFit/>
          </a:bodyPr>
          <a:lstStyle/>
          <a:p>
            <a:r>
              <a:rPr lang="en-US" sz="2400" b="1" dirty="0">
                <a:solidFill>
                  <a:srgbClr val="FF0000"/>
                </a:solidFill>
                <a:latin typeface="+mj-lt"/>
              </a:rPr>
              <a:t>for a system with a single generalized coordinate </a:t>
            </a:r>
            <a:r>
              <a:rPr lang="en-US" sz="2400" b="1" i="1" dirty="0">
                <a:solidFill>
                  <a:srgbClr val="FF0000"/>
                </a:solidFill>
                <a:latin typeface="+mj-lt"/>
              </a:rPr>
              <a:t>q(t)</a:t>
            </a:r>
          </a:p>
        </p:txBody>
      </p:sp>
      <p:sp>
        <p:nvSpPr>
          <p:cNvPr id="11" name="TextBox 10">
            <a:extLst>
              <a:ext uri="{FF2B5EF4-FFF2-40B4-BE49-F238E27FC236}">
                <a16:creationId xmlns:a16="http://schemas.microsoft.com/office/drawing/2014/main" id="{22A3A843-24B2-5B80-F3D4-7AF606CAA2CB}"/>
              </a:ext>
            </a:extLst>
          </p:cNvPr>
          <p:cNvSpPr txBox="1"/>
          <p:nvPr/>
        </p:nvSpPr>
        <p:spPr>
          <a:xfrm>
            <a:off x="3581400" y="5870157"/>
            <a:ext cx="3385457" cy="461665"/>
          </a:xfrm>
          <a:prstGeom prst="rect">
            <a:avLst/>
          </a:prstGeom>
          <a:noFill/>
        </p:spPr>
        <p:txBody>
          <a:bodyPr wrap="square" rtlCol="0">
            <a:spAutoFit/>
          </a:bodyPr>
          <a:lstStyle/>
          <a:p>
            <a:r>
              <a:rPr lang="en-US" sz="2400" b="1" dirty="0">
                <a:solidFill>
                  <a:srgbClr val="FF0000"/>
                </a:solidFill>
                <a:latin typeface="+mj-lt"/>
              </a:rPr>
              <a:t>Kinetic energy</a:t>
            </a:r>
            <a:endParaRPr lang="en-US" sz="2400" b="1" i="1" dirty="0">
              <a:solidFill>
                <a:srgbClr val="FF0000"/>
              </a:solidFill>
              <a:latin typeface="+mj-lt"/>
            </a:endParaRPr>
          </a:p>
        </p:txBody>
      </p:sp>
      <p:sp>
        <p:nvSpPr>
          <p:cNvPr id="12" name="TextBox 11">
            <a:extLst>
              <a:ext uri="{FF2B5EF4-FFF2-40B4-BE49-F238E27FC236}">
                <a16:creationId xmlns:a16="http://schemas.microsoft.com/office/drawing/2014/main" id="{D3A3DCF1-363D-418F-4931-EF585A0DEFE1}"/>
              </a:ext>
            </a:extLst>
          </p:cNvPr>
          <p:cNvSpPr txBox="1"/>
          <p:nvPr/>
        </p:nvSpPr>
        <p:spPr>
          <a:xfrm>
            <a:off x="6411687" y="5894685"/>
            <a:ext cx="2656114" cy="461665"/>
          </a:xfrm>
          <a:prstGeom prst="rect">
            <a:avLst/>
          </a:prstGeom>
          <a:noFill/>
        </p:spPr>
        <p:txBody>
          <a:bodyPr wrap="square" rtlCol="0">
            <a:spAutoFit/>
          </a:bodyPr>
          <a:lstStyle/>
          <a:p>
            <a:r>
              <a:rPr lang="en-US" sz="2400" b="1" dirty="0">
                <a:solidFill>
                  <a:srgbClr val="FF0000"/>
                </a:solidFill>
                <a:latin typeface="+mj-lt"/>
              </a:rPr>
              <a:t>Potential energy</a:t>
            </a:r>
            <a:endParaRPr lang="en-US" sz="2400" b="1" i="1" dirty="0">
              <a:solidFill>
                <a:srgbClr val="FF0000"/>
              </a:solidFill>
              <a:latin typeface="+mj-lt"/>
            </a:endParaRPr>
          </a:p>
        </p:txBody>
      </p:sp>
      <p:sp>
        <p:nvSpPr>
          <p:cNvPr id="10" name="TextBox 9">
            <a:extLst>
              <a:ext uri="{FF2B5EF4-FFF2-40B4-BE49-F238E27FC236}">
                <a16:creationId xmlns:a16="http://schemas.microsoft.com/office/drawing/2014/main" id="{38E79B04-BAB0-B820-CF2D-C7A3A624695E}"/>
              </a:ext>
            </a:extLst>
          </p:cNvPr>
          <p:cNvSpPr txBox="1"/>
          <p:nvPr/>
        </p:nvSpPr>
        <p:spPr>
          <a:xfrm>
            <a:off x="4495800" y="3470629"/>
            <a:ext cx="4038600" cy="1569660"/>
          </a:xfrm>
          <a:prstGeom prst="rect">
            <a:avLst/>
          </a:prstGeom>
          <a:noFill/>
        </p:spPr>
        <p:txBody>
          <a:bodyPr wrap="square" rtlCol="0">
            <a:spAutoFit/>
          </a:bodyPr>
          <a:lstStyle/>
          <a:p>
            <a:r>
              <a:rPr lang="en-US" sz="2400" b="1" dirty="0">
                <a:solidFill>
                  <a:srgbClr val="FF0000"/>
                </a:solidFill>
                <a:latin typeface="+mj-lt"/>
              </a:rPr>
              <a:t>for a system with multiple dimensions and/or particles with generalized coordinates </a:t>
            </a:r>
            <a:r>
              <a:rPr lang="en-US" sz="2400" b="1" i="1" dirty="0" err="1">
                <a:solidFill>
                  <a:srgbClr val="FF0000"/>
                </a:solidFill>
                <a:latin typeface="+mj-lt"/>
              </a:rPr>
              <a:t>q</a:t>
            </a:r>
            <a:r>
              <a:rPr lang="en-US" sz="2400" b="1" i="1" baseline="-25000" dirty="0" err="1">
                <a:solidFill>
                  <a:srgbClr val="FF0000"/>
                </a:solidFill>
                <a:latin typeface="Symbol" panose="05050102010706020507" pitchFamily="18" charset="2"/>
              </a:rPr>
              <a:t>s</a:t>
            </a:r>
            <a:r>
              <a:rPr lang="en-US" sz="2400" b="1" i="1" dirty="0">
                <a:solidFill>
                  <a:srgbClr val="FF0000"/>
                </a:solidFill>
                <a:latin typeface="+mj-lt"/>
              </a:rPr>
              <a:t>(t)</a:t>
            </a:r>
          </a:p>
        </p:txBody>
      </p:sp>
    </p:spTree>
    <p:extLst>
      <p:ext uri="{BB962C8B-B14F-4D97-AF65-F5344CB8AC3E}">
        <p14:creationId xmlns:p14="http://schemas.microsoft.com/office/powerpoint/2010/main" val="2209511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457200" y="108294"/>
            <a:ext cx="7543800" cy="461665"/>
          </a:xfrm>
          <a:prstGeom prst="rect">
            <a:avLst/>
          </a:prstGeom>
          <a:noFill/>
        </p:spPr>
        <p:txBody>
          <a:bodyPr wrap="square" rtlCol="0">
            <a:spAutoFit/>
          </a:bodyPr>
          <a:lstStyle/>
          <a:p>
            <a:r>
              <a:rPr lang="en-US" sz="2400" dirty="0" err="1">
                <a:latin typeface="+mj-lt"/>
              </a:rPr>
              <a:t>Lagrangian</a:t>
            </a:r>
            <a:r>
              <a:rPr lang="en-US" sz="2400" dirty="0">
                <a:latin typeface="+mj-lt"/>
              </a:rPr>
              <a:t> picture</a:t>
            </a:r>
          </a:p>
        </p:txBody>
      </p:sp>
      <p:graphicFrame>
        <p:nvGraphicFramePr>
          <p:cNvPr id="6" name="Object 5"/>
          <p:cNvGraphicFramePr>
            <a:graphicFrameLocks noChangeAspect="1"/>
          </p:cNvGraphicFramePr>
          <p:nvPr>
            <p:extLst>
              <p:ext uri="{D42A27DB-BD31-4B8C-83A1-F6EECF244321}">
                <p14:modId xmlns:p14="http://schemas.microsoft.com/office/powerpoint/2010/main" val="1048176994"/>
              </p:ext>
            </p:extLst>
          </p:nvPr>
        </p:nvGraphicFramePr>
        <p:xfrm>
          <a:off x="652463" y="536575"/>
          <a:ext cx="8301037" cy="2781300"/>
        </p:xfrm>
        <a:graphic>
          <a:graphicData uri="http://schemas.openxmlformats.org/presentationml/2006/ole">
            <mc:AlternateContent xmlns:mc="http://schemas.openxmlformats.org/markup-compatibility/2006">
              <mc:Choice xmlns:v="urn:schemas-microsoft-com:vml" Requires="v">
                <p:oleObj name="Equation" r:id="rId3" imgW="4292280" imgH="1447560" progId="Equation.DSMT4">
                  <p:embed/>
                </p:oleObj>
              </mc:Choice>
              <mc:Fallback>
                <p:oleObj name="Equation" r:id="rId3" imgW="4292280" imgH="1447560" progId="Equation.DSMT4">
                  <p:embed/>
                  <p:pic>
                    <p:nvPicPr>
                      <p:cNvPr id="6" name="Object 5"/>
                      <p:cNvPicPr>
                        <a:picLocks noChangeAspect="1" noChangeArrowheads="1"/>
                      </p:cNvPicPr>
                      <p:nvPr/>
                    </p:nvPicPr>
                    <p:blipFill>
                      <a:blip r:embed="rId4"/>
                      <a:srcRect/>
                      <a:stretch>
                        <a:fillRect/>
                      </a:stretch>
                    </p:blipFill>
                    <p:spPr bwMode="auto">
                      <a:xfrm>
                        <a:off x="652463" y="536575"/>
                        <a:ext cx="8301037"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533400" y="3376874"/>
            <a:ext cx="7543800" cy="461665"/>
          </a:xfrm>
          <a:prstGeom prst="rect">
            <a:avLst/>
          </a:prstGeom>
          <a:noFill/>
        </p:spPr>
        <p:txBody>
          <a:bodyPr wrap="square" rtlCol="0">
            <a:spAutoFit/>
          </a:bodyPr>
          <a:lstStyle/>
          <a:p>
            <a:r>
              <a:rPr lang="en-US" sz="2400" dirty="0">
                <a:latin typeface="+mj-lt"/>
              </a:rPr>
              <a:t>Switching variables – Legendre transformation</a:t>
            </a:r>
          </a:p>
        </p:txBody>
      </p:sp>
      <p:graphicFrame>
        <p:nvGraphicFramePr>
          <p:cNvPr id="8" name="Object 7"/>
          <p:cNvGraphicFramePr>
            <a:graphicFrameLocks noChangeAspect="1"/>
          </p:cNvGraphicFramePr>
          <p:nvPr>
            <p:extLst>
              <p:ext uri="{D42A27DB-BD31-4B8C-83A1-F6EECF244321}">
                <p14:modId xmlns:p14="http://schemas.microsoft.com/office/powerpoint/2010/main" val="1222277271"/>
              </p:ext>
            </p:extLst>
          </p:nvPr>
        </p:nvGraphicFramePr>
        <p:xfrm>
          <a:off x="970643" y="3929468"/>
          <a:ext cx="5549900" cy="2266950"/>
        </p:xfrm>
        <a:graphic>
          <a:graphicData uri="http://schemas.openxmlformats.org/presentationml/2006/ole">
            <mc:AlternateContent xmlns:mc="http://schemas.openxmlformats.org/markup-compatibility/2006">
              <mc:Choice xmlns:v="urn:schemas-microsoft-com:vml" Requires="v">
                <p:oleObj name="Equation" r:id="rId5" imgW="2869920" imgH="1180800" progId="Equation.DSMT4">
                  <p:embed/>
                </p:oleObj>
              </mc:Choice>
              <mc:Fallback>
                <p:oleObj name="Equation" r:id="rId5" imgW="2869920" imgH="1180800" progId="Equation.DSMT4">
                  <p:embed/>
                  <p:pic>
                    <p:nvPicPr>
                      <p:cNvPr id="8" name="Object 7"/>
                      <p:cNvPicPr>
                        <a:picLocks noChangeAspect="1" noChangeArrowheads="1"/>
                      </p:cNvPicPr>
                      <p:nvPr/>
                    </p:nvPicPr>
                    <p:blipFill>
                      <a:blip r:embed="rId6"/>
                      <a:srcRect/>
                      <a:stretch>
                        <a:fillRect/>
                      </a:stretch>
                    </p:blipFill>
                    <p:spPr bwMode="auto">
                      <a:xfrm>
                        <a:off x="970643" y="3929468"/>
                        <a:ext cx="55499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a:extLst>
              <a:ext uri="{FF2B5EF4-FFF2-40B4-BE49-F238E27FC236}">
                <a16:creationId xmlns:a16="http://schemas.microsoft.com/office/drawing/2014/main" id="{C4C031B5-B432-A603-FD69-D9D9BE89F165}"/>
              </a:ext>
            </a:extLst>
          </p:cNvPr>
          <p:cNvGraphicFramePr>
            <a:graphicFrameLocks noChangeAspect="1"/>
          </p:cNvGraphicFramePr>
          <p:nvPr>
            <p:extLst>
              <p:ext uri="{D42A27DB-BD31-4B8C-83A1-F6EECF244321}">
                <p14:modId xmlns:p14="http://schemas.microsoft.com/office/powerpoint/2010/main" val="2971683406"/>
              </p:ext>
            </p:extLst>
          </p:nvPr>
        </p:nvGraphicFramePr>
        <p:xfrm>
          <a:off x="7010400" y="4572000"/>
          <a:ext cx="1444171" cy="1333081"/>
        </p:xfrm>
        <a:graphic>
          <a:graphicData uri="http://schemas.openxmlformats.org/presentationml/2006/ole">
            <mc:AlternateContent xmlns:mc="http://schemas.openxmlformats.org/markup-compatibility/2006">
              <mc:Choice xmlns:v="urn:schemas-microsoft-com:vml" Requires="v">
                <p:oleObj name="Equation" r:id="rId7" imgW="660240" imgH="609480" progId="Equation.DSMT4">
                  <p:embed/>
                </p:oleObj>
              </mc:Choice>
              <mc:Fallback>
                <p:oleObj name="Equation" r:id="rId7" imgW="660240" imgH="609480" progId="Equation.DSMT4">
                  <p:embed/>
                  <p:pic>
                    <p:nvPicPr>
                      <p:cNvPr id="0" name=""/>
                      <p:cNvPicPr/>
                      <p:nvPr/>
                    </p:nvPicPr>
                    <p:blipFill>
                      <a:blip r:embed="rId8"/>
                      <a:stretch>
                        <a:fillRect/>
                      </a:stretch>
                    </p:blipFill>
                    <p:spPr>
                      <a:xfrm>
                        <a:off x="7010400" y="4572000"/>
                        <a:ext cx="1444171" cy="1333081"/>
                      </a:xfrm>
                      <a:prstGeom prst="rect">
                        <a:avLst/>
                      </a:prstGeom>
                    </p:spPr>
                  </p:pic>
                </p:oleObj>
              </mc:Fallback>
            </mc:AlternateContent>
          </a:graphicData>
        </a:graphic>
      </p:graphicFrame>
    </p:spTree>
    <p:extLst>
      <p:ext uri="{BB962C8B-B14F-4D97-AF65-F5344CB8AC3E}">
        <p14:creationId xmlns:p14="http://schemas.microsoft.com/office/powerpoint/2010/main" val="2734606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217E2F-B7F8-4F3A-9215-73007CFB12EF}"/>
              </a:ext>
            </a:extLst>
          </p:cNvPr>
          <p:cNvSpPr>
            <a:spLocks noGrp="1"/>
          </p:cNvSpPr>
          <p:nvPr>
            <p:ph type="dt" sz="half" idx="10"/>
          </p:nvPr>
        </p:nvSpPr>
        <p:spPr/>
        <p:txBody>
          <a:bodyPr/>
          <a:lstStyle/>
          <a:p>
            <a:r>
              <a:rPr lang="en-US"/>
              <a:t>9/14/2023</a:t>
            </a:r>
            <a:endParaRPr lang="en-US" dirty="0"/>
          </a:p>
        </p:txBody>
      </p:sp>
      <p:sp>
        <p:nvSpPr>
          <p:cNvPr id="3" name="Footer Placeholder 2">
            <a:extLst>
              <a:ext uri="{FF2B5EF4-FFF2-40B4-BE49-F238E27FC236}">
                <a16:creationId xmlns:a16="http://schemas.microsoft.com/office/drawing/2014/main" id="{104C88A3-44F3-4172-A1F4-EBC95A17CAB2}"/>
              </a:ext>
            </a:extLst>
          </p:cNvPr>
          <p:cNvSpPr>
            <a:spLocks noGrp="1"/>
          </p:cNvSpPr>
          <p:nvPr>
            <p:ph type="ftr" sz="quarter" idx="11"/>
          </p:nvPr>
        </p:nvSpPr>
        <p:spPr/>
        <p:txBody>
          <a:bodyPr/>
          <a:lstStyle/>
          <a:p>
            <a:r>
              <a:rPr lang="en-US"/>
              <a:t>PHY 337/637  Fall 2023-- Lecture 6</a:t>
            </a:r>
            <a:endParaRPr lang="en-US" dirty="0"/>
          </a:p>
        </p:txBody>
      </p:sp>
      <p:sp>
        <p:nvSpPr>
          <p:cNvPr id="4" name="Slide Number Placeholder 3">
            <a:extLst>
              <a:ext uri="{FF2B5EF4-FFF2-40B4-BE49-F238E27FC236}">
                <a16:creationId xmlns:a16="http://schemas.microsoft.com/office/drawing/2014/main" id="{184DF7D7-7B22-4E66-98B5-A63AD0F88D6C}"/>
              </a:ext>
            </a:extLst>
          </p:cNvPr>
          <p:cNvSpPr>
            <a:spLocks noGrp="1"/>
          </p:cNvSpPr>
          <p:nvPr>
            <p:ph type="sldNum" sz="quarter" idx="12"/>
          </p:nvPr>
        </p:nvSpPr>
        <p:spPr/>
        <p:txBody>
          <a:bodyPr/>
          <a:lstStyle/>
          <a:p>
            <a:fld id="{CE368B07-CEBF-4C80-90AF-53B34FA04CF3}" type="slidenum">
              <a:rPr lang="en-US" smtClean="0"/>
              <a:t>8</a:t>
            </a:fld>
            <a:endParaRPr lang="en-US" dirty="0"/>
          </a:p>
        </p:txBody>
      </p:sp>
      <p:graphicFrame>
        <p:nvGraphicFramePr>
          <p:cNvPr id="5" name="Object 4">
            <a:extLst>
              <a:ext uri="{FF2B5EF4-FFF2-40B4-BE49-F238E27FC236}">
                <a16:creationId xmlns:a16="http://schemas.microsoft.com/office/drawing/2014/main" id="{365F9306-7534-4BDE-8D4D-B9D8D84AA018}"/>
              </a:ext>
            </a:extLst>
          </p:cNvPr>
          <p:cNvGraphicFramePr>
            <a:graphicFrameLocks noChangeAspect="1"/>
          </p:cNvGraphicFramePr>
          <p:nvPr/>
        </p:nvGraphicFramePr>
        <p:xfrm>
          <a:off x="399291" y="686952"/>
          <a:ext cx="2211387" cy="1706562"/>
        </p:xfrm>
        <a:graphic>
          <a:graphicData uri="http://schemas.openxmlformats.org/presentationml/2006/ole">
            <mc:AlternateContent xmlns:mc="http://schemas.openxmlformats.org/markup-compatibility/2006">
              <mc:Choice xmlns:v="urn:schemas-microsoft-com:vml" Requires="v">
                <p:oleObj name="Equation" r:id="rId2" imgW="1143000" imgH="888840" progId="Equation.DSMT4">
                  <p:embed/>
                </p:oleObj>
              </mc:Choice>
              <mc:Fallback>
                <p:oleObj name="Equation" r:id="rId2" imgW="1143000" imgH="888840" progId="Equation.DSMT4">
                  <p:embed/>
                  <p:pic>
                    <p:nvPicPr>
                      <p:cNvPr id="5" name="Object 4">
                        <a:extLst>
                          <a:ext uri="{FF2B5EF4-FFF2-40B4-BE49-F238E27FC236}">
                            <a16:creationId xmlns:a16="http://schemas.microsoft.com/office/drawing/2014/main" id="{365F9306-7534-4BDE-8D4D-B9D8D84AA018}"/>
                          </a:ext>
                        </a:extLst>
                      </p:cNvPr>
                      <p:cNvPicPr>
                        <a:picLocks noChangeAspect="1" noChangeArrowheads="1"/>
                      </p:cNvPicPr>
                      <p:nvPr/>
                    </p:nvPicPr>
                    <p:blipFill>
                      <a:blip r:embed="rId3"/>
                      <a:srcRect/>
                      <a:stretch>
                        <a:fillRect/>
                      </a:stretch>
                    </p:blipFill>
                    <p:spPr bwMode="auto">
                      <a:xfrm>
                        <a:off x="399291" y="686952"/>
                        <a:ext cx="2211387"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5309F4F9-6E49-47F8-A731-5145F3EB917A}"/>
              </a:ext>
            </a:extLst>
          </p:cNvPr>
          <p:cNvSpPr txBox="1"/>
          <p:nvPr/>
        </p:nvSpPr>
        <p:spPr>
          <a:xfrm>
            <a:off x="228600" y="228600"/>
            <a:ext cx="7848600" cy="461665"/>
          </a:xfrm>
          <a:prstGeom prst="rect">
            <a:avLst/>
          </a:prstGeom>
          <a:noFill/>
        </p:spPr>
        <p:txBody>
          <a:bodyPr wrap="square" rtlCol="0">
            <a:spAutoFit/>
          </a:bodyPr>
          <a:lstStyle/>
          <a:p>
            <a:r>
              <a:rPr lang="en-US" sz="2400" dirty="0">
                <a:latin typeface="+mj-lt"/>
              </a:rPr>
              <a:t>In the Hamiltonian formulation --</a:t>
            </a:r>
          </a:p>
        </p:txBody>
      </p:sp>
      <p:sp>
        <p:nvSpPr>
          <p:cNvPr id="7" name="TextBox 6">
            <a:extLst>
              <a:ext uri="{FF2B5EF4-FFF2-40B4-BE49-F238E27FC236}">
                <a16:creationId xmlns:a16="http://schemas.microsoft.com/office/drawing/2014/main" id="{838997AE-C4A8-4887-8809-92D9084C6FBE}"/>
              </a:ext>
            </a:extLst>
          </p:cNvPr>
          <p:cNvSpPr txBox="1"/>
          <p:nvPr/>
        </p:nvSpPr>
        <p:spPr>
          <a:xfrm>
            <a:off x="76200" y="2621033"/>
            <a:ext cx="9067800" cy="2677656"/>
          </a:xfrm>
          <a:prstGeom prst="rect">
            <a:avLst/>
          </a:prstGeom>
          <a:noFill/>
        </p:spPr>
        <p:txBody>
          <a:bodyPr wrap="square" rtlCol="0">
            <a:spAutoFit/>
          </a:bodyPr>
          <a:lstStyle/>
          <a:p>
            <a:r>
              <a:rPr lang="en-US" sz="2400" dirty="0">
                <a:latin typeface="+mj-lt"/>
              </a:rPr>
              <a:t>Why are these equations known as the “canonical equations”?</a:t>
            </a:r>
          </a:p>
          <a:p>
            <a:pPr marL="914400" lvl="1" indent="-457200">
              <a:buAutoNum type="alphaLcPeriod"/>
            </a:pPr>
            <a:r>
              <a:rPr lang="en-US" sz="2400" dirty="0">
                <a:latin typeface="+mj-lt"/>
              </a:rPr>
              <a:t>Because they are beautiful.</a:t>
            </a:r>
          </a:p>
          <a:p>
            <a:pPr marL="914400" lvl="1" indent="-457200">
              <a:buAutoNum type="alphaLcPeriod"/>
            </a:pPr>
            <a:r>
              <a:rPr lang="en-US" sz="2400" dirty="0">
                <a:latin typeface="+mj-lt"/>
              </a:rPr>
              <a:t>The term is meant to elevate their importance to the level of the music of J. S. Bach</a:t>
            </a:r>
          </a:p>
          <a:p>
            <a:pPr marL="914400" lvl="1" indent="-457200">
              <a:buAutoNum type="alphaLcPeriod"/>
            </a:pPr>
            <a:r>
              <a:rPr lang="en-US" sz="2400" dirty="0">
                <a:latin typeface="+mj-lt"/>
              </a:rPr>
              <a:t>To help you remember them</a:t>
            </a:r>
          </a:p>
          <a:p>
            <a:pPr marL="914400" lvl="1" indent="-457200">
              <a:buAutoNum type="alphaLcPeriod"/>
            </a:pPr>
            <a:r>
              <a:rPr lang="en-US" sz="2400" dirty="0">
                <a:latin typeface="+mj-lt"/>
              </a:rPr>
              <a:t>No good reason; it is just a name</a:t>
            </a:r>
          </a:p>
          <a:p>
            <a:pPr marL="914400" lvl="1" indent="-457200">
              <a:buAutoNum type="alphaLcPeriod"/>
            </a:pPr>
            <a:endParaRPr lang="en-US" sz="2400" dirty="0">
              <a:latin typeface="+mj-lt"/>
            </a:endParaRPr>
          </a:p>
        </p:txBody>
      </p:sp>
    </p:spTree>
    <p:extLst>
      <p:ext uri="{BB962C8B-B14F-4D97-AF65-F5344CB8AC3E}">
        <p14:creationId xmlns:p14="http://schemas.microsoft.com/office/powerpoint/2010/main" val="1107207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9/14/2023</a:t>
            </a:r>
            <a:endParaRPr lang="en-US" dirty="0"/>
          </a:p>
        </p:txBody>
      </p:sp>
      <p:sp>
        <p:nvSpPr>
          <p:cNvPr id="3" name="Footer Placeholder 2"/>
          <p:cNvSpPr>
            <a:spLocks noGrp="1"/>
          </p:cNvSpPr>
          <p:nvPr>
            <p:ph type="ftr" sz="quarter" idx="11"/>
          </p:nvPr>
        </p:nvSpPr>
        <p:spPr/>
        <p:txBody>
          <a:bodyPr/>
          <a:lstStyle/>
          <a:p>
            <a:r>
              <a:rPr lang="en-US"/>
              <a:t>PHY 337/637  Fall 2023-- Lecture 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a:latin typeface="+mj-lt"/>
              </a:rPr>
              <a:t>Recipe for constructing the Hamiltonian and analyzing the equations of motion</a:t>
            </a:r>
          </a:p>
        </p:txBody>
      </p:sp>
      <p:graphicFrame>
        <p:nvGraphicFramePr>
          <p:cNvPr id="6" name="Object 5"/>
          <p:cNvGraphicFramePr>
            <a:graphicFrameLocks noChangeAspect="1"/>
          </p:cNvGraphicFramePr>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name="Equation" r:id="rId3" imgW="3581280" imgH="1930320" progId="Equation.DSMT4">
                  <p:embed/>
                </p:oleObj>
              </mc:Choice>
              <mc:Fallback>
                <p:oleObj name="Equation" r:id="rId3" imgW="3581280" imgH="1930320" progId="Equation.DSMT4">
                  <p:embed/>
                  <p:pic>
                    <p:nvPicPr>
                      <p:cNvPr id="6" name="Object 5"/>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625350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smtClean="0">
            <a:latin typeface="+mj-lt"/>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9369</TotalTime>
  <Words>1250</Words>
  <Application>Microsoft Office PowerPoint</Application>
  <PresentationFormat>On-screen Show (4:3)</PresentationFormat>
  <Paragraphs>254</Paragraphs>
  <Slides>37</Slides>
  <Notes>26</Notes>
  <HiddenSlides>0</HiddenSlides>
  <MMClips>0</MMClips>
  <ScaleCrop>false</ScaleCrop>
  <HeadingPairs>
    <vt:vector size="8" baseType="variant">
      <vt:variant>
        <vt:lpstr>Fonts Used</vt:lpstr>
      </vt:variant>
      <vt:variant>
        <vt:i4>4</vt:i4>
      </vt:variant>
      <vt:variant>
        <vt:lpstr>Theme</vt:lpstr>
      </vt:variant>
      <vt:variant>
        <vt:i4>7</vt:i4>
      </vt:variant>
      <vt:variant>
        <vt:lpstr>Embedded OLE Servers</vt:lpstr>
      </vt:variant>
      <vt:variant>
        <vt:i4>2</vt:i4>
      </vt:variant>
      <vt:variant>
        <vt:lpstr>Slide Titles</vt:lpstr>
      </vt:variant>
      <vt:variant>
        <vt:i4>37</vt:i4>
      </vt:variant>
    </vt:vector>
  </HeadingPairs>
  <TitlesOfParts>
    <vt:vector size="50" baseType="lpstr">
      <vt:lpstr>Arial</vt:lpstr>
      <vt:lpstr>Calibri</vt:lpstr>
      <vt:lpstr>Calibri Light</vt:lpstr>
      <vt:lpstr>Symbol</vt:lpstr>
      <vt:lpstr>Office Theme</vt:lpstr>
      <vt:lpstr>Custom Design</vt:lpstr>
      <vt:lpstr>1_Custom Design</vt:lpstr>
      <vt:lpstr>Office Theme</vt:lpstr>
      <vt:lpstr>Office Theme</vt:lpstr>
      <vt:lpstr>Office Theme</vt:lpstr>
      <vt:lpstr>Office Theme</vt:lpstr>
      <vt:lpstr>Equation</vt:lpstr>
      <vt:lpstr>数式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465</cp:revision>
  <cp:lastPrinted>2020-09-09T20:57:50Z</cp:lastPrinted>
  <dcterms:created xsi:type="dcterms:W3CDTF">2012-01-10T18:32:24Z</dcterms:created>
  <dcterms:modified xsi:type="dcterms:W3CDTF">2023-09-14T17:52:53Z</dcterms:modified>
</cp:coreProperties>
</file>