
<file path=[Content_Types].xml><?xml version="1.0" encoding="utf-8"?>
<Types xmlns="http://schemas.openxmlformats.org/package/2006/content-types">
  <Default Extension="bin" ContentType="application/vnd.openxmlformats-officedocument.oleObject"/>
  <Default Extension="jpeg" ContentType="image/jpeg"/>
  <Default Extension="MOV" ContentType="video/quicktime"/>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handoutMasterIdLst>
    <p:handoutMasterId r:id="rId36"/>
  </p:handoutMasterIdLst>
  <p:sldIdLst>
    <p:sldId id="296" r:id="rId3"/>
    <p:sldId id="410" r:id="rId4"/>
    <p:sldId id="354" r:id="rId5"/>
    <p:sldId id="433" r:id="rId6"/>
    <p:sldId id="434" r:id="rId7"/>
    <p:sldId id="401" r:id="rId8"/>
    <p:sldId id="402" r:id="rId9"/>
    <p:sldId id="386" r:id="rId10"/>
    <p:sldId id="387" r:id="rId11"/>
    <p:sldId id="388" r:id="rId12"/>
    <p:sldId id="389" r:id="rId13"/>
    <p:sldId id="390" r:id="rId14"/>
    <p:sldId id="391" r:id="rId15"/>
    <p:sldId id="392" r:id="rId16"/>
    <p:sldId id="393" r:id="rId17"/>
    <p:sldId id="394" r:id="rId18"/>
    <p:sldId id="395" r:id="rId19"/>
    <p:sldId id="396" r:id="rId20"/>
    <p:sldId id="397" r:id="rId21"/>
    <p:sldId id="398" r:id="rId22"/>
    <p:sldId id="411" r:id="rId23"/>
    <p:sldId id="412" r:id="rId24"/>
    <p:sldId id="413" r:id="rId25"/>
    <p:sldId id="414" r:id="rId26"/>
    <p:sldId id="416" r:id="rId27"/>
    <p:sldId id="417" r:id="rId28"/>
    <p:sldId id="420" r:id="rId29"/>
    <p:sldId id="421" r:id="rId30"/>
    <p:sldId id="422" r:id="rId31"/>
    <p:sldId id="424" r:id="rId32"/>
    <p:sldId id="429" r:id="rId33"/>
    <p:sldId id="431" r:id="rId3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660"/>
  </p:normalViewPr>
  <p:slideViewPr>
    <p:cSldViewPr>
      <p:cViewPr varScale="1">
        <p:scale>
          <a:sx n="66" d="100"/>
          <a:sy n="66" d="100"/>
        </p:scale>
        <p:origin x="976" y="48"/>
      </p:cViewPr>
      <p:guideLst>
        <p:guide orient="horz" pos="2160"/>
        <p:guide pos="2880"/>
      </p:guideLst>
    </p:cSldViewPr>
  </p:slideViewPr>
  <p:notesTextViewPr>
    <p:cViewPr>
      <p:scale>
        <a:sx n="1" d="1"/>
        <a:sy n="1" d="1"/>
      </p:scale>
      <p:origin x="0" y="0"/>
    </p:cViewPr>
  </p:notesTextViewPr>
  <p:sorterViewPr>
    <p:cViewPr>
      <p:scale>
        <a:sx n="60" d="100"/>
        <a:sy n="60" d="100"/>
      </p:scale>
      <p:origin x="0" y="-28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9/21/2023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9/21/2023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519161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next slides we will focus on the fact that each rigid body has 3 principal axes and 3 moments of inertia for a given origin.     It is often convenient to use that coordinate system to analyze rigid body motion.</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2478508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consider the angular moment expressed in the diagonalized body fixed frame of reference.</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14786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it is very difficult to express torque in this reference frame, we can readily solve problems with zero torque.</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2829011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general system with three distinct moment of inertia, the solutions are difficult, but simplifications occur when two moments are the same, in this I1=I2.</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2989198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dependence of the symmetric top in free space</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882360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the more general case.</a:t>
            </a:r>
          </a:p>
        </p:txBody>
      </p:sp>
      <p:sp>
        <p:nvSpPr>
          <p:cNvPr id="4" name="Slide Number Placeholder 3"/>
          <p:cNvSpPr>
            <a:spLocks noGrp="1"/>
          </p:cNvSpPr>
          <p:nvPr>
            <p:ph type="sldNum" sz="quarter" idx="10"/>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3809212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Reasonable approximations.</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3245297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 that there are conditions that allow stability for this system,.   --- to </a:t>
            </a:r>
            <a:r>
              <a:rPr lang="en-US"/>
              <a:t>be continued.</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4081221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of notions of rigid body motion.</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2028668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there is a symmetric tensor which defines the moment of inertia.    By rotating the coordinates about a fixed origin we can find the matrix in diagonal form.</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4036617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consider the rotational motion of rigid bodies as presented in Chapter 5 of your textbook.</a:t>
            </a:r>
          </a:p>
        </p:txBody>
      </p:sp>
      <p:sp>
        <p:nvSpPr>
          <p:cNvPr id="4" name="Slide Number Placeholder 3"/>
          <p:cNvSpPr>
            <a:spLocks noGrp="1"/>
          </p:cNvSpPr>
          <p:nvPr>
            <p:ph type="sldNum" sz="quarter" idx="10"/>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there is zero torque acting on the system, the angular velocity components are coupled through these Euler equations.</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3781997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consider motion of a rigid body more generally, in the presence of torque, it will be necessary to consider how to relate the body – fixed coordinates that diagonalize the moment of inertia tensor to another coordinate system which in general be an inertial coordinate system.    Here again, we use ideas of Euler.     This notation or it is equivalent is typically consistent with quantum mechanics text books.</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1596082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Euler said that the transformation of body-fixed </a:t>
            </a:r>
            <a:r>
              <a:rPr lang="en-US" dirty="0">
                <a:sym typeface="Wingdings" panose="05000000000000000000" pitchFamily="2" charset="2"/>
              </a:rPr>
              <a:t> inertial frames can be accomplished in 3 steps and the corresponding angles are alpha, beta, and gamma.   In this case, we want to express all results in the body fixed frame.</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502465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express the angular velocities in terms of the time rate of change of the alpha, beta, and gamma Euler angles.   We can also express the rotation axes in terms of the instantaneous Euler angles as well.  Here is the transformation of the middle axis.</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27778397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 to remember.</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9275259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expression of the rotational kinetic energy and the special case of the symmetric top.</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39615630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dynamic transformation needed for rigid body mechanics,  this formalism is more generally useful when relating coordinate systems of different orientations.</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23237594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the motion of a symmetric top in which the pivot point is fixed and torque is applied by gravity acting at the center of mass of the top.   Here l denotes the distance of the pivot point to the center of mass.</a:t>
            </a:r>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29355079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42287218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dirty="0"/>
          </a:p>
        </p:txBody>
      </p:sp>
    </p:spTree>
    <p:extLst>
      <p:ext uri="{BB962C8B-B14F-4D97-AF65-F5344CB8AC3E}">
        <p14:creationId xmlns:p14="http://schemas.microsoft.com/office/powerpoint/2010/main" val="4270592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273319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2780294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a simple rectangular solid with a coordinate system at the edge of the system.</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3738956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moment of inertia tensor in matrix form is a symmetric matrix and therefore can be diagonalized.   The eigenvalues are known as principal moments of inertia and the eigenvectors are known as principal axes.</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3557173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consider what happens when we evaluate the moment of inertia tensor about a different origin.   In this case, the new origin  happens to be at the center of mass.</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1111350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2207183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dust clears for this case.     Note that I’ happens to be diagonal already,       however it is not generally true that shifting the origin for the moment of inertia would result in a diagonal matrix.</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1765597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9/21/2023</a:t>
            </a:r>
            <a:endParaRPr lang="en-US" dirty="0"/>
          </a:p>
        </p:txBody>
      </p:sp>
      <p:sp>
        <p:nvSpPr>
          <p:cNvPr id="5" name="Footer Placeholder 4"/>
          <p:cNvSpPr>
            <a:spLocks noGrp="1"/>
          </p:cNvSpPr>
          <p:nvPr>
            <p:ph type="ftr" sz="quarter" idx="11"/>
          </p:nvPr>
        </p:nvSpPr>
        <p:spPr/>
        <p:txBody>
          <a:bodyPr/>
          <a:lstStyle/>
          <a:p>
            <a:r>
              <a:rPr lang="en-US"/>
              <a:t>PHY 337/637  Fall 2023-- Lecture 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9/21/2023</a:t>
            </a:r>
            <a:endParaRPr lang="en-US" dirty="0"/>
          </a:p>
        </p:txBody>
      </p:sp>
      <p:sp>
        <p:nvSpPr>
          <p:cNvPr id="5" name="Footer Placeholder 4"/>
          <p:cNvSpPr>
            <a:spLocks noGrp="1"/>
          </p:cNvSpPr>
          <p:nvPr>
            <p:ph type="ftr" sz="quarter" idx="11"/>
          </p:nvPr>
        </p:nvSpPr>
        <p:spPr/>
        <p:txBody>
          <a:bodyPr/>
          <a:lstStyle/>
          <a:p>
            <a:r>
              <a:rPr lang="en-US"/>
              <a:t>PHY 337/637  Fall 2023-- Lecture 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9/21/2023</a:t>
            </a:r>
            <a:endParaRPr lang="en-US" dirty="0"/>
          </a:p>
        </p:txBody>
      </p:sp>
      <p:sp>
        <p:nvSpPr>
          <p:cNvPr id="5" name="Footer Placeholder 4"/>
          <p:cNvSpPr>
            <a:spLocks noGrp="1"/>
          </p:cNvSpPr>
          <p:nvPr>
            <p:ph type="ftr" sz="quarter" idx="11"/>
          </p:nvPr>
        </p:nvSpPr>
        <p:spPr/>
        <p:txBody>
          <a:bodyPr/>
          <a:lstStyle/>
          <a:p>
            <a:r>
              <a:rPr lang="en-US"/>
              <a:t>PHY 337/637  Fall 2023-- Lecture 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9/21/2023</a:t>
            </a:r>
            <a:endParaRPr lang="en-US" dirty="0"/>
          </a:p>
        </p:txBody>
      </p:sp>
      <p:sp>
        <p:nvSpPr>
          <p:cNvPr id="3" name="Footer Placeholder 2"/>
          <p:cNvSpPr>
            <a:spLocks noGrp="1"/>
          </p:cNvSpPr>
          <p:nvPr>
            <p:ph type="ftr" sz="quarter" idx="11"/>
          </p:nvPr>
        </p:nvSpPr>
        <p:spPr/>
        <p:txBody>
          <a:bodyPr/>
          <a:lstStyle/>
          <a:p>
            <a:r>
              <a:rPr lang="en-US"/>
              <a:t>PHY 337/637  Fall 2023--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9/21/2023</a:t>
            </a:r>
            <a:endParaRPr lang="en-US" dirty="0"/>
          </a:p>
        </p:txBody>
      </p:sp>
      <p:sp>
        <p:nvSpPr>
          <p:cNvPr id="5" name="Footer Placeholder 4"/>
          <p:cNvSpPr>
            <a:spLocks noGrp="1"/>
          </p:cNvSpPr>
          <p:nvPr>
            <p:ph type="ftr" sz="quarter" idx="11"/>
          </p:nvPr>
        </p:nvSpPr>
        <p:spPr/>
        <p:txBody>
          <a:bodyPr/>
          <a:lstStyle/>
          <a:p>
            <a:r>
              <a:rPr lang="en-US"/>
              <a:t>PHY 337/637  Fall 2023-- Lecture 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9/21/2023</a:t>
            </a:r>
            <a:endParaRPr lang="en-US" dirty="0"/>
          </a:p>
        </p:txBody>
      </p:sp>
      <p:sp>
        <p:nvSpPr>
          <p:cNvPr id="5" name="Footer Placeholder 4"/>
          <p:cNvSpPr>
            <a:spLocks noGrp="1"/>
          </p:cNvSpPr>
          <p:nvPr>
            <p:ph type="ftr" sz="quarter" idx="11"/>
          </p:nvPr>
        </p:nvSpPr>
        <p:spPr/>
        <p:txBody>
          <a:bodyPr/>
          <a:lstStyle/>
          <a:p>
            <a:r>
              <a:rPr lang="en-US"/>
              <a:t>PHY 337/637  Fall 2023-- Lecture 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9/21/2023</a:t>
            </a:r>
            <a:endParaRPr lang="en-US" dirty="0"/>
          </a:p>
        </p:txBody>
      </p:sp>
      <p:sp>
        <p:nvSpPr>
          <p:cNvPr id="6" name="Footer Placeholder 5"/>
          <p:cNvSpPr>
            <a:spLocks noGrp="1"/>
          </p:cNvSpPr>
          <p:nvPr>
            <p:ph type="ftr" sz="quarter" idx="11"/>
          </p:nvPr>
        </p:nvSpPr>
        <p:spPr/>
        <p:txBody>
          <a:bodyPr/>
          <a:lstStyle/>
          <a:p>
            <a:r>
              <a:rPr lang="en-US"/>
              <a:t>PHY 337/637  Fall 2023-- Lecture 8</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9/21/2023</a:t>
            </a:r>
            <a:endParaRPr lang="en-US" dirty="0"/>
          </a:p>
        </p:txBody>
      </p:sp>
      <p:sp>
        <p:nvSpPr>
          <p:cNvPr id="8" name="Footer Placeholder 7"/>
          <p:cNvSpPr>
            <a:spLocks noGrp="1"/>
          </p:cNvSpPr>
          <p:nvPr>
            <p:ph type="ftr" sz="quarter" idx="11"/>
          </p:nvPr>
        </p:nvSpPr>
        <p:spPr/>
        <p:txBody>
          <a:bodyPr/>
          <a:lstStyle/>
          <a:p>
            <a:r>
              <a:rPr lang="en-US"/>
              <a:t>PHY 337/637  Fall 2023-- Lecture 8</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9/21/2023</a:t>
            </a:r>
            <a:endParaRPr lang="en-US" dirty="0"/>
          </a:p>
        </p:txBody>
      </p:sp>
      <p:sp>
        <p:nvSpPr>
          <p:cNvPr id="4" name="Footer Placeholder 3"/>
          <p:cNvSpPr>
            <a:spLocks noGrp="1"/>
          </p:cNvSpPr>
          <p:nvPr>
            <p:ph type="ftr" sz="quarter" idx="11"/>
          </p:nvPr>
        </p:nvSpPr>
        <p:spPr/>
        <p:txBody>
          <a:bodyPr/>
          <a:lstStyle/>
          <a:p>
            <a:r>
              <a:rPr lang="en-US"/>
              <a:t>PHY 337/637  Fall 2023-- Lecture 8</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b="1"/>
            </a:lvl1pPr>
          </a:lstStyle>
          <a:p>
            <a:r>
              <a:rPr lang="en-US"/>
              <a:t>9/21/2023</a:t>
            </a:r>
            <a:endParaRPr lang="en-US" dirty="0"/>
          </a:p>
        </p:txBody>
      </p:sp>
      <p:sp>
        <p:nvSpPr>
          <p:cNvPr id="3" name="Footer Placeholder 2"/>
          <p:cNvSpPr>
            <a:spLocks noGrp="1"/>
          </p:cNvSpPr>
          <p:nvPr>
            <p:ph type="ftr" sz="quarter" idx="11"/>
          </p:nvPr>
        </p:nvSpPr>
        <p:spPr>
          <a:xfrm>
            <a:off x="2743200" y="6356350"/>
            <a:ext cx="3657600" cy="365125"/>
          </a:xfrm>
        </p:spPr>
        <p:txBody>
          <a:bodyPr/>
          <a:lstStyle>
            <a:lvl1pPr>
              <a:defRPr sz="1400" b="1"/>
            </a:lvl1pPr>
          </a:lstStyle>
          <a:p>
            <a:r>
              <a:rPr lang="en-US"/>
              <a:t>PHY 337/637  Fall 2023-- Lecture 8</a:t>
            </a:r>
            <a:endParaRPr lang="en-US" dirty="0"/>
          </a:p>
        </p:txBody>
      </p:sp>
      <p:sp>
        <p:nvSpPr>
          <p:cNvPr id="4" name="Slide Number Placeholder 3"/>
          <p:cNvSpPr>
            <a:spLocks noGrp="1"/>
          </p:cNvSpPr>
          <p:nvPr>
            <p:ph type="sldNum" sz="quarter" idx="12"/>
          </p:nvPr>
        </p:nvSpPr>
        <p:spPr/>
        <p:txBody>
          <a:bodyPr/>
          <a:lstStyle>
            <a:lvl1pPr>
              <a:defRPr sz="1400" b="1"/>
            </a:lvl1p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9/21/2023</a:t>
            </a:r>
            <a:endParaRPr lang="en-US" dirty="0"/>
          </a:p>
        </p:txBody>
      </p:sp>
      <p:sp>
        <p:nvSpPr>
          <p:cNvPr id="6" name="Footer Placeholder 5"/>
          <p:cNvSpPr>
            <a:spLocks noGrp="1"/>
          </p:cNvSpPr>
          <p:nvPr>
            <p:ph type="ftr" sz="quarter" idx="11"/>
          </p:nvPr>
        </p:nvSpPr>
        <p:spPr/>
        <p:txBody>
          <a:bodyPr/>
          <a:lstStyle/>
          <a:p>
            <a:r>
              <a:rPr lang="en-US"/>
              <a:t>PHY 337/637  Fall 2023-- Lecture 8</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9/21/2023</a:t>
            </a:r>
            <a:endParaRPr lang="en-US" dirty="0"/>
          </a:p>
        </p:txBody>
      </p:sp>
      <p:sp>
        <p:nvSpPr>
          <p:cNvPr id="6" name="Footer Placeholder 5"/>
          <p:cNvSpPr>
            <a:spLocks noGrp="1"/>
          </p:cNvSpPr>
          <p:nvPr>
            <p:ph type="ftr" sz="quarter" idx="11"/>
          </p:nvPr>
        </p:nvSpPr>
        <p:spPr/>
        <p:txBody>
          <a:bodyPr/>
          <a:lstStyle/>
          <a:p>
            <a:r>
              <a:rPr lang="en-US"/>
              <a:t>PHY 337/637  Fall 2023-- Lecture 8</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9/21/2023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337/637  Fall 2023-- Lecture 8</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9/21/2023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337/637  Fall 2023-- Lecture 8</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wmf"/><Relationship Id="rId5" Type="http://schemas.openxmlformats.org/officeDocument/2006/relationships/oleObject" Target="../embeddings/oleObject10.bin"/><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wmf"/><Relationship Id="rId5" Type="http://schemas.openxmlformats.org/officeDocument/2006/relationships/oleObject" Target="../embeddings/oleObject13.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wmf"/></Relationships>
</file>

<file path=ppt/slides/_rels/slide13.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3.wmf"/><Relationship Id="rId5" Type="http://schemas.openxmlformats.org/officeDocument/2006/relationships/oleObject" Target="../embeddings/oleObject18.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20.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6.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7.wmf"/></Relationships>
</file>

<file path=ppt/slides/_rels/slide16.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9.wmf"/><Relationship Id="rId5" Type="http://schemas.openxmlformats.org/officeDocument/2006/relationships/oleObject" Target="../embeddings/oleObject24.bin"/><Relationship Id="rId4" Type="http://schemas.openxmlformats.org/officeDocument/2006/relationships/image" Target="../media/image28.wmf"/></Relationships>
</file>

<file path=ppt/slides/_rels/slide17.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2.wmf"/><Relationship Id="rId5" Type="http://schemas.openxmlformats.org/officeDocument/2006/relationships/oleObject" Target="../embeddings/oleObject27.bin"/><Relationship Id="rId4" Type="http://schemas.openxmlformats.org/officeDocument/2006/relationships/image" Target="../media/image31.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5.wmf"/><Relationship Id="rId5" Type="http://schemas.openxmlformats.org/officeDocument/2006/relationships/oleObject" Target="../embeddings/oleObject30.bin"/><Relationship Id="rId4" Type="http://schemas.openxmlformats.org/officeDocument/2006/relationships/image" Target="../media/image34.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7.wmf"/><Relationship Id="rId5" Type="http://schemas.openxmlformats.org/officeDocument/2006/relationships/oleObject" Target="../embeddings/oleObject32.bin"/><Relationship Id="rId4" Type="http://schemas.openxmlformats.org/officeDocument/2006/relationships/image" Target="../media/image36.w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9.wmf"/><Relationship Id="rId5" Type="http://schemas.openxmlformats.org/officeDocument/2006/relationships/oleObject" Target="../embeddings/oleObject34.bin"/><Relationship Id="rId4" Type="http://schemas.openxmlformats.org/officeDocument/2006/relationships/image" Target="../media/image38.wmf"/></Relationships>
</file>

<file path=ppt/slides/_rels/slide21.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41.wmf"/><Relationship Id="rId5" Type="http://schemas.openxmlformats.org/officeDocument/2006/relationships/oleObject" Target="../embeddings/oleObject36.bin"/><Relationship Id="rId4" Type="http://schemas.openxmlformats.org/officeDocument/2006/relationships/image" Target="../media/image40.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44.wmf"/><Relationship Id="rId5" Type="http://schemas.openxmlformats.org/officeDocument/2006/relationships/oleObject" Target="../embeddings/oleObject39.bin"/><Relationship Id="rId4" Type="http://schemas.openxmlformats.org/officeDocument/2006/relationships/image" Target="../media/image43.wmf"/></Relationships>
</file>

<file path=ppt/slides/_rels/slide23.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46.wmf"/><Relationship Id="rId5" Type="http://schemas.openxmlformats.org/officeDocument/2006/relationships/oleObject" Target="../embeddings/oleObject41.bin"/><Relationship Id="rId4" Type="http://schemas.openxmlformats.org/officeDocument/2006/relationships/image" Target="../media/image45.wmf"/></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43.bin"/><Relationship Id="rId7" Type="http://schemas.openxmlformats.org/officeDocument/2006/relationships/oleObject" Target="../embeddings/oleObject45.bin"/><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50.wmf"/><Relationship Id="rId5" Type="http://schemas.openxmlformats.org/officeDocument/2006/relationships/oleObject" Target="../embeddings/oleObject44.bin"/><Relationship Id="rId4" Type="http://schemas.openxmlformats.org/officeDocument/2006/relationships/image" Target="../media/image49.wmf"/><Relationship Id="rId9" Type="http://schemas.openxmlformats.org/officeDocument/2006/relationships/image" Target="../media/image48.PNG"/></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oleObject" Target="../embeddings/oleObject46.bin"/><Relationship Id="rId7" Type="http://schemas.openxmlformats.org/officeDocument/2006/relationships/image" Target="../media/image50.wmf"/><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oleObject" Target="../embeddings/oleObject47.bin"/><Relationship Id="rId11" Type="http://schemas.openxmlformats.org/officeDocument/2006/relationships/image" Target="../media/image54.wmf"/><Relationship Id="rId5" Type="http://schemas.openxmlformats.org/officeDocument/2006/relationships/image" Target="../media/image48.PNG"/><Relationship Id="rId10" Type="http://schemas.openxmlformats.org/officeDocument/2006/relationships/oleObject" Target="../embeddings/oleObject49.bin"/><Relationship Id="rId4" Type="http://schemas.openxmlformats.org/officeDocument/2006/relationships/image" Target="../media/image52.wmf"/><Relationship Id="rId9" Type="http://schemas.openxmlformats.org/officeDocument/2006/relationships/image" Target="../media/image53.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52.bin"/><Relationship Id="rId3" Type="http://schemas.openxmlformats.org/officeDocument/2006/relationships/image" Target="../media/image48.PNG"/><Relationship Id="rId7" Type="http://schemas.openxmlformats.org/officeDocument/2006/relationships/image" Target="../media/image53.wmf"/><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oleObject" Target="../embeddings/oleObject51.bin"/><Relationship Id="rId5" Type="http://schemas.openxmlformats.org/officeDocument/2006/relationships/image" Target="../media/image50.wmf"/><Relationship Id="rId4" Type="http://schemas.openxmlformats.org/officeDocument/2006/relationships/oleObject" Target="../embeddings/oleObject50.bin"/><Relationship Id="rId9" Type="http://schemas.openxmlformats.org/officeDocument/2006/relationships/image" Target="../media/image55.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57.wmf"/><Relationship Id="rId5" Type="http://schemas.openxmlformats.org/officeDocument/2006/relationships/oleObject" Target="../embeddings/oleObject54.bin"/><Relationship Id="rId4" Type="http://schemas.openxmlformats.org/officeDocument/2006/relationships/image" Target="../media/image56.wmf"/></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59.wmf"/><Relationship Id="rId4" Type="http://schemas.openxmlformats.org/officeDocument/2006/relationships/oleObject" Target="../embeddings/oleObject55.bin"/></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61.png"/><Relationship Id="rId2" Type="http://schemas.openxmlformats.org/officeDocument/2006/relationships/video" Target="../media/media1.MOV"/><Relationship Id="rId1" Type="http://schemas.microsoft.com/office/2007/relationships/media" Target="../media/media1.MOV"/><Relationship Id="rId6" Type="http://schemas.openxmlformats.org/officeDocument/2006/relationships/image" Target="../media/image60.png"/><Relationship Id="rId5" Type="http://schemas.openxmlformats.org/officeDocument/2006/relationships/hyperlink" Target="http://www.physics.usyd.edu.au/~cross/SPINNING%20TOPS.htm" TargetMode="External"/><Relationship Id="rId4"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62.png"/><Relationship Id="rId5" Type="http://schemas.openxmlformats.org/officeDocument/2006/relationships/hyperlink" Target="https://drive.google.com/file/d/0B14RyYwpwSDNcXdxTWl3OExHX1k/view" TargetMode="External"/><Relationship Id="rId4"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oleObject" Target="../embeddings/oleObject4.bin"/><Relationship Id="rId5" Type="http://schemas.openxmlformats.org/officeDocument/2006/relationships/image" Target="../media/image8.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wmf"/><Relationship Id="rId5" Type="http://schemas.openxmlformats.org/officeDocument/2006/relationships/oleObject" Target="../embeddings/oleObject7.bin"/><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9/21/2023</a:t>
            </a:r>
            <a:endParaRPr lang="en-US" dirty="0"/>
          </a:p>
        </p:txBody>
      </p:sp>
      <p:sp>
        <p:nvSpPr>
          <p:cNvPr id="3" name="Footer Placeholder 2"/>
          <p:cNvSpPr>
            <a:spLocks noGrp="1"/>
          </p:cNvSpPr>
          <p:nvPr>
            <p:ph type="ftr" sz="quarter" idx="11"/>
          </p:nvPr>
        </p:nvSpPr>
        <p:spPr/>
        <p:txBody>
          <a:bodyPr/>
          <a:lstStyle/>
          <a:p>
            <a:r>
              <a:rPr lang="en-US"/>
              <a:t>PHY 337/637  Fall 2023--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0" y="609600"/>
            <a:ext cx="9144000" cy="5262979"/>
          </a:xfrm>
          <a:prstGeom prst="rect">
            <a:avLst/>
          </a:prstGeom>
          <a:noFill/>
        </p:spPr>
        <p:txBody>
          <a:bodyPr wrap="square" rtlCol="0">
            <a:spAutoFit/>
          </a:bodyPr>
          <a:lstStyle/>
          <a:p>
            <a:pPr algn="ctr"/>
            <a:r>
              <a:rPr lang="en-US" sz="3200" b="1" dirty="0"/>
              <a:t>PHY 337/637 Analytical Mechanics</a:t>
            </a:r>
          </a:p>
          <a:p>
            <a:pPr algn="ctr"/>
            <a:r>
              <a:rPr lang="en-US" sz="3200" b="1" dirty="0"/>
              <a:t>12:30-1:45 PM  TR in Olin 103</a:t>
            </a:r>
          </a:p>
          <a:p>
            <a:pPr algn="ctr"/>
            <a:endParaRPr lang="en-US" sz="2400" b="1" dirty="0"/>
          </a:p>
          <a:p>
            <a:pPr algn="ctr"/>
            <a:r>
              <a:rPr lang="en-US" sz="2800" b="1" dirty="0"/>
              <a:t>Notes for Lecture 8: Rigid bodies – </a:t>
            </a:r>
          </a:p>
          <a:p>
            <a:pPr algn="ctr"/>
            <a:r>
              <a:rPr lang="en-US" sz="2800" b="1" dirty="0"/>
              <a:t>Chap. 13 (Cline)</a:t>
            </a:r>
            <a:endParaRPr lang="en-US" sz="3200" b="1" dirty="0">
              <a:solidFill>
                <a:schemeClr val="folHlink"/>
              </a:solidFill>
            </a:endParaRPr>
          </a:p>
          <a:p>
            <a:pPr marL="914400" lvl="3">
              <a:spcBef>
                <a:spcPct val="50000"/>
              </a:spcBef>
            </a:pPr>
            <a:r>
              <a:rPr lang="en-US" sz="3200" b="1" dirty="0">
                <a:solidFill>
                  <a:schemeClr val="folHlink"/>
                </a:solidFill>
                <a:sym typeface="Wingdings" pitchFamily="2" charset="2"/>
              </a:rPr>
              <a:t>1.  Comment about HW #5</a:t>
            </a:r>
          </a:p>
          <a:p>
            <a:pPr marL="914400" lvl="3">
              <a:spcBef>
                <a:spcPct val="50000"/>
              </a:spcBef>
            </a:pPr>
            <a:r>
              <a:rPr lang="en-US" sz="3200" b="1" dirty="0">
                <a:solidFill>
                  <a:schemeClr val="folHlink"/>
                </a:solidFill>
                <a:sym typeface="Wingdings" pitchFamily="2" charset="2"/>
              </a:rPr>
              <a:t>2.  More about moment of inertia tensor</a:t>
            </a:r>
          </a:p>
          <a:p>
            <a:pPr marL="1428750" lvl="3" indent="-514350">
              <a:spcBef>
                <a:spcPct val="50000"/>
              </a:spcBef>
              <a:buAutoNum type="arabicPeriod" startAt="2"/>
            </a:pPr>
            <a:r>
              <a:rPr lang="en-US" sz="3200" b="1" dirty="0">
                <a:solidFill>
                  <a:schemeClr val="folHlink"/>
                </a:solidFill>
                <a:sym typeface="Wingdings" pitchFamily="2" charset="2"/>
              </a:rPr>
              <a:t>Torque free motion</a:t>
            </a:r>
          </a:p>
          <a:p>
            <a:pPr marL="1428750" lvl="3" indent="-514350">
              <a:spcBef>
                <a:spcPct val="50000"/>
              </a:spcBef>
              <a:buAutoNum type="arabicPeriod" startAt="2"/>
            </a:pPr>
            <a:r>
              <a:rPr lang="en-US" sz="3200" b="1" dirty="0">
                <a:solidFill>
                  <a:schemeClr val="folHlink"/>
                </a:solidFill>
                <a:sym typeface="Wingdings" pitchFamily="2" charset="2"/>
              </a:rPr>
              <a:t>Euler angles</a:t>
            </a:r>
            <a:endParaRPr lang="en-US" sz="3200" b="1" dirty="0">
              <a:solidFill>
                <a:schemeClr val="folHlink"/>
              </a:solidFill>
            </a:endParaRP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9/21/2023</a:t>
            </a:r>
            <a:endParaRPr lang="en-US" dirty="0"/>
          </a:p>
        </p:txBody>
      </p:sp>
      <p:sp>
        <p:nvSpPr>
          <p:cNvPr id="3" name="Footer Placeholder 2"/>
          <p:cNvSpPr>
            <a:spLocks noGrp="1"/>
          </p:cNvSpPr>
          <p:nvPr>
            <p:ph type="ftr" sz="quarter" idx="11"/>
          </p:nvPr>
        </p:nvSpPr>
        <p:spPr/>
        <p:txBody>
          <a:bodyPr/>
          <a:lstStyle/>
          <a:p>
            <a:r>
              <a:rPr lang="en-US"/>
              <a:t>PHY 337/637  Fall 2023--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533400" y="304800"/>
            <a:ext cx="6858000" cy="461665"/>
          </a:xfrm>
          <a:prstGeom prst="rect">
            <a:avLst/>
          </a:prstGeom>
          <a:noFill/>
        </p:spPr>
        <p:txBody>
          <a:bodyPr wrap="square" rtlCol="0">
            <a:spAutoFit/>
          </a:bodyPr>
          <a:lstStyle/>
          <a:p>
            <a:r>
              <a:rPr lang="en-US" sz="2400" dirty="0">
                <a:latin typeface="+mj-lt"/>
              </a:rPr>
              <a:t>Changing origin of rotation</a:t>
            </a:r>
          </a:p>
        </p:txBody>
      </p:sp>
      <p:graphicFrame>
        <p:nvGraphicFramePr>
          <p:cNvPr id="29" name="Object 28"/>
          <p:cNvGraphicFramePr>
            <a:graphicFrameLocks noChangeAspect="1"/>
          </p:cNvGraphicFramePr>
          <p:nvPr>
            <p:extLst>
              <p:ext uri="{D42A27DB-BD31-4B8C-83A1-F6EECF244321}">
                <p14:modId xmlns:p14="http://schemas.microsoft.com/office/powerpoint/2010/main" val="1192080367"/>
              </p:ext>
            </p:extLst>
          </p:nvPr>
        </p:nvGraphicFramePr>
        <p:xfrm>
          <a:off x="5029200" y="762000"/>
          <a:ext cx="3987800" cy="1539875"/>
        </p:xfrm>
        <a:graphic>
          <a:graphicData uri="http://schemas.openxmlformats.org/presentationml/2006/ole">
            <mc:AlternateContent xmlns:mc="http://schemas.openxmlformats.org/markup-compatibility/2006">
              <mc:Choice xmlns:v="urn:schemas-microsoft-com:vml" Requires="v">
                <p:oleObj name="数式" r:id="rId3" imgW="1854000" imgH="736560" progId="Equation.3">
                  <p:embed/>
                </p:oleObj>
              </mc:Choice>
              <mc:Fallback>
                <p:oleObj name="数式" r:id="rId3" imgW="1854000" imgH="736560" progId="Equation.3">
                  <p:embed/>
                  <p:pic>
                    <p:nvPicPr>
                      <p:cNvPr id="29" name="Object 28"/>
                      <p:cNvPicPr>
                        <a:picLocks noChangeAspect="1" noChangeArrowheads="1"/>
                      </p:cNvPicPr>
                      <p:nvPr/>
                    </p:nvPicPr>
                    <p:blipFill>
                      <a:blip r:embed="rId4"/>
                      <a:srcRect/>
                      <a:stretch>
                        <a:fillRect/>
                      </a:stretch>
                    </p:blipFill>
                    <p:spPr bwMode="auto">
                      <a:xfrm>
                        <a:off x="5029200" y="762000"/>
                        <a:ext cx="39878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3026959855"/>
              </p:ext>
            </p:extLst>
          </p:nvPr>
        </p:nvGraphicFramePr>
        <p:xfrm>
          <a:off x="5116513" y="2438400"/>
          <a:ext cx="3659187" cy="2468563"/>
        </p:xfrm>
        <a:graphic>
          <a:graphicData uri="http://schemas.openxmlformats.org/presentationml/2006/ole">
            <mc:AlternateContent xmlns:mc="http://schemas.openxmlformats.org/markup-compatibility/2006">
              <mc:Choice xmlns:v="urn:schemas-microsoft-com:vml" Requires="v">
                <p:oleObj name="数式" r:id="rId5" imgW="1701720" imgH="1180800" progId="Equation.3">
                  <p:embed/>
                </p:oleObj>
              </mc:Choice>
              <mc:Fallback>
                <p:oleObj name="数式" r:id="rId5" imgW="1701720" imgH="1180800" progId="Equation.3">
                  <p:embed/>
                  <p:pic>
                    <p:nvPicPr>
                      <p:cNvPr id="33" name="Object 32"/>
                      <p:cNvPicPr>
                        <a:picLocks noChangeAspect="1" noChangeArrowheads="1"/>
                      </p:cNvPicPr>
                      <p:nvPr/>
                    </p:nvPicPr>
                    <p:blipFill>
                      <a:blip r:embed="rId6"/>
                      <a:srcRect/>
                      <a:stretch>
                        <a:fillRect/>
                      </a:stretch>
                    </p:blipFill>
                    <p:spPr bwMode="auto">
                      <a:xfrm>
                        <a:off x="5116513" y="2438400"/>
                        <a:ext cx="3659187"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168533751"/>
              </p:ext>
            </p:extLst>
          </p:nvPr>
        </p:nvGraphicFramePr>
        <p:xfrm>
          <a:off x="644525" y="5486400"/>
          <a:ext cx="7977188" cy="530225"/>
        </p:xfrm>
        <a:graphic>
          <a:graphicData uri="http://schemas.openxmlformats.org/presentationml/2006/ole">
            <mc:AlternateContent xmlns:mc="http://schemas.openxmlformats.org/markup-compatibility/2006">
              <mc:Choice xmlns:v="urn:schemas-microsoft-com:vml" Requires="v">
                <p:oleObj name="数式" r:id="rId7" imgW="3708360" imgH="253800" progId="Equation.3">
                  <p:embed/>
                </p:oleObj>
              </mc:Choice>
              <mc:Fallback>
                <p:oleObj name="数式" r:id="rId7" imgW="3708360" imgH="253800" progId="Equation.3">
                  <p:embed/>
                  <p:pic>
                    <p:nvPicPr>
                      <p:cNvPr id="34" name="Object 33"/>
                      <p:cNvPicPr>
                        <a:picLocks noChangeAspect="1" noChangeArrowheads="1"/>
                      </p:cNvPicPr>
                      <p:nvPr/>
                    </p:nvPicPr>
                    <p:blipFill>
                      <a:blip r:embed="rId8"/>
                      <a:srcRect/>
                      <a:stretch>
                        <a:fillRect/>
                      </a:stretch>
                    </p:blipFill>
                    <p:spPr bwMode="auto">
                      <a:xfrm>
                        <a:off x="644525" y="5486400"/>
                        <a:ext cx="79771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8" name="Group 37"/>
          <p:cNvGrpSpPr/>
          <p:nvPr/>
        </p:nvGrpSpPr>
        <p:grpSpPr>
          <a:xfrm>
            <a:off x="228600" y="753070"/>
            <a:ext cx="4800600" cy="4428530"/>
            <a:chOff x="228600" y="753070"/>
            <a:chExt cx="4800600" cy="4428530"/>
          </a:xfrm>
        </p:grpSpPr>
        <p:grpSp>
          <p:nvGrpSpPr>
            <p:cNvPr id="35" name="Group 34"/>
            <p:cNvGrpSpPr/>
            <p:nvPr/>
          </p:nvGrpSpPr>
          <p:grpSpPr>
            <a:xfrm>
              <a:off x="228600" y="753070"/>
              <a:ext cx="4800600" cy="4428530"/>
              <a:chOff x="228600" y="753070"/>
              <a:chExt cx="4800600" cy="4428530"/>
            </a:xfrm>
          </p:grpSpPr>
          <p:grpSp>
            <p:nvGrpSpPr>
              <p:cNvPr id="28" name="Group 27"/>
              <p:cNvGrpSpPr/>
              <p:nvPr/>
            </p:nvGrpSpPr>
            <p:grpSpPr>
              <a:xfrm>
                <a:off x="228600" y="753070"/>
                <a:ext cx="4800600" cy="4428530"/>
                <a:chOff x="228600" y="753070"/>
                <a:chExt cx="4800600" cy="4428530"/>
              </a:xfrm>
            </p:grpSpPr>
            <p:grpSp>
              <p:nvGrpSpPr>
                <p:cNvPr id="6" name="Group 5"/>
                <p:cNvGrpSpPr/>
                <p:nvPr/>
              </p:nvGrpSpPr>
              <p:grpSpPr>
                <a:xfrm>
                  <a:off x="228600" y="753070"/>
                  <a:ext cx="4800600" cy="4428530"/>
                  <a:chOff x="1143000" y="452735"/>
                  <a:chExt cx="4800600" cy="4428530"/>
                </a:xfrm>
              </p:grpSpPr>
              <p:sp>
                <p:nvSpPr>
                  <p:cNvPr id="7" name="Cube 6"/>
                  <p:cNvSpPr/>
                  <p:nvPr/>
                </p:nvSpPr>
                <p:spPr>
                  <a:xfrm rot="10800000" flipV="1">
                    <a:off x="1462658" y="1909480"/>
                    <a:ext cx="2819400" cy="1734662"/>
                  </a:xfrm>
                  <a:prstGeom prst="cube">
                    <a:avLst>
                      <a:gd name="adj" fmla="val 38449"/>
                    </a:avLst>
                  </a:prstGeom>
                  <a:solidFill>
                    <a:schemeClr val="accent6">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1447800" y="838200"/>
                    <a:ext cx="0" cy="2133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447800" y="2971800"/>
                    <a:ext cx="1524000" cy="1447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447800" y="2971800"/>
                    <a:ext cx="3886200" cy="76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124200" y="4419600"/>
                    <a:ext cx="609600" cy="461665"/>
                  </a:xfrm>
                  <a:prstGeom prst="rect">
                    <a:avLst/>
                  </a:prstGeom>
                  <a:noFill/>
                </p:spPr>
                <p:txBody>
                  <a:bodyPr wrap="square" rtlCol="0">
                    <a:spAutoFit/>
                  </a:bodyPr>
                  <a:lstStyle/>
                  <a:p>
                    <a:r>
                      <a:rPr lang="en-US" sz="2400" b="1" dirty="0">
                        <a:latin typeface="+mj-lt"/>
                      </a:rPr>
                      <a:t>x</a:t>
                    </a:r>
                  </a:p>
                </p:txBody>
              </p:sp>
              <p:sp>
                <p:nvSpPr>
                  <p:cNvPr id="12" name="TextBox 11"/>
                  <p:cNvSpPr txBox="1"/>
                  <p:nvPr/>
                </p:nvSpPr>
                <p:spPr>
                  <a:xfrm>
                    <a:off x="1447800" y="452735"/>
                    <a:ext cx="609600" cy="461665"/>
                  </a:xfrm>
                  <a:prstGeom prst="rect">
                    <a:avLst/>
                  </a:prstGeom>
                  <a:noFill/>
                </p:spPr>
                <p:txBody>
                  <a:bodyPr wrap="square" rtlCol="0">
                    <a:spAutoFit/>
                  </a:bodyPr>
                  <a:lstStyle/>
                  <a:p>
                    <a:r>
                      <a:rPr lang="en-US" sz="2400" b="1" dirty="0">
                        <a:latin typeface="+mj-lt"/>
                      </a:rPr>
                      <a:t>z</a:t>
                    </a:r>
                  </a:p>
                </p:txBody>
              </p:sp>
              <p:sp>
                <p:nvSpPr>
                  <p:cNvPr id="13" name="TextBox 12"/>
                  <p:cNvSpPr txBox="1"/>
                  <p:nvPr/>
                </p:nvSpPr>
                <p:spPr>
                  <a:xfrm>
                    <a:off x="5334000" y="2819400"/>
                    <a:ext cx="609600" cy="461665"/>
                  </a:xfrm>
                  <a:prstGeom prst="rect">
                    <a:avLst/>
                  </a:prstGeom>
                  <a:noFill/>
                </p:spPr>
                <p:txBody>
                  <a:bodyPr wrap="square" rtlCol="0">
                    <a:spAutoFit/>
                  </a:bodyPr>
                  <a:lstStyle/>
                  <a:p>
                    <a:r>
                      <a:rPr lang="en-US" sz="2400" b="1" dirty="0">
                        <a:latin typeface="+mj-lt"/>
                      </a:rPr>
                      <a:t>y</a:t>
                    </a:r>
                  </a:p>
                </p:txBody>
              </p:sp>
              <p:sp>
                <p:nvSpPr>
                  <p:cNvPr id="14" name="TextBox 13"/>
                  <p:cNvSpPr txBox="1"/>
                  <p:nvPr/>
                </p:nvSpPr>
                <p:spPr>
                  <a:xfrm>
                    <a:off x="1371600" y="3124200"/>
                    <a:ext cx="609600" cy="461665"/>
                  </a:xfrm>
                  <a:prstGeom prst="rect">
                    <a:avLst/>
                  </a:prstGeom>
                  <a:noFill/>
                </p:spPr>
                <p:txBody>
                  <a:bodyPr wrap="square" rtlCol="0">
                    <a:spAutoFit/>
                  </a:bodyPr>
                  <a:lstStyle/>
                  <a:p>
                    <a:r>
                      <a:rPr lang="en-US" sz="2400" b="1" dirty="0">
                        <a:latin typeface="+mj-lt"/>
                      </a:rPr>
                      <a:t>a</a:t>
                    </a:r>
                  </a:p>
                </p:txBody>
              </p:sp>
              <p:sp>
                <p:nvSpPr>
                  <p:cNvPr id="15" name="TextBox 14"/>
                  <p:cNvSpPr txBox="1"/>
                  <p:nvPr/>
                </p:nvSpPr>
                <p:spPr>
                  <a:xfrm>
                    <a:off x="1143000" y="2281535"/>
                    <a:ext cx="609600" cy="461665"/>
                  </a:xfrm>
                  <a:prstGeom prst="rect">
                    <a:avLst/>
                  </a:prstGeom>
                  <a:noFill/>
                </p:spPr>
                <p:txBody>
                  <a:bodyPr wrap="square" rtlCol="0">
                    <a:spAutoFit/>
                  </a:bodyPr>
                  <a:lstStyle/>
                  <a:p>
                    <a:r>
                      <a:rPr lang="en-US" sz="2400" b="1" dirty="0">
                        <a:latin typeface="+mj-lt"/>
                      </a:rPr>
                      <a:t>c</a:t>
                    </a:r>
                  </a:p>
                </p:txBody>
              </p:sp>
              <p:sp>
                <p:nvSpPr>
                  <p:cNvPr id="16" name="TextBox 15"/>
                  <p:cNvSpPr txBox="1"/>
                  <p:nvPr/>
                </p:nvSpPr>
                <p:spPr>
                  <a:xfrm>
                    <a:off x="3048000" y="3576935"/>
                    <a:ext cx="609600" cy="461665"/>
                  </a:xfrm>
                  <a:prstGeom prst="rect">
                    <a:avLst/>
                  </a:prstGeom>
                  <a:noFill/>
                </p:spPr>
                <p:txBody>
                  <a:bodyPr wrap="square" rtlCol="0">
                    <a:spAutoFit/>
                  </a:bodyPr>
                  <a:lstStyle/>
                  <a:p>
                    <a:r>
                      <a:rPr lang="en-US" sz="2400" b="1" dirty="0">
                        <a:latin typeface="+mj-lt"/>
                      </a:rPr>
                      <a:t>b</a:t>
                    </a:r>
                  </a:p>
                </p:txBody>
              </p:sp>
            </p:grpSp>
            <p:grpSp>
              <p:nvGrpSpPr>
                <p:cNvPr id="27" name="Group 26"/>
                <p:cNvGrpSpPr/>
                <p:nvPr/>
              </p:nvGrpSpPr>
              <p:grpSpPr>
                <a:xfrm>
                  <a:off x="1905000" y="983902"/>
                  <a:ext cx="2138362" cy="2826098"/>
                  <a:chOff x="1905000" y="983902"/>
                  <a:chExt cx="2138362" cy="2826098"/>
                </a:xfrm>
              </p:grpSpPr>
              <p:cxnSp>
                <p:nvCxnSpPr>
                  <p:cNvPr id="18" name="Straight Arrow Connector 17"/>
                  <p:cNvCxnSpPr/>
                  <p:nvPr/>
                </p:nvCxnSpPr>
                <p:spPr>
                  <a:xfrm flipV="1">
                    <a:off x="1905000" y="1143000"/>
                    <a:ext cx="0" cy="1905000"/>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905000" y="3048000"/>
                    <a:ext cx="762000" cy="757535"/>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905000" y="3048000"/>
                    <a:ext cx="1524000" cy="0"/>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057400" y="983902"/>
                    <a:ext cx="609600" cy="461665"/>
                  </a:xfrm>
                  <a:prstGeom prst="rect">
                    <a:avLst/>
                  </a:prstGeom>
                  <a:noFill/>
                </p:spPr>
                <p:txBody>
                  <a:bodyPr wrap="square" rtlCol="0">
                    <a:spAutoFit/>
                  </a:bodyPr>
                  <a:lstStyle/>
                  <a:p>
                    <a:r>
                      <a:rPr lang="en-US" sz="2400" dirty="0">
                        <a:solidFill>
                          <a:srgbClr val="DA32AA"/>
                        </a:solidFill>
                        <a:latin typeface="+mj-lt"/>
                      </a:rPr>
                      <a:t>z’</a:t>
                    </a:r>
                  </a:p>
                </p:txBody>
              </p:sp>
              <p:sp>
                <p:nvSpPr>
                  <p:cNvPr id="25" name="TextBox 24"/>
                  <p:cNvSpPr txBox="1"/>
                  <p:nvPr/>
                </p:nvSpPr>
                <p:spPr>
                  <a:xfrm>
                    <a:off x="3433762" y="2810470"/>
                    <a:ext cx="609600" cy="461665"/>
                  </a:xfrm>
                  <a:prstGeom prst="rect">
                    <a:avLst/>
                  </a:prstGeom>
                  <a:noFill/>
                </p:spPr>
                <p:txBody>
                  <a:bodyPr wrap="square" rtlCol="0">
                    <a:spAutoFit/>
                  </a:bodyPr>
                  <a:lstStyle/>
                  <a:p>
                    <a:r>
                      <a:rPr lang="en-US" sz="2400" dirty="0">
                        <a:solidFill>
                          <a:srgbClr val="DA32AA"/>
                        </a:solidFill>
                        <a:latin typeface="+mj-lt"/>
                      </a:rPr>
                      <a:t>y’</a:t>
                    </a:r>
                  </a:p>
                </p:txBody>
              </p:sp>
              <p:sp>
                <p:nvSpPr>
                  <p:cNvPr id="26" name="TextBox 25"/>
                  <p:cNvSpPr txBox="1"/>
                  <p:nvPr/>
                </p:nvSpPr>
                <p:spPr>
                  <a:xfrm>
                    <a:off x="2667000" y="3348335"/>
                    <a:ext cx="609600" cy="461665"/>
                  </a:xfrm>
                  <a:prstGeom prst="rect">
                    <a:avLst/>
                  </a:prstGeom>
                  <a:noFill/>
                </p:spPr>
                <p:txBody>
                  <a:bodyPr wrap="square" rtlCol="0">
                    <a:spAutoFit/>
                  </a:bodyPr>
                  <a:lstStyle/>
                  <a:p>
                    <a:r>
                      <a:rPr lang="en-US" sz="2400" dirty="0">
                        <a:solidFill>
                          <a:srgbClr val="DA32AA"/>
                        </a:solidFill>
                        <a:latin typeface="+mj-lt"/>
                      </a:rPr>
                      <a:t>x’</a:t>
                    </a:r>
                  </a:p>
                </p:txBody>
              </p:sp>
            </p:grpSp>
          </p:grpSp>
          <p:cxnSp>
            <p:nvCxnSpPr>
              <p:cNvPr id="31" name="Straight Arrow Connector 30"/>
              <p:cNvCxnSpPr/>
              <p:nvPr/>
            </p:nvCxnSpPr>
            <p:spPr>
              <a:xfrm flipH="1">
                <a:off x="548258" y="3043535"/>
                <a:ext cx="1356742" cy="2286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53058" y="2743200"/>
                <a:ext cx="518542" cy="461665"/>
              </a:xfrm>
              <a:prstGeom prst="rect">
                <a:avLst/>
              </a:prstGeom>
              <a:noFill/>
            </p:spPr>
            <p:txBody>
              <a:bodyPr wrap="square" rtlCol="0">
                <a:spAutoFit/>
              </a:bodyPr>
              <a:lstStyle/>
              <a:p>
                <a:r>
                  <a:rPr lang="en-US" sz="2400" b="1" dirty="0">
                    <a:solidFill>
                      <a:srgbClr val="FF0000"/>
                    </a:solidFill>
                    <a:latin typeface="+mj-lt"/>
                  </a:rPr>
                  <a:t>R</a:t>
                </a:r>
              </a:p>
            </p:txBody>
          </p:sp>
        </p:grpSp>
        <p:grpSp>
          <p:nvGrpSpPr>
            <p:cNvPr id="37" name="Group 36"/>
            <p:cNvGrpSpPr/>
            <p:nvPr/>
          </p:nvGrpSpPr>
          <p:grpSpPr>
            <a:xfrm>
              <a:off x="548258" y="2281535"/>
              <a:ext cx="2123504" cy="995065"/>
              <a:chOff x="548258" y="2281535"/>
              <a:chExt cx="2123504" cy="995065"/>
            </a:xfrm>
          </p:grpSpPr>
          <p:cxnSp>
            <p:nvCxnSpPr>
              <p:cNvPr id="21" name="Straight Arrow Connector 20"/>
              <p:cNvCxnSpPr/>
              <p:nvPr/>
            </p:nvCxnSpPr>
            <p:spPr>
              <a:xfrm flipV="1">
                <a:off x="548258" y="2433935"/>
                <a:ext cx="1737742" cy="8426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957958" y="2433935"/>
                <a:ext cx="328042" cy="54009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143000" y="2281535"/>
                <a:ext cx="538162" cy="461665"/>
              </a:xfrm>
              <a:prstGeom prst="rect">
                <a:avLst/>
              </a:prstGeom>
              <a:noFill/>
            </p:spPr>
            <p:txBody>
              <a:bodyPr wrap="square" rtlCol="0">
                <a:spAutoFit/>
              </a:bodyPr>
              <a:lstStyle/>
              <a:p>
                <a:r>
                  <a:rPr lang="en-US" sz="2400" b="1" dirty="0" err="1">
                    <a:latin typeface="+mj-lt"/>
                  </a:rPr>
                  <a:t>r</a:t>
                </a:r>
                <a:r>
                  <a:rPr lang="en-US" sz="2400" b="1" baseline="-25000" dirty="0" err="1">
                    <a:latin typeface="+mj-lt"/>
                  </a:rPr>
                  <a:t>p</a:t>
                </a:r>
                <a:endParaRPr lang="en-US" sz="2400" b="1" dirty="0">
                  <a:latin typeface="+mj-lt"/>
                </a:endParaRPr>
              </a:p>
            </p:txBody>
          </p:sp>
          <p:sp>
            <p:nvSpPr>
              <p:cNvPr id="36" name="TextBox 35"/>
              <p:cNvSpPr txBox="1"/>
              <p:nvPr/>
            </p:nvSpPr>
            <p:spPr>
              <a:xfrm>
                <a:off x="2133600" y="2438400"/>
                <a:ext cx="538162" cy="461665"/>
              </a:xfrm>
              <a:prstGeom prst="rect">
                <a:avLst/>
              </a:prstGeom>
              <a:noFill/>
            </p:spPr>
            <p:txBody>
              <a:bodyPr wrap="square" rtlCol="0">
                <a:spAutoFit/>
              </a:bodyPr>
              <a:lstStyle/>
              <a:p>
                <a:r>
                  <a:rPr lang="en-US" sz="2400" b="1" dirty="0" err="1">
                    <a:latin typeface="+mj-lt"/>
                  </a:rPr>
                  <a:t>r’</a:t>
                </a:r>
                <a:r>
                  <a:rPr lang="en-US" sz="2400" b="1" baseline="-25000" dirty="0" err="1">
                    <a:latin typeface="+mj-lt"/>
                  </a:rPr>
                  <a:t>p</a:t>
                </a:r>
                <a:endParaRPr lang="en-US" sz="2400" b="1" dirty="0">
                  <a:latin typeface="+mj-lt"/>
                </a:endParaRPr>
              </a:p>
            </p:txBody>
          </p:sp>
        </p:grpSp>
      </p:grpSp>
    </p:spTree>
    <p:extLst>
      <p:ext uri="{BB962C8B-B14F-4D97-AF65-F5344CB8AC3E}">
        <p14:creationId xmlns:p14="http://schemas.microsoft.com/office/powerpoint/2010/main" val="3968011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9/21/2023</a:t>
            </a:r>
            <a:endParaRPr lang="en-US" dirty="0"/>
          </a:p>
        </p:txBody>
      </p:sp>
      <p:sp>
        <p:nvSpPr>
          <p:cNvPr id="3" name="Footer Placeholder 2"/>
          <p:cNvSpPr>
            <a:spLocks noGrp="1"/>
          </p:cNvSpPr>
          <p:nvPr>
            <p:ph type="ftr" sz="quarter" idx="11"/>
          </p:nvPr>
        </p:nvSpPr>
        <p:spPr/>
        <p:txBody>
          <a:bodyPr/>
          <a:lstStyle/>
          <a:p>
            <a:r>
              <a:rPr lang="en-US"/>
              <a:t>PHY 337/637  Fall 2023--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graphicFrame>
        <p:nvGraphicFramePr>
          <p:cNvPr id="27" name="Object 26"/>
          <p:cNvGraphicFramePr>
            <a:graphicFrameLocks noChangeAspect="1"/>
          </p:cNvGraphicFramePr>
          <p:nvPr>
            <p:extLst>
              <p:ext uri="{D42A27DB-BD31-4B8C-83A1-F6EECF244321}">
                <p14:modId xmlns:p14="http://schemas.microsoft.com/office/powerpoint/2010/main" val="3845216205"/>
              </p:ext>
            </p:extLst>
          </p:nvPr>
        </p:nvGraphicFramePr>
        <p:xfrm>
          <a:off x="373063" y="457200"/>
          <a:ext cx="7975600" cy="530225"/>
        </p:xfrm>
        <a:graphic>
          <a:graphicData uri="http://schemas.openxmlformats.org/presentationml/2006/ole">
            <mc:AlternateContent xmlns:mc="http://schemas.openxmlformats.org/markup-compatibility/2006">
              <mc:Choice xmlns:v="urn:schemas-microsoft-com:vml" Requires="v">
                <p:oleObj name="数式" r:id="rId3" imgW="3708360" imgH="253800" progId="Equation.3">
                  <p:embed/>
                </p:oleObj>
              </mc:Choice>
              <mc:Fallback>
                <p:oleObj name="数式" r:id="rId3" imgW="3708360" imgH="253800" progId="Equation.3">
                  <p:embed/>
                  <p:pic>
                    <p:nvPicPr>
                      <p:cNvPr id="27" name="Object 26"/>
                      <p:cNvPicPr>
                        <a:picLocks noChangeAspect="1" noChangeArrowheads="1"/>
                      </p:cNvPicPr>
                      <p:nvPr/>
                    </p:nvPicPr>
                    <p:blipFill>
                      <a:blip r:embed="rId4"/>
                      <a:srcRect/>
                      <a:stretch>
                        <a:fillRect/>
                      </a:stretch>
                    </p:blipFill>
                    <p:spPr bwMode="auto">
                      <a:xfrm>
                        <a:off x="373063" y="457200"/>
                        <a:ext cx="79756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1829360775"/>
              </p:ext>
            </p:extLst>
          </p:nvPr>
        </p:nvGraphicFramePr>
        <p:xfrm>
          <a:off x="4448175" y="1392238"/>
          <a:ext cx="4314825" cy="954087"/>
        </p:xfrm>
        <a:graphic>
          <a:graphicData uri="http://schemas.openxmlformats.org/presentationml/2006/ole">
            <mc:AlternateContent xmlns:mc="http://schemas.openxmlformats.org/markup-compatibility/2006">
              <mc:Choice xmlns:v="urn:schemas-microsoft-com:vml" Requires="v">
                <p:oleObj name="数式" r:id="rId5" imgW="2006280" imgH="457200" progId="Equation.3">
                  <p:embed/>
                </p:oleObj>
              </mc:Choice>
              <mc:Fallback>
                <p:oleObj name="数式" r:id="rId5" imgW="2006280" imgH="457200" progId="Equation.3">
                  <p:embed/>
                  <p:pic>
                    <p:nvPicPr>
                      <p:cNvPr id="29" name="Object 28"/>
                      <p:cNvPicPr>
                        <a:picLocks noChangeAspect="1" noChangeArrowheads="1"/>
                      </p:cNvPicPr>
                      <p:nvPr/>
                    </p:nvPicPr>
                    <p:blipFill>
                      <a:blip r:embed="rId6"/>
                      <a:srcRect/>
                      <a:stretch>
                        <a:fillRect/>
                      </a:stretch>
                    </p:blipFill>
                    <p:spPr bwMode="auto">
                      <a:xfrm>
                        <a:off x="4448175" y="1392238"/>
                        <a:ext cx="43148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646293592"/>
              </p:ext>
            </p:extLst>
          </p:nvPr>
        </p:nvGraphicFramePr>
        <p:xfrm>
          <a:off x="4568825" y="2514600"/>
          <a:ext cx="3659188" cy="530225"/>
        </p:xfrm>
        <a:graphic>
          <a:graphicData uri="http://schemas.openxmlformats.org/presentationml/2006/ole">
            <mc:AlternateContent xmlns:mc="http://schemas.openxmlformats.org/markup-compatibility/2006">
              <mc:Choice xmlns:v="urn:schemas-microsoft-com:vml" Requires="v">
                <p:oleObj name="数式" r:id="rId7" imgW="1701720" imgH="253800" progId="Equation.3">
                  <p:embed/>
                </p:oleObj>
              </mc:Choice>
              <mc:Fallback>
                <p:oleObj name="数式" r:id="rId7" imgW="1701720" imgH="253800" progId="Equation.3">
                  <p:embed/>
                  <p:pic>
                    <p:nvPicPr>
                      <p:cNvPr id="30" name="Object 29"/>
                      <p:cNvPicPr>
                        <a:picLocks noChangeAspect="1" noChangeArrowheads="1"/>
                      </p:cNvPicPr>
                      <p:nvPr/>
                    </p:nvPicPr>
                    <p:blipFill>
                      <a:blip r:embed="rId8"/>
                      <a:srcRect/>
                      <a:stretch>
                        <a:fillRect/>
                      </a:stretch>
                    </p:blipFill>
                    <p:spPr bwMode="auto">
                      <a:xfrm>
                        <a:off x="4568825" y="2514600"/>
                        <a:ext cx="36591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1952063099"/>
              </p:ext>
            </p:extLst>
          </p:nvPr>
        </p:nvGraphicFramePr>
        <p:xfrm>
          <a:off x="3994150" y="3478213"/>
          <a:ext cx="5067300" cy="3095625"/>
        </p:xfrm>
        <a:graphic>
          <a:graphicData uri="http://schemas.openxmlformats.org/presentationml/2006/ole">
            <mc:AlternateContent xmlns:mc="http://schemas.openxmlformats.org/markup-compatibility/2006">
              <mc:Choice xmlns:v="urn:schemas-microsoft-com:vml" Requires="v">
                <p:oleObj name="Equation" r:id="rId9" imgW="2869920" imgH="1803240" progId="Equation.DSMT4">
                  <p:embed/>
                </p:oleObj>
              </mc:Choice>
              <mc:Fallback>
                <p:oleObj name="Equation" r:id="rId9" imgW="2869920" imgH="1803240" progId="Equation.DSMT4">
                  <p:embed/>
                  <p:pic>
                    <p:nvPicPr>
                      <p:cNvPr id="31" name="Object 30"/>
                      <p:cNvPicPr>
                        <a:picLocks noChangeAspect="1" noChangeArrowheads="1"/>
                      </p:cNvPicPr>
                      <p:nvPr/>
                    </p:nvPicPr>
                    <p:blipFill>
                      <a:blip r:embed="rId10"/>
                      <a:srcRect/>
                      <a:stretch>
                        <a:fillRect/>
                      </a:stretch>
                    </p:blipFill>
                    <p:spPr bwMode="auto">
                      <a:xfrm>
                        <a:off x="3994150" y="3478213"/>
                        <a:ext cx="5067300" cy="3095625"/>
                      </a:xfrm>
                      <a:prstGeom prst="rect">
                        <a:avLst/>
                      </a:prstGeom>
                      <a:noFill/>
                      <a:ln>
                        <a:noFill/>
                      </a:ln>
                    </p:spPr>
                  </p:pic>
                </p:oleObj>
              </mc:Fallback>
            </mc:AlternateContent>
          </a:graphicData>
        </a:graphic>
      </p:graphicFrame>
      <p:grpSp>
        <p:nvGrpSpPr>
          <p:cNvPr id="32" name="Group 31"/>
          <p:cNvGrpSpPr/>
          <p:nvPr/>
        </p:nvGrpSpPr>
        <p:grpSpPr>
          <a:xfrm>
            <a:off x="228600" y="981670"/>
            <a:ext cx="4800600" cy="4428530"/>
            <a:chOff x="228600" y="753070"/>
            <a:chExt cx="4800600" cy="4428530"/>
          </a:xfrm>
        </p:grpSpPr>
        <p:grpSp>
          <p:nvGrpSpPr>
            <p:cNvPr id="33" name="Group 32"/>
            <p:cNvGrpSpPr/>
            <p:nvPr/>
          </p:nvGrpSpPr>
          <p:grpSpPr>
            <a:xfrm>
              <a:off x="228600" y="753070"/>
              <a:ext cx="4800600" cy="4428530"/>
              <a:chOff x="228600" y="753070"/>
              <a:chExt cx="4800600" cy="4428530"/>
            </a:xfrm>
          </p:grpSpPr>
          <p:grpSp>
            <p:nvGrpSpPr>
              <p:cNvPr id="39" name="Group 38"/>
              <p:cNvGrpSpPr/>
              <p:nvPr/>
            </p:nvGrpSpPr>
            <p:grpSpPr>
              <a:xfrm>
                <a:off x="228600" y="753070"/>
                <a:ext cx="4800600" cy="4428530"/>
                <a:chOff x="228600" y="753070"/>
                <a:chExt cx="4800600" cy="4428530"/>
              </a:xfrm>
            </p:grpSpPr>
            <p:grpSp>
              <p:nvGrpSpPr>
                <p:cNvPr id="42" name="Group 41"/>
                <p:cNvGrpSpPr/>
                <p:nvPr/>
              </p:nvGrpSpPr>
              <p:grpSpPr>
                <a:xfrm>
                  <a:off x="228600" y="753070"/>
                  <a:ext cx="4800600" cy="4428530"/>
                  <a:chOff x="1143000" y="452735"/>
                  <a:chExt cx="4800600" cy="4428530"/>
                </a:xfrm>
              </p:grpSpPr>
              <p:sp>
                <p:nvSpPr>
                  <p:cNvPr id="50" name="Cube 49"/>
                  <p:cNvSpPr/>
                  <p:nvPr/>
                </p:nvSpPr>
                <p:spPr>
                  <a:xfrm rot="10800000" flipV="1">
                    <a:off x="1462658" y="1909480"/>
                    <a:ext cx="2819400" cy="1734662"/>
                  </a:xfrm>
                  <a:prstGeom prst="cube">
                    <a:avLst>
                      <a:gd name="adj" fmla="val 38449"/>
                    </a:avLst>
                  </a:prstGeom>
                  <a:solidFill>
                    <a:schemeClr val="accent6">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p:cNvCxnSpPr/>
                  <p:nvPr/>
                </p:nvCxnSpPr>
                <p:spPr>
                  <a:xfrm flipV="1">
                    <a:off x="1447800" y="838200"/>
                    <a:ext cx="0" cy="2133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1447800" y="2971800"/>
                    <a:ext cx="1524000" cy="1447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1447800" y="2971800"/>
                    <a:ext cx="3886200" cy="76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124200" y="4419600"/>
                    <a:ext cx="609600" cy="461665"/>
                  </a:xfrm>
                  <a:prstGeom prst="rect">
                    <a:avLst/>
                  </a:prstGeom>
                  <a:noFill/>
                </p:spPr>
                <p:txBody>
                  <a:bodyPr wrap="square" rtlCol="0">
                    <a:spAutoFit/>
                  </a:bodyPr>
                  <a:lstStyle/>
                  <a:p>
                    <a:r>
                      <a:rPr lang="en-US" sz="2400" b="1" dirty="0">
                        <a:latin typeface="+mj-lt"/>
                      </a:rPr>
                      <a:t>x</a:t>
                    </a:r>
                  </a:p>
                </p:txBody>
              </p:sp>
              <p:sp>
                <p:nvSpPr>
                  <p:cNvPr id="55" name="TextBox 54"/>
                  <p:cNvSpPr txBox="1"/>
                  <p:nvPr/>
                </p:nvSpPr>
                <p:spPr>
                  <a:xfrm>
                    <a:off x="1447800" y="452735"/>
                    <a:ext cx="609600" cy="461665"/>
                  </a:xfrm>
                  <a:prstGeom prst="rect">
                    <a:avLst/>
                  </a:prstGeom>
                  <a:noFill/>
                </p:spPr>
                <p:txBody>
                  <a:bodyPr wrap="square" rtlCol="0">
                    <a:spAutoFit/>
                  </a:bodyPr>
                  <a:lstStyle/>
                  <a:p>
                    <a:r>
                      <a:rPr lang="en-US" sz="2400" b="1" dirty="0">
                        <a:latin typeface="+mj-lt"/>
                      </a:rPr>
                      <a:t>z</a:t>
                    </a:r>
                  </a:p>
                </p:txBody>
              </p:sp>
              <p:sp>
                <p:nvSpPr>
                  <p:cNvPr id="56" name="TextBox 55"/>
                  <p:cNvSpPr txBox="1"/>
                  <p:nvPr/>
                </p:nvSpPr>
                <p:spPr>
                  <a:xfrm>
                    <a:off x="5334000" y="2819400"/>
                    <a:ext cx="609600" cy="461665"/>
                  </a:xfrm>
                  <a:prstGeom prst="rect">
                    <a:avLst/>
                  </a:prstGeom>
                  <a:noFill/>
                </p:spPr>
                <p:txBody>
                  <a:bodyPr wrap="square" rtlCol="0">
                    <a:spAutoFit/>
                  </a:bodyPr>
                  <a:lstStyle/>
                  <a:p>
                    <a:r>
                      <a:rPr lang="en-US" sz="2400" b="1" dirty="0">
                        <a:latin typeface="+mj-lt"/>
                      </a:rPr>
                      <a:t>y</a:t>
                    </a:r>
                  </a:p>
                </p:txBody>
              </p:sp>
              <p:sp>
                <p:nvSpPr>
                  <p:cNvPr id="57" name="TextBox 56"/>
                  <p:cNvSpPr txBox="1"/>
                  <p:nvPr/>
                </p:nvSpPr>
                <p:spPr>
                  <a:xfrm>
                    <a:off x="1371600" y="3124200"/>
                    <a:ext cx="609600" cy="461665"/>
                  </a:xfrm>
                  <a:prstGeom prst="rect">
                    <a:avLst/>
                  </a:prstGeom>
                  <a:noFill/>
                </p:spPr>
                <p:txBody>
                  <a:bodyPr wrap="square" rtlCol="0">
                    <a:spAutoFit/>
                  </a:bodyPr>
                  <a:lstStyle/>
                  <a:p>
                    <a:r>
                      <a:rPr lang="en-US" sz="2400" b="1" dirty="0">
                        <a:latin typeface="+mj-lt"/>
                      </a:rPr>
                      <a:t>a</a:t>
                    </a:r>
                  </a:p>
                </p:txBody>
              </p:sp>
              <p:sp>
                <p:nvSpPr>
                  <p:cNvPr id="58" name="TextBox 57"/>
                  <p:cNvSpPr txBox="1"/>
                  <p:nvPr/>
                </p:nvSpPr>
                <p:spPr>
                  <a:xfrm>
                    <a:off x="1143000" y="2281535"/>
                    <a:ext cx="609600" cy="461665"/>
                  </a:xfrm>
                  <a:prstGeom prst="rect">
                    <a:avLst/>
                  </a:prstGeom>
                  <a:noFill/>
                </p:spPr>
                <p:txBody>
                  <a:bodyPr wrap="square" rtlCol="0">
                    <a:spAutoFit/>
                  </a:bodyPr>
                  <a:lstStyle/>
                  <a:p>
                    <a:r>
                      <a:rPr lang="en-US" sz="2400" b="1" dirty="0">
                        <a:latin typeface="+mj-lt"/>
                      </a:rPr>
                      <a:t>c</a:t>
                    </a:r>
                  </a:p>
                </p:txBody>
              </p:sp>
              <p:sp>
                <p:nvSpPr>
                  <p:cNvPr id="59" name="TextBox 58"/>
                  <p:cNvSpPr txBox="1"/>
                  <p:nvPr/>
                </p:nvSpPr>
                <p:spPr>
                  <a:xfrm>
                    <a:off x="3048000" y="3576935"/>
                    <a:ext cx="609600" cy="461665"/>
                  </a:xfrm>
                  <a:prstGeom prst="rect">
                    <a:avLst/>
                  </a:prstGeom>
                  <a:noFill/>
                </p:spPr>
                <p:txBody>
                  <a:bodyPr wrap="square" rtlCol="0">
                    <a:spAutoFit/>
                  </a:bodyPr>
                  <a:lstStyle/>
                  <a:p>
                    <a:r>
                      <a:rPr lang="en-US" sz="2400" b="1" dirty="0">
                        <a:latin typeface="+mj-lt"/>
                      </a:rPr>
                      <a:t>b</a:t>
                    </a:r>
                  </a:p>
                </p:txBody>
              </p:sp>
            </p:grpSp>
            <p:grpSp>
              <p:nvGrpSpPr>
                <p:cNvPr id="43" name="Group 42"/>
                <p:cNvGrpSpPr/>
                <p:nvPr/>
              </p:nvGrpSpPr>
              <p:grpSpPr>
                <a:xfrm>
                  <a:off x="1905000" y="983902"/>
                  <a:ext cx="2138362" cy="2826098"/>
                  <a:chOff x="1905000" y="983902"/>
                  <a:chExt cx="2138362" cy="2826098"/>
                </a:xfrm>
              </p:grpSpPr>
              <p:cxnSp>
                <p:nvCxnSpPr>
                  <p:cNvPr id="44" name="Straight Arrow Connector 43"/>
                  <p:cNvCxnSpPr/>
                  <p:nvPr/>
                </p:nvCxnSpPr>
                <p:spPr>
                  <a:xfrm flipV="1">
                    <a:off x="1905000" y="1143000"/>
                    <a:ext cx="0" cy="1905000"/>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905000" y="3048000"/>
                    <a:ext cx="762000" cy="757535"/>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1905000" y="3048000"/>
                    <a:ext cx="1524000" cy="0"/>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057400" y="983902"/>
                    <a:ext cx="609600" cy="461665"/>
                  </a:xfrm>
                  <a:prstGeom prst="rect">
                    <a:avLst/>
                  </a:prstGeom>
                  <a:noFill/>
                </p:spPr>
                <p:txBody>
                  <a:bodyPr wrap="square" rtlCol="0">
                    <a:spAutoFit/>
                  </a:bodyPr>
                  <a:lstStyle/>
                  <a:p>
                    <a:r>
                      <a:rPr lang="en-US" sz="2400" dirty="0">
                        <a:solidFill>
                          <a:srgbClr val="DA32AA"/>
                        </a:solidFill>
                        <a:latin typeface="+mj-lt"/>
                      </a:rPr>
                      <a:t>z’</a:t>
                    </a:r>
                  </a:p>
                </p:txBody>
              </p:sp>
              <p:sp>
                <p:nvSpPr>
                  <p:cNvPr id="48" name="TextBox 47"/>
                  <p:cNvSpPr txBox="1"/>
                  <p:nvPr/>
                </p:nvSpPr>
                <p:spPr>
                  <a:xfrm>
                    <a:off x="3433762" y="2810470"/>
                    <a:ext cx="609600" cy="461665"/>
                  </a:xfrm>
                  <a:prstGeom prst="rect">
                    <a:avLst/>
                  </a:prstGeom>
                  <a:noFill/>
                </p:spPr>
                <p:txBody>
                  <a:bodyPr wrap="square" rtlCol="0">
                    <a:spAutoFit/>
                  </a:bodyPr>
                  <a:lstStyle/>
                  <a:p>
                    <a:r>
                      <a:rPr lang="en-US" sz="2400" dirty="0">
                        <a:solidFill>
                          <a:srgbClr val="DA32AA"/>
                        </a:solidFill>
                        <a:latin typeface="+mj-lt"/>
                      </a:rPr>
                      <a:t>y’</a:t>
                    </a:r>
                  </a:p>
                </p:txBody>
              </p:sp>
              <p:sp>
                <p:nvSpPr>
                  <p:cNvPr id="49" name="TextBox 48"/>
                  <p:cNvSpPr txBox="1"/>
                  <p:nvPr/>
                </p:nvSpPr>
                <p:spPr>
                  <a:xfrm>
                    <a:off x="2667000" y="3348335"/>
                    <a:ext cx="609600" cy="461665"/>
                  </a:xfrm>
                  <a:prstGeom prst="rect">
                    <a:avLst/>
                  </a:prstGeom>
                  <a:noFill/>
                </p:spPr>
                <p:txBody>
                  <a:bodyPr wrap="square" rtlCol="0">
                    <a:spAutoFit/>
                  </a:bodyPr>
                  <a:lstStyle/>
                  <a:p>
                    <a:r>
                      <a:rPr lang="en-US" sz="2400" dirty="0">
                        <a:solidFill>
                          <a:srgbClr val="DA32AA"/>
                        </a:solidFill>
                        <a:latin typeface="+mj-lt"/>
                      </a:rPr>
                      <a:t>x’</a:t>
                    </a:r>
                  </a:p>
                </p:txBody>
              </p:sp>
            </p:grpSp>
          </p:grpSp>
          <p:cxnSp>
            <p:nvCxnSpPr>
              <p:cNvPr id="40" name="Straight Arrow Connector 39"/>
              <p:cNvCxnSpPr/>
              <p:nvPr/>
            </p:nvCxnSpPr>
            <p:spPr>
              <a:xfrm flipH="1">
                <a:off x="548258" y="3043535"/>
                <a:ext cx="1356742" cy="2286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853058" y="2743200"/>
                <a:ext cx="518542" cy="461665"/>
              </a:xfrm>
              <a:prstGeom prst="rect">
                <a:avLst/>
              </a:prstGeom>
              <a:noFill/>
            </p:spPr>
            <p:txBody>
              <a:bodyPr wrap="square" rtlCol="0">
                <a:spAutoFit/>
              </a:bodyPr>
              <a:lstStyle/>
              <a:p>
                <a:r>
                  <a:rPr lang="en-US" sz="2400" b="1" dirty="0">
                    <a:solidFill>
                      <a:srgbClr val="FF0000"/>
                    </a:solidFill>
                    <a:latin typeface="+mj-lt"/>
                  </a:rPr>
                  <a:t>R</a:t>
                </a:r>
              </a:p>
            </p:txBody>
          </p:sp>
        </p:grpSp>
        <p:grpSp>
          <p:nvGrpSpPr>
            <p:cNvPr id="34" name="Group 33"/>
            <p:cNvGrpSpPr/>
            <p:nvPr/>
          </p:nvGrpSpPr>
          <p:grpSpPr>
            <a:xfrm>
              <a:off x="548258" y="2281535"/>
              <a:ext cx="2123504" cy="995065"/>
              <a:chOff x="548258" y="2281535"/>
              <a:chExt cx="2123504" cy="995065"/>
            </a:xfrm>
          </p:grpSpPr>
          <p:cxnSp>
            <p:nvCxnSpPr>
              <p:cNvPr id="35" name="Straight Arrow Connector 34"/>
              <p:cNvCxnSpPr/>
              <p:nvPr/>
            </p:nvCxnSpPr>
            <p:spPr>
              <a:xfrm flipV="1">
                <a:off x="548258" y="2433935"/>
                <a:ext cx="1737742" cy="8426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1957958" y="2433935"/>
                <a:ext cx="328042" cy="54009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143000" y="2281535"/>
                <a:ext cx="538162" cy="461665"/>
              </a:xfrm>
              <a:prstGeom prst="rect">
                <a:avLst/>
              </a:prstGeom>
              <a:noFill/>
            </p:spPr>
            <p:txBody>
              <a:bodyPr wrap="square" rtlCol="0">
                <a:spAutoFit/>
              </a:bodyPr>
              <a:lstStyle/>
              <a:p>
                <a:r>
                  <a:rPr lang="en-US" sz="2400" b="1" dirty="0" err="1">
                    <a:latin typeface="+mj-lt"/>
                  </a:rPr>
                  <a:t>r</a:t>
                </a:r>
                <a:r>
                  <a:rPr lang="en-US" sz="2400" b="1" baseline="-25000" dirty="0" err="1">
                    <a:latin typeface="+mj-lt"/>
                  </a:rPr>
                  <a:t>p</a:t>
                </a:r>
                <a:endParaRPr lang="en-US" sz="2400" b="1" dirty="0">
                  <a:latin typeface="+mj-lt"/>
                </a:endParaRPr>
              </a:p>
            </p:txBody>
          </p:sp>
          <p:sp>
            <p:nvSpPr>
              <p:cNvPr id="38" name="TextBox 37"/>
              <p:cNvSpPr txBox="1"/>
              <p:nvPr/>
            </p:nvSpPr>
            <p:spPr>
              <a:xfrm>
                <a:off x="2133600" y="2438400"/>
                <a:ext cx="538162" cy="461665"/>
              </a:xfrm>
              <a:prstGeom prst="rect">
                <a:avLst/>
              </a:prstGeom>
              <a:noFill/>
            </p:spPr>
            <p:txBody>
              <a:bodyPr wrap="square" rtlCol="0">
                <a:spAutoFit/>
              </a:bodyPr>
              <a:lstStyle/>
              <a:p>
                <a:r>
                  <a:rPr lang="en-US" sz="2400" b="1" dirty="0" err="1">
                    <a:latin typeface="+mj-lt"/>
                  </a:rPr>
                  <a:t>r’</a:t>
                </a:r>
                <a:r>
                  <a:rPr lang="en-US" sz="2400" b="1" baseline="-25000" dirty="0" err="1">
                    <a:latin typeface="+mj-lt"/>
                  </a:rPr>
                  <a:t>p</a:t>
                </a:r>
                <a:endParaRPr lang="en-US" sz="2400" b="1" dirty="0">
                  <a:latin typeface="+mj-lt"/>
                </a:endParaRPr>
              </a:p>
            </p:txBody>
          </p:sp>
        </p:grpSp>
      </p:grpSp>
    </p:spTree>
    <p:extLst>
      <p:ext uri="{BB962C8B-B14F-4D97-AF65-F5344CB8AC3E}">
        <p14:creationId xmlns:p14="http://schemas.microsoft.com/office/powerpoint/2010/main" val="2254865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9/21/2023</a:t>
            </a:r>
            <a:endParaRPr lang="en-US" dirty="0"/>
          </a:p>
        </p:txBody>
      </p:sp>
      <p:sp>
        <p:nvSpPr>
          <p:cNvPr id="3" name="Footer Placeholder 2"/>
          <p:cNvSpPr>
            <a:spLocks noGrp="1"/>
          </p:cNvSpPr>
          <p:nvPr>
            <p:ph type="ftr" sz="quarter" idx="11"/>
          </p:nvPr>
        </p:nvSpPr>
        <p:spPr/>
        <p:txBody>
          <a:bodyPr/>
          <a:lstStyle/>
          <a:p>
            <a:r>
              <a:rPr lang="en-US"/>
              <a:t>PHY 337/637  Fall 2023--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graphicFrame>
        <p:nvGraphicFramePr>
          <p:cNvPr id="27" name="Object 26"/>
          <p:cNvGraphicFramePr>
            <a:graphicFrameLocks noChangeAspect="1"/>
          </p:cNvGraphicFramePr>
          <p:nvPr>
            <p:extLst>
              <p:ext uri="{D42A27DB-BD31-4B8C-83A1-F6EECF244321}">
                <p14:modId xmlns:p14="http://schemas.microsoft.com/office/powerpoint/2010/main" val="2747120853"/>
              </p:ext>
            </p:extLst>
          </p:nvPr>
        </p:nvGraphicFramePr>
        <p:xfrm>
          <a:off x="1681162" y="4397070"/>
          <a:ext cx="7851775" cy="2155825"/>
        </p:xfrm>
        <a:graphic>
          <a:graphicData uri="http://schemas.openxmlformats.org/presentationml/2006/ole">
            <mc:AlternateContent xmlns:mc="http://schemas.openxmlformats.org/markup-compatibility/2006">
              <mc:Choice xmlns:v="urn:schemas-microsoft-com:vml" Requires="v">
                <p:oleObj name="Equation" r:id="rId3" imgW="3149280" imgH="888840" progId="Equation.DSMT4">
                  <p:embed/>
                </p:oleObj>
              </mc:Choice>
              <mc:Fallback>
                <p:oleObj name="Equation" r:id="rId3" imgW="3149280" imgH="888840" progId="Equation.DSMT4">
                  <p:embed/>
                  <p:pic>
                    <p:nvPicPr>
                      <p:cNvPr id="27" name="Object 26"/>
                      <p:cNvPicPr>
                        <a:picLocks noChangeAspect="1" noChangeArrowheads="1"/>
                      </p:cNvPicPr>
                      <p:nvPr/>
                    </p:nvPicPr>
                    <p:blipFill>
                      <a:blip r:embed="rId4"/>
                      <a:srcRect/>
                      <a:stretch>
                        <a:fillRect/>
                      </a:stretch>
                    </p:blipFill>
                    <p:spPr bwMode="auto">
                      <a:xfrm>
                        <a:off x="1681162" y="4397070"/>
                        <a:ext cx="7851775" cy="2155825"/>
                      </a:xfrm>
                      <a:prstGeom prst="rect">
                        <a:avLst/>
                      </a:prstGeom>
                      <a:noFill/>
                      <a:ln>
                        <a:noFill/>
                      </a:ln>
                    </p:spPr>
                  </p:pic>
                </p:oleObj>
              </mc:Fallback>
            </mc:AlternateContent>
          </a:graphicData>
        </a:graphic>
      </p:graphicFrame>
      <p:grpSp>
        <p:nvGrpSpPr>
          <p:cNvPr id="28" name="Group 27"/>
          <p:cNvGrpSpPr/>
          <p:nvPr/>
        </p:nvGrpSpPr>
        <p:grpSpPr>
          <a:xfrm>
            <a:off x="228600" y="753070"/>
            <a:ext cx="4800600" cy="4428530"/>
            <a:chOff x="228600" y="753070"/>
            <a:chExt cx="4800600" cy="4428530"/>
          </a:xfrm>
        </p:grpSpPr>
        <p:grpSp>
          <p:nvGrpSpPr>
            <p:cNvPr id="29" name="Group 28"/>
            <p:cNvGrpSpPr/>
            <p:nvPr/>
          </p:nvGrpSpPr>
          <p:grpSpPr>
            <a:xfrm>
              <a:off x="228600" y="753070"/>
              <a:ext cx="4800600" cy="4428530"/>
              <a:chOff x="228600" y="753070"/>
              <a:chExt cx="4800600" cy="4428530"/>
            </a:xfrm>
          </p:grpSpPr>
          <p:grpSp>
            <p:nvGrpSpPr>
              <p:cNvPr id="35" name="Group 34"/>
              <p:cNvGrpSpPr/>
              <p:nvPr/>
            </p:nvGrpSpPr>
            <p:grpSpPr>
              <a:xfrm>
                <a:off x="228600" y="753070"/>
                <a:ext cx="4800600" cy="4428530"/>
                <a:chOff x="228600" y="753070"/>
                <a:chExt cx="4800600" cy="4428530"/>
              </a:xfrm>
            </p:grpSpPr>
            <p:grpSp>
              <p:nvGrpSpPr>
                <p:cNvPr id="38" name="Group 37"/>
                <p:cNvGrpSpPr/>
                <p:nvPr/>
              </p:nvGrpSpPr>
              <p:grpSpPr>
                <a:xfrm>
                  <a:off x="228600" y="753070"/>
                  <a:ext cx="4800600" cy="4428530"/>
                  <a:chOff x="1143000" y="452735"/>
                  <a:chExt cx="4800600" cy="4428530"/>
                </a:xfrm>
              </p:grpSpPr>
              <p:sp>
                <p:nvSpPr>
                  <p:cNvPr id="46" name="Cube 45"/>
                  <p:cNvSpPr/>
                  <p:nvPr/>
                </p:nvSpPr>
                <p:spPr>
                  <a:xfrm rot="10800000" flipV="1">
                    <a:off x="1462658" y="1909480"/>
                    <a:ext cx="2819400" cy="1734662"/>
                  </a:xfrm>
                  <a:prstGeom prst="cube">
                    <a:avLst>
                      <a:gd name="adj" fmla="val 38449"/>
                    </a:avLst>
                  </a:prstGeom>
                  <a:solidFill>
                    <a:schemeClr val="accent6">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p:cNvCxnSpPr/>
                  <p:nvPr/>
                </p:nvCxnSpPr>
                <p:spPr>
                  <a:xfrm flipV="1">
                    <a:off x="1447800" y="838200"/>
                    <a:ext cx="0" cy="2133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447800" y="2971800"/>
                    <a:ext cx="1524000" cy="1447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1447800" y="2971800"/>
                    <a:ext cx="3886200" cy="76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124200" y="4419600"/>
                    <a:ext cx="609600" cy="461665"/>
                  </a:xfrm>
                  <a:prstGeom prst="rect">
                    <a:avLst/>
                  </a:prstGeom>
                  <a:noFill/>
                </p:spPr>
                <p:txBody>
                  <a:bodyPr wrap="square" rtlCol="0">
                    <a:spAutoFit/>
                  </a:bodyPr>
                  <a:lstStyle/>
                  <a:p>
                    <a:r>
                      <a:rPr lang="en-US" sz="2400" b="1" dirty="0">
                        <a:latin typeface="+mj-lt"/>
                      </a:rPr>
                      <a:t>x</a:t>
                    </a:r>
                  </a:p>
                </p:txBody>
              </p:sp>
              <p:sp>
                <p:nvSpPr>
                  <p:cNvPr id="51" name="TextBox 50"/>
                  <p:cNvSpPr txBox="1"/>
                  <p:nvPr/>
                </p:nvSpPr>
                <p:spPr>
                  <a:xfrm>
                    <a:off x="1447800" y="452735"/>
                    <a:ext cx="609600" cy="461665"/>
                  </a:xfrm>
                  <a:prstGeom prst="rect">
                    <a:avLst/>
                  </a:prstGeom>
                  <a:noFill/>
                </p:spPr>
                <p:txBody>
                  <a:bodyPr wrap="square" rtlCol="0">
                    <a:spAutoFit/>
                  </a:bodyPr>
                  <a:lstStyle/>
                  <a:p>
                    <a:r>
                      <a:rPr lang="en-US" sz="2400" b="1" dirty="0">
                        <a:latin typeface="+mj-lt"/>
                      </a:rPr>
                      <a:t>z</a:t>
                    </a:r>
                  </a:p>
                </p:txBody>
              </p:sp>
              <p:sp>
                <p:nvSpPr>
                  <p:cNvPr id="52" name="TextBox 51"/>
                  <p:cNvSpPr txBox="1"/>
                  <p:nvPr/>
                </p:nvSpPr>
                <p:spPr>
                  <a:xfrm>
                    <a:off x="5334000" y="2819400"/>
                    <a:ext cx="609600" cy="461665"/>
                  </a:xfrm>
                  <a:prstGeom prst="rect">
                    <a:avLst/>
                  </a:prstGeom>
                  <a:noFill/>
                </p:spPr>
                <p:txBody>
                  <a:bodyPr wrap="square" rtlCol="0">
                    <a:spAutoFit/>
                  </a:bodyPr>
                  <a:lstStyle/>
                  <a:p>
                    <a:r>
                      <a:rPr lang="en-US" sz="2400" b="1" dirty="0">
                        <a:latin typeface="+mj-lt"/>
                      </a:rPr>
                      <a:t>y</a:t>
                    </a:r>
                  </a:p>
                </p:txBody>
              </p:sp>
              <p:sp>
                <p:nvSpPr>
                  <p:cNvPr id="53" name="TextBox 52"/>
                  <p:cNvSpPr txBox="1"/>
                  <p:nvPr/>
                </p:nvSpPr>
                <p:spPr>
                  <a:xfrm>
                    <a:off x="1371600" y="3124200"/>
                    <a:ext cx="609600" cy="461665"/>
                  </a:xfrm>
                  <a:prstGeom prst="rect">
                    <a:avLst/>
                  </a:prstGeom>
                  <a:noFill/>
                </p:spPr>
                <p:txBody>
                  <a:bodyPr wrap="square" rtlCol="0">
                    <a:spAutoFit/>
                  </a:bodyPr>
                  <a:lstStyle/>
                  <a:p>
                    <a:r>
                      <a:rPr lang="en-US" sz="2400" b="1" dirty="0">
                        <a:latin typeface="+mj-lt"/>
                      </a:rPr>
                      <a:t>a</a:t>
                    </a:r>
                  </a:p>
                </p:txBody>
              </p:sp>
              <p:sp>
                <p:nvSpPr>
                  <p:cNvPr id="54" name="TextBox 53"/>
                  <p:cNvSpPr txBox="1"/>
                  <p:nvPr/>
                </p:nvSpPr>
                <p:spPr>
                  <a:xfrm>
                    <a:off x="1143000" y="2281535"/>
                    <a:ext cx="609600" cy="461665"/>
                  </a:xfrm>
                  <a:prstGeom prst="rect">
                    <a:avLst/>
                  </a:prstGeom>
                  <a:noFill/>
                </p:spPr>
                <p:txBody>
                  <a:bodyPr wrap="square" rtlCol="0">
                    <a:spAutoFit/>
                  </a:bodyPr>
                  <a:lstStyle/>
                  <a:p>
                    <a:r>
                      <a:rPr lang="en-US" sz="2400" b="1" dirty="0">
                        <a:latin typeface="+mj-lt"/>
                      </a:rPr>
                      <a:t>c</a:t>
                    </a:r>
                  </a:p>
                </p:txBody>
              </p:sp>
              <p:sp>
                <p:nvSpPr>
                  <p:cNvPr id="55" name="TextBox 54"/>
                  <p:cNvSpPr txBox="1"/>
                  <p:nvPr/>
                </p:nvSpPr>
                <p:spPr>
                  <a:xfrm>
                    <a:off x="3048000" y="3576935"/>
                    <a:ext cx="609600" cy="461665"/>
                  </a:xfrm>
                  <a:prstGeom prst="rect">
                    <a:avLst/>
                  </a:prstGeom>
                  <a:noFill/>
                </p:spPr>
                <p:txBody>
                  <a:bodyPr wrap="square" rtlCol="0">
                    <a:spAutoFit/>
                  </a:bodyPr>
                  <a:lstStyle/>
                  <a:p>
                    <a:r>
                      <a:rPr lang="en-US" sz="2400" b="1" dirty="0">
                        <a:latin typeface="+mj-lt"/>
                      </a:rPr>
                      <a:t>b</a:t>
                    </a:r>
                  </a:p>
                </p:txBody>
              </p:sp>
            </p:grpSp>
            <p:grpSp>
              <p:nvGrpSpPr>
                <p:cNvPr id="39" name="Group 38"/>
                <p:cNvGrpSpPr/>
                <p:nvPr/>
              </p:nvGrpSpPr>
              <p:grpSpPr>
                <a:xfrm>
                  <a:off x="1905000" y="983902"/>
                  <a:ext cx="2138362" cy="2826098"/>
                  <a:chOff x="1905000" y="983902"/>
                  <a:chExt cx="2138362" cy="2826098"/>
                </a:xfrm>
              </p:grpSpPr>
              <p:cxnSp>
                <p:nvCxnSpPr>
                  <p:cNvPr id="40" name="Straight Arrow Connector 39"/>
                  <p:cNvCxnSpPr/>
                  <p:nvPr/>
                </p:nvCxnSpPr>
                <p:spPr>
                  <a:xfrm flipV="1">
                    <a:off x="1905000" y="1143000"/>
                    <a:ext cx="0" cy="1905000"/>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905000" y="3048000"/>
                    <a:ext cx="762000" cy="757535"/>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905000" y="3048000"/>
                    <a:ext cx="1524000" cy="0"/>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057400" y="983902"/>
                    <a:ext cx="609600" cy="461665"/>
                  </a:xfrm>
                  <a:prstGeom prst="rect">
                    <a:avLst/>
                  </a:prstGeom>
                  <a:noFill/>
                </p:spPr>
                <p:txBody>
                  <a:bodyPr wrap="square" rtlCol="0">
                    <a:spAutoFit/>
                  </a:bodyPr>
                  <a:lstStyle/>
                  <a:p>
                    <a:r>
                      <a:rPr lang="en-US" sz="2400" dirty="0">
                        <a:solidFill>
                          <a:srgbClr val="DA32AA"/>
                        </a:solidFill>
                        <a:latin typeface="+mj-lt"/>
                      </a:rPr>
                      <a:t>z’</a:t>
                    </a:r>
                  </a:p>
                </p:txBody>
              </p:sp>
              <p:sp>
                <p:nvSpPr>
                  <p:cNvPr id="44" name="TextBox 43"/>
                  <p:cNvSpPr txBox="1"/>
                  <p:nvPr/>
                </p:nvSpPr>
                <p:spPr>
                  <a:xfrm>
                    <a:off x="3433762" y="2810470"/>
                    <a:ext cx="609600" cy="461665"/>
                  </a:xfrm>
                  <a:prstGeom prst="rect">
                    <a:avLst/>
                  </a:prstGeom>
                  <a:noFill/>
                </p:spPr>
                <p:txBody>
                  <a:bodyPr wrap="square" rtlCol="0">
                    <a:spAutoFit/>
                  </a:bodyPr>
                  <a:lstStyle/>
                  <a:p>
                    <a:r>
                      <a:rPr lang="en-US" sz="2400" dirty="0">
                        <a:solidFill>
                          <a:srgbClr val="DA32AA"/>
                        </a:solidFill>
                        <a:latin typeface="+mj-lt"/>
                      </a:rPr>
                      <a:t>y’</a:t>
                    </a:r>
                  </a:p>
                </p:txBody>
              </p:sp>
              <p:sp>
                <p:nvSpPr>
                  <p:cNvPr id="45" name="TextBox 44"/>
                  <p:cNvSpPr txBox="1"/>
                  <p:nvPr/>
                </p:nvSpPr>
                <p:spPr>
                  <a:xfrm>
                    <a:off x="2667000" y="3348335"/>
                    <a:ext cx="609600" cy="461665"/>
                  </a:xfrm>
                  <a:prstGeom prst="rect">
                    <a:avLst/>
                  </a:prstGeom>
                  <a:noFill/>
                </p:spPr>
                <p:txBody>
                  <a:bodyPr wrap="square" rtlCol="0">
                    <a:spAutoFit/>
                  </a:bodyPr>
                  <a:lstStyle/>
                  <a:p>
                    <a:r>
                      <a:rPr lang="en-US" sz="2400" dirty="0">
                        <a:solidFill>
                          <a:srgbClr val="DA32AA"/>
                        </a:solidFill>
                        <a:latin typeface="+mj-lt"/>
                      </a:rPr>
                      <a:t>x’</a:t>
                    </a:r>
                  </a:p>
                </p:txBody>
              </p:sp>
            </p:grpSp>
          </p:grpSp>
          <p:cxnSp>
            <p:nvCxnSpPr>
              <p:cNvPr id="36" name="Straight Arrow Connector 35"/>
              <p:cNvCxnSpPr/>
              <p:nvPr/>
            </p:nvCxnSpPr>
            <p:spPr>
              <a:xfrm flipH="1">
                <a:off x="548258" y="3043535"/>
                <a:ext cx="1356742" cy="2286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853058" y="2743200"/>
                <a:ext cx="518542" cy="461665"/>
              </a:xfrm>
              <a:prstGeom prst="rect">
                <a:avLst/>
              </a:prstGeom>
              <a:noFill/>
            </p:spPr>
            <p:txBody>
              <a:bodyPr wrap="square" rtlCol="0">
                <a:spAutoFit/>
              </a:bodyPr>
              <a:lstStyle/>
              <a:p>
                <a:r>
                  <a:rPr lang="en-US" sz="2400" b="1" dirty="0">
                    <a:solidFill>
                      <a:srgbClr val="FF0000"/>
                    </a:solidFill>
                    <a:latin typeface="+mj-lt"/>
                  </a:rPr>
                  <a:t>R</a:t>
                </a:r>
              </a:p>
            </p:txBody>
          </p:sp>
        </p:grpSp>
        <p:grpSp>
          <p:nvGrpSpPr>
            <p:cNvPr id="30" name="Group 29"/>
            <p:cNvGrpSpPr/>
            <p:nvPr/>
          </p:nvGrpSpPr>
          <p:grpSpPr>
            <a:xfrm>
              <a:off x="548258" y="2281535"/>
              <a:ext cx="2123504" cy="995065"/>
              <a:chOff x="548258" y="2281535"/>
              <a:chExt cx="2123504" cy="995065"/>
            </a:xfrm>
          </p:grpSpPr>
          <p:cxnSp>
            <p:nvCxnSpPr>
              <p:cNvPr id="31" name="Straight Arrow Connector 30"/>
              <p:cNvCxnSpPr/>
              <p:nvPr/>
            </p:nvCxnSpPr>
            <p:spPr>
              <a:xfrm flipV="1">
                <a:off x="548258" y="2433935"/>
                <a:ext cx="1737742" cy="8426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1957958" y="2433935"/>
                <a:ext cx="328042" cy="54009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143000" y="2281535"/>
                <a:ext cx="538162" cy="461665"/>
              </a:xfrm>
              <a:prstGeom prst="rect">
                <a:avLst/>
              </a:prstGeom>
              <a:noFill/>
            </p:spPr>
            <p:txBody>
              <a:bodyPr wrap="square" rtlCol="0">
                <a:spAutoFit/>
              </a:bodyPr>
              <a:lstStyle/>
              <a:p>
                <a:r>
                  <a:rPr lang="en-US" sz="2400" b="1" dirty="0" err="1">
                    <a:latin typeface="+mj-lt"/>
                  </a:rPr>
                  <a:t>r</a:t>
                </a:r>
                <a:r>
                  <a:rPr lang="en-US" sz="2400" b="1" baseline="-25000" dirty="0" err="1">
                    <a:latin typeface="+mj-lt"/>
                  </a:rPr>
                  <a:t>p</a:t>
                </a:r>
                <a:endParaRPr lang="en-US" sz="2400" b="1" dirty="0">
                  <a:latin typeface="+mj-lt"/>
                </a:endParaRPr>
              </a:p>
            </p:txBody>
          </p:sp>
          <p:sp>
            <p:nvSpPr>
              <p:cNvPr id="34" name="TextBox 33"/>
              <p:cNvSpPr txBox="1"/>
              <p:nvPr/>
            </p:nvSpPr>
            <p:spPr>
              <a:xfrm>
                <a:off x="2133600" y="2438400"/>
                <a:ext cx="538162" cy="461665"/>
              </a:xfrm>
              <a:prstGeom prst="rect">
                <a:avLst/>
              </a:prstGeom>
              <a:noFill/>
            </p:spPr>
            <p:txBody>
              <a:bodyPr wrap="square" rtlCol="0">
                <a:spAutoFit/>
              </a:bodyPr>
              <a:lstStyle/>
              <a:p>
                <a:r>
                  <a:rPr lang="en-US" sz="2400" b="1" dirty="0" err="1">
                    <a:latin typeface="+mj-lt"/>
                  </a:rPr>
                  <a:t>r’</a:t>
                </a:r>
                <a:r>
                  <a:rPr lang="en-US" sz="2400" b="1" baseline="-25000" dirty="0" err="1">
                    <a:latin typeface="+mj-lt"/>
                  </a:rPr>
                  <a:t>p</a:t>
                </a:r>
                <a:endParaRPr lang="en-US" sz="2400" b="1" dirty="0">
                  <a:latin typeface="+mj-lt"/>
                </a:endParaRPr>
              </a:p>
            </p:txBody>
          </p:sp>
        </p:grpSp>
      </p:grpSp>
      <p:sp>
        <p:nvSpPr>
          <p:cNvPr id="5" name="TextBox 4"/>
          <p:cNvSpPr txBox="1"/>
          <p:nvPr/>
        </p:nvSpPr>
        <p:spPr>
          <a:xfrm>
            <a:off x="4678871" y="2448788"/>
            <a:ext cx="4388929" cy="1569660"/>
          </a:xfrm>
          <a:prstGeom prst="rect">
            <a:avLst/>
          </a:prstGeom>
          <a:noFill/>
        </p:spPr>
        <p:txBody>
          <a:bodyPr wrap="square" rtlCol="0">
            <a:spAutoFit/>
          </a:bodyPr>
          <a:lstStyle/>
          <a:p>
            <a:r>
              <a:rPr lang="en-US" sz="2400" dirty="0">
                <a:latin typeface="+mj-lt"/>
              </a:rPr>
              <a:t>Note: This is a special case; changing the center of rotation does not necessarily result in a diagonal </a:t>
            </a:r>
            <a:r>
              <a:rPr lang="en-US" sz="2400" b="1" dirty="0">
                <a:latin typeface="+mj-lt"/>
              </a:rPr>
              <a:t>I’</a:t>
            </a:r>
          </a:p>
        </p:txBody>
      </p:sp>
      <p:sp>
        <p:nvSpPr>
          <p:cNvPr id="6" name="TextBox 5">
            <a:extLst>
              <a:ext uri="{FF2B5EF4-FFF2-40B4-BE49-F238E27FC236}">
                <a16:creationId xmlns:a16="http://schemas.microsoft.com/office/drawing/2014/main" id="{25066017-A360-2445-992F-2D6DA23CE21B}"/>
              </a:ext>
            </a:extLst>
          </p:cNvPr>
          <p:cNvSpPr txBox="1"/>
          <p:nvPr/>
        </p:nvSpPr>
        <p:spPr>
          <a:xfrm>
            <a:off x="3200400" y="228600"/>
            <a:ext cx="5334000" cy="1200329"/>
          </a:xfrm>
          <a:prstGeom prst="rect">
            <a:avLst/>
          </a:prstGeom>
          <a:noFill/>
        </p:spPr>
        <p:txBody>
          <a:bodyPr wrap="square" rtlCol="0">
            <a:spAutoFit/>
          </a:bodyPr>
          <a:lstStyle/>
          <a:p>
            <a:r>
              <a:rPr lang="en-US" sz="2400" b="1" dirty="0">
                <a:latin typeface="+mj-lt"/>
              </a:rPr>
              <a:t>Note that changing origin of coordinate system changes moment of inertia tensor</a:t>
            </a:r>
            <a:r>
              <a:rPr lang="en-US" sz="2400" dirty="0">
                <a:latin typeface="+mj-lt"/>
              </a:rPr>
              <a:t>.</a:t>
            </a:r>
          </a:p>
        </p:txBody>
      </p:sp>
    </p:spTree>
    <p:extLst>
      <p:ext uri="{BB962C8B-B14F-4D97-AF65-F5344CB8AC3E}">
        <p14:creationId xmlns:p14="http://schemas.microsoft.com/office/powerpoint/2010/main" val="1946043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9/21/2023</a:t>
            </a:r>
            <a:endParaRPr lang="en-US" dirty="0"/>
          </a:p>
        </p:txBody>
      </p:sp>
      <p:sp>
        <p:nvSpPr>
          <p:cNvPr id="3" name="Footer Placeholder 2"/>
          <p:cNvSpPr>
            <a:spLocks noGrp="1"/>
          </p:cNvSpPr>
          <p:nvPr>
            <p:ph type="ftr" sz="quarter" idx="11"/>
          </p:nvPr>
        </p:nvSpPr>
        <p:spPr/>
        <p:txBody>
          <a:bodyPr/>
          <a:lstStyle/>
          <a:p>
            <a:r>
              <a:rPr lang="en-US"/>
              <a:t>PHY 337/637  Fall 2023--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685800" y="381000"/>
            <a:ext cx="7010400" cy="461665"/>
          </a:xfrm>
          <a:prstGeom prst="rect">
            <a:avLst/>
          </a:prstGeom>
          <a:noFill/>
        </p:spPr>
        <p:txBody>
          <a:bodyPr wrap="square" rtlCol="0">
            <a:spAutoFit/>
          </a:bodyPr>
          <a:lstStyle/>
          <a:p>
            <a:r>
              <a:rPr lang="en-US" sz="2400" dirty="0">
                <a:latin typeface="+mj-lt"/>
              </a:rPr>
              <a:t>Descriptions of rotation about a given origin</a:t>
            </a:r>
          </a:p>
        </p:txBody>
      </p:sp>
      <p:graphicFrame>
        <p:nvGraphicFramePr>
          <p:cNvPr id="6" name="Object 5"/>
          <p:cNvGraphicFramePr>
            <a:graphicFrameLocks noChangeAspect="1"/>
          </p:cNvGraphicFramePr>
          <p:nvPr>
            <p:extLst>
              <p:ext uri="{D42A27DB-BD31-4B8C-83A1-F6EECF244321}">
                <p14:modId xmlns:p14="http://schemas.microsoft.com/office/powerpoint/2010/main" val="4276430366"/>
              </p:ext>
            </p:extLst>
          </p:nvPr>
        </p:nvGraphicFramePr>
        <p:xfrm>
          <a:off x="700087" y="1066800"/>
          <a:ext cx="7980363" cy="4953000"/>
        </p:xfrm>
        <a:graphic>
          <a:graphicData uri="http://schemas.openxmlformats.org/presentationml/2006/ole">
            <mc:AlternateContent xmlns:mc="http://schemas.openxmlformats.org/markup-compatibility/2006">
              <mc:Choice xmlns:v="urn:schemas-microsoft-com:vml" Requires="v">
                <p:oleObj name="数式" r:id="rId3" imgW="3200400" imgH="2044440" progId="Equation.3">
                  <p:embed/>
                </p:oleObj>
              </mc:Choice>
              <mc:Fallback>
                <p:oleObj name="数式" r:id="rId3" imgW="3200400" imgH="2044440" progId="Equation.3">
                  <p:embed/>
                  <p:pic>
                    <p:nvPicPr>
                      <p:cNvPr id="6" name="Object 5"/>
                      <p:cNvPicPr>
                        <a:picLocks noChangeAspect="1" noChangeArrowheads="1"/>
                      </p:cNvPicPr>
                      <p:nvPr/>
                    </p:nvPicPr>
                    <p:blipFill>
                      <a:blip r:embed="rId4"/>
                      <a:srcRect/>
                      <a:stretch>
                        <a:fillRect/>
                      </a:stretch>
                    </p:blipFill>
                    <p:spPr bwMode="auto">
                      <a:xfrm>
                        <a:off x="700087" y="1066800"/>
                        <a:ext cx="798036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Cloud 6"/>
          <p:cNvSpPr/>
          <p:nvPr/>
        </p:nvSpPr>
        <p:spPr>
          <a:xfrm>
            <a:off x="5638800" y="4343400"/>
            <a:ext cx="2133600" cy="1676400"/>
          </a:xfrm>
          <a:prstGeom prst="cloud">
            <a:avLst/>
          </a:prstGeom>
          <a:pattFill prst="smConfetti">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flipV="1">
            <a:off x="5791200" y="3810000"/>
            <a:ext cx="1905000" cy="24384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Curved Right Arrow 9"/>
          <p:cNvSpPr/>
          <p:nvPr/>
        </p:nvSpPr>
        <p:spPr>
          <a:xfrm rot="20579033">
            <a:off x="5663305" y="4034934"/>
            <a:ext cx="685800" cy="31987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Arrow Connector 10"/>
          <p:cNvCxnSpPr/>
          <p:nvPr/>
        </p:nvCxnSpPr>
        <p:spPr>
          <a:xfrm flipV="1">
            <a:off x="6858000" y="5121275"/>
            <a:ext cx="533400" cy="6032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324600" y="3657600"/>
            <a:ext cx="381000" cy="457200"/>
          </a:xfrm>
          <a:prstGeom prst="rect">
            <a:avLst/>
          </a:prstGeom>
          <a:noFill/>
        </p:spPr>
        <p:txBody>
          <a:bodyPr wrap="square" rtlCol="0">
            <a:spAutoFit/>
          </a:bodyPr>
          <a:lstStyle/>
          <a:p>
            <a:r>
              <a:rPr lang="en-US" sz="2400" b="1" dirty="0">
                <a:latin typeface="Symbol" pitchFamily="18" charset="2"/>
              </a:rPr>
              <a:t>w</a:t>
            </a:r>
          </a:p>
        </p:txBody>
      </p:sp>
      <p:cxnSp>
        <p:nvCxnSpPr>
          <p:cNvPr id="16" name="Straight Arrow Connector 15"/>
          <p:cNvCxnSpPr/>
          <p:nvPr/>
        </p:nvCxnSpPr>
        <p:spPr>
          <a:xfrm flipH="1" flipV="1">
            <a:off x="6819900" y="4547200"/>
            <a:ext cx="38100" cy="634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743700" y="5181600"/>
            <a:ext cx="114300" cy="3429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2" name="Object 21"/>
          <p:cNvGraphicFramePr>
            <a:graphicFrameLocks noChangeAspect="1"/>
          </p:cNvGraphicFramePr>
          <p:nvPr>
            <p:extLst>
              <p:ext uri="{D42A27DB-BD31-4B8C-83A1-F6EECF244321}">
                <p14:modId xmlns:p14="http://schemas.microsoft.com/office/powerpoint/2010/main" val="3967288232"/>
              </p:ext>
            </p:extLst>
          </p:nvPr>
        </p:nvGraphicFramePr>
        <p:xfrm>
          <a:off x="7339013" y="4854575"/>
          <a:ext cx="366712" cy="496888"/>
        </p:xfrm>
        <a:graphic>
          <a:graphicData uri="http://schemas.openxmlformats.org/presentationml/2006/ole">
            <mc:AlternateContent xmlns:mc="http://schemas.openxmlformats.org/markup-compatibility/2006">
              <mc:Choice xmlns:v="urn:schemas-microsoft-com:vml" Requires="v">
                <p:oleObj name="Equation" r:id="rId5" imgW="215640" imgH="291960" progId="Equation.DSMT4">
                  <p:embed/>
                </p:oleObj>
              </mc:Choice>
              <mc:Fallback>
                <p:oleObj name="Equation" r:id="rId5" imgW="215640" imgH="291960" progId="Equation.DSMT4">
                  <p:embed/>
                  <p:pic>
                    <p:nvPicPr>
                      <p:cNvPr id="22" name="Object 21"/>
                      <p:cNvPicPr/>
                      <p:nvPr/>
                    </p:nvPicPr>
                    <p:blipFill>
                      <a:blip r:embed="rId6"/>
                      <a:stretch>
                        <a:fillRect/>
                      </a:stretch>
                    </p:blipFill>
                    <p:spPr>
                      <a:xfrm>
                        <a:off x="7339013" y="4854575"/>
                        <a:ext cx="366712" cy="496888"/>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716451166"/>
              </p:ext>
            </p:extLst>
          </p:nvPr>
        </p:nvGraphicFramePr>
        <p:xfrm>
          <a:off x="6629400" y="5427980"/>
          <a:ext cx="323850" cy="496570"/>
        </p:xfrm>
        <a:graphic>
          <a:graphicData uri="http://schemas.openxmlformats.org/presentationml/2006/ole">
            <mc:AlternateContent xmlns:mc="http://schemas.openxmlformats.org/markup-compatibility/2006">
              <mc:Choice xmlns:v="urn:schemas-microsoft-com:vml" Requires="v">
                <p:oleObj name="Equation" r:id="rId7" imgW="190440" imgH="291960" progId="Equation.DSMT4">
                  <p:embed/>
                </p:oleObj>
              </mc:Choice>
              <mc:Fallback>
                <p:oleObj name="Equation" r:id="rId7" imgW="190440" imgH="291960" progId="Equation.DSMT4">
                  <p:embed/>
                  <p:pic>
                    <p:nvPicPr>
                      <p:cNvPr id="23" name="Object 22"/>
                      <p:cNvPicPr/>
                      <p:nvPr/>
                    </p:nvPicPr>
                    <p:blipFill>
                      <a:blip r:embed="rId8"/>
                      <a:stretch>
                        <a:fillRect/>
                      </a:stretch>
                    </p:blipFill>
                    <p:spPr>
                      <a:xfrm>
                        <a:off x="6629400" y="5427980"/>
                        <a:ext cx="323850" cy="496570"/>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704621297"/>
              </p:ext>
            </p:extLst>
          </p:nvPr>
        </p:nvGraphicFramePr>
        <p:xfrm>
          <a:off x="6904038" y="4379913"/>
          <a:ext cx="346075" cy="496887"/>
        </p:xfrm>
        <a:graphic>
          <a:graphicData uri="http://schemas.openxmlformats.org/presentationml/2006/ole">
            <mc:AlternateContent xmlns:mc="http://schemas.openxmlformats.org/markup-compatibility/2006">
              <mc:Choice xmlns:v="urn:schemas-microsoft-com:vml" Requires="v">
                <p:oleObj name="Equation" r:id="rId9" imgW="203040" imgH="291960" progId="Equation.DSMT4">
                  <p:embed/>
                </p:oleObj>
              </mc:Choice>
              <mc:Fallback>
                <p:oleObj name="Equation" r:id="rId9" imgW="203040" imgH="291960" progId="Equation.DSMT4">
                  <p:embed/>
                  <p:pic>
                    <p:nvPicPr>
                      <p:cNvPr id="24" name="Object 23"/>
                      <p:cNvPicPr/>
                      <p:nvPr/>
                    </p:nvPicPr>
                    <p:blipFill>
                      <a:blip r:embed="rId10"/>
                      <a:stretch>
                        <a:fillRect/>
                      </a:stretch>
                    </p:blipFill>
                    <p:spPr>
                      <a:xfrm>
                        <a:off x="6904038" y="4379913"/>
                        <a:ext cx="346075" cy="496887"/>
                      </a:xfrm>
                      <a:prstGeom prst="rect">
                        <a:avLst/>
                      </a:prstGeom>
                    </p:spPr>
                  </p:pic>
                </p:oleObj>
              </mc:Fallback>
            </mc:AlternateContent>
          </a:graphicData>
        </a:graphic>
      </p:graphicFrame>
    </p:spTree>
    <p:extLst>
      <p:ext uri="{BB962C8B-B14F-4D97-AF65-F5344CB8AC3E}">
        <p14:creationId xmlns:p14="http://schemas.microsoft.com/office/powerpoint/2010/main" val="1235529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9/21/2023</a:t>
            </a:r>
            <a:endParaRPr lang="en-US" dirty="0"/>
          </a:p>
        </p:txBody>
      </p:sp>
      <p:sp>
        <p:nvSpPr>
          <p:cNvPr id="3" name="Footer Placeholder 2"/>
          <p:cNvSpPr>
            <a:spLocks noGrp="1"/>
          </p:cNvSpPr>
          <p:nvPr>
            <p:ph type="ftr" sz="quarter" idx="11"/>
          </p:nvPr>
        </p:nvSpPr>
        <p:spPr/>
        <p:txBody>
          <a:bodyPr/>
          <a:lstStyle/>
          <a:p>
            <a:r>
              <a:rPr lang="en-US"/>
              <a:t>PHY 337/637  Fall 2023--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p:cNvSpPr txBox="1"/>
          <p:nvPr/>
        </p:nvSpPr>
        <p:spPr>
          <a:xfrm>
            <a:off x="381000" y="150167"/>
            <a:ext cx="8077200" cy="461665"/>
          </a:xfrm>
          <a:prstGeom prst="rect">
            <a:avLst/>
          </a:prstGeom>
          <a:noFill/>
        </p:spPr>
        <p:txBody>
          <a:bodyPr wrap="square" rtlCol="0">
            <a:spAutoFit/>
          </a:bodyPr>
          <a:lstStyle/>
          <a:p>
            <a:r>
              <a:rPr lang="en-US" sz="2400" dirty="0">
                <a:latin typeface="+mj-lt"/>
              </a:rPr>
              <a:t>Descriptions of rotation about a given origin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441291770"/>
              </p:ext>
            </p:extLst>
          </p:nvPr>
        </p:nvGraphicFramePr>
        <p:xfrm>
          <a:off x="338138" y="614363"/>
          <a:ext cx="8075612" cy="5599112"/>
        </p:xfrm>
        <a:graphic>
          <a:graphicData uri="http://schemas.openxmlformats.org/presentationml/2006/ole">
            <mc:AlternateContent xmlns:mc="http://schemas.openxmlformats.org/markup-compatibility/2006">
              <mc:Choice xmlns:v="urn:schemas-microsoft-com:vml" Requires="v">
                <p:oleObj name="Equation" r:id="rId3" imgW="3238200" imgH="2311200" progId="Equation.DSMT4">
                  <p:embed/>
                </p:oleObj>
              </mc:Choice>
              <mc:Fallback>
                <p:oleObj name="Equation" r:id="rId3" imgW="3238200" imgH="2311200" progId="Equation.DSMT4">
                  <p:embed/>
                  <p:pic>
                    <p:nvPicPr>
                      <p:cNvPr id="6" name="Object 5"/>
                      <p:cNvPicPr>
                        <a:picLocks noChangeAspect="1" noChangeArrowheads="1"/>
                      </p:cNvPicPr>
                      <p:nvPr/>
                    </p:nvPicPr>
                    <p:blipFill>
                      <a:blip r:embed="rId4"/>
                      <a:srcRect/>
                      <a:stretch>
                        <a:fillRect/>
                      </a:stretch>
                    </p:blipFill>
                    <p:spPr bwMode="auto">
                      <a:xfrm>
                        <a:off x="338138" y="614363"/>
                        <a:ext cx="8075612" cy="559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79665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9/21/2023</a:t>
            </a:r>
            <a:endParaRPr lang="en-US" dirty="0"/>
          </a:p>
        </p:txBody>
      </p:sp>
      <p:sp>
        <p:nvSpPr>
          <p:cNvPr id="3" name="Footer Placeholder 2"/>
          <p:cNvSpPr>
            <a:spLocks noGrp="1"/>
          </p:cNvSpPr>
          <p:nvPr>
            <p:ph type="ftr" sz="quarter" idx="11"/>
          </p:nvPr>
        </p:nvSpPr>
        <p:spPr/>
        <p:txBody>
          <a:bodyPr/>
          <a:lstStyle/>
          <a:p>
            <a:r>
              <a:rPr lang="en-US"/>
              <a:t>PHY 337/637  Fall 2023--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381000" y="150167"/>
            <a:ext cx="8077200" cy="461665"/>
          </a:xfrm>
          <a:prstGeom prst="rect">
            <a:avLst/>
          </a:prstGeom>
          <a:noFill/>
        </p:spPr>
        <p:txBody>
          <a:bodyPr wrap="square" rtlCol="0">
            <a:spAutoFit/>
          </a:bodyPr>
          <a:lstStyle/>
          <a:p>
            <a:r>
              <a:rPr lang="en-US" sz="2400" dirty="0">
                <a:latin typeface="+mj-lt"/>
              </a:rPr>
              <a:t>Descriptions of rotation about a given origin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899590665"/>
              </p:ext>
            </p:extLst>
          </p:nvPr>
        </p:nvGraphicFramePr>
        <p:xfrm>
          <a:off x="381000" y="1143000"/>
          <a:ext cx="8488362" cy="4306888"/>
        </p:xfrm>
        <a:graphic>
          <a:graphicData uri="http://schemas.openxmlformats.org/presentationml/2006/ole">
            <mc:AlternateContent xmlns:mc="http://schemas.openxmlformats.org/markup-compatibility/2006">
              <mc:Choice xmlns:v="urn:schemas-microsoft-com:vml" Requires="v">
                <p:oleObj name="数式" r:id="rId3" imgW="3403440" imgH="1777680" progId="Equation.3">
                  <p:embed/>
                </p:oleObj>
              </mc:Choice>
              <mc:Fallback>
                <p:oleObj name="数式" r:id="rId3" imgW="3403440" imgH="1777680" progId="Equation.3">
                  <p:embed/>
                  <p:pic>
                    <p:nvPicPr>
                      <p:cNvPr id="6" name="Object 5"/>
                      <p:cNvPicPr>
                        <a:picLocks noChangeAspect="1" noChangeArrowheads="1"/>
                      </p:cNvPicPr>
                      <p:nvPr/>
                    </p:nvPicPr>
                    <p:blipFill>
                      <a:blip r:embed="rId4"/>
                      <a:srcRect/>
                      <a:stretch>
                        <a:fillRect/>
                      </a:stretch>
                    </p:blipFill>
                    <p:spPr bwMode="auto">
                      <a:xfrm>
                        <a:off x="381000" y="1143000"/>
                        <a:ext cx="8488362" cy="430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1400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9/21/2023</a:t>
            </a:r>
            <a:endParaRPr lang="en-US" dirty="0"/>
          </a:p>
        </p:txBody>
      </p:sp>
      <p:sp>
        <p:nvSpPr>
          <p:cNvPr id="3" name="Footer Placeholder 2"/>
          <p:cNvSpPr>
            <a:spLocks noGrp="1"/>
          </p:cNvSpPr>
          <p:nvPr>
            <p:ph type="ftr" sz="quarter" idx="11"/>
          </p:nvPr>
        </p:nvSpPr>
        <p:spPr/>
        <p:txBody>
          <a:bodyPr/>
          <a:lstStyle/>
          <a:p>
            <a:r>
              <a:rPr lang="en-US"/>
              <a:t>PHY 337/637  Fall 2023--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370667211"/>
              </p:ext>
            </p:extLst>
          </p:nvPr>
        </p:nvGraphicFramePr>
        <p:xfrm>
          <a:off x="4762" y="142387"/>
          <a:ext cx="9215438" cy="2462212"/>
        </p:xfrm>
        <a:graphic>
          <a:graphicData uri="http://schemas.openxmlformats.org/presentationml/2006/ole">
            <mc:AlternateContent xmlns:mc="http://schemas.openxmlformats.org/markup-compatibility/2006">
              <mc:Choice xmlns:v="urn:schemas-microsoft-com:vml" Requires="v">
                <p:oleObj name="Equation" r:id="rId3" imgW="3695400" imgH="1015920" progId="Equation.DSMT4">
                  <p:embed/>
                </p:oleObj>
              </mc:Choice>
              <mc:Fallback>
                <p:oleObj name="Equation" r:id="rId3" imgW="3695400" imgH="1015920" progId="Equation.DSMT4">
                  <p:embed/>
                  <p:pic>
                    <p:nvPicPr>
                      <p:cNvPr id="5" name="Object 4"/>
                      <p:cNvPicPr>
                        <a:picLocks noChangeAspect="1" noChangeArrowheads="1"/>
                      </p:cNvPicPr>
                      <p:nvPr/>
                    </p:nvPicPr>
                    <p:blipFill>
                      <a:blip r:embed="rId4"/>
                      <a:srcRect/>
                      <a:stretch>
                        <a:fillRect/>
                      </a:stretch>
                    </p:blipFill>
                    <p:spPr bwMode="auto">
                      <a:xfrm>
                        <a:off x="4762" y="142387"/>
                        <a:ext cx="9215438"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70876241"/>
              </p:ext>
            </p:extLst>
          </p:nvPr>
        </p:nvGraphicFramePr>
        <p:xfrm>
          <a:off x="609600" y="2818598"/>
          <a:ext cx="6616700" cy="3570288"/>
        </p:xfrm>
        <a:graphic>
          <a:graphicData uri="http://schemas.openxmlformats.org/presentationml/2006/ole">
            <mc:AlternateContent xmlns:mc="http://schemas.openxmlformats.org/markup-compatibility/2006">
              <mc:Choice xmlns:v="urn:schemas-microsoft-com:vml" Requires="v">
                <p:oleObj name="Equation" r:id="rId5" imgW="2654280" imgH="1473120" progId="Equation.DSMT4">
                  <p:embed/>
                </p:oleObj>
              </mc:Choice>
              <mc:Fallback>
                <p:oleObj name="Equation" r:id="rId5" imgW="2654280" imgH="1473120" progId="Equation.DSMT4">
                  <p:embed/>
                  <p:pic>
                    <p:nvPicPr>
                      <p:cNvPr id="6" name="Object 5"/>
                      <p:cNvPicPr>
                        <a:picLocks noChangeAspect="1" noChangeArrowheads="1"/>
                      </p:cNvPicPr>
                      <p:nvPr/>
                    </p:nvPicPr>
                    <p:blipFill>
                      <a:blip r:embed="rId6"/>
                      <a:srcRect/>
                      <a:stretch>
                        <a:fillRect/>
                      </a:stretch>
                    </p:blipFill>
                    <p:spPr bwMode="auto">
                      <a:xfrm>
                        <a:off x="609600" y="2818598"/>
                        <a:ext cx="6616700"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987979189"/>
              </p:ext>
            </p:extLst>
          </p:nvPr>
        </p:nvGraphicFramePr>
        <p:xfrm>
          <a:off x="6096000" y="5105400"/>
          <a:ext cx="1739900" cy="1231900"/>
        </p:xfrm>
        <a:graphic>
          <a:graphicData uri="http://schemas.openxmlformats.org/presentationml/2006/ole">
            <mc:AlternateContent xmlns:mc="http://schemas.openxmlformats.org/markup-compatibility/2006">
              <mc:Choice xmlns:v="urn:schemas-microsoft-com:vml" Requires="v">
                <p:oleObj name="数式" r:id="rId7" imgW="698400" imgH="507960" progId="Equation.3">
                  <p:embed/>
                </p:oleObj>
              </mc:Choice>
              <mc:Fallback>
                <p:oleObj name="数式" r:id="rId7" imgW="698400" imgH="507960" progId="Equation.3">
                  <p:embed/>
                  <p:pic>
                    <p:nvPicPr>
                      <p:cNvPr id="7" name="Object 6"/>
                      <p:cNvPicPr>
                        <a:picLocks noChangeAspect="1" noChangeArrowheads="1"/>
                      </p:cNvPicPr>
                      <p:nvPr/>
                    </p:nvPicPr>
                    <p:blipFill>
                      <a:blip r:embed="rId8"/>
                      <a:srcRect/>
                      <a:stretch>
                        <a:fillRect/>
                      </a:stretch>
                    </p:blipFill>
                    <p:spPr bwMode="auto">
                      <a:xfrm>
                        <a:off x="6096000" y="5105400"/>
                        <a:ext cx="17399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152400" y="2819400"/>
            <a:ext cx="533400" cy="461665"/>
          </a:xfrm>
          <a:prstGeom prst="rect">
            <a:avLst/>
          </a:prstGeom>
          <a:noFill/>
        </p:spPr>
        <p:txBody>
          <a:bodyPr wrap="square" rtlCol="0">
            <a:spAutoFit/>
          </a:bodyPr>
          <a:lstStyle/>
          <a:p>
            <a:r>
              <a:rPr lang="en-US" sz="2400" dirty="0">
                <a:solidFill>
                  <a:srgbClr val="DA32AA"/>
                </a:solidFill>
                <a:latin typeface="+mj-lt"/>
                <a:sym typeface="Wingdings" panose="05000000000000000000" pitchFamily="2" charset="2"/>
              </a:rPr>
              <a:t></a:t>
            </a:r>
            <a:endParaRPr lang="en-US" sz="2400" dirty="0">
              <a:solidFill>
                <a:srgbClr val="DA32AA"/>
              </a:solidFill>
              <a:latin typeface="+mj-lt"/>
            </a:endParaRPr>
          </a:p>
        </p:txBody>
      </p:sp>
    </p:spTree>
    <p:extLst>
      <p:ext uri="{BB962C8B-B14F-4D97-AF65-F5344CB8AC3E}">
        <p14:creationId xmlns:p14="http://schemas.microsoft.com/office/powerpoint/2010/main" val="3401089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9/21/2023</a:t>
            </a:r>
            <a:endParaRPr lang="en-US" dirty="0"/>
          </a:p>
        </p:txBody>
      </p:sp>
      <p:sp>
        <p:nvSpPr>
          <p:cNvPr id="3" name="Footer Placeholder 2"/>
          <p:cNvSpPr>
            <a:spLocks noGrp="1"/>
          </p:cNvSpPr>
          <p:nvPr>
            <p:ph type="ftr" sz="quarter" idx="11"/>
          </p:nvPr>
        </p:nvSpPr>
        <p:spPr/>
        <p:txBody>
          <a:bodyPr/>
          <a:lstStyle/>
          <a:p>
            <a:r>
              <a:rPr lang="en-US"/>
              <a:t>PHY 337/637  Fall 2023--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381000" y="457200"/>
            <a:ext cx="8229600" cy="461665"/>
          </a:xfrm>
          <a:prstGeom prst="rect">
            <a:avLst/>
          </a:prstGeom>
          <a:noFill/>
        </p:spPr>
        <p:txBody>
          <a:bodyPr wrap="square" rtlCol="0">
            <a:spAutoFit/>
          </a:bodyPr>
          <a:lstStyle/>
          <a:p>
            <a:r>
              <a:rPr lang="en-US" sz="2400" dirty="0">
                <a:latin typeface="+mj-lt"/>
              </a:rPr>
              <a:t>Solution of Euler equations for   symmetric object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645678897"/>
              </p:ext>
            </p:extLst>
          </p:nvPr>
        </p:nvGraphicFramePr>
        <p:xfrm>
          <a:off x="1036163" y="918865"/>
          <a:ext cx="5517037" cy="3321848"/>
        </p:xfrm>
        <a:graphic>
          <a:graphicData uri="http://schemas.openxmlformats.org/presentationml/2006/ole">
            <mc:AlternateContent xmlns:mc="http://schemas.openxmlformats.org/markup-compatibility/2006">
              <mc:Choice xmlns:v="urn:schemas-microsoft-com:vml" Requires="v">
                <p:oleObj name="Equation" r:id="rId3" imgW="3327120" imgH="2057400" progId="Equation.DSMT4">
                  <p:embed/>
                </p:oleObj>
              </mc:Choice>
              <mc:Fallback>
                <p:oleObj name="Equation" r:id="rId3" imgW="3327120" imgH="2057400" progId="Equation.DSMT4">
                  <p:embed/>
                  <p:pic>
                    <p:nvPicPr>
                      <p:cNvPr id="6" name="Object 5"/>
                      <p:cNvPicPr>
                        <a:picLocks noChangeAspect="1" noChangeArrowheads="1"/>
                      </p:cNvPicPr>
                      <p:nvPr/>
                    </p:nvPicPr>
                    <p:blipFill>
                      <a:blip r:embed="rId4"/>
                      <a:srcRect/>
                      <a:stretch>
                        <a:fillRect/>
                      </a:stretch>
                    </p:blipFill>
                    <p:spPr bwMode="auto">
                      <a:xfrm>
                        <a:off x="1036163" y="918865"/>
                        <a:ext cx="5517037" cy="3321848"/>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63329157"/>
              </p:ext>
            </p:extLst>
          </p:nvPr>
        </p:nvGraphicFramePr>
        <p:xfrm>
          <a:off x="1062087" y="4155546"/>
          <a:ext cx="4845050" cy="1014413"/>
        </p:xfrm>
        <a:graphic>
          <a:graphicData uri="http://schemas.openxmlformats.org/presentationml/2006/ole">
            <mc:AlternateContent xmlns:mc="http://schemas.openxmlformats.org/markup-compatibility/2006">
              <mc:Choice xmlns:v="urn:schemas-microsoft-com:vml" Requires="v">
                <p:oleObj name="数式" r:id="rId5" imgW="1942920" imgH="419040" progId="Equation.3">
                  <p:embed/>
                </p:oleObj>
              </mc:Choice>
              <mc:Fallback>
                <p:oleObj name="数式" r:id="rId5" imgW="1942920" imgH="419040" progId="Equation.3">
                  <p:embed/>
                  <p:pic>
                    <p:nvPicPr>
                      <p:cNvPr id="8" name="Object 7"/>
                      <p:cNvPicPr>
                        <a:picLocks noChangeAspect="1" noChangeArrowheads="1"/>
                      </p:cNvPicPr>
                      <p:nvPr/>
                    </p:nvPicPr>
                    <p:blipFill>
                      <a:blip r:embed="rId6"/>
                      <a:srcRect/>
                      <a:stretch>
                        <a:fillRect/>
                      </a:stretch>
                    </p:blipFill>
                    <p:spPr bwMode="auto">
                      <a:xfrm>
                        <a:off x="1062087" y="4155546"/>
                        <a:ext cx="484505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15110668"/>
              </p:ext>
            </p:extLst>
          </p:nvPr>
        </p:nvGraphicFramePr>
        <p:xfrm>
          <a:off x="1143000" y="5169959"/>
          <a:ext cx="6967537" cy="1108075"/>
        </p:xfrm>
        <a:graphic>
          <a:graphicData uri="http://schemas.openxmlformats.org/presentationml/2006/ole">
            <mc:AlternateContent xmlns:mc="http://schemas.openxmlformats.org/markup-compatibility/2006">
              <mc:Choice xmlns:v="urn:schemas-microsoft-com:vml" Requires="v">
                <p:oleObj name="数式" r:id="rId7" imgW="2793960" imgH="457200" progId="Equation.3">
                  <p:embed/>
                </p:oleObj>
              </mc:Choice>
              <mc:Fallback>
                <p:oleObj name="数式" r:id="rId7" imgW="2793960" imgH="457200" progId="Equation.3">
                  <p:embed/>
                  <p:pic>
                    <p:nvPicPr>
                      <p:cNvPr id="9" name="Object 8"/>
                      <p:cNvPicPr>
                        <a:picLocks noChangeAspect="1" noChangeArrowheads="1"/>
                      </p:cNvPicPr>
                      <p:nvPr/>
                    </p:nvPicPr>
                    <p:blipFill>
                      <a:blip r:embed="rId8"/>
                      <a:srcRect/>
                      <a:stretch>
                        <a:fillRect/>
                      </a:stretch>
                    </p:blipFill>
                    <p:spPr bwMode="auto">
                      <a:xfrm>
                        <a:off x="1143000" y="5169959"/>
                        <a:ext cx="69675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57152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9/21/2023</a:t>
            </a:r>
            <a:endParaRPr lang="en-US" dirty="0"/>
          </a:p>
        </p:txBody>
      </p:sp>
      <p:sp>
        <p:nvSpPr>
          <p:cNvPr id="3" name="Footer Placeholder 2"/>
          <p:cNvSpPr>
            <a:spLocks noGrp="1"/>
          </p:cNvSpPr>
          <p:nvPr>
            <p:ph type="ftr" sz="quarter" idx="11"/>
          </p:nvPr>
        </p:nvSpPr>
        <p:spPr/>
        <p:txBody>
          <a:bodyPr/>
          <a:lstStyle/>
          <a:p>
            <a:r>
              <a:rPr lang="en-US"/>
              <a:t>PHY 337/637  Fall 2023--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51442321"/>
              </p:ext>
            </p:extLst>
          </p:nvPr>
        </p:nvGraphicFramePr>
        <p:xfrm>
          <a:off x="0" y="136525"/>
          <a:ext cx="9215438" cy="2462212"/>
        </p:xfrm>
        <a:graphic>
          <a:graphicData uri="http://schemas.openxmlformats.org/presentationml/2006/ole">
            <mc:AlternateContent xmlns:mc="http://schemas.openxmlformats.org/markup-compatibility/2006">
              <mc:Choice xmlns:v="urn:schemas-microsoft-com:vml" Requires="v">
                <p:oleObj name="Equation" r:id="rId3" imgW="3695400" imgH="1015920" progId="Equation.DSMT4">
                  <p:embed/>
                </p:oleObj>
              </mc:Choice>
              <mc:Fallback>
                <p:oleObj name="Equation" r:id="rId3" imgW="3695400" imgH="1015920" progId="Equation.DSMT4">
                  <p:embed/>
                  <p:pic>
                    <p:nvPicPr>
                      <p:cNvPr id="5" name="Object 4"/>
                      <p:cNvPicPr>
                        <a:picLocks noChangeAspect="1" noChangeArrowheads="1"/>
                      </p:cNvPicPr>
                      <p:nvPr/>
                    </p:nvPicPr>
                    <p:blipFill>
                      <a:blip r:embed="rId4"/>
                      <a:srcRect/>
                      <a:stretch>
                        <a:fillRect/>
                      </a:stretch>
                    </p:blipFill>
                    <p:spPr bwMode="auto">
                      <a:xfrm>
                        <a:off x="0" y="136525"/>
                        <a:ext cx="9215438"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27721425"/>
              </p:ext>
            </p:extLst>
          </p:nvPr>
        </p:nvGraphicFramePr>
        <p:xfrm>
          <a:off x="1204913" y="2476500"/>
          <a:ext cx="6735762" cy="4403725"/>
        </p:xfrm>
        <a:graphic>
          <a:graphicData uri="http://schemas.openxmlformats.org/presentationml/2006/ole">
            <mc:AlternateContent xmlns:mc="http://schemas.openxmlformats.org/markup-compatibility/2006">
              <mc:Choice xmlns:v="urn:schemas-microsoft-com:vml" Requires="v">
                <p:oleObj name="Equation" r:id="rId5" imgW="2869920" imgH="1930320" progId="Equation.DSMT4">
                  <p:embed/>
                </p:oleObj>
              </mc:Choice>
              <mc:Fallback>
                <p:oleObj name="Equation" r:id="rId5" imgW="2869920" imgH="1930320" progId="Equation.DSMT4">
                  <p:embed/>
                  <p:pic>
                    <p:nvPicPr>
                      <p:cNvPr id="6" name="Object 5"/>
                      <p:cNvPicPr>
                        <a:picLocks noChangeAspect="1" noChangeArrowheads="1"/>
                      </p:cNvPicPr>
                      <p:nvPr/>
                    </p:nvPicPr>
                    <p:blipFill>
                      <a:blip r:embed="rId6"/>
                      <a:srcRect/>
                      <a:stretch>
                        <a:fillRect/>
                      </a:stretch>
                    </p:blipFill>
                    <p:spPr bwMode="auto">
                      <a:xfrm>
                        <a:off x="1204913" y="2476500"/>
                        <a:ext cx="6735762" cy="4403725"/>
                      </a:xfrm>
                      <a:prstGeom prst="rect">
                        <a:avLst/>
                      </a:prstGeom>
                      <a:noFill/>
                      <a:ln>
                        <a:noFill/>
                      </a:ln>
                    </p:spPr>
                  </p:pic>
                </p:oleObj>
              </mc:Fallback>
            </mc:AlternateContent>
          </a:graphicData>
        </a:graphic>
      </p:graphicFrame>
      <p:sp>
        <p:nvSpPr>
          <p:cNvPr id="7" name="TextBox 6"/>
          <p:cNvSpPr txBox="1"/>
          <p:nvPr/>
        </p:nvSpPr>
        <p:spPr>
          <a:xfrm>
            <a:off x="670089" y="2476970"/>
            <a:ext cx="533400" cy="461665"/>
          </a:xfrm>
          <a:prstGeom prst="rect">
            <a:avLst/>
          </a:prstGeom>
          <a:noFill/>
        </p:spPr>
        <p:txBody>
          <a:bodyPr wrap="square" rtlCol="0">
            <a:spAutoFit/>
          </a:bodyPr>
          <a:lstStyle/>
          <a:p>
            <a:r>
              <a:rPr lang="en-US" sz="2400" dirty="0">
                <a:solidFill>
                  <a:srgbClr val="DA32AA"/>
                </a:solidFill>
                <a:latin typeface="+mj-lt"/>
                <a:sym typeface="Wingdings" panose="05000000000000000000" pitchFamily="2" charset="2"/>
              </a:rPr>
              <a:t></a:t>
            </a:r>
            <a:endParaRPr lang="en-US" sz="2400" dirty="0">
              <a:solidFill>
                <a:srgbClr val="DA32AA"/>
              </a:solidFill>
              <a:latin typeface="+mj-lt"/>
            </a:endParaRPr>
          </a:p>
        </p:txBody>
      </p:sp>
    </p:spTree>
    <p:extLst>
      <p:ext uri="{BB962C8B-B14F-4D97-AF65-F5344CB8AC3E}">
        <p14:creationId xmlns:p14="http://schemas.microsoft.com/office/powerpoint/2010/main" val="2945995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9/21/2023</a:t>
            </a:r>
            <a:endParaRPr lang="en-US" dirty="0"/>
          </a:p>
        </p:txBody>
      </p:sp>
      <p:sp>
        <p:nvSpPr>
          <p:cNvPr id="3" name="Footer Placeholder 2"/>
          <p:cNvSpPr>
            <a:spLocks noGrp="1"/>
          </p:cNvSpPr>
          <p:nvPr>
            <p:ph type="ftr" sz="quarter" idx="11"/>
          </p:nvPr>
        </p:nvSpPr>
        <p:spPr/>
        <p:txBody>
          <a:bodyPr/>
          <a:lstStyle/>
          <a:p>
            <a:r>
              <a:rPr lang="en-US"/>
              <a:t>PHY 337/637  Fall 2023--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25580829"/>
              </p:ext>
            </p:extLst>
          </p:nvPr>
        </p:nvGraphicFramePr>
        <p:xfrm>
          <a:off x="304800" y="152400"/>
          <a:ext cx="7410450" cy="2400300"/>
        </p:xfrm>
        <a:graphic>
          <a:graphicData uri="http://schemas.openxmlformats.org/presentationml/2006/ole">
            <mc:AlternateContent xmlns:mc="http://schemas.openxmlformats.org/markup-compatibility/2006">
              <mc:Choice xmlns:v="urn:schemas-microsoft-com:vml" Requires="v">
                <p:oleObj name="数式" r:id="rId3" imgW="2971800" imgH="990360" progId="Equation.3">
                  <p:embed/>
                </p:oleObj>
              </mc:Choice>
              <mc:Fallback>
                <p:oleObj name="数式" r:id="rId3" imgW="2971800" imgH="990360" progId="Equation.3">
                  <p:embed/>
                  <p:pic>
                    <p:nvPicPr>
                      <p:cNvPr id="5" name="Object 4"/>
                      <p:cNvPicPr>
                        <a:picLocks noChangeAspect="1" noChangeArrowheads="1"/>
                      </p:cNvPicPr>
                      <p:nvPr/>
                    </p:nvPicPr>
                    <p:blipFill>
                      <a:blip r:embed="rId4"/>
                      <a:srcRect/>
                      <a:stretch>
                        <a:fillRect/>
                      </a:stretch>
                    </p:blipFill>
                    <p:spPr bwMode="auto">
                      <a:xfrm>
                        <a:off x="304800" y="152400"/>
                        <a:ext cx="74104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87123086"/>
              </p:ext>
            </p:extLst>
          </p:nvPr>
        </p:nvGraphicFramePr>
        <p:xfrm>
          <a:off x="963613" y="2982912"/>
          <a:ext cx="6751637" cy="2943225"/>
        </p:xfrm>
        <a:graphic>
          <a:graphicData uri="http://schemas.openxmlformats.org/presentationml/2006/ole">
            <mc:AlternateContent xmlns:mc="http://schemas.openxmlformats.org/markup-compatibility/2006">
              <mc:Choice xmlns:v="urn:schemas-microsoft-com:vml" Requires="v">
                <p:oleObj name="Equation" r:id="rId5" imgW="4444920" imgH="1993680" progId="Equation.DSMT4">
                  <p:embed/>
                </p:oleObj>
              </mc:Choice>
              <mc:Fallback>
                <p:oleObj name="Equation" r:id="rId5" imgW="4444920" imgH="1993680" progId="Equation.DSMT4">
                  <p:embed/>
                  <p:pic>
                    <p:nvPicPr>
                      <p:cNvPr id="6" name="Object 5"/>
                      <p:cNvPicPr>
                        <a:picLocks noChangeAspect="1" noChangeArrowheads="1"/>
                      </p:cNvPicPr>
                      <p:nvPr/>
                    </p:nvPicPr>
                    <p:blipFill>
                      <a:blip r:embed="rId6"/>
                      <a:srcRect/>
                      <a:stretch>
                        <a:fillRect/>
                      </a:stretch>
                    </p:blipFill>
                    <p:spPr bwMode="auto">
                      <a:xfrm>
                        <a:off x="963613" y="2982912"/>
                        <a:ext cx="6751637" cy="29432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992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C1B79B-3E43-0E15-16A9-9752CADD96FD}"/>
              </a:ext>
            </a:extLst>
          </p:cNvPr>
          <p:cNvPicPr>
            <a:picLocks noChangeAspect="1"/>
          </p:cNvPicPr>
          <p:nvPr/>
        </p:nvPicPr>
        <p:blipFill>
          <a:blip r:embed="rId2"/>
          <a:stretch>
            <a:fillRect/>
          </a:stretch>
        </p:blipFill>
        <p:spPr>
          <a:xfrm>
            <a:off x="1828800" y="80484"/>
            <a:ext cx="6242187" cy="6636980"/>
          </a:xfrm>
          <a:prstGeom prst="rect">
            <a:avLst/>
          </a:prstGeom>
        </p:spPr>
      </p:pic>
      <p:sp>
        <p:nvSpPr>
          <p:cNvPr id="2" name="Date Placeholder 1">
            <a:extLst>
              <a:ext uri="{FF2B5EF4-FFF2-40B4-BE49-F238E27FC236}">
                <a16:creationId xmlns:a16="http://schemas.microsoft.com/office/drawing/2014/main" id="{B050CAE2-08B1-29C6-9509-8FC3DF7A130A}"/>
              </a:ext>
            </a:extLst>
          </p:cNvPr>
          <p:cNvSpPr>
            <a:spLocks noGrp="1"/>
          </p:cNvSpPr>
          <p:nvPr>
            <p:ph type="dt" sz="half" idx="10"/>
          </p:nvPr>
        </p:nvSpPr>
        <p:spPr/>
        <p:txBody>
          <a:bodyPr/>
          <a:lstStyle/>
          <a:p>
            <a:r>
              <a:rPr lang="en-US"/>
              <a:t>9/21/2023</a:t>
            </a:r>
            <a:endParaRPr lang="en-US" dirty="0"/>
          </a:p>
        </p:txBody>
      </p:sp>
      <p:sp>
        <p:nvSpPr>
          <p:cNvPr id="3" name="Footer Placeholder 2">
            <a:extLst>
              <a:ext uri="{FF2B5EF4-FFF2-40B4-BE49-F238E27FC236}">
                <a16:creationId xmlns:a16="http://schemas.microsoft.com/office/drawing/2014/main" id="{3792E0E3-2FBE-7CCA-3E65-1D8FF6517692}"/>
              </a:ext>
            </a:extLst>
          </p:cNvPr>
          <p:cNvSpPr>
            <a:spLocks noGrp="1"/>
          </p:cNvSpPr>
          <p:nvPr>
            <p:ph type="ftr" sz="quarter" idx="11"/>
          </p:nvPr>
        </p:nvSpPr>
        <p:spPr/>
        <p:txBody>
          <a:bodyPr/>
          <a:lstStyle/>
          <a:p>
            <a:r>
              <a:rPr lang="en-US"/>
              <a:t>PHY 337/637  Fall 2023-- Lecture 8</a:t>
            </a:r>
            <a:endParaRPr lang="en-US" dirty="0"/>
          </a:p>
        </p:txBody>
      </p:sp>
      <p:sp>
        <p:nvSpPr>
          <p:cNvPr id="4" name="Slide Number Placeholder 3">
            <a:extLst>
              <a:ext uri="{FF2B5EF4-FFF2-40B4-BE49-F238E27FC236}">
                <a16:creationId xmlns:a16="http://schemas.microsoft.com/office/drawing/2014/main" id="{A8637BC4-A48A-4F6E-05B7-13C0149D44B8}"/>
              </a:ext>
            </a:extLst>
          </p:cNvPr>
          <p:cNvSpPr>
            <a:spLocks noGrp="1"/>
          </p:cNvSpPr>
          <p:nvPr>
            <p:ph type="sldNum" sz="quarter" idx="12"/>
          </p:nvPr>
        </p:nvSpPr>
        <p:spPr/>
        <p:txBody>
          <a:bodyPr/>
          <a:lstStyle/>
          <a:p>
            <a:fld id="{CE368B07-CEBF-4C80-90AF-53B34FA04CF3}" type="slidenum">
              <a:rPr lang="en-US" smtClean="0"/>
              <a:pPr/>
              <a:t>2</a:t>
            </a:fld>
            <a:endParaRPr lang="en-US" dirty="0"/>
          </a:p>
        </p:txBody>
      </p:sp>
    </p:spTree>
    <p:extLst>
      <p:ext uri="{BB962C8B-B14F-4D97-AF65-F5344CB8AC3E}">
        <p14:creationId xmlns:p14="http://schemas.microsoft.com/office/powerpoint/2010/main" val="2828744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9/21/2023</a:t>
            </a:r>
            <a:endParaRPr lang="en-US" dirty="0"/>
          </a:p>
        </p:txBody>
      </p:sp>
      <p:sp>
        <p:nvSpPr>
          <p:cNvPr id="3" name="Footer Placeholder 2"/>
          <p:cNvSpPr>
            <a:spLocks noGrp="1"/>
          </p:cNvSpPr>
          <p:nvPr>
            <p:ph type="ftr" sz="quarter" idx="11"/>
          </p:nvPr>
        </p:nvSpPr>
        <p:spPr/>
        <p:txBody>
          <a:bodyPr/>
          <a:lstStyle/>
          <a:p>
            <a:r>
              <a:rPr lang="en-US"/>
              <a:t>PHY 337/637  Fall 2023--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212016614"/>
              </p:ext>
            </p:extLst>
          </p:nvPr>
        </p:nvGraphicFramePr>
        <p:xfrm>
          <a:off x="425299" y="585787"/>
          <a:ext cx="6966101" cy="2309813"/>
        </p:xfrm>
        <a:graphic>
          <a:graphicData uri="http://schemas.openxmlformats.org/presentationml/2006/ole">
            <mc:AlternateContent xmlns:mc="http://schemas.openxmlformats.org/markup-compatibility/2006">
              <mc:Choice xmlns:v="urn:schemas-microsoft-com:vml" Requires="v">
                <p:oleObj name="Equation" r:id="rId3" imgW="5397480" imgH="1841400" progId="Equation.DSMT4">
                  <p:embed/>
                </p:oleObj>
              </mc:Choice>
              <mc:Fallback>
                <p:oleObj name="Equation" r:id="rId3" imgW="5397480" imgH="1841400" progId="Equation.DSMT4">
                  <p:embed/>
                  <p:pic>
                    <p:nvPicPr>
                      <p:cNvPr id="5" name="Object 4"/>
                      <p:cNvPicPr>
                        <a:picLocks noChangeAspect="1" noChangeArrowheads="1"/>
                      </p:cNvPicPr>
                      <p:nvPr/>
                    </p:nvPicPr>
                    <p:blipFill>
                      <a:blip r:embed="rId4"/>
                      <a:srcRect/>
                      <a:stretch>
                        <a:fillRect/>
                      </a:stretch>
                    </p:blipFill>
                    <p:spPr bwMode="auto">
                      <a:xfrm>
                        <a:off x="425299" y="585787"/>
                        <a:ext cx="6966101" cy="2309813"/>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98450616"/>
              </p:ext>
            </p:extLst>
          </p:nvPr>
        </p:nvGraphicFramePr>
        <p:xfrm>
          <a:off x="452437" y="2963862"/>
          <a:ext cx="8462963" cy="3360738"/>
        </p:xfrm>
        <a:graphic>
          <a:graphicData uri="http://schemas.openxmlformats.org/presentationml/2006/ole">
            <mc:AlternateContent xmlns:mc="http://schemas.openxmlformats.org/markup-compatibility/2006">
              <mc:Choice xmlns:v="urn:schemas-microsoft-com:vml" Requires="v">
                <p:oleObj name="数式" r:id="rId5" imgW="3606480" imgH="1473120" progId="Equation.3">
                  <p:embed/>
                </p:oleObj>
              </mc:Choice>
              <mc:Fallback>
                <p:oleObj name="数式" r:id="rId5" imgW="3606480" imgH="1473120" progId="Equation.3">
                  <p:embed/>
                  <p:pic>
                    <p:nvPicPr>
                      <p:cNvPr id="6" name="Object 5"/>
                      <p:cNvPicPr>
                        <a:picLocks noChangeAspect="1" noChangeArrowheads="1"/>
                      </p:cNvPicPr>
                      <p:nvPr/>
                    </p:nvPicPr>
                    <p:blipFill>
                      <a:blip r:embed="rId6"/>
                      <a:srcRect/>
                      <a:stretch>
                        <a:fillRect/>
                      </a:stretch>
                    </p:blipFill>
                    <p:spPr bwMode="auto">
                      <a:xfrm>
                        <a:off x="452437" y="2963862"/>
                        <a:ext cx="8462963"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228600" y="152400"/>
            <a:ext cx="8763000" cy="461665"/>
          </a:xfrm>
          <a:prstGeom prst="rect">
            <a:avLst/>
          </a:prstGeom>
          <a:noFill/>
        </p:spPr>
        <p:txBody>
          <a:bodyPr wrap="square" rtlCol="0">
            <a:spAutoFit/>
          </a:bodyPr>
          <a:lstStyle/>
          <a:p>
            <a:r>
              <a:rPr lang="en-US" sz="2400" dirty="0">
                <a:latin typeface="+mj-lt"/>
              </a:rPr>
              <a:t>Euler equations for asymmetric object continued</a:t>
            </a:r>
          </a:p>
        </p:txBody>
      </p:sp>
    </p:spTree>
    <p:extLst>
      <p:ext uri="{BB962C8B-B14F-4D97-AF65-F5344CB8AC3E}">
        <p14:creationId xmlns:p14="http://schemas.microsoft.com/office/powerpoint/2010/main" val="3544492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5638800" y="914400"/>
            <a:ext cx="2133600" cy="1676400"/>
          </a:xfrm>
          <a:prstGeom prst="cloud">
            <a:avLst/>
          </a:prstGeom>
          <a:pattFill prst="smConfetti">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048500" y="1104900"/>
            <a:ext cx="381000" cy="381000"/>
          </a:xfrm>
          <a:prstGeom prst="ellipse">
            <a:avLst/>
          </a:prstGeom>
          <a:pattFill prst="smConfetti">
            <a:fgClr>
              <a:srgbClr val="FF0000"/>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9/21/2023</a:t>
            </a:r>
            <a:endParaRPr lang="en-US" dirty="0"/>
          </a:p>
        </p:txBody>
      </p:sp>
      <p:sp>
        <p:nvSpPr>
          <p:cNvPr id="3" name="Footer Placeholder 2"/>
          <p:cNvSpPr>
            <a:spLocks noGrp="1"/>
          </p:cNvSpPr>
          <p:nvPr>
            <p:ph type="ftr" sz="quarter" idx="11"/>
          </p:nvPr>
        </p:nvSpPr>
        <p:spPr/>
        <p:txBody>
          <a:bodyPr/>
          <a:lstStyle/>
          <a:p>
            <a:r>
              <a:rPr lang="en-US"/>
              <a:t>PHY 337/637  Fall 2023--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cxnSp>
        <p:nvCxnSpPr>
          <p:cNvPr id="8" name="Straight Arrow Connector 7"/>
          <p:cNvCxnSpPr/>
          <p:nvPr/>
        </p:nvCxnSpPr>
        <p:spPr>
          <a:xfrm flipH="1" flipV="1">
            <a:off x="5791200" y="381000"/>
            <a:ext cx="1905000" cy="24384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Curved Right Arrow 8"/>
          <p:cNvSpPr/>
          <p:nvPr/>
        </p:nvSpPr>
        <p:spPr>
          <a:xfrm rot="20579033">
            <a:off x="5663305" y="605934"/>
            <a:ext cx="685800" cy="31987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Arrow Connector 10"/>
          <p:cNvCxnSpPr/>
          <p:nvPr/>
        </p:nvCxnSpPr>
        <p:spPr>
          <a:xfrm flipV="1">
            <a:off x="6934200" y="1295400"/>
            <a:ext cx="3048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86600" y="1371600"/>
            <a:ext cx="381000" cy="457200"/>
          </a:xfrm>
          <a:prstGeom prst="rect">
            <a:avLst/>
          </a:prstGeom>
          <a:noFill/>
        </p:spPr>
        <p:txBody>
          <a:bodyPr wrap="square" rtlCol="0">
            <a:spAutoFit/>
          </a:bodyPr>
          <a:lstStyle/>
          <a:p>
            <a:r>
              <a:rPr lang="en-US" sz="2400" b="1" dirty="0">
                <a:latin typeface="+mj-lt"/>
              </a:rPr>
              <a:t>r</a:t>
            </a:r>
          </a:p>
        </p:txBody>
      </p:sp>
      <p:sp>
        <p:nvSpPr>
          <p:cNvPr id="14" name="TextBox 13"/>
          <p:cNvSpPr txBox="1"/>
          <p:nvPr/>
        </p:nvSpPr>
        <p:spPr>
          <a:xfrm>
            <a:off x="6324600" y="228600"/>
            <a:ext cx="381000" cy="457200"/>
          </a:xfrm>
          <a:prstGeom prst="rect">
            <a:avLst/>
          </a:prstGeom>
          <a:noFill/>
        </p:spPr>
        <p:txBody>
          <a:bodyPr wrap="square" rtlCol="0">
            <a:spAutoFit/>
          </a:bodyPr>
          <a:lstStyle/>
          <a:p>
            <a:r>
              <a:rPr lang="en-US" sz="2400" b="1" dirty="0">
                <a:latin typeface="Symbol" pitchFamily="18" charset="2"/>
              </a:rPr>
              <a:t>w</a:t>
            </a:r>
          </a:p>
        </p:txBody>
      </p:sp>
      <p:graphicFrame>
        <p:nvGraphicFramePr>
          <p:cNvPr id="15" name="Object 14"/>
          <p:cNvGraphicFramePr>
            <a:graphicFrameLocks noChangeAspect="1"/>
          </p:cNvGraphicFramePr>
          <p:nvPr/>
        </p:nvGraphicFramePr>
        <p:xfrm>
          <a:off x="457200" y="1371600"/>
          <a:ext cx="8149996" cy="4453116"/>
        </p:xfrm>
        <a:graphic>
          <a:graphicData uri="http://schemas.openxmlformats.org/presentationml/2006/ole">
            <mc:AlternateContent xmlns:mc="http://schemas.openxmlformats.org/markup-compatibility/2006">
              <mc:Choice xmlns:v="urn:schemas-microsoft-com:vml" Requires="v">
                <p:oleObj name="Equation" r:id="rId3" imgW="4851360" imgH="2730240" progId="Equation.DSMT4">
                  <p:embed/>
                </p:oleObj>
              </mc:Choice>
              <mc:Fallback>
                <p:oleObj name="Equation" r:id="rId3" imgW="4851360" imgH="2730240" progId="Equation.DSMT4">
                  <p:embed/>
                  <p:pic>
                    <p:nvPicPr>
                      <p:cNvPr id="15" name="Object 14"/>
                      <p:cNvPicPr>
                        <a:picLocks noChangeAspect="1" noChangeArrowheads="1"/>
                      </p:cNvPicPr>
                      <p:nvPr/>
                    </p:nvPicPr>
                    <p:blipFill>
                      <a:blip r:embed="rId4"/>
                      <a:srcRect/>
                      <a:stretch>
                        <a:fillRect/>
                      </a:stretch>
                    </p:blipFill>
                    <p:spPr bwMode="auto">
                      <a:xfrm>
                        <a:off x="457200" y="1371600"/>
                        <a:ext cx="8149996" cy="4453116"/>
                      </a:xfrm>
                      <a:prstGeom prst="rect">
                        <a:avLst/>
                      </a:prstGeom>
                      <a:noFill/>
                      <a:ln>
                        <a:noFill/>
                      </a:ln>
                    </p:spPr>
                  </p:pic>
                </p:oleObj>
              </mc:Fallback>
            </mc:AlternateContent>
          </a:graphicData>
        </a:graphic>
      </p:graphicFrame>
      <p:sp>
        <p:nvSpPr>
          <p:cNvPr id="7" name="TextBox 6"/>
          <p:cNvSpPr txBox="1"/>
          <p:nvPr/>
        </p:nvSpPr>
        <p:spPr>
          <a:xfrm>
            <a:off x="152400" y="228600"/>
            <a:ext cx="4648200" cy="1200329"/>
          </a:xfrm>
          <a:prstGeom prst="rect">
            <a:avLst/>
          </a:prstGeom>
          <a:noFill/>
        </p:spPr>
        <p:txBody>
          <a:bodyPr wrap="square" rtlCol="0">
            <a:spAutoFit/>
          </a:bodyPr>
          <a:lstStyle/>
          <a:p>
            <a:r>
              <a:rPr lang="en-US" sz="2400" dirty="0">
                <a:latin typeface="+mj-lt"/>
              </a:rPr>
              <a:t>Summary of previous results</a:t>
            </a:r>
          </a:p>
          <a:p>
            <a:r>
              <a:rPr lang="en-US" sz="2400" dirty="0">
                <a:latin typeface="+mj-lt"/>
              </a:rPr>
              <a:t>  describing rigid bodies rotating</a:t>
            </a:r>
          </a:p>
          <a:p>
            <a:r>
              <a:rPr lang="en-US" sz="2400" dirty="0">
                <a:latin typeface="+mj-lt"/>
              </a:rPr>
              <a:t>  about a fixed origin</a:t>
            </a:r>
          </a:p>
        </p:txBody>
      </p:sp>
      <p:sp>
        <p:nvSpPr>
          <p:cNvPr id="10" name="Oval 9"/>
          <p:cNvSpPr/>
          <p:nvPr/>
        </p:nvSpPr>
        <p:spPr>
          <a:xfrm>
            <a:off x="6805864" y="1700464"/>
            <a:ext cx="1905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200400" y="1143000"/>
            <a:ext cx="1905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Object 16"/>
          <p:cNvGraphicFramePr>
            <a:graphicFrameLocks noChangeAspect="1"/>
          </p:cNvGraphicFramePr>
          <p:nvPr/>
        </p:nvGraphicFramePr>
        <p:xfrm>
          <a:off x="483623" y="5654675"/>
          <a:ext cx="2544762" cy="1066800"/>
        </p:xfrm>
        <a:graphic>
          <a:graphicData uri="http://schemas.openxmlformats.org/presentationml/2006/ole">
            <mc:AlternateContent xmlns:mc="http://schemas.openxmlformats.org/markup-compatibility/2006">
              <mc:Choice xmlns:v="urn:schemas-microsoft-com:vml" Requires="v">
                <p:oleObj name="Equation" r:id="rId5" imgW="1295280" imgH="558720" progId="Equation.DSMT4">
                  <p:embed/>
                </p:oleObj>
              </mc:Choice>
              <mc:Fallback>
                <p:oleObj name="Equation" r:id="rId5" imgW="1295280" imgH="558720" progId="Equation.DSMT4">
                  <p:embed/>
                  <p:pic>
                    <p:nvPicPr>
                      <p:cNvPr id="17" name="Object 16"/>
                      <p:cNvPicPr>
                        <a:picLocks noChangeAspect="1" noChangeArrowheads="1"/>
                      </p:cNvPicPr>
                      <p:nvPr/>
                    </p:nvPicPr>
                    <p:blipFill>
                      <a:blip r:embed="rId6"/>
                      <a:srcRect/>
                      <a:stretch>
                        <a:fillRect/>
                      </a:stretch>
                    </p:blipFill>
                    <p:spPr bwMode="auto">
                      <a:xfrm>
                        <a:off x="483623" y="5654675"/>
                        <a:ext cx="2544762" cy="1066800"/>
                      </a:xfrm>
                      <a:prstGeom prst="rect">
                        <a:avLst/>
                      </a:prstGeom>
                      <a:noFill/>
                      <a:ln>
                        <a:noFill/>
                      </a:ln>
                    </p:spPr>
                  </p:pic>
                </p:oleObj>
              </mc:Fallback>
            </mc:AlternateContent>
          </a:graphicData>
        </a:graphic>
      </p:graphicFrame>
      <p:graphicFrame>
        <p:nvGraphicFramePr>
          <p:cNvPr id="18" name="Object 17"/>
          <p:cNvGraphicFramePr>
            <a:graphicFrameLocks noChangeAspect="1"/>
          </p:cNvGraphicFramePr>
          <p:nvPr/>
        </p:nvGraphicFramePr>
        <p:xfrm>
          <a:off x="3429000" y="5518150"/>
          <a:ext cx="3810000" cy="996134"/>
        </p:xfrm>
        <a:graphic>
          <a:graphicData uri="http://schemas.openxmlformats.org/presentationml/2006/ole">
            <mc:AlternateContent xmlns:mc="http://schemas.openxmlformats.org/markup-compatibility/2006">
              <mc:Choice xmlns:v="urn:schemas-microsoft-com:vml" Requires="v">
                <p:oleObj name="Equation" r:id="rId7" imgW="1981080" imgH="533160" progId="Equation.DSMT4">
                  <p:embed/>
                </p:oleObj>
              </mc:Choice>
              <mc:Fallback>
                <p:oleObj name="Equation" r:id="rId7" imgW="1981080" imgH="533160" progId="Equation.DSMT4">
                  <p:embed/>
                  <p:pic>
                    <p:nvPicPr>
                      <p:cNvPr id="18" name="Object 17"/>
                      <p:cNvPicPr>
                        <a:picLocks noChangeAspect="1" noChangeArrowheads="1"/>
                      </p:cNvPicPr>
                      <p:nvPr/>
                    </p:nvPicPr>
                    <p:blipFill>
                      <a:blip r:embed="rId8"/>
                      <a:srcRect/>
                      <a:stretch>
                        <a:fillRect/>
                      </a:stretch>
                    </p:blipFill>
                    <p:spPr bwMode="auto">
                      <a:xfrm>
                        <a:off x="3429000" y="5518150"/>
                        <a:ext cx="3810000" cy="99613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11356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9/21/2023</a:t>
            </a:r>
            <a:endParaRPr lang="en-US" dirty="0"/>
          </a:p>
        </p:txBody>
      </p:sp>
      <p:sp>
        <p:nvSpPr>
          <p:cNvPr id="3" name="Footer Placeholder 2"/>
          <p:cNvSpPr>
            <a:spLocks noGrp="1"/>
          </p:cNvSpPr>
          <p:nvPr>
            <p:ph type="ftr" sz="quarter" idx="11"/>
          </p:nvPr>
        </p:nvSpPr>
        <p:spPr/>
        <p:txBody>
          <a:bodyPr/>
          <a:lstStyle/>
          <a:p>
            <a:r>
              <a:rPr lang="en-US"/>
              <a:t>PHY 337/637  Fall 2023--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graphicFrame>
        <p:nvGraphicFramePr>
          <p:cNvPr id="7" name="Object 6"/>
          <p:cNvGraphicFramePr>
            <a:graphicFrameLocks noChangeAspect="1"/>
          </p:cNvGraphicFramePr>
          <p:nvPr/>
        </p:nvGraphicFramePr>
        <p:xfrm>
          <a:off x="762000" y="457200"/>
          <a:ext cx="7634288" cy="2126687"/>
        </p:xfrm>
        <a:graphic>
          <a:graphicData uri="http://schemas.openxmlformats.org/presentationml/2006/ole">
            <mc:AlternateContent xmlns:mc="http://schemas.openxmlformats.org/markup-compatibility/2006">
              <mc:Choice xmlns:v="urn:schemas-microsoft-com:vml" Requires="v">
                <p:oleObj name="Equation" r:id="rId3" imgW="4914720" imgH="1409400" progId="Equation.DSMT4">
                  <p:embed/>
                </p:oleObj>
              </mc:Choice>
              <mc:Fallback>
                <p:oleObj name="Equation" r:id="rId3" imgW="4914720" imgH="1409400" progId="Equation.DSMT4">
                  <p:embed/>
                  <p:pic>
                    <p:nvPicPr>
                      <p:cNvPr id="7" name="Object 6"/>
                      <p:cNvPicPr>
                        <a:picLocks noChangeAspect="1" noChangeArrowheads="1"/>
                      </p:cNvPicPr>
                      <p:nvPr/>
                    </p:nvPicPr>
                    <p:blipFill>
                      <a:blip r:embed="rId4"/>
                      <a:srcRect/>
                      <a:stretch>
                        <a:fillRect/>
                      </a:stretch>
                    </p:blipFill>
                    <p:spPr bwMode="auto">
                      <a:xfrm>
                        <a:off x="762000" y="457200"/>
                        <a:ext cx="7634288" cy="2126687"/>
                      </a:xfrm>
                      <a:prstGeom prst="rect">
                        <a:avLst/>
                      </a:prstGeom>
                      <a:noFill/>
                      <a:ln>
                        <a:noFill/>
                      </a:ln>
                    </p:spPr>
                  </p:pic>
                </p:oleObj>
              </mc:Fallback>
            </mc:AlternateContent>
          </a:graphicData>
        </a:graphic>
      </p:graphicFrame>
      <p:sp>
        <p:nvSpPr>
          <p:cNvPr id="8" name="TextBox 7"/>
          <p:cNvSpPr txBox="1"/>
          <p:nvPr/>
        </p:nvSpPr>
        <p:spPr>
          <a:xfrm>
            <a:off x="228600" y="76200"/>
            <a:ext cx="5715000" cy="461665"/>
          </a:xfrm>
          <a:prstGeom prst="rect">
            <a:avLst/>
          </a:prstGeom>
          <a:noFill/>
        </p:spPr>
        <p:txBody>
          <a:bodyPr wrap="square" rtlCol="0">
            <a:spAutoFit/>
          </a:bodyPr>
          <a:lstStyle/>
          <a:p>
            <a:r>
              <a:rPr lang="en-US" sz="2400" dirty="0">
                <a:latin typeface="+mj-lt"/>
              </a:rPr>
              <a:t>Moment of inertia tensor</a:t>
            </a:r>
          </a:p>
        </p:txBody>
      </p:sp>
      <p:graphicFrame>
        <p:nvGraphicFramePr>
          <p:cNvPr id="9" name="Object 8"/>
          <p:cNvGraphicFramePr>
            <a:graphicFrameLocks noChangeAspect="1"/>
          </p:cNvGraphicFramePr>
          <p:nvPr/>
        </p:nvGraphicFramePr>
        <p:xfrm>
          <a:off x="608012" y="2819400"/>
          <a:ext cx="8307388" cy="3207803"/>
        </p:xfrm>
        <a:graphic>
          <a:graphicData uri="http://schemas.openxmlformats.org/presentationml/2006/ole">
            <mc:AlternateContent xmlns:mc="http://schemas.openxmlformats.org/markup-compatibility/2006">
              <mc:Choice xmlns:v="urn:schemas-microsoft-com:vml" Requires="v">
                <p:oleObj name="Equation" r:id="rId5" imgW="5079960" imgH="2019240" progId="Equation.DSMT4">
                  <p:embed/>
                </p:oleObj>
              </mc:Choice>
              <mc:Fallback>
                <p:oleObj name="Equation" r:id="rId5" imgW="5079960" imgH="2019240" progId="Equation.DSMT4">
                  <p:embed/>
                  <p:pic>
                    <p:nvPicPr>
                      <p:cNvPr id="9" name="Object 8"/>
                      <p:cNvPicPr>
                        <a:picLocks noChangeAspect="1" noChangeArrowheads="1"/>
                      </p:cNvPicPr>
                      <p:nvPr/>
                    </p:nvPicPr>
                    <p:blipFill>
                      <a:blip r:embed="rId6"/>
                      <a:srcRect/>
                      <a:stretch>
                        <a:fillRect/>
                      </a:stretch>
                    </p:blipFill>
                    <p:spPr bwMode="auto">
                      <a:xfrm>
                        <a:off x="608012" y="2819400"/>
                        <a:ext cx="8307388" cy="320780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85195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9/21/2023</a:t>
            </a:r>
            <a:endParaRPr lang="en-US" dirty="0"/>
          </a:p>
        </p:txBody>
      </p:sp>
      <p:sp>
        <p:nvSpPr>
          <p:cNvPr id="3" name="Footer Placeholder 2"/>
          <p:cNvSpPr>
            <a:spLocks noGrp="1"/>
          </p:cNvSpPr>
          <p:nvPr>
            <p:ph type="ftr" sz="quarter" idx="11"/>
          </p:nvPr>
        </p:nvSpPr>
        <p:spPr/>
        <p:txBody>
          <a:bodyPr/>
          <a:lstStyle/>
          <a:p>
            <a:r>
              <a:rPr lang="en-US"/>
              <a:t>PHY 337/637  Fall 2023--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381000" y="150167"/>
            <a:ext cx="8077200" cy="461665"/>
          </a:xfrm>
          <a:prstGeom prst="rect">
            <a:avLst/>
          </a:prstGeom>
          <a:noFill/>
        </p:spPr>
        <p:txBody>
          <a:bodyPr wrap="square" rtlCol="0">
            <a:spAutoFit/>
          </a:bodyPr>
          <a:lstStyle/>
          <a:p>
            <a:r>
              <a:rPr lang="en-US" sz="2400" dirty="0">
                <a:latin typeface="+mj-lt"/>
              </a:rPr>
              <a:t>Descriptions of rotation about a given origin -- continued</a:t>
            </a:r>
          </a:p>
        </p:txBody>
      </p:sp>
      <p:graphicFrame>
        <p:nvGraphicFramePr>
          <p:cNvPr id="6" name="Object 5"/>
          <p:cNvGraphicFramePr>
            <a:graphicFrameLocks noChangeAspect="1"/>
          </p:cNvGraphicFramePr>
          <p:nvPr/>
        </p:nvGraphicFramePr>
        <p:xfrm>
          <a:off x="457200" y="611832"/>
          <a:ext cx="8313385" cy="3962400"/>
        </p:xfrm>
        <a:graphic>
          <a:graphicData uri="http://schemas.openxmlformats.org/presentationml/2006/ole">
            <mc:AlternateContent xmlns:mc="http://schemas.openxmlformats.org/markup-compatibility/2006">
              <mc:Choice xmlns:v="urn:schemas-microsoft-com:vml" Requires="v">
                <p:oleObj name="Equation" r:id="rId3" imgW="5460840" imgH="2679480" progId="Equation.DSMT4">
                  <p:embed/>
                </p:oleObj>
              </mc:Choice>
              <mc:Fallback>
                <p:oleObj name="Equation" r:id="rId3" imgW="5460840" imgH="2679480" progId="Equation.DSMT4">
                  <p:embed/>
                  <p:pic>
                    <p:nvPicPr>
                      <p:cNvPr id="6" name="Object 5"/>
                      <p:cNvPicPr>
                        <a:picLocks noChangeAspect="1" noChangeArrowheads="1"/>
                      </p:cNvPicPr>
                      <p:nvPr/>
                    </p:nvPicPr>
                    <p:blipFill>
                      <a:blip r:embed="rId4"/>
                      <a:srcRect/>
                      <a:stretch>
                        <a:fillRect/>
                      </a:stretch>
                    </p:blipFill>
                    <p:spPr bwMode="auto">
                      <a:xfrm>
                        <a:off x="457200" y="611832"/>
                        <a:ext cx="8313385" cy="39624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nvGraphicFramePr>
        <p:xfrm>
          <a:off x="533400" y="4572000"/>
          <a:ext cx="3863975" cy="2031093"/>
        </p:xfrm>
        <a:graphic>
          <a:graphicData uri="http://schemas.openxmlformats.org/presentationml/2006/ole">
            <mc:AlternateContent xmlns:mc="http://schemas.openxmlformats.org/markup-compatibility/2006">
              <mc:Choice xmlns:v="urn:schemas-microsoft-com:vml" Requires="v">
                <p:oleObj name="Equation" r:id="rId5" imgW="2158920" imgH="1168200" progId="Equation.DSMT4">
                  <p:embed/>
                </p:oleObj>
              </mc:Choice>
              <mc:Fallback>
                <p:oleObj name="Equation" r:id="rId5" imgW="2158920" imgH="1168200" progId="Equation.DSMT4">
                  <p:embed/>
                  <p:pic>
                    <p:nvPicPr>
                      <p:cNvPr id="7" name="Object 6"/>
                      <p:cNvPicPr>
                        <a:picLocks noChangeAspect="1" noChangeArrowheads="1"/>
                      </p:cNvPicPr>
                      <p:nvPr/>
                    </p:nvPicPr>
                    <p:blipFill>
                      <a:blip r:embed="rId6"/>
                      <a:srcRect/>
                      <a:stretch>
                        <a:fillRect/>
                      </a:stretch>
                    </p:blipFill>
                    <p:spPr bwMode="auto">
                      <a:xfrm>
                        <a:off x="533400" y="4572000"/>
                        <a:ext cx="3863975" cy="2031093"/>
                      </a:xfrm>
                      <a:prstGeom prst="rect">
                        <a:avLst/>
                      </a:prstGeom>
                      <a:noFill/>
                      <a:ln>
                        <a:noFill/>
                      </a:ln>
                    </p:spPr>
                  </p:pic>
                </p:oleObj>
              </mc:Fallback>
            </mc:AlternateContent>
          </a:graphicData>
        </a:graphic>
      </p:graphicFrame>
      <p:graphicFrame>
        <p:nvGraphicFramePr>
          <p:cNvPr id="8" name="Object 7">
            <a:extLst>
              <a:ext uri="{FF2B5EF4-FFF2-40B4-BE49-F238E27FC236}">
                <a16:creationId xmlns:a16="http://schemas.microsoft.com/office/drawing/2014/main" id="{34BF9F1A-3773-4AB8-A188-87822BD87ACD}"/>
              </a:ext>
            </a:extLst>
          </p:cNvPr>
          <p:cNvGraphicFramePr>
            <a:graphicFrameLocks noChangeAspect="1"/>
          </p:cNvGraphicFramePr>
          <p:nvPr/>
        </p:nvGraphicFramePr>
        <p:xfrm>
          <a:off x="5457825" y="4953000"/>
          <a:ext cx="2701925" cy="806450"/>
        </p:xfrm>
        <a:graphic>
          <a:graphicData uri="http://schemas.openxmlformats.org/presentationml/2006/ole">
            <mc:AlternateContent xmlns:mc="http://schemas.openxmlformats.org/markup-compatibility/2006">
              <mc:Choice xmlns:v="urn:schemas-microsoft-com:vml" Requires="v">
                <p:oleObj name="Equation" r:id="rId7" imgW="1447560" imgH="431640" progId="Equation.DSMT4">
                  <p:embed/>
                </p:oleObj>
              </mc:Choice>
              <mc:Fallback>
                <p:oleObj name="Equation" r:id="rId7" imgW="1447560" imgH="431640" progId="Equation.DSMT4">
                  <p:embed/>
                  <p:pic>
                    <p:nvPicPr>
                      <p:cNvPr id="8" name="Object 7">
                        <a:extLst>
                          <a:ext uri="{FF2B5EF4-FFF2-40B4-BE49-F238E27FC236}">
                            <a16:creationId xmlns:a16="http://schemas.microsoft.com/office/drawing/2014/main" id="{34BF9F1A-3773-4AB8-A188-87822BD87ACD}"/>
                          </a:ext>
                        </a:extLst>
                      </p:cNvPr>
                      <p:cNvPicPr/>
                      <p:nvPr/>
                    </p:nvPicPr>
                    <p:blipFill>
                      <a:blip r:embed="rId8"/>
                      <a:stretch>
                        <a:fillRect/>
                      </a:stretch>
                    </p:blipFill>
                    <p:spPr>
                      <a:xfrm>
                        <a:off x="5457825" y="4953000"/>
                        <a:ext cx="2701925" cy="806450"/>
                      </a:xfrm>
                      <a:prstGeom prst="rect">
                        <a:avLst/>
                      </a:prstGeom>
                    </p:spPr>
                  </p:pic>
                </p:oleObj>
              </mc:Fallback>
            </mc:AlternateContent>
          </a:graphicData>
        </a:graphic>
      </p:graphicFrame>
    </p:spTree>
    <p:extLst>
      <p:ext uri="{BB962C8B-B14F-4D97-AF65-F5344CB8AC3E}">
        <p14:creationId xmlns:p14="http://schemas.microsoft.com/office/powerpoint/2010/main" val="2405789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diagram of a circle with arrows and numbers&#10;&#10;Description automatically generated">
            <a:extLst>
              <a:ext uri="{FF2B5EF4-FFF2-40B4-BE49-F238E27FC236}">
                <a16:creationId xmlns:a16="http://schemas.microsoft.com/office/drawing/2014/main" id="{C8779629-0914-78F8-D0EC-7DD385901B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548547"/>
            <a:ext cx="3505504" cy="4016088"/>
          </a:xfrm>
          <a:prstGeom prst="rect">
            <a:avLst/>
          </a:prstGeom>
        </p:spPr>
      </p:pic>
      <p:sp>
        <p:nvSpPr>
          <p:cNvPr id="2" name="Date Placeholder 1"/>
          <p:cNvSpPr>
            <a:spLocks noGrp="1"/>
          </p:cNvSpPr>
          <p:nvPr>
            <p:ph type="dt" sz="half" idx="10"/>
          </p:nvPr>
        </p:nvSpPr>
        <p:spPr/>
        <p:txBody>
          <a:bodyPr/>
          <a:lstStyle/>
          <a:p>
            <a:r>
              <a:rPr lang="en-US"/>
              <a:t>9/21/2023</a:t>
            </a:r>
            <a:endParaRPr lang="en-US" dirty="0"/>
          </a:p>
        </p:txBody>
      </p:sp>
      <p:sp>
        <p:nvSpPr>
          <p:cNvPr id="3" name="Footer Placeholder 2"/>
          <p:cNvSpPr>
            <a:spLocks noGrp="1"/>
          </p:cNvSpPr>
          <p:nvPr>
            <p:ph type="ftr" sz="quarter" idx="11"/>
          </p:nvPr>
        </p:nvSpPr>
        <p:spPr/>
        <p:txBody>
          <a:bodyPr/>
          <a:lstStyle/>
          <a:p>
            <a:r>
              <a:rPr lang="en-US"/>
              <a:t>PHY 337/637  Fall 2023--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304800" y="457200"/>
            <a:ext cx="8001000" cy="830997"/>
          </a:xfrm>
          <a:prstGeom prst="rect">
            <a:avLst/>
          </a:prstGeom>
          <a:noFill/>
        </p:spPr>
        <p:txBody>
          <a:bodyPr wrap="square" rtlCol="0">
            <a:spAutoFit/>
          </a:bodyPr>
          <a:lstStyle/>
          <a:p>
            <a:r>
              <a:rPr lang="en-US" sz="2400" dirty="0">
                <a:latin typeface="+mj-lt"/>
              </a:rPr>
              <a:t>Transformation between body-fixed and inertial coordinate systems – Euler angles</a:t>
            </a:r>
          </a:p>
        </p:txBody>
      </p:sp>
      <p:sp>
        <p:nvSpPr>
          <p:cNvPr id="6" name="TextBox 5"/>
          <p:cNvSpPr txBox="1"/>
          <p:nvPr/>
        </p:nvSpPr>
        <p:spPr>
          <a:xfrm>
            <a:off x="152400" y="5638800"/>
            <a:ext cx="6477000" cy="457200"/>
          </a:xfrm>
          <a:prstGeom prst="rect">
            <a:avLst/>
          </a:prstGeom>
          <a:noFill/>
        </p:spPr>
        <p:txBody>
          <a:bodyPr wrap="square" rtlCol="0">
            <a:spAutoFit/>
          </a:bodyPr>
          <a:lstStyle/>
          <a:p>
            <a:r>
              <a:rPr lang="en-US" sz="2400" dirty="0">
                <a:latin typeface="+mj-lt"/>
              </a:rPr>
              <a:t>From section 13.13 of Cline</a:t>
            </a:r>
          </a:p>
        </p:txBody>
      </p:sp>
      <p:sp>
        <p:nvSpPr>
          <p:cNvPr id="7" name="TextBox 6"/>
          <p:cNvSpPr txBox="1"/>
          <p:nvPr/>
        </p:nvSpPr>
        <p:spPr>
          <a:xfrm>
            <a:off x="2400604" y="1474382"/>
            <a:ext cx="3429000" cy="457200"/>
          </a:xfrm>
          <a:prstGeom prst="rect">
            <a:avLst/>
          </a:prstGeom>
          <a:noFill/>
        </p:spPr>
        <p:txBody>
          <a:bodyPr wrap="square" rtlCol="0">
            <a:spAutoFit/>
          </a:bodyPr>
          <a:lstStyle/>
          <a:p>
            <a:r>
              <a:rPr lang="en-US" sz="2400" b="1" dirty="0">
                <a:solidFill>
                  <a:srgbClr val="00B0F0"/>
                </a:solidFill>
                <a:latin typeface="+mj-lt"/>
              </a:rPr>
              <a:t>inertial</a:t>
            </a:r>
          </a:p>
        </p:txBody>
      </p:sp>
      <p:sp>
        <p:nvSpPr>
          <p:cNvPr id="10" name="Rectangle 9">
            <a:extLst>
              <a:ext uri="{FF2B5EF4-FFF2-40B4-BE49-F238E27FC236}">
                <a16:creationId xmlns:a16="http://schemas.microsoft.com/office/drawing/2014/main" id="{30C2530E-2967-4268-886B-7867BD0EC20B}"/>
              </a:ext>
            </a:extLst>
          </p:cNvPr>
          <p:cNvSpPr/>
          <p:nvPr/>
        </p:nvSpPr>
        <p:spPr>
          <a:xfrm>
            <a:off x="4438650" y="1408132"/>
            <a:ext cx="4572000" cy="3970318"/>
          </a:xfrm>
          <a:prstGeom prst="rect">
            <a:avLst/>
          </a:prstGeom>
        </p:spPr>
        <p:txBody>
          <a:bodyPr>
            <a:spAutoFit/>
          </a:bodyPr>
          <a:lstStyle/>
          <a:p>
            <a:r>
              <a:rPr lang="en-US" dirty="0"/>
              <a:t>Comment – Since this is an old and intriguing subject, there are a lot of terminologies and conventions, not all of which are compatible.    We are following the convention found in your textbook mechanics texts and NOT the convention found in most quantum mechanics texts.    Euler’s main point is that any rotation can be described by 3 successive rotations about 3 different (not necessarily orthogonal) axes.   In this case, one is along the inertial z axis and another is along the body fixed 3 axis.    The middle rotation is along an intermediate n axis.</a:t>
            </a:r>
          </a:p>
        </p:txBody>
      </p:sp>
      <p:sp>
        <p:nvSpPr>
          <p:cNvPr id="23" name="TextBox 22">
            <a:extLst>
              <a:ext uri="{FF2B5EF4-FFF2-40B4-BE49-F238E27FC236}">
                <a16:creationId xmlns:a16="http://schemas.microsoft.com/office/drawing/2014/main" id="{13680F6C-990D-786A-2C00-9E59E9D74553}"/>
              </a:ext>
            </a:extLst>
          </p:cNvPr>
          <p:cNvSpPr txBox="1"/>
          <p:nvPr/>
        </p:nvSpPr>
        <p:spPr>
          <a:xfrm>
            <a:off x="152400" y="2325831"/>
            <a:ext cx="3429000" cy="457200"/>
          </a:xfrm>
          <a:prstGeom prst="rect">
            <a:avLst/>
          </a:prstGeom>
          <a:noFill/>
        </p:spPr>
        <p:txBody>
          <a:bodyPr wrap="square" rtlCol="0">
            <a:spAutoFit/>
          </a:bodyPr>
          <a:lstStyle/>
          <a:p>
            <a:r>
              <a:rPr lang="en-US" sz="2400" b="1" dirty="0">
                <a:solidFill>
                  <a:srgbClr val="FF0000"/>
                </a:solidFill>
                <a:latin typeface="+mj-lt"/>
              </a:rPr>
              <a:t>body</a:t>
            </a:r>
          </a:p>
        </p:txBody>
      </p:sp>
    </p:spTree>
    <p:extLst>
      <p:ext uri="{BB962C8B-B14F-4D97-AF65-F5344CB8AC3E}">
        <p14:creationId xmlns:p14="http://schemas.microsoft.com/office/powerpoint/2010/main" val="1345877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9/21/2023</a:t>
            </a:r>
            <a:endParaRPr lang="en-US" dirty="0"/>
          </a:p>
        </p:txBody>
      </p:sp>
      <p:sp>
        <p:nvSpPr>
          <p:cNvPr id="3" name="Footer Placeholder 2"/>
          <p:cNvSpPr>
            <a:spLocks noGrp="1"/>
          </p:cNvSpPr>
          <p:nvPr>
            <p:ph type="ftr" sz="quarter" idx="11"/>
          </p:nvPr>
        </p:nvSpPr>
        <p:spPr/>
        <p:txBody>
          <a:bodyPr/>
          <a:lstStyle/>
          <a:p>
            <a:r>
              <a:rPr lang="en-US"/>
              <a:t>PHY 337/637  Fall 2023--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graphicFrame>
        <p:nvGraphicFramePr>
          <p:cNvPr id="29" name="Object 28"/>
          <p:cNvGraphicFramePr>
            <a:graphicFrameLocks noChangeAspect="1"/>
          </p:cNvGraphicFramePr>
          <p:nvPr/>
        </p:nvGraphicFramePr>
        <p:xfrm>
          <a:off x="3048000" y="4721225"/>
          <a:ext cx="387350" cy="522288"/>
        </p:xfrm>
        <a:graphic>
          <a:graphicData uri="http://schemas.openxmlformats.org/presentationml/2006/ole">
            <mc:AlternateContent xmlns:mc="http://schemas.openxmlformats.org/markup-compatibility/2006">
              <mc:Choice xmlns:v="urn:schemas-microsoft-com:vml" Requires="v">
                <p:oleObj name="数式" r:id="rId3" imgW="164880" imgH="228600" progId="Equation.3">
                  <p:embed/>
                </p:oleObj>
              </mc:Choice>
              <mc:Fallback>
                <p:oleObj name="数式" r:id="rId3" imgW="164880" imgH="228600" progId="Equation.3">
                  <p:embed/>
                  <p:pic>
                    <p:nvPicPr>
                      <p:cNvPr id="29" name="Object 28"/>
                      <p:cNvPicPr>
                        <a:picLocks noChangeAspect="1" noChangeArrowheads="1"/>
                      </p:cNvPicPr>
                      <p:nvPr/>
                    </p:nvPicPr>
                    <p:blipFill>
                      <a:blip r:embed="rId4"/>
                      <a:srcRect/>
                      <a:stretch>
                        <a:fillRect/>
                      </a:stretch>
                    </p:blipFill>
                    <p:spPr bwMode="auto">
                      <a:xfrm>
                        <a:off x="3048000" y="4721225"/>
                        <a:ext cx="3873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268178886"/>
              </p:ext>
            </p:extLst>
          </p:nvPr>
        </p:nvGraphicFramePr>
        <p:xfrm>
          <a:off x="4265613" y="2011363"/>
          <a:ext cx="2979737" cy="549275"/>
        </p:xfrm>
        <a:graphic>
          <a:graphicData uri="http://schemas.openxmlformats.org/presentationml/2006/ole">
            <mc:AlternateContent xmlns:mc="http://schemas.openxmlformats.org/markup-compatibility/2006">
              <mc:Choice xmlns:v="urn:schemas-microsoft-com:vml" Requires="v">
                <p:oleObj name="Equation" r:id="rId5" imgW="1269720" imgH="241200" progId="Equation.DSMT4">
                  <p:embed/>
                </p:oleObj>
              </mc:Choice>
              <mc:Fallback>
                <p:oleObj name="Equation" r:id="rId5" imgW="1269720" imgH="241200" progId="Equation.DSMT4">
                  <p:embed/>
                  <p:pic>
                    <p:nvPicPr>
                      <p:cNvPr id="31" name="Object 30"/>
                      <p:cNvPicPr>
                        <a:picLocks noChangeAspect="1" noChangeArrowheads="1"/>
                      </p:cNvPicPr>
                      <p:nvPr/>
                    </p:nvPicPr>
                    <p:blipFill>
                      <a:blip r:embed="rId6"/>
                      <a:srcRect/>
                      <a:stretch>
                        <a:fillRect/>
                      </a:stretch>
                    </p:blipFill>
                    <p:spPr bwMode="auto">
                      <a:xfrm>
                        <a:off x="4265613" y="2011363"/>
                        <a:ext cx="29797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TextBox 31"/>
          <p:cNvSpPr txBox="1"/>
          <p:nvPr/>
        </p:nvSpPr>
        <p:spPr>
          <a:xfrm>
            <a:off x="3818468" y="3379470"/>
            <a:ext cx="4868332" cy="830997"/>
          </a:xfrm>
          <a:prstGeom prst="rect">
            <a:avLst/>
          </a:prstGeom>
          <a:noFill/>
        </p:spPr>
        <p:txBody>
          <a:bodyPr wrap="square" rtlCol="0">
            <a:spAutoFit/>
          </a:bodyPr>
          <a:lstStyle/>
          <a:p>
            <a:r>
              <a:rPr lang="en-US" sz="2400" dirty="0">
                <a:latin typeface="+mj-lt"/>
              </a:rPr>
              <a:t>Need to express all components in body-fixed frame:</a:t>
            </a:r>
          </a:p>
        </p:txBody>
      </p:sp>
      <p:graphicFrame>
        <p:nvGraphicFramePr>
          <p:cNvPr id="20" name="Object 19"/>
          <p:cNvGraphicFramePr>
            <a:graphicFrameLocks noChangeAspect="1"/>
          </p:cNvGraphicFramePr>
          <p:nvPr/>
        </p:nvGraphicFramePr>
        <p:xfrm>
          <a:off x="4438650" y="4451823"/>
          <a:ext cx="3797299" cy="600438"/>
        </p:xfrm>
        <a:graphic>
          <a:graphicData uri="http://schemas.openxmlformats.org/presentationml/2006/ole">
            <mc:AlternateContent xmlns:mc="http://schemas.openxmlformats.org/markup-compatibility/2006">
              <mc:Choice xmlns:v="urn:schemas-microsoft-com:vml" Requires="v">
                <p:oleObj name="Equation" r:id="rId7" imgW="2031840" imgH="330120" progId="Equation.DSMT4">
                  <p:embed/>
                </p:oleObj>
              </mc:Choice>
              <mc:Fallback>
                <p:oleObj name="Equation" r:id="rId7" imgW="2031840" imgH="330120" progId="Equation.DSMT4">
                  <p:embed/>
                  <p:pic>
                    <p:nvPicPr>
                      <p:cNvPr id="20" name="Object 19"/>
                      <p:cNvPicPr>
                        <a:picLocks noChangeAspect="1" noChangeArrowheads="1"/>
                      </p:cNvPicPr>
                      <p:nvPr/>
                    </p:nvPicPr>
                    <p:blipFill>
                      <a:blip r:embed="rId8"/>
                      <a:srcRect/>
                      <a:stretch>
                        <a:fillRect/>
                      </a:stretch>
                    </p:blipFill>
                    <p:spPr bwMode="auto">
                      <a:xfrm>
                        <a:off x="4438650" y="4451823"/>
                        <a:ext cx="3797299" cy="600438"/>
                      </a:xfrm>
                      <a:prstGeom prst="rect">
                        <a:avLst/>
                      </a:prstGeom>
                      <a:noFill/>
                      <a:ln>
                        <a:noFill/>
                      </a:ln>
                    </p:spPr>
                  </p:pic>
                </p:oleObj>
              </mc:Fallback>
            </mc:AlternateContent>
          </a:graphicData>
        </a:graphic>
      </p:graphicFrame>
      <p:pic>
        <p:nvPicPr>
          <p:cNvPr id="33" name="Picture 32" descr="A diagram of a circle with arrows and numbers&#10;&#10;Description automatically generated">
            <a:extLst>
              <a:ext uri="{FF2B5EF4-FFF2-40B4-BE49-F238E27FC236}">
                <a16:creationId xmlns:a16="http://schemas.microsoft.com/office/drawing/2014/main" id="{72B5EFEE-FFE9-86C1-7AF0-9B2CF336521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032" y="1267321"/>
            <a:ext cx="3505504" cy="4016088"/>
          </a:xfrm>
          <a:prstGeom prst="rect">
            <a:avLst/>
          </a:prstGeom>
        </p:spPr>
      </p:pic>
    </p:spTree>
    <p:extLst>
      <p:ext uri="{BB962C8B-B14F-4D97-AF65-F5344CB8AC3E}">
        <p14:creationId xmlns:p14="http://schemas.microsoft.com/office/powerpoint/2010/main" val="1451305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9/21/2023</a:t>
            </a:r>
            <a:endParaRPr lang="en-US" dirty="0"/>
          </a:p>
        </p:txBody>
      </p:sp>
      <p:sp>
        <p:nvSpPr>
          <p:cNvPr id="3" name="Footer Placeholder 2"/>
          <p:cNvSpPr>
            <a:spLocks noGrp="1"/>
          </p:cNvSpPr>
          <p:nvPr>
            <p:ph type="ftr" sz="quarter" idx="11"/>
          </p:nvPr>
        </p:nvSpPr>
        <p:spPr/>
        <p:txBody>
          <a:bodyPr/>
          <a:lstStyle/>
          <a:p>
            <a:r>
              <a:rPr lang="en-US"/>
              <a:t>PHY 337/637  Fall 2023--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graphicFrame>
        <p:nvGraphicFramePr>
          <p:cNvPr id="29" name="Object 28"/>
          <p:cNvGraphicFramePr>
            <a:graphicFrameLocks noChangeAspect="1"/>
          </p:cNvGraphicFramePr>
          <p:nvPr/>
        </p:nvGraphicFramePr>
        <p:xfrm>
          <a:off x="3048000" y="4721225"/>
          <a:ext cx="387350" cy="522288"/>
        </p:xfrm>
        <a:graphic>
          <a:graphicData uri="http://schemas.openxmlformats.org/presentationml/2006/ole">
            <mc:AlternateContent xmlns:mc="http://schemas.openxmlformats.org/markup-compatibility/2006">
              <mc:Choice xmlns:v="urn:schemas-microsoft-com:vml" Requires="v">
                <p:oleObj name="数式" r:id="rId3" imgW="164880" imgH="228600" progId="Equation.3">
                  <p:embed/>
                </p:oleObj>
              </mc:Choice>
              <mc:Fallback>
                <p:oleObj name="数式" r:id="rId3" imgW="164880" imgH="228600" progId="Equation.3">
                  <p:embed/>
                  <p:pic>
                    <p:nvPicPr>
                      <p:cNvPr id="29" name="Object 28"/>
                      <p:cNvPicPr>
                        <a:picLocks noChangeAspect="1" noChangeArrowheads="1"/>
                      </p:cNvPicPr>
                      <p:nvPr/>
                    </p:nvPicPr>
                    <p:blipFill>
                      <a:blip r:embed="rId4"/>
                      <a:srcRect/>
                      <a:stretch>
                        <a:fillRect/>
                      </a:stretch>
                    </p:blipFill>
                    <p:spPr bwMode="auto">
                      <a:xfrm>
                        <a:off x="3048000" y="4721225"/>
                        <a:ext cx="3873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 name="Picture 19" descr="A diagram of a circle with arrows and numbers&#10;&#10;Description automatically generated">
            <a:extLst>
              <a:ext uri="{FF2B5EF4-FFF2-40B4-BE49-F238E27FC236}">
                <a16:creationId xmlns:a16="http://schemas.microsoft.com/office/drawing/2014/main" id="{AEEE7121-16A3-9A35-DB1A-1A77EBE31A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671" y="1371600"/>
            <a:ext cx="3505504" cy="4016088"/>
          </a:xfrm>
          <a:prstGeom prst="rect">
            <a:avLst/>
          </a:prstGeom>
        </p:spPr>
      </p:pic>
      <p:graphicFrame>
        <p:nvGraphicFramePr>
          <p:cNvPr id="32" name="Object 31">
            <a:extLst>
              <a:ext uri="{FF2B5EF4-FFF2-40B4-BE49-F238E27FC236}">
                <a16:creationId xmlns:a16="http://schemas.microsoft.com/office/drawing/2014/main" id="{A4784F34-B80A-1100-E63D-9B2F4A001FFE}"/>
              </a:ext>
            </a:extLst>
          </p:cNvPr>
          <p:cNvGraphicFramePr>
            <a:graphicFrameLocks noChangeAspect="1"/>
          </p:cNvGraphicFramePr>
          <p:nvPr>
            <p:extLst>
              <p:ext uri="{D42A27DB-BD31-4B8C-83A1-F6EECF244321}">
                <p14:modId xmlns:p14="http://schemas.microsoft.com/office/powerpoint/2010/main" val="1052784314"/>
              </p:ext>
            </p:extLst>
          </p:nvPr>
        </p:nvGraphicFramePr>
        <p:xfrm>
          <a:off x="3937000" y="882644"/>
          <a:ext cx="4261364" cy="785526"/>
        </p:xfrm>
        <a:graphic>
          <a:graphicData uri="http://schemas.openxmlformats.org/presentationml/2006/ole">
            <mc:AlternateContent xmlns:mc="http://schemas.openxmlformats.org/markup-compatibility/2006">
              <mc:Choice xmlns:v="urn:schemas-microsoft-com:vml" Requires="v">
                <p:oleObj name="Equation" r:id="rId6" imgW="1269720" imgH="241200" progId="Equation.DSMT4">
                  <p:embed/>
                </p:oleObj>
              </mc:Choice>
              <mc:Fallback>
                <p:oleObj name="Equation" r:id="rId6" imgW="1269720" imgH="241200" progId="Equation.DSMT4">
                  <p:embed/>
                  <p:pic>
                    <p:nvPicPr>
                      <p:cNvPr id="31" name="Object 30"/>
                      <p:cNvPicPr>
                        <a:picLocks noChangeAspect="1" noChangeArrowheads="1"/>
                      </p:cNvPicPr>
                      <p:nvPr/>
                    </p:nvPicPr>
                    <p:blipFill>
                      <a:blip r:embed="rId7"/>
                      <a:srcRect/>
                      <a:stretch>
                        <a:fillRect/>
                      </a:stretch>
                    </p:blipFill>
                    <p:spPr bwMode="auto">
                      <a:xfrm>
                        <a:off x="3937000" y="882644"/>
                        <a:ext cx="4261364" cy="785526"/>
                      </a:xfrm>
                      <a:prstGeom prst="rect">
                        <a:avLst/>
                      </a:prstGeom>
                      <a:noFill/>
                      <a:ln>
                        <a:noFill/>
                      </a:ln>
                    </p:spPr>
                  </p:pic>
                </p:oleObj>
              </mc:Fallback>
            </mc:AlternateContent>
          </a:graphicData>
        </a:graphic>
      </p:graphicFrame>
      <p:graphicFrame>
        <p:nvGraphicFramePr>
          <p:cNvPr id="33" name="Object 32">
            <a:extLst>
              <a:ext uri="{FF2B5EF4-FFF2-40B4-BE49-F238E27FC236}">
                <a16:creationId xmlns:a16="http://schemas.microsoft.com/office/drawing/2014/main" id="{AEF2C997-6195-D10B-AE6F-11C803827A76}"/>
              </a:ext>
            </a:extLst>
          </p:cNvPr>
          <p:cNvGraphicFramePr>
            <a:graphicFrameLocks noChangeAspect="1"/>
          </p:cNvGraphicFramePr>
          <p:nvPr>
            <p:extLst>
              <p:ext uri="{D42A27DB-BD31-4B8C-83A1-F6EECF244321}">
                <p14:modId xmlns:p14="http://schemas.microsoft.com/office/powerpoint/2010/main" val="1134870720"/>
              </p:ext>
            </p:extLst>
          </p:nvPr>
        </p:nvGraphicFramePr>
        <p:xfrm>
          <a:off x="3886200" y="2485914"/>
          <a:ext cx="5190082" cy="806450"/>
        </p:xfrm>
        <a:graphic>
          <a:graphicData uri="http://schemas.openxmlformats.org/presentationml/2006/ole">
            <mc:AlternateContent xmlns:mc="http://schemas.openxmlformats.org/markup-compatibility/2006">
              <mc:Choice xmlns:v="urn:schemas-microsoft-com:vml" Requires="v">
                <p:oleObj name="Equation" r:id="rId8" imgW="1422360" imgH="228600" progId="Equation.DSMT4">
                  <p:embed/>
                </p:oleObj>
              </mc:Choice>
              <mc:Fallback>
                <p:oleObj name="Equation" r:id="rId8" imgW="1422360" imgH="228600" progId="Equation.DSMT4">
                  <p:embed/>
                  <p:pic>
                    <p:nvPicPr>
                      <p:cNvPr id="6" name="Object 5"/>
                      <p:cNvPicPr>
                        <a:picLocks noChangeAspect="1" noChangeArrowheads="1"/>
                      </p:cNvPicPr>
                      <p:nvPr/>
                    </p:nvPicPr>
                    <p:blipFill>
                      <a:blip r:embed="rId9"/>
                      <a:srcRect/>
                      <a:stretch>
                        <a:fillRect/>
                      </a:stretch>
                    </p:blipFill>
                    <p:spPr bwMode="auto">
                      <a:xfrm>
                        <a:off x="3886200" y="2485914"/>
                        <a:ext cx="5190082" cy="806450"/>
                      </a:xfrm>
                      <a:prstGeom prst="rect">
                        <a:avLst/>
                      </a:prstGeom>
                      <a:noFill/>
                      <a:ln>
                        <a:noFill/>
                      </a:ln>
                    </p:spPr>
                  </p:pic>
                </p:oleObj>
              </mc:Fallback>
            </mc:AlternateContent>
          </a:graphicData>
        </a:graphic>
      </p:graphicFrame>
      <p:sp>
        <p:nvSpPr>
          <p:cNvPr id="7" name="TextBox 6">
            <a:extLst>
              <a:ext uri="{FF2B5EF4-FFF2-40B4-BE49-F238E27FC236}">
                <a16:creationId xmlns:a16="http://schemas.microsoft.com/office/drawing/2014/main" id="{6CE5A193-255C-77EF-46A8-0462984854B5}"/>
              </a:ext>
            </a:extLst>
          </p:cNvPr>
          <p:cNvSpPr txBox="1"/>
          <p:nvPr/>
        </p:nvSpPr>
        <p:spPr>
          <a:xfrm>
            <a:off x="2895600" y="315892"/>
            <a:ext cx="5638800" cy="461665"/>
          </a:xfrm>
          <a:prstGeom prst="rect">
            <a:avLst/>
          </a:prstGeom>
          <a:noFill/>
        </p:spPr>
        <p:txBody>
          <a:bodyPr wrap="square" rtlCol="0">
            <a:spAutoFit/>
          </a:bodyPr>
          <a:lstStyle/>
          <a:p>
            <a:r>
              <a:rPr lang="en-US" sz="2400" dirty="0">
                <a:latin typeface="+mj-lt"/>
              </a:rPr>
              <a:t>Euler’s idea:</a:t>
            </a:r>
          </a:p>
        </p:txBody>
      </p:sp>
      <p:sp>
        <p:nvSpPr>
          <p:cNvPr id="34" name="TextBox 33">
            <a:extLst>
              <a:ext uri="{FF2B5EF4-FFF2-40B4-BE49-F238E27FC236}">
                <a16:creationId xmlns:a16="http://schemas.microsoft.com/office/drawing/2014/main" id="{18D8E086-691D-8364-AA60-3D78560B97E3}"/>
              </a:ext>
            </a:extLst>
          </p:cNvPr>
          <p:cNvSpPr txBox="1"/>
          <p:nvPr/>
        </p:nvSpPr>
        <p:spPr>
          <a:xfrm>
            <a:off x="3657299" y="1899537"/>
            <a:ext cx="5638800" cy="461665"/>
          </a:xfrm>
          <a:prstGeom prst="rect">
            <a:avLst/>
          </a:prstGeom>
          <a:noFill/>
        </p:spPr>
        <p:txBody>
          <a:bodyPr wrap="square" rtlCol="0">
            <a:spAutoFit/>
          </a:bodyPr>
          <a:lstStyle/>
          <a:p>
            <a:r>
              <a:rPr lang="en-US" sz="2400" dirty="0">
                <a:latin typeface="+mj-lt"/>
              </a:rPr>
              <a:t>Practical idea:</a:t>
            </a:r>
          </a:p>
        </p:txBody>
      </p:sp>
      <p:graphicFrame>
        <p:nvGraphicFramePr>
          <p:cNvPr id="35" name="Object 34">
            <a:extLst>
              <a:ext uri="{FF2B5EF4-FFF2-40B4-BE49-F238E27FC236}">
                <a16:creationId xmlns:a16="http://schemas.microsoft.com/office/drawing/2014/main" id="{AFD49D6F-D570-687E-1A44-9D49BB94B01D}"/>
              </a:ext>
            </a:extLst>
          </p:cNvPr>
          <p:cNvGraphicFramePr>
            <a:graphicFrameLocks noChangeAspect="1"/>
          </p:cNvGraphicFramePr>
          <p:nvPr>
            <p:extLst>
              <p:ext uri="{D42A27DB-BD31-4B8C-83A1-F6EECF244321}">
                <p14:modId xmlns:p14="http://schemas.microsoft.com/office/powerpoint/2010/main" val="1804321215"/>
              </p:ext>
            </p:extLst>
          </p:nvPr>
        </p:nvGraphicFramePr>
        <p:xfrm>
          <a:off x="3886200" y="3927474"/>
          <a:ext cx="4533298" cy="1939925"/>
        </p:xfrm>
        <a:graphic>
          <a:graphicData uri="http://schemas.openxmlformats.org/presentationml/2006/ole">
            <mc:AlternateContent xmlns:mc="http://schemas.openxmlformats.org/markup-compatibility/2006">
              <mc:Choice xmlns:v="urn:schemas-microsoft-com:vml" Requires="v">
                <p:oleObj name="Equation" r:id="rId10" imgW="1752480" imgH="774360" progId="Equation.DSMT4">
                  <p:embed/>
                </p:oleObj>
              </mc:Choice>
              <mc:Fallback>
                <p:oleObj name="Equation" r:id="rId10" imgW="1752480" imgH="774360" progId="Equation.DSMT4">
                  <p:embed/>
                  <p:pic>
                    <p:nvPicPr>
                      <p:cNvPr id="7" name="Object 6"/>
                      <p:cNvPicPr>
                        <a:picLocks noChangeAspect="1" noChangeArrowheads="1"/>
                      </p:cNvPicPr>
                      <p:nvPr/>
                    </p:nvPicPr>
                    <p:blipFill>
                      <a:blip r:embed="rId11"/>
                      <a:srcRect/>
                      <a:stretch>
                        <a:fillRect/>
                      </a:stretch>
                    </p:blipFill>
                    <p:spPr bwMode="auto">
                      <a:xfrm>
                        <a:off x="3886200" y="3927474"/>
                        <a:ext cx="4533298" cy="19399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13437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9/21/2023</a:t>
            </a:r>
            <a:endParaRPr lang="en-US" dirty="0"/>
          </a:p>
        </p:txBody>
      </p:sp>
      <p:sp>
        <p:nvSpPr>
          <p:cNvPr id="3" name="Footer Placeholder 2"/>
          <p:cNvSpPr>
            <a:spLocks noGrp="1"/>
          </p:cNvSpPr>
          <p:nvPr>
            <p:ph type="ftr" sz="quarter" idx="11"/>
          </p:nvPr>
        </p:nvSpPr>
        <p:spPr/>
        <p:txBody>
          <a:bodyPr/>
          <a:lstStyle/>
          <a:p>
            <a:r>
              <a:rPr lang="en-US"/>
              <a:t>PHY 337/637  Fall 2023--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pic>
        <p:nvPicPr>
          <p:cNvPr id="44" name="Picture 43" descr="A diagram of a circle with arrows and numbers&#10;&#10;Description automatically generated">
            <a:extLst>
              <a:ext uri="{FF2B5EF4-FFF2-40B4-BE49-F238E27FC236}">
                <a16:creationId xmlns:a16="http://schemas.microsoft.com/office/drawing/2014/main" id="{BEB87E6F-7A3B-EC41-D30A-EE9299E44C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35" y="533400"/>
            <a:ext cx="3962400" cy="4539532"/>
          </a:xfrm>
          <a:prstGeom prst="rect">
            <a:avLst/>
          </a:prstGeom>
        </p:spPr>
      </p:pic>
      <p:graphicFrame>
        <p:nvGraphicFramePr>
          <p:cNvPr id="45" name="Object 44">
            <a:extLst>
              <a:ext uri="{FF2B5EF4-FFF2-40B4-BE49-F238E27FC236}">
                <a16:creationId xmlns:a16="http://schemas.microsoft.com/office/drawing/2014/main" id="{37E2FF77-F804-6546-E14C-AC5352E515A2}"/>
              </a:ext>
            </a:extLst>
          </p:cNvPr>
          <p:cNvGraphicFramePr>
            <a:graphicFrameLocks noChangeAspect="1"/>
          </p:cNvGraphicFramePr>
          <p:nvPr>
            <p:extLst>
              <p:ext uri="{D42A27DB-BD31-4B8C-83A1-F6EECF244321}">
                <p14:modId xmlns:p14="http://schemas.microsoft.com/office/powerpoint/2010/main" val="2322194593"/>
              </p:ext>
            </p:extLst>
          </p:nvPr>
        </p:nvGraphicFramePr>
        <p:xfrm>
          <a:off x="3157888" y="266336"/>
          <a:ext cx="4261364" cy="785526"/>
        </p:xfrm>
        <a:graphic>
          <a:graphicData uri="http://schemas.openxmlformats.org/presentationml/2006/ole">
            <mc:AlternateContent xmlns:mc="http://schemas.openxmlformats.org/markup-compatibility/2006">
              <mc:Choice xmlns:v="urn:schemas-microsoft-com:vml" Requires="v">
                <p:oleObj name="Equation" r:id="rId4" imgW="1269720" imgH="241200" progId="Equation.DSMT4">
                  <p:embed/>
                </p:oleObj>
              </mc:Choice>
              <mc:Fallback>
                <p:oleObj name="Equation" r:id="rId4" imgW="1269720" imgH="241200" progId="Equation.DSMT4">
                  <p:embed/>
                  <p:pic>
                    <p:nvPicPr>
                      <p:cNvPr id="32" name="Object 31">
                        <a:extLst>
                          <a:ext uri="{FF2B5EF4-FFF2-40B4-BE49-F238E27FC236}">
                            <a16:creationId xmlns:a16="http://schemas.microsoft.com/office/drawing/2014/main" id="{A4784F34-B80A-1100-E63D-9B2F4A001FFE}"/>
                          </a:ext>
                        </a:extLst>
                      </p:cNvPr>
                      <p:cNvPicPr>
                        <a:picLocks noChangeAspect="1" noChangeArrowheads="1"/>
                      </p:cNvPicPr>
                      <p:nvPr/>
                    </p:nvPicPr>
                    <p:blipFill>
                      <a:blip r:embed="rId5"/>
                      <a:srcRect/>
                      <a:stretch>
                        <a:fillRect/>
                      </a:stretch>
                    </p:blipFill>
                    <p:spPr bwMode="auto">
                      <a:xfrm>
                        <a:off x="3157888" y="266336"/>
                        <a:ext cx="4261364" cy="785526"/>
                      </a:xfrm>
                      <a:prstGeom prst="rect">
                        <a:avLst/>
                      </a:prstGeom>
                      <a:noFill/>
                      <a:ln>
                        <a:noFill/>
                      </a:ln>
                    </p:spPr>
                  </p:pic>
                </p:oleObj>
              </mc:Fallback>
            </mc:AlternateContent>
          </a:graphicData>
        </a:graphic>
      </p:graphicFrame>
      <p:graphicFrame>
        <p:nvGraphicFramePr>
          <p:cNvPr id="46" name="Object 45">
            <a:extLst>
              <a:ext uri="{FF2B5EF4-FFF2-40B4-BE49-F238E27FC236}">
                <a16:creationId xmlns:a16="http://schemas.microsoft.com/office/drawing/2014/main" id="{D6BA6781-DCD5-F86E-B6CC-54445221F8EB}"/>
              </a:ext>
            </a:extLst>
          </p:cNvPr>
          <p:cNvGraphicFramePr>
            <a:graphicFrameLocks noChangeAspect="1"/>
          </p:cNvGraphicFramePr>
          <p:nvPr>
            <p:extLst>
              <p:ext uri="{D42A27DB-BD31-4B8C-83A1-F6EECF244321}">
                <p14:modId xmlns:p14="http://schemas.microsoft.com/office/powerpoint/2010/main" val="2703506908"/>
              </p:ext>
            </p:extLst>
          </p:nvPr>
        </p:nvGraphicFramePr>
        <p:xfrm>
          <a:off x="3276600" y="1132757"/>
          <a:ext cx="5190082" cy="806450"/>
        </p:xfrm>
        <a:graphic>
          <a:graphicData uri="http://schemas.openxmlformats.org/presentationml/2006/ole">
            <mc:AlternateContent xmlns:mc="http://schemas.openxmlformats.org/markup-compatibility/2006">
              <mc:Choice xmlns:v="urn:schemas-microsoft-com:vml" Requires="v">
                <p:oleObj name="Equation" r:id="rId6" imgW="1422360" imgH="228600" progId="Equation.DSMT4">
                  <p:embed/>
                </p:oleObj>
              </mc:Choice>
              <mc:Fallback>
                <p:oleObj name="Equation" r:id="rId6" imgW="1422360" imgH="228600" progId="Equation.DSMT4">
                  <p:embed/>
                  <p:pic>
                    <p:nvPicPr>
                      <p:cNvPr id="33" name="Object 32">
                        <a:extLst>
                          <a:ext uri="{FF2B5EF4-FFF2-40B4-BE49-F238E27FC236}">
                            <a16:creationId xmlns:a16="http://schemas.microsoft.com/office/drawing/2014/main" id="{AEF2C997-6195-D10B-AE6F-11C803827A76}"/>
                          </a:ext>
                        </a:extLst>
                      </p:cNvPr>
                      <p:cNvPicPr>
                        <a:picLocks noChangeAspect="1" noChangeArrowheads="1"/>
                      </p:cNvPicPr>
                      <p:nvPr/>
                    </p:nvPicPr>
                    <p:blipFill>
                      <a:blip r:embed="rId7"/>
                      <a:srcRect/>
                      <a:stretch>
                        <a:fillRect/>
                      </a:stretch>
                    </p:blipFill>
                    <p:spPr bwMode="auto">
                      <a:xfrm>
                        <a:off x="3276600" y="1132757"/>
                        <a:ext cx="5190082" cy="806450"/>
                      </a:xfrm>
                      <a:prstGeom prst="rect">
                        <a:avLst/>
                      </a:prstGeom>
                      <a:noFill/>
                      <a:ln>
                        <a:noFill/>
                      </a:ln>
                    </p:spPr>
                  </p:pic>
                </p:oleObj>
              </mc:Fallback>
            </mc:AlternateContent>
          </a:graphicData>
        </a:graphic>
      </p:graphicFrame>
      <p:graphicFrame>
        <p:nvGraphicFramePr>
          <p:cNvPr id="47" name="Object 46">
            <a:extLst>
              <a:ext uri="{FF2B5EF4-FFF2-40B4-BE49-F238E27FC236}">
                <a16:creationId xmlns:a16="http://schemas.microsoft.com/office/drawing/2014/main" id="{354598F8-50D6-87C4-6BA2-223D960D82C7}"/>
              </a:ext>
            </a:extLst>
          </p:cNvPr>
          <p:cNvGraphicFramePr>
            <a:graphicFrameLocks noChangeAspect="1"/>
          </p:cNvGraphicFramePr>
          <p:nvPr>
            <p:extLst>
              <p:ext uri="{D42A27DB-BD31-4B8C-83A1-F6EECF244321}">
                <p14:modId xmlns:p14="http://schemas.microsoft.com/office/powerpoint/2010/main" val="1560787444"/>
              </p:ext>
            </p:extLst>
          </p:nvPr>
        </p:nvGraphicFramePr>
        <p:xfrm>
          <a:off x="3886200" y="3657600"/>
          <a:ext cx="5091112" cy="2225675"/>
        </p:xfrm>
        <a:graphic>
          <a:graphicData uri="http://schemas.openxmlformats.org/presentationml/2006/ole">
            <mc:AlternateContent xmlns:mc="http://schemas.openxmlformats.org/markup-compatibility/2006">
              <mc:Choice xmlns:v="urn:schemas-microsoft-com:vml" Requires="v">
                <p:oleObj name="Equation" r:id="rId8" imgW="1968480" imgH="888840" progId="Equation.DSMT4">
                  <p:embed/>
                </p:oleObj>
              </mc:Choice>
              <mc:Fallback>
                <p:oleObj name="Equation" r:id="rId8" imgW="1968480" imgH="888840" progId="Equation.DSMT4">
                  <p:embed/>
                  <p:pic>
                    <p:nvPicPr>
                      <p:cNvPr id="35" name="Object 34">
                        <a:extLst>
                          <a:ext uri="{FF2B5EF4-FFF2-40B4-BE49-F238E27FC236}">
                            <a16:creationId xmlns:a16="http://schemas.microsoft.com/office/drawing/2014/main" id="{AFD49D6F-D570-687E-1A44-9D49BB94B01D}"/>
                          </a:ext>
                        </a:extLst>
                      </p:cNvPr>
                      <p:cNvPicPr>
                        <a:picLocks noChangeAspect="1" noChangeArrowheads="1"/>
                      </p:cNvPicPr>
                      <p:nvPr/>
                    </p:nvPicPr>
                    <p:blipFill>
                      <a:blip r:embed="rId9"/>
                      <a:srcRect/>
                      <a:stretch>
                        <a:fillRect/>
                      </a:stretch>
                    </p:blipFill>
                    <p:spPr bwMode="auto">
                      <a:xfrm>
                        <a:off x="3886200" y="3657600"/>
                        <a:ext cx="5091112" cy="2225675"/>
                      </a:xfrm>
                      <a:prstGeom prst="rect">
                        <a:avLst/>
                      </a:prstGeom>
                      <a:solidFill>
                        <a:srgbClr val="FFFF00"/>
                      </a:solidFill>
                      <a:ln>
                        <a:noFill/>
                      </a:ln>
                    </p:spPr>
                  </p:pic>
                </p:oleObj>
              </mc:Fallback>
            </mc:AlternateContent>
          </a:graphicData>
        </a:graphic>
      </p:graphicFrame>
    </p:spTree>
    <p:extLst>
      <p:ext uri="{BB962C8B-B14F-4D97-AF65-F5344CB8AC3E}">
        <p14:creationId xmlns:p14="http://schemas.microsoft.com/office/powerpoint/2010/main" val="2706992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9/21/2023</a:t>
            </a:r>
            <a:endParaRPr lang="en-US" dirty="0"/>
          </a:p>
        </p:txBody>
      </p:sp>
      <p:sp>
        <p:nvSpPr>
          <p:cNvPr id="3" name="Footer Placeholder 2"/>
          <p:cNvSpPr>
            <a:spLocks noGrp="1"/>
          </p:cNvSpPr>
          <p:nvPr>
            <p:ph type="ftr" sz="quarter" idx="11"/>
          </p:nvPr>
        </p:nvSpPr>
        <p:spPr/>
        <p:txBody>
          <a:bodyPr/>
          <a:lstStyle/>
          <a:p>
            <a:r>
              <a:rPr lang="en-US"/>
              <a:t>PHY 337/637  Fall 2023--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sp>
        <p:nvSpPr>
          <p:cNvPr id="5" name="TextBox 4"/>
          <p:cNvSpPr txBox="1"/>
          <p:nvPr/>
        </p:nvSpPr>
        <p:spPr>
          <a:xfrm>
            <a:off x="609600" y="381000"/>
            <a:ext cx="7696200" cy="461665"/>
          </a:xfrm>
          <a:prstGeom prst="rect">
            <a:avLst/>
          </a:prstGeom>
          <a:noFill/>
        </p:spPr>
        <p:txBody>
          <a:bodyPr wrap="square" rtlCol="0">
            <a:spAutoFit/>
          </a:bodyPr>
          <a:lstStyle/>
          <a:p>
            <a:r>
              <a:rPr lang="en-US" sz="2400" dirty="0">
                <a:latin typeface="+mj-lt"/>
              </a:rPr>
              <a:t>Rotational kinetic energy</a:t>
            </a:r>
          </a:p>
        </p:txBody>
      </p:sp>
      <p:graphicFrame>
        <p:nvGraphicFramePr>
          <p:cNvPr id="6" name="Object 5"/>
          <p:cNvGraphicFramePr>
            <a:graphicFrameLocks noChangeAspect="1"/>
          </p:cNvGraphicFramePr>
          <p:nvPr>
            <p:extLst>
              <p:ext uri="{D42A27DB-BD31-4B8C-83A1-F6EECF244321}">
                <p14:modId xmlns:p14="http://schemas.microsoft.com/office/powerpoint/2010/main" val="2750740573"/>
              </p:ext>
            </p:extLst>
          </p:nvPr>
        </p:nvGraphicFramePr>
        <p:xfrm>
          <a:off x="977900" y="992188"/>
          <a:ext cx="6281738" cy="3165475"/>
        </p:xfrm>
        <a:graphic>
          <a:graphicData uri="http://schemas.openxmlformats.org/presentationml/2006/ole">
            <mc:AlternateContent xmlns:mc="http://schemas.openxmlformats.org/markup-compatibility/2006">
              <mc:Choice xmlns:v="urn:schemas-microsoft-com:vml" Requires="v">
                <p:oleObj name="Equation" r:id="rId3" imgW="3124080" imgH="1625400" progId="Equation.DSMT4">
                  <p:embed/>
                </p:oleObj>
              </mc:Choice>
              <mc:Fallback>
                <p:oleObj name="Equation" r:id="rId3" imgW="3124080" imgH="1625400" progId="Equation.DSMT4">
                  <p:embed/>
                  <p:pic>
                    <p:nvPicPr>
                      <p:cNvPr id="6" name="Object 5"/>
                      <p:cNvPicPr>
                        <a:picLocks noChangeAspect="1" noChangeArrowheads="1"/>
                      </p:cNvPicPr>
                      <p:nvPr/>
                    </p:nvPicPr>
                    <p:blipFill>
                      <a:blip r:embed="rId4"/>
                      <a:srcRect/>
                      <a:stretch>
                        <a:fillRect/>
                      </a:stretch>
                    </p:blipFill>
                    <p:spPr bwMode="auto">
                      <a:xfrm>
                        <a:off x="977900" y="992188"/>
                        <a:ext cx="6281738"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a:extLst>
              <a:ext uri="{FF2B5EF4-FFF2-40B4-BE49-F238E27FC236}">
                <a16:creationId xmlns:a16="http://schemas.microsoft.com/office/drawing/2014/main" id="{97154A62-67E7-C6C0-763D-783392FDFCD1}"/>
              </a:ext>
            </a:extLst>
          </p:cNvPr>
          <p:cNvGraphicFramePr>
            <a:graphicFrameLocks noChangeAspect="1"/>
          </p:cNvGraphicFramePr>
          <p:nvPr>
            <p:extLst>
              <p:ext uri="{D42A27DB-BD31-4B8C-83A1-F6EECF244321}">
                <p14:modId xmlns:p14="http://schemas.microsoft.com/office/powerpoint/2010/main" val="3105979364"/>
              </p:ext>
            </p:extLst>
          </p:nvPr>
        </p:nvGraphicFramePr>
        <p:xfrm>
          <a:off x="960254" y="4307186"/>
          <a:ext cx="8165321" cy="1407814"/>
        </p:xfrm>
        <a:graphic>
          <a:graphicData uri="http://schemas.openxmlformats.org/presentationml/2006/ole">
            <mc:AlternateContent xmlns:mc="http://schemas.openxmlformats.org/markup-compatibility/2006">
              <mc:Choice xmlns:v="urn:schemas-microsoft-com:vml" Requires="v">
                <p:oleObj name="Equation" r:id="rId5" imgW="3682800" imgH="634680" progId="Equation.DSMT4">
                  <p:embed/>
                </p:oleObj>
              </mc:Choice>
              <mc:Fallback>
                <p:oleObj name="Equation" r:id="rId5" imgW="3682800" imgH="634680" progId="Equation.DSMT4">
                  <p:embed/>
                  <p:pic>
                    <p:nvPicPr>
                      <p:cNvPr id="0" name=""/>
                      <p:cNvPicPr/>
                      <p:nvPr/>
                    </p:nvPicPr>
                    <p:blipFill>
                      <a:blip r:embed="rId6"/>
                      <a:stretch>
                        <a:fillRect/>
                      </a:stretch>
                    </p:blipFill>
                    <p:spPr>
                      <a:xfrm>
                        <a:off x="960254" y="4307186"/>
                        <a:ext cx="8165321" cy="1407814"/>
                      </a:xfrm>
                      <a:prstGeom prst="rect">
                        <a:avLst/>
                      </a:prstGeom>
                    </p:spPr>
                  </p:pic>
                </p:oleObj>
              </mc:Fallback>
            </mc:AlternateContent>
          </a:graphicData>
        </a:graphic>
      </p:graphicFrame>
    </p:spTree>
    <p:extLst>
      <p:ext uri="{BB962C8B-B14F-4D97-AF65-F5344CB8AC3E}">
        <p14:creationId xmlns:p14="http://schemas.microsoft.com/office/powerpoint/2010/main" val="1200201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9/21/2023</a:t>
            </a:r>
            <a:endParaRPr lang="en-US" dirty="0"/>
          </a:p>
        </p:txBody>
      </p:sp>
      <p:sp>
        <p:nvSpPr>
          <p:cNvPr id="3" name="Footer Placeholder 2"/>
          <p:cNvSpPr>
            <a:spLocks noGrp="1"/>
          </p:cNvSpPr>
          <p:nvPr>
            <p:ph type="ftr" sz="quarter" idx="11"/>
          </p:nvPr>
        </p:nvSpPr>
        <p:spPr/>
        <p:txBody>
          <a:bodyPr/>
          <a:lstStyle/>
          <a:p>
            <a:r>
              <a:rPr lang="en-US"/>
              <a:t>PHY 337/637  Fall 2023--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sp>
        <p:nvSpPr>
          <p:cNvPr id="5" name="TextBox 4"/>
          <p:cNvSpPr txBox="1"/>
          <p:nvPr/>
        </p:nvSpPr>
        <p:spPr>
          <a:xfrm>
            <a:off x="304800" y="457200"/>
            <a:ext cx="8001000" cy="830997"/>
          </a:xfrm>
          <a:prstGeom prst="rect">
            <a:avLst/>
          </a:prstGeom>
          <a:noFill/>
        </p:spPr>
        <p:txBody>
          <a:bodyPr wrap="square" rtlCol="0">
            <a:spAutoFit/>
          </a:bodyPr>
          <a:lstStyle/>
          <a:p>
            <a:r>
              <a:rPr lang="en-US" sz="2400" dirty="0">
                <a:latin typeface="+mj-lt"/>
              </a:rPr>
              <a:t>Transformation between body-fixed and inertial coordinate systems – Euler angles</a:t>
            </a:r>
          </a:p>
        </p:txBody>
      </p:sp>
      <p:sp>
        <p:nvSpPr>
          <p:cNvPr id="10" name="TextBox 9">
            <a:extLst>
              <a:ext uri="{FF2B5EF4-FFF2-40B4-BE49-F238E27FC236}">
                <a16:creationId xmlns:a16="http://schemas.microsoft.com/office/drawing/2014/main" id="{C0F22CA5-4D5A-45A4-8936-67811864DDAD}"/>
              </a:ext>
            </a:extLst>
          </p:cNvPr>
          <p:cNvSpPr txBox="1"/>
          <p:nvPr/>
        </p:nvSpPr>
        <p:spPr>
          <a:xfrm>
            <a:off x="152400" y="76200"/>
            <a:ext cx="3810000" cy="461665"/>
          </a:xfrm>
          <a:prstGeom prst="rect">
            <a:avLst/>
          </a:prstGeom>
          <a:noFill/>
        </p:spPr>
        <p:txBody>
          <a:bodyPr wrap="square" rtlCol="0">
            <a:spAutoFit/>
          </a:bodyPr>
          <a:lstStyle/>
          <a:p>
            <a:r>
              <a:rPr lang="en-US" sz="2400" dirty="0">
                <a:latin typeface="+mj-lt"/>
              </a:rPr>
              <a:t>Recap --</a:t>
            </a:r>
          </a:p>
        </p:txBody>
      </p:sp>
      <p:pic>
        <p:nvPicPr>
          <p:cNvPr id="20" name="Picture 19" descr="A diagram of a circle with arrows and numbers&#10;&#10;Description automatically generated">
            <a:extLst>
              <a:ext uri="{FF2B5EF4-FFF2-40B4-BE49-F238E27FC236}">
                <a16:creationId xmlns:a16="http://schemas.microsoft.com/office/drawing/2014/main" id="{F41A942C-D1E2-5A45-B877-E0DE7D3F4A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548547"/>
            <a:ext cx="3505504" cy="4016088"/>
          </a:xfrm>
          <a:prstGeom prst="rect">
            <a:avLst/>
          </a:prstGeom>
        </p:spPr>
      </p:pic>
      <p:sp>
        <p:nvSpPr>
          <p:cNvPr id="23" name="TextBox 22">
            <a:extLst>
              <a:ext uri="{FF2B5EF4-FFF2-40B4-BE49-F238E27FC236}">
                <a16:creationId xmlns:a16="http://schemas.microsoft.com/office/drawing/2014/main" id="{4991DF77-8F61-E009-2F88-00C8F2477D6A}"/>
              </a:ext>
            </a:extLst>
          </p:cNvPr>
          <p:cNvSpPr txBox="1"/>
          <p:nvPr/>
        </p:nvSpPr>
        <p:spPr>
          <a:xfrm>
            <a:off x="2400604" y="1474382"/>
            <a:ext cx="3429000" cy="457200"/>
          </a:xfrm>
          <a:prstGeom prst="rect">
            <a:avLst/>
          </a:prstGeom>
          <a:noFill/>
        </p:spPr>
        <p:txBody>
          <a:bodyPr wrap="square" rtlCol="0">
            <a:spAutoFit/>
          </a:bodyPr>
          <a:lstStyle/>
          <a:p>
            <a:r>
              <a:rPr lang="en-US" sz="2400" b="1" dirty="0">
                <a:solidFill>
                  <a:srgbClr val="00B0F0"/>
                </a:solidFill>
                <a:latin typeface="+mj-lt"/>
              </a:rPr>
              <a:t>inertial</a:t>
            </a:r>
          </a:p>
        </p:txBody>
      </p:sp>
      <p:sp>
        <p:nvSpPr>
          <p:cNvPr id="24" name="TextBox 23">
            <a:extLst>
              <a:ext uri="{FF2B5EF4-FFF2-40B4-BE49-F238E27FC236}">
                <a16:creationId xmlns:a16="http://schemas.microsoft.com/office/drawing/2014/main" id="{B3B91F31-0779-5206-A9A3-933A5239B92F}"/>
              </a:ext>
            </a:extLst>
          </p:cNvPr>
          <p:cNvSpPr txBox="1"/>
          <p:nvPr/>
        </p:nvSpPr>
        <p:spPr>
          <a:xfrm>
            <a:off x="152400" y="2325831"/>
            <a:ext cx="3429000" cy="457200"/>
          </a:xfrm>
          <a:prstGeom prst="rect">
            <a:avLst/>
          </a:prstGeom>
          <a:noFill/>
        </p:spPr>
        <p:txBody>
          <a:bodyPr wrap="square" rtlCol="0">
            <a:spAutoFit/>
          </a:bodyPr>
          <a:lstStyle/>
          <a:p>
            <a:r>
              <a:rPr lang="en-US" sz="2400" b="1" dirty="0">
                <a:solidFill>
                  <a:srgbClr val="FF0000"/>
                </a:solidFill>
                <a:latin typeface="+mj-lt"/>
              </a:rPr>
              <a:t>body</a:t>
            </a:r>
          </a:p>
        </p:txBody>
      </p:sp>
    </p:spTree>
    <p:extLst>
      <p:ext uri="{BB962C8B-B14F-4D97-AF65-F5344CB8AC3E}">
        <p14:creationId xmlns:p14="http://schemas.microsoft.com/office/powerpoint/2010/main" val="3490959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590E47-C086-8A2E-4FC8-D508EE558994}"/>
              </a:ext>
            </a:extLst>
          </p:cNvPr>
          <p:cNvPicPr>
            <a:picLocks noChangeAspect="1"/>
          </p:cNvPicPr>
          <p:nvPr/>
        </p:nvPicPr>
        <p:blipFill>
          <a:blip r:embed="rId3"/>
          <a:stretch>
            <a:fillRect/>
          </a:stretch>
        </p:blipFill>
        <p:spPr>
          <a:xfrm>
            <a:off x="990600" y="0"/>
            <a:ext cx="7384031" cy="6629400"/>
          </a:xfrm>
          <a:prstGeom prst="rect">
            <a:avLst/>
          </a:prstGeom>
        </p:spPr>
      </p:pic>
      <p:sp>
        <p:nvSpPr>
          <p:cNvPr id="2" name="Date Placeholder 1"/>
          <p:cNvSpPr>
            <a:spLocks noGrp="1"/>
          </p:cNvSpPr>
          <p:nvPr>
            <p:ph type="dt" sz="half" idx="10"/>
          </p:nvPr>
        </p:nvSpPr>
        <p:spPr/>
        <p:txBody>
          <a:bodyPr/>
          <a:lstStyle/>
          <a:p>
            <a:r>
              <a:rPr lang="en-US"/>
              <a:t>9/21/2023</a:t>
            </a:r>
            <a:endParaRPr lang="en-US" dirty="0"/>
          </a:p>
        </p:txBody>
      </p:sp>
      <p:sp>
        <p:nvSpPr>
          <p:cNvPr id="3" name="Footer Placeholder 2"/>
          <p:cNvSpPr>
            <a:spLocks noGrp="1"/>
          </p:cNvSpPr>
          <p:nvPr>
            <p:ph type="ftr" sz="quarter" idx="11"/>
          </p:nvPr>
        </p:nvSpPr>
        <p:spPr/>
        <p:txBody>
          <a:bodyPr/>
          <a:lstStyle/>
          <a:p>
            <a:r>
              <a:rPr lang="en-US"/>
              <a:t>PHY 337/637  Fall 2023--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sp>
        <p:nvSpPr>
          <p:cNvPr id="8" name="Rectangle 7">
            <a:extLst>
              <a:ext uri="{FF2B5EF4-FFF2-40B4-BE49-F238E27FC236}">
                <a16:creationId xmlns:a16="http://schemas.microsoft.com/office/drawing/2014/main" id="{4D5D8DE7-5A04-D33E-2E1A-9DC127CE6609}"/>
              </a:ext>
            </a:extLst>
          </p:cNvPr>
          <p:cNvSpPr/>
          <p:nvPr/>
        </p:nvSpPr>
        <p:spPr>
          <a:xfrm>
            <a:off x="754631" y="4114800"/>
            <a:ext cx="7620000" cy="365125"/>
          </a:xfrm>
          <a:prstGeom prst="rect">
            <a:avLst/>
          </a:prstGeom>
          <a:solidFill>
            <a:srgbClr val="00B05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633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9/21/2023</a:t>
            </a:r>
            <a:endParaRPr lang="en-US" dirty="0"/>
          </a:p>
        </p:txBody>
      </p:sp>
      <p:sp>
        <p:nvSpPr>
          <p:cNvPr id="3" name="Footer Placeholder 2"/>
          <p:cNvSpPr>
            <a:spLocks noGrp="1"/>
          </p:cNvSpPr>
          <p:nvPr>
            <p:ph type="ftr" sz="quarter" idx="11"/>
          </p:nvPr>
        </p:nvSpPr>
        <p:spPr/>
        <p:txBody>
          <a:bodyPr/>
          <a:lstStyle/>
          <a:p>
            <a:r>
              <a:rPr lang="en-US"/>
              <a:t>PHY 337/637  Fall 2023--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sp>
        <p:nvSpPr>
          <p:cNvPr id="5" name="TextBox 4"/>
          <p:cNvSpPr txBox="1"/>
          <p:nvPr/>
        </p:nvSpPr>
        <p:spPr>
          <a:xfrm>
            <a:off x="609600" y="457200"/>
            <a:ext cx="7391400" cy="830997"/>
          </a:xfrm>
          <a:prstGeom prst="rect">
            <a:avLst/>
          </a:prstGeom>
          <a:noFill/>
        </p:spPr>
        <p:txBody>
          <a:bodyPr wrap="square" rtlCol="0">
            <a:spAutoFit/>
          </a:bodyPr>
          <a:lstStyle/>
          <a:p>
            <a:r>
              <a:rPr lang="en-US" sz="2400" dirty="0">
                <a:latin typeface="+mj-lt"/>
              </a:rPr>
              <a:t>Motion of a symmetric top under the influence of the torque of gravity:</a:t>
            </a:r>
          </a:p>
        </p:txBody>
      </p:sp>
      <p:pic>
        <p:nvPicPr>
          <p:cNvPr id="10" name="Picture 9" descr="A diagram of a line of nodes&#10;&#10;Description automatically generated">
            <a:extLst>
              <a:ext uri="{FF2B5EF4-FFF2-40B4-BE49-F238E27FC236}">
                <a16:creationId xmlns:a16="http://schemas.microsoft.com/office/drawing/2014/main" id="{D19F45BF-56DE-F70A-6A61-2EBA9A3E4A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336992"/>
            <a:ext cx="2812024" cy="3093988"/>
          </a:xfrm>
          <a:prstGeom prst="rect">
            <a:avLst/>
          </a:prstGeom>
        </p:spPr>
      </p:pic>
      <p:graphicFrame>
        <p:nvGraphicFramePr>
          <p:cNvPr id="30" name="Object 29">
            <a:extLst>
              <a:ext uri="{FF2B5EF4-FFF2-40B4-BE49-F238E27FC236}">
                <a16:creationId xmlns:a16="http://schemas.microsoft.com/office/drawing/2014/main" id="{C24449F3-E0B4-7F4A-6205-36B1FF1829F5}"/>
              </a:ext>
            </a:extLst>
          </p:cNvPr>
          <p:cNvGraphicFramePr>
            <a:graphicFrameLocks noChangeAspect="1"/>
          </p:cNvGraphicFramePr>
          <p:nvPr>
            <p:extLst>
              <p:ext uri="{D42A27DB-BD31-4B8C-83A1-F6EECF244321}">
                <p14:modId xmlns:p14="http://schemas.microsoft.com/office/powerpoint/2010/main" val="3913156250"/>
              </p:ext>
            </p:extLst>
          </p:nvPr>
        </p:nvGraphicFramePr>
        <p:xfrm>
          <a:off x="838200" y="4430980"/>
          <a:ext cx="8193088" cy="1887538"/>
        </p:xfrm>
        <a:graphic>
          <a:graphicData uri="http://schemas.openxmlformats.org/presentationml/2006/ole">
            <mc:AlternateContent xmlns:mc="http://schemas.openxmlformats.org/markup-compatibility/2006">
              <mc:Choice xmlns:v="urn:schemas-microsoft-com:vml" Requires="v">
                <p:oleObj name="Equation" r:id="rId4" imgW="3695400" imgH="850680" progId="Equation.DSMT4">
                  <p:embed/>
                </p:oleObj>
              </mc:Choice>
              <mc:Fallback>
                <p:oleObj name="Equation" r:id="rId4" imgW="3695400" imgH="850680" progId="Equation.DSMT4">
                  <p:embed/>
                  <p:pic>
                    <p:nvPicPr>
                      <p:cNvPr id="8" name="Object 7">
                        <a:extLst>
                          <a:ext uri="{FF2B5EF4-FFF2-40B4-BE49-F238E27FC236}">
                            <a16:creationId xmlns:a16="http://schemas.microsoft.com/office/drawing/2014/main" id="{97154A62-67E7-C6C0-763D-783392FDFCD1}"/>
                          </a:ext>
                        </a:extLst>
                      </p:cNvPr>
                      <p:cNvPicPr/>
                      <p:nvPr/>
                    </p:nvPicPr>
                    <p:blipFill>
                      <a:blip r:embed="rId5"/>
                      <a:stretch>
                        <a:fillRect/>
                      </a:stretch>
                    </p:blipFill>
                    <p:spPr>
                      <a:xfrm>
                        <a:off x="838200" y="4430980"/>
                        <a:ext cx="8193088" cy="1887538"/>
                      </a:xfrm>
                      <a:prstGeom prst="rect">
                        <a:avLst/>
                      </a:prstGeom>
                    </p:spPr>
                  </p:pic>
                </p:oleObj>
              </mc:Fallback>
            </mc:AlternateContent>
          </a:graphicData>
        </a:graphic>
      </p:graphicFrame>
    </p:spTree>
    <p:extLst>
      <p:ext uri="{BB962C8B-B14F-4D97-AF65-F5344CB8AC3E}">
        <p14:creationId xmlns:p14="http://schemas.microsoft.com/office/powerpoint/2010/main" val="4294944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6E34CC-2794-4634-9C08-A7D815D8176E}"/>
              </a:ext>
            </a:extLst>
          </p:cNvPr>
          <p:cNvSpPr>
            <a:spLocks noGrp="1"/>
          </p:cNvSpPr>
          <p:nvPr>
            <p:ph type="dt" sz="half" idx="10"/>
          </p:nvPr>
        </p:nvSpPr>
        <p:spPr/>
        <p:txBody>
          <a:bodyPr/>
          <a:lstStyle/>
          <a:p>
            <a:r>
              <a:rPr lang="en-US"/>
              <a:t>9/21/2023</a:t>
            </a:r>
            <a:endParaRPr lang="en-US" dirty="0"/>
          </a:p>
        </p:txBody>
      </p:sp>
      <p:sp>
        <p:nvSpPr>
          <p:cNvPr id="3" name="Footer Placeholder 2">
            <a:extLst>
              <a:ext uri="{FF2B5EF4-FFF2-40B4-BE49-F238E27FC236}">
                <a16:creationId xmlns:a16="http://schemas.microsoft.com/office/drawing/2014/main" id="{9EB15937-7AE7-4926-98F6-1F5CE0913012}"/>
              </a:ext>
            </a:extLst>
          </p:cNvPr>
          <p:cNvSpPr>
            <a:spLocks noGrp="1"/>
          </p:cNvSpPr>
          <p:nvPr>
            <p:ph type="ftr" sz="quarter" idx="11"/>
          </p:nvPr>
        </p:nvSpPr>
        <p:spPr/>
        <p:txBody>
          <a:bodyPr/>
          <a:lstStyle/>
          <a:p>
            <a:r>
              <a:rPr lang="en-US"/>
              <a:t>PHY 337/637  Fall 2023-- Lecture 8</a:t>
            </a:r>
            <a:endParaRPr lang="en-US" dirty="0"/>
          </a:p>
        </p:txBody>
      </p:sp>
      <p:sp>
        <p:nvSpPr>
          <p:cNvPr id="4" name="Slide Number Placeholder 3">
            <a:extLst>
              <a:ext uri="{FF2B5EF4-FFF2-40B4-BE49-F238E27FC236}">
                <a16:creationId xmlns:a16="http://schemas.microsoft.com/office/drawing/2014/main" id="{E9B50F43-A0A2-455C-8A92-1FB52CCF1671}"/>
              </a:ext>
            </a:extLst>
          </p:cNvPr>
          <p:cNvSpPr>
            <a:spLocks noGrp="1"/>
          </p:cNvSpPr>
          <p:nvPr>
            <p:ph type="sldNum" sz="quarter" idx="12"/>
          </p:nvPr>
        </p:nvSpPr>
        <p:spPr/>
        <p:txBody>
          <a:bodyPr/>
          <a:lstStyle/>
          <a:p>
            <a:fld id="{CE368B07-CEBF-4C80-90AF-53B34FA04CF3}" type="slidenum">
              <a:rPr lang="en-US" smtClean="0"/>
              <a:t>31</a:t>
            </a:fld>
            <a:endParaRPr lang="en-US" dirty="0"/>
          </a:p>
        </p:txBody>
      </p:sp>
      <p:sp>
        <p:nvSpPr>
          <p:cNvPr id="5" name="TextBox 4">
            <a:extLst>
              <a:ext uri="{FF2B5EF4-FFF2-40B4-BE49-F238E27FC236}">
                <a16:creationId xmlns:a16="http://schemas.microsoft.com/office/drawing/2014/main" id="{147B4475-7843-44A4-B517-C80F54523146}"/>
              </a:ext>
            </a:extLst>
          </p:cNvPr>
          <p:cNvSpPr txBox="1"/>
          <p:nvPr/>
        </p:nvSpPr>
        <p:spPr>
          <a:xfrm>
            <a:off x="381000" y="304800"/>
            <a:ext cx="7772400" cy="369332"/>
          </a:xfrm>
          <a:prstGeom prst="rect">
            <a:avLst/>
          </a:prstGeom>
          <a:noFill/>
        </p:spPr>
        <p:txBody>
          <a:bodyPr wrap="square" rtlCol="0">
            <a:spAutoFit/>
          </a:bodyPr>
          <a:lstStyle/>
          <a:p>
            <a:r>
              <a:rPr lang="en-US" dirty="0">
                <a:latin typeface="+mj-lt"/>
                <a:hlinkClick r:id="rId5"/>
              </a:rPr>
              <a:t>http://www.physics.usyd.edu.au/~cross/SPINNING%20TOPS.htm</a:t>
            </a:r>
            <a:endParaRPr lang="en-US" dirty="0">
              <a:latin typeface="+mj-lt"/>
            </a:endParaRPr>
          </a:p>
        </p:txBody>
      </p:sp>
      <p:pic>
        <p:nvPicPr>
          <p:cNvPr id="8" name="Top1">
            <a:hlinkClick r:id="" action="ppaction://media"/>
            <a:extLst>
              <a:ext uri="{FF2B5EF4-FFF2-40B4-BE49-F238E27FC236}">
                <a16:creationId xmlns:a16="http://schemas.microsoft.com/office/drawing/2014/main" id="{D62ECD73-45A8-44B5-936C-6646D46BCA2F}"/>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447800" y="990600"/>
            <a:ext cx="4876800" cy="3657600"/>
          </a:xfrm>
          <a:prstGeom prst="rect">
            <a:avLst/>
          </a:prstGeom>
        </p:spPr>
      </p:pic>
      <p:sp>
        <p:nvSpPr>
          <p:cNvPr id="6" name="TextBox 5">
            <a:extLst>
              <a:ext uri="{FF2B5EF4-FFF2-40B4-BE49-F238E27FC236}">
                <a16:creationId xmlns:a16="http://schemas.microsoft.com/office/drawing/2014/main" id="{3861FA36-4758-4949-94EF-A9B609108CDF}"/>
              </a:ext>
            </a:extLst>
          </p:cNvPr>
          <p:cNvSpPr txBox="1"/>
          <p:nvPr/>
        </p:nvSpPr>
        <p:spPr>
          <a:xfrm>
            <a:off x="304800" y="5334000"/>
            <a:ext cx="8534400" cy="461665"/>
          </a:xfrm>
          <a:prstGeom prst="rect">
            <a:avLst/>
          </a:prstGeom>
          <a:noFill/>
        </p:spPr>
        <p:txBody>
          <a:bodyPr wrap="square" rtlCol="0">
            <a:spAutoFit/>
          </a:bodyPr>
          <a:lstStyle/>
          <a:p>
            <a:r>
              <a:rPr lang="en-US" sz="2400" dirty="0">
                <a:latin typeface="+mj-lt"/>
              </a:rPr>
              <a:t>See also --</a:t>
            </a:r>
          </a:p>
        </p:txBody>
      </p:sp>
      <p:pic>
        <p:nvPicPr>
          <p:cNvPr id="7" name="Picture 6">
            <a:extLst>
              <a:ext uri="{FF2B5EF4-FFF2-40B4-BE49-F238E27FC236}">
                <a16:creationId xmlns:a16="http://schemas.microsoft.com/office/drawing/2014/main" id="{38B194B1-E462-41E7-BA5D-D04FBAD1B10D}"/>
              </a:ext>
            </a:extLst>
          </p:cNvPr>
          <p:cNvPicPr>
            <a:picLocks noChangeAspect="1"/>
          </p:cNvPicPr>
          <p:nvPr/>
        </p:nvPicPr>
        <p:blipFill>
          <a:blip r:embed="rId7"/>
          <a:stretch>
            <a:fillRect/>
          </a:stretch>
        </p:blipFill>
        <p:spPr>
          <a:xfrm>
            <a:off x="2305050" y="4847332"/>
            <a:ext cx="5314950" cy="1509018"/>
          </a:xfrm>
          <a:prstGeom prst="rect">
            <a:avLst/>
          </a:prstGeom>
        </p:spPr>
      </p:pic>
    </p:spTree>
    <p:extLst>
      <p:ext uri="{BB962C8B-B14F-4D97-AF65-F5344CB8AC3E}">
        <p14:creationId xmlns:p14="http://schemas.microsoft.com/office/powerpoint/2010/main" val="429071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8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EC8A4A-D931-483B-8B96-620B16A1B9AE}"/>
              </a:ext>
            </a:extLst>
          </p:cNvPr>
          <p:cNvSpPr>
            <a:spLocks noGrp="1"/>
          </p:cNvSpPr>
          <p:nvPr>
            <p:ph type="dt" sz="half" idx="10"/>
          </p:nvPr>
        </p:nvSpPr>
        <p:spPr/>
        <p:txBody>
          <a:bodyPr/>
          <a:lstStyle/>
          <a:p>
            <a:r>
              <a:rPr lang="en-US"/>
              <a:t>9/21/2023</a:t>
            </a:r>
            <a:endParaRPr lang="en-US" dirty="0"/>
          </a:p>
        </p:txBody>
      </p:sp>
      <p:sp>
        <p:nvSpPr>
          <p:cNvPr id="3" name="Footer Placeholder 2">
            <a:extLst>
              <a:ext uri="{FF2B5EF4-FFF2-40B4-BE49-F238E27FC236}">
                <a16:creationId xmlns:a16="http://schemas.microsoft.com/office/drawing/2014/main" id="{AD0D515C-8060-42E6-9AAC-4CECCC5BD587}"/>
              </a:ext>
            </a:extLst>
          </p:cNvPr>
          <p:cNvSpPr>
            <a:spLocks noGrp="1"/>
          </p:cNvSpPr>
          <p:nvPr>
            <p:ph type="ftr" sz="quarter" idx="11"/>
          </p:nvPr>
        </p:nvSpPr>
        <p:spPr/>
        <p:txBody>
          <a:bodyPr/>
          <a:lstStyle/>
          <a:p>
            <a:r>
              <a:rPr lang="en-US"/>
              <a:t>PHY 337/637  Fall 2023-- Lecture 8</a:t>
            </a:r>
            <a:endParaRPr lang="en-US" dirty="0"/>
          </a:p>
        </p:txBody>
      </p:sp>
      <p:sp>
        <p:nvSpPr>
          <p:cNvPr id="4" name="Slide Number Placeholder 3">
            <a:extLst>
              <a:ext uri="{FF2B5EF4-FFF2-40B4-BE49-F238E27FC236}">
                <a16:creationId xmlns:a16="http://schemas.microsoft.com/office/drawing/2014/main" id="{E39DF414-A00B-4EC3-9D7C-51142E509B81}"/>
              </a:ext>
            </a:extLst>
          </p:cNvPr>
          <p:cNvSpPr>
            <a:spLocks noGrp="1"/>
          </p:cNvSpPr>
          <p:nvPr>
            <p:ph type="sldNum" sz="quarter" idx="12"/>
          </p:nvPr>
        </p:nvSpPr>
        <p:spPr/>
        <p:txBody>
          <a:bodyPr/>
          <a:lstStyle/>
          <a:p>
            <a:fld id="{CE368B07-CEBF-4C80-90AF-53B34FA04CF3}" type="slidenum">
              <a:rPr lang="en-US" smtClean="0"/>
              <a:t>32</a:t>
            </a:fld>
            <a:endParaRPr lang="en-US" dirty="0"/>
          </a:p>
        </p:txBody>
      </p:sp>
      <p:sp>
        <p:nvSpPr>
          <p:cNvPr id="5" name="TextBox 4">
            <a:extLst>
              <a:ext uri="{FF2B5EF4-FFF2-40B4-BE49-F238E27FC236}">
                <a16:creationId xmlns:a16="http://schemas.microsoft.com/office/drawing/2014/main" id="{AC885468-A1DE-49BC-AFCD-006D2DA25B4F}"/>
              </a:ext>
            </a:extLst>
          </p:cNvPr>
          <p:cNvSpPr txBox="1"/>
          <p:nvPr/>
        </p:nvSpPr>
        <p:spPr>
          <a:xfrm>
            <a:off x="76200" y="457200"/>
            <a:ext cx="8305800" cy="369332"/>
          </a:xfrm>
          <a:prstGeom prst="rect">
            <a:avLst/>
          </a:prstGeom>
          <a:noFill/>
        </p:spPr>
        <p:txBody>
          <a:bodyPr wrap="square" rtlCol="0">
            <a:spAutoFit/>
          </a:bodyPr>
          <a:lstStyle/>
          <a:p>
            <a:r>
              <a:rPr lang="en-US" dirty="0">
                <a:latin typeface="+mj-lt"/>
                <a:hlinkClick r:id="rId5"/>
              </a:rPr>
              <a:t>https://drive.google.com/file/d/0B14RyYwpwSDNcXdxTWl3OExHX1k/view</a:t>
            </a:r>
            <a:endParaRPr lang="en-US" dirty="0">
              <a:latin typeface="+mj-lt"/>
            </a:endParaRPr>
          </a:p>
        </p:txBody>
      </p:sp>
      <p:pic>
        <p:nvPicPr>
          <p:cNvPr id="6" name="bicycle_wheel">
            <a:hlinkClick r:id="" action="ppaction://media"/>
            <a:extLst>
              <a:ext uri="{FF2B5EF4-FFF2-40B4-BE49-F238E27FC236}">
                <a16:creationId xmlns:a16="http://schemas.microsoft.com/office/drawing/2014/main" id="{4D9A8E20-66AC-457C-8958-8E3D58AC7E29}"/>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09600" y="1143000"/>
            <a:ext cx="2682875" cy="1828800"/>
          </a:xfrm>
          <a:prstGeom prst="rect">
            <a:avLst/>
          </a:prstGeom>
        </p:spPr>
      </p:pic>
    </p:spTree>
    <p:extLst>
      <p:ext uri="{BB962C8B-B14F-4D97-AF65-F5344CB8AC3E}">
        <p14:creationId xmlns:p14="http://schemas.microsoft.com/office/powerpoint/2010/main" val="261553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32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943911-DF4F-1B35-020C-75E72319C349}"/>
              </a:ext>
            </a:extLst>
          </p:cNvPr>
          <p:cNvSpPr>
            <a:spLocks noGrp="1"/>
          </p:cNvSpPr>
          <p:nvPr>
            <p:ph type="dt" sz="half" idx="10"/>
          </p:nvPr>
        </p:nvSpPr>
        <p:spPr/>
        <p:txBody>
          <a:bodyPr/>
          <a:lstStyle/>
          <a:p>
            <a:r>
              <a:rPr lang="en-US"/>
              <a:t>9/21/2023</a:t>
            </a:r>
            <a:endParaRPr lang="en-US" dirty="0"/>
          </a:p>
        </p:txBody>
      </p:sp>
      <p:sp>
        <p:nvSpPr>
          <p:cNvPr id="3" name="Footer Placeholder 2">
            <a:extLst>
              <a:ext uri="{FF2B5EF4-FFF2-40B4-BE49-F238E27FC236}">
                <a16:creationId xmlns:a16="http://schemas.microsoft.com/office/drawing/2014/main" id="{1C417251-0145-56BD-E76B-F5A00E3138C1}"/>
              </a:ext>
            </a:extLst>
          </p:cNvPr>
          <p:cNvSpPr>
            <a:spLocks noGrp="1"/>
          </p:cNvSpPr>
          <p:nvPr>
            <p:ph type="ftr" sz="quarter" idx="11"/>
          </p:nvPr>
        </p:nvSpPr>
        <p:spPr/>
        <p:txBody>
          <a:bodyPr/>
          <a:lstStyle/>
          <a:p>
            <a:r>
              <a:rPr lang="en-US"/>
              <a:t>PHY 337/637  Fall 2023-- Lecture 8</a:t>
            </a:r>
            <a:endParaRPr lang="en-US" dirty="0"/>
          </a:p>
        </p:txBody>
      </p:sp>
      <p:sp>
        <p:nvSpPr>
          <p:cNvPr id="4" name="Slide Number Placeholder 3">
            <a:extLst>
              <a:ext uri="{FF2B5EF4-FFF2-40B4-BE49-F238E27FC236}">
                <a16:creationId xmlns:a16="http://schemas.microsoft.com/office/drawing/2014/main" id="{5AD391C7-B457-7B3A-C54E-800AB1D074F5}"/>
              </a:ext>
            </a:extLst>
          </p:cNvPr>
          <p:cNvSpPr>
            <a:spLocks noGrp="1"/>
          </p:cNvSpPr>
          <p:nvPr>
            <p:ph type="sldNum" sz="quarter" idx="12"/>
          </p:nvPr>
        </p:nvSpPr>
        <p:spPr/>
        <p:txBody>
          <a:bodyPr/>
          <a:lstStyle/>
          <a:p>
            <a:fld id="{CE368B07-CEBF-4C80-90AF-53B34FA04CF3}" type="slidenum">
              <a:rPr lang="en-US" smtClean="0"/>
              <a:pPr/>
              <a:t>4</a:t>
            </a:fld>
            <a:endParaRPr lang="en-US" dirty="0"/>
          </a:p>
        </p:txBody>
      </p:sp>
      <p:pic>
        <p:nvPicPr>
          <p:cNvPr id="6" name="Picture 5">
            <a:extLst>
              <a:ext uri="{FF2B5EF4-FFF2-40B4-BE49-F238E27FC236}">
                <a16:creationId xmlns:a16="http://schemas.microsoft.com/office/drawing/2014/main" id="{E2C8729E-2566-1F22-B426-C3B10CE1B11E}"/>
              </a:ext>
            </a:extLst>
          </p:cNvPr>
          <p:cNvPicPr>
            <a:picLocks noChangeAspect="1"/>
          </p:cNvPicPr>
          <p:nvPr/>
        </p:nvPicPr>
        <p:blipFill>
          <a:blip r:embed="rId2"/>
          <a:stretch>
            <a:fillRect/>
          </a:stretch>
        </p:blipFill>
        <p:spPr>
          <a:xfrm>
            <a:off x="0" y="1524000"/>
            <a:ext cx="9035816" cy="2819400"/>
          </a:xfrm>
          <a:prstGeom prst="rect">
            <a:avLst/>
          </a:prstGeom>
        </p:spPr>
      </p:pic>
      <p:sp>
        <p:nvSpPr>
          <p:cNvPr id="7" name="TextBox 6">
            <a:extLst>
              <a:ext uri="{FF2B5EF4-FFF2-40B4-BE49-F238E27FC236}">
                <a16:creationId xmlns:a16="http://schemas.microsoft.com/office/drawing/2014/main" id="{0D0B016D-F4AC-6A53-6973-113D21FBACA1}"/>
              </a:ext>
            </a:extLst>
          </p:cNvPr>
          <p:cNvSpPr txBox="1"/>
          <p:nvPr/>
        </p:nvSpPr>
        <p:spPr>
          <a:xfrm>
            <a:off x="4343400" y="1828800"/>
            <a:ext cx="533400" cy="461665"/>
          </a:xfrm>
          <a:prstGeom prst="rect">
            <a:avLst/>
          </a:prstGeom>
          <a:solidFill>
            <a:schemeClr val="bg1"/>
          </a:solidFill>
        </p:spPr>
        <p:txBody>
          <a:bodyPr wrap="square" rtlCol="0">
            <a:spAutoFit/>
          </a:bodyPr>
          <a:lstStyle/>
          <a:p>
            <a:r>
              <a:rPr lang="en-US" sz="2400" b="1" dirty="0">
                <a:latin typeface="+mj-lt"/>
              </a:rPr>
              <a:t>7</a:t>
            </a:r>
          </a:p>
        </p:txBody>
      </p:sp>
    </p:spTree>
    <p:extLst>
      <p:ext uri="{BB962C8B-B14F-4D97-AF65-F5344CB8AC3E}">
        <p14:creationId xmlns:p14="http://schemas.microsoft.com/office/powerpoint/2010/main" val="4213007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8E68D6-D59D-1A97-16D0-A77976D56579}"/>
              </a:ext>
            </a:extLst>
          </p:cNvPr>
          <p:cNvSpPr>
            <a:spLocks noGrp="1"/>
          </p:cNvSpPr>
          <p:nvPr>
            <p:ph type="dt" sz="half" idx="10"/>
          </p:nvPr>
        </p:nvSpPr>
        <p:spPr/>
        <p:txBody>
          <a:bodyPr/>
          <a:lstStyle/>
          <a:p>
            <a:r>
              <a:rPr lang="en-US"/>
              <a:t>9/21/2023</a:t>
            </a:r>
            <a:endParaRPr lang="en-US" dirty="0"/>
          </a:p>
        </p:txBody>
      </p:sp>
      <p:sp>
        <p:nvSpPr>
          <p:cNvPr id="3" name="Footer Placeholder 2">
            <a:extLst>
              <a:ext uri="{FF2B5EF4-FFF2-40B4-BE49-F238E27FC236}">
                <a16:creationId xmlns:a16="http://schemas.microsoft.com/office/drawing/2014/main" id="{97F18ECD-7714-79C7-2A35-8432B827E634}"/>
              </a:ext>
            </a:extLst>
          </p:cNvPr>
          <p:cNvSpPr>
            <a:spLocks noGrp="1"/>
          </p:cNvSpPr>
          <p:nvPr>
            <p:ph type="ftr" sz="quarter" idx="11"/>
          </p:nvPr>
        </p:nvSpPr>
        <p:spPr/>
        <p:txBody>
          <a:bodyPr/>
          <a:lstStyle/>
          <a:p>
            <a:r>
              <a:rPr lang="en-US"/>
              <a:t>PHY 337/637  Fall 2023-- Lecture 8</a:t>
            </a:r>
            <a:endParaRPr lang="en-US" dirty="0"/>
          </a:p>
        </p:txBody>
      </p:sp>
      <p:sp>
        <p:nvSpPr>
          <p:cNvPr id="4" name="Slide Number Placeholder 3">
            <a:extLst>
              <a:ext uri="{FF2B5EF4-FFF2-40B4-BE49-F238E27FC236}">
                <a16:creationId xmlns:a16="http://schemas.microsoft.com/office/drawing/2014/main" id="{D0BE5EAB-DA53-B6D2-EA98-C8162A345AF3}"/>
              </a:ext>
            </a:extLst>
          </p:cNvPr>
          <p:cNvSpPr>
            <a:spLocks noGrp="1"/>
          </p:cNvSpPr>
          <p:nvPr>
            <p:ph type="sldNum" sz="quarter" idx="12"/>
          </p:nvPr>
        </p:nvSpPr>
        <p:spPr/>
        <p:txBody>
          <a:bodyPr/>
          <a:lstStyle/>
          <a:p>
            <a:fld id="{CE368B07-CEBF-4C80-90AF-53B34FA04CF3}" type="slidenum">
              <a:rPr lang="en-US" smtClean="0"/>
              <a:pPr/>
              <a:t>5</a:t>
            </a:fld>
            <a:endParaRPr lang="en-US" dirty="0"/>
          </a:p>
        </p:txBody>
      </p:sp>
      <p:pic>
        <p:nvPicPr>
          <p:cNvPr id="6" name="Picture 5" descr="A paper with text and numbers&#10;&#10;Description automatically generated">
            <a:extLst>
              <a:ext uri="{FF2B5EF4-FFF2-40B4-BE49-F238E27FC236}">
                <a16:creationId xmlns:a16="http://schemas.microsoft.com/office/drawing/2014/main" id="{DCF0DD27-BF65-BA52-0A27-547E19C182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135" y="549127"/>
            <a:ext cx="8369730" cy="5759746"/>
          </a:xfrm>
          <a:prstGeom prst="rect">
            <a:avLst/>
          </a:prstGeom>
        </p:spPr>
      </p:pic>
    </p:spTree>
    <p:extLst>
      <p:ext uri="{BB962C8B-B14F-4D97-AF65-F5344CB8AC3E}">
        <p14:creationId xmlns:p14="http://schemas.microsoft.com/office/powerpoint/2010/main" val="2101335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563B4A-3224-482E-A940-D712947C457F}"/>
              </a:ext>
            </a:extLst>
          </p:cNvPr>
          <p:cNvSpPr>
            <a:spLocks noGrp="1"/>
          </p:cNvSpPr>
          <p:nvPr>
            <p:ph type="dt" sz="half" idx="10"/>
          </p:nvPr>
        </p:nvSpPr>
        <p:spPr/>
        <p:txBody>
          <a:bodyPr/>
          <a:lstStyle/>
          <a:p>
            <a:r>
              <a:rPr lang="en-US"/>
              <a:t>9/21/2023</a:t>
            </a:r>
            <a:endParaRPr lang="en-US" dirty="0"/>
          </a:p>
        </p:txBody>
      </p:sp>
      <p:sp>
        <p:nvSpPr>
          <p:cNvPr id="3" name="Footer Placeholder 2">
            <a:extLst>
              <a:ext uri="{FF2B5EF4-FFF2-40B4-BE49-F238E27FC236}">
                <a16:creationId xmlns:a16="http://schemas.microsoft.com/office/drawing/2014/main" id="{AA697859-5921-4E19-AFC4-2110FF2BD72D}"/>
              </a:ext>
            </a:extLst>
          </p:cNvPr>
          <p:cNvSpPr>
            <a:spLocks noGrp="1"/>
          </p:cNvSpPr>
          <p:nvPr>
            <p:ph type="ftr" sz="quarter" idx="11"/>
          </p:nvPr>
        </p:nvSpPr>
        <p:spPr/>
        <p:txBody>
          <a:bodyPr/>
          <a:lstStyle/>
          <a:p>
            <a:r>
              <a:rPr lang="en-US"/>
              <a:t>PHY 337/637  Fall 2023-- Lecture 8</a:t>
            </a:r>
            <a:endParaRPr lang="en-US" dirty="0"/>
          </a:p>
        </p:txBody>
      </p:sp>
      <p:sp>
        <p:nvSpPr>
          <p:cNvPr id="4" name="Slide Number Placeholder 3">
            <a:extLst>
              <a:ext uri="{FF2B5EF4-FFF2-40B4-BE49-F238E27FC236}">
                <a16:creationId xmlns:a16="http://schemas.microsoft.com/office/drawing/2014/main" id="{3378D4CC-857A-4B1B-AB70-A7ECCF1C5541}"/>
              </a:ext>
            </a:extLst>
          </p:cNvPr>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a:extLst>
              <a:ext uri="{FF2B5EF4-FFF2-40B4-BE49-F238E27FC236}">
                <a16:creationId xmlns:a16="http://schemas.microsoft.com/office/drawing/2014/main" id="{9E14D9E9-D752-4534-9D80-6B00A5CD936A}"/>
              </a:ext>
            </a:extLst>
          </p:cNvPr>
          <p:cNvSpPr txBox="1"/>
          <p:nvPr/>
        </p:nvSpPr>
        <p:spPr>
          <a:xfrm>
            <a:off x="161924" y="1339696"/>
            <a:ext cx="8054969" cy="830997"/>
          </a:xfrm>
          <a:prstGeom prst="rect">
            <a:avLst/>
          </a:prstGeom>
          <a:noFill/>
        </p:spPr>
        <p:txBody>
          <a:bodyPr wrap="square" rtlCol="0">
            <a:spAutoFit/>
          </a:bodyPr>
          <a:lstStyle/>
          <a:p>
            <a:r>
              <a:rPr lang="en-US" sz="2400" dirty="0">
                <a:latin typeface="+mj-lt"/>
              </a:rPr>
              <a:t>Note:    For a given object and </a:t>
            </a:r>
            <a:r>
              <a:rPr lang="en-US" sz="2400" dirty="0">
                <a:highlight>
                  <a:srgbClr val="FFFF00"/>
                </a:highlight>
                <a:latin typeface="+mj-lt"/>
              </a:rPr>
              <a:t>a given coordinate system</a:t>
            </a:r>
            <a:r>
              <a:rPr lang="en-US" sz="2400" dirty="0">
                <a:latin typeface="+mj-lt"/>
              </a:rPr>
              <a:t>, one can find the moment of inertia matrix</a:t>
            </a:r>
          </a:p>
        </p:txBody>
      </p:sp>
      <p:graphicFrame>
        <p:nvGraphicFramePr>
          <p:cNvPr id="6" name="Object 5">
            <a:extLst>
              <a:ext uri="{FF2B5EF4-FFF2-40B4-BE49-F238E27FC236}">
                <a16:creationId xmlns:a16="http://schemas.microsoft.com/office/drawing/2014/main" id="{2AA638CB-2E59-4293-91F0-14717514554A}"/>
              </a:ext>
            </a:extLst>
          </p:cNvPr>
          <p:cNvGraphicFramePr>
            <a:graphicFrameLocks noChangeAspect="1"/>
          </p:cNvGraphicFramePr>
          <p:nvPr>
            <p:extLst>
              <p:ext uri="{D42A27DB-BD31-4B8C-83A1-F6EECF244321}">
                <p14:modId xmlns:p14="http://schemas.microsoft.com/office/powerpoint/2010/main" val="2079906476"/>
              </p:ext>
            </p:extLst>
          </p:nvPr>
        </p:nvGraphicFramePr>
        <p:xfrm>
          <a:off x="200025" y="132770"/>
          <a:ext cx="5819775" cy="1220787"/>
        </p:xfrm>
        <a:graphic>
          <a:graphicData uri="http://schemas.openxmlformats.org/presentationml/2006/ole">
            <mc:AlternateContent xmlns:mc="http://schemas.openxmlformats.org/markup-compatibility/2006">
              <mc:Choice xmlns:v="urn:schemas-microsoft-com:vml" Requires="v">
                <p:oleObj name="Equation" r:id="rId3" imgW="2705040" imgH="583920" progId="Equation.DSMT4">
                  <p:embed/>
                </p:oleObj>
              </mc:Choice>
              <mc:Fallback>
                <p:oleObj name="Equation" r:id="rId3" imgW="2705040" imgH="583920" progId="Equation.DSMT4">
                  <p:embed/>
                  <p:pic>
                    <p:nvPicPr>
                      <p:cNvPr id="6" name="Object 5"/>
                      <p:cNvPicPr>
                        <a:picLocks noChangeAspect="1" noChangeArrowheads="1"/>
                      </p:cNvPicPr>
                      <p:nvPr/>
                    </p:nvPicPr>
                    <p:blipFill>
                      <a:blip r:embed="rId4"/>
                      <a:srcRect/>
                      <a:stretch>
                        <a:fillRect/>
                      </a:stretch>
                    </p:blipFill>
                    <p:spPr bwMode="auto">
                      <a:xfrm>
                        <a:off x="200025" y="132770"/>
                        <a:ext cx="5819775"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7CD40EE7-6174-4A01-B602-E4EAE0138482}"/>
              </a:ext>
            </a:extLst>
          </p:cNvPr>
          <p:cNvGraphicFramePr>
            <a:graphicFrameLocks noChangeAspect="1"/>
          </p:cNvGraphicFramePr>
          <p:nvPr>
            <p:extLst>
              <p:ext uri="{D42A27DB-BD31-4B8C-83A1-F6EECF244321}">
                <p14:modId xmlns:p14="http://schemas.microsoft.com/office/powerpoint/2010/main" val="2273327019"/>
              </p:ext>
            </p:extLst>
          </p:nvPr>
        </p:nvGraphicFramePr>
        <p:xfrm>
          <a:off x="762000" y="2211387"/>
          <a:ext cx="3987800" cy="2786063"/>
        </p:xfrm>
        <a:graphic>
          <a:graphicData uri="http://schemas.openxmlformats.org/presentationml/2006/ole">
            <mc:AlternateContent xmlns:mc="http://schemas.openxmlformats.org/markup-compatibility/2006">
              <mc:Choice xmlns:v="urn:schemas-microsoft-com:vml" Requires="v">
                <p:oleObj name="数式" r:id="rId5" imgW="1854000" imgH="1333440" progId="Equation.3">
                  <p:embed/>
                </p:oleObj>
              </mc:Choice>
              <mc:Fallback>
                <p:oleObj name="数式" r:id="rId5" imgW="1854000" imgH="1333440" progId="Equation.3">
                  <p:embed/>
                  <p:pic>
                    <p:nvPicPr>
                      <p:cNvPr id="7" name="Object 6"/>
                      <p:cNvPicPr>
                        <a:picLocks noChangeAspect="1" noChangeArrowheads="1"/>
                      </p:cNvPicPr>
                      <p:nvPr/>
                    </p:nvPicPr>
                    <p:blipFill>
                      <a:blip r:embed="rId6"/>
                      <a:srcRect/>
                      <a:stretch>
                        <a:fillRect/>
                      </a:stretch>
                    </p:blipFill>
                    <p:spPr bwMode="auto">
                      <a:xfrm>
                        <a:off x="762000" y="2211387"/>
                        <a:ext cx="3987800"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Picture 8">
            <a:extLst>
              <a:ext uri="{FF2B5EF4-FFF2-40B4-BE49-F238E27FC236}">
                <a16:creationId xmlns:a16="http://schemas.microsoft.com/office/drawing/2014/main" id="{F349D823-9210-4189-8D0B-037405FFB2C3}"/>
              </a:ext>
            </a:extLst>
          </p:cNvPr>
          <p:cNvPicPr>
            <a:picLocks noChangeAspect="1"/>
          </p:cNvPicPr>
          <p:nvPr/>
        </p:nvPicPr>
        <p:blipFill>
          <a:blip r:embed="rId7"/>
          <a:stretch>
            <a:fillRect/>
          </a:stretch>
        </p:blipFill>
        <p:spPr>
          <a:xfrm>
            <a:off x="5046662" y="2458185"/>
            <a:ext cx="3686175" cy="2667000"/>
          </a:xfrm>
          <a:prstGeom prst="rect">
            <a:avLst/>
          </a:prstGeom>
        </p:spPr>
      </p:pic>
      <p:cxnSp>
        <p:nvCxnSpPr>
          <p:cNvPr id="11" name="Straight Arrow Connector 10">
            <a:extLst>
              <a:ext uri="{FF2B5EF4-FFF2-40B4-BE49-F238E27FC236}">
                <a16:creationId xmlns:a16="http://schemas.microsoft.com/office/drawing/2014/main" id="{1AB890C2-8CE3-4BC5-8F55-5A55E6BB75C2}"/>
              </a:ext>
            </a:extLst>
          </p:cNvPr>
          <p:cNvCxnSpPr/>
          <p:nvPr/>
        </p:nvCxnSpPr>
        <p:spPr>
          <a:xfrm flipV="1">
            <a:off x="6889749" y="2211387"/>
            <a:ext cx="0" cy="1674813"/>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EA05635-E065-4B49-82FD-423139F918A9}"/>
              </a:ext>
            </a:extLst>
          </p:cNvPr>
          <p:cNvCxnSpPr>
            <a:cxnSpLocks/>
          </p:cNvCxnSpPr>
          <p:nvPr/>
        </p:nvCxnSpPr>
        <p:spPr>
          <a:xfrm flipV="1">
            <a:off x="6877049" y="3898900"/>
            <a:ext cx="1339851" cy="1"/>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49DCD2E-3B10-4AFC-9E97-40D7FE2B7921}"/>
              </a:ext>
            </a:extLst>
          </p:cNvPr>
          <p:cNvCxnSpPr>
            <a:cxnSpLocks/>
          </p:cNvCxnSpPr>
          <p:nvPr/>
        </p:nvCxnSpPr>
        <p:spPr>
          <a:xfrm flipH="1">
            <a:off x="5856287" y="3886200"/>
            <a:ext cx="1009649" cy="946148"/>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0A85F49-0DA1-43C4-BDBB-B2284B5CF5CB}"/>
              </a:ext>
            </a:extLst>
          </p:cNvPr>
          <p:cNvSpPr txBox="1"/>
          <p:nvPr/>
        </p:nvSpPr>
        <p:spPr>
          <a:xfrm>
            <a:off x="5450681" y="4997450"/>
            <a:ext cx="492919" cy="461665"/>
          </a:xfrm>
          <a:prstGeom prst="rect">
            <a:avLst/>
          </a:prstGeom>
          <a:noFill/>
        </p:spPr>
        <p:txBody>
          <a:bodyPr wrap="square" rtlCol="0">
            <a:spAutoFit/>
          </a:bodyPr>
          <a:lstStyle/>
          <a:p>
            <a:r>
              <a:rPr lang="en-US" sz="2400" b="1" i="1" dirty="0">
                <a:latin typeface="+mj-lt"/>
              </a:rPr>
              <a:t>x</a:t>
            </a:r>
          </a:p>
        </p:txBody>
      </p:sp>
      <p:sp>
        <p:nvSpPr>
          <p:cNvPr id="17" name="TextBox 16">
            <a:extLst>
              <a:ext uri="{FF2B5EF4-FFF2-40B4-BE49-F238E27FC236}">
                <a16:creationId xmlns:a16="http://schemas.microsoft.com/office/drawing/2014/main" id="{FFB41959-9FCF-4463-8EC9-909518BCFB81}"/>
              </a:ext>
            </a:extLst>
          </p:cNvPr>
          <p:cNvSpPr txBox="1"/>
          <p:nvPr/>
        </p:nvSpPr>
        <p:spPr>
          <a:xfrm>
            <a:off x="8244283" y="3655367"/>
            <a:ext cx="492919" cy="461665"/>
          </a:xfrm>
          <a:prstGeom prst="rect">
            <a:avLst/>
          </a:prstGeom>
          <a:noFill/>
        </p:spPr>
        <p:txBody>
          <a:bodyPr wrap="square" rtlCol="0">
            <a:spAutoFit/>
          </a:bodyPr>
          <a:lstStyle/>
          <a:p>
            <a:r>
              <a:rPr lang="en-US" sz="2400" b="1" i="1" dirty="0">
                <a:latin typeface="+mj-lt"/>
              </a:rPr>
              <a:t>y</a:t>
            </a:r>
          </a:p>
        </p:txBody>
      </p:sp>
      <p:sp>
        <p:nvSpPr>
          <p:cNvPr id="18" name="TextBox 17">
            <a:extLst>
              <a:ext uri="{FF2B5EF4-FFF2-40B4-BE49-F238E27FC236}">
                <a16:creationId xmlns:a16="http://schemas.microsoft.com/office/drawing/2014/main" id="{86515761-951D-4CBF-B506-BFF91488A503}"/>
              </a:ext>
            </a:extLst>
          </p:cNvPr>
          <p:cNvSpPr txBox="1"/>
          <p:nvPr/>
        </p:nvSpPr>
        <p:spPr>
          <a:xfrm>
            <a:off x="6898481" y="2057400"/>
            <a:ext cx="492919" cy="461665"/>
          </a:xfrm>
          <a:prstGeom prst="rect">
            <a:avLst/>
          </a:prstGeom>
          <a:noFill/>
        </p:spPr>
        <p:txBody>
          <a:bodyPr wrap="square" rtlCol="0">
            <a:spAutoFit/>
          </a:bodyPr>
          <a:lstStyle/>
          <a:p>
            <a:r>
              <a:rPr lang="en-US" sz="2400" b="1" i="1" dirty="0">
                <a:latin typeface="+mj-lt"/>
              </a:rPr>
              <a:t>z</a:t>
            </a:r>
          </a:p>
        </p:txBody>
      </p:sp>
    </p:spTree>
    <p:extLst>
      <p:ext uri="{BB962C8B-B14F-4D97-AF65-F5344CB8AC3E}">
        <p14:creationId xmlns:p14="http://schemas.microsoft.com/office/powerpoint/2010/main" val="912648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2A9C3-4D4D-4367-8935-731D9D2A598F}"/>
              </a:ext>
            </a:extLst>
          </p:cNvPr>
          <p:cNvSpPr>
            <a:spLocks noGrp="1"/>
          </p:cNvSpPr>
          <p:nvPr>
            <p:ph type="dt" sz="half" idx="10"/>
          </p:nvPr>
        </p:nvSpPr>
        <p:spPr/>
        <p:txBody>
          <a:bodyPr/>
          <a:lstStyle/>
          <a:p>
            <a:r>
              <a:rPr lang="en-US"/>
              <a:t>9/21/2023</a:t>
            </a:r>
            <a:endParaRPr lang="en-US" dirty="0"/>
          </a:p>
        </p:txBody>
      </p:sp>
      <p:sp>
        <p:nvSpPr>
          <p:cNvPr id="3" name="Footer Placeholder 2">
            <a:extLst>
              <a:ext uri="{FF2B5EF4-FFF2-40B4-BE49-F238E27FC236}">
                <a16:creationId xmlns:a16="http://schemas.microsoft.com/office/drawing/2014/main" id="{BB1835FE-34F4-4BB1-B829-5BCC04D98371}"/>
              </a:ext>
            </a:extLst>
          </p:cNvPr>
          <p:cNvSpPr>
            <a:spLocks noGrp="1"/>
          </p:cNvSpPr>
          <p:nvPr>
            <p:ph type="ftr" sz="quarter" idx="11"/>
          </p:nvPr>
        </p:nvSpPr>
        <p:spPr/>
        <p:txBody>
          <a:bodyPr/>
          <a:lstStyle/>
          <a:p>
            <a:r>
              <a:rPr lang="en-US"/>
              <a:t>PHY 337/637  Fall 2023-- Lecture 8</a:t>
            </a:r>
            <a:endParaRPr lang="en-US" dirty="0"/>
          </a:p>
        </p:txBody>
      </p:sp>
      <p:sp>
        <p:nvSpPr>
          <p:cNvPr id="4" name="Slide Number Placeholder 3">
            <a:extLst>
              <a:ext uri="{FF2B5EF4-FFF2-40B4-BE49-F238E27FC236}">
                <a16:creationId xmlns:a16="http://schemas.microsoft.com/office/drawing/2014/main" id="{96926744-FFEB-4B53-8EEB-C2C625344BA6}"/>
              </a:ext>
            </a:extLst>
          </p:cNvPr>
          <p:cNvSpPr>
            <a:spLocks noGrp="1"/>
          </p:cNvSpPr>
          <p:nvPr>
            <p:ph type="sldNum" sz="quarter" idx="12"/>
          </p:nvPr>
        </p:nvSpPr>
        <p:spPr/>
        <p:txBody>
          <a:bodyPr/>
          <a:lstStyle/>
          <a:p>
            <a:fld id="{CE368B07-CEBF-4C80-90AF-53B34FA04CF3}" type="slidenum">
              <a:rPr lang="en-US" smtClean="0"/>
              <a:t>7</a:t>
            </a:fld>
            <a:endParaRPr lang="en-US" dirty="0"/>
          </a:p>
        </p:txBody>
      </p:sp>
      <p:pic>
        <p:nvPicPr>
          <p:cNvPr id="5" name="Picture 4">
            <a:extLst>
              <a:ext uri="{FF2B5EF4-FFF2-40B4-BE49-F238E27FC236}">
                <a16:creationId xmlns:a16="http://schemas.microsoft.com/office/drawing/2014/main" id="{04D9B8DA-426F-46AF-AA9F-3AD7CADAEA11}"/>
              </a:ext>
            </a:extLst>
          </p:cNvPr>
          <p:cNvPicPr>
            <a:picLocks noChangeAspect="1"/>
          </p:cNvPicPr>
          <p:nvPr/>
        </p:nvPicPr>
        <p:blipFill>
          <a:blip r:embed="rId3"/>
          <a:stretch>
            <a:fillRect/>
          </a:stretch>
        </p:blipFill>
        <p:spPr>
          <a:xfrm>
            <a:off x="457200" y="780198"/>
            <a:ext cx="3686175" cy="2667000"/>
          </a:xfrm>
          <a:prstGeom prst="rect">
            <a:avLst/>
          </a:prstGeom>
        </p:spPr>
      </p:pic>
      <p:cxnSp>
        <p:nvCxnSpPr>
          <p:cNvPr id="6" name="Straight Arrow Connector 5">
            <a:extLst>
              <a:ext uri="{FF2B5EF4-FFF2-40B4-BE49-F238E27FC236}">
                <a16:creationId xmlns:a16="http://schemas.microsoft.com/office/drawing/2014/main" id="{585D4CC2-2BA0-45FF-8D00-A1B786B5ACA6}"/>
              </a:ext>
            </a:extLst>
          </p:cNvPr>
          <p:cNvCxnSpPr/>
          <p:nvPr/>
        </p:nvCxnSpPr>
        <p:spPr>
          <a:xfrm flipV="1">
            <a:off x="2300287" y="533400"/>
            <a:ext cx="0" cy="1674813"/>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C44B8C6-1B8D-4EFD-8B9C-4A4B48AB761C}"/>
              </a:ext>
            </a:extLst>
          </p:cNvPr>
          <p:cNvCxnSpPr>
            <a:cxnSpLocks/>
          </p:cNvCxnSpPr>
          <p:nvPr/>
        </p:nvCxnSpPr>
        <p:spPr>
          <a:xfrm flipV="1">
            <a:off x="2287587" y="2220913"/>
            <a:ext cx="1339851" cy="1"/>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F17634F-0CE8-49D6-B9F2-2D63531E2581}"/>
              </a:ext>
            </a:extLst>
          </p:cNvPr>
          <p:cNvCxnSpPr>
            <a:cxnSpLocks/>
          </p:cNvCxnSpPr>
          <p:nvPr/>
        </p:nvCxnSpPr>
        <p:spPr>
          <a:xfrm flipH="1">
            <a:off x="1266825" y="2208213"/>
            <a:ext cx="1009649" cy="946148"/>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01F5843-9A87-4441-A88F-1E845F594E6F}"/>
              </a:ext>
            </a:extLst>
          </p:cNvPr>
          <p:cNvSpPr txBox="1"/>
          <p:nvPr/>
        </p:nvSpPr>
        <p:spPr>
          <a:xfrm>
            <a:off x="861219" y="3319463"/>
            <a:ext cx="492919" cy="461665"/>
          </a:xfrm>
          <a:prstGeom prst="rect">
            <a:avLst/>
          </a:prstGeom>
          <a:noFill/>
        </p:spPr>
        <p:txBody>
          <a:bodyPr wrap="square" rtlCol="0">
            <a:spAutoFit/>
          </a:bodyPr>
          <a:lstStyle/>
          <a:p>
            <a:r>
              <a:rPr lang="en-US" sz="2400" b="1" i="1" dirty="0">
                <a:latin typeface="+mj-lt"/>
              </a:rPr>
              <a:t>x</a:t>
            </a:r>
          </a:p>
        </p:txBody>
      </p:sp>
      <p:sp>
        <p:nvSpPr>
          <p:cNvPr id="10" name="TextBox 9">
            <a:extLst>
              <a:ext uri="{FF2B5EF4-FFF2-40B4-BE49-F238E27FC236}">
                <a16:creationId xmlns:a16="http://schemas.microsoft.com/office/drawing/2014/main" id="{826B901A-C190-403B-BF33-6A7A302B549F}"/>
              </a:ext>
            </a:extLst>
          </p:cNvPr>
          <p:cNvSpPr txBox="1"/>
          <p:nvPr/>
        </p:nvSpPr>
        <p:spPr>
          <a:xfrm>
            <a:off x="3654821" y="1977380"/>
            <a:ext cx="492919" cy="461665"/>
          </a:xfrm>
          <a:prstGeom prst="rect">
            <a:avLst/>
          </a:prstGeom>
          <a:noFill/>
        </p:spPr>
        <p:txBody>
          <a:bodyPr wrap="square" rtlCol="0">
            <a:spAutoFit/>
          </a:bodyPr>
          <a:lstStyle/>
          <a:p>
            <a:r>
              <a:rPr lang="en-US" sz="2400" b="1" i="1" dirty="0">
                <a:latin typeface="+mj-lt"/>
              </a:rPr>
              <a:t>y</a:t>
            </a:r>
          </a:p>
        </p:txBody>
      </p:sp>
      <p:sp>
        <p:nvSpPr>
          <p:cNvPr id="11" name="TextBox 10">
            <a:extLst>
              <a:ext uri="{FF2B5EF4-FFF2-40B4-BE49-F238E27FC236}">
                <a16:creationId xmlns:a16="http://schemas.microsoft.com/office/drawing/2014/main" id="{3002B780-0F3D-4567-8C40-895287E19A79}"/>
              </a:ext>
            </a:extLst>
          </p:cNvPr>
          <p:cNvSpPr txBox="1"/>
          <p:nvPr/>
        </p:nvSpPr>
        <p:spPr>
          <a:xfrm>
            <a:off x="2276474" y="215435"/>
            <a:ext cx="492919" cy="461665"/>
          </a:xfrm>
          <a:prstGeom prst="rect">
            <a:avLst/>
          </a:prstGeom>
          <a:noFill/>
        </p:spPr>
        <p:txBody>
          <a:bodyPr wrap="square" rtlCol="0">
            <a:spAutoFit/>
          </a:bodyPr>
          <a:lstStyle/>
          <a:p>
            <a:r>
              <a:rPr lang="en-US" sz="2400" b="1" i="1" dirty="0">
                <a:latin typeface="+mj-lt"/>
              </a:rPr>
              <a:t>z</a:t>
            </a:r>
          </a:p>
        </p:txBody>
      </p:sp>
      <p:cxnSp>
        <p:nvCxnSpPr>
          <p:cNvPr id="12" name="Straight Arrow Connector 11">
            <a:extLst>
              <a:ext uri="{FF2B5EF4-FFF2-40B4-BE49-F238E27FC236}">
                <a16:creationId xmlns:a16="http://schemas.microsoft.com/office/drawing/2014/main" id="{D96E91B8-1C87-448B-B09F-544690CB69DC}"/>
              </a:ext>
            </a:extLst>
          </p:cNvPr>
          <p:cNvCxnSpPr>
            <a:cxnSpLocks/>
          </p:cNvCxnSpPr>
          <p:nvPr/>
        </p:nvCxnSpPr>
        <p:spPr>
          <a:xfrm flipH="1" flipV="1">
            <a:off x="1771649" y="438886"/>
            <a:ext cx="504825" cy="1769326"/>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9A63927-BED1-4DAA-B180-78F9060F6D5B}"/>
              </a:ext>
            </a:extLst>
          </p:cNvPr>
          <p:cNvCxnSpPr>
            <a:cxnSpLocks/>
          </p:cNvCxnSpPr>
          <p:nvPr/>
        </p:nvCxnSpPr>
        <p:spPr>
          <a:xfrm flipH="1">
            <a:off x="1914327" y="2220913"/>
            <a:ext cx="362148" cy="1208087"/>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D563B13-E235-424F-8FF3-4E8B907DDD32}"/>
              </a:ext>
            </a:extLst>
          </p:cNvPr>
          <p:cNvCxnSpPr>
            <a:cxnSpLocks/>
          </p:cNvCxnSpPr>
          <p:nvPr/>
        </p:nvCxnSpPr>
        <p:spPr>
          <a:xfrm flipV="1">
            <a:off x="2276474" y="1762891"/>
            <a:ext cx="1525390" cy="429079"/>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0BD23B4-8E86-4F71-9BDE-CF8AD67C329F}"/>
              </a:ext>
            </a:extLst>
          </p:cNvPr>
          <p:cNvSpPr txBox="1"/>
          <p:nvPr/>
        </p:nvSpPr>
        <p:spPr>
          <a:xfrm>
            <a:off x="1447800" y="152400"/>
            <a:ext cx="492919" cy="461665"/>
          </a:xfrm>
          <a:prstGeom prst="rect">
            <a:avLst/>
          </a:prstGeom>
          <a:noFill/>
        </p:spPr>
        <p:txBody>
          <a:bodyPr wrap="square" rtlCol="0">
            <a:spAutoFit/>
          </a:bodyPr>
          <a:lstStyle/>
          <a:p>
            <a:r>
              <a:rPr lang="en-US" sz="2400" b="1" i="1" dirty="0">
                <a:latin typeface="+mj-lt"/>
              </a:rPr>
              <a:t>z’</a:t>
            </a:r>
          </a:p>
        </p:txBody>
      </p:sp>
      <p:sp>
        <p:nvSpPr>
          <p:cNvPr id="22" name="TextBox 21">
            <a:extLst>
              <a:ext uri="{FF2B5EF4-FFF2-40B4-BE49-F238E27FC236}">
                <a16:creationId xmlns:a16="http://schemas.microsoft.com/office/drawing/2014/main" id="{009ED26B-C9AC-457B-A2E5-CEDAF9A099F9}"/>
              </a:ext>
            </a:extLst>
          </p:cNvPr>
          <p:cNvSpPr txBox="1"/>
          <p:nvPr/>
        </p:nvSpPr>
        <p:spPr>
          <a:xfrm>
            <a:off x="3774281" y="1519535"/>
            <a:ext cx="492919" cy="461665"/>
          </a:xfrm>
          <a:prstGeom prst="rect">
            <a:avLst/>
          </a:prstGeom>
          <a:noFill/>
        </p:spPr>
        <p:txBody>
          <a:bodyPr wrap="square" rtlCol="0">
            <a:spAutoFit/>
          </a:bodyPr>
          <a:lstStyle/>
          <a:p>
            <a:r>
              <a:rPr lang="en-US" sz="2400" b="1" i="1" dirty="0">
                <a:latin typeface="+mj-lt"/>
              </a:rPr>
              <a:t>y’</a:t>
            </a:r>
          </a:p>
        </p:txBody>
      </p:sp>
      <p:sp>
        <p:nvSpPr>
          <p:cNvPr id="23" name="TextBox 22">
            <a:extLst>
              <a:ext uri="{FF2B5EF4-FFF2-40B4-BE49-F238E27FC236}">
                <a16:creationId xmlns:a16="http://schemas.microsoft.com/office/drawing/2014/main" id="{AA946153-E618-40C8-B192-96BC0BA625AC}"/>
              </a:ext>
            </a:extLst>
          </p:cNvPr>
          <p:cNvSpPr txBox="1"/>
          <p:nvPr/>
        </p:nvSpPr>
        <p:spPr>
          <a:xfrm>
            <a:off x="1752600" y="3352800"/>
            <a:ext cx="492919" cy="461665"/>
          </a:xfrm>
          <a:prstGeom prst="rect">
            <a:avLst/>
          </a:prstGeom>
          <a:noFill/>
        </p:spPr>
        <p:txBody>
          <a:bodyPr wrap="square" rtlCol="0">
            <a:spAutoFit/>
          </a:bodyPr>
          <a:lstStyle/>
          <a:p>
            <a:r>
              <a:rPr lang="en-US" sz="2400" b="1" i="1" dirty="0">
                <a:latin typeface="+mj-lt"/>
              </a:rPr>
              <a:t>x’</a:t>
            </a:r>
          </a:p>
        </p:txBody>
      </p:sp>
      <p:graphicFrame>
        <p:nvGraphicFramePr>
          <p:cNvPr id="24" name="Object 23">
            <a:extLst>
              <a:ext uri="{FF2B5EF4-FFF2-40B4-BE49-F238E27FC236}">
                <a16:creationId xmlns:a16="http://schemas.microsoft.com/office/drawing/2014/main" id="{086561F7-1433-4E96-B0A1-522D70B69D7F}"/>
              </a:ext>
            </a:extLst>
          </p:cNvPr>
          <p:cNvGraphicFramePr>
            <a:graphicFrameLocks noChangeAspect="1"/>
          </p:cNvGraphicFramePr>
          <p:nvPr>
            <p:extLst>
              <p:ext uri="{D42A27DB-BD31-4B8C-83A1-F6EECF244321}">
                <p14:modId xmlns:p14="http://schemas.microsoft.com/office/powerpoint/2010/main" val="2512152104"/>
              </p:ext>
            </p:extLst>
          </p:nvPr>
        </p:nvGraphicFramePr>
        <p:xfrm>
          <a:off x="5075237" y="331936"/>
          <a:ext cx="4068763" cy="3290888"/>
        </p:xfrm>
        <a:graphic>
          <a:graphicData uri="http://schemas.openxmlformats.org/presentationml/2006/ole">
            <mc:AlternateContent xmlns:mc="http://schemas.openxmlformats.org/markup-compatibility/2006">
              <mc:Choice xmlns:v="urn:schemas-microsoft-com:vml" Requires="v">
                <p:oleObj name="Equation" r:id="rId4" imgW="1892160" imgH="1574640" progId="Equation.DSMT4">
                  <p:embed/>
                </p:oleObj>
              </mc:Choice>
              <mc:Fallback>
                <p:oleObj name="Equation" r:id="rId4" imgW="1892160" imgH="1574640" progId="Equation.DSMT4">
                  <p:embed/>
                  <p:pic>
                    <p:nvPicPr>
                      <p:cNvPr id="7" name="Object 6">
                        <a:extLst>
                          <a:ext uri="{FF2B5EF4-FFF2-40B4-BE49-F238E27FC236}">
                            <a16:creationId xmlns:a16="http://schemas.microsoft.com/office/drawing/2014/main" id="{7CD40EE7-6174-4A01-B602-E4EAE0138482}"/>
                          </a:ext>
                        </a:extLst>
                      </p:cNvPr>
                      <p:cNvPicPr>
                        <a:picLocks noChangeAspect="1" noChangeArrowheads="1"/>
                      </p:cNvPicPr>
                      <p:nvPr/>
                    </p:nvPicPr>
                    <p:blipFill>
                      <a:blip r:embed="rId5"/>
                      <a:srcRect/>
                      <a:stretch>
                        <a:fillRect/>
                      </a:stretch>
                    </p:blipFill>
                    <p:spPr bwMode="auto">
                      <a:xfrm>
                        <a:off x="5075237" y="331936"/>
                        <a:ext cx="4068763"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a:extLst>
              <a:ext uri="{FF2B5EF4-FFF2-40B4-BE49-F238E27FC236}">
                <a16:creationId xmlns:a16="http://schemas.microsoft.com/office/drawing/2014/main" id="{12B0A639-57DC-4DCC-9E01-5F2AFC4A03B4}"/>
              </a:ext>
            </a:extLst>
          </p:cNvPr>
          <p:cNvGraphicFramePr>
            <a:graphicFrameLocks noChangeAspect="1"/>
          </p:cNvGraphicFramePr>
          <p:nvPr>
            <p:extLst>
              <p:ext uri="{D42A27DB-BD31-4B8C-83A1-F6EECF244321}">
                <p14:modId xmlns:p14="http://schemas.microsoft.com/office/powerpoint/2010/main" val="793579375"/>
              </p:ext>
            </p:extLst>
          </p:nvPr>
        </p:nvGraphicFramePr>
        <p:xfrm>
          <a:off x="1810542" y="4012904"/>
          <a:ext cx="5218113" cy="2171700"/>
        </p:xfrm>
        <a:graphic>
          <a:graphicData uri="http://schemas.openxmlformats.org/presentationml/2006/ole">
            <mc:AlternateContent xmlns:mc="http://schemas.openxmlformats.org/markup-compatibility/2006">
              <mc:Choice xmlns:v="urn:schemas-microsoft-com:vml" Requires="v">
                <p:oleObj name="Equation" r:id="rId6" imgW="2197080" imgH="914400" progId="Equation.DSMT4">
                  <p:embed/>
                </p:oleObj>
              </mc:Choice>
              <mc:Fallback>
                <p:oleObj name="Equation" r:id="rId6" imgW="2197080" imgH="914400" progId="Equation.DSMT4">
                  <p:embed/>
                  <p:pic>
                    <p:nvPicPr>
                      <p:cNvPr id="0" name=""/>
                      <p:cNvPicPr/>
                      <p:nvPr/>
                    </p:nvPicPr>
                    <p:blipFill>
                      <a:blip r:embed="rId7"/>
                      <a:stretch>
                        <a:fillRect/>
                      </a:stretch>
                    </p:blipFill>
                    <p:spPr>
                      <a:xfrm>
                        <a:off x="1810542" y="4012904"/>
                        <a:ext cx="5218113" cy="2171700"/>
                      </a:xfrm>
                      <a:prstGeom prst="rect">
                        <a:avLst/>
                      </a:prstGeom>
                    </p:spPr>
                  </p:pic>
                </p:oleObj>
              </mc:Fallback>
            </mc:AlternateContent>
          </a:graphicData>
        </a:graphic>
      </p:graphicFrame>
      <p:sp>
        <p:nvSpPr>
          <p:cNvPr id="26" name="TextBox 25">
            <a:extLst>
              <a:ext uri="{FF2B5EF4-FFF2-40B4-BE49-F238E27FC236}">
                <a16:creationId xmlns:a16="http://schemas.microsoft.com/office/drawing/2014/main" id="{A2F42566-E40D-4787-BCBB-B8F858228F61}"/>
              </a:ext>
            </a:extLst>
          </p:cNvPr>
          <p:cNvSpPr txBox="1"/>
          <p:nvPr/>
        </p:nvSpPr>
        <p:spPr>
          <a:xfrm>
            <a:off x="7109618" y="4012904"/>
            <a:ext cx="3276600" cy="461665"/>
          </a:xfrm>
          <a:prstGeom prst="rect">
            <a:avLst/>
          </a:prstGeom>
          <a:noFill/>
        </p:spPr>
        <p:txBody>
          <a:bodyPr wrap="square" rtlCol="0">
            <a:spAutoFit/>
          </a:bodyPr>
          <a:lstStyle/>
          <a:p>
            <a:r>
              <a:rPr lang="en-US" sz="2400" b="1" i="1" dirty="0">
                <a:latin typeface="+mj-lt"/>
              </a:rPr>
              <a:t>(</a:t>
            </a:r>
            <a:r>
              <a:rPr lang="en-US" sz="2400" b="1" i="1" dirty="0" err="1">
                <a:latin typeface="+mj-lt"/>
              </a:rPr>
              <a:t>x’,y’,z</a:t>
            </a:r>
            <a:r>
              <a:rPr lang="en-US" sz="2400" b="1" i="1" dirty="0">
                <a:latin typeface="+mj-lt"/>
              </a:rPr>
              <a:t>’)</a:t>
            </a:r>
          </a:p>
        </p:txBody>
      </p:sp>
    </p:spTree>
    <p:extLst>
      <p:ext uri="{BB962C8B-B14F-4D97-AF65-F5344CB8AC3E}">
        <p14:creationId xmlns:p14="http://schemas.microsoft.com/office/powerpoint/2010/main" val="4127165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9/21/2023</a:t>
            </a:r>
            <a:endParaRPr lang="en-US" dirty="0"/>
          </a:p>
        </p:txBody>
      </p:sp>
      <p:sp>
        <p:nvSpPr>
          <p:cNvPr id="3" name="Footer Placeholder 2"/>
          <p:cNvSpPr>
            <a:spLocks noGrp="1"/>
          </p:cNvSpPr>
          <p:nvPr>
            <p:ph type="ftr" sz="quarter" idx="11"/>
          </p:nvPr>
        </p:nvSpPr>
        <p:spPr/>
        <p:txBody>
          <a:bodyPr/>
          <a:lstStyle/>
          <a:p>
            <a:r>
              <a:rPr lang="en-US"/>
              <a:t>PHY 337/637  Fall 2023--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grpSp>
        <p:nvGrpSpPr>
          <p:cNvPr id="18" name="Group 17"/>
          <p:cNvGrpSpPr/>
          <p:nvPr/>
        </p:nvGrpSpPr>
        <p:grpSpPr>
          <a:xfrm>
            <a:off x="228600" y="76200"/>
            <a:ext cx="4800600" cy="4428530"/>
            <a:chOff x="1143000" y="452735"/>
            <a:chExt cx="4800600" cy="4428530"/>
          </a:xfrm>
        </p:grpSpPr>
        <p:sp>
          <p:nvSpPr>
            <p:cNvPr id="5" name="Cube 4"/>
            <p:cNvSpPr/>
            <p:nvPr/>
          </p:nvSpPr>
          <p:spPr>
            <a:xfrm rot="10800000" flipV="1">
              <a:off x="1462658" y="1909480"/>
              <a:ext cx="2819400" cy="1734662"/>
            </a:xfrm>
            <a:prstGeom prst="cube">
              <a:avLst>
                <a:gd name="adj" fmla="val 38449"/>
              </a:avLst>
            </a:prstGeom>
            <a:solidFill>
              <a:schemeClr val="accent6">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1447800" y="838200"/>
              <a:ext cx="0" cy="2133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447800" y="2971800"/>
              <a:ext cx="1524000" cy="1447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447800" y="2971800"/>
              <a:ext cx="3886200" cy="76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124200" y="4419600"/>
              <a:ext cx="609600" cy="461665"/>
            </a:xfrm>
            <a:prstGeom prst="rect">
              <a:avLst/>
            </a:prstGeom>
            <a:noFill/>
          </p:spPr>
          <p:txBody>
            <a:bodyPr wrap="square" rtlCol="0">
              <a:spAutoFit/>
            </a:bodyPr>
            <a:lstStyle/>
            <a:p>
              <a:r>
                <a:rPr lang="en-US" sz="2400" b="1" dirty="0">
                  <a:latin typeface="+mj-lt"/>
                </a:rPr>
                <a:t>x</a:t>
              </a:r>
            </a:p>
          </p:txBody>
        </p:sp>
        <p:sp>
          <p:nvSpPr>
            <p:cNvPr id="13" name="TextBox 12"/>
            <p:cNvSpPr txBox="1"/>
            <p:nvPr/>
          </p:nvSpPr>
          <p:spPr>
            <a:xfrm>
              <a:off x="1447800" y="452735"/>
              <a:ext cx="609600" cy="461665"/>
            </a:xfrm>
            <a:prstGeom prst="rect">
              <a:avLst/>
            </a:prstGeom>
            <a:noFill/>
          </p:spPr>
          <p:txBody>
            <a:bodyPr wrap="square" rtlCol="0">
              <a:spAutoFit/>
            </a:bodyPr>
            <a:lstStyle/>
            <a:p>
              <a:r>
                <a:rPr lang="en-US" sz="2400" b="1" dirty="0">
                  <a:latin typeface="+mj-lt"/>
                </a:rPr>
                <a:t>z</a:t>
              </a:r>
            </a:p>
          </p:txBody>
        </p:sp>
        <p:sp>
          <p:nvSpPr>
            <p:cNvPr id="14" name="TextBox 13"/>
            <p:cNvSpPr txBox="1"/>
            <p:nvPr/>
          </p:nvSpPr>
          <p:spPr>
            <a:xfrm>
              <a:off x="5334000" y="2819400"/>
              <a:ext cx="609600" cy="461665"/>
            </a:xfrm>
            <a:prstGeom prst="rect">
              <a:avLst/>
            </a:prstGeom>
            <a:noFill/>
          </p:spPr>
          <p:txBody>
            <a:bodyPr wrap="square" rtlCol="0">
              <a:spAutoFit/>
            </a:bodyPr>
            <a:lstStyle/>
            <a:p>
              <a:r>
                <a:rPr lang="en-US" sz="2400" b="1" dirty="0">
                  <a:latin typeface="+mj-lt"/>
                </a:rPr>
                <a:t>y</a:t>
              </a:r>
            </a:p>
          </p:txBody>
        </p:sp>
        <p:sp>
          <p:nvSpPr>
            <p:cNvPr id="15" name="TextBox 14"/>
            <p:cNvSpPr txBox="1"/>
            <p:nvPr/>
          </p:nvSpPr>
          <p:spPr>
            <a:xfrm>
              <a:off x="1371600" y="3124200"/>
              <a:ext cx="609600" cy="461665"/>
            </a:xfrm>
            <a:prstGeom prst="rect">
              <a:avLst/>
            </a:prstGeom>
            <a:noFill/>
          </p:spPr>
          <p:txBody>
            <a:bodyPr wrap="square" rtlCol="0">
              <a:spAutoFit/>
            </a:bodyPr>
            <a:lstStyle/>
            <a:p>
              <a:r>
                <a:rPr lang="en-US" sz="2400" b="1" dirty="0">
                  <a:latin typeface="+mj-lt"/>
                </a:rPr>
                <a:t>a</a:t>
              </a:r>
            </a:p>
          </p:txBody>
        </p:sp>
        <p:sp>
          <p:nvSpPr>
            <p:cNvPr id="16" name="TextBox 15"/>
            <p:cNvSpPr txBox="1"/>
            <p:nvPr/>
          </p:nvSpPr>
          <p:spPr>
            <a:xfrm>
              <a:off x="1143000" y="2281535"/>
              <a:ext cx="609600" cy="461665"/>
            </a:xfrm>
            <a:prstGeom prst="rect">
              <a:avLst/>
            </a:prstGeom>
            <a:noFill/>
          </p:spPr>
          <p:txBody>
            <a:bodyPr wrap="square" rtlCol="0">
              <a:spAutoFit/>
            </a:bodyPr>
            <a:lstStyle/>
            <a:p>
              <a:r>
                <a:rPr lang="en-US" sz="2400" b="1" dirty="0">
                  <a:latin typeface="+mj-lt"/>
                </a:rPr>
                <a:t>c</a:t>
              </a:r>
            </a:p>
          </p:txBody>
        </p:sp>
        <p:sp>
          <p:nvSpPr>
            <p:cNvPr id="17" name="TextBox 16"/>
            <p:cNvSpPr txBox="1"/>
            <p:nvPr/>
          </p:nvSpPr>
          <p:spPr>
            <a:xfrm>
              <a:off x="3048000" y="3576935"/>
              <a:ext cx="609600" cy="461665"/>
            </a:xfrm>
            <a:prstGeom prst="rect">
              <a:avLst/>
            </a:prstGeom>
            <a:noFill/>
          </p:spPr>
          <p:txBody>
            <a:bodyPr wrap="square" rtlCol="0">
              <a:spAutoFit/>
            </a:bodyPr>
            <a:lstStyle/>
            <a:p>
              <a:r>
                <a:rPr lang="en-US" sz="2400" b="1" dirty="0">
                  <a:latin typeface="+mj-lt"/>
                </a:rPr>
                <a:t>b</a:t>
              </a:r>
            </a:p>
          </p:txBody>
        </p:sp>
      </p:grpSp>
      <p:graphicFrame>
        <p:nvGraphicFramePr>
          <p:cNvPr id="19" name="Object 18"/>
          <p:cNvGraphicFramePr>
            <a:graphicFrameLocks noChangeAspect="1"/>
          </p:cNvGraphicFramePr>
          <p:nvPr>
            <p:extLst>
              <p:ext uri="{D42A27DB-BD31-4B8C-83A1-F6EECF244321}">
                <p14:modId xmlns:p14="http://schemas.microsoft.com/office/powerpoint/2010/main" val="3997390061"/>
              </p:ext>
            </p:extLst>
          </p:nvPr>
        </p:nvGraphicFramePr>
        <p:xfrm>
          <a:off x="2962275" y="3840163"/>
          <a:ext cx="5953125" cy="2389187"/>
        </p:xfrm>
        <a:graphic>
          <a:graphicData uri="http://schemas.openxmlformats.org/presentationml/2006/ole">
            <mc:AlternateContent xmlns:mc="http://schemas.openxmlformats.org/markup-compatibility/2006">
              <mc:Choice xmlns:v="urn:schemas-microsoft-com:vml" Requires="v">
                <p:oleObj name="数式" r:id="rId3" imgW="2768400" imgH="1143000" progId="Equation.3">
                  <p:embed/>
                </p:oleObj>
              </mc:Choice>
              <mc:Fallback>
                <p:oleObj name="数式" r:id="rId3" imgW="2768400" imgH="1143000" progId="Equation.3">
                  <p:embed/>
                  <p:pic>
                    <p:nvPicPr>
                      <p:cNvPr id="19" name="Object 18"/>
                      <p:cNvPicPr>
                        <a:picLocks noChangeAspect="1" noChangeArrowheads="1"/>
                      </p:cNvPicPr>
                      <p:nvPr/>
                    </p:nvPicPr>
                    <p:blipFill>
                      <a:blip r:embed="rId4"/>
                      <a:srcRect/>
                      <a:stretch>
                        <a:fillRect/>
                      </a:stretch>
                    </p:blipFill>
                    <p:spPr bwMode="auto">
                      <a:xfrm>
                        <a:off x="2962275" y="3840163"/>
                        <a:ext cx="5953125" cy="2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133600" y="152400"/>
            <a:ext cx="5410200" cy="461665"/>
          </a:xfrm>
          <a:prstGeom prst="rect">
            <a:avLst/>
          </a:prstGeom>
          <a:noFill/>
        </p:spPr>
        <p:txBody>
          <a:bodyPr wrap="square" rtlCol="0">
            <a:spAutoFit/>
          </a:bodyPr>
          <a:lstStyle/>
          <a:p>
            <a:r>
              <a:rPr lang="en-US" sz="2400" dirty="0">
                <a:latin typeface="+mj-lt"/>
              </a:rPr>
              <a:t>Example:</a:t>
            </a:r>
          </a:p>
        </p:txBody>
      </p:sp>
    </p:spTree>
    <p:extLst>
      <p:ext uri="{BB962C8B-B14F-4D97-AF65-F5344CB8AC3E}">
        <p14:creationId xmlns:p14="http://schemas.microsoft.com/office/powerpoint/2010/main" val="2261853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9/21/2023</a:t>
            </a:r>
            <a:endParaRPr lang="en-US" dirty="0"/>
          </a:p>
        </p:txBody>
      </p:sp>
      <p:sp>
        <p:nvSpPr>
          <p:cNvPr id="3" name="Footer Placeholder 2"/>
          <p:cNvSpPr>
            <a:spLocks noGrp="1"/>
          </p:cNvSpPr>
          <p:nvPr>
            <p:ph type="ftr" sz="quarter" idx="11"/>
          </p:nvPr>
        </p:nvSpPr>
        <p:spPr/>
        <p:txBody>
          <a:bodyPr/>
          <a:lstStyle/>
          <a:p>
            <a:r>
              <a:rPr lang="en-US"/>
              <a:t>PHY 337/637  Fall 2023--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609600" y="533400"/>
            <a:ext cx="7010400" cy="1200329"/>
          </a:xfrm>
          <a:prstGeom prst="rect">
            <a:avLst/>
          </a:prstGeom>
          <a:noFill/>
        </p:spPr>
        <p:txBody>
          <a:bodyPr wrap="square" rtlCol="0">
            <a:spAutoFit/>
          </a:bodyPr>
          <a:lstStyle/>
          <a:p>
            <a:r>
              <a:rPr lang="en-US" sz="2400" dirty="0">
                <a:latin typeface="+mj-lt"/>
              </a:rPr>
              <a:t>Properties of moment of inertia tensor:</a:t>
            </a:r>
          </a:p>
          <a:p>
            <a:pPr marL="800100" lvl="1" indent="-342900">
              <a:buFont typeface="Wingdings" pitchFamily="2" charset="2"/>
              <a:buChar char="Ø"/>
            </a:pPr>
            <a:r>
              <a:rPr lang="en-US" sz="2400" dirty="0">
                <a:latin typeface="+mj-lt"/>
              </a:rPr>
              <a:t>Symmetric matrix </a:t>
            </a:r>
            <a:r>
              <a:rPr lang="en-US" sz="2400" dirty="0">
                <a:latin typeface="+mj-lt"/>
                <a:sym typeface="Wingdings" pitchFamily="2" charset="2"/>
              </a:rPr>
              <a:t>real eigenvalues </a:t>
            </a:r>
            <a:r>
              <a:rPr lang="en-US" sz="2400" i="1" dirty="0">
                <a:latin typeface="+mj-lt"/>
                <a:sym typeface="Wingdings" pitchFamily="2" charset="2"/>
              </a:rPr>
              <a:t>I</a:t>
            </a:r>
            <a:r>
              <a:rPr lang="en-US" sz="2400" i="1" baseline="-25000" dirty="0">
                <a:latin typeface="+mj-lt"/>
                <a:sym typeface="Wingdings" pitchFamily="2" charset="2"/>
              </a:rPr>
              <a:t>1</a:t>
            </a:r>
            <a:r>
              <a:rPr lang="en-US" sz="2400" i="1" dirty="0">
                <a:latin typeface="+mj-lt"/>
                <a:sym typeface="Wingdings" pitchFamily="2" charset="2"/>
              </a:rPr>
              <a:t>,I</a:t>
            </a:r>
            <a:r>
              <a:rPr lang="en-US" sz="2400" i="1" baseline="-25000" dirty="0">
                <a:latin typeface="+mj-lt"/>
                <a:sym typeface="Wingdings" pitchFamily="2" charset="2"/>
              </a:rPr>
              <a:t>2</a:t>
            </a:r>
            <a:r>
              <a:rPr lang="en-US" sz="2400" i="1" dirty="0">
                <a:latin typeface="+mj-lt"/>
                <a:sym typeface="Wingdings" pitchFamily="2" charset="2"/>
              </a:rPr>
              <a:t>,I</a:t>
            </a:r>
            <a:r>
              <a:rPr lang="en-US" sz="2400" i="1" baseline="-25000" dirty="0">
                <a:latin typeface="+mj-lt"/>
                <a:sym typeface="Wingdings" pitchFamily="2" charset="2"/>
              </a:rPr>
              <a:t>3</a:t>
            </a:r>
          </a:p>
          <a:p>
            <a:pPr marL="800100" lvl="1" indent="-342900">
              <a:buFont typeface="Wingdings" pitchFamily="2" charset="2"/>
              <a:buChar char="Ø"/>
            </a:pPr>
            <a:r>
              <a:rPr lang="en-US" sz="2400" i="1" dirty="0">
                <a:latin typeface="+mj-lt"/>
                <a:sym typeface="Wingdings" pitchFamily="2" charset="2"/>
              </a:rPr>
              <a:t>                             </a:t>
            </a:r>
            <a:r>
              <a:rPr lang="en-US" sz="2400" dirty="0">
                <a:latin typeface="+mj-lt"/>
                <a:sym typeface="Wingdings" pitchFamily="2" charset="2"/>
              </a:rPr>
              <a:t>orthogonal eigenvectors</a:t>
            </a:r>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418890413"/>
              </p:ext>
            </p:extLst>
          </p:nvPr>
        </p:nvGraphicFramePr>
        <p:xfrm>
          <a:off x="990600" y="1733729"/>
          <a:ext cx="3360737" cy="530225"/>
        </p:xfrm>
        <a:graphic>
          <a:graphicData uri="http://schemas.openxmlformats.org/presentationml/2006/ole">
            <mc:AlternateContent xmlns:mc="http://schemas.openxmlformats.org/markup-compatibility/2006">
              <mc:Choice xmlns:v="urn:schemas-microsoft-com:vml" Requires="v">
                <p:oleObj name="数式" r:id="rId3" imgW="1562040" imgH="253800" progId="Equation.3">
                  <p:embed/>
                </p:oleObj>
              </mc:Choice>
              <mc:Fallback>
                <p:oleObj name="数式" r:id="rId3" imgW="1562040" imgH="253800" progId="Equation.3">
                  <p:embed/>
                  <p:pic>
                    <p:nvPicPr>
                      <p:cNvPr id="6" name="Object 5"/>
                      <p:cNvPicPr>
                        <a:picLocks noChangeAspect="1" noChangeArrowheads="1"/>
                      </p:cNvPicPr>
                      <p:nvPr/>
                    </p:nvPicPr>
                    <p:blipFill>
                      <a:blip r:embed="rId4"/>
                      <a:srcRect/>
                      <a:stretch>
                        <a:fillRect/>
                      </a:stretch>
                    </p:blipFill>
                    <p:spPr bwMode="auto">
                      <a:xfrm>
                        <a:off x="990600" y="1733729"/>
                        <a:ext cx="336073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84451124"/>
              </p:ext>
            </p:extLst>
          </p:nvPr>
        </p:nvGraphicFramePr>
        <p:xfrm>
          <a:off x="640080" y="2514600"/>
          <a:ext cx="5953125" cy="2389187"/>
        </p:xfrm>
        <a:graphic>
          <a:graphicData uri="http://schemas.openxmlformats.org/presentationml/2006/ole">
            <mc:AlternateContent xmlns:mc="http://schemas.openxmlformats.org/markup-compatibility/2006">
              <mc:Choice xmlns:v="urn:schemas-microsoft-com:vml" Requires="v">
                <p:oleObj name="数式" r:id="rId5" imgW="2768400" imgH="1143000" progId="Equation.3">
                  <p:embed/>
                </p:oleObj>
              </mc:Choice>
              <mc:Fallback>
                <p:oleObj name="数式" r:id="rId5" imgW="2768400" imgH="1143000" progId="Equation.3">
                  <p:embed/>
                  <p:pic>
                    <p:nvPicPr>
                      <p:cNvPr id="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 y="2514600"/>
                        <a:ext cx="5953125" cy="2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83461998"/>
              </p:ext>
            </p:extLst>
          </p:nvPr>
        </p:nvGraphicFramePr>
        <p:xfrm>
          <a:off x="1231900" y="4727575"/>
          <a:ext cx="5626100" cy="1673225"/>
        </p:xfrm>
        <a:graphic>
          <a:graphicData uri="http://schemas.openxmlformats.org/presentationml/2006/ole">
            <mc:AlternateContent xmlns:mc="http://schemas.openxmlformats.org/markup-compatibility/2006">
              <mc:Choice xmlns:v="urn:schemas-microsoft-com:vml" Requires="v">
                <p:oleObj name="数式" r:id="rId7" imgW="2616120" imgH="799920" progId="Equation.3">
                  <p:embed/>
                </p:oleObj>
              </mc:Choice>
              <mc:Fallback>
                <p:oleObj name="数式" r:id="rId7" imgW="2616120" imgH="799920" progId="Equation.3">
                  <p:embed/>
                  <p:pic>
                    <p:nvPicPr>
                      <p:cNvPr id="8" name="Object 7"/>
                      <p:cNvPicPr>
                        <a:picLocks noChangeAspect="1" noChangeArrowheads="1"/>
                      </p:cNvPicPr>
                      <p:nvPr/>
                    </p:nvPicPr>
                    <p:blipFill>
                      <a:blip r:embed="rId8"/>
                      <a:srcRect/>
                      <a:stretch>
                        <a:fillRect/>
                      </a:stretch>
                    </p:blipFill>
                    <p:spPr bwMode="auto">
                      <a:xfrm>
                        <a:off x="1231900" y="4727575"/>
                        <a:ext cx="56261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76139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16029</TotalTime>
  <Words>1412</Words>
  <Application>Microsoft Office PowerPoint</Application>
  <PresentationFormat>On-screen Show (4:3)</PresentationFormat>
  <Paragraphs>251</Paragraphs>
  <Slides>32</Slides>
  <Notes>29</Notes>
  <HiddenSlides>0</HiddenSlides>
  <MMClips>2</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2</vt:i4>
      </vt:variant>
      <vt:variant>
        <vt:lpstr>Slide Titles</vt:lpstr>
      </vt:variant>
      <vt:variant>
        <vt:i4>32</vt:i4>
      </vt:variant>
    </vt:vector>
  </HeadingPairs>
  <TitlesOfParts>
    <vt:vector size="40" baseType="lpstr">
      <vt:lpstr>Arial</vt:lpstr>
      <vt:lpstr>Calibri</vt:lpstr>
      <vt:lpstr>Symbol</vt:lpstr>
      <vt:lpstr>Wingdings</vt:lpstr>
      <vt:lpstr>Office Theme</vt:lpstr>
      <vt:lpstr>Office Theme</vt:lpstr>
      <vt:lpstr>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820</cp:revision>
  <cp:lastPrinted>2021-10-22T02:55:44Z</cp:lastPrinted>
  <dcterms:created xsi:type="dcterms:W3CDTF">2012-01-10T18:32:24Z</dcterms:created>
  <dcterms:modified xsi:type="dcterms:W3CDTF">2023-09-21T04:53:43Z</dcterms:modified>
</cp:coreProperties>
</file>