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notesMasterIdLst>
    <p:notesMasterId r:id="rId42"/>
  </p:notesMasterIdLst>
  <p:handoutMasterIdLst>
    <p:handoutMasterId r:id="rId43"/>
  </p:handoutMasterIdLst>
  <p:sldIdLst>
    <p:sldId id="296" r:id="rId5"/>
    <p:sldId id="461" r:id="rId6"/>
    <p:sldId id="354" r:id="rId7"/>
    <p:sldId id="433" r:id="rId8"/>
    <p:sldId id="411" r:id="rId9"/>
    <p:sldId id="412" r:id="rId10"/>
    <p:sldId id="414" r:id="rId11"/>
    <p:sldId id="416" r:id="rId12"/>
    <p:sldId id="420" r:id="rId13"/>
    <p:sldId id="421" r:id="rId14"/>
    <p:sldId id="424" r:id="rId15"/>
    <p:sldId id="435" r:id="rId16"/>
    <p:sldId id="436" r:id="rId17"/>
    <p:sldId id="438" r:id="rId18"/>
    <p:sldId id="439" r:id="rId19"/>
    <p:sldId id="440" r:id="rId20"/>
    <p:sldId id="441" r:id="rId21"/>
    <p:sldId id="442" r:id="rId22"/>
    <p:sldId id="443" r:id="rId23"/>
    <p:sldId id="444" r:id="rId24"/>
    <p:sldId id="446" r:id="rId25"/>
    <p:sldId id="447" r:id="rId26"/>
    <p:sldId id="445" r:id="rId27"/>
    <p:sldId id="448" r:id="rId28"/>
    <p:sldId id="462" r:id="rId29"/>
    <p:sldId id="449" r:id="rId30"/>
    <p:sldId id="450" r:id="rId31"/>
    <p:sldId id="451" r:id="rId32"/>
    <p:sldId id="459" r:id="rId33"/>
    <p:sldId id="452" r:id="rId34"/>
    <p:sldId id="453" r:id="rId35"/>
    <p:sldId id="454" r:id="rId36"/>
    <p:sldId id="455" r:id="rId37"/>
    <p:sldId id="456" r:id="rId38"/>
    <p:sldId id="460" r:id="rId39"/>
    <p:sldId id="457" r:id="rId40"/>
    <p:sldId id="458"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3394" autoAdjust="0"/>
  </p:normalViewPr>
  <p:slideViewPr>
    <p:cSldViewPr>
      <p:cViewPr varScale="1">
        <p:scale>
          <a:sx n="59" d="100"/>
          <a:sy n="59" d="100"/>
        </p:scale>
        <p:origin x="1196" y="48"/>
      </p:cViewPr>
      <p:guideLst>
        <p:guide orient="horz" pos="2160"/>
        <p:guide pos="2880"/>
      </p:guideLst>
    </p:cSldViewPr>
  </p:slideViewPr>
  <p:notesTextViewPr>
    <p:cViewPr>
      <p:scale>
        <a:sx n="1" d="1"/>
        <a:sy n="1" d="1"/>
      </p:scale>
      <p:origin x="0" y="0"/>
    </p:cViewPr>
  </p:notesTextViewPr>
  <p:sorterViewPr>
    <p:cViewPr>
      <p:scale>
        <a:sx n="60" d="100"/>
        <a:sy n="60" d="100"/>
      </p:scale>
      <p:origin x="0" y="-2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9/25/2023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9/25/2023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83237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case where top is spinning nearly vertically.</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49473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consider the basic particle interactions which govern their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42053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assumption is being made for convenience.    We will consider the center of mass and relative motion much more carefully later.</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09961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represent typical  particle interactions.    Only the Coulomb or gravitational forms are precisely found in nature.    The others serve as convenient models.</a:t>
            </a:r>
          </a:p>
        </p:txBody>
      </p:sp>
      <p:sp>
        <p:nvSpPr>
          <p:cNvPr id="4" name="Slide Number Placeholder 3"/>
          <p:cNvSpPr>
            <a:spLocks noGrp="1"/>
          </p:cNvSpPr>
          <p:nvPr>
            <p:ph type="sldNum" sz="quarter" idx="10"/>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energy diagram showing important aspects of the particle trajectory.</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17441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these?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124120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ideal configuration of a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1080638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302313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illustrates the setup of the famous Rutherford scattering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362854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Reconstruction experimental data from the Rutherford experiment.</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1203576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of scattering geometry and analysis.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1132793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4279581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the analysis for the scattering of a hard sphere on a massive hard sphere.</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1794987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cross section versus </a:t>
            </a:r>
            <a:r>
              <a:rPr lang="en-US" dirty="0" err="1"/>
              <a:t>partical</a:t>
            </a:r>
            <a:r>
              <a:rPr lang="en-US" dirty="0"/>
              <a:t> cross section.</a:t>
            </a:r>
          </a:p>
        </p:txBody>
      </p:sp>
      <p:sp>
        <p:nvSpPr>
          <p:cNvPr id="4" name="Slide Number Placeholder 3"/>
          <p:cNvSpPr>
            <a:spLocks noGrp="1"/>
          </p:cNvSpPr>
          <p:nvPr>
            <p:ph type="sldNum" sz="quarter" idx="10"/>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and comments.       The discussion of scattering theory will be continued </a:t>
            </a:r>
            <a:r>
              <a:rPr lang="en-US"/>
              <a:t>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272423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notions of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02866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is a symmetric tensor which defines the moment of inertia.    By rotating the coordinates about a fixed origin we can find the matrix in diagonal form.</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03661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consider motion of a rigid body more generally, in the presence of torque, it will be necessary to consider how to relate the body – fixed coordinates that diagonalize the moment of inertia tensor to another coordinate system which in general be an inertial coordinate system.    Here again, we use ideas of Euler</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59608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Euler said that the transformation of body-fixed </a:t>
            </a:r>
            <a:r>
              <a:rPr lang="en-US" dirty="0">
                <a:sym typeface="Wingdings" panose="05000000000000000000" pitchFamily="2" charset="2"/>
              </a:rPr>
              <a:t> inertial frames can be accomplished in 3 steps and the corresponding angles are alpha, beta, and gamma.   In this case, we want to express all results in the body fixed frame.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50246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to remember.</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92752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expression of the rotational kinetic energy and the special case of the symmetric top.</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6156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motion of a symmetric top in which the pivot point is fixed and torque is applied by gravity acting at the center of mass of the top.   Here h denotes the distance of the pivot point to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93550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9/26/2023</a:t>
            </a:r>
            <a:endParaRPr lang="en-US" dirty="0"/>
          </a:p>
        </p:txBody>
      </p:sp>
      <p:sp>
        <p:nvSpPr>
          <p:cNvPr id="5" name="Footer Placeholder 4"/>
          <p:cNvSpPr>
            <a:spLocks noGrp="1"/>
          </p:cNvSpPr>
          <p:nvPr>
            <p:ph type="ftr" sz="quarter" idx="11"/>
          </p:nvPr>
        </p:nvSpPr>
        <p:spPr/>
        <p:txBody>
          <a:bodyPr/>
          <a:lstStyle/>
          <a:p>
            <a:r>
              <a:rPr lang="en-US"/>
              <a:t>PHY 337/637  Fall 2023-- Lecture 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9/26/2023</a:t>
            </a:r>
            <a:endParaRPr lang="en-US" dirty="0"/>
          </a:p>
        </p:txBody>
      </p:sp>
      <p:sp>
        <p:nvSpPr>
          <p:cNvPr id="5" name="Footer Placeholder 4"/>
          <p:cNvSpPr>
            <a:spLocks noGrp="1"/>
          </p:cNvSpPr>
          <p:nvPr>
            <p:ph type="ftr" sz="quarter" idx="11"/>
          </p:nvPr>
        </p:nvSpPr>
        <p:spPr/>
        <p:txBody>
          <a:bodyPr/>
          <a:lstStyle/>
          <a:p>
            <a:r>
              <a:rPr lang="en-US"/>
              <a:t>PHY 337/637  Fall 2023-- Lecture 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9/26/2023</a:t>
            </a:r>
            <a:endParaRPr lang="en-US" dirty="0"/>
          </a:p>
        </p:txBody>
      </p:sp>
      <p:sp>
        <p:nvSpPr>
          <p:cNvPr id="5" name="Footer Placeholder 4"/>
          <p:cNvSpPr>
            <a:spLocks noGrp="1"/>
          </p:cNvSpPr>
          <p:nvPr>
            <p:ph type="ftr" sz="quarter" idx="11"/>
          </p:nvPr>
        </p:nvSpPr>
        <p:spPr/>
        <p:txBody>
          <a:bodyPr/>
          <a:lstStyle/>
          <a:p>
            <a:r>
              <a:rPr lang="en-US"/>
              <a:t>PHY 337/637  Fall 2023-- Lecture 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9/26/2023</a:t>
            </a:r>
            <a:endParaRPr lang="en-US" dirty="0"/>
          </a:p>
        </p:txBody>
      </p:sp>
      <p:sp>
        <p:nvSpPr>
          <p:cNvPr id="3" name="Footer Placeholder 2"/>
          <p:cNvSpPr>
            <a:spLocks noGrp="1"/>
          </p:cNvSpPr>
          <p:nvPr>
            <p:ph type="ftr" sz="quarter" idx="11"/>
          </p:nvPr>
        </p:nvSpPr>
        <p:spPr/>
        <p:txBody>
          <a:bodyPr/>
          <a:lstStyle>
            <a:lvl1pPr>
              <a:defRPr sz="1400" b="1"/>
            </a:lvl1p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9/26/2023</a:t>
            </a:r>
            <a:endParaRPr lang="en-US" dirty="0"/>
          </a:p>
        </p:txBody>
      </p:sp>
      <p:sp>
        <p:nvSpPr>
          <p:cNvPr id="5" name="Footer Placeholder 4"/>
          <p:cNvSpPr>
            <a:spLocks noGrp="1"/>
          </p:cNvSpPr>
          <p:nvPr>
            <p:ph type="ftr" sz="quarter" idx="11"/>
          </p:nvPr>
        </p:nvSpPr>
        <p:spPr/>
        <p:txBody>
          <a:bodyPr/>
          <a:lstStyle/>
          <a:p>
            <a:r>
              <a:rPr lang="en-US"/>
              <a:t>PHY 337/637  Fall 2023-- Lecture 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9/26/2023</a:t>
            </a:r>
            <a:endParaRPr lang="en-US" dirty="0"/>
          </a:p>
        </p:txBody>
      </p:sp>
      <p:sp>
        <p:nvSpPr>
          <p:cNvPr id="5" name="Footer Placeholder 4"/>
          <p:cNvSpPr>
            <a:spLocks noGrp="1"/>
          </p:cNvSpPr>
          <p:nvPr>
            <p:ph type="ftr" sz="quarter" idx="11"/>
          </p:nvPr>
        </p:nvSpPr>
        <p:spPr/>
        <p:txBody>
          <a:bodyPr/>
          <a:lstStyle/>
          <a:p>
            <a:r>
              <a:rPr lang="en-US"/>
              <a:t>PHY 337/637  Fall 2023-- Lecture 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9/26/2023</a:t>
            </a:r>
            <a:endParaRPr lang="en-US" dirty="0"/>
          </a:p>
        </p:txBody>
      </p:sp>
      <p:sp>
        <p:nvSpPr>
          <p:cNvPr id="6" name="Footer Placeholder 5"/>
          <p:cNvSpPr>
            <a:spLocks noGrp="1"/>
          </p:cNvSpPr>
          <p:nvPr>
            <p:ph type="ftr" sz="quarter" idx="11"/>
          </p:nvPr>
        </p:nvSpPr>
        <p:spPr/>
        <p:txBody>
          <a:bodyPr/>
          <a:lstStyle/>
          <a:p>
            <a:r>
              <a:rPr lang="en-US"/>
              <a:t>PHY 337/637  Fall 2023-- Lecture 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9/26/2023</a:t>
            </a:r>
            <a:endParaRPr lang="en-US" dirty="0"/>
          </a:p>
        </p:txBody>
      </p:sp>
      <p:sp>
        <p:nvSpPr>
          <p:cNvPr id="8" name="Footer Placeholder 7"/>
          <p:cNvSpPr>
            <a:spLocks noGrp="1"/>
          </p:cNvSpPr>
          <p:nvPr>
            <p:ph type="ftr" sz="quarter" idx="11"/>
          </p:nvPr>
        </p:nvSpPr>
        <p:spPr/>
        <p:txBody>
          <a:bodyPr/>
          <a:lstStyle/>
          <a:p>
            <a:r>
              <a:rPr lang="en-US"/>
              <a:t>PHY 337/637  Fall 2023-- Lecture 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9/26/2023</a:t>
            </a:r>
            <a:endParaRPr lang="en-US" dirty="0"/>
          </a:p>
        </p:txBody>
      </p:sp>
      <p:sp>
        <p:nvSpPr>
          <p:cNvPr id="4" name="Footer Placeholder 3"/>
          <p:cNvSpPr>
            <a:spLocks noGrp="1"/>
          </p:cNvSpPr>
          <p:nvPr>
            <p:ph type="ftr" sz="quarter" idx="11"/>
          </p:nvPr>
        </p:nvSpPr>
        <p:spPr/>
        <p:txBody>
          <a:bodyPr/>
          <a:lstStyle/>
          <a:p>
            <a:r>
              <a:rPr lang="en-US"/>
              <a:t>PHY 337/637  Fall 2023-- Lecture 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9/26/2023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9/26/2023</a:t>
            </a:r>
            <a:endParaRPr lang="en-US" dirty="0"/>
          </a:p>
        </p:txBody>
      </p:sp>
      <p:sp>
        <p:nvSpPr>
          <p:cNvPr id="6" name="Footer Placeholder 5"/>
          <p:cNvSpPr>
            <a:spLocks noGrp="1"/>
          </p:cNvSpPr>
          <p:nvPr>
            <p:ph type="ftr" sz="quarter" idx="11"/>
          </p:nvPr>
        </p:nvSpPr>
        <p:spPr/>
        <p:txBody>
          <a:bodyPr/>
          <a:lstStyle/>
          <a:p>
            <a:r>
              <a:rPr lang="en-US"/>
              <a:t>PHY 337/637  Fall 2023-- Lecture 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9/26/2023</a:t>
            </a:r>
            <a:endParaRPr lang="en-US" dirty="0"/>
          </a:p>
        </p:txBody>
      </p:sp>
      <p:sp>
        <p:nvSpPr>
          <p:cNvPr id="6" name="Footer Placeholder 5"/>
          <p:cNvSpPr>
            <a:spLocks noGrp="1"/>
          </p:cNvSpPr>
          <p:nvPr>
            <p:ph type="ftr" sz="quarter" idx="11"/>
          </p:nvPr>
        </p:nvSpPr>
        <p:spPr/>
        <p:txBody>
          <a:bodyPr/>
          <a:lstStyle/>
          <a:p>
            <a:r>
              <a:rPr lang="en-US"/>
              <a:t>PHY 337/637  Fall 2023-- Lecture 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9/26/2023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9/26/2023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9/26/2023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9/26/2023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oleObject" Target="../embeddings/oleObject18.bin"/><Relationship Id="rId5" Type="http://schemas.openxmlformats.org/officeDocument/2006/relationships/image" Target="../media/image22.png"/><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4.wmf"/><Relationship Id="rId7" Type="http://schemas.openxmlformats.org/officeDocument/2006/relationships/oleObject" Target="../embeddings/oleObject21.bin"/><Relationship Id="rId2" Type="http://schemas.openxmlformats.org/officeDocument/2006/relationships/oleObject" Target="../embeddings/oleObject19.bin"/><Relationship Id="rId1" Type="http://schemas.openxmlformats.org/officeDocument/2006/relationships/slideLayout" Target="../slideLayouts/slideLayout13.xml"/><Relationship Id="rId6" Type="http://schemas.openxmlformats.org/officeDocument/2006/relationships/image" Target="../media/image25.wmf"/><Relationship Id="rId5" Type="http://schemas.openxmlformats.org/officeDocument/2006/relationships/oleObject" Target="../embeddings/oleObject20.bin"/><Relationship Id="rId10" Type="http://schemas.openxmlformats.org/officeDocument/2006/relationships/image" Target="../media/image23.wmf"/><Relationship Id="rId4" Type="http://schemas.openxmlformats.org/officeDocument/2006/relationships/image" Target="../media/image22.png"/><Relationship Id="rId9"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7.bin"/><Relationship Id="rId1" Type="http://schemas.openxmlformats.org/officeDocument/2006/relationships/slideLayout" Target="../slideLayouts/slideLayout14.xml"/><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9.bin"/><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0.bin"/><Relationship Id="rId1" Type="http://schemas.openxmlformats.org/officeDocument/2006/relationships/slideLayout" Target="../slideLayouts/slideLayout14.xml"/><Relationship Id="rId6" Type="http://schemas.openxmlformats.org/officeDocument/2006/relationships/oleObject" Target="../embeddings/oleObject32.bin"/><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3.bin"/><Relationship Id="rId1" Type="http://schemas.openxmlformats.org/officeDocument/2006/relationships/slideLayout" Target="../slideLayouts/slideLayout14.xml"/><Relationship Id="rId6" Type="http://schemas.openxmlformats.org/officeDocument/2006/relationships/oleObject" Target="../embeddings/oleObject35.bin"/><Relationship Id="rId5" Type="http://schemas.openxmlformats.org/officeDocument/2006/relationships/image" Target="../media/image38.wmf"/><Relationship Id="rId4" Type="http://schemas.openxmlformats.org/officeDocument/2006/relationships/oleObject" Target="../embeddings/oleObject34.bin"/><Relationship Id="rId9"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image" Target="../media/image42.png"/><Relationship Id="rId1" Type="http://schemas.openxmlformats.org/officeDocument/2006/relationships/slideLayout" Target="../slideLayouts/slideLayout14.xml"/><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8.bin"/><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hyperphysics.phy-astr.gsu.edu/hbase/rutsca.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hyperphysics.phy-astr.gsu.edu/hbase/Nuclear/rutsca2.html" TargetMode="Externa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oleObject" Target="../embeddings/oleObject39.bin"/><Relationship Id="rId7" Type="http://schemas.openxmlformats.org/officeDocument/2006/relationships/image" Target="../media/image50.wmf"/><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oleObject" Target="../embeddings/oleObject40.bin"/><Relationship Id="rId5" Type="http://schemas.openxmlformats.org/officeDocument/2006/relationships/image" Target="../media/image49.png"/><Relationship Id="rId4" Type="http://schemas.openxmlformats.org/officeDocument/2006/relationships/image" Target="../media/image48.wmf"/><Relationship Id="rId9" Type="http://schemas.openxmlformats.org/officeDocument/2006/relationships/image" Target="../media/image51.wmf"/></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wm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oleObject" Target="../embeddings/oleObject43.bin"/><Relationship Id="rId5" Type="http://schemas.openxmlformats.org/officeDocument/2006/relationships/image" Target="../media/image52.wmf"/><Relationship Id="rId4" Type="http://schemas.openxmlformats.org/officeDocument/2006/relationships/oleObject" Target="../embeddings/oleObject42.bin"/></Relationships>
</file>

<file path=ppt/slides/_rels/slide34.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8.bin"/><Relationship Id="rId3" Type="http://schemas.openxmlformats.org/officeDocument/2006/relationships/image" Target="../media/image53.png"/><Relationship Id="rId7" Type="http://schemas.openxmlformats.org/officeDocument/2006/relationships/oleObject" Target="../embeddings/oleObject45.bin"/><Relationship Id="rId12" Type="http://schemas.openxmlformats.org/officeDocument/2006/relationships/image" Target="../media/image57.wmf"/><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54.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6.wmf"/><Relationship Id="rId4" Type="http://schemas.openxmlformats.org/officeDocument/2006/relationships/image" Target="../media/image49.png"/><Relationship Id="rId9" Type="http://schemas.openxmlformats.org/officeDocument/2006/relationships/oleObject" Target="../embeddings/oleObject46.bin"/><Relationship Id="rId14" Type="http://schemas.openxmlformats.org/officeDocument/2006/relationships/image" Target="../media/image58.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60.wmf"/><Relationship Id="rId5" Type="http://schemas.openxmlformats.org/officeDocument/2006/relationships/oleObject" Target="../embeddings/oleObject50.bin"/><Relationship Id="rId4" Type="http://schemas.openxmlformats.org/officeDocument/2006/relationships/image" Target="../media/image59.wmf"/></Relationships>
</file>

<file path=ppt/slides/_rels/slide36.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3.png"/><Relationship Id="rId7" Type="http://schemas.openxmlformats.org/officeDocument/2006/relationships/oleObject" Target="../embeddings/oleObject52.bin"/><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55.wmf"/><Relationship Id="rId10" Type="http://schemas.openxmlformats.org/officeDocument/2006/relationships/image" Target="../media/image62.wmf"/><Relationship Id="rId4" Type="http://schemas.openxmlformats.org/officeDocument/2006/relationships/oleObject" Target="../embeddings/oleObject51.bin"/><Relationship Id="rId9" Type="http://schemas.openxmlformats.org/officeDocument/2006/relationships/oleObject" Target="../embeddings/oleObject5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609600"/>
            <a:ext cx="9144000" cy="5447645"/>
          </a:xfrm>
          <a:prstGeom prst="rect">
            <a:avLst/>
          </a:prstGeom>
          <a:noFill/>
        </p:spPr>
        <p:txBody>
          <a:bodyPr wrap="square" rtlCol="0">
            <a:spAutoFit/>
          </a:bodyPr>
          <a:lstStyle/>
          <a:p>
            <a:pPr algn="ctr"/>
            <a:r>
              <a:rPr lang="en-US" sz="3200" b="1" dirty="0"/>
              <a:t>PHY 337/637 Analytical Mechanics</a:t>
            </a:r>
          </a:p>
          <a:p>
            <a:pPr algn="ctr"/>
            <a:r>
              <a:rPr lang="en-US" sz="3200" b="1" dirty="0"/>
              <a:t>12:30-1:45 PM  TR in Olin 103</a:t>
            </a:r>
          </a:p>
          <a:p>
            <a:pPr algn="ctr"/>
            <a:endParaRPr lang="en-US" sz="2400" b="1" dirty="0"/>
          </a:p>
          <a:p>
            <a:pPr algn="ctr"/>
            <a:r>
              <a:rPr lang="en-US" sz="2800" b="1" dirty="0"/>
              <a:t>Notes for Lecture 9: Scattering analysis – </a:t>
            </a:r>
          </a:p>
          <a:p>
            <a:pPr algn="ctr"/>
            <a:r>
              <a:rPr lang="en-US" sz="2800" b="1" dirty="0"/>
              <a:t>Chap. 11 ( Cline; especially 11.12)</a:t>
            </a:r>
            <a:endParaRPr lang="en-US" sz="3200" b="1" dirty="0">
              <a:solidFill>
                <a:schemeClr val="folHlink"/>
              </a:solidFill>
            </a:endParaRPr>
          </a:p>
          <a:p>
            <a:pPr lvl="3" indent="-457200">
              <a:spcBef>
                <a:spcPct val="50000"/>
              </a:spcBef>
              <a:buFont typeface="+mj-lt"/>
              <a:buAutoNum type="arabicPeriod"/>
            </a:pPr>
            <a:r>
              <a:rPr lang="en-US" sz="2400" b="1" dirty="0">
                <a:solidFill>
                  <a:schemeClr val="folHlink"/>
                </a:solidFill>
                <a:sym typeface="Wingdings" pitchFamily="2" charset="2"/>
              </a:rPr>
              <a:t>Some comments on rigid body motion; especially the dynamics of a rotation symmetric top</a:t>
            </a:r>
          </a:p>
          <a:p>
            <a:pPr marL="1428750" lvl="3" indent="-514350">
              <a:spcBef>
                <a:spcPct val="50000"/>
              </a:spcBef>
              <a:buFont typeface="+mj-lt"/>
              <a:buAutoNum type="arabicPeriod"/>
            </a:pPr>
            <a:r>
              <a:rPr lang="en-US" sz="2400" b="1" dirty="0">
                <a:solidFill>
                  <a:schemeClr val="folHlink"/>
                </a:solidFill>
              </a:rPr>
              <a:t>Review of particle interactions</a:t>
            </a:r>
          </a:p>
          <a:p>
            <a:pPr marL="1428750" lvl="3" indent="-514350">
              <a:spcBef>
                <a:spcPct val="50000"/>
              </a:spcBef>
              <a:buFont typeface="+mj-lt"/>
              <a:buAutoNum type="arabicPeriod"/>
            </a:pPr>
            <a:r>
              <a:rPr lang="en-US" sz="2400" b="1" dirty="0">
                <a:solidFill>
                  <a:schemeClr val="folHlink"/>
                </a:solidFill>
              </a:rPr>
              <a:t>Two particles interacting with a central potential </a:t>
            </a:r>
          </a:p>
          <a:p>
            <a:pPr marL="1428750" lvl="3" indent="-514350">
              <a:spcBef>
                <a:spcPct val="50000"/>
              </a:spcBef>
              <a:buFont typeface="+mj-lt"/>
              <a:buAutoNum type="arabicPeriod"/>
            </a:pPr>
            <a:r>
              <a:rPr lang="en-US" sz="2400" b="1" dirty="0">
                <a:solidFill>
                  <a:schemeClr val="folHlink"/>
                </a:solidFill>
                <a:sym typeface="Wingdings" pitchFamily="2" charset="2"/>
              </a:rPr>
              <a:t>Conservation of energy and angular momentum</a:t>
            </a:r>
          </a:p>
          <a:p>
            <a:pPr marL="1428750" lvl="3" indent="-514350">
              <a:spcBef>
                <a:spcPct val="50000"/>
              </a:spcBef>
              <a:buFont typeface="+mj-lt"/>
              <a:buAutoNum type="arabicPeriod"/>
            </a:pPr>
            <a:r>
              <a:rPr lang="en-US" sz="2400" b="1" dirty="0">
                <a:solidFill>
                  <a:schemeClr val="folHlink"/>
                </a:solidFill>
                <a:sym typeface="Wingdings" pitchFamily="2" charset="2"/>
              </a:rPr>
              <a:t>Definition of differential scattering cross section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609600" y="381000"/>
            <a:ext cx="7696200" cy="461665"/>
          </a:xfrm>
          <a:prstGeom prst="rect">
            <a:avLst/>
          </a:prstGeom>
          <a:noFill/>
        </p:spPr>
        <p:txBody>
          <a:bodyPr wrap="square" rtlCol="0">
            <a:spAutoFit/>
          </a:bodyPr>
          <a:lstStyle/>
          <a:p>
            <a:r>
              <a:rPr lang="en-US" sz="2400" dirty="0">
                <a:latin typeface="+mj-lt"/>
              </a:rPr>
              <a:t>Rotational kinetic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2750740573"/>
              </p:ext>
            </p:extLst>
          </p:nvPr>
        </p:nvGraphicFramePr>
        <p:xfrm>
          <a:off x="977900" y="992188"/>
          <a:ext cx="6281738" cy="3165475"/>
        </p:xfrm>
        <a:graphic>
          <a:graphicData uri="http://schemas.openxmlformats.org/presentationml/2006/ole">
            <mc:AlternateContent xmlns:mc="http://schemas.openxmlformats.org/markup-compatibility/2006">
              <mc:Choice xmlns:v="urn:schemas-microsoft-com:vml" Requires="v">
                <p:oleObj name="Equation" r:id="rId3" imgW="3124080" imgH="1625400" progId="Equation.DSMT4">
                  <p:embed/>
                </p:oleObj>
              </mc:Choice>
              <mc:Fallback>
                <p:oleObj name="Equation" r:id="rId3" imgW="3124080" imgH="1625400" progId="Equation.DSMT4">
                  <p:embed/>
                  <p:pic>
                    <p:nvPicPr>
                      <p:cNvPr id="6" name="Object 5"/>
                      <p:cNvPicPr>
                        <a:picLocks noChangeAspect="1" noChangeArrowheads="1"/>
                      </p:cNvPicPr>
                      <p:nvPr/>
                    </p:nvPicPr>
                    <p:blipFill>
                      <a:blip r:embed="rId4"/>
                      <a:srcRect/>
                      <a:stretch>
                        <a:fillRect/>
                      </a:stretch>
                    </p:blipFill>
                    <p:spPr bwMode="auto">
                      <a:xfrm>
                        <a:off x="977900" y="992188"/>
                        <a:ext cx="62817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97154A62-67E7-C6C0-763D-783392FDFCD1}"/>
              </a:ext>
            </a:extLst>
          </p:cNvPr>
          <p:cNvGraphicFramePr>
            <a:graphicFrameLocks noChangeAspect="1"/>
          </p:cNvGraphicFramePr>
          <p:nvPr>
            <p:extLst>
              <p:ext uri="{D42A27DB-BD31-4B8C-83A1-F6EECF244321}">
                <p14:modId xmlns:p14="http://schemas.microsoft.com/office/powerpoint/2010/main" val="3105979364"/>
              </p:ext>
            </p:extLst>
          </p:nvPr>
        </p:nvGraphicFramePr>
        <p:xfrm>
          <a:off x="960254" y="4307186"/>
          <a:ext cx="8165321" cy="1407814"/>
        </p:xfrm>
        <a:graphic>
          <a:graphicData uri="http://schemas.openxmlformats.org/presentationml/2006/ole">
            <mc:AlternateContent xmlns:mc="http://schemas.openxmlformats.org/markup-compatibility/2006">
              <mc:Choice xmlns:v="urn:schemas-microsoft-com:vml" Requires="v">
                <p:oleObj name="Equation" r:id="rId5" imgW="3682800" imgH="634680" progId="Equation.DSMT4">
                  <p:embed/>
                </p:oleObj>
              </mc:Choice>
              <mc:Fallback>
                <p:oleObj name="Equation" r:id="rId5" imgW="3682800" imgH="634680" progId="Equation.DSMT4">
                  <p:embed/>
                  <p:pic>
                    <p:nvPicPr>
                      <p:cNvPr id="0" name=""/>
                      <p:cNvPicPr/>
                      <p:nvPr/>
                    </p:nvPicPr>
                    <p:blipFill>
                      <a:blip r:embed="rId6"/>
                      <a:stretch>
                        <a:fillRect/>
                      </a:stretch>
                    </p:blipFill>
                    <p:spPr>
                      <a:xfrm>
                        <a:off x="960254" y="4307186"/>
                        <a:ext cx="8165321" cy="1407814"/>
                      </a:xfrm>
                      <a:prstGeom prst="rect">
                        <a:avLst/>
                      </a:prstGeom>
                    </p:spPr>
                  </p:pic>
                </p:oleObj>
              </mc:Fallback>
            </mc:AlternateContent>
          </a:graphicData>
        </a:graphic>
      </p:graphicFrame>
    </p:spTree>
    <p:extLst>
      <p:ext uri="{BB962C8B-B14F-4D97-AF65-F5344CB8AC3E}">
        <p14:creationId xmlns:p14="http://schemas.microsoft.com/office/powerpoint/2010/main" val="120020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609600" y="457200"/>
            <a:ext cx="7391400" cy="830997"/>
          </a:xfrm>
          <a:prstGeom prst="rect">
            <a:avLst/>
          </a:prstGeom>
          <a:noFill/>
        </p:spPr>
        <p:txBody>
          <a:bodyPr wrap="square" rtlCol="0">
            <a:spAutoFit/>
          </a:bodyPr>
          <a:lstStyle/>
          <a:p>
            <a:r>
              <a:rPr lang="en-US" sz="2400" dirty="0">
                <a:latin typeface="+mj-lt"/>
              </a:rPr>
              <a:t>Motion of a symmetric top under the influence of the torque of gravity:</a:t>
            </a:r>
          </a:p>
        </p:txBody>
      </p:sp>
      <p:pic>
        <p:nvPicPr>
          <p:cNvPr id="10" name="Picture 9" descr="A diagram of a line of nodes&#10;&#10;Description automatically generated">
            <a:extLst>
              <a:ext uri="{FF2B5EF4-FFF2-40B4-BE49-F238E27FC236}">
                <a16:creationId xmlns:a16="http://schemas.microsoft.com/office/drawing/2014/main" id="{D19F45BF-56DE-F70A-6A61-2EBA9A3E4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336992"/>
            <a:ext cx="2812024" cy="3093988"/>
          </a:xfrm>
          <a:prstGeom prst="rect">
            <a:avLst/>
          </a:prstGeom>
        </p:spPr>
      </p:pic>
      <p:graphicFrame>
        <p:nvGraphicFramePr>
          <p:cNvPr id="30" name="Object 29">
            <a:extLst>
              <a:ext uri="{FF2B5EF4-FFF2-40B4-BE49-F238E27FC236}">
                <a16:creationId xmlns:a16="http://schemas.microsoft.com/office/drawing/2014/main" id="{C24449F3-E0B4-7F4A-6205-36B1FF1829F5}"/>
              </a:ext>
            </a:extLst>
          </p:cNvPr>
          <p:cNvGraphicFramePr>
            <a:graphicFrameLocks noChangeAspect="1"/>
          </p:cNvGraphicFramePr>
          <p:nvPr>
            <p:extLst>
              <p:ext uri="{D42A27DB-BD31-4B8C-83A1-F6EECF244321}">
                <p14:modId xmlns:p14="http://schemas.microsoft.com/office/powerpoint/2010/main" val="3913156250"/>
              </p:ext>
            </p:extLst>
          </p:nvPr>
        </p:nvGraphicFramePr>
        <p:xfrm>
          <a:off x="838200" y="4430980"/>
          <a:ext cx="8193088" cy="1887538"/>
        </p:xfrm>
        <a:graphic>
          <a:graphicData uri="http://schemas.openxmlformats.org/presentationml/2006/ole">
            <mc:AlternateContent xmlns:mc="http://schemas.openxmlformats.org/markup-compatibility/2006">
              <mc:Choice xmlns:v="urn:schemas-microsoft-com:vml" Requires="v">
                <p:oleObj name="Equation" r:id="rId4" imgW="3695400" imgH="850680" progId="Equation.DSMT4">
                  <p:embed/>
                </p:oleObj>
              </mc:Choice>
              <mc:Fallback>
                <p:oleObj name="Equation" r:id="rId4" imgW="3695400" imgH="850680" progId="Equation.DSMT4">
                  <p:embed/>
                  <p:pic>
                    <p:nvPicPr>
                      <p:cNvPr id="8" name="Object 7">
                        <a:extLst>
                          <a:ext uri="{FF2B5EF4-FFF2-40B4-BE49-F238E27FC236}">
                            <a16:creationId xmlns:a16="http://schemas.microsoft.com/office/drawing/2014/main" id="{97154A62-67E7-C6C0-763D-783392FDFCD1}"/>
                          </a:ext>
                        </a:extLst>
                      </p:cNvPr>
                      <p:cNvPicPr/>
                      <p:nvPr/>
                    </p:nvPicPr>
                    <p:blipFill>
                      <a:blip r:embed="rId5"/>
                      <a:stretch>
                        <a:fillRect/>
                      </a:stretch>
                    </p:blipFill>
                    <p:spPr>
                      <a:xfrm>
                        <a:off x="838200" y="4430980"/>
                        <a:ext cx="8193088" cy="1887538"/>
                      </a:xfrm>
                      <a:prstGeom prst="rect">
                        <a:avLst/>
                      </a:prstGeom>
                    </p:spPr>
                  </p:pic>
                </p:oleObj>
              </mc:Fallback>
            </mc:AlternateContent>
          </a:graphicData>
        </a:graphic>
      </p:graphicFrame>
    </p:spTree>
    <p:extLst>
      <p:ext uri="{BB962C8B-B14F-4D97-AF65-F5344CB8AC3E}">
        <p14:creationId xmlns:p14="http://schemas.microsoft.com/office/powerpoint/2010/main" val="429494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74047914"/>
              </p:ext>
            </p:extLst>
          </p:nvPr>
        </p:nvGraphicFramePr>
        <p:xfrm>
          <a:off x="104774" y="234949"/>
          <a:ext cx="9039226" cy="3363913"/>
        </p:xfrm>
        <a:graphic>
          <a:graphicData uri="http://schemas.openxmlformats.org/presentationml/2006/ole">
            <mc:AlternateContent xmlns:mc="http://schemas.openxmlformats.org/markup-compatibility/2006">
              <mc:Choice xmlns:v="urn:schemas-microsoft-com:vml" Requires="v">
                <p:oleObj name="Equation" r:id="rId3" imgW="4495680" imgH="1726920" progId="Equation.DSMT4">
                  <p:embed/>
                </p:oleObj>
              </mc:Choice>
              <mc:Fallback>
                <p:oleObj name="Equation" r:id="rId3" imgW="4495680" imgH="1726920" progId="Equation.DSMT4">
                  <p:embed/>
                  <p:pic>
                    <p:nvPicPr>
                      <p:cNvPr id="5" name="Object 4"/>
                      <p:cNvPicPr>
                        <a:picLocks noChangeAspect="1" noChangeArrowheads="1"/>
                      </p:cNvPicPr>
                      <p:nvPr/>
                    </p:nvPicPr>
                    <p:blipFill>
                      <a:blip r:embed="rId4"/>
                      <a:srcRect/>
                      <a:stretch>
                        <a:fillRect/>
                      </a:stretch>
                    </p:blipFill>
                    <p:spPr bwMode="auto">
                      <a:xfrm>
                        <a:off x="104774" y="234949"/>
                        <a:ext cx="9039226"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22224856"/>
              </p:ext>
            </p:extLst>
          </p:nvPr>
        </p:nvGraphicFramePr>
        <p:xfrm>
          <a:off x="152400" y="3590440"/>
          <a:ext cx="6511925" cy="1039812"/>
        </p:xfrm>
        <a:graphic>
          <a:graphicData uri="http://schemas.openxmlformats.org/presentationml/2006/ole">
            <mc:AlternateContent xmlns:mc="http://schemas.openxmlformats.org/markup-compatibility/2006">
              <mc:Choice xmlns:v="urn:schemas-microsoft-com:vml" Requires="v">
                <p:oleObj name="Equation" r:id="rId5" imgW="3238200" imgH="533160" progId="Equation.DSMT4">
                  <p:embed/>
                </p:oleObj>
              </mc:Choice>
              <mc:Fallback>
                <p:oleObj name="Equation" r:id="rId5" imgW="3238200" imgH="533160" progId="Equation.DSMT4">
                  <p:embed/>
                  <p:pic>
                    <p:nvPicPr>
                      <p:cNvPr id="6" name="Object 5"/>
                      <p:cNvPicPr>
                        <a:picLocks noChangeAspect="1" noChangeArrowheads="1"/>
                      </p:cNvPicPr>
                      <p:nvPr/>
                    </p:nvPicPr>
                    <p:blipFill>
                      <a:blip r:embed="rId6"/>
                      <a:srcRect/>
                      <a:stretch>
                        <a:fillRect/>
                      </a:stretch>
                    </p:blipFill>
                    <p:spPr bwMode="auto">
                      <a:xfrm>
                        <a:off x="152400" y="3590440"/>
                        <a:ext cx="65119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400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1053701"/>
              </p:ext>
            </p:extLst>
          </p:nvPr>
        </p:nvGraphicFramePr>
        <p:xfrm>
          <a:off x="584200" y="476250"/>
          <a:ext cx="6488113" cy="2081213"/>
        </p:xfrm>
        <a:graphic>
          <a:graphicData uri="http://schemas.openxmlformats.org/presentationml/2006/ole">
            <mc:AlternateContent xmlns:mc="http://schemas.openxmlformats.org/markup-compatibility/2006">
              <mc:Choice xmlns:v="urn:schemas-microsoft-com:vml" Requires="v">
                <p:oleObj name="Equation" r:id="rId3" imgW="3225600" imgH="1066680" progId="Equation.DSMT4">
                  <p:embed/>
                </p:oleObj>
              </mc:Choice>
              <mc:Fallback>
                <p:oleObj name="Equation" r:id="rId3" imgW="3225600" imgH="1066680" progId="Equation.DSMT4">
                  <p:embed/>
                  <p:pic>
                    <p:nvPicPr>
                      <p:cNvPr id="5" name="Object 4"/>
                      <p:cNvPicPr>
                        <a:picLocks noChangeAspect="1" noChangeArrowheads="1"/>
                      </p:cNvPicPr>
                      <p:nvPr/>
                    </p:nvPicPr>
                    <p:blipFill>
                      <a:blip r:embed="rId4"/>
                      <a:srcRect/>
                      <a:stretch>
                        <a:fillRect/>
                      </a:stretch>
                    </p:blipFill>
                    <p:spPr bwMode="auto">
                      <a:xfrm>
                        <a:off x="584200" y="476250"/>
                        <a:ext cx="6488113"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581400"/>
            <a:ext cx="3048000" cy="1200329"/>
          </a:xfrm>
          <a:prstGeom prst="rect">
            <a:avLst/>
          </a:prstGeom>
          <a:noFill/>
        </p:spPr>
        <p:txBody>
          <a:bodyPr wrap="square" rtlCol="0">
            <a:spAutoFit/>
          </a:bodyPr>
          <a:lstStyle/>
          <a:p>
            <a:r>
              <a:rPr lang="en-US" sz="2400" dirty="0">
                <a:latin typeface="+mj-lt"/>
              </a:rPr>
              <a:t>Stable/unstable solutions near</a:t>
            </a:r>
          </a:p>
          <a:p>
            <a:r>
              <a:rPr lang="en-US" sz="2400" dirty="0">
                <a:latin typeface="Symbol" pitchFamily="18" charset="2"/>
              </a:rPr>
              <a:t>q</a:t>
            </a:r>
            <a:r>
              <a:rPr lang="en-US" sz="2400" dirty="0">
                <a:latin typeface="+mj-lt"/>
              </a:rPr>
              <a:t>=0</a:t>
            </a:r>
          </a:p>
        </p:txBody>
      </p:sp>
      <p:pic>
        <p:nvPicPr>
          <p:cNvPr id="25090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438400"/>
            <a:ext cx="5753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a:extLst>
              <a:ext uri="{FF2B5EF4-FFF2-40B4-BE49-F238E27FC236}">
                <a16:creationId xmlns:a16="http://schemas.microsoft.com/office/drawing/2014/main" id="{3E0C4D44-C75E-86ED-A62D-08BE8CEAB7DE}"/>
              </a:ext>
            </a:extLst>
          </p:cNvPr>
          <p:cNvGraphicFramePr>
            <a:graphicFrameLocks noChangeAspect="1"/>
          </p:cNvGraphicFramePr>
          <p:nvPr>
            <p:extLst>
              <p:ext uri="{D42A27DB-BD31-4B8C-83A1-F6EECF244321}">
                <p14:modId xmlns:p14="http://schemas.microsoft.com/office/powerpoint/2010/main" val="1980618313"/>
              </p:ext>
            </p:extLst>
          </p:nvPr>
        </p:nvGraphicFramePr>
        <p:xfrm>
          <a:off x="4286250" y="3078163"/>
          <a:ext cx="1347788" cy="731837"/>
        </p:xfrm>
        <a:graphic>
          <a:graphicData uri="http://schemas.openxmlformats.org/presentationml/2006/ole">
            <mc:AlternateContent xmlns:mc="http://schemas.openxmlformats.org/markup-compatibility/2006">
              <mc:Choice xmlns:v="urn:schemas-microsoft-com:vml" Requires="v">
                <p:oleObj name="Equation" r:id="rId6" imgW="444240" imgH="241200" progId="Equation.DSMT4">
                  <p:embed/>
                </p:oleObj>
              </mc:Choice>
              <mc:Fallback>
                <p:oleObj name="Equation" r:id="rId6" imgW="444240" imgH="241200" progId="Equation.DSMT4">
                  <p:embed/>
                  <p:pic>
                    <p:nvPicPr>
                      <p:cNvPr id="7" name="Object 6">
                        <a:extLst>
                          <a:ext uri="{FF2B5EF4-FFF2-40B4-BE49-F238E27FC236}">
                            <a16:creationId xmlns:a16="http://schemas.microsoft.com/office/drawing/2014/main" id="{3E0C4D44-C75E-86ED-A62D-08BE8CEAB7DE}"/>
                          </a:ext>
                        </a:extLst>
                      </p:cNvPr>
                      <p:cNvPicPr/>
                      <p:nvPr/>
                    </p:nvPicPr>
                    <p:blipFill>
                      <a:blip r:embed="rId7"/>
                      <a:stretch>
                        <a:fillRect/>
                      </a:stretch>
                    </p:blipFill>
                    <p:spPr>
                      <a:xfrm>
                        <a:off x="4286250" y="3078163"/>
                        <a:ext cx="1347788" cy="73183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97CCD12-C624-7DED-513A-D3AF7587965E}"/>
              </a:ext>
            </a:extLst>
          </p:cNvPr>
          <p:cNvSpPr txBox="1"/>
          <p:nvPr/>
        </p:nvSpPr>
        <p:spPr>
          <a:xfrm>
            <a:off x="0" y="165264"/>
            <a:ext cx="8001000" cy="461665"/>
          </a:xfrm>
          <a:prstGeom prst="rect">
            <a:avLst/>
          </a:prstGeom>
          <a:noFill/>
        </p:spPr>
        <p:txBody>
          <a:bodyPr wrap="square" rtlCol="0">
            <a:spAutoFit/>
          </a:bodyPr>
          <a:lstStyle/>
          <a:p>
            <a:r>
              <a:rPr lang="en-US" sz="2400" dirty="0">
                <a:latin typeface="+mj-lt"/>
              </a:rPr>
              <a:t>Note that energy is also conserved:</a:t>
            </a:r>
          </a:p>
        </p:txBody>
      </p:sp>
    </p:spTree>
    <p:extLst>
      <p:ext uri="{BB962C8B-B14F-4D97-AF65-F5344CB8AC3E}">
        <p14:creationId xmlns:p14="http://schemas.microsoft.com/office/powerpoint/2010/main" val="219449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16307-E3AC-A64E-2842-49F8C9811C1B}"/>
              </a:ext>
            </a:extLst>
          </p:cNvPr>
          <p:cNvSpPr>
            <a:spLocks noGrp="1"/>
          </p:cNvSpPr>
          <p:nvPr>
            <p:ph type="dt" sz="half" idx="10"/>
          </p:nvPr>
        </p:nvSpPr>
        <p:spPr/>
        <p:txBody>
          <a:bodyPr/>
          <a:lstStyle/>
          <a:p>
            <a:r>
              <a:rPr lang="en-US"/>
              <a:t>9/26/2023</a:t>
            </a:r>
            <a:endParaRPr lang="en-US" dirty="0"/>
          </a:p>
        </p:txBody>
      </p:sp>
      <p:sp>
        <p:nvSpPr>
          <p:cNvPr id="3" name="Footer Placeholder 2">
            <a:extLst>
              <a:ext uri="{FF2B5EF4-FFF2-40B4-BE49-F238E27FC236}">
                <a16:creationId xmlns:a16="http://schemas.microsoft.com/office/drawing/2014/main" id="{C4064956-D70E-6060-673F-76A1956E8A0B}"/>
              </a:ext>
            </a:extLst>
          </p:cNvPr>
          <p:cNvSpPr>
            <a:spLocks noGrp="1"/>
          </p:cNvSpPr>
          <p:nvPr>
            <p:ph type="ftr" sz="quarter" idx="11"/>
          </p:nvPr>
        </p:nvSpPr>
        <p:spPr/>
        <p:txBody>
          <a:bodyPr/>
          <a:lstStyle/>
          <a:p>
            <a:r>
              <a:rPr lang="en-US"/>
              <a:t>PHY 337/637  Fall 2023-- Lecture 9</a:t>
            </a:r>
            <a:endParaRPr lang="en-US" dirty="0"/>
          </a:p>
        </p:txBody>
      </p:sp>
      <p:sp>
        <p:nvSpPr>
          <p:cNvPr id="4" name="Slide Number Placeholder 3">
            <a:extLst>
              <a:ext uri="{FF2B5EF4-FFF2-40B4-BE49-F238E27FC236}">
                <a16:creationId xmlns:a16="http://schemas.microsoft.com/office/drawing/2014/main" id="{545F9BE4-2CEE-A93E-C75D-A7E807BD73AA}"/>
              </a:ext>
            </a:extLst>
          </p:cNvPr>
          <p:cNvSpPr>
            <a:spLocks noGrp="1"/>
          </p:cNvSpPr>
          <p:nvPr>
            <p:ph type="sldNum" sz="quarter" idx="12"/>
          </p:nvPr>
        </p:nvSpPr>
        <p:spPr/>
        <p:txBody>
          <a:bodyPr/>
          <a:lstStyle/>
          <a:p>
            <a:fld id="{CE368B07-CEBF-4C80-90AF-53B34FA04CF3}" type="slidenum">
              <a:rPr lang="en-US" smtClean="0"/>
              <a:pPr/>
              <a:t>14</a:t>
            </a:fld>
            <a:endParaRPr lang="en-US" dirty="0"/>
          </a:p>
        </p:txBody>
      </p:sp>
      <p:graphicFrame>
        <p:nvGraphicFramePr>
          <p:cNvPr id="5" name="Object 4">
            <a:extLst>
              <a:ext uri="{FF2B5EF4-FFF2-40B4-BE49-F238E27FC236}">
                <a16:creationId xmlns:a16="http://schemas.microsoft.com/office/drawing/2014/main" id="{8E5D527A-D919-D2EB-F34E-4C216BE1BDAD}"/>
              </a:ext>
            </a:extLst>
          </p:cNvPr>
          <p:cNvGraphicFramePr>
            <a:graphicFrameLocks noChangeAspect="1"/>
          </p:cNvGraphicFramePr>
          <p:nvPr>
            <p:extLst>
              <p:ext uri="{D42A27DB-BD31-4B8C-83A1-F6EECF244321}">
                <p14:modId xmlns:p14="http://schemas.microsoft.com/office/powerpoint/2010/main" val="3503018005"/>
              </p:ext>
            </p:extLst>
          </p:nvPr>
        </p:nvGraphicFramePr>
        <p:xfrm>
          <a:off x="225360" y="99136"/>
          <a:ext cx="8380412" cy="5114925"/>
        </p:xfrm>
        <a:graphic>
          <a:graphicData uri="http://schemas.openxmlformats.org/presentationml/2006/ole">
            <mc:AlternateContent xmlns:mc="http://schemas.openxmlformats.org/markup-compatibility/2006">
              <mc:Choice xmlns:v="urn:schemas-microsoft-com:vml" Requires="v">
                <p:oleObj name="Equation" r:id="rId2" imgW="4279680" imgH="2692080" progId="Equation.DSMT4">
                  <p:embed/>
                </p:oleObj>
              </mc:Choice>
              <mc:Fallback>
                <p:oleObj name="Equation" r:id="rId2" imgW="4279680" imgH="2692080" progId="Equation.DSMT4">
                  <p:embed/>
                  <p:pic>
                    <p:nvPicPr>
                      <p:cNvPr id="5" name="Object 4">
                        <a:extLst>
                          <a:ext uri="{FF2B5EF4-FFF2-40B4-BE49-F238E27FC236}">
                            <a16:creationId xmlns:a16="http://schemas.microsoft.com/office/drawing/2014/main" id="{8E5D527A-D919-D2EB-F34E-4C216BE1BDAD}"/>
                          </a:ext>
                        </a:extLst>
                      </p:cNvPr>
                      <p:cNvPicPr>
                        <a:picLocks noChangeAspect="1" noChangeArrowheads="1"/>
                      </p:cNvPicPr>
                      <p:nvPr/>
                    </p:nvPicPr>
                    <p:blipFill>
                      <a:blip r:embed="rId3"/>
                      <a:srcRect/>
                      <a:stretch>
                        <a:fillRect/>
                      </a:stretch>
                    </p:blipFill>
                    <p:spPr bwMode="auto">
                      <a:xfrm>
                        <a:off x="225360" y="99136"/>
                        <a:ext cx="8380412" cy="5114925"/>
                      </a:xfrm>
                      <a:prstGeom prst="rect">
                        <a:avLst/>
                      </a:prstGeom>
                      <a:noFill/>
                      <a:ln>
                        <a:noFill/>
                      </a:ln>
                    </p:spPr>
                  </p:pic>
                </p:oleObj>
              </mc:Fallback>
            </mc:AlternateContent>
          </a:graphicData>
        </a:graphic>
      </p:graphicFrame>
      <p:pic>
        <p:nvPicPr>
          <p:cNvPr id="6" name="Picture 16">
            <a:extLst>
              <a:ext uri="{FF2B5EF4-FFF2-40B4-BE49-F238E27FC236}">
                <a16:creationId xmlns:a16="http://schemas.microsoft.com/office/drawing/2014/main" id="{26573A42-62A4-2637-8251-090EAAFE8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830" y="2999581"/>
            <a:ext cx="402717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904B91A-1E87-BA4B-1CA3-9288A815FA58}"/>
              </a:ext>
            </a:extLst>
          </p:cNvPr>
          <p:cNvSpPr txBox="1"/>
          <p:nvPr/>
        </p:nvSpPr>
        <p:spPr>
          <a:xfrm>
            <a:off x="6629400" y="4983229"/>
            <a:ext cx="12192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i="1" dirty="0">
                <a:latin typeface="Symbol" panose="05050102010706020507" pitchFamily="18" charset="2"/>
                <a:sym typeface="Wingdings" panose="05000000000000000000" pitchFamily="2" charset="2"/>
              </a:rPr>
              <a:t>q</a:t>
            </a:r>
            <a:r>
              <a:rPr lang="en-US" sz="2400" dirty="0">
                <a:latin typeface="+mj-lt"/>
                <a:sym typeface="Wingdings" panose="05000000000000000000" pitchFamily="2" charset="2"/>
              </a:rPr>
              <a:t></a:t>
            </a:r>
            <a:endParaRPr lang="en-US" sz="2400" dirty="0">
              <a:latin typeface="+mj-lt"/>
            </a:endParaRPr>
          </a:p>
        </p:txBody>
      </p:sp>
      <p:graphicFrame>
        <p:nvGraphicFramePr>
          <p:cNvPr id="8" name="Object 7">
            <a:extLst>
              <a:ext uri="{FF2B5EF4-FFF2-40B4-BE49-F238E27FC236}">
                <a16:creationId xmlns:a16="http://schemas.microsoft.com/office/drawing/2014/main" id="{AD3B6847-97B7-83D7-6B3B-AB439F70016E}"/>
              </a:ext>
            </a:extLst>
          </p:cNvPr>
          <p:cNvGraphicFramePr>
            <a:graphicFrameLocks noChangeAspect="1"/>
          </p:cNvGraphicFramePr>
          <p:nvPr>
            <p:extLst>
              <p:ext uri="{D42A27DB-BD31-4B8C-83A1-F6EECF244321}">
                <p14:modId xmlns:p14="http://schemas.microsoft.com/office/powerpoint/2010/main" val="1753091988"/>
              </p:ext>
            </p:extLst>
          </p:nvPr>
        </p:nvGraphicFramePr>
        <p:xfrm>
          <a:off x="446773" y="4845245"/>
          <a:ext cx="3340100" cy="1642672"/>
        </p:xfrm>
        <a:graphic>
          <a:graphicData uri="http://schemas.openxmlformats.org/presentationml/2006/ole">
            <mc:AlternateContent xmlns:mc="http://schemas.openxmlformats.org/markup-compatibility/2006">
              <mc:Choice xmlns:v="urn:schemas-microsoft-com:vml" Requires="v">
                <p:oleObj name="Equation" r:id="rId5" imgW="2323800" imgH="1143000" progId="Equation.DSMT4">
                  <p:embed/>
                </p:oleObj>
              </mc:Choice>
              <mc:Fallback>
                <p:oleObj name="Equation" r:id="rId5" imgW="2323800" imgH="1143000" progId="Equation.DSMT4">
                  <p:embed/>
                  <p:pic>
                    <p:nvPicPr>
                      <p:cNvPr id="6" name="Object 5">
                        <a:extLst>
                          <a:ext uri="{FF2B5EF4-FFF2-40B4-BE49-F238E27FC236}">
                            <a16:creationId xmlns:a16="http://schemas.microsoft.com/office/drawing/2014/main" id="{0F210F56-66D6-447F-ABAC-E26EB5169D89}"/>
                          </a:ext>
                        </a:extLst>
                      </p:cNvPr>
                      <p:cNvPicPr/>
                      <p:nvPr/>
                    </p:nvPicPr>
                    <p:blipFill>
                      <a:blip r:embed="rId6"/>
                      <a:stretch>
                        <a:fillRect/>
                      </a:stretch>
                    </p:blipFill>
                    <p:spPr>
                      <a:xfrm>
                        <a:off x="446773" y="4845245"/>
                        <a:ext cx="3340100" cy="164267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1167540-D518-E59C-63F7-BAB8AB469EE9}"/>
              </a:ext>
            </a:extLst>
          </p:cNvPr>
          <p:cNvGraphicFramePr>
            <a:graphicFrameLocks noChangeAspect="1"/>
          </p:cNvGraphicFramePr>
          <p:nvPr>
            <p:extLst>
              <p:ext uri="{D42A27DB-BD31-4B8C-83A1-F6EECF244321}">
                <p14:modId xmlns:p14="http://schemas.microsoft.com/office/powerpoint/2010/main" val="2600507099"/>
              </p:ext>
            </p:extLst>
          </p:nvPr>
        </p:nvGraphicFramePr>
        <p:xfrm>
          <a:off x="5461000" y="5673725"/>
          <a:ext cx="2655888" cy="942975"/>
        </p:xfrm>
        <a:graphic>
          <a:graphicData uri="http://schemas.openxmlformats.org/presentationml/2006/ole">
            <mc:AlternateContent xmlns:mc="http://schemas.openxmlformats.org/markup-compatibility/2006">
              <mc:Choice xmlns:v="urn:schemas-microsoft-com:vml" Requires="v">
                <p:oleObj name="Equation" r:id="rId7" imgW="1320480" imgH="482400" progId="Equation.DSMT4">
                  <p:embed/>
                </p:oleObj>
              </mc:Choice>
              <mc:Fallback>
                <p:oleObj name="Equation" r:id="rId7" imgW="1320480" imgH="482400" progId="Equation.DSMT4">
                  <p:embed/>
                  <p:pic>
                    <p:nvPicPr>
                      <p:cNvPr id="5" name="Object 4"/>
                      <p:cNvPicPr>
                        <a:picLocks noChangeAspect="1" noChangeArrowheads="1"/>
                      </p:cNvPicPr>
                      <p:nvPr/>
                    </p:nvPicPr>
                    <p:blipFill>
                      <a:blip r:embed="rId8"/>
                      <a:srcRect/>
                      <a:stretch>
                        <a:fillRect/>
                      </a:stretch>
                    </p:blipFill>
                    <p:spPr bwMode="auto">
                      <a:xfrm>
                        <a:off x="5461000" y="5673725"/>
                        <a:ext cx="26558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134BF97B-5118-6DD0-A3E2-8ABEF39D5624}"/>
              </a:ext>
            </a:extLst>
          </p:cNvPr>
          <p:cNvGraphicFramePr>
            <a:graphicFrameLocks noChangeAspect="1"/>
          </p:cNvGraphicFramePr>
          <p:nvPr>
            <p:extLst>
              <p:ext uri="{D42A27DB-BD31-4B8C-83A1-F6EECF244321}">
                <p14:modId xmlns:p14="http://schemas.microsoft.com/office/powerpoint/2010/main" val="1247120773"/>
              </p:ext>
            </p:extLst>
          </p:nvPr>
        </p:nvGraphicFramePr>
        <p:xfrm>
          <a:off x="6400800" y="3352800"/>
          <a:ext cx="1347788" cy="731837"/>
        </p:xfrm>
        <a:graphic>
          <a:graphicData uri="http://schemas.openxmlformats.org/presentationml/2006/ole">
            <mc:AlternateContent xmlns:mc="http://schemas.openxmlformats.org/markup-compatibility/2006">
              <mc:Choice xmlns:v="urn:schemas-microsoft-com:vml" Requires="v">
                <p:oleObj name="Equation" r:id="rId9" imgW="444240" imgH="241200" progId="Equation.DSMT4">
                  <p:embed/>
                </p:oleObj>
              </mc:Choice>
              <mc:Fallback>
                <p:oleObj name="Equation" r:id="rId9" imgW="444240" imgH="241200" progId="Equation.DSMT4">
                  <p:embed/>
                  <p:pic>
                    <p:nvPicPr>
                      <p:cNvPr id="7" name="Object 6">
                        <a:extLst>
                          <a:ext uri="{FF2B5EF4-FFF2-40B4-BE49-F238E27FC236}">
                            <a16:creationId xmlns:a16="http://schemas.microsoft.com/office/drawing/2014/main" id="{3E0C4D44-C75E-86ED-A62D-08BE8CEAB7DE}"/>
                          </a:ext>
                        </a:extLst>
                      </p:cNvPr>
                      <p:cNvPicPr/>
                      <p:nvPr/>
                    </p:nvPicPr>
                    <p:blipFill>
                      <a:blip r:embed="rId10"/>
                      <a:stretch>
                        <a:fillRect/>
                      </a:stretch>
                    </p:blipFill>
                    <p:spPr>
                      <a:xfrm>
                        <a:off x="6400800" y="3352800"/>
                        <a:ext cx="1347788" cy="731837"/>
                      </a:xfrm>
                      <a:prstGeom prst="rect">
                        <a:avLst/>
                      </a:prstGeom>
                    </p:spPr>
                  </p:pic>
                </p:oleObj>
              </mc:Fallback>
            </mc:AlternateContent>
          </a:graphicData>
        </a:graphic>
      </p:graphicFrame>
    </p:spTree>
    <p:extLst>
      <p:ext uri="{BB962C8B-B14F-4D97-AF65-F5344CB8AC3E}">
        <p14:creationId xmlns:p14="http://schemas.microsoft.com/office/powerpoint/2010/main" val="3162208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1552F-14DF-A44C-5E07-9F22232D9336}"/>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F2C02970-D781-4A5F-07A5-E51718635934}"/>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BEE7BF10-C825-84BA-2410-3199BB64F1EC}"/>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604F91D1-9BF9-80E6-07A8-1DB5261F48D2}"/>
              </a:ext>
            </a:extLst>
          </p:cNvPr>
          <p:cNvSpPr txBox="1"/>
          <p:nvPr/>
        </p:nvSpPr>
        <p:spPr>
          <a:xfrm>
            <a:off x="609600" y="838200"/>
            <a:ext cx="7315200" cy="2308324"/>
          </a:xfrm>
          <a:prstGeom prst="rect">
            <a:avLst/>
          </a:prstGeom>
          <a:noFill/>
        </p:spPr>
        <p:txBody>
          <a:bodyPr wrap="square" rtlCol="0">
            <a:spAutoFit/>
          </a:bodyPr>
          <a:lstStyle/>
          <a:p>
            <a:r>
              <a:rPr lang="en-US" sz="2400" dirty="0">
                <a:latin typeface="+mj-lt"/>
              </a:rPr>
              <a:t>Introduction to  the analysis of the energy and forces between two particles –</a:t>
            </a:r>
          </a:p>
          <a:p>
            <a:endParaRPr lang="en-US" sz="2400" dirty="0">
              <a:latin typeface="+mj-lt"/>
            </a:endParaRPr>
          </a:p>
          <a:p>
            <a:r>
              <a:rPr lang="en-US" sz="2400" dirty="0">
                <a:latin typeface="+mj-lt"/>
              </a:rPr>
              <a:t>This treatment can be formulated with </a:t>
            </a:r>
            <a:r>
              <a:rPr lang="en-US" sz="2400" dirty="0" err="1">
                <a:latin typeface="+mj-lt"/>
              </a:rPr>
              <a:t>Lagrangians</a:t>
            </a:r>
            <a:r>
              <a:rPr lang="en-US" sz="2400" dirty="0">
                <a:latin typeface="+mj-lt"/>
              </a:rPr>
              <a:t> and Hamiltonians, but we will directly use the Newtonian approach for now..</a:t>
            </a:r>
          </a:p>
        </p:txBody>
      </p:sp>
    </p:spTree>
    <p:extLst>
      <p:ext uri="{BB962C8B-B14F-4D97-AF65-F5344CB8AC3E}">
        <p14:creationId xmlns:p14="http://schemas.microsoft.com/office/powerpoint/2010/main" val="27102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152400" y="546448"/>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20" name="Object 19"/>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304006" y="461986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21" name="Object 20"/>
                      <p:cNvPicPr/>
                      <p:nvPr/>
                    </p:nvPicPr>
                    <p:blipFill>
                      <a:blip r:embed="rId6"/>
                      <a:stretch>
                        <a:fillRect/>
                      </a:stretch>
                    </p:blipFill>
                    <p:spPr>
                      <a:xfrm>
                        <a:off x="304006" y="4619860"/>
                        <a:ext cx="8535987" cy="9588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C74F3F3-12B4-496E-A543-FDE1D100CE95}"/>
              </a:ext>
            </a:extLst>
          </p:cNvPr>
          <p:cNvSpPr txBox="1"/>
          <p:nvPr/>
        </p:nvSpPr>
        <p:spPr>
          <a:xfrm>
            <a:off x="0" y="78433"/>
            <a:ext cx="9144000" cy="461665"/>
          </a:xfrm>
          <a:prstGeom prst="rect">
            <a:avLst/>
          </a:prstGeom>
          <a:noFill/>
        </p:spPr>
        <p:txBody>
          <a:bodyPr wrap="square" rtlCol="0">
            <a:spAutoFit/>
          </a:bodyPr>
          <a:lstStyle/>
          <a:p>
            <a:r>
              <a:rPr lang="en-US" sz="2400" dirty="0">
                <a:latin typeface="+mj-lt"/>
              </a:rPr>
              <a:t>First consider fundamental picture of particle interactions</a:t>
            </a:r>
          </a:p>
        </p:txBody>
      </p:sp>
      <p:sp>
        <p:nvSpPr>
          <p:cNvPr id="13" name="TextBox 12">
            <a:extLst>
              <a:ext uri="{FF2B5EF4-FFF2-40B4-BE49-F238E27FC236}">
                <a16:creationId xmlns:a16="http://schemas.microsoft.com/office/drawing/2014/main" id="{09D13DC3-F2C5-41B0-B88A-B7151ECEE1FF}"/>
              </a:ext>
            </a:extLst>
          </p:cNvPr>
          <p:cNvSpPr txBox="1"/>
          <p:nvPr/>
        </p:nvSpPr>
        <p:spPr>
          <a:xfrm>
            <a:off x="323499" y="5607711"/>
            <a:ext cx="8991600" cy="830997"/>
          </a:xfrm>
          <a:prstGeom prst="rect">
            <a:avLst/>
          </a:prstGeom>
          <a:noFill/>
        </p:spPr>
        <p:txBody>
          <a:bodyPr wrap="square" rtlCol="0">
            <a:spAutoFit/>
          </a:bodyPr>
          <a:lstStyle/>
          <a:p>
            <a:r>
              <a:rPr lang="en-US" sz="2400" dirty="0">
                <a:latin typeface="+mj-lt"/>
              </a:rPr>
              <a:t>For this discussion, we will assume that </a:t>
            </a:r>
            <a:r>
              <a:rPr lang="en-US" sz="2400" i="1" dirty="0">
                <a:latin typeface="+mj-lt"/>
              </a:rPr>
              <a:t>V(</a:t>
            </a:r>
            <a:r>
              <a:rPr lang="en-US" sz="2400" b="1" dirty="0">
                <a:latin typeface="+mj-lt"/>
              </a:rPr>
              <a:t>r</a:t>
            </a:r>
            <a:r>
              <a:rPr lang="en-US" sz="2400" i="1" dirty="0">
                <a:latin typeface="+mj-lt"/>
              </a:rPr>
              <a:t>)=V(r) </a:t>
            </a:r>
            <a:r>
              <a:rPr lang="en-US" sz="2400" dirty="0">
                <a:latin typeface="+mj-lt"/>
              </a:rPr>
              <a:t>(a central potential).</a:t>
            </a:r>
            <a:r>
              <a:rPr lang="en-US" sz="2400" i="1" dirty="0">
                <a:latin typeface="+mj-lt"/>
              </a:rPr>
              <a:t> </a:t>
            </a:r>
            <a:endParaRPr lang="en-US" sz="2400" dirty="0">
              <a:latin typeface="+mj-lt"/>
            </a:endParaRP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B2B1DC92-697A-C99F-2B4B-C0841B60DDF9}"/>
              </a:ext>
            </a:extLst>
          </p:cNvPr>
          <p:cNvSpPr txBox="1"/>
          <p:nvPr/>
        </p:nvSpPr>
        <p:spPr>
          <a:xfrm>
            <a:off x="6473001" y="4021334"/>
            <a:ext cx="457199" cy="461665"/>
          </a:xfrm>
          <a:prstGeom prst="rect">
            <a:avLst/>
          </a:prstGeom>
          <a:noFill/>
        </p:spPr>
        <p:txBody>
          <a:bodyPr wrap="square" rtlCol="0">
            <a:spAutoFit/>
          </a:bodyPr>
          <a:lstStyle/>
          <a:p>
            <a:r>
              <a:rPr lang="en-US" sz="2400" b="1" dirty="0">
                <a:latin typeface="+mj-lt"/>
              </a:rPr>
              <a:t>x</a:t>
            </a:r>
          </a:p>
        </p:txBody>
      </p:sp>
      <p:sp>
        <p:nvSpPr>
          <p:cNvPr id="24" name="TextBox 23">
            <a:extLst>
              <a:ext uri="{FF2B5EF4-FFF2-40B4-BE49-F238E27FC236}">
                <a16:creationId xmlns:a16="http://schemas.microsoft.com/office/drawing/2014/main" id="{29BAD0D1-B7F9-C838-5146-32E4338C6909}"/>
              </a:ext>
            </a:extLst>
          </p:cNvPr>
          <p:cNvSpPr txBox="1"/>
          <p:nvPr/>
        </p:nvSpPr>
        <p:spPr>
          <a:xfrm>
            <a:off x="1600201" y="1295400"/>
            <a:ext cx="457199" cy="461665"/>
          </a:xfrm>
          <a:prstGeom prst="rect">
            <a:avLst/>
          </a:prstGeom>
          <a:noFill/>
        </p:spPr>
        <p:txBody>
          <a:bodyPr wrap="square" rtlCol="0">
            <a:spAutoFit/>
          </a:bodyPr>
          <a:lstStyle/>
          <a:p>
            <a:r>
              <a:rPr lang="en-US" sz="2400" b="1" dirty="0">
                <a:latin typeface="+mj-lt"/>
              </a:rPr>
              <a:t>y</a:t>
            </a:r>
          </a:p>
        </p:txBody>
      </p:sp>
    </p:spTree>
    <p:extLst>
      <p:ext uri="{BB962C8B-B14F-4D97-AF65-F5344CB8AC3E}">
        <p14:creationId xmlns:p14="http://schemas.microsoft.com/office/powerpoint/2010/main" val="215828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1597967"/>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1" name="Object 20"/>
          <p:cNvGraphicFramePr>
            <a:graphicFrameLocks noChangeAspect="1"/>
          </p:cNvGraphicFramePr>
          <p:nvPr/>
        </p:nvGraphicFramePr>
        <p:xfrm>
          <a:off x="3524249" y="33064"/>
          <a:ext cx="4795837" cy="958850"/>
        </p:xfrm>
        <a:graphic>
          <a:graphicData uri="http://schemas.openxmlformats.org/presentationml/2006/ole">
            <mc:AlternateContent xmlns:mc="http://schemas.openxmlformats.org/markup-compatibility/2006">
              <mc:Choice xmlns:v="urn:schemas-microsoft-com:vml" Requires="v">
                <p:oleObj name="Equation" r:id="rId3" imgW="1968480" imgH="393480" progId="Equation.DSMT4">
                  <p:embed/>
                </p:oleObj>
              </mc:Choice>
              <mc:Fallback>
                <p:oleObj name="Equation" r:id="rId3" imgW="1968480" imgH="393480" progId="Equation.DSMT4">
                  <p:embed/>
                  <p:pic>
                    <p:nvPicPr>
                      <p:cNvPr id="21" name="Object 20"/>
                      <p:cNvPicPr/>
                      <p:nvPr/>
                    </p:nvPicPr>
                    <p:blipFill>
                      <a:blip r:embed="rId4"/>
                      <a:stretch>
                        <a:fillRect/>
                      </a:stretch>
                    </p:blipFill>
                    <p:spPr>
                      <a:xfrm>
                        <a:off x="3524249" y="33064"/>
                        <a:ext cx="4795837" cy="95885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9D13DC3-F2C5-41B0-B88A-B7151ECEE1FF}"/>
              </a:ext>
            </a:extLst>
          </p:cNvPr>
          <p:cNvSpPr txBox="1"/>
          <p:nvPr/>
        </p:nvSpPr>
        <p:spPr>
          <a:xfrm>
            <a:off x="0" y="4817483"/>
            <a:ext cx="9144000" cy="1200329"/>
          </a:xfrm>
          <a:prstGeom prst="rect">
            <a:avLst/>
          </a:prstGeom>
          <a:noFill/>
        </p:spPr>
        <p:txBody>
          <a:bodyPr wrap="square" rtlCol="0">
            <a:spAutoFit/>
          </a:bodyPr>
          <a:lstStyle/>
          <a:p>
            <a:r>
              <a:rPr lang="en-US" sz="2400" dirty="0">
                <a:latin typeface="+mj-lt"/>
              </a:rPr>
              <a:t>For </a:t>
            </a:r>
            <a:r>
              <a:rPr lang="en-US" sz="2400" dirty="0"/>
              <a:t>a central potential</a:t>
            </a:r>
            <a:r>
              <a:rPr lang="en-US" sz="2400" dirty="0">
                <a:latin typeface="+mj-lt"/>
              </a:rPr>
              <a:t> </a:t>
            </a:r>
            <a:r>
              <a:rPr lang="en-US" sz="2400" i="1" dirty="0">
                <a:latin typeface="+mj-lt"/>
              </a:rPr>
              <a:t>V(</a:t>
            </a:r>
            <a:r>
              <a:rPr lang="en-US" sz="2400" b="1" dirty="0">
                <a:latin typeface="+mj-lt"/>
              </a:rPr>
              <a:t>r</a:t>
            </a:r>
            <a:r>
              <a:rPr lang="en-US" sz="2400" i="1" dirty="0">
                <a:latin typeface="+mj-lt"/>
              </a:rPr>
              <a:t>)=V(r), </a:t>
            </a:r>
            <a:r>
              <a:rPr lang="en-US" sz="2400" dirty="0">
                <a:latin typeface="+mj-lt"/>
              </a:rPr>
              <a:t>angular momentum is conserved.</a:t>
            </a:r>
          </a:p>
          <a:p>
            <a:r>
              <a:rPr lang="en-US" sz="2400" dirty="0">
                <a:latin typeface="+mj-lt"/>
              </a:rPr>
              <a:t>For the moment we also make the simplifying assumption that </a:t>
            </a:r>
            <a:r>
              <a:rPr lang="en-US" sz="2400" i="1" dirty="0">
                <a:latin typeface="+mj-lt"/>
              </a:rPr>
              <a:t>m</a:t>
            </a:r>
            <a:r>
              <a:rPr lang="en-US" sz="2400" i="1" baseline="-25000" dirty="0">
                <a:latin typeface="+mj-lt"/>
              </a:rPr>
              <a:t>2</a:t>
            </a:r>
            <a:r>
              <a:rPr lang="en-US" sz="2400" i="1" dirty="0">
                <a:latin typeface="+mj-lt"/>
              </a:rPr>
              <a:t>&gt;&gt;m</a:t>
            </a:r>
            <a:r>
              <a:rPr lang="en-US" sz="2400" i="1" baseline="-25000" dirty="0">
                <a:latin typeface="+mj-lt"/>
              </a:rPr>
              <a:t>1 </a:t>
            </a:r>
            <a:r>
              <a:rPr lang="en-US" sz="2400" dirty="0">
                <a:latin typeface="+mj-lt"/>
              </a:rPr>
              <a:t> so that particle 1 dominates the motion.</a:t>
            </a:r>
          </a:p>
        </p:txBody>
      </p:sp>
      <p:sp>
        <p:nvSpPr>
          <p:cNvPr id="22" name="TextBox 21">
            <a:extLst>
              <a:ext uri="{FF2B5EF4-FFF2-40B4-BE49-F238E27FC236}">
                <a16:creationId xmlns:a16="http://schemas.microsoft.com/office/drawing/2014/main" id="{2D77B332-F5D9-4D25-AFB4-16C9023E9761}"/>
              </a:ext>
            </a:extLst>
          </p:cNvPr>
          <p:cNvSpPr txBox="1"/>
          <p:nvPr/>
        </p:nvSpPr>
        <p:spPr>
          <a:xfrm>
            <a:off x="2653748" y="2524473"/>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3" name="TextBox 22">
            <a:extLst>
              <a:ext uri="{FF2B5EF4-FFF2-40B4-BE49-F238E27FC236}">
                <a16:creationId xmlns:a16="http://schemas.microsoft.com/office/drawing/2014/main" id="{BB18E42D-FAFC-4A80-AB66-0E27304F2ED0}"/>
              </a:ext>
            </a:extLst>
          </p:cNvPr>
          <p:cNvSpPr txBox="1"/>
          <p:nvPr/>
        </p:nvSpPr>
        <p:spPr>
          <a:xfrm>
            <a:off x="3886200" y="3119735"/>
            <a:ext cx="838200"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sp>
        <p:nvSpPr>
          <p:cNvPr id="8" name="TextBox 7">
            <a:extLst>
              <a:ext uri="{FF2B5EF4-FFF2-40B4-BE49-F238E27FC236}">
                <a16:creationId xmlns:a16="http://schemas.microsoft.com/office/drawing/2014/main" id="{6DE7B8C9-CDC7-4EB8-B486-5CDC106D0D92}"/>
              </a:ext>
            </a:extLst>
          </p:cNvPr>
          <p:cNvSpPr txBox="1"/>
          <p:nvPr/>
        </p:nvSpPr>
        <p:spPr>
          <a:xfrm>
            <a:off x="228600" y="284808"/>
            <a:ext cx="3047990" cy="461665"/>
          </a:xfrm>
          <a:prstGeom prst="rect">
            <a:avLst/>
          </a:prstGeom>
          <a:noFill/>
        </p:spPr>
        <p:txBody>
          <a:bodyPr wrap="square" rtlCol="0">
            <a:spAutoFit/>
          </a:bodyPr>
          <a:lstStyle/>
          <a:p>
            <a:r>
              <a:rPr lang="en-US" sz="2400" dirty="0">
                <a:latin typeface="+mj-lt"/>
              </a:rPr>
              <a:t>Energy is conserved:</a:t>
            </a:r>
          </a:p>
        </p:txBody>
      </p:sp>
    </p:spTree>
    <p:extLst>
      <p:ext uri="{BB962C8B-B14F-4D97-AF65-F5344CB8AC3E}">
        <p14:creationId xmlns:p14="http://schemas.microsoft.com/office/powerpoint/2010/main" val="3610224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152400" y="27305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nvGraphicFramePr>
        <p:xfrm>
          <a:off x="623031" y="1066800"/>
          <a:ext cx="7732843" cy="3733800"/>
        </p:xfrm>
        <a:graphic>
          <a:graphicData uri="http://schemas.openxmlformats.org/presentationml/2006/ole">
            <mc:AlternateContent xmlns:mc="http://schemas.openxmlformats.org/markup-compatibility/2006">
              <mc:Choice xmlns:v="urn:schemas-microsoft-com:vml" Requires="v">
                <p:oleObj name="Equation" r:id="rId3" imgW="4813200" imgH="2323800" progId="Equation.DSMT4">
                  <p:embed/>
                </p:oleObj>
              </mc:Choice>
              <mc:Fallback>
                <p:oleObj name="Equation" r:id="rId3" imgW="4813200" imgH="2323800" progId="Equation.DSMT4">
                  <p:embed/>
                  <p:pic>
                    <p:nvPicPr>
                      <p:cNvPr id="6" name="Object 5"/>
                      <p:cNvPicPr/>
                      <p:nvPr/>
                    </p:nvPicPr>
                    <p:blipFill>
                      <a:blip r:embed="rId4"/>
                      <a:stretch>
                        <a:fillRect/>
                      </a:stretch>
                    </p:blipFill>
                    <p:spPr>
                      <a:xfrm>
                        <a:off x="623031" y="1066800"/>
                        <a:ext cx="7732843" cy="3733800"/>
                      </a:xfrm>
                      <a:prstGeom prst="rect">
                        <a:avLst/>
                      </a:prstGeom>
                    </p:spPr>
                  </p:pic>
                </p:oleObj>
              </mc:Fallback>
            </mc:AlternateContent>
          </a:graphicData>
        </a:graphic>
      </p:graphicFrame>
    </p:spTree>
    <p:extLst>
      <p:ext uri="{BB962C8B-B14F-4D97-AF65-F5344CB8AC3E}">
        <p14:creationId xmlns:p14="http://schemas.microsoft.com/office/powerpoint/2010/main" val="239578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56326-B3E4-4676-A998-097C2DA57189}"/>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5517DB0B-E900-465A-8835-DC83E98A1D18}"/>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E1368C19-7D0F-4D99-9193-BB53B5C1889D}"/>
              </a:ext>
            </a:extLst>
          </p:cNvPr>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a:extLst>
              <a:ext uri="{FF2B5EF4-FFF2-40B4-BE49-F238E27FC236}">
                <a16:creationId xmlns:a16="http://schemas.microsoft.com/office/drawing/2014/main" id="{1A4631D7-2AF7-47BB-A6F2-B5DFEA673611}"/>
              </a:ext>
            </a:extLst>
          </p:cNvPr>
          <p:cNvSpPr txBox="1"/>
          <p:nvPr/>
        </p:nvSpPr>
        <p:spPr>
          <a:xfrm>
            <a:off x="457200" y="304800"/>
            <a:ext cx="7696200" cy="461665"/>
          </a:xfrm>
          <a:prstGeom prst="rect">
            <a:avLst/>
          </a:prstGeom>
          <a:noFill/>
        </p:spPr>
        <p:txBody>
          <a:bodyPr wrap="square" rtlCol="0">
            <a:spAutoFit/>
          </a:bodyPr>
          <a:lstStyle/>
          <a:p>
            <a:r>
              <a:rPr lang="en-US" sz="2400" dirty="0">
                <a:latin typeface="+mj-lt"/>
              </a:rPr>
              <a:t>More details of two particle interaction potentials</a:t>
            </a:r>
          </a:p>
        </p:txBody>
      </p:sp>
      <p:graphicFrame>
        <p:nvGraphicFramePr>
          <p:cNvPr id="6" name="Object 5">
            <a:extLst>
              <a:ext uri="{FF2B5EF4-FFF2-40B4-BE49-F238E27FC236}">
                <a16:creationId xmlns:a16="http://schemas.microsoft.com/office/drawing/2014/main" id="{FB9CFDFC-E918-4D02-9F8E-EDD716AD3CA5}"/>
              </a:ext>
            </a:extLst>
          </p:cNvPr>
          <p:cNvGraphicFramePr>
            <a:graphicFrameLocks noChangeAspect="1"/>
          </p:cNvGraphicFramePr>
          <p:nvPr/>
        </p:nvGraphicFramePr>
        <p:xfrm>
          <a:off x="822804" y="990600"/>
          <a:ext cx="7862224" cy="608012"/>
        </p:xfrm>
        <a:graphic>
          <a:graphicData uri="http://schemas.openxmlformats.org/presentationml/2006/ole">
            <mc:AlternateContent xmlns:mc="http://schemas.openxmlformats.org/markup-compatibility/2006">
              <mc:Choice xmlns:v="urn:schemas-microsoft-com:vml" Requires="v">
                <p:oleObj name="Equation" r:id="rId2" imgW="4762440" imgH="368280" progId="Equation.DSMT4">
                  <p:embed/>
                </p:oleObj>
              </mc:Choice>
              <mc:Fallback>
                <p:oleObj name="Equation" r:id="rId2" imgW="4762440" imgH="368280" progId="Equation.DSMT4">
                  <p:embed/>
                  <p:pic>
                    <p:nvPicPr>
                      <p:cNvPr id="6" name="Object 5">
                        <a:extLst>
                          <a:ext uri="{FF2B5EF4-FFF2-40B4-BE49-F238E27FC236}">
                            <a16:creationId xmlns:a16="http://schemas.microsoft.com/office/drawing/2014/main" id="{FB9CFDFC-E918-4D02-9F8E-EDD716AD3CA5}"/>
                          </a:ext>
                        </a:extLst>
                      </p:cNvPr>
                      <p:cNvPicPr/>
                      <p:nvPr/>
                    </p:nvPicPr>
                    <p:blipFill>
                      <a:blip r:embed="rId3"/>
                      <a:stretch>
                        <a:fillRect/>
                      </a:stretch>
                    </p:blipFill>
                    <p:spPr>
                      <a:xfrm>
                        <a:off x="822804" y="990600"/>
                        <a:ext cx="7862224" cy="6080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EF86E4-7DE3-4C9D-B9DF-D9BF47957CFB}"/>
              </a:ext>
            </a:extLst>
          </p:cNvPr>
          <p:cNvSpPr txBox="1"/>
          <p:nvPr/>
        </p:nvSpPr>
        <p:spPr>
          <a:xfrm>
            <a:off x="1066800" y="1752600"/>
            <a:ext cx="7620000" cy="2308324"/>
          </a:xfrm>
          <a:prstGeom prst="rect">
            <a:avLst/>
          </a:prstGeom>
          <a:noFill/>
        </p:spPr>
        <p:txBody>
          <a:bodyPr wrap="square" rtlCol="0">
            <a:spAutoFit/>
          </a:bodyPr>
          <a:lstStyle/>
          <a:p>
            <a:r>
              <a:rPr lang="en-US" sz="2400" dirty="0">
                <a:latin typeface="+mj-lt"/>
              </a:rPr>
              <a:t>This means that the interaction only depends on the distance between the particles and not on the angle between them.   This would typically be true of the particles are infinitesimal points without any internal structure such as two infinitesimal charged particles or two infinitesimal masses separated by a distance </a:t>
            </a:r>
            <a:r>
              <a:rPr lang="en-US" sz="2400" i="1" dirty="0">
                <a:latin typeface="+mj-lt"/>
              </a:rPr>
              <a:t>r</a:t>
            </a:r>
            <a:r>
              <a:rPr lang="en-US" sz="2400" dirty="0">
                <a:latin typeface="+mj-lt"/>
              </a:rPr>
              <a:t>: </a:t>
            </a:r>
          </a:p>
        </p:txBody>
      </p:sp>
      <p:graphicFrame>
        <p:nvGraphicFramePr>
          <p:cNvPr id="8" name="Object 7">
            <a:extLst>
              <a:ext uri="{FF2B5EF4-FFF2-40B4-BE49-F238E27FC236}">
                <a16:creationId xmlns:a16="http://schemas.microsoft.com/office/drawing/2014/main" id="{7BFF4C07-94F7-4D3E-8A00-90366E3AE4CF}"/>
              </a:ext>
            </a:extLst>
          </p:cNvPr>
          <p:cNvGraphicFramePr>
            <a:graphicFrameLocks noChangeAspect="1"/>
          </p:cNvGraphicFramePr>
          <p:nvPr/>
        </p:nvGraphicFramePr>
        <p:xfrm>
          <a:off x="3124200" y="3884242"/>
          <a:ext cx="1909578" cy="1208100"/>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8" name="Object 7">
                        <a:extLst>
                          <a:ext uri="{FF2B5EF4-FFF2-40B4-BE49-F238E27FC236}">
                            <a16:creationId xmlns:a16="http://schemas.microsoft.com/office/drawing/2014/main" id="{7BFF4C07-94F7-4D3E-8A00-90366E3AE4CF}"/>
                          </a:ext>
                        </a:extLst>
                      </p:cNvPr>
                      <p:cNvPicPr/>
                      <p:nvPr/>
                    </p:nvPicPr>
                    <p:blipFill>
                      <a:blip r:embed="rId5"/>
                      <a:stretch>
                        <a:fillRect/>
                      </a:stretch>
                    </p:blipFill>
                    <p:spPr>
                      <a:xfrm>
                        <a:off x="3124200" y="3884242"/>
                        <a:ext cx="1909578" cy="12081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57F72D4-7271-49A6-880A-A0BAC8384C49}"/>
              </a:ext>
            </a:extLst>
          </p:cNvPr>
          <p:cNvSpPr txBox="1"/>
          <p:nvPr/>
        </p:nvSpPr>
        <p:spPr>
          <a:xfrm>
            <a:off x="1066800" y="5027857"/>
            <a:ext cx="7467600" cy="1569660"/>
          </a:xfrm>
          <a:prstGeom prst="rect">
            <a:avLst/>
          </a:prstGeom>
          <a:noFill/>
        </p:spPr>
        <p:txBody>
          <a:bodyPr wrap="square" rtlCol="0">
            <a:spAutoFit/>
          </a:bodyPr>
          <a:lstStyle/>
          <a:p>
            <a:r>
              <a:rPr lang="en-US" sz="2400" dirty="0">
                <a:latin typeface="+mj-lt"/>
              </a:rPr>
              <a:t>Example – Interaction between a proton and an electron.  Note we are treating the interactions with classical mechanics; in some cases, quantum effects are non-trivial.</a:t>
            </a:r>
          </a:p>
        </p:txBody>
      </p:sp>
    </p:spTree>
    <p:extLst>
      <p:ext uri="{BB962C8B-B14F-4D97-AF65-F5344CB8AC3E}">
        <p14:creationId xmlns:p14="http://schemas.microsoft.com/office/powerpoint/2010/main" val="88649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6A6BD-BABB-451C-C25F-23C84C2206F4}"/>
              </a:ext>
            </a:extLst>
          </p:cNvPr>
          <p:cNvSpPr>
            <a:spLocks noGrp="1"/>
          </p:cNvSpPr>
          <p:nvPr>
            <p:ph type="dt" sz="half" idx="10"/>
          </p:nvPr>
        </p:nvSpPr>
        <p:spPr/>
        <p:txBody>
          <a:bodyPr/>
          <a:lstStyle/>
          <a:p>
            <a:r>
              <a:rPr lang="en-US"/>
              <a:t>9/26/2023</a:t>
            </a:r>
            <a:endParaRPr lang="en-US" dirty="0"/>
          </a:p>
        </p:txBody>
      </p:sp>
      <p:sp>
        <p:nvSpPr>
          <p:cNvPr id="3" name="Footer Placeholder 2">
            <a:extLst>
              <a:ext uri="{FF2B5EF4-FFF2-40B4-BE49-F238E27FC236}">
                <a16:creationId xmlns:a16="http://schemas.microsoft.com/office/drawing/2014/main" id="{3ADC03E7-E39A-AF49-D650-5ACAD961BEA8}"/>
              </a:ext>
            </a:extLst>
          </p:cNvPr>
          <p:cNvSpPr>
            <a:spLocks noGrp="1"/>
          </p:cNvSpPr>
          <p:nvPr>
            <p:ph type="ftr" sz="quarter" idx="11"/>
          </p:nvPr>
        </p:nvSpPr>
        <p:spPr/>
        <p:txBody>
          <a:bodyPr/>
          <a:lstStyle/>
          <a:p>
            <a:r>
              <a:rPr lang="en-US"/>
              <a:t>PHY 337/637  Fall 2023-- Lecture 9</a:t>
            </a:r>
            <a:endParaRPr lang="en-US" dirty="0"/>
          </a:p>
        </p:txBody>
      </p:sp>
      <p:sp>
        <p:nvSpPr>
          <p:cNvPr id="4" name="Slide Number Placeholder 3">
            <a:extLst>
              <a:ext uri="{FF2B5EF4-FFF2-40B4-BE49-F238E27FC236}">
                <a16:creationId xmlns:a16="http://schemas.microsoft.com/office/drawing/2014/main" id="{8D07FAC2-D8A8-8EE0-5D26-5BB3F6395670}"/>
              </a:ext>
            </a:extLst>
          </p:cNvPr>
          <p:cNvSpPr>
            <a:spLocks noGrp="1"/>
          </p:cNvSpPr>
          <p:nvPr>
            <p:ph type="sldNum" sz="quarter" idx="12"/>
          </p:nvPr>
        </p:nvSpPr>
        <p:spPr/>
        <p:txBody>
          <a:bodyPr/>
          <a:lstStyle/>
          <a:p>
            <a:fld id="{CE368B07-CEBF-4C80-90AF-53B34FA04CF3}" type="slidenum">
              <a:rPr lang="en-US" smtClean="0"/>
              <a:pPr/>
              <a:t>2</a:t>
            </a:fld>
            <a:endParaRPr lang="en-US" dirty="0"/>
          </a:p>
        </p:txBody>
      </p:sp>
      <p:pic>
        <p:nvPicPr>
          <p:cNvPr id="5" name="Picture 4">
            <a:extLst>
              <a:ext uri="{FF2B5EF4-FFF2-40B4-BE49-F238E27FC236}">
                <a16:creationId xmlns:a16="http://schemas.microsoft.com/office/drawing/2014/main" id="{30E06B33-FC3C-F2C3-052D-2A5ED6429EB7}"/>
              </a:ext>
            </a:extLst>
          </p:cNvPr>
          <p:cNvPicPr>
            <a:picLocks noChangeAspect="1"/>
          </p:cNvPicPr>
          <p:nvPr/>
        </p:nvPicPr>
        <p:blipFill>
          <a:blip r:embed="rId2"/>
          <a:stretch>
            <a:fillRect/>
          </a:stretch>
        </p:blipFill>
        <p:spPr>
          <a:xfrm>
            <a:off x="1524000" y="221029"/>
            <a:ext cx="5645440" cy="6102664"/>
          </a:xfrm>
          <a:prstGeom prst="rect">
            <a:avLst/>
          </a:prstGeom>
        </p:spPr>
      </p:pic>
    </p:spTree>
    <p:extLst>
      <p:ext uri="{BB962C8B-B14F-4D97-AF65-F5344CB8AC3E}">
        <p14:creationId xmlns:p14="http://schemas.microsoft.com/office/powerpoint/2010/main" val="2723857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D593-3DCA-41F2-AB66-D4580E41D6CE}"/>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30D3BD0D-2A83-4D67-9F05-AE9323432036}"/>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92830102-928D-43B3-A806-C8FFEBA1A9A3}"/>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31A798E5-31D2-4F8A-9273-79460129CB47}"/>
              </a:ext>
            </a:extLst>
          </p:cNvPr>
          <p:cNvSpPr txBox="1"/>
          <p:nvPr/>
        </p:nvSpPr>
        <p:spPr>
          <a:xfrm>
            <a:off x="457200" y="381000"/>
            <a:ext cx="8305800" cy="461665"/>
          </a:xfrm>
          <a:prstGeom prst="rect">
            <a:avLst/>
          </a:prstGeom>
          <a:noFill/>
        </p:spPr>
        <p:txBody>
          <a:bodyPr wrap="square" rtlCol="0">
            <a:spAutoFit/>
          </a:bodyPr>
          <a:lstStyle/>
          <a:p>
            <a:r>
              <a:rPr lang="en-US" sz="2400" dirty="0">
                <a:latin typeface="+mj-lt"/>
              </a:rPr>
              <a:t>Other examples of central potentials --</a:t>
            </a:r>
          </a:p>
        </p:txBody>
      </p:sp>
      <p:graphicFrame>
        <p:nvGraphicFramePr>
          <p:cNvPr id="6" name="Object 5">
            <a:extLst>
              <a:ext uri="{FF2B5EF4-FFF2-40B4-BE49-F238E27FC236}">
                <a16:creationId xmlns:a16="http://schemas.microsoft.com/office/drawing/2014/main" id="{F0475401-32D7-4B12-BA42-CA5F54F3FCA6}"/>
              </a:ext>
            </a:extLst>
          </p:cNvPr>
          <p:cNvGraphicFramePr>
            <a:graphicFrameLocks noChangeAspect="1"/>
          </p:cNvGraphicFramePr>
          <p:nvPr/>
        </p:nvGraphicFramePr>
        <p:xfrm>
          <a:off x="586979" y="1447800"/>
          <a:ext cx="5432821" cy="2414587"/>
        </p:xfrm>
        <a:graphic>
          <a:graphicData uri="http://schemas.openxmlformats.org/presentationml/2006/ole">
            <mc:AlternateContent xmlns:mc="http://schemas.openxmlformats.org/markup-compatibility/2006">
              <mc:Choice xmlns:v="urn:schemas-microsoft-com:vml" Requires="v">
                <p:oleObj name="Equation" r:id="rId2" imgW="3657600" imgH="1625400" progId="Equation.DSMT4">
                  <p:embed/>
                </p:oleObj>
              </mc:Choice>
              <mc:Fallback>
                <p:oleObj name="Equation" r:id="rId2" imgW="3657600" imgH="1625400" progId="Equation.DSMT4">
                  <p:embed/>
                  <p:pic>
                    <p:nvPicPr>
                      <p:cNvPr id="6" name="Object 5">
                        <a:extLst>
                          <a:ext uri="{FF2B5EF4-FFF2-40B4-BE49-F238E27FC236}">
                            <a16:creationId xmlns:a16="http://schemas.microsoft.com/office/drawing/2014/main" id="{F0475401-32D7-4B12-BA42-CA5F54F3FCA6}"/>
                          </a:ext>
                        </a:extLst>
                      </p:cNvPr>
                      <p:cNvPicPr/>
                      <p:nvPr/>
                    </p:nvPicPr>
                    <p:blipFill>
                      <a:blip r:embed="rId3"/>
                      <a:stretch>
                        <a:fillRect/>
                      </a:stretch>
                    </p:blipFill>
                    <p:spPr>
                      <a:xfrm>
                        <a:off x="586979" y="1447800"/>
                        <a:ext cx="5432821" cy="2414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5581B39-7EB7-4788-8C43-CE1244A44E0C}"/>
              </a:ext>
            </a:extLst>
          </p:cNvPr>
          <p:cNvSpPr txBox="1"/>
          <p:nvPr/>
        </p:nvSpPr>
        <p:spPr>
          <a:xfrm>
            <a:off x="6553200" y="611832"/>
            <a:ext cx="2438400" cy="3046988"/>
          </a:xfrm>
          <a:prstGeom prst="rect">
            <a:avLst/>
          </a:prstGeom>
          <a:noFill/>
        </p:spPr>
        <p:txBody>
          <a:bodyPr wrap="square" rtlCol="0">
            <a:spAutoFit/>
          </a:bodyPr>
          <a:lstStyle/>
          <a:p>
            <a:pPr algn="ctr"/>
            <a:r>
              <a:rPr lang="en-US" sz="2400" u="sng" dirty="0">
                <a:latin typeface="+mj-lt"/>
              </a:rPr>
              <a:t>Example</a:t>
            </a:r>
          </a:p>
          <a:p>
            <a:pPr algn="ctr"/>
            <a:endParaRPr lang="en-US" sz="2400" dirty="0">
              <a:latin typeface="+mj-lt"/>
            </a:endParaRPr>
          </a:p>
          <a:p>
            <a:pPr algn="ctr"/>
            <a:endParaRPr lang="en-US" sz="2400" dirty="0">
              <a:latin typeface="+mj-lt"/>
            </a:endParaRPr>
          </a:p>
          <a:p>
            <a:pPr algn="ctr"/>
            <a:r>
              <a:rPr lang="en-US" sz="2400" dirty="0">
                <a:latin typeface="+mj-lt"/>
              </a:rPr>
              <a:t>Two marbles</a:t>
            </a:r>
          </a:p>
          <a:p>
            <a:pPr algn="ctr"/>
            <a:endParaRPr lang="en-US" sz="2400" dirty="0">
              <a:latin typeface="+mj-lt"/>
            </a:endParaRPr>
          </a:p>
          <a:p>
            <a:pPr algn="ctr"/>
            <a:endParaRPr lang="en-US" sz="2400" dirty="0">
              <a:latin typeface="+mj-lt"/>
            </a:endParaRPr>
          </a:p>
          <a:p>
            <a:pPr algn="ctr"/>
            <a:endParaRPr lang="en-US" sz="2400" dirty="0">
              <a:latin typeface="+mj-lt"/>
            </a:endParaRPr>
          </a:p>
          <a:p>
            <a:pPr algn="ctr"/>
            <a:r>
              <a:rPr lang="en-US" sz="2400" dirty="0">
                <a:latin typeface="+mj-lt"/>
              </a:rPr>
              <a:t>Two </a:t>
            </a:r>
            <a:r>
              <a:rPr lang="en-US" sz="2400" dirty="0" err="1">
                <a:latin typeface="+mj-lt"/>
              </a:rPr>
              <a:t>Ar</a:t>
            </a:r>
            <a:r>
              <a:rPr lang="en-US" sz="2400" dirty="0">
                <a:latin typeface="+mj-lt"/>
              </a:rPr>
              <a:t> atoms</a:t>
            </a:r>
          </a:p>
        </p:txBody>
      </p:sp>
      <p:sp>
        <p:nvSpPr>
          <p:cNvPr id="8" name="TextBox 7">
            <a:extLst>
              <a:ext uri="{FF2B5EF4-FFF2-40B4-BE49-F238E27FC236}">
                <a16:creationId xmlns:a16="http://schemas.microsoft.com/office/drawing/2014/main" id="{621B0B28-384A-4426-A8D3-168E4E61A1FF}"/>
              </a:ext>
            </a:extLst>
          </p:cNvPr>
          <p:cNvSpPr txBox="1"/>
          <p:nvPr/>
        </p:nvSpPr>
        <p:spPr>
          <a:xfrm>
            <a:off x="457200" y="4495800"/>
            <a:ext cx="8305800" cy="1938992"/>
          </a:xfrm>
          <a:prstGeom prst="rect">
            <a:avLst/>
          </a:prstGeom>
          <a:noFill/>
        </p:spPr>
        <p:txBody>
          <a:bodyPr wrap="square" rtlCol="0">
            <a:spAutoFit/>
          </a:bodyPr>
          <a:lstStyle/>
          <a:p>
            <a:r>
              <a:rPr lang="en-US" sz="2400" dirty="0">
                <a:latin typeface="+mj-lt"/>
              </a:rPr>
              <a:t>Note – not all systems are described by this form.   Some counter examples:</a:t>
            </a:r>
          </a:p>
          <a:p>
            <a:pPr marL="914400" lvl="1" indent="-457200">
              <a:buFont typeface="+mj-lt"/>
              <a:buAutoNum type="arabicPeriod"/>
            </a:pPr>
            <a:r>
              <a:rPr lang="en-US" sz="2400" dirty="0">
                <a:latin typeface="+mj-lt"/>
              </a:rPr>
              <a:t>Molecules (internal degrees of freedom)</a:t>
            </a:r>
          </a:p>
          <a:p>
            <a:pPr marL="914400" lvl="1" indent="-457200">
              <a:buFont typeface="+mj-lt"/>
              <a:buAutoNum type="arabicPeriod"/>
            </a:pPr>
            <a:r>
              <a:rPr lang="en-US" sz="2400" dirty="0">
                <a:latin typeface="+mj-lt"/>
              </a:rPr>
              <a:t>Systems with more than two particles such as crystals </a:t>
            </a:r>
          </a:p>
        </p:txBody>
      </p:sp>
    </p:spTree>
    <p:extLst>
      <p:ext uri="{BB962C8B-B14F-4D97-AF65-F5344CB8AC3E}">
        <p14:creationId xmlns:p14="http://schemas.microsoft.com/office/powerpoint/2010/main" val="339025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4DD0-6D32-45EA-B6CD-11809905BB05}"/>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A5DEE5CD-29BC-409F-9B1E-F26ECC050B65}"/>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C931CB2F-FF54-4B5B-BF5C-3F3DB7F3782F}"/>
              </a:ext>
            </a:extLst>
          </p:cNvPr>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6" name="Object 5">
            <a:extLst>
              <a:ext uri="{FF2B5EF4-FFF2-40B4-BE49-F238E27FC236}">
                <a16:creationId xmlns:a16="http://schemas.microsoft.com/office/drawing/2014/main" id="{5719D93C-9B4E-4F57-B849-54C1BC5154A1}"/>
              </a:ext>
            </a:extLst>
          </p:cNvPr>
          <p:cNvGraphicFramePr>
            <a:graphicFrameLocks noChangeAspect="1"/>
          </p:cNvGraphicFramePr>
          <p:nvPr/>
        </p:nvGraphicFramePr>
        <p:xfrm>
          <a:off x="762000" y="1340617"/>
          <a:ext cx="7372350" cy="685800"/>
        </p:xfrm>
        <a:graphic>
          <a:graphicData uri="http://schemas.openxmlformats.org/presentationml/2006/ole">
            <mc:AlternateContent xmlns:mc="http://schemas.openxmlformats.org/markup-compatibility/2006">
              <mc:Choice xmlns:v="urn:schemas-microsoft-com:vml" Requires="v">
                <p:oleObj name="Equation" r:id="rId2" imgW="4914720" imgH="457200" progId="Equation.DSMT4">
                  <p:embed/>
                </p:oleObj>
              </mc:Choice>
              <mc:Fallback>
                <p:oleObj name="Equation" r:id="rId2" imgW="4914720" imgH="457200" progId="Equation.DSMT4">
                  <p:embed/>
                  <p:pic>
                    <p:nvPicPr>
                      <p:cNvPr id="6" name="Object 5">
                        <a:extLst>
                          <a:ext uri="{FF2B5EF4-FFF2-40B4-BE49-F238E27FC236}">
                            <a16:creationId xmlns:a16="http://schemas.microsoft.com/office/drawing/2014/main" id="{5719D93C-9B4E-4F57-B849-54C1BC5154A1}"/>
                          </a:ext>
                        </a:extLst>
                      </p:cNvPr>
                      <p:cNvPicPr/>
                      <p:nvPr/>
                    </p:nvPicPr>
                    <p:blipFill>
                      <a:blip r:embed="rId3"/>
                      <a:stretch>
                        <a:fillRect/>
                      </a:stretch>
                    </p:blipFill>
                    <p:spPr>
                      <a:xfrm>
                        <a:off x="762000" y="1340617"/>
                        <a:ext cx="7372350" cy="685800"/>
                      </a:xfrm>
                      <a:prstGeom prst="rect">
                        <a:avLst/>
                      </a:prstGeom>
                    </p:spPr>
                  </p:pic>
                </p:oleObj>
              </mc:Fallback>
            </mc:AlternateContent>
          </a:graphicData>
        </a:graphic>
      </p:graphicFrame>
      <p:cxnSp>
        <p:nvCxnSpPr>
          <p:cNvPr id="8" name="Straight Arrow Connector 7">
            <a:extLst>
              <a:ext uri="{FF2B5EF4-FFF2-40B4-BE49-F238E27FC236}">
                <a16:creationId xmlns:a16="http://schemas.microsoft.com/office/drawing/2014/main" id="{385FFFA8-6EFB-4A92-A897-769C389A60F6}"/>
              </a:ext>
            </a:extLst>
          </p:cNvPr>
          <p:cNvCxnSpPr/>
          <p:nvPr/>
        </p:nvCxnSpPr>
        <p:spPr>
          <a:xfrm flipV="1">
            <a:off x="1229140" y="3429000"/>
            <a:ext cx="0" cy="2057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4462AB-4AA6-4ADC-A5B8-4B91AFBDBB01}"/>
              </a:ext>
            </a:extLst>
          </p:cNvPr>
          <p:cNvCxnSpPr>
            <a:cxnSpLocks/>
          </p:cNvCxnSpPr>
          <p:nvPr/>
        </p:nvCxnSpPr>
        <p:spPr>
          <a:xfrm>
            <a:off x="1229140" y="5486400"/>
            <a:ext cx="198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0CB2275-8DBE-4C6A-BDA0-2AEB9FF0EA5E}"/>
              </a:ext>
            </a:extLst>
          </p:cNvPr>
          <p:cNvCxnSpPr>
            <a:cxnSpLocks/>
          </p:cNvCxnSpPr>
          <p:nvPr/>
        </p:nvCxnSpPr>
        <p:spPr>
          <a:xfrm flipH="1">
            <a:off x="685800" y="5486400"/>
            <a:ext cx="533400" cy="762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B569278-B9B4-4A33-85E3-48002422257F}"/>
              </a:ext>
            </a:extLst>
          </p:cNvPr>
          <p:cNvSpPr/>
          <p:nvPr/>
        </p:nvSpPr>
        <p:spPr>
          <a:xfrm>
            <a:off x="2070658" y="3895969"/>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3902F35-E186-4773-AF93-A30D14DAC435}"/>
              </a:ext>
            </a:extLst>
          </p:cNvPr>
          <p:cNvCxnSpPr>
            <a:cxnSpLocks/>
          </p:cNvCxnSpPr>
          <p:nvPr/>
        </p:nvCxnSpPr>
        <p:spPr>
          <a:xfrm flipV="1">
            <a:off x="1239081" y="4053306"/>
            <a:ext cx="962266" cy="1433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61443E74-979E-435D-ACCE-F61115C25D59}"/>
              </a:ext>
            </a:extLst>
          </p:cNvPr>
          <p:cNvSpPr/>
          <p:nvPr/>
        </p:nvSpPr>
        <p:spPr>
          <a:xfrm>
            <a:off x="1062548" y="5342201"/>
            <a:ext cx="301481" cy="288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725B341-B13D-4141-A030-F854912CC64D}"/>
              </a:ext>
            </a:extLst>
          </p:cNvPr>
          <p:cNvSpPr txBox="1"/>
          <p:nvPr/>
        </p:nvSpPr>
        <p:spPr>
          <a:xfrm>
            <a:off x="1447557" y="4065620"/>
            <a:ext cx="772183" cy="400110"/>
          </a:xfrm>
          <a:prstGeom prst="rect">
            <a:avLst/>
          </a:prstGeom>
          <a:noFill/>
        </p:spPr>
        <p:txBody>
          <a:bodyPr wrap="square" rtlCol="0">
            <a:spAutoFit/>
          </a:bodyPr>
          <a:lstStyle/>
          <a:p>
            <a:r>
              <a:rPr lang="en-US" sz="2000" b="1" dirty="0">
                <a:latin typeface="+mj-lt"/>
              </a:rPr>
              <a:t>r</a:t>
            </a:r>
            <a:r>
              <a:rPr lang="en-US" sz="2000" dirty="0">
                <a:latin typeface="+mj-lt"/>
              </a:rPr>
              <a:t>(t</a:t>
            </a:r>
            <a:r>
              <a:rPr lang="en-US" sz="2000" baseline="-25000" dirty="0">
                <a:latin typeface="+mj-lt"/>
              </a:rPr>
              <a:t>1</a:t>
            </a:r>
            <a:r>
              <a:rPr lang="en-US" sz="2000" dirty="0">
                <a:latin typeface="+mj-lt"/>
              </a:rPr>
              <a:t>)</a:t>
            </a:r>
          </a:p>
        </p:txBody>
      </p:sp>
      <p:sp>
        <p:nvSpPr>
          <p:cNvPr id="26" name="TextBox 25">
            <a:extLst>
              <a:ext uri="{FF2B5EF4-FFF2-40B4-BE49-F238E27FC236}">
                <a16:creationId xmlns:a16="http://schemas.microsoft.com/office/drawing/2014/main" id="{4045B486-5232-4D73-9197-DFB02E2CBB99}"/>
              </a:ext>
            </a:extLst>
          </p:cNvPr>
          <p:cNvSpPr txBox="1"/>
          <p:nvPr/>
        </p:nvSpPr>
        <p:spPr>
          <a:xfrm>
            <a:off x="1213289" y="4478044"/>
            <a:ext cx="772183" cy="400110"/>
          </a:xfrm>
          <a:prstGeom prst="rect">
            <a:avLst/>
          </a:prstGeom>
          <a:noFill/>
        </p:spPr>
        <p:txBody>
          <a:bodyPr wrap="square" rtlCol="0">
            <a:spAutoFit/>
          </a:bodyPr>
          <a:lstStyle/>
          <a:p>
            <a:r>
              <a:rPr lang="en-US" sz="2000" b="1" dirty="0">
                <a:latin typeface="Symbol" panose="05050102010706020507" pitchFamily="18" charset="2"/>
              </a:rPr>
              <a:t>q</a:t>
            </a:r>
            <a:r>
              <a:rPr lang="en-US" sz="2000" dirty="0">
                <a:latin typeface="+mj-lt"/>
              </a:rPr>
              <a:t>(t</a:t>
            </a:r>
            <a:r>
              <a:rPr lang="en-US" sz="2000" baseline="-25000" dirty="0">
                <a:latin typeface="+mj-lt"/>
              </a:rPr>
              <a:t>1</a:t>
            </a:r>
            <a:r>
              <a:rPr lang="en-US" sz="2000" dirty="0">
                <a:latin typeface="+mj-lt"/>
              </a:rPr>
              <a:t>)</a:t>
            </a:r>
          </a:p>
        </p:txBody>
      </p:sp>
      <p:graphicFrame>
        <p:nvGraphicFramePr>
          <p:cNvPr id="28" name="Object 27">
            <a:extLst>
              <a:ext uri="{FF2B5EF4-FFF2-40B4-BE49-F238E27FC236}">
                <a16:creationId xmlns:a16="http://schemas.microsoft.com/office/drawing/2014/main" id="{7C7C219E-4BDD-447C-8602-2534A6E4514C}"/>
              </a:ext>
            </a:extLst>
          </p:cNvPr>
          <p:cNvGraphicFramePr>
            <a:graphicFrameLocks noChangeAspect="1"/>
          </p:cNvGraphicFramePr>
          <p:nvPr/>
        </p:nvGraphicFramePr>
        <p:xfrm>
          <a:off x="3302905" y="2039666"/>
          <a:ext cx="4423355" cy="2483647"/>
        </p:xfrm>
        <a:graphic>
          <a:graphicData uri="http://schemas.openxmlformats.org/presentationml/2006/ole">
            <mc:AlternateContent xmlns:mc="http://schemas.openxmlformats.org/markup-compatibility/2006">
              <mc:Choice xmlns:v="urn:schemas-microsoft-com:vml" Requires="v">
                <p:oleObj name="Equation" r:id="rId4" imgW="2171520" imgH="1218960" progId="Equation.DSMT4">
                  <p:embed/>
                </p:oleObj>
              </mc:Choice>
              <mc:Fallback>
                <p:oleObj name="Equation" r:id="rId4" imgW="2171520" imgH="1218960" progId="Equation.DSMT4">
                  <p:embed/>
                  <p:pic>
                    <p:nvPicPr>
                      <p:cNvPr id="28" name="Object 27">
                        <a:extLst>
                          <a:ext uri="{FF2B5EF4-FFF2-40B4-BE49-F238E27FC236}">
                            <a16:creationId xmlns:a16="http://schemas.microsoft.com/office/drawing/2014/main" id="{7C7C219E-4BDD-447C-8602-2534A6E4514C}"/>
                          </a:ext>
                        </a:extLst>
                      </p:cNvPr>
                      <p:cNvPicPr/>
                      <p:nvPr/>
                    </p:nvPicPr>
                    <p:blipFill>
                      <a:blip r:embed="rId5"/>
                      <a:stretch>
                        <a:fillRect/>
                      </a:stretch>
                    </p:blipFill>
                    <p:spPr>
                      <a:xfrm>
                        <a:off x="3302905" y="2039666"/>
                        <a:ext cx="4423355" cy="248364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7159C5-4A4A-4E62-AC6A-E91699FB4597}"/>
              </a:ext>
            </a:extLst>
          </p:cNvPr>
          <p:cNvGraphicFramePr>
            <a:graphicFrameLocks noChangeAspect="1"/>
          </p:cNvGraphicFramePr>
          <p:nvPr/>
        </p:nvGraphicFramePr>
        <p:xfrm>
          <a:off x="3841723" y="4695576"/>
          <a:ext cx="4795799" cy="1293249"/>
        </p:xfrm>
        <a:graphic>
          <a:graphicData uri="http://schemas.openxmlformats.org/presentationml/2006/ole">
            <mc:AlternateContent xmlns:mc="http://schemas.openxmlformats.org/markup-compatibility/2006">
              <mc:Choice xmlns:v="urn:schemas-microsoft-com:vml" Requires="v">
                <p:oleObj name="Equation" r:id="rId6" imgW="2260440" imgH="609480" progId="Equation.DSMT4">
                  <p:embed/>
                </p:oleObj>
              </mc:Choice>
              <mc:Fallback>
                <p:oleObj name="Equation" r:id="rId6" imgW="2260440" imgH="609480" progId="Equation.DSMT4">
                  <p:embed/>
                  <p:pic>
                    <p:nvPicPr>
                      <p:cNvPr id="29" name="Object 28">
                        <a:extLst>
                          <a:ext uri="{FF2B5EF4-FFF2-40B4-BE49-F238E27FC236}">
                            <a16:creationId xmlns:a16="http://schemas.microsoft.com/office/drawing/2014/main" id="{9A7159C5-4A4A-4E62-AC6A-E91699FB4597}"/>
                          </a:ext>
                        </a:extLst>
                      </p:cNvPr>
                      <p:cNvPicPr/>
                      <p:nvPr/>
                    </p:nvPicPr>
                    <p:blipFill>
                      <a:blip r:embed="rId7"/>
                      <a:stretch>
                        <a:fillRect/>
                      </a:stretch>
                    </p:blipFill>
                    <p:spPr>
                      <a:xfrm>
                        <a:off x="3841723" y="4695576"/>
                        <a:ext cx="4795799" cy="12932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037122A-84AD-4D81-9438-3AAE4F11B22A}"/>
              </a:ext>
            </a:extLst>
          </p:cNvPr>
          <p:cNvSpPr txBox="1"/>
          <p:nvPr/>
        </p:nvSpPr>
        <p:spPr>
          <a:xfrm>
            <a:off x="304800" y="381000"/>
            <a:ext cx="8001000" cy="461665"/>
          </a:xfrm>
          <a:prstGeom prst="rect">
            <a:avLst/>
          </a:prstGeom>
          <a:noFill/>
        </p:spPr>
        <p:txBody>
          <a:bodyPr wrap="square" rtlCol="0">
            <a:spAutoFit/>
          </a:bodyPr>
          <a:lstStyle/>
          <a:p>
            <a:r>
              <a:rPr lang="en-US" sz="2400" dirty="0">
                <a:latin typeface="+mj-lt"/>
              </a:rPr>
              <a:t>Some more details --</a:t>
            </a:r>
          </a:p>
        </p:txBody>
      </p:sp>
      <p:sp>
        <p:nvSpPr>
          <p:cNvPr id="5" name="TextBox 4">
            <a:extLst>
              <a:ext uri="{FF2B5EF4-FFF2-40B4-BE49-F238E27FC236}">
                <a16:creationId xmlns:a16="http://schemas.microsoft.com/office/drawing/2014/main" id="{4BF3DBD1-2FB6-11DF-D393-D331C4A6A62A}"/>
              </a:ext>
            </a:extLst>
          </p:cNvPr>
          <p:cNvSpPr txBox="1"/>
          <p:nvPr/>
        </p:nvSpPr>
        <p:spPr>
          <a:xfrm>
            <a:off x="3220280" y="5257800"/>
            <a:ext cx="361120" cy="461665"/>
          </a:xfrm>
          <a:prstGeom prst="rect">
            <a:avLst/>
          </a:prstGeom>
          <a:noFill/>
        </p:spPr>
        <p:txBody>
          <a:bodyPr wrap="square" rtlCol="0">
            <a:spAutoFit/>
          </a:bodyPr>
          <a:lstStyle/>
          <a:p>
            <a:r>
              <a:rPr lang="en-US" sz="2400" b="1" dirty="0">
                <a:latin typeface="+mj-lt"/>
              </a:rPr>
              <a:t>y</a:t>
            </a:r>
          </a:p>
        </p:txBody>
      </p:sp>
      <p:sp>
        <p:nvSpPr>
          <p:cNvPr id="18" name="TextBox 17">
            <a:extLst>
              <a:ext uri="{FF2B5EF4-FFF2-40B4-BE49-F238E27FC236}">
                <a16:creationId xmlns:a16="http://schemas.microsoft.com/office/drawing/2014/main" id="{4A16D98A-C875-B4D4-6242-5926FAC0AAEE}"/>
              </a:ext>
            </a:extLst>
          </p:cNvPr>
          <p:cNvSpPr txBox="1"/>
          <p:nvPr/>
        </p:nvSpPr>
        <p:spPr>
          <a:xfrm>
            <a:off x="1066800" y="2891135"/>
            <a:ext cx="361120" cy="461665"/>
          </a:xfrm>
          <a:prstGeom prst="rect">
            <a:avLst/>
          </a:prstGeom>
          <a:noFill/>
        </p:spPr>
        <p:txBody>
          <a:bodyPr wrap="square" rtlCol="0">
            <a:spAutoFit/>
          </a:bodyPr>
          <a:lstStyle/>
          <a:p>
            <a:r>
              <a:rPr lang="en-US" sz="2400" b="1" dirty="0">
                <a:latin typeface="+mj-lt"/>
              </a:rPr>
              <a:t>z</a:t>
            </a:r>
          </a:p>
        </p:txBody>
      </p:sp>
      <p:sp>
        <p:nvSpPr>
          <p:cNvPr id="19" name="TextBox 18">
            <a:extLst>
              <a:ext uri="{FF2B5EF4-FFF2-40B4-BE49-F238E27FC236}">
                <a16:creationId xmlns:a16="http://schemas.microsoft.com/office/drawing/2014/main" id="{B7670959-4EA6-ADDE-AB13-FAA6F2CD4D7B}"/>
              </a:ext>
            </a:extLst>
          </p:cNvPr>
          <p:cNvSpPr txBox="1"/>
          <p:nvPr/>
        </p:nvSpPr>
        <p:spPr>
          <a:xfrm>
            <a:off x="304800" y="6091535"/>
            <a:ext cx="361120" cy="461665"/>
          </a:xfrm>
          <a:prstGeom prst="rect">
            <a:avLst/>
          </a:prstGeom>
          <a:noFill/>
        </p:spPr>
        <p:txBody>
          <a:bodyPr wrap="square" rtlCol="0">
            <a:spAutoFit/>
          </a:bodyPr>
          <a:lstStyle/>
          <a:p>
            <a:r>
              <a:rPr lang="en-US" sz="2400" b="1" dirty="0">
                <a:latin typeface="+mj-lt"/>
              </a:rPr>
              <a:t>x</a:t>
            </a:r>
          </a:p>
        </p:txBody>
      </p:sp>
    </p:spTree>
    <p:extLst>
      <p:ext uri="{BB962C8B-B14F-4D97-AF65-F5344CB8AC3E}">
        <p14:creationId xmlns:p14="http://schemas.microsoft.com/office/powerpoint/2010/main" val="143548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95FE6-5ABA-4895-A4D1-1E328100F4D3}"/>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53942102-D0E2-4D5D-8D2C-64489ADC0267}"/>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3FDAB440-82AD-4A3F-B896-5CEFCA925148}"/>
              </a:ext>
            </a:extLst>
          </p:cNvPr>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a:extLst>
              <a:ext uri="{FF2B5EF4-FFF2-40B4-BE49-F238E27FC236}">
                <a16:creationId xmlns:a16="http://schemas.microsoft.com/office/drawing/2014/main" id="{90739C35-70DE-4001-924C-1524A2B18567}"/>
              </a:ext>
            </a:extLst>
          </p:cNvPr>
          <p:cNvSpPr txBox="1"/>
          <p:nvPr/>
        </p:nvSpPr>
        <p:spPr>
          <a:xfrm>
            <a:off x="76200" y="154110"/>
            <a:ext cx="8229600" cy="461665"/>
          </a:xfrm>
          <a:prstGeom prst="rect">
            <a:avLst/>
          </a:prstGeom>
          <a:noFill/>
        </p:spPr>
        <p:txBody>
          <a:bodyPr wrap="square" rtlCol="0">
            <a:spAutoFit/>
          </a:bodyPr>
          <a:lstStyle/>
          <a:p>
            <a:r>
              <a:rPr lang="en-US" sz="2400" dirty="0">
                <a:latin typeface="+mj-lt"/>
              </a:rPr>
              <a:t>Comments continued --</a:t>
            </a:r>
          </a:p>
        </p:txBody>
      </p:sp>
      <p:graphicFrame>
        <p:nvGraphicFramePr>
          <p:cNvPr id="6" name="Object 5">
            <a:extLst>
              <a:ext uri="{FF2B5EF4-FFF2-40B4-BE49-F238E27FC236}">
                <a16:creationId xmlns:a16="http://schemas.microsoft.com/office/drawing/2014/main" id="{A4B7CB88-6836-41CA-BF56-8205162C436B}"/>
              </a:ext>
            </a:extLst>
          </p:cNvPr>
          <p:cNvGraphicFramePr>
            <a:graphicFrameLocks noChangeAspect="1"/>
          </p:cNvGraphicFramePr>
          <p:nvPr/>
        </p:nvGraphicFramePr>
        <p:xfrm>
          <a:off x="457200" y="852762"/>
          <a:ext cx="4114800" cy="3223100"/>
        </p:xfrm>
        <a:graphic>
          <a:graphicData uri="http://schemas.openxmlformats.org/presentationml/2006/ole">
            <mc:AlternateContent xmlns:mc="http://schemas.openxmlformats.org/markup-compatibility/2006">
              <mc:Choice xmlns:v="urn:schemas-microsoft-com:vml" Requires="v">
                <p:oleObj name="Equation" r:id="rId2" imgW="2171520" imgH="1701720" progId="Equation.DSMT4">
                  <p:embed/>
                </p:oleObj>
              </mc:Choice>
              <mc:Fallback>
                <p:oleObj name="Equation" r:id="rId2" imgW="2171520" imgH="1701720" progId="Equation.DSMT4">
                  <p:embed/>
                  <p:pic>
                    <p:nvPicPr>
                      <p:cNvPr id="6" name="Object 5">
                        <a:extLst>
                          <a:ext uri="{FF2B5EF4-FFF2-40B4-BE49-F238E27FC236}">
                            <a16:creationId xmlns:a16="http://schemas.microsoft.com/office/drawing/2014/main" id="{A4B7CB88-6836-41CA-BF56-8205162C436B}"/>
                          </a:ext>
                        </a:extLst>
                      </p:cNvPr>
                      <p:cNvPicPr/>
                      <p:nvPr/>
                    </p:nvPicPr>
                    <p:blipFill>
                      <a:blip r:embed="rId3"/>
                      <a:stretch>
                        <a:fillRect/>
                      </a:stretch>
                    </p:blipFill>
                    <p:spPr>
                      <a:xfrm>
                        <a:off x="457200" y="852762"/>
                        <a:ext cx="4114800" cy="32231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56D2174-8E2A-44BA-806C-95E95E6BFD63}"/>
              </a:ext>
            </a:extLst>
          </p:cNvPr>
          <p:cNvGraphicFramePr>
            <a:graphicFrameLocks noChangeAspect="1"/>
          </p:cNvGraphicFramePr>
          <p:nvPr/>
        </p:nvGraphicFramePr>
        <p:xfrm>
          <a:off x="4419600" y="852762"/>
          <a:ext cx="4519987" cy="1218873"/>
        </p:xfrm>
        <a:graphic>
          <a:graphicData uri="http://schemas.openxmlformats.org/presentationml/2006/ole">
            <mc:AlternateContent xmlns:mc="http://schemas.openxmlformats.org/markup-compatibility/2006">
              <mc:Choice xmlns:v="urn:schemas-microsoft-com:vml" Requires="v">
                <p:oleObj name="Equation" r:id="rId4" imgW="2260440" imgH="609480" progId="Equation.DSMT4">
                  <p:embed/>
                </p:oleObj>
              </mc:Choice>
              <mc:Fallback>
                <p:oleObj name="Equation" r:id="rId4" imgW="2260440" imgH="609480" progId="Equation.DSMT4">
                  <p:embed/>
                  <p:pic>
                    <p:nvPicPr>
                      <p:cNvPr id="7" name="Object 6">
                        <a:extLst>
                          <a:ext uri="{FF2B5EF4-FFF2-40B4-BE49-F238E27FC236}">
                            <a16:creationId xmlns:a16="http://schemas.microsoft.com/office/drawing/2014/main" id="{D56D2174-8E2A-44BA-806C-95E95E6BFD63}"/>
                          </a:ext>
                        </a:extLst>
                      </p:cNvPr>
                      <p:cNvPicPr/>
                      <p:nvPr/>
                    </p:nvPicPr>
                    <p:blipFill>
                      <a:blip r:embed="rId5"/>
                      <a:stretch>
                        <a:fillRect/>
                      </a:stretch>
                    </p:blipFill>
                    <p:spPr>
                      <a:xfrm>
                        <a:off x="4419600" y="852762"/>
                        <a:ext cx="4519987" cy="121887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5DC06DD-981A-487E-9FD5-EE4261D32A80}"/>
              </a:ext>
            </a:extLst>
          </p:cNvPr>
          <p:cNvGraphicFramePr>
            <a:graphicFrameLocks noChangeAspect="1"/>
          </p:cNvGraphicFramePr>
          <p:nvPr>
            <p:extLst>
              <p:ext uri="{D42A27DB-BD31-4B8C-83A1-F6EECF244321}">
                <p14:modId xmlns:p14="http://schemas.microsoft.com/office/powerpoint/2010/main" val="3715413770"/>
              </p:ext>
            </p:extLst>
          </p:nvPr>
        </p:nvGraphicFramePr>
        <p:xfrm>
          <a:off x="592138" y="4475163"/>
          <a:ext cx="3921125" cy="1754187"/>
        </p:xfrm>
        <a:graphic>
          <a:graphicData uri="http://schemas.openxmlformats.org/presentationml/2006/ole">
            <mc:AlternateContent xmlns:mc="http://schemas.openxmlformats.org/markup-compatibility/2006">
              <mc:Choice xmlns:v="urn:schemas-microsoft-com:vml" Requires="v">
                <p:oleObj name="Equation" r:id="rId6" imgW="2412720" imgH="1079280" progId="Equation.DSMT4">
                  <p:embed/>
                </p:oleObj>
              </mc:Choice>
              <mc:Fallback>
                <p:oleObj name="Equation" r:id="rId6" imgW="2412720" imgH="1079280" progId="Equation.DSMT4">
                  <p:embed/>
                  <p:pic>
                    <p:nvPicPr>
                      <p:cNvPr id="8" name="Object 7">
                        <a:extLst>
                          <a:ext uri="{FF2B5EF4-FFF2-40B4-BE49-F238E27FC236}">
                            <a16:creationId xmlns:a16="http://schemas.microsoft.com/office/drawing/2014/main" id="{D5DC06DD-981A-487E-9FD5-EE4261D32A80}"/>
                          </a:ext>
                        </a:extLst>
                      </p:cNvPr>
                      <p:cNvPicPr/>
                      <p:nvPr/>
                    </p:nvPicPr>
                    <p:blipFill>
                      <a:blip r:embed="rId7"/>
                      <a:stretch>
                        <a:fillRect/>
                      </a:stretch>
                    </p:blipFill>
                    <p:spPr>
                      <a:xfrm>
                        <a:off x="592138" y="4475163"/>
                        <a:ext cx="3921125" cy="17541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20A9B28-0E1F-4F8A-B8C8-48F3570F00F9}"/>
              </a:ext>
            </a:extLst>
          </p:cNvPr>
          <p:cNvGraphicFramePr>
            <a:graphicFrameLocks noChangeAspect="1"/>
          </p:cNvGraphicFramePr>
          <p:nvPr/>
        </p:nvGraphicFramePr>
        <p:xfrm>
          <a:off x="4658162" y="4882531"/>
          <a:ext cx="3894138" cy="1138237"/>
        </p:xfrm>
        <a:graphic>
          <a:graphicData uri="http://schemas.openxmlformats.org/presentationml/2006/ole">
            <mc:AlternateContent xmlns:mc="http://schemas.openxmlformats.org/markup-compatibility/2006">
              <mc:Choice xmlns:v="urn:schemas-microsoft-com:vml" Requires="v">
                <p:oleObj name="Equation" r:id="rId8" imgW="1752480" imgH="469800" progId="Equation.DSMT4">
                  <p:embed/>
                </p:oleObj>
              </mc:Choice>
              <mc:Fallback>
                <p:oleObj name="Equation" r:id="rId8" imgW="1752480" imgH="469800" progId="Equation.DSMT4">
                  <p:embed/>
                  <p:pic>
                    <p:nvPicPr>
                      <p:cNvPr id="9" name="Object 8">
                        <a:extLst>
                          <a:ext uri="{FF2B5EF4-FFF2-40B4-BE49-F238E27FC236}">
                            <a16:creationId xmlns:a16="http://schemas.microsoft.com/office/drawing/2014/main" id="{820A9B28-0E1F-4F8A-B8C8-48F3570F00F9}"/>
                          </a:ext>
                        </a:extLst>
                      </p:cNvPr>
                      <p:cNvPicPr/>
                      <p:nvPr/>
                    </p:nvPicPr>
                    <p:blipFill>
                      <a:blip r:embed="rId9"/>
                      <a:stretch>
                        <a:fillRect/>
                      </a:stretch>
                    </p:blipFill>
                    <p:spPr>
                      <a:xfrm>
                        <a:off x="4658162" y="4882531"/>
                        <a:ext cx="3894138" cy="11382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C701B48-7E46-427C-B365-5EF57EFA3916}"/>
              </a:ext>
            </a:extLst>
          </p:cNvPr>
          <p:cNvSpPr/>
          <p:nvPr/>
        </p:nvSpPr>
        <p:spPr>
          <a:xfrm>
            <a:off x="2286000" y="3200400"/>
            <a:ext cx="1752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258790E-2E0B-4CA0-B380-DD1CF60C0AF1}"/>
              </a:ext>
            </a:extLst>
          </p:cNvPr>
          <p:cNvSpPr/>
          <p:nvPr/>
        </p:nvSpPr>
        <p:spPr>
          <a:xfrm>
            <a:off x="4512825" y="3429000"/>
            <a:ext cx="592577"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736002-5D93-41C1-ADC7-A0AE7DE3F860}"/>
              </a:ext>
            </a:extLst>
          </p:cNvPr>
          <p:cNvSpPr txBox="1"/>
          <p:nvPr/>
        </p:nvSpPr>
        <p:spPr>
          <a:xfrm>
            <a:off x="5372100" y="3396735"/>
            <a:ext cx="2400300"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a:t>
            </a:r>
          </a:p>
        </p:txBody>
      </p:sp>
    </p:spTree>
    <p:extLst>
      <p:ext uri="{BB962C8B-B14F-4D97-AF65-F5344CB8AC3E}">
        <p14:creationId xmlns:p14="http://schemas.microsoft.com/office/powerpoint/2010/main" val="1397023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8D284-3C21-4B2C-BC44-4E27515AE9FE}"/>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5BBABA44-BD15-4661-8D05-107971507EFD}"/>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00F619C6-2EBE-4C15-BBE8-D32B2EE2018E}"/>
              </a:ext>
            </a:extLst>
          </p:cNvPr>
          <p:cNvSpPr>
            <a:spLocks noGrp="1"/>
          </p:cNvSpPr>
          <p:nvPr>
            <p:ph type="sldNum" sz="quarter" idx="12"/>
          </p:nvPr>
        </p:nvSpPr>
        <p:spPr/>
        <p:txBody>
          <a:bodyPr/>
          <a:lstStyle/>
          <a:p>
            <a:fld id="{CE368B07-CEBF-4C80-90AF-53B34FA04CF3}" type="slidenum">
              <a:rPr lang="en-US" smtClean="0"/>
              <a:t>23</a:t>
            </a:fld>
            <a:endParaRPr lang="en-US"/>
          </a:p>
        </p:txBody>
      </p:sp>
      <p:pic>
        <p:nvPicPr>
          <p:cNvPr id="5" name="Picture 4">
            <a:extLst>
              <a:ext uri="{FF2B5EF4-FFF2-40B4-BE49-F238E27FC236}">
                <a16:creationId xmlns:a16="http://schemas.microsoft.com/office/drawing/2014/main" id="{48E295E9-A18E-486A-85FA-439F53156B56}"/>
              </a:ext>
            </a:extLst>
          </p:cNvPr>
          <p:cNvPicPr>
            <a:picLocks noChangeAspect="1"/>
          </p:cNvPicPr>
          <p:nvPr/>
        </p:nvPicPr>
        <p:blipFill>
          <a:blip r:embed="rId3"/>
          <a:stretch>
            <a:fillRect/>
          </a:stretch>
        </p:blipFill>
        <p:spPr>
          <a:xfrm>
            <a:off x="1524000" y="1181100"/>
            <a:ext cx="4495800" cy="4495800"/>
          </a:xfrm>
          <a:prstGeom prst="rect">
            <a:avLst/>
          </a:prstGeom>
        </p:spPr>
      </p:pic>
      <p:sp>
        <p:nvSpPr>
          <p:cNvPr id="6" name="TextBox 5">
            <a:extLst>
              <a:ext uri="{FF2B5EF4-FFF2-40B4-BE49-F238E27FC236}">
                <a16:creationId xmlns:a16="http://schemas.microsoft.com/office/drawing/2014/main" id="{94110A0C-0EC9-44DF-BED0-B501BB202562}"/>
              </a:ext>
            </a:extLst>
          </p:cNvPr>
          <p:cNvSpPr txBox="1"/>
          <p:nvPr/>
        </p:nvSpPr>
        <p:spPr>
          <a:xfrm>
            <a:off x="457200" y="136525"/>
            <a:ext cx="7086600" cy="461665"/>
          </a:xfrm>
          <a:prstGeom prst="rect">
            <a:avLst/>
          </a:prstGeom>
          <a:noFill/>
        </p:spPr>
        <p:txBody>
          <a:bodyPr wrap="square" rtlCol="0">
            <a:spAutoFit/>
          </a:bodyPr>
          <a:lstStyle/>
          <a:p>
            <a:r>
              <a:rPr lang="en-US" sz="2400" dirty="0">
                <a:latin typeface="+mj-lt"/>
              </a:rPr>
              <a:t>Representative plots of </a:t>
            </a:r>
            <a:r>
              <a:rPr lang="en-US" sz="2400" i="1" dirty="0" err="1">
                <a:latin typeface="+mj-lt"/>
              </a:rPr>
              <a:t>V</a:t>
            </a:r>
            <a:r>
              <a:rPr lang="en-US" sz="2400" i="1" baseline="-25000" dirty="0" err="1">
                <a:latin typeface="+mj-lt"/>
              </a:rPr>
              <a:t>eff</a:t>
            </a:r>
            <a:r>
              <a:rPr lang="en-US" sz="2400" i="1" dirty="0">
                <a:latin typeface="+mj-lt"/>
              </a:rPr>
              <a:t> (r)</a:t>
            </a:r>
            <a:endParaRPr lang="en-US" sz="2400" dirty="0">
              <a:latin typeface="+mj-lt"/>
            </a:endParaRPr>
          </a:p>
        </p:txBody>
      </p:sp>
      <p:sp>
        <p:nvSpPr>
          <p:cNvPr id="7" name="TextBox 6">
            <a:extLst>
              <a:ext uri="{FF2B5EF4-FFF2-40B4-BE49-F238E27FC236}">
                <a16:creationId xmlns:a16="http://schemas.microsoft.com/office/drawing/2014/main" id="{F564849F-3C77-4BCA-85B4-DD3B3061576A}"/>
              </a:ext>
            </a:extLst>
          </p:cNvPr>
          <p:cNvSpPr txBox="1"/>
          <p:nvPr/>
        </p:nvSpPr>
        <p:spPr>
          <a:xfrm>
            <a:off x="6019800" y="3124200"/>
            <a:ext cx="1828800" cy="461665"/>
          </a:xfrm>
          <a:prstGeom prst="rect">
            <a:avLst/>
          </a:prstGeom>
          <a:noFill/>
        </p:spPr>
        <p:txBody>
          <a:bodyPr wrap="square" rtlCol="0">
            <a:spAutoFit/>
          </a:bodyPr>
          <a:lstStyle/>
          <a:p>
            <a:r>
              <a:rPr lang="en-US" sz="2400" dirty="0">
                <a:latin typeface="+mj-lt"/>
              </a:rPr>
              <a:t>E/V</a:t>
            </a:r>
            <a:r>
              <a:rPr lang="en-US" sz="2400" baseline="-25000" dirty="0">
                <a:latin typeface="+mj-lt"/>
              </a:rPr>
              <a:t>0</a:t>
            </a:r>
            <a:endParaRPr lang="en-US" sz="2400" dirty="0">
              <a:latin typeface="+mj-lt"/>
            </a:endParaRPr>
          </a:p>
        </p:txBody>
      </p:sp>
      <p:sp>
        <p:nvSpPr>
          <p:cNvPr id="8" name="TextBox 7">
            <a:extLst>
              <a:ext uri="{FF2B5EF4-FFF2-40B4-BE49-F238E27FC236}">
                <a16:creationId xmlns:a16="http://schemas.microsoft.com/office/drawing/2014/main" id="{EC662435-A601-4A5C-AC37-0695DCE25051}"/>
              </a:ext>
            </a:extLst>
          </p:cNvPr>
          <p:cNvSpPr txBox="1"/>
          <p:nvPr/>
        </p:nvSpPr>
        <p:spPr>
          <a:xfrm rot="16200000">
            <a:off x="859484" y="2798119"/>
            <a:ext cx="1333499" cy="461665"/>
          </a:xfrm>
          <a:prstGeom prst="rect">
            <a:avLst/>
          </a:prstGeom>
          <a:noFill/>
        </p:spPr>
        <p:txBody>
          <a:bodyPr wrap="square" rtlCol="0">
            <a:spAutoFit/>
          </a:bodyPr>
          <a:lstStyle/>
          <a:p>
            <a:r>
              <a:rPr lang="en-US" sz="2400" i="1" dirty="0" err="1">
                <a:latin typeface="+mj-lt"/>
              </a:rPr>
              <a:t>V</a:t>
            </a:r>
            <a:r>
              <a:rPr lang="en-US" sz="2400" i="1" baseline="-25000" dirty="0" err="1">
                <a:latin typeface="+mj-lt"/>
              </a:rPr>
              <a:t>eff</a:t>
            </a:r>
            <a:r>
              <a:rPr lang="en-US" sz="2400" i="1" dirty="0">
                <a:latin typeface="+mj-lt"/>
              </a:rPr>
              <a:t>(r)/V</a:t>
            </a:r>
            <a:r>
              <a:rPr lang="en-US" sz="2400" i="1" baseline="-25000" dirty="0">
                <a:latin typeface="+mj-lt"/>
              </a:rPr>
              <a:t>0</a:t>
            </a:r>
            <a:endParaRPr lang="en-US" sz="2400" i="1" dirty="0">
              <a:latin typeface="+mj-lt"/>
            </a:endParaRPr>
          </a:p>
        </p:txBody>
      </p:sp>
      <p:sp>
        <p:nvSpPr>
          <p:cNvPr id="9" name="Arrow: Up 8">
            <a:extLst>
              <a:ext uri="{FF2B5EF4-FFF2-40B4-BE49-F238E27FC236}">
                <a16:creationId xmlns:a16="http://schemas.microsoft.com/office/drawing/2014/main" id="{ADEB6F91-52BD-4C22-9CD0-019BD8B145CB}"/>
              </a:ext>
            </a:extLst>
          </p:cNvPr>
          <p:cNvSpPr/>
          <p:nvPr/>
        </p:nvSpPr>
        <p:spPr>
          <a:xfrm>
            <a:off x="2653748" y="5426075"/>
            <a:ext cx="4572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3744767-0056-4645-8CC4-AC953BE8B3B8}"/>
              </a:ext>
            </a:extLst>
          </p:cNvPr>
          <p:cNvSpPr/>
          <p:nvPr/>
        </p:nvSpPr>
        <p:spPr>
          <a:xfrm>
            <a:off x="2912166" y="5448300"/>
            <a:ext cx="457200" cy="457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E57889-8556-41E7-849A-E3C6020E1905}"/>
              </a:ext>
            </a:extLst>
          </p:cNvPr>
          <p:cNvSpPr txBox="1"/>
          <p:nvPr/>
        </p:nvSpPr>
        <p:spPr>
          <a:xfrm>
            <a:off x="2786270" y="5948363"/>
            <a:ext cx="4605130" cy="461665"/>
          </a:xfrm>
          <a:prstGeom prst="rect">
            <a:avLst/>
          </a:prstGeom>
          <a:noFill/>
        </p:spPr>
        <p:txBody>
          <a:bodyPr wrap="square" rtlCol="0">
            <a:spAutoFit/>
          </a:bodyPr>
          <a:lstStyle/>
          <a:p>
            <a:r>
              <a:rPr lang="en-US" sz="2400" dirty="0">
                <a:latin typeface="+mj-lt"/>
              </a:rPr>
              <a:t>Distances of closest approach</a:t>
            </a:r>
          </a:p>
        </p:txBody>
      </p:sp>
      <p:cxnSp>
        <p:nvCxnSpPr>
          <p:cNvPr id="13" name="Straight Arrow Connector 12">
            <a:extLst>
              <a:ext uri="{FF2B5EF4-FFF2-40B4-BE49-F238E27FC236}">
                <a16:creationId xmlns:a16="http://schemas.microsoft.com/office/drawing/2014/main" id="{362388B1-AAA7-446C-BD87-1F65098D30A6}"/>
              </a:ext>
            </a:extLst>
          </p:cNvPr>
          <p:cNvCxnSpPr/>
          <p:nvPr/>
        </p:nvCxnSpPr>
        <p:spPr>
          <a:xfrm>
            <a:off x="6096000" y="4419600"/>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57C1C-B46B-435D-BD2F-A85C60DFAB4C}"/>
              </a:ext>
            </a:extLst>
          </p:cNvPr>
          <p:cNvSpPr txBox="1"/>
          <p:nvPr/>
        </p:nvSpPr>
        <p:spPr>
          <a:xfrm>
            <a:off x="5867400" y="4691064"/>
            <a:ext cx="3276599" cy="1200329"/>
          </a:xfrm>
          <a:prstGeom prst="rect">
            <a:avLst/>
          </a:prstGeom>
          <a:noFill/>
        </p:spPr>
        <p:txBody>
          <a:bodyPr wrap="square" rtlCol="0">
            <a:spAutoFit/>
          </a:bodyPr>
          <a:lstStyle/>
          <a:p>
            <a:r>
              <a:rPr lang="en-US" sz="2400" dirty="0">
                <a:latin typeface="+mj-lt"/>
              </a:rPr>
              <a:t>Note that particles are not bound; can reach infinite separation</a:t>
            </a:r>
          </a:p>
        </p:txBody>
      </p:sp>
    </p:spTree>
    <p:extLst>
      <p:ext uri="{BB962C8B-B14F-4D97-AF65-F5344CB8AC3E}">
        <p14:creationId xmlns:p14="http://schemas.microsoft.com/office/powerpoint/2010/main" val="209257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2"/>
          <a:srcRect l="46636" t="4061" r="9486" b="12792"/>
          <a:stretch/>
        </p:blipFill>
        <p:spPr>
          <a:xfrm rot="20063380">
            <a:off x="3154333" y="20176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a:extLst>
              <a:ext uri="{FF2B5EF4-FFF2-40B4-BE49-F238E27FC236}">
                <a16:creationId xmlns:a16="http://schemas.microsoft.com/office/drawing/2014/main" id="{79A2B713-364D-4524-ADB2-8A5E9F880C73}"/>
              </a:ext>
            </a:extLst>
          </p:cNvPr>
          <p:cNvSpPr txBox="1"/>
          <p:nvPr/>
        </p:nvSpPr>
        <p:spPr>
          <a:xfrm>
            <a:off x="457200" y="228600"/>
            <a:ext cx="7543800" cy="1938992"/>
          </a:xfrm>
          <a:prstGeom prst="rect">
            <a:avLst/>
          </a:prstGeom>
          <a:noFill/>
        </p:spPr>
        <p:txBody>
          <a:bodyPr wrap="square" rtlCol="0">
            <a:spAutoFit/>
          </a:bodyPr>
          <a:lstStyle/>
          <a:p>
            <a:r>
              <a:rPr lang="en-US" sz="2400" dirty="0">
                <a:latin typeface="+mj-lt"/>
              </a:rPr>
              <a:t>What is the impact parameter?</a:t>
            </a:r>
          </a:p>
          <a:p>
            <a:endParaRPr lang="en-US" sz="2400" dirty="0">
              <a:latin typeface="+mj-lt"/>
            </a:endParaRPr>
          </a:p>
          <a:p>
            <a:pPr lvl="2"/>
            <a:r>
              <a:rPr lang="en-US" sz="2400" dirty="0">
                <a:latin typeface="+mj-lt"/>
              </a:rPr>
              <a:t>Briefly, a convenient distance that depends on the conserved energy and angular momentum of the process.</a:t>
            </a:r>
          </a:p>
        </p:txBody>
      </p:sp>
      <p:sp>
        <p:nvSpPr>
          <p:cNvPr id="7" name="Oval 6">
            <a:extLst>
              <a:ext uri="{FF2B5EF4-FFF2-40B4-BE49-F238E27FC236}">
                <a16:creationId xmlns:a16="http://schemas.microsoft.com/office/drawing/2014/main" id="{5CDBE2AF-2CFF-42C8-A261-A3D2B25C320B}"/>
              </a:ext>
            </a:extLst>
          </p:cNvPr>
          <p:cNvSpPr/>
          <p:nvPr/>
        </p:nvSpPr>
        <p:spPr>
          <a:xfrm>
            <a:off x="3276600" y="55342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4568263" y="43796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3449332" y="44558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3376396" y="21675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3581400" y="56866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8137467" y="56104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8382000" y="56104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5967196" y="19553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6107798" y="1605642"/>
            <a:ext cx="457195" cy="461665"/>
          </a:xfrm>
          <a:prstGeom prst="rect">
            <a:avLst/>
          </a:prstGeom>
          <a:noFill/>
        </p:spPr>
        <p:txBody>
          <a:bodyPr wrap="square" rtlCol="0">
            <a:spAutoFit/>
          </a:bodyPr>
          <a:lstStyle/>
          <a:p>
            <a:r>
              <a:rPr lang="en-US" sz="2400" i="1" dirty="0">
                <a:latin typeface="+mj-lt"/>
              </a:rPr>
              <a:t>b</a:t>
            </a:r>
          </a:p>
        </p:txBody>
      </p:sp>
      <p:graphicFrame>
        <p:nvGraphicFramePr>
          <p:cNvPr id="31" name="Object 30">
            <a:extLst>
              <a:ext uri="{FF2B5EF4-FFF2-40B4-BE49-F238E27FC236}">
                <a16:creationId xmlns:a16="http://schemas.microsoft.com/office/drawing/2014/main" id="{FEF14030-EB4D-4174-81D2-7F3948FE81A6}"/>
              </a:ext>
            </a:extLst>
          </p:cNvPr>
          <p:cNvGraphicFramePr>
            <a:graphicFrameLocks noChangeAspect="1"/>
          </p:cNvGraphicFramePr>
          <p:nvPr/>
        </p:nvGraphicFramePr>
        <p:xfrm>
          <a:off x="316471" y="2643170"/>
          <a:ext cx="4251792" cy="1074137"/>
        </p:xfrm>
        <a:graphic>
          <a:graphicData uri="http://schemas.openxmlformats.org/presentationml/2006/ole">
            <mc:AlternateContent xmlns:mc="http://schemas.openxmlformats.org/markup-compatibility/2006">
              <mc:Choice xmlns:v="urn:schemas-microsoft-com:vml" Requires="v">
                <p:oleObj name="Equation" r:id="rId3" imgW="2412720" imgH="609480" progId="Equation.DSMT4">
                  <p:embed/>
                </p:oleObj>
              </mc:Choice>
              <mc:Fallback>
                <p:oleObj name="Equation" r:id="rId3" imgW="2412720" imgH="609480" progId="Equation.DSMT4">
                  <p:embed/>
                  <p:pic>
                    <p:nvPicPr>
                      <p:cNvPr id="31" name="Object 30">
                        <a:extLst>
                          <a:ext uri="{FF2B5EF4-FFF2-40B4-BE49-F238E27FC236}">
                            <a16:creationId xmlns:a16="http://schemas.microsoft.com/office/drawing/2014/main" id="{FEF14030-EB4D-4174-81D2-7F3948FE81A6}"/>
                          </a:ext>
                        </a:extLst>
                      </p:cNvPr>
                      <p:cNvPicPr/>
                      <p:nvPr/>
                    </p:nvPicPr>
                    <p:blipFill>
                      <a:blip r:embed="rId4"/>
                      <a:stretch>
                        <a:fillRect/>
                      </a:stretch>
                    </p:blipFill>
                    <p:spPr>
                      <a:xfrm>
                        <a:off x="316471" y="2643170"/>
                        <a:ext cx="4251792" cy="1074137"/>
                      </a:xfrm>
                      <a:prstGeom prst="rect">
                        <a:avLst/>
                      </a:prstGeom>
                    </p:spPr>
                  </p:pic>
                </p:oleObj>
              </mc:Fallback>
            </mc:AlternateContent>
          </a:graphicData>
        </a:graphic>
      </p:graphicFrame>
    </p:spTree>
    <p:extLst>
      <p:ext uri="{BB962C8B-B14F-4D97-AF65-F5344CB8AC3E}">
        <p14:creationId xmlns:p14="http://schemas.microsoft.com/office/powerpoint/2010/main" val="241649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6EAC29-B52C-492B-85B8-ECD3E68C2033}"/>
              </a:ext>
            </a:extLst>
          </p:cNvPr>
          <p:cNvPicPr>
            <a:picLocks noChangeAspect="1"/>
          </p:cNvPicPr>
          <p:nvPr/>
        </p:nvPicPr>
        <p:blipFill rotWithShape="1">
          <a:blip r:embed="rId2"/>
          <a:srcRect l="46636" t="4061" r="9486" b="12792"/>
          <a:stretch/>
        </p:blipFill>
        <p:spPr>
          <a:xfrm rot="20063380">
            <a:off x="1630334" y="1027004"/>
            <a:ext cx="4114800" cy="4953000"/>
          </a:xfrm>
          <a:prstGeom prst="rect">
            <a:avLst/>
          </a:prstGeom>
        </p:spPr>
      </p:pic>
      <p:sp>
        <p:nvSpPr>
          <p:cNvPr id="2" name="Date Placeholder 1">
            <a:extLst>
              <a:ext uri="{FF2B5EF4-FFF2-40B4-BE49-F238E27FC236}">
                <a16:creationId xmlns:a16="http://schemas.microsoft.com/office/drawing/2014/main" id="{D5878BB4-6858-493F-941A-70CB24667AF9}"/>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D696E671-C9C6-4DFF-B2CA-59B2596A525E}"/>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052A0279-9EE9-4948-934C-2219849EE2F5}"/>
              </a:ext>
            </a:extLst>
          </p:cNvPr>
          <p:cNvSpPr>
            <a:spLocks noGrp="1"/>
          </p:cNvSpPr>
          <p:nvPr>
            <p:ph type="sldNum" sz="quarter" idx="12"/>
          </p:nvPr>
        </p:nvSpPr>
        <p:spPr/>
        <p:txBody>
          <a:bodyPr/>
          <a:lstStyle/>
          <a:p>
            <a:fld id="{CE368B07-CEBF-4C80-90AF-53B34FA04CF3}" type="slidenum">
              <a:rPr lang="en-US" smtClean="0"/>
              <a:t>25</a:t>
            </a:fld>
            <a:endParaRPr lang="en-US"/>
          </a:p>
        </p:txBody>
      </p:sp>
      <p:sp>
        <p:nvSpPr>
          <p:cNvPr id="7" name="Oval 6">
            <a:extLst>
              <a:ext uri="{FF2B5EF4-FFF2-40B4-BE49-F238E27FC236}">
                <a16:creationId xmlns:a16="http://schemas.microsoft.com/office/drawing/2014/main" id="{5CDBE2AF-2CFF-42C8-A261-A3D2B25C320B}"/>
              </a:ext>
            </a:extLst>
          </p:cNvPr>
          <p:cNvSpPr/>
          <p:nvPr/>
        </p:nvSpPr>
        <p:spPr>
          <a:xfrm>
            <a:off x="1752601" y="4543697"/>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BCC983-EA97-4081-837D-D704F00A034D}"/>
              </a:ext>
            </a:extLst>
          </p:cNvPr>
          <p:cNvSpPr>
            <a:spLocks noChangeAspect="1"/>
          </p:cNvSpPr>
          <p:nvPr/>
        </p:nvSpPr>
        <p:spPr>
          <a:xfrm>
            <a:off x="3044264" y="3389023"/>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3B1D6C2-0057-448B-9D7B-98F33BE868BA}"/>
              </a:ext>
            </a:extLst>
          </p:cNvPr>
          <p:cNvCxnSpPr>
            <a:cxnSpLocks/>
          </p:cNvCxnSpPr>
          <p:nvPr/>
        </p:nvCxnSpPr>
        <p:spPr>
          <a:xfrm flipV="1">
            <a:off x="1925333" y="3465224"/>
            <a:ext cx="1228897" cy="1219199"/>
          </a:xfrm>
          <a:prstGeom prst="straightConnector1">
            <a:avLst/>
          </a:prstGeom>
          <a:ln w="50800">
            <a:solidFill>
              <a:srgbClr val="DA32AA"/>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A9F09C-5FCF-4DAB-90AF-3E37BF96C30C}"/>
              </a:ext>
            </a:extLst>
          </p:cNvPr>
          <p:cNvCxnSpPr>
            <a:cxnSpLocks/>
          </p:cNvCxnSpPr>
          <p:nvPr/>
        </p:nvCxnSpPr>
        <p:spPr>
          <a:xfrm flipV="1">
            <a:off x="1852397" y="1176992"/>
            <a:ext cx="2491004" cy="3507431"/>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62704DD-2443-47E1-AAD2-59DAB1B1B427}"/>
              </a:ext>
            </a:extLst>
          </p:cNvPr>
          <p:cNvCxnSpPr>
            <a:cxnSpLocks/>
            <a:stCxn id="7" idx="6"/>
          </p:cNvCxnSpPr>
          <p:nvPr/>
        </p:nvCxnSpPr>
        <p:spPr>
          <a:xfrm>
            <a:off x="2057401" y="4696097"/>
            <a:ext cx="4267200" cy="152400"/>
          </a:xfrm>
          <a:prstGeom prst="straightConnector1">
            <a:avLst/>
          </a:prstGeom>
          <a:ln w="50800">
            <a:solidFill>
              <a:srgbClr val="DA32AA"/>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3FE90B-F888-4F40-B22F-848E07B5EB6C}"/>
              </a:ext>
            </a:extLst>
          </p:cNvPr>
          <p:cNvCxnSpPr/>
          <p:nvPr/>
        </p:nvCxnSpPr>
        <p:spPr>
          <a:xfrm>
            <a:off x="6613468" y="4619896"/>
            <a:ext cx="0" cy="32899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6E1761-C056-46C3-841C-4DEA0AAA8E44}"/>
              </a:ext>
            </a:extLst>
          </p:cNvPr>
          <p:cNvSpPr txBox="1"/>
          <p:nvPr/>
        </p:nvSpPr>
        <p:spPr>
          <a:xfrm>
            <a:off x="6858001" y="4619896"/>
            <a:ext cx="457195" cy="461665"/>
          </a:xfrm>
          <a:prstGeom prst="rect">
            <a:avLst/>
          </a:prstGeom>
          <a:noFill/>
        </p:spPr>
        <p:txBody>
          <a:bodyPr wrap="square" rtlCol="0">
            <a:spAutoFit/>
          </a:bodyPr>
          <a:lstStyle/>
          <a:p>
            <a:r>
              <a:rPr lang="en-US" sz="2400" i="1" dirty="0">
                <a:latin typeface="+mj-lt"/>
              </a:rPr>
              <a:t>b</a:t>
            </a:r>
          </a:p>
        </p:txBody>
      </p:sp>
      <p:cxnSp>
        <p:nvCxnSpPr>
          <p:cNvPr id="26" name="Straight Arrow Connector 25">
            <a:extLst>
              <a:ext uri="{FF2B5EF4-FFF2-40B4-BE49-F238E27FC236}">
                <a16:creationId xmlns:a16="http://schemas.microsoft.com/office/drawing/2014/main" id="{1F4301F4-F6B5-4FE3-99F9-598386373A91}"/>
              </a:ext>
            </a:extLst>
          </p:cNvPr>
          <p:cNvCxnSpPr>
            <a:cxnSpLocks/>
          </p:cNvCxnSpPr>
          <p:nvPr/>
        </p:nvCxnSpPr>
        <p:spPr>
          <a:xfrm>
            <a:off x="4443197" y="964749"/>
            <a:ext cx="281204" cy="2239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22EE36-5CE4-44E0-BE7B-13511A2F7EA4}"/>
              </a:ext>
            </a:extLst>
          </p:cNvPr>
          <p:cNvSpPr txBox="1"/>
          <p:nvPr/>
        </p:nvSpPr>
        <p:spPr>
          <a:xfrm>
            <a:off x="4583799" y="615042"/>
            <a:ext cx="457195" cy="461665"/>
          </a:xfrm>
          <a:prstGeom prst="rect">
            <a:avLst/>
          </a:prstGeom>
          <a:noFill/>
        </p:spPr>
        <p:txBody>
          <a:bodyPr wrap="square" rtlCol="0">
            <a:spAutoFit/>
          </a:bodyPr>
          <a:lstStyle/>
          <a:p>
            <a:r>
              <a:rPr lang="en-US" sz="2400" i="1" dirty="0">
                <a:latin typeface="+mj-lt"/>
              </a:rPr>
              <a:t>b</a:t>
            </a:r>
          </a:p>
        </p:txBody>
      </p:sp>
      <p:sp>
        <p:nvSpPr>
          <p:cNvPr id="9" name="TextBox 8">
            <a:extLst>
              <a:ext uri="{FF2B5EF4-FFF2-40B4-BE49-F238E27FC236}">
                <a16:creationId xmlns:a16="http://schemas.microsoft.com/office/drawing/2014/main" id="{3BA2E3F1-0589-F6A5-9A74-167AB3179DB4}"/>
              </a:ext>
            </a:extLst>
          </p:cNvPr>
          <p:cNvSpPr txBox="1"/>
          <p:nvPr/>
        </p:nvSpPr>
        <p:spPr>
          <a:xfrm>
            <a:off x="2057401" y="381000"/>
            <a:ext cx="5943596" cy="461665"/>
          </a:xfrm>
          <a:prstGeom prst="rect">
            <a:avLst/>
          </a:prstGeom>
          <a:noFill/>
        </p:spPr>
        <p:txBody>
          <a:bodyPr wrap="square" rtlCol="0">
            <a:spAutoFit/>
          </a:bodyPr>
          <a:lstStyle/>
          <a:p>
            <a:r>
              <a:rPr lang="en-US" sz="2400" dirty="0">
                <a:latin typeface="+mj-lt"/>
              </a:rPr>
              <a:t>Example of trajectory with particular </a:t>
            </a:r>
            <a:r>
              <a:rPr lang="en-US" sz="2400" i="1" dirty="0">
                <a:latin typeface="+mj-lt"/>
              </a:rPr>
              <a:t>b</a:t>
            </a:r>
          </a:p>
        </p:txBody>
      </p:sp>
      <p:sp>
        <p:nvSpPr>
          <p:cNvPr id="12" name="TextBox 11">
            <a:extLst>
              <a:ext uri="{FF2B5EF4-FFF2-40B4-BE49-F238E27FC236}">
                <a16:creationId xmlns:a16="http://schemas.microsoft.com/office/drawing/2014/main" id="{78246758-F2E0-626A-80C3-BF92EBE66AC4}"/>
              </a:ext>
            </a:extLst>
          </p:cNvPr>
          <p:cNvSpPr txBox="1"/>
          <p:nvPr/>
        </p:nvSpPr>
        <p:spPr>
          <a:xfrm>
            <a:off x="4572000" y="1687713"/>
            <a:ext cx="4267198" cy="461665"/>
          </a:xfrm>
          <a:prstGeom prst="rect">
            <a:avLst/>
          </a:prstGeom>
          <a:noFill/>
        </p:spPr>
        <p:txBody>
          <a:bodyPr wrap="square" rtlCol="0">
            <a:spAutoFit/>
          </a:bodyPr>
          <a:lstStyle/>
          <a:p>
            <a:r>
              <a:rPr lang="en-US" sz="2400" dirty="0">
                <a:latin typeface="+mj-lt"/>
              </a:rPr>
              <a:t>What is the scattering angle?</a:t>
            </a:r>
          </a:p>
        </p:txBody>
      </p:sp>
      <p:sp>
        <p:nvSpPr>
          <p:cNvPr id="13" name="TextBox 12">
            <a:extLst>
              <a:ext uri="{FF2B5EF4-FFF2-40B4-BE49-F238E27FC236}">
                <a16:creationId xmlns:a16="http://schemas.microsoft.com/office/drawing/2014/main" id="{2177393B-7B10-2CCD-EE58-8661436DE9E9}"/>
              </a:ext>
            </a:extLst>
          </p:cNvPr>
          <p:cNvSpPr txBox="1"/>
          <p:nvPr/>
        </p:nvSpPr>
        <p:spPr>
          <a:xfrm>
            <a:off x="4443197" y="3124200"/>
            <a:ext cx="4396002" cy="830997"/>
          </a:xfrm>
          <a:prstGeom prst="rect">
            <a:avLst/>
          </a:prstGeom>
          <a:noFill/>
        </p:spPr>
        <p:txBody>
          <a:bodyPr wrap="square" rtlCol="0">
            <a:spAutoFit/>
          </a:bodyPr>
          <a:lstStyle/>
          <a:p>
            <a:r>
              <a:rPr lang="en-US" sz="2400" dirty="0">
                <a:latin typeface="+mj-lt"/>
              </a:rPr>
              <a:t>What would the trajectory look like for </a:t>
            </a:r>
            <a:r>
              <a:rPr lang="en-US" sz="2400" i="1" dirty="0">
                <a:latin typeface="+mj-lt"/>
              </a:rPr>
              <a:t>b=0</a:t>
            </a:r>
            <a:r>
              <a:rPr lang="en-US" sz="2400" dirty="0">
                <a:latin typeface="+mj-lt"/>
              </a:rPr>
              <a:t>?</a:t>
            </a:r>
          </a:p>
        </p:txBody>
      </p:sp>
    </p:spTree>
    <p:extLst>
      <p:ext uri="{BB962C8B-B14F-4D97-AF65-F5344CB8AC3E}">
        <p14:creationId xmlns:p14="http://schemas.microsoft.com/office/powerpoint/2010/main" val="1427999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C22158-9C09-4874-AE31-F875F65CEDAA}"/>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C53AECCD-8B58-4774-9E75-098B5C26E859}"/>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484A6009-CC88-46F7-8C23-F5E26F7B5B0A}"/>
              </a:ext>
            </a:extLst>
          </p:cNvPr>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a:extLst>
              <a:ext uri="{FF2B5EF4-FFF2-40B4-BE49-F238E27FC236}">
                <a16:creationId xmlns:a16="http://schemas.microsoft.com/office/drawing/2014/main" id="{214A3EEF-FD42-43E3-8B47-9F610C85D575}"/>
              </a:ext>
            </a:extLst>
          </p:cNvPr>
          <p:cNvSpPr txBox="1"/>
          <p:nvPr/>
        </p:nvSpPr>
        <p:spPr>
          <a:xfrm>
            <a:off x="218661" y="172968"/>
            <a:ext cx="7467600" cy="3416320"/>
          </a:xfrm>
          <a:prstGeom prst="rect">
            <a:avLst/>
          </a:prstGeom>
          <a:noFill/>
        </p:spPr>
        <p:txBody>
          <a:bodyPr wrap="square" rtlCol="0">
            <a:spAutoFit/>
          </a:bodyPr>
          <a:lstStyle/>
          <a:p>
            <a:r>
              <a:rPr lang="en-US" sz="2400" dirty="0">
                <a:latin typeface="+mj-lt"/>
              </a:rPr>
              <a:t>Which of the following are true for a particle moving in a central potential field:</a:t>
            </a:r>
          </a:p>
          <a:p>
            <a:pPr marL="914400" lvl="1" indent="-457200">
              <a:buFont typeface="+mj-lt"/>
              <a:buAutoNum type="alphaLcPeriod"/>
            </a:pPr>
            <a:r>
              <a:rPr lang="en-US" sz="2400" dirty="0">
                <a:latin typeface="+mj-lt"/>
              </a:rPr>
              <a:t>The particle moves in a plane.</a:t>
            </a:r>
          </a:p>
          <a:p>
            <a:pPr marL="914400" lvl="1" indent="-457200">
              <a:buFont typeface="+mj-lt"/>
              <a:buAutoNum type="alphaLcPeriod"/>
            </a:pPr>
            <a:r>
              <a:rPr lang="en-US" sz="2400" dirty="0">
                <a:latin typeface="+mj-lt"/>
              </a:rPr>
              <a:t>For any interparticle, potential the trajectory can be determined/calculated.</a:t>
            </a:r>
          </a:p>
          <a:p>
            <a:pPr marL="914400" lvl="1" indent="-457200">
              <a:buFont typeface="+mj-lt"/>
              <a:buAutoNum type="alphaLcPeriod"/>
            </a:pPr>
            <a:r>
              <a:rPr lang="en-US" sz="2400" dirty="0">
                <a:latin typeface="+mj-lt"/>
              </a:rPr>
              <a:t>Only for a few special interparticle potential forms can the trajectory be determined.</a:t>
            </a:r>
          </a:p>
          <a:p>
            <a:pPr marL="914400" lvl="1" indent="-457200">
              <a:buFont typeface="+mj-lt"/>
              <a:buAutoNum type="alphaLcPeriod"/>
            </a:pPr>
            <a:endParaRPr lang="en-US" sz="2400" dirty="0">
              <a:latin typeface="+mj-lt"/>
            </a:endParaRPr>
          </a:p>
          <a:p>
            <a:pPr marL="914400" lvl="1" indent="-457200">
              <a:buFont typeface="+mj-lt"/>
              <a:buAutoNum type="alphaLcPeriod"/>
            </a:pPr>
            <a:endParaRPr lang="en-US" sz="2400" dirty="0">
              <a:latin typeface="+mj-lt"/>
            </a:endParaRPr>
          </a:p>
        </p:txBody>
      </p:sp>
      <p:sp>
        <p:nvSpPr>
          <p:cNvPr id="6" name="TextBox 5">
            <a:extLst>
              <a:ext uri="{FF2B5EF4-FFF2-40B4-BE49-F238E27FC236}">
                <a16:creationId xmlns:a16="http://schemas.microsoft.com/office/drawing/2014/main" id="{35B9C549-D7A3-4CE3-800B-ECD1050724B7}"/>
              </a:ext>
            </a:extLst>
          </p:cNvPr>
          <p:cNvSpPr txBox="1"/>
          <p:nvPr/>
        </p:nvSpPr>
        <p:spPr>
          <a:xfrm>
            <a:off x="228600" y="3657600"/>
            <a:ext cx="7924800" cy="2308324"/>
          </a:xfrm>
          <a:prstGeom prst="rect">
            <a:avLst/>
          </a:prstGeom>
          <a:noFill/>
        </p:spPr>
        <p:txBody>
          <a:bodyPr wrap="square" rtlCol="0">
            <a:spAutoFit/>
          </a:bodyPr>
          <a:lstStyle/>
          <a:p>
            <a:r>
              <a:rPr lang="en-US" sz="2400" dirty="0">
                <a:latin typeface="+mj-lt"/>
              </a:rPr>
              <a:t>Why should we care about this?</a:t>
            </a:r>
          </a:p>
          <a:p>
            <a:pPr marL="914400" lvl="1" indent="-457200">
              <a:buFont typeface="+mj-lt"/>
              <a:buAutoNum type="alphaLcPeriod"/>
            </a:pPr>
            <a:r>
              <a:rPr lang="en-US" sz="2400" dirty="0">
                <a:latin typeface="+mj-lt"/>
              </a:rPr>
              <a:t>We shouldn’t really care.</a:t>
            </a:r>
          </a:p>
          <a:p>
            <a:pPr marL="914400" lvl="1" indent="-457200">
              <a:buFont typeface="+mj-lt"/>
              <a:buAutoNum type="alphaLcPeriod"/>
            </a:pPr>
            <a:r>
              <a:rPr lang="en-US" sz="2400" dirty="0">
                <a:latin typeface="+mj-lt"/>
              </a:rPr>
              <a:t>It is only of academic interest</a:t>
            </a:r>
          </a:p>
          <a:p>
            <a:pPr marL="914400" lvl="1" indent="-457200">
              <a:buFont typeface="+mj-lt"/>
              <a:buAutoNum type="alphaLcPeriod"/>
            </a:pPr>
            <a:r>
              <a:rPr lang="en-US" sz="2400" dirty="0">
                <a:latin typeface="+mj-lt"/>
              </a:rPr>
              <a:t>It is of academic interest but can be measured.</a:t>
            </a:r>
          </a:p>
          <a:p>
            <a:pPr marL="914400" lvl="1" indent="-457200">
              <a:buFont typeface="+mj-lt"/>
              <a:buAutoNum type="alphaLcPeriod"/>
            </a:pPr>
            <a:r>
              <a:rPr lang="en-US" sz="2400" dirty="0">
                <a:latin typeface="+mj-lt"/>
              </a:rPr>
              <a:t>Many experiments can be analyzed in terms of the particle trajectory.</a:t>
            </a:r>
          </a:p>
        </p:txBody>
      </p:sp>
    </p:spTree>
    <p:extLst>
      <p:ext uri="{BB962C8B-B14F-4D97-AF65-F5344CB8AC3E}">
        <p14:creationId xmlns:p14="http://schemas.microsoft.com/office/powerpoint/2010/main" val="1738219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143000" y="13252"/>
            <a:ext cx="4737596" cy="37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4626893" y="59069"/>
            <a:ext cx="431006" cy="52749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3558" y="338238"/>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E34A39EC-C1EC-7CFC-ED7A-9093DFC54E04}"/>
              </a:ext>
            </a:extLst>
          </p:cNvPr>
          <p:cNvSpPr txBox="1"/>
          <p:nvPr/>
        </p:nvSpPr>
        <p:spPr>
          <a:xfrm>
            <a:off x="457200" y="3906475"/>
            <a:ext cx="8229600" cy="2308324"/>
          </a:xfrm>
          <a:prstGeom prst="rect">
            <a:avLst/>
          </a:prstGeom>
          <a:noFill/>
        </p:spPr>
        <p:txBody>
          <a:bodyPr wrap="square" rtlCol="0">
            <a:spAutoFit/>
          </a:bodyPr>
          <a:lstStyle/>
          <a:p>
            <a:r>
              <a:rPr lang="en-US" sz="2400" dirty="0">
                <a:latin typeface="+mj-lt"/>
              </a:rPr>
              <a:t>Some reasons that scattering theory is useful:</a:t>
            </a:r>
          </a:p>
          <a:p>
            <a:pPr marL="457200" indent="-457200">
              <a:buFont typeface="+mj-lt"/>
              <a:buAutoNum type="arabicPeriod"/>
            </a:pPr>
            <a:r>
              <a:rPr lang="en-US" sz="2400" dirty="0">
                <a:latin typeface="+mj-lt"/>
              </a:rPr>
              <a:t>It allows comparison between measurement and theory</a:t>
            </a:r>
          </a:p>
          <a:p>
            <a:pPr marL="457200" indent="-457200">
              <a:buFont typeface="+mj-lt"/>
              <a:buAutoNum type="arabicPeriod"/>
            </a:pPr>
            <a:r>
              <a:rPr lang="en-US" sz="2400" dirty="0">
                <a:latin typeface="+mj-lt"/>
              </a:rPr>
              <a:t>The analysis depends on knowledge of the scattering particles when they are far apart</a:t>
            </a:r>
          </a:p>
          <a:p>
            <a:pPr marL="457200" indent="-457200">
              <a:buFont typeface="+mj-lt"/>
              <a:buAutoNum type="arabicPeriod"/>
            </a:pPr>
            <a:r>
              <a:rPr lang="en-US" sz="2400" dirty="0">
                <a:latin typeface="+mj-lt"/>
              </a:rPr>
              <a:t>The scattering results depend on the interparticle interactions</a:t>
            </a:r>
          </a:p>
        </p:txBody>
      </p:sp>
    </p:spTree>
    <p:extLst>
      <p:ext uri="{BB962C8B-B14F-4D97-AF65-F5344CB8AC3E}">
        <p14:creationId xmlns:p14="http://schemas.microsoft.com/office/powerpoint/2010/main" val="160246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26C40-BE5C-D87B-4EE5-69379BEB2B00}"/>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3FAB2168-BF07-67F2-9278-1D3F7F5BE803}"/>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CDD59EB1-3C38-CAEF-959E-B10248F42868}"/>
              </a:ext>
            </a:extLst>
          </p:cNvPr>
          <p:cNvSpPr>
            <a:spLocks noGrp="1"/>
          </p:cNvSpPr>
          <p:nvPr>
            <p:ph type="sldNum" sz="quarter" idx="12"/>
          </p:nvPr>
        </p:nvSpPr>
        <p:spPr/>
        <p:txBody>
          <a:bodyPr/>
          <a:lstStyle/>
          <a:p>
            <a:fld id="{CE368B07-CEBF-4C80-90AF-53B34FA04CF3}" type="slidenum">
              <a:rPr lang="en-US" smtClean="0"/>
              <a:t>29</a:t>
            </a:fld>
            <a:endParaRPr lang="en-US"/>
          </a:p>
        </p:txBody>
      </p:sp>
      <p:graphicFrame>
        <p:nvGraphicFramePr>
          <p:cNvPr id="5" name="Object 4">
            <a:extLst>
              <a:ext uri="{FF2B5EF4-FFF2-40B4-BE49-F238E27FC236}">
                <a16:creationId xmlns:a16="http://schemas.microsoft.com/office/drawing/2014/main" id="{2DDD27A9-127C-FBDA-A5AC-4FB30DAF8AD6}"/>
              </a:ext>
            </a:extLst>
          </p:cNvPr>
          <p:cNvGraphicFramePr>
            <a:graphicFrameLocks noChangeAspect="1"/>
          </p:cNvGraphicFramePr>
          <p:nvPr>
            <p:extLst>
              <p:ext uri="{D42A27DB-BD31-4B8C-83A1-F6EECF244321}">
                <p14:modId xmlns:p14="http://schemas.microsoft.com/office/powerpoint/2010/main" val="4004488401"/>
              </p:ext>
            </p:extLst>
          </p:nvPr>
        </p:nvGraphicFramePr>
        <p:xfrm>
          <a:off x="32657" y="1248683"/>
          <a:ext cx="9144001" cy="2235200"/>
        </p:xfrm>
        <a:graphic>
          <a:graphicData uri="http://schemas.openxmlformats.org/presentationml/2006/ole">
            <mc:AlternateContent xmlns:mc="http://schemas.openxmlformats.org/markup-compatibility/2006">
              <mc:Choice xmlns:v="urn:schemas-microsoft-com:vml" Requires="v">
                <p:oleObj name="Equation" r:id="rId2" imgW="4572000" imgH="1117440" progId="Equation.DSMT4">
                  <p:embed/>
                </p:oleObj>
              </mc:Choice>
              <mc:Fallback>
                <p:oleObj name="Equation" r:id="rId2" imgW="4572000" imgH="1117440" progId="Equation.DSMT4">
                  <p:embed/>
                  <p:pic>
                    <p:nvPicPr>
                      <p:cNvPr id="5" name="Object 4"/>
                      <p:cNvPicPr/>
                      <p:nvPr/>
                    </p:nvPicPr>
                    <p:blipFill>
                      <a:blip r:embed="rId3"/>
                      <a:stretch>
                        <a:fillRect/>
                      </a:stretch>
                    </p:blipFill>
                    <p:spPr>
                      <a:xfrm>
                        <a:off x="32657" y="1248683"/>
                        <a:ext cx="9144001" cy="22352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5372A8A-2FC7-F27E-F436-4E954B355DD2}"/>
              </a:ext>
            </a:extLst>
          </p:cNvPr>
          <p:cNvSpPr txBox="1"/>
          <p:nvPr/>
        </p:nvSpPr>
        <p:spPr>
          <a:xfrm>
            <a:off x="228600" y="381000"/>
            <a:ext cx="8458200" cy="461665"/>
          </a:xfrm>
          <a:prstGeom prst="rect">
            <a:avLst/>
          </a:prstGeom>
          <a:noFill/>
        </p:spPr>
        <p:txBody>
          <a:bodyPr wrap="square" rtlCol="0">
            <a:spAutoFit/>
          </a:bodyPr>
          <a:lstStyle/>
          <a:p>
            <a:r>
              <a:rPr lang="en-US" sz="2400" dirty="0">
                <a:latin typeface="+mj-lt"/>
              </a:rPr>
              <a:t>Standard measure of differential cross section</a:t>
            </a:r>
          </a:p>
        </p:txBody>
      </p:sp>
    </p:spTree>
    <p:extLst>
      <p:ext uri="{BB962C8B-B14F-4D97-AF65-F5344CB8AC3E}">
        <p14:creationId xmlns:p14="http://schemas.microsoft.com/office/powerpoint/2010/main" val="249274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18795A-4409-9E82-8931-B015E0B79AB7}"/>
              </a:ext>
            </a:extLst>
          </p:cNvPr>
          <p:cNvPicPr>
            <a:picLocks noChangeAspect="1"/>
          </p:cNvPicPr>
          <p:nvPr/>
        </p:nvPicPr>
        <p:blipFill>
          <a:blip r:embed="rId3"/>
          <a:stretch>
            <a:fillRect/>
          </a:stretch>
        </p:blipFill>
        <p:spPr>
          <a:xfrm>
            <a:off x="26173" y="136525"/>
            <a:ext cx="8694315" cy="6051550"/>
          </a:xfrm>
          <a:prstGeom prst="rect">
            <a:avLst/>
          </a:prstGeom>
        </p:spPr>
      </p:pic>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754631" y="4114800"/>
            <a:ext cx="7620000" cy="365125"/>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098651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04D68-DE62-4CC3-AEB6-9BB1B2C89518}"/>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4F37F1A5-0E60-497F-8333-9D28189E92E6}"/>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E07210E5-613B-46AD-BFC4-31A81B99B506}"/>
              </a:ext>
            </a:extLst>
          </p:cNvPr>
          <p:cNvSpPr>
            <a:spLocks noGrp="1"/>
          </p:cNvSpPr>
          <p:nvPr>
            <p:ph type="sldNum" sz="quarter" idx="12"/>
          </p:nvPr>
        </p:nvSpPr>
        <p:spPr/>
        <p:txBody>
          <a:bodyPr/>
          <a:lstStyle/>
          <a:p>
            <a:fld id="{CE368B07-CEBF-4C80-90AF-53B34FA04CF3}" type="slidenum">
              <a:rPr lang="en-US" smtClean="0"/>
              <a:t>31</a:t>
            </a:fld>
            <a:endParaRPr lang="en-US"/>
          </a:p>
        </p:txBody>
      </p:sp>
      <p:pic>
        <p:nvPicPr>
          <p:cNvPr id="5" name="Picture 4">
            <a:extLst>
              <a:ext uri="{FF2B5EF4-FFF2-40B4-BE49-F238E27FC236}">
                <a16:creationId xmlns:a16="http://schemas.microsoft.com/office/drawing/2014/main" id="{25D216B3-32F6-4F2E-9CF6-A776D2B26CC2}"/>
              </a:ext>
            </a:extLst>
          </p:cNvPr>
          <p:cNvPicPr>
            <a:picLocks noChangeAspect="1"/>
          </p:cNvPicPr>
          <p:nvPr/>
        </p:nvPicPr>
        <p:blipFill>
          <a:blip r:embed="rId3"/>
          <a:stretch>
            <a:fillRect/>
          </a:stretch>
        </p:blipFill>
        <p:spPr>
          <a:xfrm>
            <a:off x="588168" y="136525"/>
            <a:ext cx="5072063" cy="5577864"/>
          </a:xfrm>
          <a:prstGeom prst="rect">
            <a:avLst/>
          </a:prstGeom>
        </p:spPr>
      </p:pic>
      <p:sp>
        <p:nvSpPr>
          <p:cNvPr id="6" name="TextBox 5">
            <a:extLst>
              <a:ext uri="{FF2B5EF4-FFF2-40B4-BE49-F238E27FC236}">
                <a16:creationId xmlns:a16="http://schemas.microsoft.com/office/drawing/2014/main" id="{D2EE2608-3D05-4C5E-9DD4-2025E7A77709}"/>
              </a:ext>
            </a:extLst>
          </p:cNvPr>
          <p:cNvSpPr txBox="1"/>
          <p:nvPr/>
        </p:nvSpPr>
        <p:spPr>
          <a:xfrm>
            <a:off x="152400" y="136525"/>
            <a:ext cx="7696200" cy="461665"/>
          </a:xfrm>
          <a:prstGeom prst="rect">
            <a:avLst/>
          </a:prstGeom>
          <a:noFill/>
        </p:spPr>
        <p:txBody>
          <a:bodyPr wrap="square" rtlCol="0">
            <a:spAutoFit/>
          </a:bodyPr>
          <a:lstStyle/>
          <a:p>
            <a:r>
              <a:rPr lang="en-US" sz="2400" dirty="0">
                <a:latin typeface="+mj-lt"/>
              </a:rPr>
              <a:t>Graph of data from scattering experiment</a:t>
            </a:r>
          </a:p>
        </p:txBody>
      </p:sp>
      <p:sp>
        <p:nvSpPr>
          <p:cNvPr id="7" name="TextBox 6">
            <a:extLst>
              <a:ext uri="{FF2B5EF4-FFF2-40B4-BE49-F238E27FC236}">
                <a16:creationId xmlns:a16="http://schemas.microsoft.com/office/drawing/2014/main" id="{8DEAB440-C8F9-4314-839E-AED8E28B25BD}"/>
              </a:ext>
            </a:extLst>
          </p:cNvPr>
          <p:cNvSpPr txBox="1"/>
          <p:nvPr/>
        </p:nvSpPr>
        <p:spPr>
          <a:xfrm>
            <a:off x="1066800" y="5867400"/>
            <a:ext cx="7467600" cy="307777"/>
          </a:xfrm>
          <a:prstGeom prst="rect">
            <a:avLst/>
          </a:prstGeom>
          <a:noFill/>
        </p:spPr>
        <p:txBody>
          <a:bodyPr wrap="square" rtlCol="0">
            <a:spAutoFit/>
          </a:bodyPr>
          <a:lstStyle/>
          <a:p>
            <a:r>
              <a:rPr lang="en-US" sz="1400" b="1" dirty="0">
                <a:latin typeface="+mj-lt"/>
              </a:rPr>
              <a:t>From website</a:t>
            </a:r>
            <a:r>
              <a:rPr lang="en-US" sz="1400" b="1" dirty="0">
                <a:latin typeface="+mj-lt"/>
                <a:hlinkClick r:id="rId4"/>
              </a:rPr>
              <a:t>: http://hyperphysics.phy-astr.gsu.edu/hbase/Nuclear/rutsca2.html</a:t>
            </a:r>
            <a:endParaRPr lang="en-US" sz="1400" b="1" dirty="0">
              <a:latin typeface="+mj-lt"/>
            </a:endParaRPr>
          </a:p>
        </p:txBody>
      </p:sp>
    </p:spTree>
    <p:extLst>
      <p:ext uri="{BB962C8B-B14F-4D97-AF65-F5344CB8AC3E}">
        <p14:creationId xmlns:p14="http://schemas.microsoft.com/office/powerpoint/2010/main" val="3318994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86470755"/>
              </p:ext>
            </p:extLst>
          </p:nvPr>
        </p:nvGraphicFramePr>
        <p:xfrm>
          <a:off x="515734" y="556066"/>
          <a:ext cx="8610600" cy="2104813"/>
        </p:xfrm>
        <a:graphic>
          <a:graphicData uri="http://schemas.openxmlformats.org/presentationml/2006/ole">
            <mc:AlternateContent xmlns:mc="http://schemas.openxmlformats.org/markup-compatibility/2006">
              <mc:Choice xmlns:v="urn:schemas-microsoft-com:vml" Requires="v">
                <p:oleObj name="Equation" r:id="rId3" imgW="4572000" imgH="1117440" progId="Equation.DSMT4">
                  <p:embed/>
                </p:oleObj>
              </mc:Choice>
              <mc:Fallback>
                <p:oleObj name="Equation" r:id="rId3" imgW="4572000" imgH="1117440" progId="Equation.DSMT4">
                  <p:embed/>
                  <p:pic>
                    <p:nvPicPr>
                      <p:cNvPr id="5" name="Object 4"/>
                      <p:cNvPicPr/>
                      <p:nvPr/>
                    </p:nvPicPr>
                    <p:blipFill>
                      <a:blip r:embed="rId4"/>
                      <a:stretch>
                        <a:fillRect/>
                      </a:stretch>
                    </p:blipFill>
                    <p:spPr>
                      <a:xfrm>
                        <a:off x="515734" y="556066"/>
                        <a:ext cx="8610600" cy="2104813"/>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93084512"/>
                </p:ext>
              </p:extLst>
            </p:nvPr>
          </p:nvGraphicFramePr>
          <p:xfrm>
            <a:off x="4686300" y="3117850"/>
            <a:ext cx="4191000" cy="1270000"/>
          </p:xfrm>
          <a:graphic>
            <a:graphicData uri="http://schemas.openxmlformats.org/presentationml/2006/ole">
              <mc:AlternateContent xmlns:mc="http://schemas.openxmlformats.org/markup-compatibility/2006">
                <mc:Choice xmlns:v="urn:schemas-microsoft-com:vml" Requires="v">
                  <p:oleObj name="Equation" r:id="rId6" imgW="2095200" imgH="634680" progId="Equation.DSMT4">
                    <p:embed/>
                  </p:oleObj>
                </mc:Choice>
                <mc:Fallback>
                  <p:oleObj name="Equation" r:id="rId6" imgW="2095200" imgH="634680" progId="Equation.DSMT4">
                    <p:embed/>
                    <p:pic>
                      <p:nvPicPr>
                        <p:cNvPr id="7" name="Object 6"/>
                        <p:cNvPicPr>
                          <a:picLocks noChangeAspect="1" noChangeArrowheads="1"/>
                        </p:cNvPicPr>
                        <p:nvPr/>
                      </p:nvPicPr>
                      <p:blipFill>
                        <a:blip r:embed="rId7"/>
                        <a:srcRect/>
                        <a:stretch>
                          <a:fillRect/>
                        </a:stretch>
                      </p:blipFill>
                      <p:spPr bwMode="auto">
                        <a:xfrm>
                          <a:off x="4686300" y="311785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15" name="Object 14"/>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FB79CE6-BF02-426E-9DD0-EFA4AEEABFAA}"/>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Standardization of scattering experiments --</a:t>
            </a:r>
          </a:p>
        </p:txBody>
      </p:sp>
      <p:sp>
        <p:nvSpPr>
          <p:cNvPr id="16" name="TextBox 15">
            <a:extLst>
              <a:ext uri="{FF2B5EF4-FFF2-40B4-BE49-F238E27FC236}">
                <a16:creationId xmlns:a16="http://schemas.microsoft.com/office/drawing/2014/main" id="{5203C75A-1A3B-4898-BF8E-061EDE0203D7}"/>
              </a:ext>
            </a:extLst>
          </p:cNvPr>
          <p:cNvSpPr txBox="1"/>
          <p:nvPr/>
        </p:nvSpPr>
        <p:spPr>
          <a:xfrm>
            <a:off x="3414843" y="3029949"/>
            <a:ext cx="4433757" cy="461665"/>
          </a:xfrm>
          <a:prstGeom prst="rect">
            <a:avLst/>
          </a:prstGeom>
          <a:noFill/>
        </p:spPr>
        <p:txBody>
          <a:bodyPr wrap="square" rtlCol="0">
            <a:spAutoFit/>
          </a:bodyPr>
          <a:lstStyle/>
          <a:p>
            <a:r>
              <a:rPr lang="en-US" sz="2400" dirty="0">
                <a:latin typeface="+mj-lt"/>
              </a:rPr>
              <a:t>Impact parameter: </a:t>
            </a:r>
            <a:r>
              <a:rPr lang="en-US" sz="2400" i="1" dirty="0">
                <a:latin typeface="+mj-lt"/>
              </a:rPr>
              <a:t>b</a:t>
            </a:r>
          </a:p>
        </p:txBody>
      </p:sp>
    </p:spTree>
    <p:extLst>
      <p:ext uri="{BB962C8B-B14F-4D97-AF65-F5344CB8AC3E}">
        <p14:creationId xmlns:p14="http://schemas.microsoft.com/office/powerpoint/2010/main" val="3980954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85130"/>
            <a:chOff x="4648200" y="3048000"/>
            <a:chExt cx="4267200" cy="138513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71173014"/>
                </p:ext>
              </p:extLst>
            </p:nvPr>
          </p:nvGraphicFramePr>
          <p:xfrm>
            <a:off x="4685676" y="3163130"/>
            <a:ext cx="4191000" cy="1270000"/>
          </p:xfrm>
          <a:graphic>
            <a:graphicData uri="http://schemas.openxmlformats.org/presentationml/2006/ole">
              <mc:AlternateContent xmlns:mc="http://schemas.openxmlformats.org/markup-compatibility/2006">
                <mc:Choice xmlns:v="urn:schemas-microsoft-com:vml" Requires="v">
                  <p:oleObj name="Equation" r:id="rId4" imgW="2095200" imgH="634680" progId="Equation.DSMT4">
                    <p:embed/>
                  </p:oleObj>
                </mc:Choice>
                <mc:Fallback>
                  <p:oleObj name="Equation" r:id="rId4" imgW="2095200" imgH="634680" progId="Equation.DSMT4">
                    <p:embed/>
                    <p:pic>
                      <p:nvPicPr>
                        <p:cNvPr id="7" name="Object 6"/>
                        <p:cNvPicPr>
                          <a:picLocks noChangeAspect="1" noChangeArrowheads="1"/>
                        </p:cNvPicPr>
                        <p:nvPr/>
                      </p:nvPicPr>
                      <p:blipFill>
                        <a:blip r:embed="rId5"/>
                        <a:srcRect/>
                        <a:stretch>
                          <a:fillRect/>
                        </a:stretch>
                      </p:blipFill>
                      <p:spPr bwMode="auto">
                        <a:xfrm>
                          <a:off x="4685676" y="316313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15" name="Object 14"/>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i="1" dirty="0">
                <a:latin typeface="Symbol" panose="05050102010706020507" pitchFamily="18" charset="2"/>
              </a:rPr>
              <a:t>j</a:t>
            </a:r>
            <a:r>
              <a:rPr lang="en-US" sz="2400" dirty="0">
                <a:latin typeface="Symbol" panose="05050102010706020507" pitchFamily="18" charset="2"/>
              </a:rPr>
              <a:t> </a:t>
            </a:r>
          </a:p>
        </p:txBody>
      </p:sp>
    </p:spTree>
    <p:extLst>
      <p:ext uri="{BB962C8B-B14F-4D97-AF65-F5344CB8AC3E}">
        <p14:creationId xmlns:p14="http://schemas.microsoft.com/office/powerpoint/2010/main" val="2070680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sp>
        <p:nvSpPr>
          <p:cNvPr id="5" name="TextBox 4"/>
          <p:cNvSpPr txBox="1"/>
          <p:nvPr/>
        </p:nvSpPr>
        <p:spPr>
          <a:xfrm>
            <a:off x="491647" y="108007"/>
            <a:ext cx="6934200" cy="830997"/>
          </a:xfrm>
          <a:prstGeom prst="rect">
            <a:avLst/>
          </a:prstGeom>
          <a:noFill/>
        </p:spPr>
        <p:txBody>
          <a:bodyPr wrap="square" rtlCol="0">
            <a:spAutoFit/>
          </a:bodyPr>
          <a:lstStyle/>
          <a:p>
            <a:r>
              <a:rPr lang="en-US" sz="2400" dirty="0">
                <a:latin typeface="+mj-lt"/>
              </a:rPr>
              <a:t>Simple example – collision of hard spheres having mutual radius D;  very large target mass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238222313"/>
              </p:ext>
            </p:extLst>
          </p:nvPr>
        </p:nvGraphicFramePr>
        <p:xfrm>
          <a:off x="4987925" y="1651000"/>
          <a:ext cx="2916238" cy="1500188"/>
        </p:xfrm>
        <a:graphic>
          <a:graphicData uri="http://schemas.openxmlformats.org/presentationml/2006/ole">
            <mc:AlternateContent xmlns:mc="http://schemas.openxmlformats.org/markup-compatibility/2006">
              <mc:Choice xmlns:v="urn:schemas-microsoft-com:vml" Requires="v">
                <p:oleObj name="Equation" r:id="rId5" imgW="1752480" imgH="901440" progId="Equation.DSMT4">
                  <p:embed/>
                </p:oleObj>
              </mc:Choice>
              <mc:Fallback>
                <p:oleObj name="Equation" r:id="rId5" imgW="1752480" imgH="901440" progId="Equation.DSMT4">
                  <p:embed/>
                  <p:pic>
                    <p:nvPicPr>
                      <p:cNvPr id="11" name="Object 10"/>
                      <p:cNvPicPr>
                        <a:picLocks noChangeAspect="1" noChangeArrowheads="1"/>
                      </p:cNvPicPr>
                      <p:nvPr/>
                    </p:nvPicPr>
                    <p:blipFill>
                      <a:blip r:embed="rId6"/>
                      <a:srcRect/>
                      <a:stretch>
                        <a:fillRect/>
                      </a:stretch>
                    </p:blipFill>
                    <p:spPr bwMode="auto">
                      <a:xfrm>
                        <a:off x="4987925" y="1651000"/>
                        <a:ext cx="2916238" cy="150018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12" name="Object 11"/>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13" name="Object 12"/>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26697670"/>
              </p:ext>
            </p:extLst>
          </p:nvPr>
        </p:nvGraphicFramePr>
        <p:xfrm>
          <a:off x="4773385" y="3872935"/>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14" name="Object 13"/>
                      <p:cNvPicPr/>
                      <p:nvPr/>
                    </p:nvPicPr>
                    <p:blipFill>
                      <a:blip r:embed="rId12"/>
                      <a:stretch>
                        <a:fillRect/>
                      </a:stretch>
                    </p:blipFill>
                    <p:spPr>
                      <a:xfrm>
                        <a:off x="4773385" y="3872935"/>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15" name="Object 14"/>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1251A-910D-C068-40B4-E5D39628E6C4}"/>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1449C92B-7D10-B2A3-6EAA-D2320C92D2E9}"/>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4F33C6E8-4418-356E-3094-2B8FB5811FE1}"/>
              </a:ext>
            </a:extLst>
          </p:cNvPr>
          <p:cNvSpPr>
            <a:spLocks noGrp="1"/>
          </p:cNvSpPr>
          <p:nvPr>
            <p:ph type="sldNum" sz="quarter" idx="12"/>
          </p:nvPr>
        </p:nvSpPr>
        <p:spPr/>
        <p:txBody>
          <a:bodyPr/>
          <a:lstStyle/>
          <a:p>
            <a:fld id="{CE368B07-CEBF-4C80-90AF-53B34FA04CF3}" type="slidenum">
              <a:rPr lang="en-US" smtClean="0"/>
              <a:t>35</a:t>
            </a:fld>
            <a:endParaRPr lang="en-US"/>
          </a:p>
        </p:txBody>
      </p:sp>
      <p:pic>
        <p:nvPicPr>
          <p:cNvPr id="5" name="Picture 4">
            <a:extLst>
              <a:ext uri="{FF2B5EF4-FFF2-40B4-BE49-F238E27FC236}">
                <a16:creationId xmlns:a16="http://schemas.microsoft.com/office/drawing/2014/main" id="{58ED51D6-66DC-F7D6-F3C4-E28F8B885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26754"/>
            <a:ext cx="7544610" cy="3563198"/>
          </a:xfrm>
          <a:prstGeom prst="rect">
            <a:avLst/>
          </a:prstGeom>
        </p:spPr>
      </p:pic>
      <p:sp>
        <p:nvSpPr>
          <p:cNvPr id="6" name="TextBox 5">
            <a:extLst>
              <a:ext uri="{FF2B5EF4-FFF2-40B4-BE49-F238E27FC236}">
                <a16:creationId xmlns:a16="http://schemas.microsoft.com/office/drawing/2014/main" id="{83F2D87B-BAF0-BF16-09FB-EB64D80535CD}"/>
              </a:ext>
            </a:extLst>
          </p:cNvPr>
          <p:cNvSpPr txBox="1"/>
          <p:nvPr/>
        </p:nvSpPr>
        <p:spPr>
          <a:xfrm>
            <a:off x="4381905" y="2362200"/>
            <a:ext cx="533400" cy="584775"/>
          </a:xfrm>
          <a:prstGeom prst="rect">
            <a:avLst/>
          </a:prstGeom>
          <a:solidFill>
            <a:schemeClr val="bg1"/>
          </a:solidFill>
        </p:spPr>
        <p:txBody>
          <a:bodyPr wrap="square" rtlCol="0">
            <a:spAutoFit/>
          </a:bodyPr>
          <a:lstStyle/>
          <a:p>
            <a:r>
              <a:rPr lang="en-US" sz="3200" b="1" i="1" dirty="0">
                <a:latin typeface="Symbol" panose="05050102010706020507" pitchFamily="18" charset="2"/>
              </a:rPr>
              <a:t>q</a:t>
            </a:r>
          </a:p>
        </p:txBody>
      </p:sp>
      <p:graphicFrame>
        <p:nvGraphicFramePr>
          <p:cNvPr id="7" name="Object 6">
            <a:extLst>
              <a:ext uri="{FF2B5EF4-FFF2-40B4-BE49-F238E27FC236}">
                <a16:creationId xmlns:a16="http://schemas.microsoft.com/office/drawing/2014/main" id="{5C156D2E-7DFB-ED8A-EB14-676482A1ECC6}"/>
              </a:ext>
            </a:extLst>
          </p:cNvPr>
          <p:cNvGraphicFramePr>
            <a:graphicFrameLocks noChangeAspect="1"/>
          </p:cNvGraphicFramePr>
          <p:nvPr>
            <p:extLst>
              <p:ext uri="{D42A27DB-BD31-4B8C-83A1-F6EECF244321}">
                <p14:modId xmlns:p14="http://schemas.microsoft.com/office/powerpoint/2010/main" val="3915834425"/>
              </p:ext>
            </p:extLst>
          </p:nvPr>
        </p:nvGraphicFramePr>
        <p:xfrm>
          <a:off x="5105400" y="79505"/>
          <a:ext cx="3440112" cy="2232026"/>
        </p:xfrm>
        <a:graphic>
          <a:graphicData uri="http://schemas.openxmlformats.org/presentationml/2006/ole">
            <mc:AlternateContent xmlns:mc="http://schemas.openxmlformats.org/markup-compatibility/2006">
              <mc:Choice xmlns:v="urn:schemas-microsoft-com:vml" Requires="v">
                <p:oleObj name="Equation" r:id="rId3" imgW="1981080" imgH="1282680" progId="Equation.DSMT4">
                  <p:embed/>
                </p:oleObj>
              </mc:Choice>
              <mc:Fallback>
                <p:oleObj name="Equation" r:id="rId3" imgW="1981080" imgH="1282680" progId="Equation.DSMT4">
                  <p:embed/>
                  <p:pic>
                    <p:nvPicPr>
                      <p:cNvPr id="14" name="Object 13"/>
                      <p:cNvPicPr/>
                      <p:nvPr/>
                    </p:nvPicPr>
                    <p:blipFill>
                      <a:blip r:embed="rId4"/>
                      <a:stretch>
                        <a:fillRect/>
                      </a:stretch>
                    </p:blipFill>
                    <p:spPr>
                      <a:xfrm>
                        <a:off x="5105400" y="79505"/>
                        <a:ext cx="3440112" cy="223202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EB3DBD3-1118-49DE-6BC6-3DBDEFFA9365}"/>
              </a:ext>
            </a:extLst>
          </p:cNvPr>
          <p:cNvGraphicFramePr>
            <a:graphicFrameLocks noChangeAspect="1"/>
          </p:cNvGraphicFramePr>
          <p:nvPr>
            <p:extLst>
              <p:ext uri="{D42A27DB-BD31-4B8C-83A1-F6EECF244321}">
                <p14:modId xmlns:p14="http://schemas.microsoft.com/office/powerpoint/2010/main" val="3441061205"/>
              </p:ext>
            </p:extLst>
          </p:nvPr>
        </p:nvGraphicFramePr>
        <p:xfrm>
          <a:off x="838200" y="4729163"/>
          <a:ext cx="7966075" cy="1627187"/>
        </p:xfrm>
        <a:graphic>
          <a:graphicData uri="http://schemas.openxmlformats.org/presentationml/2006/ole">
            <mc:AlternateContent xmlns:mc="http://schemas.openxmlformats.org/markup-compatibility/2006">
              <mc:Choice xmlns:v="urn:schemas-microsoft-com:vml" Requires="v">
                <p:oleObj name="Equation" r:id="rId5" imgW="4787640" imgH="977760" progId="Equation.DSMT4">
                  <p:embed/>
                </p:oleObj>
              </mc:Choice>
              <mc:Fallback>
                <p:oleObj name="Equation" r:id="rId5" imgW="4787640" imgH="977760" progId="Equation.DSMT4">
                  <p:embed/>
                  <p:pic>
                    <p:nvPicPr>
                      <p:cNvPr id="11" name="Object 10"/>
                      <p:cNvPicPr>
                        <a:picLocks noChangeAspect="1" noChangeArrowheads="1"/>
                      </p:cNvPicPr>
                      <p:nvPr/>
                    </p:nvPicPr>
                    <p:blipFill>
                      <a:blip r:embed="rId6"/>
                      <a:srcRect/>
                      <a:stretch>
                        <a:fillRect/>
                      </a:stretch>
                    </p:blipFill>
                    <p:spPr bwMode="auto">
                      <a:xfrm>
                        <a:off x="838200" y="4729163"/>
                        <a:ext cx="7966075" cy="1627187"/>
                      </a:xfrm>
                      <a:prstGeom prst="rect">
                        <a:avLst/>
                      </a:prstGeom>
                      <a:noFill/>
                      <a:ln>
                        <a:noFill/>
                      </a:ln>
                    </p:spPr>
                  </p:pic>
                </p:oleObj>
              </mc:Fallback>
            </mc:AlternateContent>
          </a:graphicData>
        </a:graphic>
      </p:graphicFrame>
      <p:sp>
        <p:nvSpPr>
          <p:cNvPr id="9" name="TextBox 8">
            <a:extLst>
              <a:ext uri="{FF2B5EF4-FFF2-40B4-BE49-F238E27FC236}">
                <a16:creationId xmlns:a16="http://schemas.microsoft.com/office/drawing/2014/main" id="{E2578BBF-2638-1698-BAED-5571EE95322D}"/>
              </a:ext>
            </a:extLst>
          </p:cNvPr>
          <p:cNvSpPr txBox="1"/>
          <p:nvPr/>
        </p:nvSpPr>
        <p:spPr>
          <a:xfrm>
            <a:off x="152400" y="304800"/>
            <a:ext cx="4229505" cy="461665"/>
          </a:xfrm>
          <a:prstGeom prst="rect">
            <a:avLst/>
          </a:prstGeom>
          <a:noFill/>
        </p:spPr>
        <p:txBody>
          <a:bodyPr wrap="square" rtlCol="0">
            <a:spAutoFit/>
          </a:bodyPr>
          <a:lstStyle/>
          <a:p>
            <a:r>
              <a:rPr lang="en-US" sz="2400" dirty="0">
                <a:latin typeface="+mj-lt"/>
              </a:rPr>
              <a:t>Some details --</a:t>
            </a:r>
          </a:p>
        </p:txBody>
      </p:sp>
    </p:spTree>
    <p:extLst>
      <p:ext uri="{BB962C8B-B14F-4D97-AF65-F5344CB8AC3E}">
        <p14:creationId xmlns:p14="http://schemas.microsoft.com/office/powerpoint/2010/main" val="157812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p>
        </p:txBody>
      </p:sp>
      <p:sp>
        <p:nvSpPr>
          <p:cNvPr id="3" name="Footer Placeholder 2"/>
          <p:cNvSpPr>
            <a:spLocks noGrp="1"/>
          </p:cNvSpPr>
          <p:nvPr>
            <p:ph type="ftr" sz="quarter" idx="11"/>
          </p:nvPr>
        </p:nvSpPr>
        <p:spPr/>
        <p:txBody>
          <a:bodyPr/>
          <a:lstStyle/>
          <a:p>
            <a:r>
              <a:rPr lang="en-US"/>
              <a:t>PHY 337/637  Fall 2023-- Lecture 9</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8" name="Object 7"/>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13" name="Object 12"/>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14" name="Object 13"/>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14849-840A-44F7-92BF-D6DA6AA2B358}"/>
              </a:ext>
            </a:extLst>
          </p:cNvPr>
          <p:cNvSpPr>
            <a:spLocks noGrp="1"/>
          </p:cNvSpPr>
          <p:nvPr>
            <p:ph type="dt" sz="half" idx="10"/>
          </p:nvPr>
        </p:nvSpPr>
        <p:spPr/>
        <p:txBody>
          <a:bodyPr/>
          <a:lstStyle/>
          <a:p>
            <a:r>
              <a:rPr lang="en-US"/>
              <a:t>9/26/2023</a:t>
            </a:r>
          </a:p>
        </p:txBody>
      </p:sp>
      <p:sp>
        <p:nvSpPr>
          <p:cNvPr id="3" name="Footer Placeholder 2">
            <a:extLst>
              <a:ext uri="{FF2B5EF4-FFF2-40B4-BE49-F238E27FC236}">
                <a16:creationId xmlns:a16="http://schemas.microsoft.com/office/drawing/2014/main" id="{A097F45B-71F8-4555-B1C8-127F8ABBD69D}"/>
              </a:ext>
            </a:extLst>
          </p:cNvPr>
          <p:cNvSpPr>
            <a:spLocks noGrp="1"/>
          </p:cNvSpPr>
          <p:nvPr>
            <p:ph type="ftr" sz="quarter" idx="11"/>
          </p:nvPr>
        </p:nvSpPr>
        <p:spPr/>
        <p:txBody>
          <a:bodyPr/>
          <a:lstStyle/>
          <a:p>
            <a:r>
              <a:rPr lang="en-US"/>
              <a:t>PHY 337/637  Fall 2023-- Lecture 9</a:t>
            </a:r>
          </a:p>
        </p:txBody>
      </p:sp>
      <p:sp>
        <p:nvSpPr>
          <p:cNvPr id="4" name="Slide Number Placeholder 3">
            <a:extLst>
              <a:ext uri="{FF2B5EF4-FFF2-40B4-BE49-F238E27FC236}">
                <a16:creationId xmlns:a16="http://schemas.microsoft.com/office/drawing/2014/main" id="{A92AD4D3-CDCA-4CCD-ACC1-9F9B704A5AE7}"/>
              </a:ext>
            </a:extLst>
          </p:cNvPr>
          <p:cNvSpPr>
            <a:spLocks noGrp="1"/>
          </p:cNvSpPr>
          <p:nvPr>
            <p:ph type="sldNum" sz="quarter" idx="12"/>
          </p:nvPr>
        </p:nvSpPr>
        <p:spPr/>
        <p:txBody>
          <a:bodyPr/>
          <a:lstStyle/>
          <a:p>
            <a:fld id="{CE368B07-CEBF-4C80-90AF-53B34FA04CF3}" type="slidenum">
              <a:rPr lang="en-US" smtClean="0"/>
              <a:t>37</a:t>
            </a:fld>
            <a:endParaRPr lang="en-US"/>
          </a:p>
        </p:txBody>
      </p:sp>
      <p:sp>
        <p:nvSpPr>
          <p:cNvPr id="5" name="TextBox 4">
            <a:extLst>
              <a:ext uri="{FF2B5EF4-FFF2-40B4-BE49-F238E27FC236}">
                <a16:creationId xmlns:a16="http://schemas.microsoft.com/office/drawing/2014/main" id="{A94A7087-2A3C-495D-ABE7-B497B7E66107}"/>
              </a:ext>
            </a:extLst>
          </p:cNvPr>
          <p:cNvSpPr txBox="1"/>
          <p:nvPr/>
        </p:nvSpPr>
        <p:spPr>
          <a:xfrm>
            <a:off x="609600" y="304800"/>
            <a:ext cx="7772400" cy="6001643"/>
          </a:xfrm>
          <a:prstGeom prst="rect">
            <a:avLst/>
          </a:prstGeom>
          <a:noFill/>
        </p:spPr>
        <p:txBody>
          <a:bodyPr wrap="square" rtlCol="0">
            <a:spAutoFit/>
          </a:bodyPr>
          <a:lstStyle/>
          <a:p>
            <a:r>
              <a:rPr lang="en-US" sz="2400" dirty="0">
                <a:latin typeface="+mj-lt"/>
              </a:rPr>
              <a:t>More details of hard sphere scattering –</a:t>
            </a:r>
          </a:p>
          <a:p>
            <a:endParaRPr lang="en-US" sz="2400" dirty="0">
              <a:latin typeface="+mj-lt"/>
            </a:endParaRPr>
          </a:p>
          <a:p>
            <a:r>
              <a:rPr lang="en-US" sz="2400" dirty="0">
                <a:latin typeface="+mj-lt"/>
              </a:rPr>
              <a:t>Hidden in the analysis are assumptions about the scattering process such as:</a:t>
            </a:r>
          </a:p>
          <a:p>
            <a:pPr marL="342900" indent="-342900">
              <a:buFont typeface="Arial" panose="020B0604020202020204" pitchFamily="34" charset="0"/>
              <a:buChar char="•"/>
            </a:pPr>
            <a:r>
              <a:rPr lang="en-US" sz="2400" dirty="0">
                <a:latin typeface="+mj-lt"/>
              </a:rPr>
              <a:t>No external forces </a:t>
            </a:r>
            <a:r>
              <a:rPr lang="en-US" sz="2400" dirty="0">
                <a:latin typeface="+mj-lt"/>
                <a:sym typeface="Wingdings" panose="05000000000000000000" pitchFamily="2" charset="2"/>
              </a:rPr>
              <a:t> linear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No dissipative phenomena  energy is conserved</a:t>
            </a:r>
          </a:p>
          <a:p>
            <a:pPr marL="342900" indent="-342900">
              <a:buFont typeface="Arial" panose="020B0604020202020204" pitchFamily="34" charset="0"/>
              <a:buChar char="•"/>
            </a:pPr>
            <a:r>
              <a:rPr lang="en-US" sz="2400" dirty="0">
                <a:latin typeface="+mj-lt"/>
                <a:sym typeface="Wingdings" panose="05000000000000000000" pitchFamily="2" charset="2"/>
              </a:rPr>
              <a:t>No torque on the system  angular momentum is conserved</a:t>
            </a:r>
          </a:p>
          <a:p>
            <a:pPr marL="342900" indent="-342900">
              <a:buFont typeface="Arial" panose="020B0604020202020204" pitchFamily="34" charset="0"/>
              <a:buChar char="•"/>
            </a:pPr>
            <a:r>
              <a:rPr lang="en-US" sz="2400" dirty="0">
                <a:latin typeface="+mj-lt"/>
                <a:sym typeface="Wingdings" panose="05000000000000000000" pitchFamily="2" charset="2"/>
              </a:rPr>
              <a:t>Target particle is much more massive than scattering particle</a:t>
            </a:r>
          </a:p>
          <a:p>
            <a:pPr marL="342900" indent="-342900">
              <a:buFont typeface="Arial" panose="020B0604020202020204" pitchFamily="34" charset="0"/>
              <a:buChar char="•"/>
            </a:pPr>
            <a:r>
              <a:rPr lang="en-US" sz="2400" dirty="0">
                <a:latin typeface="+mj-lt"/>
                <a:sym typeface="Wingdings" panose="05000000000000000000" pitchFamily="2" charset="2"/>
              </a:rPr>
              <a:t>Other assumptions??</a:t>
            </a:r>
          </a:p>
          <a:p>
            <a:pPr marL="342900" indent="-342900">
              <a:buFont typeface="Arial" panose="020B0604020202020204" pitchFamily="34" charset="0"/>
              <a:buChar char="•"/>
            </a:pPr>
            <a:endParaRPr lang="en-US" sz="2400" dirty="0">
              <a:latin typeface="+mj-lt"/>
              <a:sym typeface="Wingdings" panose="05000000000000000000" pitchFamily="2" charset="2"/>
            </a:endParaRPr>
          </a:p>
          <a:p>
            <a:pPr marL="342900" indent="-342900">
              <a:buFont typeface="Arial" panose="020B0604020202020204" pitchFamily="34" charset="0"/>
              <a:buChar char="•"/>
            </a:pPr>
            <a:endParaRPr lang="en-US" sz="2400" dirty="0">
              <a:latin typeface="+mj-lt"/>
              <a:sym typeface="Wingdings" panose="05000000000000000000" pitchFamily="2" charset="2"/>
            </a:endParaRPr>
          </a:p>
          <a:p>
            <a:r>
              <a:rPr lang="en-US" sz="2400" dirty="0">
                <a:latin typeface="+mj-lt"/>
                <a:sym typeface="Wingdings" panose="05000000000000000000" pitchFamily="2" charset="2"/>
              </a:rPr>
              <a:t>Note that for quantum mechanical hard spheres at low energy the total cross section is 4 times as large.</a:t>
            </a:r>
          </a:p>
          <a:p>
            <a:pPr marL="342900"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125745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43911-DF4F-1B35-020C-75E72319C349}"/>
              </a:ext>
            </a:extLst>
          </p:cNvPr>
          <p:cNvSpPr>
            <a:spLocks noGrp="1"/>
          </p:cNvSpPr>
          <p:nvPr>
            <p:ph type="dt" sz="half" idx="10"/>
          </p:nvPr>
        </p:nvSpPr>
        <p:spPr/>
        <p:txBody>
          <a:bodyPr/>
          <a:lstStyle/>
          <a:p>
            <a:r>
              <a:rPr lang="en-US"/>
              <a:t>9/26/2023</a:t>
            </a:r>
            <a:endParaRPr lang="en-US" dirty="0"/>
          </a:p>
        </p:txBody>
      </p:sp>
      <p:sp>
        <p:nvSpPr>
          <p:cNvPr id="3" name="Footer Placeholder 2">
            <a:extLst>
              <a:ext uri="{FF2B5EF4-FFF2-40B4-BE49-F238E27FC236}">
                <a16:creationId xmlns:a16="http://schemas.microsoft.com/office/drawing/2014/main" id="{1C417251-0145-56BD-E76B-F5A00E3138C1}"/>
              </a:ext>
            </a:extLst>
          </p:cNvPr>
          <p:cNvSpPr>
            <a:spLocks noGrp="1"/>
          </p:cNvSpPr>
          <p:nvPr>
            <p:ph type="ftr" sz="quarter" idx="11"/>
          </p:nvPr>
        </p:nvSpPr>
        <p:spPr/>
        <p:txBody>
          <a:bodyPr/>
          <a:lstStyle/>
          <a:p>
            <a:r>
              <a:rPr lang="en-US"/>
              <a:t>PHY 337/637  Fall 2023-- Lecture 9</a:t>
            </a:r>
            <a:endParaRPr lang="en-US" dirty="0"/>
          </a:p>
        </p:txBody>
      </p:sp>
      <p:sp>
        <p:nvSpPr>
          <p:cNvPr id="4" name="Slide Number Placeholder 3">
            <a:extLst>
              <a:ext uri="{FF2B5EF4-FFF2-40B4-BE49-F238E27FC236}">
                <a16:creationId xmlns:a16="http://schemas.microsoft.com/office/drawing/2014/main" id="{5AD391C7-B457-7B3A-C54E-800AB1D074F5}"/>
              </a:ext>
            </a:extLst>
          </p:cNvPr>
          <p:cNvSpPr>
            <a:spLocks noGrp="1"/>
          </p:cNvSpPr>
          <p:nvPr>
            <p:ph type="sldNum" sz="quarter" idx="12"/>
          </p:nvPr>
        </p:nvSpPr>
        <p:spPr/>
        <p:txBody>
          <a:bodyPr/>
          <a:lstStyle/>
          <a:p>
            <a:fld id="{CE368B07-CEBF-4C80-90AF-53B34FA04CF3}" type="slidenum">
              <a:rPr lang="en-US" smtClean="0"/>
              <a:pPr/>
              <a:t>4</a:t>
            </a:fld>
            <a:endParaRPr lang="en-US" dirty="0"/>
          </a:p>
        </p:txBody>
      </p:sp>
      <p:pic>
        <p:nvPicPr>
          <p:cNvPr id="8" name="Picture 7" descr="A paper with text and numbers&#10;&#10;Description automatically generated">
            <a:extLst>
              <a:ext uri="{FF2B5EF4-FFF2-40B4-BE49-F238E27FC236}">
                <a16:creationId xmlns:a16="http://schemas.microsoft.com/office/drawing/2014/main" id="{14DA24DC-71CC-6EC9-BAB2-E4DB893F8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0"/>
            <a:ext cx="8989923" cy="4946755"/>
          </a:xfrm>
          <a:prstGeom prst="rect">
            <a:avLst/>
          </a:prstGeom>
        </p:spPr>
      </p:pic>
    </p:spTree>
    <p:extLst>
      <p:ext uri="{BB962C8B-B14F-4D97-AF65-F5344CB8AC3E}">
        <p14:creationId xmlns:p14="http://schemas.microsoft.com/office/powerpoint/2010/main" val="421300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nvGraphicFramePr>
        <p:xfrm>
          <a:off x="457200" y="1371600"/>
          <a:ext cx="8149996" cy="4453116"/>
        </p:xfrm>
        <a:graphic>
          <a:graphicData uri="http://schemas.openxmlformats.org/presentationml/2006/ole">
            <mc:AlternateContent xmlns:mc="http://schemas.openxmlformats.org/markup-compatibility/2006">
              <mc:Choice xmlns:v="urn:schemas-microsoft-com:vml" Requires="v">
                <p:oleObj name="Equation" r:id="rId3" imgW="4851360" imgH="2730240" progId="Equation.DSMT4">
                  <p:embed/>
                </p:oleObj>
              </mc:Choice>
              <mc:Fallback>
                <p:oleObj name="Equation" r:id="rId3" imgW="4851360" imgH="2730240" progId="Equation.DSMT4">
                  <p:embed/>
                  <p:pic>
                    <p:nvPicPr>
                      <p:cNvPr id="15" name="Object 14"/>
                      <p:cNvPicPr>
                        <a:picLocks noChangeAspect="1" noChangeArrowheads="1"/>
                      </p:cNvPicPr>
                      <p:nvPr/>
                    </p:nvPicPr>
                    <p:blipFill>
                      <a:blip r:embed="rId4"/>
                      <a:srcRect/>
                      <a:stretch>
                        <a:fillRect/>
                      </a:stretch>
                    </p:blipFill>
                    <p:spPr bwMode="auto">
                      <a:xfrm>
                        <a:off x="457200" y="1371600"/>
                        <a:ext cx="8149996" cy="4453116"/>
                      </a:xfrm>
                      <a:prstGeom prst="rect">
                        <a:avLst/>
                      </a:prstGeom>
                      <a:noFill/>
                      <a:ln>
                        <a:noFill/>
                      </a:ln>
                    </p:spPr>
                  </p:pic>
                </p:oleObj>
              </mc:Fallback>
            </mc:AlternateContent>
          </a:graphicData>
        </a:graphic>
      </p:graphicFrame>
      <p:sp>
        <p:nvSpPr>
          <p:cNvPr id="7" name="TextBox 6"/>
          <p:cNvSpPr txBox="1"/>
          <p:nvPr/>
        </p:nvSpPr>
        <p:spPr>
          <a:xfrm>
            <a:off x="152400" y="228600"/>
            <a:ext cx="4648200" cy="1200329"/>
          </a:xfrm>
          <a:prstGeom prst="rect">
            <a:avLst/>
          </a:prstGeom>
          <a:noFill/>
        </p:spPr>
        <p:txBody>
          <a:bodyPr wrap="square" rtlCol="0">
            <a:spAutoFit/>
          </a:bodyPr>
          <a:lstStyle/>
          <a:p>
            <a:r>
              <a:rPr lang="en-US" sz="2400" dirty="0">
                <a:latin typeface="+mj-lt"/>
              </a:rPr>
              <a:t>Summary of previous results</a:t>
            </a:r>
          </a:p>
          <a:p>
            <a:r>
              <a:rPr lang="en-US" sz="2400" dirty="0">
                <a:latin typeface="+mj-lt"/>
              </a:rPr>
              <a:t>  describing rigid bodies rotating</a:t>
            </a:r>
          </a:p>
          <a:p>
            <a:r>
              <a:rPr lang="en-US" sz="2400" dirty="0">
                <a:latin typeface="+mj-lt"/>
              </a:rPr>
              <a:t>  about a fixed origin</a:t>
            </a:r>
          </a:p>
        </p:txBody>
      </p:sp>
      <p:sp>
        <p:nvSpPr>
          <p:cNvPr id="10" name="Oval 9"/>
          <p:cNvSpPr/>
          <p:nvPr/>
        </p:nvSpPr>
        <p:spPr>
          <a:xfrm>
            <a:off x="6805864" y="1700464"/>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00400" y="1143000"/>
            <a:ext cx="1905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p:cNvGraphicFramePr>
            <a:graphicFrameLocks noChangeAspect="1"/>
          </p:cNvGraphicFramePr>
          <p:nvPr/>
        </p:nvGraphicFramePr>
        <p:xfrm>
          <a:off x="483623" y="5654675"/>
          <a:ext cx="2544762" cy="1066800"/>
        </p:xfrm>
        <a:graphic>
          <a:graphicData uri="http://schemas.openxmlformats.org/presentationml/2006/ole">
            <mc:AlternateContent xmlns:mc="http://schemas.openxmlformats.org/markup-compatibility/2006">
              <mc:Choice xmlns:v="urn:schemas-microsoft-com:vml" Requires="v">
                <p:oleObj name="Equation" r:id="rId5" imgW="1295280" imgH="558720" progId="Equation.DSMT4">
                  <p:embed/>
                </p:oleObj>
              </mc:Choice>
              <mc:Fallback>
                <p:oleObj name="Equation" r:id="rId5" imgW="1295280" imgH="558720" progId="Equation.DSMT4">
                  <p:embed/>
                  <p:pic>
                    <p:nvPicPr>
                      <p:cNvPr id="17" name="Object 16"/>
                      <p:cNvPicPr>
                        <a:picLocks noChangeAspect="1" noChangeArrowheads="1"/>
                      </p:cNvPicPr>
                      <p:nvPr/>
                    </p:nvPicPr>
                    <p:blipFill>
                      <a:blip r:embed="rId6"/>
                      <a:srcRect/>
                      <a:stretch>
                        <a:fillRect/>
                      </a:stretch>
                    </p:blipFill>
                    <p:spPr bwMode="auto">
                      <a:xfrm>
                        <a:off x="483623" y="5654675"/>
                        <a:ext cx="2544762" cy="1066800"/>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nvGraphicFramePr>
        <p:xfrm>
          <a:off x="3429000" y="5518150"/>
          <a:ext cx="3810000" cy="996134"/>
        </p:xfrm>
        <a:graphic>
          <a:graphicData uri="http://schemas.openxmlformats.org/presentationml/2006/ole">
            <mc:AlternateContent xmlns:mc="http://schemas.openxmlformats.org/markup-compatibility/2006">
              <mc:Choice xmlns:v="urn:schemas-microsoft-com:vml" Requires="v">
                <p:oleObj name="Equation" r:id="rId7" imgW="1981080" imgH="533160" progId="Equation.DSMT4">
                  <p:embed/>
                </p:oleObj>
              </mc:Choice>
              <mc:Fallback>
                <p:oleObj name="Equation" r:id="rId7" imgW="1981080" imgH="533160" progId="Equation.DSMT4">
                  <p:embed/>
                  <p:pic>
                    <p:nvPicPr>
                      <p:cNvPr id="18" name="Object 17"/>
                      <p:cNvPicPr>
                        <a:picLocks noChangeAspect="1" noChangeArrowheads="1"/>
                      </p:cNvPicPr>
                      <p:nvPr/>
                    </p:nvPicPr>
                    <p:blipFill>
                      <a:blip r:embed="rId8"/>
                      <a:srcRect/>
                      <a:stretch>
                        <a:fillRect/>
                      </a:stretch>
                    </p:blipFill>
                    <p:spPr bwMode="auto">
                      <a:xfrm>
                        <a:off x="3429000" y="5518150"/>
                        <a:ext cx="3810000" cy="9961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135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7" name="Object 6"/>
          <p:cNvGraphicFramePr>
            <a:graphicFrameLocks noChangeAspect="1"/>
          </p:cNvGraphicFramePr>
          <p:nvPr/>
        </p:nvGraphicFramePr>
        <p:xfrm>
          <a:off x="762000" y="457200"/>
          <a:ext cx="7634288" cy="2126687"/>
        </p:xfrm>
        <a:graphic>
          <a:graphicData uri="http://schemas.openxmlformats.org/presentationml/2006/ole">
            <mc:AlternateContent xmlns:mc="http://schemas.openxmlformats.org/markup-compatibility/2006">
              <mc:Choice xmlns:v="urn:schemas-microsoft-com:vml" Requires="v">
                <p:oleObj name="Equation" r:id="rId3" imgW="4914720" imgH="1409400" progId="Equation.DSMT4">
                  <p:embed/>
                </p:oleObj>
              </mc:Choice>
              <mc:Fallback>
                <p:oleObj name="Equation" r:id="rId3" imgW="4914720" imgH="1409400" progId="Equation.DSMT4">
                  <p:embed/>
                  <p:pic>
                    <p:nvPicPr>
                      <p:cNvPr id="7" name="Object 6"/>
                      <p:cNvPicPr>
                        <a:picLocks noChangeAspect="1" noChangeArrowheads="1"/>
                      </p:cNvPicPr>
                      <p:nvPr/>
                    </p:nvPicPr>
                    <p:blipFill>
                      <a:blip r:embed="rId4"/>
                      <a:srcRect/>
                      <a:stretch>
                        <a:fillRect/>
                      </a:stretch>
                    </p:blipFill>
                    <p:spPr bwMode="auto">
                      <a:xfrm>
                        <a:off x="762000" y="457200"/>
                        <a:ext cx="7634288" cy="2126687"/>
                      </a:xfrm>
                      <a:prstGeom prst="rect">
                        <a:avLst/>
                      </a:prstGeom>
                      <a:noFill/>
                      <a:ln>
                        <a:noFill/>
                      </a:ln>
                    </p:spPr>
                  </p:pic>
                </p:oleObj>
              </mc:Fallback>
            </mc:AlternateContent>
          </a:graphicData>
        </a:graphic>
      </p:graphicFrame>
      <p:sp>
        <p:nvSpPr>
          <p:cNvPr id="8" name="TextBox 7"/>
          <p:cNvSpPr txBox="1"/>
          <p:nvPr/>
        </p:nvSpPr>
        <p:spPr>
          <a:xfrm>
            <a:off x="228600" y="76200"/>
            <a:ext cx="5715000" cy="461665"/>
          </a:xfrm>
          <a:prstGeom prst="rect">
            <a:avLst/>
          </a:prstGeom>
          <a:noFill/>
        </p:spPr>
        <p:txBody>
          <a:bodyPr wrap="square" rtlCol="0">
            <a:spAutoFit/>
          </a:bodyPr>
          <a:lstStyle/>
          <a:p>
            <a:r>
              <a:rPr lang="en-US" sz="2400" dirty="0">
                <a:latin typeface="+mj-lt"/>
              </a:rPr>
              <a:t>Moment of inertia tensor</a:t>
            </a:r>
          </a:p>
        </p:txBody>
      </p:sp>
      <p:graphicFrame>
        <p:nvGraphicFramePr>
          <p:cNvPr id="9" name="Object 8"/>
          <p:cNvGraphicFramePr>
            <a:graphicFrameLocks noChangeAspect="1"/>
          </p:cNvGraphicFramePr>
          <p:nvPr/>
        </p:nvGraphicFramePr>
        <p:xfrm>
          <a:off x="608012" y="2819400"/>
          <a:ext cx="8307388" cy="3207803"/>
        </p:xfrm>
        <a:graphic>
          <a:graphicData uri="http://schemas.openxmlformats.org/presentationml/2006/ole">
            <mc:AlternateContent xmlns:mc="http://schemas.openxmlformats.org/markup-compatibility/2006">
              <mc:Choice xmlns:v="urn:schemas-microsoft-com:vml" Requires="v">
                <p:oleObj name="Equation" r:id="rId5" imgW="5079960" imgH="2019240" progId="Equation.DSMT4">
                  <p:embed/>
                </p:oleObj>
              </mc:Choice>
              <mc:Fallback>
                <p:oleObj name="Equation" r:id="rId5" imgW="5079960" imgH="2019240" progId="Equation.DSMT4">
                  <p:embed/>
                  <p:pic>
                    <p:nvPicPr>
                      <p:cNvPr id="9" name="Object 8"/>
                      <p:cNvPicPr>
                        <a:picLocks noChangeAspect="1" noChangeArrowheads="1"/>
                      </p:cNvPicPr>
                      <p:nvPr/>
                    </p:nvPicPr>
                    <p:blipFill>
                      <a:blip r:embed="rId6"/>
                      <a:srcRect/>
                      <a:stretch>
                        <a:fillRect/>
                      </a:stretch>
                    </p:blipFill>
                    <p:spPr bwMode="auto">
                      <a:xfrm>
                        <a:off x="608012" y="2819400"/>
                        <a:ext cx="8307388" cy="32078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519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agram of a circle with arrows and numbers&#10;&#10;Description automatically generated">
            <a:extLst>
              <a:ext uri="{FF2B5EF4-FFF2-40B4-BE49-F238E27FC236}">
                <a16:creationId xmlns:a16="http://schemas.microsoft.com/office/drawing/2014/main" id="{C8779629-0914-78F8-D0EC-7DD385901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48547"/>
            <a:ext cx="3505504" cy="4016088"/>
          </a:xfrm>
          <a:prstGeom prst="rect">
            <a:avLst/>
          </a:prstGeom>
        </p:spPr>
      </p:pic>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04800" y="457200"/>
            <a:ext cx="8001000" cy="830997"/>
          </a:xfrm>
          <a:prstGeom prst="rect">
            <a:avLst/>
          </a:prstGeom>
          <a:noFill/>
        </p:spPr>
        <p:txBody>
          <a:bodyPr wrap="square" rtlCol="0">
            <a:spAutoFit/>
          </a:bodyPr>
          <a:lstStyle/>
          <a:p>
            <a:r>
              <a:rPr lang="en-US" sz="2400" dirty="0">
                <a:latin typeface="+mj-lt"/>
              </a:rPr>
              <a:t>Transformation between body-fixed and inertial coordinate systems – Euler angles</a:t>
            </a:r>
          </a:p>
        </p:txBody>
      </p:sp>
      <p:sp>
        <p:nvSpPr>
          <p:cNvPr id="6" name="TextBox 5"/>
          <p:cNvSpPr txBox="1"/>
          <p:nvPr/>
        </p:nvSpPr>
        <p:spPr>
          <a:xfrm>
            <a:off x="152400" y="5638800"/>
            <a:ext cx="6477000" cy="457200"/>
          </a:xfrm>
          <a:prstGeom prst="rect">
            <a:avLst/>
          </a:prstGeom>
          <a:noFill/>
        </p:spPr>
        <p:txBody>
          <a:bodyPr wrap="square" rtlCol="0">
            <a:spAutoFit/>
          </a:bodyPr>
          <a:lstStyle/>
          <a:p>
            <a:r>
              <a:rPr lang="en-US" sz="2400" dirty="0">
                <a:latin typeface="+mj-lt"/>
              </a:rPr>
              <a:t>From section 13.13 of Cline</a:t>
            </a:r>
          </a:p>
        </p:txBody>
      </p:sp>
      <p:sp>
        <p:nvSpPr>
          <p:cNvPr id="7" name="TextBox 6"/>
          <p:cNvSpPr txBox="1"/>
          <p:nvPr/>
        </p:nvSpPr>
        <p:spPr>
          <a:xfrm>
            <a:off x="2400604" y="1474382"/>
            <a:ext cx="3429000" cy="457200"/>
          </a:xfrm>
          <a:prstGeom prst="rect">
            <a:avLst/>
          </a:prstGeom>
          <a:noFill/>
        </p:spPr>
        <p:txBody>
          <a:bodyPr wrap="square" rtlCol="0">
            <a:spAutoFit/>
          </a:bodyPr>
          <a:lstStyle/>
          <a:p>
            <a:r>
              <a:rPr lang="en-US" sz="2400" b="1" dirty="0">
                <a:solidFill>
                  <a:srgbClr val="00B0F0"/>
                </a:solidFill>
                <a:latin typeface="+mj-lt"/>
              </a:rPr>
              <a:t>inertial</a:t>
            </a:r>
          </a:p>
        </p:txBody>
      </p:sp>
      <p:sp>
        <p:nvSpPr>
          <p:cNvPr id="10" name="Rectangle 9">
            <a:extLst>
              <a:ext uri="{FF2B5EF4-FFF2-40B4-BE49-F238E27FC236}">
                <a16:creationId xmlns:a16="http://schemas.microsoft.com/office/drawing/2014/main" id="{30C2530E-2967-4268-886B-7867BD0EC20B}"/>
              </a:ext>
            </a:extLst>
          </p:cNvPr>
          <p:cNvSpPr/>
          <p:nvPr/>
        </p:nvSpPr>
        <p:spPr>
          <a:xfrm>
            <a:off x="4438650" y="1408132"/>
            <a:ext cx="4572000" cy="3970318"/>
          </a:xfrm>
          <a:prstGeom prst="rect">
            <a:avLst/>
          </a:prstGeom>
        </p:spPr>
        <p:txBody>
          <a:bodyPr>
            <a:spAutoFit/>
          </a:bodyPr>
          <a:lstStyle/>
          <a:p>
            <a:r>
              <a:rPr lang="en-US" dirty="0"/>
              <a:t>Comment – Since this is an old and intriguing subject, there are a lot of terminologies and conventions, not all of which are compatible.    We are following the convention found in your textbook mechanics texts and NOT the convention found in most quantum mechanics texts.    Euler’s main point is that any rotation can be described by 3 successive rotations about 3 different (not necessarily orthogonal) axes.   In this case, one is along the inertial z axis and another is along the body fixed 3 axis.    The middle rotation is along an intermediate n axis.</a:t>
            </a:r>
          </a:p>
        </p:txBody>
      </p:sp>
      <p:sp>
        <p:nvSpPr>
          <p:cNvPr id="23" name="TextBox 22">
            <a:extLst>
              <a:ext uri="{FF2B5EF4-FFF2-40B4-BE49-F238E27FC236}">
                <a16:creationId xmlns:a16="http://schemas.microsoft.com/office/drawing/2014/main" id="{13680F6C-990D-786A-2C00-9E59E9D74553}"/>
              </a:ext>
            </a:extLst>
          </p:cNvPr>
          <p:cNvSpPr txBox="1"/>
          <p:nvPr/>
        </p:nvSpPr>
        <p:spPr>
          <a:xfrm>
            <a:off x="152400" y="2325831"/>
            <a:ext cx="3429000" cy="457200"/>
          </a:xfrm>
          <a:prstGeom prst="rect">
            <a:avLst/>
          </a:prstGeom>
          <a:noFill/>
        </p:spPr>
        <p:txBody>
          <a:bodyPr wrap="square" rtlCol="0">
            <a:spAutoFit/>
          </a:bodyPr>
          <a:lstStyle/>
          <a:p>
            <a:r>
              <a:rPr lang="en-US" sz="2400" b="1" dirty="0">
                <a:solidFill>
                  <a:srgbClr val="FF0000"/>
                </a:solidFill>
                <a:latin typeface="+mj-lt"/>
              </a:rPr>
              <a:t>body</a:t>
            </a:r>
          </a:p>
        </p:txBody>
      </p:sp>
    </p:spTree>
    <p:extLst>
      <p:ext uri="{BB962C8B-B14F-4D97-AF65-F5344CB8AC3E}">
        <p14:creationId xmlns:p14="http://schemas.microsoft.com/office/powerpoint/2010/main" val="134587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29" name="Object 28"/>
          <p:cNvGraphicFramePr>
            <a:graphicFrameLocks noChangeAspect="1"/>
          </p:cNvGraphicFramePr>
          <p:nvPr/>
        </p:nvGraphicFramePr>
        <p:xfrm>
          <a:off x="3048000" y="4721225"/>
          <a:ext cx="387350" cy="522288"/>
        </p:xfrm>
        <a:graphic>
          <a:graphicData uri="http://schemas.openxmlformats.org/presentationml/2006/ole">
            <mc:AlternateContent xmlns:mc="http://schemas.openxmlformats.org/markup-compatibility/2006">
              <mc:Choice xmlns:v="urn:schemas-microsoft-com:vml" Requires="v">
                <p:oleObj name="数式" r:id="rId3" imgW="164880" imgH="228600" progId="Equation.3">
                  <p:embed/>
                </p:oleObj>
              </mc:Choice>
              <mc:Fallback>
                <p:oleObj name="数式" r:id="rId3" imgW="164880" imgH="228600" progId="Equation.3">
                  <p:embed/>
                  <p:pic>
                    <p:nvPicPr>
                      <p:cNvPr id="29" name="Object 28"/>
                      <p:cNvPicPr>
                        <a:picLocks noChangeAspect="1" noChangeArrowheads="1"/>
                      </p:cNvPicPr>
                      <p:nvPr/>
                    </p:nvPicPr>
                    <p:blipFill>
                      <a:blip r:embed="rId4"/>
                      <a:srcRect/>
                      <a:stretch>
                        <a:fillRect/>
                      </a:stretch>
                    </p:blipFill>
                    <p:spPr bwMode="auto">
                      <a:xfrm>
                        <a:off x="3048000" y="4721225"/>
                        <a:ext cx="387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68178886"/>
              </p:ext>
            </p:extLst>
          </p:nvPr>
        </p:nvGraphicFramePr>
        <p:xfrm>
          <a:off x="4265613" y="2011363"/>
          <a:ext cx="2979737" cy="549275"/>
        </p:xfrm>
        <a:graphic>
          <a:graphicData uri="http://schemas.openxmlformats.org/presentationml/2006/ole">
            <mc:AlternateContent xmlns:mc="http://schemas.openxmlformats.org/markup-compatibility/2006">
              <mc:Choice xmlns:v="urn:schemas-microsoft-com:vml" Requires="v">
                <p:oleObj name="Equation" r:id="rId5" imgW="1269720" imgH="241200" progId="Equation.DSMT4">
                  <p:embed/>
                </p:oleObj>
              </mc:Choice>
              <mc:Fallback>
                <p:oleObj name="Equation" r:id="rId5" imgW="1269720" imgH="241200" progId="Equation.DSMT4">
                  <p:embed/>
                  <p:pic>
                    <p:nvPicPr>
                      <p:cNvPr id="31" name="Object 30"/>
                      <p:cNvPicPr>
                        <a:picLocks noChangeAspect="1" noChangeArrowheads="1"/>
                      </p:cNvPicPr>
                      <p:nvPr/>
                    </p:nvPicPr>
                    <p:blipFill>
                      <a:blip r:embed="rId6"/>
                      <a:srcRect/>
                      <a:stretch>
                        <a:fillRect/>
                      </a:stretch>
                    </p:blipFill>
                    <p:spPr bwMode="auto">
                      <a:xfrm>
                        <a:off x="4265613" y="2011363"/>
                        <a:ext cx="2979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3818468" y="3379470"/>
            <a:ext cx="4868332" cy="830997"/>
          </a:xfrm>
          <a:prstGeom prst="rect">
            <a:avLst/>
          </a:prstGeom>
          <a:noFill/>
        </p:spPr>
        <p:txBody>
          <a:bodyPr wrap="square" rtlCol="0">
            <a:spAutoFit/>
          </a:bodyPr>
          <a:lstStyle/>
          <a:p>
            <a:r>
              <a:rPr lang="en-US" sz="2400" dirty="0">
                <a:latin typeface="+mj-lt"/>
              </a:rPr>
              <a:t>Need to express all components in body-fixed frame:</a:t>
            </a:r>
          </a:p>
        </p:txBody>
      </p:sp>
      <p:graphicFrame>
        <p:nvGraphicFramePr>
          <p:cNvPr id="20" name="Object 19"/>
          <p:cNvGraphicFramePr>
            <a:graphicFrameLocks noChangeAspect="1"/>
          </p:cNvGraphicFramePr>
          <p:nvPr/>
        </p:nvGraphicFramePr>
        <p:xfrm>
          <a:off x="4438650" y="4451823"/>
          <a:ext cx="3797299" cy="600438"/>
        </p:xfrm>
        <a:graphic>
          <a:graphicData uri="http://schemas.openxmlformats.org/presentationml/2006/ole">
            <mc:AlternateContent xmlns:mc="http://schemas.openxmlformats.org/markup-compatibility/2006">
              <mc:Choice xmlns:v="urn:schemas-microsoft-com:vml" Requires="v">
                <p:oleObj name="Equation" r:id="rId7" imgW="2031840" imgH="330120" progId="Equation.DSMT4">
                  <p:embed/>
                </p:oleObj>
              </mc:Choice>
              <mc:Fallback>
                <p:oleObj name="Equation" r:id="rId7" imgW="2031840" imgH="330120" progId="Equation.DSMT4">
                  <p:embed/>
                  <p:pic>
                    <p:nvPicPr>
                      <p:cNvPr id="20" name="Object 19"/>
                      <p:cNvPicPr>
                        <a:picLocks noChangeAspect="1" noChangeArrowheads="1"/>
                      </p:cNvPicPr>
                      <p:nvPr/>
                    </p:nvPicPr>
                    <p:blipFill>
                      <a:blip r:embed="rId8"/>
                      <a:srcRect/>
                      <a:stretch>
                        <a:fillRect/>
                      </a:stretch>
                    </p:blipFill>
                    <p:spPr bwMode="auto">
                      <a:xfrm>
                        <a:off x="4438650" y="4451823"/>
                        <a:ext cx="3797299" cy="600438"/>
                      </a:xfrm>
                      <a:prstGeom prst="rect">
                        <a:avLst/>
                      </a:prstGeom>
                      <a:noFill/>
                      <a:ln>
                        <a:noFill/>
                      </a:ln>
                    </p:spPr>
                  </p:pic>
                </p:oleObj>
              </mc:Fallback>
            </mc:AlternateContent>
          </a:graphicData>
        </a:graphic>
      </p:graphicFrame>
      <p:pic>
        <p:nvPicPr>
          <p:cNvPr id="33" name="Picture 32" descr="A diagram of a circle with arrows and numbers&#10;&#10;Description automatically generated">
            <a:extLst>
              <a:ext uri="{FF2B5EF4-FFF2-40B4-BE49-F238E27FC236}">
                <a16:creationId xmlns:a16="http://schemas.microsoft.com/office/drawing/2014/main" id="{72B5EFEE-FFE9-86C1-7AF0-9B2CF3365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032" y="1267321"/>
            <a:ext cx="3505504" cy="4016088"/>
          </a:xfrm>
          <a:prstGeom prst="rect">
            <a:avLst/>
          </a:prstGeom>
        </p:spPr>
      </p:pic>
    </p:spTree>
    <p:extLst>
      <p:ext uri="{BB962C8B-B14F-4D97-AF65-F5344CB8AC3E}">
        <p14:creationId xmlns:p14="http://schemas.microsoft.com/office/powerpoint/2010/main" val="145130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9/26/2023</a:t>
            </a:r>
            <a:endParaRPr lang="en-US" dirty="0"/>
          </a:p>
        </p:txBody>
      </p:sp>
      <p:sp>
        <p:nvSpPr>
          <p:cNvPr id="3" name="Footer Placeholder 2"/>
          <p:cNvSpPr>
            <a:spLocks noGrp="1"/>
          </p:cNvSpPr>
          <p:nvPr>
            <p:ph type="ftr" sz="quarter" idx="11"/>
          </p:nvPr>
        </p:nvSpPr>
        <p:spPr/>
        <p:txBody>
          <a:bodyPr/>
          <a:lstStyle/>
          <a:p>
            <a:r>
              <a:rPr lang="en-US"/>
              <a:t>PHY 337/637  Fall 2023-- Lecture 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44" name="Picture 43" descr="A diagram of a circle with arrows and numbers&#10;&#10;Description automatically generated">
            <a:extLst>
              <a:ext uri="{FF2B5EF4-FFF2-40B4-BE49-F238E27FC236}">
                <a16:creationId xmlns:a16="http://schemas.microsoft.com/office/drawing/2014/main" id="{BEB87E6F-7A3B-EC41-D30A-EE9299E44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5" y="533400"/>
            <a:ext cx="3962400" cy="4539532"/>
          </a:xfrm>
          <a:prstGeom prst="rect">
            <a:avLst/>
          </a:prstGeom>
        </p:spPr>
      </p:pic>
      <p:graphicFrame>
        <p:nvGraphicFramePr>
          <p:cNvPr id="45" name="Object 44">
            <a:extLst>
              <a:ext uri="{FF2B5EF4-FFF2-40B4-BE49-F238E27FC236}">
                <a16:creationId xmlns:a16="http://schemas.microsoft.com/office/drawing/2014/main" id="{37E2FF77-F804-6546-E14C-AC5352E515A2}"/>
              </a:ext>
            </a:extLst>
          </p:cNvPr>
          <p:cNvGraphicFramePr>
            <a:graphicFrameLocks noChangeAspect="1"/>
          </p:cNvGraphicFramePr>
          <p:nvPr>
            <p:extLst>
              <p:ext uri="{D42A27DB-BD31-4B8C-83A1-F6EECF244321}">
                <p14:modId xmlns:p14="http://schemas.microsoft.com/office/powerpoint/2010/main" val="2322194593"/>
              </p:ext>
            </p:extLst>
          </p:nvPr>
        </p:nvGraphicFramePr>
        <p:xfrm>
          <a:off x="3157888" y="266336"/>
          <a:ext cx="4261364" cy="785526"/>
        </p:xfrm>
        <a:graphic>
          <a:graphicData uri="http://schemas.openxmlformats.org/presentationml/2006/ole">
            <mc:AlternateContent xmlns:mc="http://schemas.openxmlformats.org/markup-compatibility/2006">
              <mc:Choice xmlns:v="urn:schemas-microsoft-com:vml" Requires="v">
                <p:oleObj name="Equation" r:id="rId4" imgW="1269720" imgH="241200" progId="Equation.DSMT4">
                  <p:embed/>
                </p:oleObj>
              </mc:Choice>
              <mc:Fallback>
                <p:oleObj name="Equation" r:id="rId4" imgW="1269720" imgH="241200" progId="Equation.DSMT4">
                  <p:embed/>
                  <p:pic>
                    <p:nvPicPr>
                      <p:cNvPr id="32" name="Object 31">
                        <a:extLst>
                          <a:ext uri="{FF2B5EF4-FFF2-40B4-BE49-F238E27FC236}">
                            <a16:creationId xmlns:a16="http://schemas.microsoft.com/office/drawing/2014/main" id="{A4784F34-B80A-1100-E63D-9B2F4A001FFE}"/>
                          </a:ext>
                        </a:extLst>
                      </p:cNvPr>
                      <p:cNvPicPr>
                        <a:picLocks noChangeAspect="1" noChangeArrowheads="1"/>
                      </p:cNvPicPr>
                      <p:nvPr/>
                    </p:nvPicPr>
                    <p:blipFill>
                      <a:blip r:embed="rId5"/>
                      <a:srcRect/>
                      <a:stretch>
                        <a:fillRect/>
                      </a:stretch>
                    </p:blipFill>
                    <p:spPr bwMode="auto">
                      <a:xfrm>
                        <a:off x="3157888" y="266336"/>
                        <a:ext cx="4261364" cy="785526"/>
                      </a:xfrm>
                      <a:prstGeom prst="rect">
                        <a:avLst/>
                      </a:prstGeom>
                      <a:noFill/>
                      <a:ln>
                        <a:noFill/>
                      </a:ln>
                    </p:spPr>
                  </p:pic>
                </p:oleObj>
              </mc:Fallback>
            </mc:AlternateContent>
          </a:graphicData>
        </a:graphic>
      </p:graphicFrame>
      <p:graphicFrame>
        <p:nvGraphicFramePr>
          <p:cNvPr id="46" name="Object 45">
            <a:extLst>
              <a:ext uri="{FF2B5EF4-FFF2-40B4-BE49-F238E27FC236}">
                <a16:creationId xmlns:a16="http://schemas.microsoft.com/office/drawing/2014/main" id="{D6BA6781-DCD5-F86E-B6CC-54445221F8EB}"/>
              </a:ext>
            </a:extLst>
          </p:cNvPr>
          <p:cNvGraphicFramePr>
            <a:graphicFrameLocks noChangeAspect="1"/>
          </p:cNvGraphicFramePr>
          <p:nvPr>
            <p:extLst>
              <p:ext uri="{D42A27DB-BD31-4B8C-83A1-F6EECF244321}">
                <p14:modId xmlns:p14="http://schemas.microsoft.com/office/powerpoint/2010/main" val="2703506908"/>
              </p:ext>
            </p:extLst>
          </p:nvPr>
        </p:nvGraphicFramePr>
        <p:xfrm>
          <a:off x="3276600" y="1132757"/>
          <a:ext cx="5190082" cy="806450"/>
        </p:xfrm>
        <a:graphic>
          <a:graphicData uri="http://schemas.openxmlformats.org/presentationml/2006/ole">
            <mc:AlternateContent xmlns:mc="http://schemas.openxmlformats.org/markup-compatibility/2006">
              <mc:Choice xmlns:v="urn:schemas-microsoft-com:vml" Requires="v">
                <p:oleObj name="Equation" r:id="rId6" imgW="1422360" imgH="228600" progId="Equation.DSMT4">
                  <p:embed/>
                </p:oleObj>
              </mc:Choice>
              <mc:Fallback>
                <p:oleObj name="Equation" r:id="rId6" imgW="1422360" imgH="228600" progId="Equation.DSMT4">
                  <p:embed/>
                  <p:pic>
                    <p:nvPicPr>
                      <p:cNvPr id="33" name="Object 32">
                        <a:extLst>
                          <a:ext uri="{FF2B5EF4-FFF2-40B4-BE49-F238E27FC236}">
                            <a16:creationId xmlns:a16="http://schemas.microsoft.com/office/drawing/2014/main" id="{AEF2C997-6195-D10B-AE6F-11C803827A76}"/>
                          </a:ext>
                        </a:extLst>
                      </p:cNvPr>
                      <p:cNvPicPr>
                        <a:picLocks noChangeAspect="1" noChangeArrowheads="1"/>
                      </p:cNvPicPr>
                      <p:nvPr/>
                    </p:nvPicPr>
                    <p:blipFill>
                      <a:blip r:embed="rId7"/>
                      <a:srcRect/>
                      <a:stretch>
                        <a:fillRect/>
                      </a:stretch>
                    </p:blipFill>
                    <p:spPr bwMode="auto">
                      <a:xfrm>
                        <a:off x="3276600" y="1132757"/>
                        <a:ext cx="5190082" cy="806450"/>
                      </a:xfrm>
                      <a:prstGeom prst="rect">
                        <a:avLst/>
                      </a:prstGeom>
                      <a:noFill/>
                      <a:ln>
                        <a:noFill/>
                      </a:ln>
                    </p:spPr>
                  </p:pic>
                </p:oleObj>
              </mc:Fallback>
            </mc:AlternateContent>
          </a:graphicData>
        </a:graphic>
      </p:graphicFrame>
      <p:graphicFrame>
        <p:nvGraphicFramePr>
          <p:cNvPr id="47" name="Object 46">
            <a:extLst>
              <a:ext uri="{FF2B5EF4-FFF2-40B4-BE49-F238E27FC236}">
                <a16:creationId xmlns:a16="http://schemas.microsoft.com/office/drawing/2014/main" id="{354598F8-50D6-87C4-6BA2-223D960D82C7}"/>
              </a:ext>
            </a:extLst>
          </p:cNvPr>
          <p:cNvGraphicFramePr>
            <a:graphicFrameLocks noChangeAspect="1"/>
          </p:cNvGraphicFramePr>
          <p:nvPr>
            <p:extLst>
              <p:ext uri="{D42A27DB-BD31-4B8C-83A1-F6EECF244321}">
                <p14:modId xmlns:p14="http://schemas.microsoft.com/office/powerpoint/2010/main" val="1560787444"/>
              </p:ext>
            </p:extLst>
          </p:nvPr>
        </p:nvGraphicFramePr>
        <p:xfrm>
          <a:off x="3886200" y="3657600"/>
          <a:ext cx="5091112" cy="2225675"/>
        </p:xfrm>
        <a:graphic>
          <a:graphicData uri="http://schemas.openxmlformats.org/presentationml/2006/ole">
            <mc:AlternateContent xmlns:mc="http://schemas.openxmlformats.org/markup-compatibility/2006">
              <mc:Choice xmlns:v="urn:schemas-microsoft-com:vml" Requires="v">
                <p:oleObj name="Equation" r:id="rId8" imgW="1968480" imgH="888840" progId="Equation.DSMT4">
                  <p:embed/>
                </p:oleObj>
              </mc:Choice>
              <mc:Fallback>
                <p:oleObj name="Equation" r:id="rId8" imgW="1968480" imgH="888840" progId="Equation.DSMT4">
                  <p:embed/>
                  <p:pic>
                    <p:nvPicPr>
                      <p:cNvPr id="35" name="Object 34">
                        <a:extLst>
                          <a:ext uri="{FF2B5EF4-FFF2-40B4-BE49-F238E27FC236}">
                            <a16:creationId xmlns:a16="http://schemas.microsoft.com/office/drawing/2014/main" id="{AFD49D6F-D570-687E-1A44-9D49BB94B01D}"/>
                          </a:ext>
                        </a:extLst>
                      </p:cNvPr>
                      <p:cNvPicPr>
                        <a:picLocks noChangeAspect="1" noChangeArrowheads="1"/>
                      </p:cNvPicPr>
                      <p:nvPr/>
                    </p:nvPicPr>
                    <p:blipFill>
                      <a:blip r:embed="rId9"/>
                      <a:srcRect/>
                      <a:stretch>
                        <a:fillRect/>
                      </a:stretch>
                    </p:blipFill>
                    <p:spPr bwMode="auto">
                      <a:xfrm>
                        <a:off x="3886200" y="3657600"/>
                        <a:ext cx="5091112" cy="2225675"/>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2706992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16302</TotalTime>
  <Words>1734</Words>
  <Application>Microsoft Office PowerPoint</Application>
  <PresentationFormat>On-screen Show (4:3)</PresentationFormat>
  <Paragraphs>290</Paragraphs>
  <Slides>37</Slides>
  <Notes>25</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3</vt:i4>
      </vt:variant>
      <vt:variant>
        <vt:lpstr>Slide Titles</vt:lpstr>
      </vt:variant>
      <vt:variant>
        <vt:i4>37</vt:i4>
      </vt:variant>
    </vt:vector>
  </HeadingPairs>
  <TitlesOfParts>
    <vt:vector size="47" baseType="lpstr">
      <vt:lpstr>Arial</vt:lpstr>
      <vt:lpstr>Calibri</vt:lpstr>
      <vt:lpstr>Symbol</vt:lpstr>
      <vt:lpstr>Office Theme</vt:lpstr>
      <vt:lpstr>Office Theme</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838</cp:revision>
  <cp:lastPrinted>2021-10-22T02:55:44Z</cp:lastPrinted>
  <dcterms:created xsi:type="dcterms:W3CDTF">2012-01-10T18:32:24Z</dcterms:created>
  <dcterms:modified xsi:type="dcterms:W3CDTF">2023-09-26T01:28:38Z</dcterms:modified>
</cp:coreProperties>
</file>