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403" r:id="rId4"/>
    <p:sldId id="406" r:id="rId5"/>
    <p:sldId id="407" r:id="rId6"/>
    <p:sldId id="408" r:id="rId7"/>
    <p:sldId id="381" r:id="rId8"/>
    <p:sldId id="380" r:id="rId9"/>
    <p:sldId id="382" r:id="rId10"/>
    <p:sldId id="383" r:id="rId11"/>
    <p:sldId id="384" r:id="rId12"/>
    <p:sldId id="385" r:id="rId13"/>
    <p:sldId id="401" r:id="rId14"/>
    <p:sldId id="402" r:id="rId15"/>
    <p:sldId id="399" r:id="rId16"/>
    <p:sldId id="404" r:id="rId17"/>
    <p:sldId id="40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6"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9/17/2023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angular momentum can also be calculated.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90681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65079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39870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8058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relationship between the inertial and body frames.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60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our previous discussion of rotating frames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32819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infinitesimal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459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3665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rigid body, internal motions are negligible.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16907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group terms that depend on the body geometry – leading to the definition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321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9/18/2023</a:t>
            </a:r>
            <a:endParaRPr lang="en-US" dirty="0"/>
          </a:p>
        </p:txBody>
      </p:sp>
      <p:sp>
        <p:nvSpPr>
          <p:cNvPr id="8" name="Footer Placeholder 7"/>
          <p:cNvSpPr>
            <a:spLocks noGrp="1"/>
          </p:cNvSpPr>
          <p:nvPr>
            <p:ph type="ftr" sz="quarter" idx="11"/>
          </p:nvPr>
        </p:nvSpPr>
        <p:spPr/>
        <p:txBody>
          <a:bodyPr/>
          <a:lstStyle/>
          <a:p>
            <a:r>
              <a:rPr lang="en-US"/>
              <a:t>PHY 711  Fall 2023--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9/18/2023</a:t>
            </a:r>
            <a:endParaRPr lang="en-US" dirty="0"/>
          </a:p>
        </p:txBody>
      </p:sp>
      <p:sp>
        <p:nvSpPr>
          <p:cNvPr id="4" name="Footer Placeholder 3"/>
          <p:cNvSpPr>
            <a:spLocks noGrp="1"/>
          </p:cNvSpPr>
          <p:nvPr>
            <p:ph type="ftr" sz="quarter" idx="11"/>
          </p:nvPr>
        </p:nvSpPr>
        <p:spPr/>
        <p:txBody>
          <a:bodyPr/>
          <a:lstStyle/>
          <a:p>
            <a:r>
              <a:rPr lang="en-US"/>
              <a:t>PHY 711  Fall 2023--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9/18/2023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9/18/2023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7.png"/><Relationship Id="rId7"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7.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0.bin"/><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53.bin"/><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55.bin"/><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57.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kfindout.com/us/space/solar-system/earths-orbit/"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7.bin"/><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10: Rigid bodies – </a:t>
            </a:r>
          </a:p>
          <a:p>
            <a:pPr algn="ctr"/>
            <a:r>
              <a:rPr lang="en-US" sz="2800" b="1" dirty="0"/>
              <a:t>Chap. 5 (F &amp;W)</a:t>
            </a:r>
            <a:endParaRPr lang="en-US" sz="3200" b="1" dirty="0">
              <a:solidFill>
                <a:schemeClr val="folHlink"/>
              </a:solidFill>
            </a:endParaRPr>
          </a:p>
          <a:p>
            <a:pPr marL="1428750" lvl="3" indent="-514350">
              <a:spcBef>
                <a:spcPct val="50000"/>
              </a:spcBef>
              <a:buFont typeface="+mj-lt"/>
              <a:buAutoNum type="arabicPeriod"/>
            </a:pPr>
            <a:r>
              <a:rPr lang="en-US" sz="3200" b="1" dirty="0">
                <a:solidFill>
                  <a:schemeClr val="folHlink"/>
                </a:solidFill>
              </a:rPr>
              <a:t>Rigid body motion</a:t>
            </a:r>
          </a:p>
          <a:p>
            <a:pPr marL="1428750" lvl="3" indent="-514350">
              <a:spcBef>
                <a:spcPct val="50000"/>
              </a:spcBef>
              <a:buFont typeface="+mj-lt"/>
              <a:buAutoNum type="arabicPeriod"/>
            </a:pPr>
            <a:r>
              <a:rPr lang="en-US" sz="3200" b="1" dirty="0">
                <a:solidFill>
                  <a:schemeClr val="folHlink"/>
                </a:solidFill>
                <a:sym typeface="Wingdings" pitchFamily="2" charset="2"/>
              </a:rPr>
              <a:t>Notion of the center of mass</a:t>
            </a:r>
          </a:p>
          <a:p>
            <a:pPr marL="1428750" lvl="3" indent="-514350">
              <a:spcBef>
                <a:spcPct val="50000"/>
              </a:spcBef>
              <a:buFont typeface="+mj-lt"/>
              <a:buAutoNum type="arabicPeriod"/>
            </a:pPr>
            <a:r>
              <a:rPr lang="en-US" sz="3200" b="1" dirty="0">
                <a:solidFill>
                  <a:schemeClr val="folHlink"/>
                </a:solidFill>
                <a:sym typeface="Wingdings" pitchFamily="2" charset="2"/>
              </a:rPr>
              <a:t>Moment of inertia tensor</a:t>
            </a:r>
          </a:p>
          <a:p>
            <a:pPr marL="1428750" lvl="3" indent="-514350">
              <a:spcBef>
                <a:spcPct val="50000"/>
              </a:spcBef>
              <a:buFont typeface="+mj-lt"/>
              <a:buAutoNum type="arabicPeriod"/>
            </a:pPr>
            <a:r>
              <a:rPr lang="en-US" sz="3200" b="1" dirty="0">
                <a:solidFill>
                  <a:schemeClr val="folHlink"/>
                </a:solidFill>
                <a:sym typeface="Wingdings" pitchFamily="2" charset="2"/>
              </a:rPr>
              <a:t>Torque free motion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6226726"/>
              </p:ext>
            </p:extLst>
          </p:nvPr>
        </p:nvGraphicFramePr>
        <p:xfrm>
          <a:off x="1447800" y="685800"/>
          <a:ext cx="4514850" cy="1960562"/>
        </p:xfrm>
        <a:graphic>
          <a:graphicData uri="http://schemas.openxmlformats.org/presentationml/2006/ole">
            <mc:AlternateContent xmlns:mc="http://schemas.openxmlformats.org/markup-compatibility/2006">
              <mc:Choice xmlns:v="urn:schemas-microsoft-com:vml" Requires="v">
                <p:oleObj name="数式" r:id="rId3" imgW="2095200" imgH="939600" progId="Equation.3">
                  <p:embed/>
                </p:oleObj>
              </mc:Choice>
              <mc:Fallback>
                <p:oleObj name="数式" r:id="rId3" imgW="2095200" imgH="939600" progId="Equation.3">
                  <p:embed/>
                  <p:pic>
                    <p:nvPicPr>
                      <p:cNvPr id="5" name="Object 4"/>
                      <p:cNvPicPr>
                        <a:picLocks noChangeAspect="1" noChangeArrowheads="1"/>
                      </p:cNvPicPr>
                      <p:nvPr/>
                    </p:nvPicPr>
                    <p:blipFill>
                      <a:blip r:embed="rId4"/>
                      <a:srcRect/>
                      <a:stretch>
                        <a:fillRect/>
                      </a:stretch>
                    </p:blipFill>
                    <p:spPr bwMode="auto">
                      <a:xfrm>
                        <a:off x="1447800" y="685800"/>
                        <a:ext cx="45148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5105400" cy="461665"/>
          </a:xfrm>
          <a:prstGeom prst="rect">
            <a:avLst/>
          </a:prstGeom>
          <a:noFill/>
        </p:spPr>
        <p:txBody>
          <a:bodyPr wrap="square" rtlCol="0">
            <a:spAutoFit/>
          </a:bodyPr>
          <a:lstStyle/>
          <a:p>
            <a:r>
              <a:rPr lang="en-US" sz="2400" dirty="0">
                <a:latin typeface="+mj-lt"/>
              </a:rPr>
              <a:t>Effects on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2640322"/>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数式" r:id="rId5" imgW="3848040" imgH="1041120" progId="Equation.3">
                  <p:embed/>
                </p:oleObj>
              </mc:Choice>
              <mc:Fallback>
                <p:oleObj name="数式" r:id="rId5" imgW="3848040" imgH="1041120" progId="Equation.3">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03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594380"/>
              </p:ext>
            </p:extLst>
          </p:nvPr>
        </p:nvGraphicFramePr>
        <p:xfrm>
          <a:off x="444618" y="291306"/>
          <a:ext cx="3933825" cy="1909763"/>
        </p:xfrm>
        <a:graphic>
          <a:graphicData uri="http://schemas.openxmlformats.org/presentationml/2006/ole">
            <mc:AlternateContent xmlns:mc="http://schemas.openxmlformats.org/markup-compatibility/2006">
              <mc:Choice xmlns:v="urn:schemas-microsoft-com:vml" Requires="v">
                <p:oleObj name="Equation" r:id="rId3" imgW="1828800" imgH="914400" progId="Equation.DSMT4">
                  <p:embed/>
                </p:oleObj>
              </mc:Choice>
              <mc:Fallback>
                <p:oleObj name="Equation" r:id="rId3" imgW="1828800" imgH="914400" progId="Equation.DSMT4">
                  <p:embed/>
                  <p:pic>
                    <p:nvPicPr>
                      <p:cNvPr id="5" name="Object 4"/>
                      <p:cNvPicPr>
                        <a:picLocks noChangeAspect="1" noChangeArrowheads="1"/>
                      </p:cNvPicPr>
                      <p:nvPr/>
                    </p:nvPicPr>
                    <p:blipFill>
                      <a:blip r:embed="rId4"/>
                      <a:srcRect/>
                      <a:stretch>
                        <a:fillRect/>
                      </a:stretch>
                    </p:blipFill>
                    <p:spPr bwMode="auto">
                      <a:xfrm>
                        <a:off x="444618" y="291306"/>
                        <a:ext cx="39338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3241363112"/>
              </p:ext>
            </p:extLst>
          </p:nvPr>
        </p:nvGraphicFramePr>
        <p:xfrm>
          <a:off x="857250" y="2438400"/>
          <a:ext cx="4781550" cy="3819525"/>
        </p:xfrm>
        <a:graphic>
          <a:graphicData uri="http://schemas.openxmlformats.org/presentationml/2006/ole">
            <mc:AlternateContent xmlns:mc="http://schemas.openxmlformats.org/markup-compatibility/2006">
              <mc:Choice xmlns:v="urn:schemas-microsoft-com:vml" Requires="v">
                <p:oleObj name="数式" r:id="rId5" imgW="2222280" imgH="1828800" progId="Equation.3">
                  <p:embed/>
                </p:oleObj>
              </mc:Choice>
              <mc:Fallback>
                <p:oleObj name="数式" r:id="rId5" imgW="2222280" imgH="1828800" progId="Equation.3">
                  <p:embed/>
                  <p:pic>
                    <p:nvPicPr>
                      <p:cNvPr id="15" name="Object 14"/>
                      <p:cNvPicPr>
                        <a:picLocks noChangeAspect="1" noChangeArrowheads="1"/>
                      </p:cNvPicPr>
                      <p:nvPr/>
                    </p:nvPicPr>
                    <p:blipFill>
                      <a:blip r:embed="rId6"/>
                      <a:srcRect/>
                      <a:stretch>
                        <a:fillRect/>
                      </a:stretch>
                    </p:blipFill>
                    <p:spPr bwMode="auto">
                      <a:xfrm>
                        <a:off x="857250" y="2438400"/>
                        <a:ext cx="4781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352425" y="2642801"/>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9489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58327580"/>
              </p:ext>
            </p:extLst>
          </p:nvPr>
        </p:nvGraphicFramePr>
        <p:xfrm>
          <a:off x="457200" y="419694"/>
          <a:ext cx="5361664" cy="1790106"/>
        </p:xfrm>
        <a:graphic>
          <a:graphicData uri="http://schemas.openxmlformats.org/presentationml/2006/ole">
            <mc:AlternateContent xmlns:mc="http://schemas.openxmlformats.org/markup-compatibility/2006">
              <mc:Choice xmlns:v="urn:schemas-microsoft-com:vml" Requires="v">
                <p:oleObj name="Equation" r:id="rId3" imgW="3657600" imgH="1257120" progId="Equation.DSMT4">
                  <p:embed/>
                </p:oleObj>
              </mc:Choice>
              <mc:Fallback>
                <p:oleObj name="Equation" r:id="rId3" imgW="3657600" imgH="1257120" progId="Equation.DSMT4">
                  <p:embed/>
                  <p:pic>
                    <p:nvPicPr>
                      <p:cNvPr id="5" name="Object 4"/>
                      <p:cNvPicPr>
                        <a:picLocks noChangeAspect="1" noChangeArrowheads="1"/>
                      </p:cNvPicPr>
                      <p:nvPr/>
                    </p:nvPicPr>
                    <p:blipFill>
                      <a:blip r:embed="rId4"/>
                      <a:srcRect/>
                      <a:stretch>
                        <a:fillRect/>
                      </a:stretch>
                    </p:blipFill>
                    <p:spPr bwMode="auto">
                      <a:xfrm>
                        <a:off x="457200" y="419694"/>
                        <a:ext cx="5361664" cy="179010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216801"/>
              </p:ext>
            </p:extLst>
          </p:nvPr>
        </p:nvGraphicFramePr>
        <p:xfrm>
          <a:off x="388938" y="2360613"/>
          <a:ext cx="5819775" cy="1220787"/>
        </p:xfrm>
        <a:graphic>
          <a:graphicData uri="http://schemas.openxmlformats.org/presentationml/2006/ole">
            <mc:AlternateContent xmlns:mc="http://schemas.openxmlformats.org/markup-compatibility/2006">
              <mc:Choice xmlns:v="urn:schemas-microsoft-com:vml" Requires="v">
                <p:oleObj name="Equation" r:id="rId5" imgW="2705040" imgH="583920" progId="Equation.DSMT4">
                  <p:embed/>
                </p:oleObj>
              </mc:Choice>
              <mc:Fallback>
                <p:oleObj name="Equation" r:id="rId5" imgW="2705040" imgH="583920" progId="Equation.DSMT4">
                  <p:embed/>
                  <p:pic>
                    <p:nvPicPr>
                      <p:cNvPr id="6" name="Object 5"/>
                      <p:cNvPicPr>
                        <a:picLocks noChangeAspect="1" noChangeArrowheads="1"/>
                      </p:cNvPicPr>
                      <p:nvPr/>
                    </p:nvPicPr>
                    <p:blipFill>
                      <a:blip r:embed="rId6"/>
                      <a:srcRect/>
                      <a:stretch>
                        <a:fillRect/>
                      </a:stretch>
                    </p:blipFill>
                    <p:spPr bwMode="auto">
                      <a:xfrm>
                        <a:off x="388938" y="2360613"/>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2023344"/>
              </p:ext>
            </p:extLst>
          </p:nvPr>
        </p:nvGraphicFramePr>
        <p:xfrm>
          <a:off x="685800" y="3581400"/>
          <a:ext cx="3987800" cy="2786063"/>
        </p:xfrm>
        <a:graphic>
          <a:graphicData uri="http://schemas.openxmlformats.org/presentationml/2006/ole">
            <mc:AlternateContent xmlns:mc="http://schemas.openxmlformats.org/markup-compatibility/2006">
              <mc:Choice xmlns:v="urn:schemas-microsoft-com:vml" Requires="v">
                <p:oleObj name="数式" r:id="rId7" imgW="1854000" imgH="1333440" progId="Equation.3">
                  <p:embed/>
                </p:oleObj>
              </mc:Choice>
              <mc:Fallback>
                <p:oleObj name="数式" r:id="rId7" imgW="1854000" imgH="1333440" progId="Equation.3">
                  <p:embed/>
                  <p:pic>
                    <p:nvPicPr>
                      <p:cNvPr id="7" name="Object 6"/>
                      <p:cNvPicPr>
                        <a:picLocks noChangeAspect="1" noChangeArrowheads="1"/>
                      </p:cNvPicPr>
                      <p:nvPr/>
                    </p:nvPicPr>
                    <p:blipFill>
                      <a:blip r:embed="rId8"/>
                      <a:srcRect/>
                      <a:stretch>
                        <a:fillRect/>
                      </a:stretch>
                    </p:blipFill>
                    <p:spPr bwMode="auto">
                      <a:xfrm>
                        <a:off x="685800" y="35814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97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0417994"/>
              </p:ext>
            </p:extLst>
          </p:nvPr>
        </p:nvGraphicFramePr>
        <p:xfrm>
          <a:off x="246306" y="620579"/>
          <a:ext cx="4589463" cy="1431925"/>
        </p:xfrm>
        <a:graphic>
          <a:graphicData uri="http://schemas.openxmlformats.org/presentationml/2006/ole">
            <mc:AlternateContent xmlns:mc="http://schemas.openxmlformats.org/markup-compatibility/2006">
              <mc:Choice xmlns:v="urn:schemas-microsoft-com:vml" Requires="v">
                <p:oleObj name="Equation" r:id="rId3" imgW="2133360" imgH="685800" progId="Equation.DSMT4">
                  <p:embed/>
                </p:oleObj>
              </mc:Choice>
              <mc:Fallback>
                <p:oleObj name="Equation" r:id="rId3" imgW="2133360" imgH="685800" progId="Equation.DSMT4">
                  <p:embed/>
                  <p:pic>
                    <p:nvPicPr>
                      <p:cNvPr id="5" name="Object 4"/>
                      <p:cNvPicPr>
                        <a:picLocks noChangeAspect="1" noChangeArrowheads="1"/>
                      </p:cNvPicPr>
                      <p:nvPr/>
                    </p:nvPicPr>
                    <p:blipFill>
                      <a:blip r:embed="rId4"/>
                      <a:srcRect/>
                      <a:stretch>
                        <a:fillRect/>
                      </a:stretch>
                    </p:blipFill>
                    <p:spPr bwMode="auto">
                      <a:xfrm>
                        <a:off x="246306" y="620579"/>
                        <a:ext cx="4589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830220143"/>
              </p:ext>
            </p:extLst>
          </p:nvPr>
        </p:nvGraphicFramePr>
        <p:xfrm>
          <a:off x="814388" y="2771775"/>
          <a:ext cx="5191125" cy="3395663"/>
        </p:xfrm>
        <a:graphic>
          <a:graphicData uri="http://schemas.openxmlformats.org/presentationml/2006/ole">
            <mc:AlternateContent xmlns:mc="http://schemas.openxmlformats.org/markup-compatibility/2006">
              <mc:Choice xmlns:v="urn:schemas-microsoft-com:vml" Requires="v">
                <p:oleObj name="Equation" r:id="rId5" imgW="2412720" imgH="1625400" progId="Equation.DSMT4">
                  <p:embed/>
                </p:oleObj>
              </mc:Choice>
              <mc:Fallback>
                <p:oleObj name="Equation" r:id="rId5" imgW="2412720" imgH="1625400" progId="Equation.DSMT4">
                  <p:embed/>
                  <p:pic>
                    <p:nvPicPr>
                      <p:cNvPr id="15" name="Object 14"/>
                      <p:cNvPicPr>
                        <a:picLocks noChangeAspect="1" noChangeArrowheads="1"/>
                      </p:cNvPicPr>
                      <p:nvPr/>
                    </p:nvPicPr>
                    <p:blipFill>
                      <a:blip r:embed="rId6"/>
                      <a:srcRect/>
                      <a:stretch>
                        <a:fillRect/>
                      </a:stretch>
                    </p:blipFill>
                    <p:spPr bwMode="auto">
                      <a:xfrm>
                        <a:off x="814388" y="2771775"/>
                        <a:ext cx="519112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246306" y="2967335"/>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graphicFrame>
        <p:nvGraphicFramePr>
          <p:cNvPr id="7" name="Object 6">
            <a:extLst>
              <a:ext uri="{FF2B5EF4-FFF2-40B4-BE49-F238E27FC236}">
                <a16:creationId xmlns:a16="http://schemas.microsoft.com/office/drawing/2014/main" id="{25EE855D-85A9-4FC9-AFA1-5080F4B720E4}"/>
              </a:ext>
            </a:extLst>
          </p:cNvPr>
          <p:cNvGraphicFramePr>
            <a:graphicFrameLocks noChangeAspect="1"/>
          </p:cNvGraphicFramePr>
          <p:nvPr>
            <p:extLst>
              <p:ext uri="{D42A27DB-BD31-4B8C-83A1-F6EECF244321}">
                <p14:modId xmlns:p14="http://schemas.microsoft.com/office/powerpoint/2010/main" val="780866322"/>
              </p:ext>
            </p:extLst>
          </p:nvPr>
        </p:nvGraphicFramePr>
        <p:xfrm>
          <a:off x="5609099" y="3016579"/>
          <a:ext cx="3007466" cy="577191"/>
        </p:xfrm>
        <a:graphic>
          <a:graphicData uri="http://schemas.openxmlformats.org/presentationml/2006/ole">
            <mc:AlternateContent xmlns:mc="http://schemas.openxmlformats.org/markup-compatibility/2006">
              <mc:Choice xmlns:v="urn:schemas-microsoft-com:vml" Requires="v">
                <p:oleObj name="Equation" r:id="rId7" imgW="1257120" imgH="241200" progId="Equation.DSMT4">
                  <p:embed/>
                </p:oleObj>
              </mc:Choice>
              <mc:Fallback>
                <p:oleObj name="Equation" r:id="rId7" imgW="1257120" imgH="241200" progId="Equation.DSMT4">
                  <p:embed/>
                  <p:pic>
                    <p:nvPicPr>
                      <p:cNvPr id="0" name=""/>
                      <p:cNvPicPr/>
                      <p:nvPr/>
                    </p:nvPicPr>
                    <p:blipFill>
                      <a:blip r:embed="rId8"/>
                      <a:stretch>
                        <a:fillRect/>
                      </a:stretch>
                    </p:blipFill>
                    <p:spPr>
                      <a:xfrm>
                        <a:off x="5609099" y="3016579"/>
                        <a:ext cx="3007466" cy="577191"/>
                      </a:xfrm>
                      <a:prstGeom prst="rect">
                        <a:avLst/>
                      </a:prstGeom>
                    </p:spPr>
                  </p:pic>
                </p:oleObj>
              </mc:Fallback>
            </mc:AlternateContent>
          </a:graphicData>
        </a:graphic>
      </p:graphicFrame>
    </p:spTree>
    <p:extLst>
      <p:ext uri="{BB962C8B-B14F-4D97-AF65-F5344CB8AC3E}">
        <p14:creationId xmlns:p14="http://schemas.microsoft.com/office/powerpoint/2010/main" val="3200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76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An example with 4 point masses and massless rigid bonds</a:t>
            </a:r>
          </a:p>
        </p:txBody>
      </p:sp>
      <p:sp>
        <p:nvSpPr>
          <p:cNvPr id="8" name="TextBox 7">
            <a:extLst>
              <a:ext uri="{FF2B5EF4-FFF2-40B4-BE49-F238E27FC236}">
                <a16:creationId xmlns:a16="http://schemas.microsoft.com/office/drawing/2014/main" id="{DC72A59A-30FB-4E2C-B943-D9484CFFEE63}"/>
              </a:ext>
            </a:extLst>
          </p:cNvPr>
          <p:cNvSpPr txBox="1"/>
          <p:nvPr/>
        </p:nvSpPr>
        <p:spPr>
          <a:xfrm>
            <a:off x="277906" y="2133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3133164" y="2967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1066800" y="4244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2133600" y="3733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2025501" y="1948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981200" y="3335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958369" y="3327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653154" y="3944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2025501" y="1811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726075" y="3087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2056166003"/>
              </p:ext>
            </p:extLst>
          </p:nvPr>
        </p:nvGraphicFramePr>
        <p:xfrm>
          <a:off x="582706" y="750064"/>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15" name="Object 14"/>
                      <p:cNvPicPr>
                        <a:picLocks noChangeAspect="1" noChangeArrowheads="1"/>
                      </p:cNvPicPr>
                      <p:nvPr/>
                    </p:nvPicPr>
                    <p:blipFill>
                      <a:blip r:embed="rId5"/>
                      <a:srcRect/>
                      <a:stretch>
                        <a:fillRect/>
                      </a:stretch>
                    </p:blipFill>
                    <p:spPr bwMode="auto">
                      <a:xfrm>
                        <a:off x="582706" y="750064"/>
                        <a:ext cx="3337723" cy="830997"/>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F6B2D97B-6EEF-4AB4-AD1F-03590DBF6E90}"/>
              </a:ext>
            </a:extLst>
          </p:cNvPr>
          <p:cNvGraphicFramePr>
            <a:graphicFrameLocks noChangeAspect="1"/>
          </p:cNvGraphicFramePr>
          <p:nvPr>
            <p:extLst>
              <p:ext uri="{D42A27DB-BD31-4B8C-83A1-F6EECF244321}">
                <p14:modId xmlns:p14="http://schemas.microsoft.com/office/powerpoint/2010/main" val="3518122784"/>
              </p:ext>
            </p:extLst>
          </p:nvPr>
        </p:nvGraphicFramePr>
        <p:xfrm>
          <a:off x="4637945" y="629990"/>
          <a:ext cx="4435508" cy="173221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
                      <p:cNvPicPr/>
                      <p:nvPr/>
                    </p:nvPicPr>
                    <p:blipFill>
                      <a:blip r:embed="rId7"/>
                      <a:stretch>
                        <a:fillRect/>
                      </a:stretch>
                    </p:blipFill>
                    <p:spPr>
                      <a:xfrm>
                        <a:off x="4637945" y="629990"/>
                        <a:ext cx="4435508" cy="173221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2835640723"/>
              </p:ext>
            </p:extLst>
          </p:nvPr>
        </p:nvGraphicFramePr>
        <p:xfrm>
          <a:off x="4768055" y="3549523"/>
          <a:ext cx="4060825" cy="2067329"/>
        </p:xfrm>
        <a:graphic>
          <a:graphicData uri="http://schemas.openxmlformats.org/presentationml/2006/ole">
            <mc:AlternateContent xmlns:mc="http://schemas.openxmlformats.org/markup-compatibility/2006">
              <mc:Choice xmlns:v="urn:schemas-microsoft-com:vml" Requires="v">
                <p:oleObj name="Equation" r:id="rId8" imgW="1396800" imgH="711000" progId="Equation.DSMT4">
                  <p:embed/>
                </p:oleObj>
              </mc:Choice>
              <mc:Fallback>
                <p:oleObj name="Equation" r:id="rId8" imgW="1396800" imgH="711000" progId="Equation.DSMT4">
                  <p:embed/>
                  <p:pic>
                    <p:nvPicPr>
                      <p:cNvPr id="0" name=""/>
                      <p:cNvPicPr/>
                      <p:nvPr/>
                    </p:nvPicPr>
                    <p:blipFill>
                      <a:blip r:embed="rId9"/>
                      <a:stretch>
                        <a:fillRect/>
                      </a:stretch>
                    </p:blipFill>
                    <p:spPr>
                      <a:xfrm>
                        <a:off x="4768055" y="3549523"/>
                        <a:ext cx="4060825" cy="2067329"/>
                      </a:xfrm>
                      <a:prstGeom prst="rect">
                        <a:avLst/>
                      </a:prstGeom>
                    </p:spPr>
                  </p:pic>
                </p:oleObj>
              </mc:Fallback>
            </mc:AlternateContent>
          </a:graphicData>
        </a:graphic>
      </p:graphicFrame>
    </p:spTree>
    <p:extLst>
      <p:ext uri="{BB962C8B-B14F-4D97-AF65-F5344CB8AC3E}">
        <p14:creationId xmlns:p14="http://schemas.microsoft.com/office/powerpoint/2010/main" val="182238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6" y="914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Example continued --</a:t>
            </a:r>
          </a:p>
        </p:txBody>
      </p:sp>
      <p:sp>
        <p:nvSpPr>
          <p:cNvPr id="8" name="TextBox 7">
            <a:extLst>
              <a:ext uri="{FF2B5EF4-FFF2-40B4-BE49-F238E27FC236}">
                <a16:creationId xmlns:a16="http://schemas.microsoft.com/office/drawing/2014/main" id="{DC72A59A-30FB-4E2C-B943-D9484CFFEE63}"/>
              </a:ext>
            </a:extLst>
          </p:cNvPr>
          <p:cNvSpPr txBox="1"/>
          <p:nvPr/>
        </p:nvSpPr>
        <p:spPr>
          <a:xfrm>
            <a:off x="-76200" y="1371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2779058" y="2205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712694" y="3482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1779494" y="2971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1671395" y="1186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627094" y="2573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604263" y="2565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299048" y="3182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1671395" y="1049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371969" y="2325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1487334497"/>
              </p:ext>
            </p:extLst>
          </p:nvPr>
        </p:nvGraphicFramePr>
        <p:xfrm>
          <a:off x="4082422" y="60156"/>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23" name="Object 22">
                        <a:extLst>
                          <a:ext uri="{FF2B5EF4-FFF2-40B4-BE49-F238E27FC236}">
                            <a16:creationId xmlns:a16="http://schemas.microsoft.com/office/drawing/2014/main" id="{8A7FE362-614C-42EB-A71F-F9D9962D36C9}"/>
                          </a:ext>
                        </a:extLst>
                      </p:cNvPr>
                      <p:cNvPicPr>
                        <a:picLocks noChangeAspect="1" noChangeArrowheads="1"/>
                      </p:cNvPicPr>
                      <p:nvPr/>
                    </p:nvPicPr>
                    <p:blipFill>
                      <a:blip r:embed="rId5"/>
                      <a:srcRect/>
                      <a:stretch>
                        <a:fillRect/>
                      </a:stretch>
                    </p:blipFill>
                    <p:spPr bwMode="auto">
                      <a:xfrm>
                        <a:off x="4082422" y="60156"/>
                        <a:ext cx="3337723" cy="830997"/>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541837455"/>
              </p:ext>
            </p:extLst>
          </p:nvPr>
        </p:nvGraphicFramePr>
        <p:xfrm>
          <a:off x="4803478" y="2165968"/>
          <a:ext cx="4060825" cy="2067329"/>
        </p:xfrm>
        <a:graphic>
          <a:graphicData uri="http://schemas.openxmlformats.org/presentationml/2006/ole">
            <mc:AlternateContent xmlns:mc="http://schemas.openxmlformats.org/markup-compatibility/2006">
              <mc:Choice xmlns:v="urn:schemas-microsoft-com:vml" Requires="v">
                <p:oleObj name="Equation" r:id="rId6" imgW="1396800" imgH="711000" progId="Equation.DSMT4">
                  <p:embed/>
                </p:oleObj>
              </mc:Choice>
              <mc:Fallback>
                <p:oleObj name="Equation" r:id="rId6" imgW="1396800" imgH="711000" progId="Equation.DSMT4">
                  <p:embed/>
                  <p:pic>
                    <p:nvPicPr>
                      <p:cNvPr id="26" name="Object 25">
                        <a:extLst>
                          <a:ext uri="{FF2B5EF4-FFF2-40B4-BE49-F238E27FC236}">
                            <a16:creationId xmlns:a16="http://schemas.microsoft.com/office/drawing/2014/main" id="{CC7D2832-47DA-45EA-93F9-157716C0F1C0}"/>
                          </a:ext>
                        </a:extLst>
                      </p:cNvPr>
                      <p:cNvPicPr/>
                      <p:nvPr/>
                    </p:nvPicPr>
                    <p:blipFill>
                      <a:blip r:embed="rId7"/>
                      <a:stretch>
                        <a:fillRect/>
                      </a:stretch>
                    </p:blipFill>
                    <p:spPr>
                      <a:xfrm>
                        <a:off x="4803478" y="2165968"/>
                        <a:ext cx="4060825" cy="20673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8886D3A-B124-4B2D-A609-D78418915A99}"/>
              </a:ext>
            </a:extLst>
          </p:cNvPr>
          <p:cNvGraphicFramePr>
            <a:graphicFrameLocks noChangeAspect="1"/>
          </p:cNvGraphicFramePr>
          <p:nvPr>
            <p:extLst>
              <p:ext uri="{D42A27DB-BD31-4B8C-83A1-F6EECF244321}">
                <p14:modId xmlns:p14="http://schemas.microsoft.com/office/powerpoint/2010/main" val="1045749082"/>
              </p:ext>
            </p:extLst>
          </p:nvPr>
        </p:nvGraphicFramePr>
        <p:xfrm>
          <a:off x="4256087" y="4129653"/>
          <a:ext cx="3363913" cy="2203450"/>
        </p:xfrm>
        <a:graphic>
          <a:graphicData uri="http://schemas.openxmlformats.org/presentationml/2006/ole">
            <mc:AlternateContent xmlns:mc="http://schemas.openxmlformats.org/markup-compatibility/2006">
              <mc:Choice xmlns:v="urn:schemas-microsoft-com:vml" Requires="v">
                <p:oleObj name="Equation" r:id="rId8" imgW="1765080" imgH="1155600" progId="Equation.DSMT4">
                  <p:embed/>
                </p:oleObj>
              </mc:Choice>
              <mc:Fallback>
                <p:oleObj name="Equation" r:id="rId8" imgW="1765080" imgH="1155600" progId="Equation.DSMT4">
                  <p:embed/>
                  <p:pic>
                    <p:nvPicPr>
                      <p:cNvPr id="0" name=""/>
                      <p:cNvPicPr/>
                      <p:nvPr/>
                    </p:nvPicPr>
                    <p:blipFill>
                      <a:blip r:embed="rId9"/>
                      <a:stretch>
                        <a:fillRect/>
                      </a:stretch>
                    </p:blipFill>
                    <p:spPr>
                      <a:xfrm>
                        <a:off x="4256087" y="4129653"/>
                        <a:ext cx="3363913" cy="22034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6117BA-65F2-4DDD-8D21-6E8E19DDA7FE}"/>
              </a:ext>
            </a:extLst>
          </p:cNvPr>
          <p:cNvSpPr txBox="1"/>
          <p:nvPr/>
        </p:nvSpPr>
        <p:spPr>
          <a:xfrm>
            <a:off x="1158283" y="5075535"/>
            <a:ext cx="3581400" cy="461665"/>
          </a:xfrm>
          <a:prstGeom prst="rect">
            <a:avLst/>
          </a:prstGeom>
          <a:noFill/>
        </p:spPr>
        <p:txBody>
          <a:bodyPr wrap="square" rtlCol="0">
            <a:spAutoFit/>
          </a:bodyPr>
          <a:lstStyle/>
          <a:p>
            <a:r>
              <a:rPr lang="en-US" sz="2400" dirty="0">
                <a:latin typeface="+mj-lt"/>
              </a:rPr>
              <a:t>Principal moments:</a:t>
            </a:r>
          </a:p>
        </p:txBody>
      </p:sp>
    </p:spTree>
    <p:extLst>
      <p:ext uri="{BB962C8B-B14F-4D97-AF65-F5344CB8AC3E}">
        <p14:creationId xmlns:p14="http://schemas.microsoft.com/office/powerpoint/2010/main" val="219246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5FF2C-61E5-5643-E9F2-0E8B04B1136A}"/>
              </a:ext>
            </a:extLst>
          </p:cNvPr>
          <p:cNvPicPr>
            <a:picLocks noChangeAspect="1"/>
          </p:cNvPicPr>
          <p:nvPr/>
        </p:nvPicPr>
        <p:blipFill>
          <a:blip r:embed="rId3"/>
          <a:stretch>
            <a:fillRect/>
          </a:stretch>
        </p:blipFill>
        <p:spPr>
          <a:xfrm>
            <a:off x="609600" y="136525"/>
            <a:ext cx="8367609" cy="6253991"/>
          </a:xfrm>
          <a:prstGeom prst="rect">
            <a:avLst/>
          </a:prstGeom>
        </p:spPr>
      </p:pic>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168442" y="4572000"/>
            <a:ext cx="8991600" cy="3810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129658" y="983902"/>
            <a:ext cx="5014342"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Tree>
    <p:extLst>
      <p:ext uri="{BB962C8B-B14F-4D97-AF65-F5344CB8AC3E}">
        <p14:creationId xmlns:p14="http://schemas.microsoft.com/office/powerpoint/2010/main" val="194604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8E576-1327-4E52-852D-ECB695E4BB1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2BFCD1D9-6CC9-41E7-9030-FCD78B597AF5}"/>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B2F05C9F-8AE0-4628-8349-81AAC00FAB1C}"/>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45754FD3-9BD5-A7F7-BBC2-772432B5B0AF}"/>
              </a:ext>
            </a:extLst>
          </p:cNvPr>
          <p:cNvPicPr>
            <a:picLocks noChangeAspect="1"/>
          </p:cNvPicPr>
          <p:nvPr/>
        </p:nvPicPr>
        <p:blipFill>
          <a:blip r:embed="rId3"/>
          <a:stretch>
            <a:fillRect/>
          </a:stretch>
        </p:blipFill>
        <p:spPr>
          <a:xfrm>
            <a:off x="152400" y="79555"/>
            <a:ext cx="8763000" cy="6335185"/>
          </a:xfrm>
          <a:prstGeom prst="rect">
            <a:avLst/>
          </a:prstGeom>
        </p:spPr>
      </p:pic>
    </p:spTree>
    <p:extLst>
      <p:ext uri="{BB962C8B-B14F-4D97-AF65-F5344CB8AC3E}">
        <p14:creationId xmlns:p14="http://schemas.microsoft.com/office/powerpoint/2010/main" val="28351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ECC5-CB6F-1945-F3A0-9471029F5635}"/>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7548DD91-63C4-64E7-3282-99928605F189}"/>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EFD8850-2E3F-6268-8C7A-07321113467B}"/>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DF77BF4E-8949-7FCE-6A51-5A2D27A822AA}"/>
              </a:ext>
            </a:extLst>
          </p:cNvPr>
          <p:cNvSpPr txBox="1"/>
          <p:nvPr/>
        </p:nvSpPr>
        <p:spPr>
          <a:xfrm>
            <a:off x="304800" y="381000"/>
            <a:ext cx="8229600" cy="2677656"/>
          </a:xfrm>
          <a:prstGeom prst="rect">
            <a:avLst/>
          </a:prstGeom>
          <a:noFill/>
        </p:spPr>
        <p:txBody>
          <a:bodyPr wrap="square" rtlCol="0">
            <a:spAutoFit/>
          </a:bodyPr>
          <a:lstStyle/>
          <a:p>
            <a:r>
              <a:rPr lang="en-US" sz="2400" dirty="0">
                <a:latin typeface="+mj-lt"/>
              </a:rPr>
              <a:t>Up to now, we have considered the motions of idealized point particles of mass </a:t>
            </a:r>
            <a:r>
              <a:rPr lang="en-US" sz="2400" i="1" dirty="0">
                <a:latin typeface="+mj-lt"/>
              </a:rPr>
              <a:t>m</a:t>
            </a:r>
            <a:r>
              <a:rPr lang="en-US" sz="2400" dirty="0">
                <a:latin typeface="+mj-lt"/>
              </a:rPr>
              <a:t>, moving along a trajectory with generalized coordinates </a:t>
            </a:r>
            <a:r>
              <a:rPr lang="en-US" sz="2400" i="1" dirty="0" err="1">
                <a:latin typeface="+mj-lt"/>
              </a:rPr>
              <a:t>q</a:t>
            </a:r>
            <a:r>
              <a:rPr lang="en-US" sz="2400" i="1" baseline="-25000" dirty="0" err="1">
                <a:latin typeface="Symbol" panose="05050102010706020507" pitchFamily="18" charset="2"/>
              </a:rPr>
              <a:t>s</a:t>
            </a:r>
            <a:r>
              <a:rPr lang="en-US" sz="2400" i="1" dirty="0">
                <a:latin typeface="+mj-lt"/>
              </a:rPr>
              <a:t>(t)</a:t>
            </a:r>
            <a:r>
              <a:rPr lang="en-US" sz="2400" dirty="0">
                <a:latin typeface="+mj-lt"/>
              </a:rPr>
              <a:t> according to Newton’s laws and the </a:t>
            </a:r>
            <a:r>
              <a:rPr lang="en-US" sz="2400" dirty="0" err="1">
                <a:latin typeface="+mj-lt"/>
              </a:rPr>
              <a:t>Lagrangian</a:t>
            </a:r>
            <a:r>
              <a:rPr lang="en-US" sz="2400" dirty="0">
                <a:latin typeface="+mj-lt"/>
              </a:rPr>
              <a:t> and Hamiltonian equations of motion.  </a:t>
            </a:r>
          </a:p>
          <a:p>
            <a:r>
              <a:rPr lang="en-US" sz="2400" dirty="0">
                <a:latin typeface="+mj-lt"/>
              </a:rPr>
              <a:t>In this case, the kinetic energy of the particle depends only on the squared velocity of the particle scaled by its mass </a:t>
            </a:r>
            <a:r>
              <a:rPr lang="en-US" sz="2400" i="1" dirty="0">
                <a:latin typeface="+mj-lt"/>
              </a:rPr>
              <a:t>m</a:t>
            </a:r>
            <a:r>
              <a:rPr lang="en-US" sz="2400" dirty="0">
                <a:latin typeface="+mj-lt"/>
              </a:rPr>
              <a:t>.</a:t>
            </a:r>
          </a:p>
        </p:txBody>
      </p:sp>
      <p:graphicFrame>
        <p:nvGraphicFramePr>
          <p:cNvPr id="6" name="Object 5">
            <a:extLst>
              <a:ext uri="{FF2B5EF4-FFF2-40B4-BE49-F238E27FC236}">
                <a16:creationId xmlns:a16="http://schemas.microsoft.com/office/drawing/2014/main" id="{CCFD0A97-81B5-4984-B8FF-B2CA94397AC0}"/>
              </a:ext>
            </a:extLst>
          </p:cNvPr>
          <p:cNvGraphicFramePr>
            <a:graphicFrameLocks noChangeAspect="1"/>
          </p:cNvGraphicFramePr>
          <p:nvPr>
            <p:extLst>
              <p:ext uri="{D42A27DB-BD31-4B8C-83A1-F6EECF244321}">
                <p14:modId xmlns:p14="http://schemas.microsoft.com/office/powerpoint/2010/main" val="34039346"/>
              </p:ext>
            </p:extLst>
          </p:nvPr>
        </p:nvGraphicFramePr>
        <p:xfrm>
          <a:off x="1295400" y="3092344"/>
          <a:ext cx="6084562" cy="1742161"/>
        </p:xfrm>
        <a:graphic>
          <a:graphicData uri="http://schemas.openxmlformats.org/presentationml/2006/ole">
            <mc:AlternateContent xmlns:mc="http://schemas.openxmlformats.org/markup-compatibility/2006">
              <mc:Choice xmlns:v="urn:schemas-microsoft-com:vml" Requires="v">
                <p:oleObj name="Equation" r:id="rId2" imgW="2971800" imgH="850680" progId="Equation.DSMT4">
                  <p:embed/>
                </p:oleObj>
              </mc:Choice>
              <mc:Fallback>
                <p:oleObj name="Equation" r:id="rId2" imgW="2971800" imgH="850680" progId="Equation.DSMT4">
                  <p:embed/>
                  <p:pic>
                    <p:nvPicPr>
                      <p:cNvPr id="0" name=""/>
                      <p:cNvPicPr/>
                      <p:nvPr/>
                    </p:nvPicPr>
                    <p:blipFill>
                      <a:blip r:embed="rId3"/>
                      <a:stretch>
                        <a:fillRect/>
                      </a:stretch>
                    </p:blipFill>
                    <p:spPr>
                      <a:xfrm>
                        <a:off x="1295400" y="3092344"/>
                        <a:ext cx="6084562" cy="174216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FB0E6B-3D29-894A-75FA-BEFD00697105}"/>
              </a:ext>
            </a:extLst>
          </p:cNvPr>
          <p:cNvSpPr txBox="1"/>
          <p:nvPr/>
        </p:nvSpPr>
        <p:spPr>
          <a:xfrm>
            <a:off x="457200" y="5334000"/>
            <a:ext cx="8382000" cy="830997"/>
          </a:xfrm>
          <a:prstGeom prst="rect">
            <a:avLst/>
          </a:prstGeom>
          <a:noFill/>
        </p:spPr>
        <p:txBody>
          <a:bodyPr wrap="square" rtlCol="0">
            <a:spAutoFit/>
          </a:bodyPr>
          <a:lstStyle/>
          <a:p>
            <a:r>
              <a:rPr lang="en-US" sz="2400" dirty="0">
                <a:latin typeface="+mj-lt"/>
              </a:rPr>
              <a:t>In studying rigid body motion, we consider a system with distributed mass in which the motion is more complicated. </a:t>
            </a:r>
          </a:p>
        </p:txBody>
      </p:sp>
    </p:spTree>
    <p:extLst>
      <p:ext uri="{BB962C8B-B14F-4D97-AF65-F5344CB8AC3E}">
        <p14:creationId xmlns:p14="http://schemas.microsoft.com/office/powerpoint/2010/main" val="209059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55EA8-1283-FE9B-2135-E308B15662C8}"/>
              </a:ext>
            </a:extLst>
          </p:cNvPr>
          <p:cNvSpPr/>
          <p:nvPr/>
        </p:nvSpPr>
        <p:spPr>
          <a:xfrm rot="2267333">
            <a:off x="2207282" y="2233836"/>
            <a:ext cx="158342" cy="5692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D965DB-320B-92C8-77E3-38DC1C3F7A68}"/>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2BBC4EBA-C9E7-9271-CA60-048376FDBCA4}"/>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10819842-ADD7-8F16-11B2-55223FC40B75}"/>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Oval 4">
            <a:extLst>
              <a:ext uri="{FF2B5EF4-FFF2-40B4-BE49-F238E27FC236}">
                <a16:creationId xmlns:a16="http://schemas.microsoft.com/office/drawing/2014/main" id="{BD328E33-39DA-7E61-515D-E7B7DAD030ED}"/>
              </a:ext>
            </a:extLst>
          </p:cNvPr>
          <p:cNvSpPr>
            <a:spLocks noChangeAspect="1"/>
          </p:cNvSpPr>
          <p:nvPr/>
        </p:nvSpPr>
        <p:spPr>
          <a:xfrm>
            <a:off x="1805539" y="257492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C0C9AE-A581-B931-7C2A-3F03D913665E}"/>
              </a:ext>
            </a:extLst>
          </p:cNvPr>
          <p:cNvSpPr>
            <a:spLocks noChangeAspect="1"/>
          </p:cNvSpPr>
          <p:nvPr/>
        </p:nvSpPr>
        <p:spPr>
          <a:xfrm>
            <a:off x="2362200" y="1905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66226B4-EA1B-0A85-14C8-E5C5748767A8}"/>
              </a:ext>
            </a:extLst>
          </p:cNvPr>
          <p:cNvCxnSpPr/>
          <p:nvPr/>
        </p:nvCxnSpPr>
        <p:spPr>
          <a:xfrm flipV="1">
            <a:off x="1143000" y="1143000"/>
            <a:ext cx="0" cy="2133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7645D-04A4-7BD5-8ADF-B4D4ADC458DE}"/>
              </a:ext>
            </a:extLst>
          </p:cNvPr>
          <p:cNvCxnSpPr/>
          <p:nvPr/>
        </p:nvCxnSpPr>
        <p:spPr>
          <a:xfrm>
            <a:off x="1143000" y="3276600"/>
            <a:ext cx="2590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55C970-A9A0-0C61-EDEF-218029FDAE49}"/>
              </a:ext>
            </a:extLst>
          </p:cNvPr>
          <p:cNvSpPr txBox="1"/>
          <p:nvPr/>
        </p:nvSpPr>
        <p:spPr>
          <a:xfrm>
            <a:off x="2225748" y="2638375"/>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1</a:t>
            </a:r>
            <a:endParaRPr lang="en-US" sz="2400" i="1" dirty="0">
              <a:solidFill>
                <a:srgbClr val="FF0000"/>
              </a:solidFill>
              <a:latin typeface="+mj-lt"/>
            </a:endParaRPr>
          </a:p>
        </p:txBody>
      </p:sp>
      <p:sp>
        <p:nvSpPr>
          <p:cNvPr id="13" name="TextBox 12">
            <a:extLst>
              <a:ext uri="{FF2B5EF4-FFF2-40B4-BE49-F238E27FC236}">
                <a16:creationId xmlns:a16="http://schemas.microsoft.com/office/drawing/2014/main" id="{93BE07F0-34C3-4E08-4DA2-09B8ECD7E90F}"/>
              </a:ext>
            </a:extLst>
          </p:cNvPr>
          <p:cNvSpPr txBox="1"/>
          <p:nvPr/>
        </p:nvSpPr>
        <p:spPr>
          <a:xfrm>
            <a:off x="2819400" y="1905000"/>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2</a:t>
            </a:r>
            <a:endParaRPr lang="en-US" sz="2400" i="1" dirty="0">
              <a:solidFill>
                <a:srgbClr val="FF0000"/>
              </a:solidFill>
              <a:latin typeface="+mj-lt"/>
            </a:endParaRPr>
          </a:p>
        </p:txBody>
      </p:sp>
      <p:sp>
        <p:nvSpPr>
          <p:cNvPr id="14" name="TextBox 13">
            <a:extLst>
              <a:ext uri="{FF2B5EF4-FFF2-40B4-BE49-F238E27FC236}">
                <a16:creationId xmlns:a16="http://schemas.microsoft.com/office/drawing/2014/main" id="{92B7E96D-53BE-69EE-6EAF-C83B238A1BA6}"/>
              </a:ext>
            </a:extLst>
          </p:cNvPr>
          <p:cNvSpPr txBox="1"/>
          <p:nvPr/>
        </p:nvSpPr>
        <p:spPr>
          <a:xfrm>
            <a:off x="304800" y="228600"/>
            <a:ext cx="6934200" cy="830997"/>
          </a:xfrm>
          <a:prstGeom prst="rect">
            <a:avLst/>
          </a:prstGeom>
          <a:noFill/>
        </p:spPr>
        <p:txBody>
          <a:bodyPr wrap="square" rtlCol="0">
            <a:spAutoFit/>
          </a:bodyPr>
          <a:lstStyle/>
          <a:p>
            <a:r>
              <a:rPr lang="en-US" sz="2400" dirty="0">
                <a:latin typeface="+mj-lt"/>
              </a:rPr>
              <a:t>Example of a rigid body system consisting of two masses:</a:t>
            </a:r>
          </a:p>
        </p:txBody>
      </p:sp>
      <p:cxnSp>
        <p:nvCxnSpPr>
          <p:cNvPr id="15" name="Straight Arrow Connector 14">
            <a:extLst>
              <a:ext uri="{FF2B5EF4-FFF2-40B4-BE49-F238E27FC236}">
                <a16:creationId xmlns:a16="http://schemas.microsoft.com/office/drawing/2014/main" id="{2E5F4548-363E-A102-3CC7-62A2003504A7}"/>
              </a:ext>
            </a:extLst>
          </p:cNvPr>
          <p:cNvCxnSpPr>
            <a:cxnSpLocks/>
          </p:cNvCxnSpPr>
          <p:nvPr/>
        </p:nvCxnSpPr>
        <p:spPr>
          <a:xfrm flipV="1">
            <a:off x="1082142" y="2791905"/>
            <a:ext cx="967339" cy="46785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226BD0-AD01-C562-E714-CEB9D32D27DF}"/>
              </a:ext>
            </a:extLst>
          </p:cNvPr>
          <p:cNvCxnSpPr>
            <a:cxnSpLocks/>
          </p:cNvCxnSpPr>
          <p:nvPr/>
        </p:nvCxnSpPr>
        <p:spPr>
          <a:xfrm flipV="1">
            <a:off x="1234541" y="2092616"/>
            <a:ext cx="1368795" cy="111498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9A18B1-5734-B4DB-13A0-6FDD20D2237E}"/>
              </a:ext>
            </a:extLst>
          </p:cNvPr>
          <p:cNvSpPr txBox="1"/>
          <p:nvPr/>
        </p:nvSpPr>
        <p:spPr>
          <a:xfrm>
            <a:off x="1447800" y="2891135"/>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1</a:t>
            </a:r>
            <a:endParaRPr lang="en-US" sz="2400" i="1" dirty="0">
              <a:solidFill>
                <a:srgbClr val="0000FF"/>
              </a:solidFill>
              <a:latin typeface="+mj-lt"/>
            </a:endParaRPr>
          </a:p>
        </p:txBody>
      </p:sp>
      <p:sp>
        <p:nvSpPr>
          <p:cNvPr id="22" name="TextBox 21">
            <a:extLst>
              <a:ext uri="{FF2B5EF4-FFF2-40B4-BE49-F238E27FC236}">
                <a16:creationId xmlns:a16="http://schemas.microsoft.com/office/drawing/2014/main" id="{517B4C08-1FFA-AE4C-54EA-8E1FA1CBF2B4}"/>
              </a:ext>
            </a:extLst>
          </p:cNvPr>
          <p:cNvSpPr txBox="1"/>
          <p:nvPr/>
        </p:nvSpPr>
        <p:spPr>
          <a:xfrm>
            <a:off x="1928262" y="1905000"/>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2</a:t>
            </a:r>
            <a:endParaRPr lang="en-US" sz="2400" i="1" dirty="0">
              <a:solidFill>
                <a:srgbClr val="0000FF"/>
              </a:solidFill>
              <a:latin typeface="+mj-lt"/>
            </a:endParaRPr>
          </a:p>
        </p:txBody>
      </p:sp>
      <p:graphicFrame>
        <p:nvGraphicFramePr>
          <p:cNvPr id="23" name="Object 22">
            <a:extLst>
              <a:ext uri="{FF2B5EF4-FFF2-40B4-BE49-F238E27FC236}">
                <a16:creationId xmlns:a16="http://schemas.microsoft.com/office/drawing/2014/main" id="{DAC7055C-A418-BD01-246E-C03691E66C3C}"/>
              </a:ext>
            </a:extLst>
          </p:cNvPr>
          <p:cNvGraphicFramePr>
            <a:graphicFrameLocks noChangeAspect="1"/>
          </p:cNvGraphicFramePr>
          <p:nvPr>
            <p:extLst>
              <p:ext uri="{D42A27DB-BD31-4B8C-83A1-F6EECF244321}">
                <p14:modId xmlns:p14="http://schemas.microsoft.com/office/powerpoint/2010/main" val="862820166"/>
              </p:ext>
            </p:extLst>
          </p:nvPr>
        </p:nvGraphicFramePr>
        <p:xfrm>
          <a:off x="5741969" y="1143000"/>
          <a:ext cx="2705100" cy="2427654"/>
        </p:xfrm>
        <a:graphic>
          <a:graphicData uri="http://schemas.openxmlformats.org/presentationml/2006/ole">
            <mc:AlternateContent xmlns:mc="http://schemas.openxmlformats.org/markup-compatibility/2006">
              <mc:Choice xmlns:v="urn:schemas-microsoft-com:vml" Requires="v">
                <p:oleObj name="Equation" r:id="rId2" imgW="990360" imgH="888840" progId="Equation.DSMT4">
                  <p:embed/>
                </p:oleObj>
              </mc:Choice>
              <mc:Fallback>
                <p:oleObj name="Equation" r:id="rId2" imgW="990360" imgH="888840" progId="Equation.DSMT4">
                  <p:embed/>
                  <p:pic>
                    <p:nvPicPr>
                      <p:cNvPr id="0" name=""/>
                      <p:cNvPicPr/>
                      <p:nvPr/>
                    </p:nvPicPr>
                    <p:blipFill>
                      <a:blip r:embed="rId3"/>
                      <a:stretch>
                        <a:fillRect/>
                      </a:stretch>
                    </p:blipFill>
                    <p:spPr>
                      <a:xfrm>
                        <a:off x="5741969" y="1143000"/>
                        <a:ext cx="2705100" cy="2427654"/>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174A0B12-DDF2-7952-E77C-6C0E9415AD00}"/>
              </a:ext>
            </a:extLst>
          </p:cNvPr>
          <p:cNvSpPr>
            <a:spLocks noChangeAspect="1"/>
          </p:cNvSpPr>
          <p:nvPr/>
        </p:nvSpPr>
        <p:spPr>
          <a:xfrm>
            <a:off x="2229552" y="2381247"/>
            <a:ext cx="203485" cy="203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D669E0-413A-1690-D86D-3E628B486979}"/>
              </a:ext>
            </a:extLst>
          </p:cNvPr>
          <p:cNvSpPr txBox="1"/>
          <p:nvPr/>
        </p:nvSpPr>
        <p:spPr>
          <a:xfrm>
            <a:off x="1362777" y="3816449"/>
            <a:ext cx="5890661" cy="2308324"/>
          </a:xfrm>
          <a:prstGeom prst="rect">
            <a:avLst/>
          </a:prstGeom>
          <a:noFill/>
        </p:spPr>
        <p:txBody>
          <a:bodyPr wrap="square" rtlCol="0">
            <a:spAutoFit/>
          </a:bodyPr>
          <a:lstStyle/>
          <a:p>
            <a:r>
              <a:rPr lang="en-US" sz="2400" dirty="0">
                <a:latin typeface="+mj-lt"/>
              </a:rPr>
              <a:t>With rigid bodies, we should consider motion of the body, both relative to an inertial frame of reference and also internal motion of the body.    For rigid body motion, it is assumed that no deformations or vibrations occur.</a:t>
            </a:r>
          </a:p>
        </p:txBody>
      </p:sp>
    </p:spTree>
    <p:extLst>
      <p:ext uri="{BB962C8B-B14F-4D97-AF65-F5344CB8AC3E}">
        <p14:creationId xmlns:p14="http://schemas.microsoft.com/office/powerpoint/2010/main" val="2764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63FA3-63D8-6F1F-CD95-10AE12B3184B}"/>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624B5D8B-EA35-1D68-2245-C438CFA21C0D}"/>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C6A5820A-2C5F-AA21-93AF-8CC6A36587DB}"/>
              </a:ext>
            </a:extLst>
          </p:cNvPr>
          <p:cNvSpPr>
            <a:spLocks noGrp="1"/>
          </p:cNvSpPr>
          <p:nvPr>
            <p:ph type="sldNum" sz="quarter" idx="12"/>
          </p:nvPr>
        </p:nvSpPr>
        <p:spPr/>
        <p:txBody>
          <a:bodyPr/>
          <a:lstStyle/>
          <a:p>
            <a:fld id="{CE368B07-CEBF-4C80-90AF-53B34FA04CF3}" type="slidenum">
              <a:rPr lang="en-US" smtClean="0"/>
              <a:pPr/>
              <a:t>6</a:t>
            </a:fld>
            <a:endParaRPr lang="en-US" dirty="0"/>
          </a:p>
        </p:txBody>
      </p:sp>
      <p:pic>
        <p:nvPicPr>
          <p:cNvPr id="5" name="Picture 4">
            <a:extLst>
              <a:ext uri="{FF2B5EF4-FFF2-40B4-BE49-F238E27FC236}">
                <a16:creationId xmlns:a16="http://schemas.microsoft.com/office/drawing/2014/main" id="{DFB76C94-529C-290C-470C-E432CF893509}"/>
              </a:ext>
            </a:extLst>
          </p:cNvPr>
          <p:cNvPicPr>
            <a:picLocks noChangeAspect="1"/>
          </p:cNvPicPr>
          <p:nvPr/>
        </p:nvPicPr>
        <p:blipFill>
          <a:blip r:embed="rId2"/>
          <a:stretch>
            <a:fillRect/>
          </a:stretch>
        </p:blipFill>
        <p:spPr>
          <a:xfrm>
            <a:off x="457200" y="838200"/>
            <a:ext cx="8255424" cy="4178515"/>
          </a:xfrm>
          <a:prstGeom prst="rect">
            <a:avLst/>
          </a:prstGeom>
        </p:spPr>
      </p:pic>
      <p:sp>
        <p:nvSpPr>
          <p:cNvPr id="6" name="TextBox 5">
            <a:extLst>
              <a:ext uri="{FF2B5EF4-FFF2-40B4-BE49-F238E27FC236}">
                <a16:creationId xmlns:a16="http://schemas.microsoft.com/office/drawing/2014/main" id="{430C290F-718E-C0B7-C40E-C064975D388B}"/>
              </a:ext>
            </a:extLst>
          </p:cNvPr>
          <p:cNvSpPr txBox="1"/>
          <p:nvPr/>
        </p:nvSpPr>
        <p:spPr>
          <a:xfrm>
            <a:off x="304800" y="304800"/>
            <a:ext cx="8839200" cy="461665"/>
          </a:xfrm>
          <a:prstGeom prst="rect">
            <a:avLst/>
          </a:prstGeom>
          <a:noFill/>
        </p:spPr>
        <p:txBody>
          <a:bodyPr wrap="square" rtlCol="0">
            <a:spAutoFit/>
          </a:bodyPr>
          <a:lstStyle/>
          <a:p>
            <a:r>
              <a:rPr lang="en-US" sz="2400" dirty="0">
                <a:latin typeface="+mj-lt"/>
                <a:hlinkClick r:id="rId3"/>
              </a:rPr>
              <a:t>https://www.dkfindout.com/us/space/solar-system/earths-orbit/</a:t>
            </a:r>
            <a:endParaRPr lang="en-US" sz="2400" dirty="0">
              <a:latin typeface="+mj-lt"/>
            </a:endParaRPr>
          </a:p>
        </p:txBody>
      </p:sp>
      <p:sp>
        <p:nvSpPr>
          <p:cNvPr id="7" name="TextBox 6">
            <a:extLst>
              <a:ext uri="{FF2B5EF4-FFF2-40B4-BE49-F238E27FC236}">
                <a16:creationId xmlns:a16="http://schemas.microsoft.com/office/drawing/2014/main" id="{EF9F21B2-FECF-7B43-9F6C-D31B6E84B053}"/>
              </a:ext>
            </a:extLst>
          </p:cNvPr>
          <p:cNvSpPr txBox="1"/>
          <p:nvPr/>
        </p:nvSpPr>
        <p:spPr>
          <a:xfrm>
            <a:off x="299987" y="5098877"/>
            <a:ext cx="8763000" cy="1200329"/>
          </a:xfrm>
          <a:prstGeom prst="rect">
            <a:avLst/>
          </a:prstGeom>
          <a:noFill/>
        </p:spPr>
        <p:txBody>
          <a:bodyPr wrap="square" rtlCol="0">
            <a:spAutoFit/>
          </a:bodyPr>
          <a:lstStyle/>
          <a:p>
            <a:r>
              <a:rPr lang="en-US" sz="2400" dirty="0">
                <a:latin typeface="+mj-lt"/>
              </a:rPr>
              <a:t>Knowing that the laws of physics are most conveniently applied with in an inertial frame of reference,  we will focus on how to analyze rotations of a rigid body.</a:t>
            </a:r>
          </a:p>
        </p:txBody>
      </p:sp>
    </p:spTree>
    <p:extLst>
      <p:ext uri="{BB962C8B-B14F-4D97-AF65-F5344CB8AC3E}">
        <p14:creationId xmlns:p14="http://schemas.microsoft.com/office/powerpoint/2010/main" val="413201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92" t="39535" r="24179" b="13907"/>
          <a:stretch/>
        </p:blipFill>
        <p:spPr bwMode="auto">
          <a:xfrm>
            <a:off x="1219200" y="1160317"/>
            <a:ext cx="7010400" cy="53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04800" y="20868"/>
            <a:ext cx="8001000" cy="1200329"/>
          </a:xfrm>
          <a:prstGeom prst="rect">
            <a:avLst/>
          </a:prstGeom>
          <a:noFill/>
        </p:spPr>
        <p:txBody>
          <a:bodyPr wrap="square" rtlCol="0">
            <a:spAutoFit/>
          </a:bodyPr>
          <a:lstStyle/>
          <a:p>
            <a:r>
              <a:rPr lang="en-US" sz="2400" dirty="0">
                <a:latin typeface="+mj-lt"/>
              </a:rPr>
              <a:t> </a:t>
            </a:r>
          </a:p>
          <a:p>
            <a:r>
              <a:rPr lang="en-US" sz="2400" dirty="0">
                <a:latin typeface="+mj-lt"/>
              </a:rPr>
              <a:t>The physics of rigid body motion;  body fixed frame vs inertial frame;   (using notation from Chapter 2 of  F &amp; W)</a:t>
            </a:r>
          </a:p>
        </p:txBody>
      </p:sp>
    </p:spTree>
    <p:extLst>
      <p:ext uri="{BB962C8B-B14F-4D97-AF65-F5344CB8AC3E}">
        <p14:creationId xmlns:p14="http://schemas.microsoft.com/office/powerpoint/2010/main" val="375299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228600"/>
            <a:ext cx="7073181"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236738354"/>
              </p:ext>
            </p:extLst>
          </p:nvPr>
        </p:nvGraphicFramePr>
        <p:xfrm>
          <a:off x="1035050" y="1059597"/>
          <a:ext cx="7073181" cy="5296753"/>
        </p:xfrm>
        <a:graphic>
          <a:graphicData uri="http://schemas.openxmlformats.org/presentationml/2006/ole">
            <mc:AlternateContent xmlns:mc="http://schemas.openxmlformats.org/markup-compatibility/2006">
              <mc:Choice xmlns:v="urn:schemas-microsoft-com:vml" Requires="v">
                <p:oleObj name="Equation" r:id="rId3" imgW="4546440" imgH="3517560" progId="Equation.DSMT4">
                  <p:embed/>
                </p:oleObj>
              </mc:Choice>
              <mc:Fallback>
                <p:oleObj name="Equation" r:id="rId3" imgW="4546440" imgH="3517560" progId="Equation.DSMT4">
                  <p:embed/>
                  <p:pic>
                    <p:nvPicPr>
                      <p:cNvPr id="6" name="Object 5"/>
                      <p:cNvPicPr>
                        <a:picLocks noChangeAspect="1" noChangeArrowheads="1"/>
                      </p:cNvPicPr>
                      <p:nvPr/>
                    </p:nvPicPr>
                    <p:blipFill>
                      <a:blip r:embed="rId4"/>
                      <a:srcRect/>
                      <a:stretch>
                        <a:fillRect/>
                      </a:stretch>
                    </p:blipFill>
                    <p:spPr bwMode="auto">
                      <a:xfrm>
                        <a:off x="1035050" y="1059597"/>
                        <a:ext cx="7073181" cy="52967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062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a:t>
            </a:r>
          </a:p>
        </p:txBody>
      </p:sp>
      <p:cxnSp>
        <p:nvCxnSpPr>
          <p:cNvPr id="7" name="Straight Arrow Connector 6"/>
          <p:cNvCxnSpPr/>
          <p:nvPr/>
        </p:nvCxnSpPr>
        <p:spPr>
          <a:xfrm>
            <a:off x="27432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432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sp>
        <p:nvSpPr>
          <p:cNvPr id="17" name="TextBox 16"/>
          <p:cNvSpPr txBox="1"/>
          <p:nvPr/>
        </p:nvSpPr>
        <p:spPr>
          <a:xfrm>
            <a:off x="56388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89615416"/>
              </p:ext>
            </p:extLst>
          </p:nvPr>
        </p:nvGraphicFramePr>
        <p:xfrm>
          <a:off x="60960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60960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2945886"/>
              </p:ext>
            </p:extLst>
          </p:nvPr>
        </p:nvGraphicFramePr>
        <p:xfrm>
          <a:off x="28321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28321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460019"/>
              </p:ext>
            </p:extLst>
          </p:nvPr>
        </p:nvGraphicFramePr>
        <p:xfrm>
          <a:off x="51768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51768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8769673"/>
              </p:ext>
            </p:extLst>
          </p:nvPr>
        </p:nvGraphicFramePr>
        <p:xfrm>
          <a:off x="21018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21018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026359"/>
              </p:ext>
            </p:extLst>
          </p:nvPr>
        </p:nvGraphicFramePr>
        <p:xfrm>
          <a:off x="6934200" y="1905000"/>
          <a:ext cx="1939925" cy="3709987"/>
        </p:xfrm>
        <a:graphic>
          <a:graphicData uri="http://schemas.openxmlformats.org/presentationml/2006/ole">
            <mc:AlternateContent xmlns:mc="http://schemas.openxmlformats.org/markup-compatibility/2006">
              <mc:Choice xmlns:v="urn:schemas-microsoft-com:vml" Requires="v">
                <p:oleObj name="数式" r:id="rId11" imgW="901440" imgH="1777680" progId="Equation.3">
                  <p:embed/>
                </p:oleObj>
              </mc:Choice>
              <mc:Fallback>
                <p:oleObj name="数式" r:id="rId11" imgW="901440" imgH="1777680" progId="Equation.3">
                  <p:embed/>
                  <p:pic>
                    <p:nvPicPr>
                      <p:cNvPr id="22" name="Object 21"/>
                      <p:cNvPicPr>
                        <a:picLocks noChangeAspect="1" noChangeArrowheads="1"/>
                      </p:cNvPicPr>
                      <p:nvPr/>
                    </p:nvPicPr>
                    <p:blipFill>
                      <a:blip r:embed="rId12"/>
                      <a:srcRect/>
                      <a:stretch>
                        <a:fillRect/>
                      </a:stretch>
                    </p:blipFill>
                    <p:spPr bwMode="auto">
                      <a:xfrm>
                        <a:off x="6934200" y="1905000"/>
                        <a:ext cx="19399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133035"/>
              </p:ext>
            </p:extLst>
          </p:nvPr>
        </p:nvGraphicFramePr>
        <p:xfrm>
          <a:off x="217487" y="5206693"/>
          <a:ext cx="8469313" cy="1058863"/>
        </p:xfrm>
        <a:graphic>
          <a:graphicData uri="http://schemas.openxmlformats.org/presentationml/2006/ole">
            <mc:AlternateContent xmlns:mc="http://schemas.openxmlformats.org/markup-compatibility/2006">
              <mc:Choice xmlns:v="urn:schemas-microsoft-com:vml" Requires="v">
                <p:oleObj name="Equation" r:id="rId13" imgW="3936960" imgH="507960" progId="Equation.DSMT4">
                  <p:embed/>
                </p:oleObj>
              </mc:Choice>
              <mc:Fallback>
                <p:oleObj name="Equation" r:id="rId13" imgW="3936960" imgH="507960" progId="Equation.DSMT4">
                  <p:embed/>
                  <p:pic>
                    <p:nvPicPr>
                      <p:cNvPr id="6" name="Object 5"/>
                      <p:cNvPicPr>
                        <a:picLocks noChangeAspect="1" noChangeArrowheads="1"/>
                      </p:cNvPicPr>
                      <p:nvPr/>
                    </p:nvPicPr>
                    <p:blipFill>
                      <a:blip r:embed="rId14"/>
                      <a:srcRect/>
                      <a:stretch>
                        <a:fillRect/>
                      </a:stretch>
                    </p:blipFill>
                    <p:spPr bwMode="auto">
                      <a:xfrm>
                        <a:off x="217487" y="5206693"/>
                        <a:ext cx="84693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01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15522</TotalTime>
  <Words>1184</Words>
  <Application>Microsoft Office PowerPoint</Application>
  <PresentationFormat>On-screen Show (4:3)</PresentationFormat>
  <Paragraphs>257</Paragraphs>
  <Slides>30</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8" baseType="lpstr">
      <vt:lpstr>Arial</vt:lpstr>
      <vt:lpstr>Calibri</vt:lpstr>
      <vt:lpstr>Symbol</vt:lpstr>
      <vt:lpstr>Wingdings</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804</cp:revision>
  <cp:lastPrinted>2021-10-22T02:55:44Z</cp:lastPrinted>
  <dcterms:created xsi:type="dcterms:W3CDTF">2012-01-10T18:32:24Z</dcterms:created>
  <dcterms:modified xsi:type="dcterms:W3CDTF">2023-09-17T20:26:23Z</dcterms:modified>
</cp:coreProperties>
</file>