
<file path=[Content_Types].xml><?xml version="1.0" encoding="utf-8"?>
<Types xmlns="http://schemas.openxmlformats.org/package/2006/content-types">
  <Default Extension="bin" ContentType="application/vnd.openxmlformats-officedocument.oleObject"/>
  <Default Extension="jpeg" ContentType="image/jpeg"/>
  <Default Extension="MOV" ContentType="video/quicktime"/>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82" r:id="rId3"/>
    <p:sldId id="393" r:id="rId4"/>
    <p:sldId id="394" r:id="rId5"/>
    <p:sldId id="358" r:id="rId6"/>
    <p:sldId id="359" r:id="rId7"/>
    <p:sldId id="360" r:id="rId8"/>
    <p:sldId id="361" r:id="rId9"/>
    <p:sldId id="362" r:id="rId10"/>
    <p:sldId id="367" r:id="rId11"/>
    <p:sldId id="392" r:id="rId12"/>
    <p:sldId id="368" r:id="rId13"/>
    <p:sldId id="371" r:id="rId14"/>
    <p:sldId id="372" r:id="rId15"/>
    <p:sldId id="373" r:id="rId16"/>
    <p:sldId id="375" r:id="rId17"/>
    <p:sldId id="376" r:id="rId18"/>
    <p:sldId id="377" r:id="rId19"/>
    <p:sldId id="378" r:id="rId20"/>
    <p:sldId id="395" r:id="rId21"/>
    <p:sldId id="396" r:id="rId22"/>
    <p:sldId id="390" r:id="rId23"/>
    <p:sldId id="379" r:id="rId24"/>
    <p:sldId id="388" r:id="rId25"/>
    <p:sldId id="380" r:id="rId26"/>
    <p:sldId id="387" r:id="rId27"/>
    <p:sldId id="38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6293" autoAdjust="0"/>
  </p:normalViewPr>
  <p:slideViewPr>
    <p:cSldViewPr>
      <p:cViewPr>
        <p:scale>
          <a:sx n="99" d="100"/>
          <a:sy n="99" d="100"/>
        </p:scale>
        <p:origin x="20" y="-800"/>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9/21/2023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9/21/2023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continue our discussion of rigid body motion.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all of the transformations together, we now have expressions for the angular velocity components referenced to the body fixed frame.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0345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any transformation can be expressed in terms of the three Euler angles.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70984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l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93550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its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41425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 solution for that case.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77396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22872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will be turning in your exams today, we will resume the homework assignments.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spinning bicycle suspended by a rope, the beta angle can be greater than 90 </a:t>
            </a:r>
            <a:r>
              <a:rPr lang="en-US" dirty="0" err="1"/>
              <a:t>degress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928553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270592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r>
              <a:rPr lang="en-US"/>
              <a:t>of results.</a:t>
            </a:r>
          </a:p>
        </p:txBody>
      </p:sp>
      <p:sp>
        <p:nvSpPr>
          <p:cNvPr id="4" name="Slide Number Placeholder 3"/>
          <p:cNvSpPr>
            <a:spLocks noGrp="1"/>
          </p:cNvSpPr>
          <p:nvPr>
            <p:ph type="sldNum" sz="quarter" idx="10"/>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5701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kinetic energy, the angular momentum also can be expressed in terms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38102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express the angular moment in terms of the principal moments .</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4611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zero torque acting on the system, the angular velocity components are coupled through these Euler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78199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     This notation or it is equivalent is typically consistent with quantum mechanics text books.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502465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9/22/2023</a:t>
            </a:r>
            <a:endParaRPr lang="en-US" dirty="0"/>
          </a:p>
        </p:txBody>
      </p:sp>
      <p:sp>
        <p:nvSpPr>
          <p:cNvPr id="5" name="Footer Placeholder 4"/>
          <p:cNvSpPr>
            <a:spLocks noGrp="1"/>
          </p:cNvSpPr>
          <p:nvPr>
            <p:ph type="ftr" sz="quarter" idx="11"/>
          </p:nvPr>
        </p:nvSpPr>
        <p:spPr/>
        <p:txBody>
          <a:bodyPr/>
          <a:lstStyle/>
          <a:p>
            <a:r>
              <a:rPr lang="en-US"/>
              <a:t>PHY 711  Fall 2023 --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9/22/2023</a:t>
            </a:r>
            <a:endParaRPr lang="en-US" dirty="0"/>
          </a:p>
        </p:txBody>
      </p:sp>
      <p:sp>
        <p:nvSpPr>
          <p:cNvPr id="5" name="Footer Placeholder 4"/>
          <p:cNvSpPr>
            <a:spLocks noGrp="1"/>
          </p:cNvSpPr>
          <p:nvPr>
            <p:ph type="ftr" sz="quarter" idx="11"/>
          </p:nvPr>
        </p:nvSpPr>
        <p:spPr/>
        <p:txBody>
          <a:bodyPr/>
          <a:lstStyle/>
          <a:p>
            <a:r>
              <a:rPr lang="en-US"/>
              <a:t>PHY 711  Fall 2023 --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9/22/2023</a:t>
            </a:r>
            <a:endParaRPr lang="en-US" dirty="0"/>
          </a:p>
        </p:txBody>
      </p:sp>
      <p:sp>
        <p:nvSpPr>
          <p:cNvPr id="5" name="Footer Placeholder 4"/>
          <p:cNvSpPr>
            <a:spLocks noGrp="1"/>
          </p:cNvSpPr>
          <p:nvPr>
            <p:ph type="ftr" sz="quarter" idx="11"/>
          </p:nvPr>
        </p:nvSpPr>
        <p:spPr/>
        <p:txBody>
          <a:bodyPr/>
          <a:lstStyle/>
          <a:p>
            <a:r>
              <a:rPr lang="en-US"/>
              <a:t>PHY 711  Fall 2023 --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9/22/2023</a:t>
            </a:r>
            <a:endParaRPr lang="en-US" dirty="0"/>
          </a:p>
        </p:txBody>
      </p:sp>
      <p:sp>
        <p:nvSpPr>
          <p:cNvPr id="5" name="Footer Placeholder 4"/>
          <p:cNvSpPr>
            <a:spLocks noGrp="1"/>
          </p:cNvSpPr>
          <p:nvPr>
            <p:ph type="ftr" sz="quarter" idx="11"/>
          </p:nvPr>
        </p:nvSpPr>
        <p:spPr/>
        <p:txBody>
          <a:bodyPr/>
          <a:lstStyle/>
          <a:p>
            <a:r>
              <a:rPr lang="en-US"/>
              <a:t>PHY 711  Fall 2023 --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9/22/2023</a:t>
            </a:r>
            <a:endParaRPr lang="en-US" dirty="0"/>
          </a:p>
        </p:txBody>
      </p:sp>
      <p:sp>
        <p:nvSpPr>
          <p:cNvPr id="5" name="Footer Placeholder 4"/>
          <p:cNvSpPr>
            <a:spLocks noGrp="1"/>
          </p:cNvSpPr>
          <p:nvPr>
            <p:ph type="ftr" sz="quarter" idx="11"/>
          </p:nvPr>
        </p:nvSpPr>
        <p:spPr/>
        <p:txBody>
          <a:bodyPr/>
          <a:lstStyle/>
          <a:p>
            <a:r>
              <a:rPr lang="en-US"/>
              <a:t>PHY 711  Fall 2023 -- Lecture 12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9/22/2023</a:t>
            </a:r>
            <a:endParaRPr lang="en-US" dirty="0"/>
          </a:p>
        </p:txBody>
      </p:sp>
      <p:sp>
        <p:nvSpPr>
          <p:cNvPr id="6" name="Footer Placeholder 5"/>
          <p:cNvSpPr>
            <a:spLocks noGrp="1"/>
          </p:cNvSpPr>
          <p:nvPr>
            <p:ph type="ftr" sz="quarter" idx="11"/>
          </p:nvPr>
        </p:nvSpPr>
        <p:spPr/>
        <p:txBody>
          <a:bodyPr/>
          <a:lstStyle/>
          <a:p>
            <a:r>
              <a:rPr lang="en-US"/>
              <a:t>PHY 711  Fall 2023 --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9/22/2023</a:t>
            </a:r>
            <a:endParaRPr lang="en-US" dirty="0"/>
          </a:p>
        </p:txBody>
      </p:sp>
      <p:sp>
        <p:nvSpPr>
          <p:cNvPr id="8" name="Footer Placeholder 7"/>
          <p:cNvSpPr>
            <a:spLocks noGrp="1"/>
          </p:cNvSpPr>
          <p:nvPr>
            <p:ph type="ftr" sz="quarter" idx="11"/>
          </p:nvPr>
        </p:nvSpPr>
        <p:spPr/>
        <p:txBody>
          <a:bodyPr/>
          <a:lstStyle/>
          <a:p>
            <a:r>
              <a:rPr lang="en-US"/>
              <a:t>PHY 711  Fall 2023 -- Lecture 12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9/22/2023</a:t>
            </a:r>
            <a:endParaRPr lang="en-US" dirty="0"/>
          </a:p>
        </p:txBody>
      </p:sp>
      <p:sp>
        <p:nvSpPr>
          <p:cNvPr id="4" name="Footer Placeholder 3"/>
          <p:cNvSpPr>
            <a:spLocks noGrp="1"/>
          </p:cNvSpPr>
          <p:nvPr>
            <p:ph type="ftr" sz="quarter" idx="11"/>
          </p:nvPr>
        </p:nvSpPr>
        <p:spPr/>
        <p:txBody>
          <a:bodyPr/>
          <a:lstStyle/>
          <a:p>
            <a:r>
              <a:rPr lang="en-US"/>
              <a:t>PHY 711  Fall 2023 -- Lecture 12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9/22/2023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9/22/2023</a:t>
            </a:r>
            <a:endParaRPr lang="en-US" dirty="0"/>
          </a:p>
        </p:txBody>
      </p:sp>
      <p:sp>
        <p:nvSpPr>
          <p:cNvPr id="6" name="Footer Placeholder 5"/>
          <p:cNvSpPr>
            <a:spLocks noGrp="1"/>
          </p:cNvSpPr>
          <p:nvPr>
            <p:ph type="ftr" sz="quarter" idx="11"/>
          </p:nvPr>
        </p:nvSpPr>
        <p:spPr/>
        <p:txBody>
          <a:bodyPr/>
          <a:lstStyle/>
          <a:p>
            <a:r>
              <a:rPr lang="en-US"/>
              <a:t>PHY 711  Fall 2023 --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9/22/2023</a:t>
            </a:r>
            <a:endParaRPr lang="en-US" dirty="0"/>
          </a:p>
        </p:txBody>
      </p:sp>
      <p:sp>
        <p:nvSpPr>
          <p:cNvPr id="6" name="Footer Placeholder 5"/>
          <p:cNvSpPr>
            <a:spLocks noGrp="1"/>
          </p:cNvSpPr>
          <p:nvPr>
            <p:ph type="ftr" sz="quarter" idx="11"/>
          </p:nvPr>
        </p:nvSpPr>
        <p:spPr/>
        <p:txBody>
          <a:bodyPr/>
          <a:lstStyle/>
          <a:p>
            <a:r>
              <a:rPr lang="en-US"/>
              <a:t>PHY 711  Fall 2023 -- Lecture 12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9/22/2023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image" Target="../media/image18.wmf"/><Relationship Id="rId12" Type="http://schemas.openxmlformats.org/officeDocument/2006/relationships/oleObject" Target="../embeddings/oleObject17.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20.wmf"/><Relationship Id="rId5" Type="http://schemas.openxmlformats.org/officeDocument/2006/relationships/image" Target="../media/image15.png"/><Relationship Id="rId10" Type="http://schemas.openxmlformats.org/officeDocument/2006/relationships/oleObject" Target="../embeddings/oleObject16.bin"/><Relationship Id="rId4" Type="http://schemas.openxmlformats.org/officeDocument/2006/relationships/image" Target="../media/image17.wmf"/><Relationship Id="rId9"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8.wmf"/><Relationship Id="rId3" Type="http://schemas.openxmlformats.org/officeDocument/2006/relationships/oleObject" Target="../embeddings/oleObject21.bin"/><Relationship Id="rId7" Type="http://schemas.openxmlformats.org/officeDocument/2006/relationships/image" Target="../media/image25.wmf"/><Relationship Id="rId12"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27.wmf"/><Relationship Id="rId5" Type="http://schemas.openxmlformats.org/officeDocument/2006/relationships/image" Target="../media/image15.png"/><Relationship Id="rId10" Type="http://schemas.openxmlformats.org/officeDocument/2006/relationships/oleObject" Target="../embeddings/oleObject24.bin"/><Relationship Id="rId4" Type="http://schemas.openxmlformats.org/officeDocument/2006/relationships/image" Target="../media/image17.wmf"/><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7.bin"/><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Euler_angl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8.bin"/><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4.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image" Target="../media/image42.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36.bin"/><Relationship Id="rId5" Type="http://schemas.openxmlformats.org/officeDocument/2006/relationships/image" Target="../media/image36.png"/><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3.png"/><Relationship Id="rId5" Type="http://schemas.openxmlformats.org/officeDocument/2006/relationships/hyperlink" Target="http://www.physics.usyd.edu.au/~cross/SPINNING%20TOPS.htm" TargetMode="Externa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47.png"/><Relationship Id="rId5" Type="http://schemas.openxmlformats.org/officeDocument/2006/relationships/hyperlink" Target="https://drive.google.com/file/d/0B14RyYwpwSDNcXdxTWl3OExHX1k/view" TargetMode="External"/><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8915400" cy="538609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3200" b="1" dirty="0"/>
              <a:t>Notes for Lecture 12 – Chap. 5 (F &amp;W)</a:t>
            </a:r>
            <a:endParaRPr lang="en-US" sz="3200" b="1" dirty="0">
              <a:solidFill>
                <a:schemeClr val="folHlink"/>
              </a:solidFill>
            </a:endParaRPr>
          </a:p>
          <a:p>
            <a:pPr marL="457200" lvl="2" algn="ctr">
              <a:spcBef>
                <a:spcPct val="50000"/>
              </a:spcBef>
            </a:pPr>
            <a:r>
              <a:rPr lang="en-US" sz="3200" b="1" dirty="0">
                <a:solidFill>
                  <a:schemeClr val="folHlink"/>
                </a:solidFill>
              </a:rPr>
              <a:t>Rotational motion of rigid bodies</a:t>
            </a:r>
          </a:p>
          <a:p>
            <a:pPr marL="971550" lvl="2" indent="-514350">
              <a:spcBef>
                <a:spcPct val="50000"/>
              </a:spcBef>
              <a:buFont typeface="+mj-lt"/>
              <a:buAutoNum type="arabicPeriod"/>
            </a:pPr>
            <a:r>
              <a:rPr lang="en-US" sz="2400" b="1" dirty="0">
                <a:solidFill>
                  <a:schemeClr val="folHlink"/>
                </a:solidFill>
              </a:rPr>
              <a:t>Comment about HW #7</a:t>
            </a:r>
          </a:p>
          <a:p>
            <a:pPr marL="971550" lvl="2" indent="-514350">
              <a:spcBef>
                <a:spcPct val="50000"/>
              </a:spcBef>
              <a:buFont typeface="+mj-lt"/>
              <a:buAutoNum type="arabicPeriod"/>
            </a:pPr>
            <a:r>
              <a:rPr lang="en-US" sz="2400" b="1" dirty="0">
                <a:solidFill>
                  <a:schemeClr val="folHlink"/>
                </a:solidFill>
              </a:rPr>
              <a:t>Review of rigid body motion </a:t>
            </a:r>
          </a:p>
          <a:p>
            <a:pPr marL="971550" lvl="2" indent="-514350">
              <a:spcBef>
                <a:spcPct val="50000"/>
              </a:spcBef>
              <a:buFont typeface="+mj-lt"/>
              <a:buAutoNum type="arabicPeriod"/>
            </a:pPr>
            <a:r>
              <a:rPr lang="en-US" sz="2400" b="1" dirty="0">
                <a:solidFill>
                  <a:schemeClr val="folHlink"/>
                </a:solidFill>
              </a:rPr>
              <a:t>Euler angles</a:t>
            </a:r>
            <a:endParaRPr lang="en-US" sz="2400" b="1" dirty="0">
              <a:solidFill>
                <a:schemeClr val="folHlink"/>
              </a:solidFill>
              <a:sym typeface="Wingdings" pitchFamily="2" charset="2"/>
            </a:endParaRPr>
          </a:p>
          <a:p>
            <a:pPr marL="971550" lvl="2" indent="-514350">
              <a:spcBef>
                <a:spcPct val="50000"/>
              </a:spcBef>
              <a:buFont typeface="+mj-lt"/>
              <a:buAutoNum type="arabicPeriod"/>
            </a:pPr>
            <a:r>
              <a:rPr lang="en-US" sz="2400" b="1" dirty="0">
                <a:solidFill>
                  <a:schemeClr val="folHlink"/>
                </a:solidFill>
                <a:sym typeface="Wingdings" pitchFamily="2" charset="2"/>
              </a:rPr>
              <a:t>Symmetric top motion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most quantum mechanics texts and NOT the convention found in most classical mechanics texts.    Euler’s main point is that any rotation can be described by 3 successive rotations about 3 different (not necessarily orthogonal) axes.   In this case, one is along the inertial z axis and another is along the body fixed Z axis.    The middle rotation is along an intermediate N axis.</a:t>
            </a:r>
          </a:p>
        </p:txBody>
      </p:sp>
    </p:spTree>
    <p:extLst>
      <p:ext uri="{BB962C8B-B14F-4D97-AF65-F5344CB8AC3E}">
        <p14:creationId xmlns:p14="http://schemas.microsoft.com/office/powerpoint/2010/main" val="134587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CBA79-261A-429D-AAA7-0C96E1F3CE82}"/>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964C3DAD-7369-4A4C-81B3-8548F2AF34E3}"/>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1B9093DA-9C66-47A5-97D5-4117F64420D7}"/>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C7E81276-D63C-4C8E-B727-113123934CBE}"/>
              </a:ext>
            </a:extLst>
          </p:cNvPr>
          <p:cNvSpPr txBox="1"/>
          <p:nvPr/>
        </p:nvSpPr>
        <p:spPr>
          <a:xfrm>
            <a:off x="152400" y="228600"/>
            <a:ext cx="8305800" cy="1200329"/>
          </a:xfrm>
          <a:prstGeom prst="rect">
            <a:avLst/>
          </a:prstGeom>
          <a:noFill/>
        </p:spPr>
        <p:txBody>
          <a:bodyPr wrap="square" rtlCol="0">
            <a:spAutoFit/>
          </a:bodyPr>
          <a:lstStyle/>
          <a:p>
            <a:r>
              <a:rPr lang="en-US" sz="2400" dirty="0">
                <a:latin typeface="+mj-lt"/>
              </a:rPr>
              <a:t>Comment on conventions</a:t>
            </a:r>
          </a:p>
          <a:p>
            <a:endParaRPr lang="en-US" sz="2400" dirty="0">
              <a:latin typeface="+mj-lt"/>
            </a:endParaRPr>
          </a:p>
          <a:p>
            <a:r>
              <a:rPr lang="en-US" sz="2400" dirty="0">
                <a:latin typeface="+mj-lt"/>
              </a:rPr>
              <a:t>       Our diagram                                     On web (for CM)</a:t>
            </a:r>
          </a:p>
        </p:txBody>
      </p:sp>
      <p:grpSp>
        <p:nvGrpSpPr>
          <p:cNvPr id="6" name="Group 5">
            <a:extLst>
              <a:ext uri="{FF2B5EF4-FFF2-40B4-BE49-F238E27FC236}">
                <a16:creationId xmlns:a16="http://schemas.microsoft.com/office/drawing/2014/main" id="{02C9B39B-13DF-4D9F-B85E-739DD609D878}"/>
              </a:ext>
            </a:extLst>
          </p:cNvPr>
          <p:cNvGrpSpPr/>
          <p:nvPr/>
        </p:nvGrpSpPr>
        <p:grpSpPr>
          <a:xfrm>
            <a:off x="228600" y="1447800"/>
            <a:ext cx="3589868" cy="3863340"/>
            <a:chOff x="228600" y="1447800"/>
            <a:chExt cx="3589868" cy="3863340"/>
          </a:xfrm>
        </p:grpSpPr>
        <p:pic>
          <p:nvPicPr>
            <p:cNvPr id="7" name="Picture 2" descr="http://upload.wikimedia.org/wikipedia/commons/thumb/a/a1/Eulerangles.svg/300px-Eulerangles.svg.png">
              <a:extLst>
                <a:ext uri="{FF2B5EF4-FFF2-40B4-BE49-F238E27FC236}">
                  <a16:creationId xmlns:a16="http://schemas.microsoft.com/office/drawing/2014/main" id="{F258F144-E6BA-4441-9048-45B92C672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773A7-980D-4B7A-87C7-EBB900EDFDB5}"/>
                </a:ext>
              </a:extLst>
            </p:cNvPr>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9" name="TextBox 8">
              <a:extLst>
                <a:ext uri="{FF2B5EF4-FFF2-40B4-BE49-F238E27FC236}">
                  <a16:creationId xmlns:a16="http://schemas.microsoft.com/office/drawing/2014/main" id="{9E60D504-CC08-45AA-B0C0-440F59F61B5C}"/>
                </a:ext>
              </a:extLst>
            </p:cNvPr>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0" name="Straight Arrow Connector 9">
              <a:extLst>
                <a:ext uri="{FF2B5EF4-FFF2-40B4-BE49-F238E27FC236}">
                  <a16:creationId xmlns:a16="http://schemas.microsoft.com/office/drawing/2014/main" id="{6A135293-2826-47F6-B935-A637CE71DD14}"/>
                </a:ext>
              </a:extLst>
            </p:cNvPr>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4EC62C-B04C-49E6-ABDD-12395ACDB740}"/>
                </a:ext>
              </a:extLst>
            </p:cNvPr>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2" name="TextBox 11">
              <a:extLst>
                <a:ext uri="{FF2B5EF4-FFF2-40B4-BE49-F238E27FC236}">
                  <a16:creationId xmlns:a16="http://schemas.microsoft.com/office/drawing/2014/main" id="{E8A53315-8956-449E-A994-AAFBC803C497}"/>
                </a:ext>
              </a:extLst>
            </p:cNvPr>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3" name="Straight Arrow Connector 12">
              <a:extLst>
                <a:ext uri="{FF2B5EF4-FFF2-40B4-BE49-F238E27FC236}">
                  <a16:creationId xmlns:a16="http://schemas.microsoft.com/office/drawing/2014/main" id="{974E4A43-FFD8-4577-A13C-AD7A5735B8EA}"/>
                </a:ext>
              </a:extLst>
            </p:cNvPr>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0B5916-0262-44DF-B9A9-599F3E6A1674}"/>
                </a:ext>
              </a:extLst>
            </p:cNvPr>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5" name="Straight Arrow Connector 14">
              <a:extLst>
                <a:ext uri="{FF2B5EF4-FFF2-40B4-BE49-F238E27FC236}">
                  <a16:creationId xmlns:a16="http://schemas.microsoft.com/office/drawing/2014/main" id="{6A773206-A3CE-4E20-A0B1-9DB3F64D9B49}"/>
                </a:ext>
              </a:extLst>
            </p:cNvPr>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D73E27-A7E8-4758-AB9E-BDB69207A771}"/>
                </a:ext>
              </a:extLst>
            </p:cNvPr>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2B9F81A-54A6-4EB0-8323-6C97770C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47800"/>
            <a:ext cx="3581400" cy="4035044"/>
          </a:xfrm>
          <a:prstGeom prst="rect">
            <a:avLst/>
          </a:prstGeom>
        </p:spPr>
      </p:pic>
    </p:spTree>
    <p:extLst>
      <p:ext uri="{BB962C8B-B14F-4D97-AF65-F5344CB8AC3E}">
        <p14:creationId xmlns:p14="http://schemas.microsoft.com/office/powerpoint/2010/main" val="361224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20847124"/>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2415404574"/>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89932955"/>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10929921"/>
              </p:ext>
            </p:extLst>
          </p:nvPr>
        </p:nvGraphicFramePr>
        <p:xfrm>
          <a:off x="4191000" y="2010569"/>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4191000" y="2010569"/>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extLst>
              <p:ext uri="{D42A27DB-BD31-4B8C-83A1-F6EECF244321}">
                <p14:modId xmlns:p14="http://schemas.microsoft.com/office/powerpoint/2010/main" val="2258274159"/>
              </p:ext>
            </p:extLst>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name="Equation" r:id="rId12" imgW="2031840" imgH="330120" progId="Equation.DSMT4">
                  <p:embed/>
                </p:oleObj>
              </mc:Choice>
              <mc:Fallback>
                <p:oleObj name="Equation" r:id="rId12" imgW="2031840" imgH="330120" progId="Equation.DSMT4">
                  <p:embed/>
                  <p:pic>
                    <p:nvPicPr>
                      <p:cNvPr id="0" name=""/>
                      <p:cNvPicPr>
                        <a:picLocks noChangeAspect="1" noChangeArrowheads="1"/>
                      </p:cNvPicPr>
                      <p:nvPr/>
                    </p:nvPicPr>
                    <p:blipFill>
                      <a:blip r:embed="rId13"/>
                      <a:srcRect/>
                      <a:stretch>
                        <a:fillRect/>
                      </a:stretch>
                    </p:blipFill>
                    <p:spPr bwMode="auto">
                      <a:xfrm>
                        <a:off x="4438650" y="4451823"/>
                        <a:ext cx="3797299" cy="600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5130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4865882"/>
              </p:ext>
            </p:extLst>
          </p:nvPr>
        </p:nvGraphicFramePr>
        <p:xfrm>
          <a:off x="851338" y="640556"/>
          <a:ext cx="3128963" cy="550863"/>
        </p:xfrm>
        <a:graphic>
          <a:graphicData uri="http://schemas.openxmlformats.org/presentationml/2006/ole">
            <mc:AlternateContent xmlns:mc="http://schemas.openxmlformats.org/markup-compatibility/2006">
              <mc:Choice xmlns:v="urn:schemas-microsoft-com:vml" Requires="v">
                <p:oleObj name="数式" r:id="rId3" imgW="1333440" imgH="241200" progId="Equation.3">
                  <p:embed/>
                </p:oleObj>
              </mc:Choice>
              <mc:Fallback>
                <p:oleObj name="数式" r:id="rId3" imgW="13334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38" y="640556"/>
                        <a:ext cx="31289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36903173"/>
              </p:ext>
            </p:extLst>
          </p:nvPr>
        </p:nvGraphicFramePr>
        <p:xfrm>
          <a:off x="838200" y="1301750"/>
          <a:ext cx="4878388" cy="1830388"/>
        </p:xfrm>
        <a:graphic>
          <a:graphicData uri="http://schemas.openxmlformats.org/presentationml/2006/ole">
            <mc:AlternateContent xmlns:mc="http://schemas.openxmlformats.org/markup-compatibility/2006">
              <mc:Choice xmlns:v="urn:schemas-microsoft-com:vml" Requires="v">
                <p:oleObj name="数式" r:id="rId5" imgW="2425680" imgH="939600" progId="Equation.3">
                  <p:embed/>
                </p:oleObj>
              </mc:Choice>
              <mc:Fallback>
                <p:oleObj name="数式" r:id="rId5" imgW="2425680" imgH="939600" progId="Equation.3">
                  <p:embed/>
                  <p:pic>
                    <p:nvPicPr>
                      <p:cNvPr id="0" name=""/>
                      <p:cNvPicPr>
                        <a:picLocks noChangeAspect="1" noChangeArrowheads="1"/>
                      </p:cNvPicPr>
                      <p:nvPr/>
                    </p:nvPicPr>
                    <p:blipFill>
                      <a:blip r:embed="rId6"/>
                      <a:srcRect/>
                      <a:stretch>
                        <a:fillRect/>
                      </a:stretch>
                    </p:blipFill>
                    <p:spPr bwMode="auto">
                      <a:xfrm>
                        <a:off x="838200" y="1301750"/>
                        <a:ext cx="48783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80884161"/>
              </p:ext>
            </p:extLst>
          </p:nvPr>
        </p:nvGraphicFramePr>
        <p:xfrm>
          <a:off x="1293812" y="3352800"/>
          <a:ext cx="4878388" cy="2819400"/>
        </p:xfrm>
        <a:graphic>
          <a:graphicData uri="http://schemas.openxmlformats.org/presentationml/2006/ole">
            <mc:AlternateContent xmlns:mc="http://schemas.openxmlformats.org/markup-compatibility/2006">
              <mc:Choice xmlns:v="urn:schemas-microsoft-com:vml" Requires="v">
                <p:oleObj name="数式" r:id="rId7" imgW="2425680" imgH="1447560" progId="Equation.3">
                  <p:embed/>
                </p:oleObj>
              </mc:Choice>
              <mc:Fallback>
                <p:oleObj name="数式" r:id="rId7" imgW="2425680" imgH="1447560" progId="Equation.3">
                  <p:embed/>
                  <p:pic>
                    <p:nvPicPr>
                      <p:cNvPr id="0" name=""/>
                      <p:cNvPicPr>
                        <a:picLocks noChangeAspect="1" noChangeArrowheads="1"/>
                      </p:cNvPicPr>
                      <p:nvPr/>
                    </p:nvPicPr>
                    <p:blipFill>
                      <a:blip r:embed="rId8"/>
                      <a:srcRect/>
                      <a:stretch>
                        <a:fillRect/>
                      </a:stretch>
                    </p:blipFill>
                    <p:spPr bwMode="auto">
                      <a:xfrm>
                        <a:off x="1293812" y="3352800"/>
                        <a:ext cx="4878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5D4EE23A-BD63-326F-681D-BAD4C82D8F93}"/>
              </a:ext>
            </a:extLst>
          </p:cNvPr>
          <p:cNvSpPr txBox="1"/>
          <p:nvPr/>
        </p:nvSpPr>
        <p:spPr>
          <a:xfrm>
            <a:off x="838200" y="136744"/>
            <a:ext cx="7696200" cy="457200"/>
          </a:xfrm>
          <a:prstGeom prst="rect">
            <a:avLst/>
          </a:prstGeom>
          <a:noFill/>
        </p:spPr>
        <p:txBody>
          <a:bodyPr wrap="square" rtlCol="0">
            <a:spAutoFit/>
          </a:bodyPr>
          <a:lstStyle/>
          <a:p>
            <a:r>
              <a:rPr lang="en-US" sz="2400" dirty="0">
                <a:latin typeface="+mj-lt"/>
              </a:rPr>
              <a:t>When the dust clears --</a:t>
            </a:r>
          </a:p>
        </p:txBody>
      </p:sp>
    </p:spTree>
    <p:extLst>
      <p:ext uri="{BB962C8B-B14F-4D97-AF65-F5344CB8AC3E}">
        <p14:creationId xmlns:p14="http://schemas.microsoft.com/office/powerpoint/2010/main" val="315821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63355127"/>
              </p:ext>
            </p:extLst>
          </p:nvPr>
        </p:nvGraphicFramePr>
        <p:xfrm>
          <a:off x="1648883" y="930804"/>
          <a:ext cx="387350" cy="550863"/>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1648883" y="930804"/>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304800" y="1447800"/>
            <a:ext cx="3513668" cy="3863340"/>
            <a:chOff x="304800" y="1447800"/>
            <a:chExt cx="3513668" cy="3863340"/>
          </a:xfrm>
        </p:grpSpPr>
        <p:pic>
          <p:nvPicPr>
            <p:cNvPr id="19" name="Picture 2" descr="http://upload.wikimedia.org/wikipedia/commons/thumb/a/a1/Eulerangles.svg/300px-Eulerangl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22" name="Straight Arrow Connector 21"/>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24" name="TextBox 2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25" name="Straight Arrow Connector 2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27" name="Straight Arrow Connector 26"/>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extLst>
              <p:ext uri="{D42A27DB-BD31-4B8C-83A1-F6EECF244321}">
                <p14:modId xmlns:p14="http://schemas.microsoft.com/office/powerpoint/2010/main" val="968527042"/>
              </p:ext>
            </p:extLst>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6" imgW="164880" imgH="228600" progId="Equation.3">
                  <p:embed/>
                </p:oleObj>
              </mc:Choice>
              <mc:Fallback>
                <p:oleObj name="数式" r:id="rId6" imgW="164880" imgH="228600" progId="Equation.3">
                  <p:embed/>
                  <p:pic>
                    <p:nvPicPr>
                      <p:cNvPr id="0" name=""/>
                      <p:cNvPicPr>
                        <a:picLocks noChangeAspect="1" noChangeArrowheads="1"/>
                      </p:cNvPicPr>
                      <p:nvPr/>
                    </p:nvPicPr>
                    <p:blipFill>
                      <a:blip r:embed="rId7"/>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8131730"/>
              </p:ext>
            </p:extLst>
          </p:nvPr>
        </p:nvGraphicFramePr>
        <p:xfrm>
          <a:off x="152400" y="2801937"/>
          <a:ext cx="387350" cy="550863"/>
        </p:xfrm>
        <a:graphic>
          <a:graphicData uri="http://schemas.openxmlformats.org/presentationml/2006/ole">
            <mc:AlternateContent xmlns:mc="http://schemas.openxmlformats.org/markup-compatibility/2006">
              <mc:Choice xmlns:v="urn:schemas-microsoft-com:vml" Requires="v">
                <p:oleObj name="数式" r:id="rId8" imgW="164880" imgH="241200" progId="Equation.3">
                  <p:embed/>
                </p:oleObj>
              </mc:Choice>
              <mc:Fallback>
                <p:oleObj name="数式" r:id="rId8" imgW="164880" imgH="241200" progId="Equation.3">
                  <p:embed/>
                  <p:pic>
                    <p:nvPicPr>
                      <p:cNvPr id="0" name=""/>
                      <p:cNvPicPr>
                        <a:picLocks noChangeAspect="1" noChangeArrowheads="1"/>
                      </p:cNvPicPr>
                      <p:nvPr/>
                    </p:nvPicPr>
                    <p:blipFill>
                      <a:blip r:embed="rId9"/>
                      <a:srcRect/>
                      <a:stretch>
                        <a:fillRect/>
                      </a:stretch>
                    </p:blipFill>
                    <p:spPr bwMode="auto">
                      <a:xfrm>
                        <a:off x="152400" y="2801937"/>
                        <a:ext cx="3873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504670030"/>
              </p:ext>
            </p:extLst>
          </p:nvPr>
        </p:nvGraphicFramePr>
        <p:xfrm>
          <a:off x="2819400" y="361157"/>
          <a:ext cx="3128962" cy="550862"/>
        </p:xfrm>
        <a:graphic>
          <a:graphicData uri="http://schemas.openxmlformats.org/presentationml/2006/ole">
            <mc:AlternateContent xmlns:mc="http://schemas.openxmlformats.org/markup-compatibility/2006">
              <mc:Choice xmlns:v="urn:schemas-microsoft-com:vml" Requires="v">
                <p:oleObj name="数式" r:id="rId10" imgW="1333440" imgH="241200" progId="Equation.3">
                  <p:embed/>
                </p:oleObj>
              </mc:Choice>
              <mc:Fallback>
                <p:oleObj name="数式" r:id="rId10" imgW="1333440" imgH="241200" progId="Equation.3">
                  <p:embed/>
                  <p:pic>
                    <p:nvPicPr>
                      <p:cNvPr id="0" name=""/>
                      <p:cNvPicPr>
                        <a:picLocks noChangeAspect="1" noChangeArrowheads="1"/>
                      </p:cNvPicPr>
                      <p:nvPr/>
                    </p:nvPicPr>
                    <p:blipFill>
                      <a:blip r:embed="rId11"/>
                      <a:srcRect/>
                      <a:stretch>
                        <a:fillRect/>
                      </a:stretch>
                    </p:blipFill>
                    <p:spPr bwMode="auto">
                      <a:xfrm>
                        <a:off x="2819400" y="361157"/>
                        <a:ext cx="31289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8848336"/>
              </p:ext>
            </p:extLst>
          </p:nvPr>
        </p:nvGraphicFramePr>
        <p:xfrm>
          <a:off x="3445832" y="1212850"/>
          <a:ext cx="5698168" cy="2146300"/>
        </p:xfrm>
        <a:graphic>
          <a:graphicData uri="http://schemas.openxmlformats.org/presentationml/2006/ole">
            <mc:AlternateContent xmlns:mc="http://schemas.openxmlformats.org/markup-compatibility/2006">
              <mc:Choice xmlns:v="urn:schemas-microsoft-com:vml" Requires="v">
                <p:oleObj name="Equation" r:id="rId12" imgW="3200400" imgH="1244520" progId="Equation.DSMT4">
                  <p:embed/>
                </p:oleObj>
              </mc:Choice>
              <mc:Fallback>
                <p:oleObj name="Equation" r:id="rId12" imgW="3200400" imgH="1244520" progId="Equation.DSMT4">
                  <p:embed/>
                  <p:pic>
                    <p:nvPicPr>
                      <p:cNvPr id="0" name=""/>
                      <p:cNvPicPr>
                        <a:picLocks noChangeAspect="1" noChangeArrowheads="1"/>
                      </p:cNvPicPr>
                      <p:nvPr/>
                    </p:nvPicPr>
                    <p:blipFill>
                      <a:blip r:embed="rId13"/>
                      <a:srcRect/>
                      <a:stretch>
                        <a:fillRect/>
                      </a:stretch>
                    </p:blipFill>
                    <p:spPr bwMode="auto">
                      <a:xfrm>
                        <a:off x="3445832" y="1212850"/>
                        <a:ext cx="5698168" cy="2146300"/>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658036743"/>
              </p:ext>
            </p:extLst>
          </p:nvPr>
        </p:nvGraphicFramePr>
        <p:xfrm>
          <a:off x="1363662" y="1331913"/>
          <a:ext cx="6256338" cy="3165475"/>
        </p:xfrm>
        <a:graphic>
          <a:graphicData uri="http://schemas.openxmlformats.org/presentationml/2006/ole">
            <mc:AlternateContent xmlns:mc="http://schemas.openxmlformats.org/markup-compatibility/2006">
              <mc:Choice xmlns:v="urn:schemas-microsoft-com:vml" Requires="v">
                <p:oleObj name="数式" r:id="rId3" imgW="3111480" imgH="1625400" progId="Equation.3">
                  <p:embed/>
                </p:oleObj>
              </mc:Choice>
              <mc:Fallback>
                <p:oleObj name="数式" r:id="rId3" imgW="3111480" imgH="1625400" progId="Equation.3">
                  <p:embed/>
                  <p:pic>
                    <p:nvPicPr>
                      <p:cNvPr id="0" name=""/>
                      <p:cNvPicPr>
                        <a:picLocks noChangeAspect="1" noChangeArrowheads="1"/>
                      </p:cNvPicPr>
                      <p:nvPr/>
                    </p:nvPicPr>
                    <p:blipFill>
                      <a:blip r:embed="rId4"/>
                      <a:srcRect/>
                      <a:stretch>
                        <a:fillRect/>
                      </a:stretch>
                    </p:blipFill>
                    <p:spPr bwMode="auto">
                      <a:xfrm>
                        <a:off x="1363662" y="1331913"/>
                        <a:ext cx="6256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33452047"/>
              </p:ext>
            </p:extLst>
          </p:nvPr>
        </p:nvGraphicFramePr>
        <p:xfrm>
          <a:off x="887413" y="4495800"/>
          <a:ext cx="7226300" cy="1236662"/>
        </p:xfrm>
        <a:graphic>
          <a:graphicData uri="http://schemas.openxmlformats.org/presentationml/2006/ole">
            <mc:AlternateContent xmlns:mc="http://schemas.openxmlformats.org/markup-compatibility/2006">
              <mc:Choice xmlns:v="urn:schemas-microsoft-com:vml" Requires="v">
                <p:oleObj name="数式" r:id="rId5" imgW="3593880" imgH="634680" progId="Equation.3">
                  <p:embed/>
                </p:oleObj>
              </mc:Choice>
              <mc:Fallback>
                <p:oleObj name="数式" r:id="rId5" imgW="3593880" imgH="634680" progId="Equation.3">
                  <p:embed/>
                  <p:pic>
                    <p:nvPicPr>
                      <p:cNvPr id="0" name=""/>
                      <p:cNvPicPr>
                        <a:picLocks noChangeAspect="1" noChangeArrowheads="1"/>
                      </p:cNvPicPr>
                      <p:nvPr/>
                    </p:nvPicPr>
                    <p:blipFill>
                      <a:blip r:embed="rId6"/>
                      <a:srcRect/>
                      <a:stretch>
                        <a:fillRect/>
                      </a:stretch>
                    </p:blipFill>
                    <p:spPr bwMode="auto">
                      <a:xfrm>
                        <a:off x="887413" y="4495800"/>
                        <a:ext cx="7226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General transformation between rotated coordinates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hlinkClick r:id="rId3"/>
              </a:rPr>
              <a:t>http://en.wikipedia.org/wiki/Euler_angles</a:t>
            </a:r>
            <a:endParaRPr lang="en-US" sz="2400" dirty="0">
              <a:latin typeface="+mj-lt"/>
            </a:endParaRPr>
          </a:p>
        </p:txBody>
      </p:sp>
      <p:sp>
        <p:nvSpPr>
          <p:cNvPr id="7" name="TextBox 6"/>
          <p:cNvSpPr txBox="1"/>
          <p:nvPr/>
        </p:nvSpPr>
        <p:spPr>
          <a:xfrm>
            <a:off x="2027767" y="1447800"/>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grpSp>
        <p:nvGrpSpPr>
          <p:cNvPr id="22" name="Group 21"/>
          <p:cNvGrpSpPr/>
          <p:nvPr/>
        </p:nvGrpSpPr>
        <p:grpSpPr>
          <a:xfrm>
            <a:off x="228600" y="1447800"/>
            <a:ext cx="3589868" cy="3863340"/>
            <a:chOff x="228600" y="1447800"/>
            <a:chExt cx="3589868" cy="3863340"/>
          </a:xfrm>
        </p:grpSpPr>
        <p:pic>
          <p:nvPicPr>
            <p:cNvPr id="240642" name="Picture 2" descr="http://upload.wikimedia.org/wikipedia/commons/thumb/a/a1/Eulerangles.svg/300px-Eulerangl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3429000" cy="3863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133600"/>
              <a:ext cx="3429000" cy="457200"/>
            </a:xfrm>
            <a:prstGeom prst="rect">
              <a:avLst/>
            </a:prstGeom>
            <a:noFill/>
          </p:spPr>
          <p:txBody>
            <a:bodyPr wrap="square" rtlCol="0">
              <a:spAutoFit/>
            </a:bodyPr>
            <a:lstStyle/>
            <a:p>
              <a:r>
                <a:rPr lang="en-US" sz="2400" b="1" dirty="0">
                  <a:solidFill>
                    <a:srgbClr val="FF0000"/>
                  </a:solidFill>
                  <a:latin typeface="+mj-lt"/>
                </a:rPr>
                <a:t>body</a:t>
              </a:r>
            </a:p>
          </p:txBody>
        </p:sp>
        <p:sp>
          <p:nvSpPr>
            <p:cNvPr id="8" name="TextBox 7"/>
            <p:cNvSpPr txBox="1"/>
            <p:nvPr/>
          </p:nvSpPr>
          <p:spPr>
            <a:xfrm>
              <a:off x="1524000" y="4267200"/>
              <a:ext cx="361950" cy="457200"/>
            </a:xfrm>
            <a:prstGeom prst="rect">
              <a:avLst/>
            </a:prstGeom>
            <a:noFill/>
          </p:spPr>
          <p:txBody>
            <a:bodyPr wrap="square" rtlCol="0">
              <a:spAutoFit/>
            </a:bodyPr>
            <a:lstStyle/>
            <a:p>
              <a:r>
                <a:rPr lang="en-US" sz="2400" b="1" dirty="0">
                  <a:solidFill>
                    <a:srgbClr val="00B0F0"/>
                  </a:solidFill>
                  <a:latin typeface="+mj-lt"/>
                </a:rPr>
                <a:t>y</a:t>
              </a:r>
            </a:p>
          </p:txBody>
        </p:sp>
        <p:cxnSp>
          <p:nvCxnSpPr>
            <p:cNvPr id="11" name="Straight Arrow Connector 10"/>
            <p:cNvCxnSpPr/>
            <p:nvPr/>
          </p:nvCxnSpPr>
          <p:spPr>
            <a:xfrm flipH="1">
              <a:off x="304800" y="3810000"/>
              <a:ext cx="16383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3352800"/>
              <a:ext cx="361950" cy="457200"/>
            </a:xfrm>
            <a:prstGeom prst="rect">
              <a:avLst/>
            </a:prstGeom>
            <a:solidFill>
              <a:schemeClr val="bg1"/>
            </a:solidFill>
          </p:spPr>
          <p:txBody>
            <a:bodyPr wrap="square" rtlCol="0">
              <a:spAutoFit/>
            </a:bodyPr>
            <a:lstStyle/>
            <a:p>
              <a:r>
                <a:rPr lang="en-US" sz="2400" b="1" dirty="0">
                  <a:solidFill>
                    <a:srgbClr val="00B0F0"/>
                  </a:solidFill>
                  <a:latin typeface="+mj-lt"/>
                </a:rPr>
                <a:t>x</a:t>
              </a:r>
            </a:p>
          </p:txBody>
        </p:sp>
        <p:sp>
          <p:nvSpPr>
            <p:cNvPr id="14" name="TextBox 13"/>
            <p:cNvSpPr txBox="1"/>
            <p:nvPr/>
          </p:nvSpPr>
          <p:spPr>
            <a:xfrm>
              <a:off x="2971801" y="3657600"/>
              <a:ext cx="846667" cy="457200"/>
            </a:xfrm>
            <a:prstGeom prst="rect">
              <a:avLst/>
            </a:prstGeom>
            <a:solidFill>
              <a:schemeClr val="bg1"/>
            </a:solidFill>
          </p:spPr>
          <p:txBody>
            <a:bodyPr wrap="square" rtlCol="0">
              <a:spAutoFit/>
            </a:bodyPr>
            <a:lstStyle/>
            <a:p>
              <a:r>
                <a:rPr lang="en-US" sz="2400" b="1" dirty="0">
                  <a:solidFill>
                    <a:srgbClr val="FF0000"/>
                  </a:solidFill>
                  <a:latin typeface="+mj-lt"/>
                </a:rPr>
                <a:t>y</a:t>
              </a:r>
            </a:p>
          </p:txBody>
        </p:sp>
        <p:cxnSp>
          <p:nvCxnSpPr>
            <p:cNvPr id="15" name="Straight Arrow Connector 14"/>
            <p:cNvCxnSpPr/>
            <p:nvPr/>
          </p:nvCxnSpPr>
          <p:spPr>
            <a:xfrm flipH="1">
              <a:off x="1295400" y="4724400"/>
              <a:ext cx="228600" cy="5867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9650" y="4648200"/>
              <a:ext cx="361950" cy="457200"/>
            </a:xfrm>
            <a:prstGeom prst="rect">
              <a:avLst/>
            </a:prstGeom>
            <a:solidFill>
              <a:schemeClr val="bg1"/>
            </a:solidFill>
          </p:spPr>
          <p:txBody>
            <a:bodyPr wrap="square" rtlCol="0">
              <a:spAutoFit/>
            </a:bodyPr>
            <a:lstStyle/>
            <a:p>
              <a:r>
                <a:rPr lang="en-US" sz="2400" b="1" dirty="0">
                  <a:solidFill>
                    <a:srgbClr val="FF0000"/>
                  </a:solidFill>
                  <a:latin typeface="+mj-lt"/>
                </a:rPr>
                <a:t>x</a:t>
              </a:r>
            </a:p>
          </p:txBody>
        </p:sp>
        <p:cxnSp>
          <p:nvCxnSpPr>
            <p:cNvPr id="18" name="Straight Arrow Connector 17"/>
            <p:cNvCxnSpPr/>
            <p:nvPr/>
          </p:nvCxnSpPr>
          <p:spPr>
            <a:xfrm flipV="1">
              <a:off x="1943100" y="2362200"/>
              <a:ext cx="647700" cy="1371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20574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3840603322"/>
              </p:ext>
            </p:extLst>
          </p:nvPr>
        </p:nvGraphicFramePr>
        <p:xfrm>
          <a:off x="3363913" y="1744663"/>
          <a:ext cx="5514975" cy="1692275"/>
        </p:xfrm>
        <a:graphic>
          <a:graphicData uri="http://schemas.openxmlformats.org/presentationml/2006/ole">
            <mc:AlternateContent xmlns:mc="http://schemas.openxmlformats.org/markup-compatibility/2006">
              <mc:Choice xmlns:v="urn:schemas-microsoft-com:vml" Requires="v">
                <p:oleObj name="数式" r:id="rId5" imgW="3733560" imgH="1180800" progId="Equation.3">
                  <p:embed/>
                </p:oleObj>
              </mc:Choice>
              <mc:Fallback>
                <p:oleObj name="数式" r:id="rId5" imgW="3733560" imgH="1180800" progId="Equation.3">
                  <p:embed/>
                  <p:pic>
                    <p:nvPicPr>
                      <p:cNvPr id="0" name=""/>
                      <p:cNvPicPr>
                        <a:picLocks noChangeAspect="1" noChangeArrowheads="1"/>
                      </p:cNvPicPr>
                      <p:nvPr/>
                    </p:nvPicPr>
                    <p:blipFill>
                      <a:blip r:embed="rId6"/>
                      <a:srcRect/>
                      <a:stretch>
                        <a:fillRect/>
                      </a:stretch>
                    </p:blipFill>
                    <p:spPr bwMode="auto">
                      <a:xfrm>
                        <a:off x="3363913" y="1744663"/>
                        <a:ext cx="5514975" cy="169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620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sp>
        <p:nvSpPr>
          <p:cNvPr id="25" name="TextBox 24"/>
          <p:cNvSpPr txBox="1"/>
          <p:nvPr/>
        </p:nvSpPr>
        <p:spPr>
          <a:xfrm>
            <a:off x="1752600" y="1443335"/>
            <a:ext cx="439880" cy="461665"/>
          </a:xfrm>
          <a:prstGeom prst="rect">
            <a:avLst/>
          </a:prstGeom>
          <a:noFill/>
        </p:spPr>
        <p:txBody>
          <a:bodyPr wrap="square" rtlCol="0">
            <a:spAutoFit/>
          </a:bodyPr>
          <a:lstStyle/>
          <a:p>
            <a:r>
              <a:rPr lang="en-US" sz="2400" dirty="0">
                <a:latin typeface="Symbol" pitchFamily="18" charset="2"/>
              </a:rPr>
              <a:t>g</a:t>
            </a:r>
          </a:p>
        </p:txBody>
      </p:sp>
      <p:grpSp>
        <p:nvGrpSpPr>
          <p:cNvPr id="28" name="Group 27"/>
          <p:cNvGrpSpPr/>
          <p:nvPr/>
        </p:nvGrpSpPr>
        <p:grpSpPr>
          <a:xfrm>
            <a:off x="1447800" y="1905000"/>
            <a:ext cx="2320562" cy="2895600"/>
            <a:chOff x="1447800" y="1905000"/>
            <a:chExt cx="2320562" cy="2895600"/>
          </a:xfrm>
        </p:grpSpPr>
        <p:grpSp>
          <p:nvGrpSpPr>
            <p:cNvPr id="19" name="Group 18"/>
            <p:cNvGrpSpPr/>
            <p:nvPr/>
          </p:nvGrpSpPr>
          <p:grpSpPr>
            <a:xfrm>
              <a:off x="1447800" y="1905000"/>
              <a:ext cx="2057400" cy="2895600"/>
              <a:chOff x="1447800" y="1905000"/>
              <a:chExt cx="2057400" cy="2895600"/>
            </a:xfrm>
          </p:grpSpPr>
          <p:cxnSp>
            <p:nvCxnSpPr>
              <p:cNvPr id="7" name="Straight Arrow Connector 6"/>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5" name="Teardrop 14"/>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20" name="Arc 19"/>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15"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24" name="Curved Right Arrow 23"/>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9" name="Object 28"/>
          <p:cNvGraphicFramePr>
            <a:graphicFrameLocks noChangeAspect="1"/>
          </p:cNvGraphicFramePr>
          <p:nvPr>
            <p:extLst>
              <p:ext uri="{D42A27DB-BD31-4B8C-83A1-F6EECF244321}">
                <p14:modId xmlns:p14="http://schemas.microsoft.com/office/powerpoint/2010/main" val="3330059754"/>
              </p:ext>
            </p:extLst>
          </p:nvPr>
        </p:nvGraphicFramePr>
        <p:xfrm>
          <a:off x="2743200" y="4589463"/>
          <a:ext cx="5541963" cy="1582737"/>
        </p:xfrm>
        <a:graphic>
          <a:graphicData uri="http://schemas.openxmlformats.org/presentationml/2006/ole">
            <mc:AlternateContent xmlns:mc="http://schemas.openxmlformats.org/markup-compatibility/2006">
              <mc:Choice xmlns:v="urn:schemas-microsoft-com:vml" Requires="v">
                <p:oleObj name="数式" r:id="rId3" imgW="2755800" imgH="812520" progId="Equation.3">
                  <p:embed/>
                </p:oleObj>
              </mc:Choice>
              <mc:Fallback>
                <p:oleObj name="数式" r:id="rId3" imgW="2755800" imgH="812520" progId="Equation.3">
                  <p:embed/>
                  <p:pic>
                    <p:nvPicPr>
                      <p:cNvPr id="0" name=""/>
                      <p:cNvPicPr>
                        <a:picLocks noChangeAspect="1" noChangeArrowheads="1"/>
                      </p:cNvPicPr>
                      <p:nvPr/>
                    </p:nvPicPr>
                    <p:blipFill>
                      <a:blip r:embed="rId4"/>
                      <a:srcRect/>
                      <a:stretch>
                        <a:fillRect/>
                      </a:stretch>
                    </p:blipFill>
                    <p:spPr bwMode="auto">
                      <a:xfrm>
                        <a:off x="2743200" y="4589463"/>
                        <a:ext cx="55419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89362284"/>
              </p:ext>
            </p:extLst>
          </p:nvPr>
        </p:nvGraphicFramePr>
        <p:xfrm>
          <a:off x="990600" y="3175"/>
          <a:ext cx="5541963" cy="4600575"/>
        </p:xfrm>
        <a:graphic>
          <a:graphicData uri="http://schemas.openxmlformats.org/presentationml/2006/ole">
            <mc:AlternateContent xmlns:mc="http://schemas.openxmlformats.org/markup-compatibility/2006">
              <mc:Choice xmlns:v="urn:schemas-microsoft-com:vml" Requires="v">
                <p:oleObj name="Equation" r:id="rId3" imgW="2755800" imgH="2361960" progId="Equation.DSMT4">
                  <p:embed/>
                </p:oleObj>
              </mc:Choice>
              <mc:Fallback>
                <p:oleObj name="Equation" r:id="rId3" imgW="2755800" imgH="2361960" progId="Equation.DSMT4">
                  <p:embed/>
                  <p:pic>
                    <p:nvPicPr>
                      <p:cNvPr id="0" name=""/>
                      <p:cNvPicPr>
                        <a:picLocks noChangeAspect="1" noChangeArrowheads="1"/>
                      </p:cNvPicPr>
                      <p:nvPr/>
                    </p:nvPicPr>
                    <p:blipFill>
                      <a:blip r:embed="rId4"/>
                      <a:srcRect/>
                      <a:stretch>
                        <a:fillRect/>
                      </a:stretch>
                    </p:blipFill>
                    <p:spPr bwMode="auto">
                      <a:xfrm>
                        <a:off x="990600" y="3175"/>
                        <a:ext cx="554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02986523"/>
              </p:ext>
            </p:extLst>
          </p:nvPr>
        </p:nvGraphicFramePr>
        <p:xfrm>
          <a:off x="990600" y="4518025"/>
          <a:ext cx="6564313" cy="1882775"/>
        </p:xfrm>
        <a:graphic>
          <a:graphicData uri="http://schemas.openxmlformats.org/presentationml/2006/ole">
            <mc:AlternateContent xmlns:mc="http://schemas.openxmlformats.org/markup-compatibility/2006">
              <mc:Choice xmlns:v="urn:schemas-microsoft-com:vml" Requires="v">
                <p:oleObj name="数式" r:id="rId5" imgW="3263760" imgH="965160" progId="Equation.3">
                  <p:embed/>
                </p:oleObj>
              </mc:Choice>
              <mc:Fallback>
                <p:oleObj name="数式" r:id="rId5" imgW="3263760" imgH="965160" progId="Equation.3">
                  <p:embed/>
                  <p:pic>
                    <p:nvPicPr>
                      <p:cNvPr id="0" name=""/>
                      <p:cNvPicPr>
                        <a:picLocks noChangeAspect="1" noChangeArrowheads="1"/>
                      </p:cNvPicPr>
                      <p:nvPr/>
                    </p:nvPicPr>
                    <p:blipFill>
                      <a:blip r:embed="rId6"/>
                      <a:srcRect/>
                      <a:stretch>
                        <a:fillRect/>
                      </a:stretch>
                    </p:blipFill>
                    <p:spPr bwMode="auto">
                      <a:xfrm>
                        <a:off x="990600" y="4518025"/>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62199874"/>
              </p:ext>
            </p:extLst>
          </p:nvPr>
        </p:nvGraphicFramePr>
        <p:xfrm>
          <a:off x="800100" y="228600"/>
          <a:ext cx="6437313" cy="1882775"/>
        </p:xfrm>
        <a:graphic>
          <a:graphicData uri="http://schemas.openxmlformats.org/presentationml/2006/ole">
            <mc:AlternateContent xmlns:mc="http://schemas.openxmlformats.org/markup-compatibility/2006">
              <mc:Choice xmlns:v="urn:schemas-microsoft-com:vml" Requires="v">
                <p:oleObj name="数式" r:id="rId3" imgW="3200400" imgH="965160" progId="Equation.3">
                  <p:embed/>
                </p:oleObj>
              </mc:Choice>
              <mc:Fallback>
                <p:oleObj name="数式" r:id="rId3" imgW="3200400" imgH="965160" progId="Equation.3">
                  <p:embed/>
                  <p:pic>
                    <p:nvPicPr>
                      <p:cNvPr id="0" name=""/>
                      <p:cNvPicPr>
                        <a:picLocks noChangeAspect="1" noChangeArrowheads="1"/>
                      </p:cNvPicPr>
                      <p:nvPr/>
                    </p:nvPicPr>
                    <p:blipFill>
                      <a:blip r:embed="rId4"/>
                      <a:srcRect/>
                      <a:stretch>
                        <a:fillRect/>
                      </a:stretch>
                    </p:blipFill>
                    <p:spPr bwMode="auto">
                      <a:xfrm>
                        <a:off x="800100" y="228600"/>
                        <a:ext cx="6437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b</a:t>
            </a:r>
            <a:r>
              <a:rPr lang="en-US" sz="2400" dirty="0">
                <a:latin typeface="+mj-lt"/>
              </a:rPr>
              <a:t>=0</a:t>
            </a:r>
          </a:p>
        </p:txBody>
      </p:sp>
      <p:pic>
        <p:nvPicPr>
          <p:cNvPr id="25090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9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F2C9BF-4FC3-5BF4-AD3F-EB6C30003C71}"/>
              </a:ext>
            </a:extLst>
          </p:cNvPr>
          <p:cNvPicPr>
            <a:picLocks noChangeAspect="1"/>
          </p:cNvPicPr>
          <p:nvPr/>
        </p:nvPicPr>
        <p:blipFill>
          <a:blip r:embed="rId3"/>
          <a:stretch>
            <a:fillRect/>
          </a:stretch>
        </p:blipFill>
        <p:spPr>
          <a:xfrm>
            <a:off x="609600" y="-44450"/>
            <a:ext cx="7817069" cy="6400800"/>
          </a:xfrm>
          <a:prstGeom prst="rect">
            <a:avLst/>
          </a:prstGeom>
        </p:spPr>
      </p:pic>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10" name="Rectangle 9">
            <a:extLst>
              <a:ext uri="{FF2B5EF4-FFF2-40B4-BE49-F238E27FC236}">
                <a16:creationId xmlns:a16="http://schemas.microsoft.com/office/drawing/2014/main" id="{16B6DF6F-49D0-6BE7-F3F5-E9F8CE60DB75}"/>
              </a:ext>
            </a:extLst>
          </p:cNvPr>
          <p:cNvSpPr/>
          <p:nvPr/>
        </p:nvSpPr>
        <p:spPr>
          <a:xfrm>
            <a:off x="533400" y="4953000"/>
            <a:ext cx="79248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38EB6F-F91A-2E72-71B7-172C29037159}"/>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49C392D1-5231-976C-4445-F25F577B6C5F}"/>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EA8A0080-6BD0-8D2E-4029-178BDAFF3142}"/>
              </a:ext>
            </a:extLst>
          </p:cNvPr>
          <p:cNvSpPr>
            <a:spLocks noGrp="1"/>
          </p:cNvSpPr>
          <p:nvPr>
            <p:ph type="sldNum" sz="quarter" idx="12"/>
          </p:nvPr>
        </p:nvSpPr>
        <p:spPr/>
        <p:txBody>
          <a:bodyPr/>
          <a:lstStyle/>
          <a:p>
            <a:fld id="{CE368B07-CEBF-4C80-90AF-53B34FA04CF3}" type="slidenum">
              <a:rPr lang="en-US" smtClean="0"/>
              <a:pPr/>
              <a:t>20</a:t>
            </a:fld>
            <a:endParaRPr lang="en-US" dirty="0"/>
          </a:p>
        </p:txBody>
      </p:sp>
      <p:sp>
        <p:nvSpPr>
          <p:cNvPr id="5" name="TextBox 4">
            <a:extLst>
              <a:ext uri="{FF2B5EF4-FFF2-40B4-BE49-F238E27FC236}">
                <a16:creationId xmlns:a16="http://schemas.microsoft.com/office/drawing/2014/main" id="{B02C398B-B57E-C390-3E87-BC38A8B6C8B1}"/>
              </a:ext>
            </a:extLst>
          </p:cNvPr>
          <p:cNvSpPr txBox="1"/>
          <p:nvPr/>
        </p:nvSpPr>
        <p:spPr>
          <a:xfrm>
            <a:off x="304800" y="457200"/>
            <a:ext cx="7696200" cy="461665"/>
          </a:xfrm>
          <a:prstGeom prst="rect">
            <a:avLst/>
          </a:prstGeom>
          <a:noFill/>
        </p:spPr>
        <p:txBody>
          <a:bodyPr wrap="square" rtlCol="0">
            <a:spAutoFit/>
          </a:bodyPr>
          <a:lstStyle/>
          <a:p>
            <a:r>
              <a:rPr lang="en-US" sz="2400" dirty="0">
                <a:latin typeface="+mj-lt"/>
              </a:rPr>
              <a:t>What happens when </a:t>
            </a:r>
            <a:r>
              <a:rPr lang="en-US" sz="2400" dirty="0">
                <a:latin typeface="Symbol" panose="05050102010706020507" pitchFamily="18" charset="2"/>
              </a:rPr>
              <a:t>b</a:t>
            </a:r>
            <a:r>
              <a:rPr lang="en-US" sz="2400" dirty="0">
                <a:latin typeface="+mj-lt"/>
                <a:sym typeface="Wingdings" panose="05000000000000000000" pitchFamily="2" charset="2"/>
              </a:rPr>
              <a:t>0?</a:t>
            </a:r>
            <a:endParaRPr lang="en-US" sz="2400" dirty="0">
              <a:latin typeface="+mj-lt"/>
            </a:endParaRPr>
          </a:p>
        </p:txBody>
      </p:sp>
      <p:graphicFrame>
        <p:nvGraphicFramePr>
          <p:cNvPr id="6" name="Object 5">
            <a:extLst>
              <a:ext uri="{FF2B5EF4-FFF2-40B4-BE49-F238E27FC236}">
                <a16:creationId xmlns:a16="http://schemas.microsoft.com/office/drawing/2014/main" id="{610F341F-47B7-69D2-DD8F-A3C3A3A33332}"/>
              </a:ext>
            </a:extLst>
          </p:cNvPr>
          <p:cNvGraphicFramePr>
            <a:graphicFrameLocks noChangeAspect="1"/>
          </p:cNvGraphicFramePr>
          <p:nvPr>
            <p:extLst>
              <p:ext uri="{D42A27DB-BD31-4B8C-83A1-F6EECF244321}">
                <p14:modId xmlns:p14="http://schemas.microsoft.com/office/powerpoint/2010/main" val="3214606135"/>
              </p:ext>
            </p:extLst>
          </p:nvPr>
        </p:nvGraphicFramePr>
        <p:xfrm>
          <a:off x="762000" y="1066800"/>
          <a:ext cx="5465763" cy="3017838"/>
        </p:xfrm>
        <a:graphic>
          <a:graphicData uri="http://schemas.openxmlformats.org/presentationml/2006/ole">
            <mc:AlternateContent xmlns:mc="http://schemas.openxmlformats.org/markup-compatibility/2006">
              <mc:Choice xmlns:v="urn:schemas-microsoft-com:vml" Requires="v">
                <p:oleObj name="Equation" r:id="rId2" imgW="2717640" imgH="1549080" progId="Equation.DSMT4">
                  <p:embed/>
                </p:oleObj>
              </mc:Choice>
              <mc:Fallback>
                <p:oleObj name="Equation" r:id="rId2" imgW="2717640" imgH="1549080" progId="Equation.DSMT4">
                  <p:embed/>
                  <p:pic>
                    <p:nvPicPr>
                      <p:cNvPr id="5" name="Object 4"/>
                      <p:cNvPicPr>
                        <a:picLocks noChangeAspect="1" noChangeArrowheads="1"/>
                      </p:cNvPicPr>
                      <p:nvPr/>
                    </p:nvPicPr>
                    <p:blipFill>
                      <a:blip r:embed="rId3"/>
                      <a:srcRect/>
                      <a:stretch>
                        <a:fillRect/>
                      </a:stretch>
                    </p:blipFill>
                    <p:spPr bwMode="auto">
                      <a:xfrm>
                        <a:off x="762000" y="1066800"/>
                        <a:ext cx="546576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DC8A4131-BB32-CFB6-EDD7-6024B70B3A6E}"/>
              </a:ext>
            </a:extLst>
          </p:cNvPr>
          <p:cNvGraphicFramePr>
            <a:graphicFrameLocks noChangeAspect="1"/>
          </p:cNvGraphicFramePr>
          <p:nvPr>
            <p:extLst>
              <p:ext uri="{D42A27DB-BD31-4B8C-83A1-F6EECF244321}">
                <p14:modId xmlns:p14="http://schemas.microsoft.com/office/powerpoint/2010/main" val="4089841388"/>
              </p:ext>
            </p:extLst>
          </p:nvPr>
        </p:nvGraphicFramePr>
        <p:xfrm>
          <a:off x="609600" y="4267200"/>
          <a:ext cx="6564313" cy="1882775"/>
        </p:xfrm>
        <a:graphic>
          <a:graphicData uri="http://schemas.openxmlformats.org/presentationml/2006/ole">
            <mc:AlternateContent xmlns:mc="http://schemas.openxmlformats.org/markup-compatibility/2006">
              <mc:Choice xmlns:v="urn:schemas-microsoft-com:vml" Requires="v">
                <p:oleObj name="数式" r:id="rId4" imgW="3263760" imgH="965160" progId="Equation.3">
                  <p:embed/>
                </p:oleObj>
              </mc:Choice>
              <mc:Fallback>
                <p:oleObj name="数式" r:id="rId4" imgW="3263760" imgH="965160" progId="Equation.3">
                  <p:embed/>
                  <p:pic>
                    <p:nvPicPr>
                      <p:cNvPr id="6" name="Object 5"/>
                      <p:cNvPicPr>
                        <a:picLocks noChangeAspect="1" noChangeArrowheads="1"/>
                      </p:cNvPicPr>
                      <p:nvPr/>
                    </p:nvPicPr>
                    <p:blipFill>
                      <a:blip r:embed="rId5"/>
                      <a:srcRect/>
                      <a:stretch>
                        <a:fillRect/>
                      </a:stretch>
                    </p:blipFill>
                    <p:spPr bwMode="auto">
                      <a:xfrm>
                        <a:off x="609600" y="4267200"/>
                        <a:ext cx="6564313"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252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16307-E3AC-A64E-2842-49F8C9811C1B}"/>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C4064956-D70E-6060-673F-76A1956E8A0B}"/>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545F9BE4-2CEE-A93E-C75D-A7E807BD73AA}"/>
              </a:ext>
            </a:extLst>
          </p:cNvPr>
          <p:cNvSpPr>
            <a:spLocks noGrp="1"/>
          </p:cNvSpPr>
          <p:nvPr>
            <p:ph type="sldNum" sz="quarter" idx="12"/>
          </p:nvPr>
        </p:nvSpPr>
        <p:spPr/>
        <p:txBody>
          <a:bodyPr/>
          <a:lstStyle/>
          <a:p>
            <a:fld id="{CE368B07-CEBF-4C80-90AF-53B34FA04CF3}" type="slidenum">
              <a:rPr lang="en-US" smtClean="0"/>
              <a:pPr/>
              <a:t>21</a:t>
            </a:fld>
            <a:endParaRPr lang="en-US" dirty="0"/>
          </a:p>
        </p:txBody>
      </p:sp>
      <p:graphicFrame>
        <p:nvGraphicFramePr>
          <p:cNvPr id="5" name="Object 4">
            <a:extLst>
              <a:ext uri="{FF2B5EF4-FFF2-40B4-BE49-F238E27FC236}">
                <a16:creationId xmlns:a16="http://schemas.microsoft.com/office/drawing/2014/main" id="{8E5D527A-D919-D2EB-F34E-4C216BE1BDAD}"/>
              </a:ext>
            </a:extLst>
          </p:cNvPr>
          <p:cNvGraphicFramePr>
            <a:graphicFrameLocks noChangeAspect="1"/>
          </p:cNvGraphicFramePr>
          <p:nvPr>
            <p:extLst>
              <p:ext uri="{D42A27DB-BD31-4B8C-83A1-F6EECF244321}">
                <p14:modId xmlns:p14="http://schemas.microsoft.com/office/powerpoint/2010/main" val="1434116521"/>
              </p:ext>
            </p:extLst>
          </p:nvPr>
        </p:nvGraphicFramePr>
        <p:xfrm>
          <a:off x="990600" y="-13138"/>
          <a:ext cx="6308725" cy="6173788"/>
        </p:xfrm>
        <a:graphic>
          <a:graphicData uri="http://schemas.openxmlformats.org/presentationml/2006/ole">
            <mc:AlternateContent xmlns:mc="http://schemas.openxmlformats.org/markup-compatibility/2006">
              <mc:Choice xmlns:v="urn:schemas-microsoft-com:vml" Requires="v">
                <p:oleObj name="Equation" r:id="rId2" imgW="3136680" imgH="3162240" progId="Equation.DSMT4">
                  <p:embed/>
                </p:oleObj>
              </mc:Choice>
              <mc:Fallback>
                <p:oleObj name="Equation" r:id="rId2" imgW="3136680" imgH="3162240" progId="Equation.DSMT4">
                  <p:embed/>
                  <p:pic>
                    <p:nvPicPr>
                      <p:cNvPr id="7" name="Object 6">
                        <a:extLst>
                          <a:ext uri="{FF2B5EF4-FFF2-40B4-BE49-F238E27FC236}">
                            <a16:creationId xmlns:a16="http://schemas.microsoft.com/office/drawing/2014/main" id="{DC8A4131-BB32-CFB6-EDD7-6024B70B3A6E}"/>
                          </a:ext>
                        </a:extLst>
                      </p:cNvPr>
                      <p:cNvPicPr>
                        <a:picLocks noChangeAspect="1" noChangeArrowheads="1"/>
                      </p:cNvPicPr>
                      <p:nvPr/>
                    </p:nvPicPr>
                    <p:blipFill>
                      <a:blip r:embed="rId3"/>
                      <a:srcRect/>
                      <a:stretch>
                        <a:fillRect/>
                      </a:stretch>
                    </p:blipFill>
                    <p:spPr bwMode="auto">
                      <a:xfrm>
                        <a:off x="990600" y="-13138"/>
                        <a:ext cx="6308725"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220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FA37D-1455-4D3F-8DD0-205587F3B70E}"/>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7B3C08BC-45D4-4C36-A018-DD00942B4F02}"/>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8775D567-D2EC-4990-86C9-D1813A0DAB10}"/>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28242C6B-D20B-417E-9B9C-784DEFE7D9C3}"/>
              </a:ext>
            </a:extLst>
          </p:cNvPr>
          <p:cNvSpPr txBox="1"/>
          <p:nvPr/>
        </p:nvSpPr>
        <p:spPr>
          <a:xfrm>
            <a:off x="152400" y="27637"/>
            <a:ext cx="8382000" cy="2923877"/>
          </a:xfrm>
          <a:prstGeom prst="rect">
            <a:avLst/>
          </a:prstGeom>
          <a:noFill/>
        </p:spPr>
        <p:txBody>
          <a:bodyPr wrap="square" rtlCol="0">
            <a:spAutoFit/>
          </a:bodyPr>
          <a:lstStyle/>
          <a:p>
            <a:r>
              <a:rPr lang="en-US" sz="2000" dirty="0">
                <a:latin typeface="+mj-lt"/>
              </a:rPr>
              <a:t>Question: </a:t>
            </a:r>
            <a:r>
              <a:rPr lang="en-US" sz="2000" dirty="0"/>
              <a:t>How do we decide stable/unstable solutions for the symmetric top motion? </a:t>
            </a:r>
          </a:p>
          <a:p>
            <a:endParaRPr lang="en-US" sz="2000" dirty="0"/>
          </a:p>
          <a:p>
            <a:r>
              <a:rPr lang="en-US" sz="2000" dirty="0"/>
              <a:t>Comment – When we discussed one dimensional motion, we discussed stable and unstable equilibrium points.   At equilibrium </a:t>
            </a:r>
            <a:r>
              <a:rPr lang="en-US" sz="2000" dirty="0" err="1"/>
              <a:t>dV</a:t>
            </a:r>
            <a:r>
              <a:rPr lang="en-US" sz="2000" dirty="0"/>
              <a:t>/dx=0, but only when V(x) has a minimum at that point, is the  system stable in the sense that for small displacements from equilibrium, there are restoring forces to move the system back to the equilibrium point.   </a:t>
            </a:r>
          </a:p>
          <a:p>
            <a:endParaRPr lang="en-US" sz="2400" dirty="0">
              <a:latin typeface="+mj-lt"/>
            </a:endParaRPr>
          </a:p>
        </p:txBody>
      </p:sp>
      <p:pic>
        <p:nvPicPr>
          <p:cNvPr id="6" name="Picture 5">
            <a:extLst>
              <a:ext uri="{FF2B5EF4-FFF2-40B4-BE49-F238E27FC236}">
                <a16:creationId xmlns:a16="http://schemas.microsoft.com/office/drawing/2014/main" id="{4A5A0119-D289-4CB5-A65C-689220855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35513"/>
            <a:ext cx="6356969" cy="3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a:extLst>
              <a:ext uri="{FF2B5EF4-FFF2-40B4-BE49-F238E27FC236}">
                <a16:creationId xmlns:a16="http://schemas.microsoft.com/office/drawing/2014/main" id="{3D84EF4B-4240-4A57-8641-6CFB0DEA081C}"/>
              </a:ext>
            </a:extLst>
          </p:cNvPr>
          <p:cNvSpPr txBox="1"/>
          <p:nvPr/>
        </p:nvSpPr>
        <p:spPr>
          <a:xfrm>
            <a:off x="2209799" y="2819400"/>
            <a:ext cx="507334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mj-lt"/>
              </a:rPr>
              <a:t>Minimization of a simple function</a:t>
            </a:r>
          </a:p>
        </p:txBody>
      </p:sp>
      <p:pic>
        <p:nvPicPr>
          <p:cNvPr id="8" name="Picture 7">
            <a:extLst>
              <a:ext uri="{FF2B5EF4-FFF2-40B4-BE49-F238E27FC236}">
                <a16:creationId xmlns:a16="http://schemas.microsoft.com/office/drawing/2014/main" id="{A5F2A174-DCCF-439E-A6C2-E6B43344DEFA}"/>
              </a:ext>
            </a:extLst>
          </p:cNvPr>
          <p:cNvPicPr/>
          <p:nvPr/>
        </p:nvPicPr>
        <p:blipFill>
          <a:blip r:embed="rId4"/>
          <a:stretch>
            <a:fillRect/>
          </a:stretch>
        </p:blipFill>
        <p:spPr>
          <a:xfrm>
            <a:off x="5318306" y="4536347"/>
            <a:ext cx="1098187" cy="766985"/>
          </a:xfrm>
          <a:prstGeom prst="rect">
            <a:avLst/>
          </a:prstGeom>
        </p:spPr>
      </p:pic>
      <p:cxnSp>
        <p:nvCxnSpPr>
          <p:cNvPr id="9" name="Straight Arrow Connector 8">
            <a:extLst>
              <a:ext uri="{FF2B5EF4-FFF2-40B4-BE49-F238E27FC236}">
                <a16:creationId xmlns:a16="http://schemas.microsoft.com/office/drawing/2014/main" id="{7967FACA-E050-4895-AB21-D27006789911}"/>
              </a:ext>
            </a:extLst>
          </p:cNvPr>
          <p:cNvCxnSpPr>
            <a:cxnSpLocks/>
            <a:endCxn id="11" idx="0"/>
          </p:cNvCxnSpPr>
          <p:nvPr/>
        </p:nvCxnSpPr>
        <p:spPr>
          <a:xfrm flipV="1">
            <a:off x="6296144" y="3833372"/>
            <a:ext cx="882841" cy="77889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62E087-D569-4066-BF7C-B1F87C5D07A1}"/>
              </a:ext>
            </a:extLst>
          </p:cNvPr>
          <p:cNvCxnSpPr>
            <a:cxnSpLocks/>
            <a:stCxn id="8" idx="1"/>
          </p:cNvCxnSpPr>
          <p:nvPr/>
        </p:nvCxnSpPr>
        <p:spPr>
          <a:xfrm flipH="1">
            <a:off x="3930032" y="4919840"/>
            <a:ext cx="1388274" cy="87136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TextBox 14">
            <a:extLst>
              <a:ext uri="{FF2B5EF4-FFF2-40B4-BE49-F238E27FC236}">
                <a16:creationId xmlns:a16="http://schemas.microsoft.com/office/drawing/2014/main" id="{7FEFC516-31B6-4B80-A3FB-F6121AD5D913}"/>
              </a:ext>
            </a:extLst>
          </p:cNvPr>
          <p:cNvSpPr txBox="1"/>
          <p:nvPr/>
        </p:nvSpPr>
        <p:spPr>
          <a:xfrm>
            <a:off x="6553200" y="3833372"/>
            <a:ext cx="125156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local minimum</a:t>
            </a:r>
          </a:p>
        </p:txBody>
      </p:sp>
      <p:sp>
        <p:nvSpPr>
          <p:cNvPr id="12" name="TextBox 16">
            <a:extLst>
              <a:ext uri="{FF2B5EF4-FFF2-40B4-BE49-F238E27FC236}">
                <a16:creationId xmlns:a16="http://schemas.microsoft.com/office/drawing/2014/main" id="{DC91DFAA-B11E-457B-815B-BB7C8313F3FF}"/>
              </a:ext>
            </a:extLst>
          </p:cNvPr>
          <p:cNvSpPr txBox="1"/>
          <p:nvPr/>
        </p:nvSpPr>
        <p:spPr>
          <a:xfrm>
            <a:off x="3429000" y="4717944"/>
            <a:ext cx="1143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global minimum</a:t>
            </a:r>
          </a:p>
        </p:txBody>
      </p:sp>
      <p:cxnSp>
        <p:nvCxnSpPr>
          <p:cNvPr id="18" name="Straight Arrow Connector 17">
            <a:extLst>
              <a:ext uri="{FF2B5EF4-FFF2-40B4-BE49-F238E27FC236}">
                <a16:creationId xmlns:a16="http://schemas.microsoft.com/office/drawing/2014/main" id="{2F20114F-BC3D-4E07-87EB-74264129A41E}"/>
              </a:ext>
            </a:extLst>
          </p:cNvPr>
          <p:cNvCxnSpPr>
            <a:cxnSpLocks/>
          </p:cNvCxnSpPr>
          <p:nvPr/>
        </p:nvCxnSpPr>
        <p:spPr>
          <a:xfrm flipH="1" flipV="1">
            <a:off x="5867400" y="3504564"/>
            <a:ext cx="266700" cy="129095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1" name="TextBox 16">
            <a:extLst>
              <a:ext uri="{FF2B5EF4-FFF2-40B4-BE49-F238E27FC236}">
                <a16:creationId xmlns:a16="http://schemas.microsoft.com/office/drawing/2014/main" id="{1EB797CA-CD15-4044-9FDB-6E434FB66961}"/>
              </a:ext>
            </a:extLst>
          </p:cNvPr>
          <p:cNvSpPr txBox="1"/>
          <p:nvPr/>
        </p:nvSpPr>
        <p:spPr>
          <a:xfrm>
            <a:off x="5361990" y="3187886"/>
            <a:ext cx="13882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B050"/>
                </a:solidFill>
                <a:latin typeface="+mj-lt"/>
              </a:rPr>
              <a:t>maximum</a:t>
            </a:r>
          </a:p>
        </p:txBody>
      </p:sp>
    </p:spTree>
    <p:extLst>
      <p:ext uri="{BB962C8B-B14F-4D97-AF65-F5344CB8AC3E}">
        <p14:creationId xmlns:p14="http://schemas.microsoft.com/office/powerpoint/2010/main" val="160329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3536781"/>
              </p:ext>
            </p:extLst>
          </p:nvPr>
        </p:nvGraphicFramePr>
        <p:xfrm>
          <a:off x="304800" y="228600"/>
          <a:ext cx="6435725" cy="4462462"/>
        </p:xfrm>
        <a:graphic>
          <a:graphicData uri="http://schemas.openxmlformats.org/presentationml/2006/ole">
            <mc:AlternateContent xmlns:mc="http://schemas.openxmlformats.org/markup-compatibility/2006">
              <mc:Choice xmlns:v="urn:schemas-microsoft-com:vml" Requires="v">
                <p:oleObj name="数式" r:id="rId3" imgW="3200400" imgH="2286000" progId="Equation.3">
                  <p:embed/>
                </p:oleObj>
              </mc:Choice>
              <mc:Fallback>
                <p:oleObj name="数式" r:id="rId3" imgW="3200400" imgH="2286000" progId="Equation.3">
                  <p:embed/>
                  <p:pic>
                    <p:nvPicPr>
                      <p:cNvPr id="0" name=""/>
                      <p:cNvPicPr>
                        <a:picLocks noChangeAspect="1" noChangeArrowheads="1"/>
                      </p:cNvPicPr>
                      <p:nvPr/>
                    </p:nvPicPr>
                    <p:blipFill>
                      <a:blip r:embed="rId4"/>
                      <a:srcRect/>
                      <a:stretch>
                        <a:fillRect/>
                      </a:stretch>
                    </p:blipFill>
                    <p:spPr bwMode="auto">
                      <a:xfrm>
                        <a:off x="304800" y="228600"/>
                        <a:ext cx="64357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192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a:extLst>
              <a:ext uri="{FF2B5EF4-FFF2-40B4-BE49-F238E27FC236}">
                <a16:creationId xmlns:a16="http://schemas.microsoft.com/office/drawing/2014/main" id="{0F210F56-66D6-447F-ABAC-E26EB5169D89}"/>
              </a:ext>
            </a:extLst>
          </p:cNvPr>
          <p:cNvGraphicFramePr>
            <a:graphicFrameLocks noChangeAspect="1"/>
          </p:cNvGraphicFramePr>
          <p:nvPr>
            <p:extLst>
              <p:ext uri="{D42A27DB-BD31-4B8C-83A1-F6EECF244321}">
                <p14:modId xmlns:p14="http://schemas.microsoft.com/office/powerpoint/2010/main" val="2328216711"/>
              </p:ext>
            </p:extLst>
          </p:nvPr>
        </p:nvGraphicFramePr>
        <p:xfrm>
          <a:off x="685800" y="4726378"/>
          <a:ext cx="3340100" cy="1642672"/>
        </p:xfrm>
        <a:graphic>
          <a:graphicData uri="http://schemas.openxmlformats.org/presentationml/2006/ole">
            <mc:AlternateContent xmlns:mc="http://schemas.openxmlformats.org/markup-compatibility/2006">
              <mc:Choice xmlns:v="urn:schemas-microsoft-com:vml" Requires="v">
                <p:oleObj name="Equation" r:id="rId6" imgW="2323800" imgH="1143000" progId="Equation.DSMT4">
                  <p:embed/>
                </p:oleObj>
              </mc:Choice>
              <mc:Fallback>
                <p:oleObj name="Equation" r:id="rId6" imgW="2323800" imgH="1143000" progId="Equation.DSMT4">
                  <p:embed/>
                  <p:pic>
                    <p:nvPicPr>
                      <p:cNvPr id="0" name=""/>
                      <p:cNvPicPr/>
                      <p:nvPr/>
                    </p:nvPicPr>
                    <p:blipFill>
                      <a:blip r:embed="rId7"/>
                      <a:stretch>
                        <a:fillRect/>
                      </a:stretch>
                    </p:blipFill>
                    <p:spPr>
                      <a:xfrm>
                        <a:off x="685800" y="4726378"/>
                        <a:ext cx="3340100" cy="1642672"/>
                      </a:xfrm>
                      <a:prstGeom prst="rect">
                        <a:avLst/>
                      </a:prstGeom>
                    </p:spPr>
                  </p:pic>
                </p:oleObj>
              </mc:Fallback>
            </mc:AlternateContent>
          </a:graphicData>
        </a:graphic>
      </p:graphicFrame>
    </p:spTree>
    <p:extLst>
      <p:ext uri="{BB962C8B-B14F-4D97-AF65-F5344CB8AC3E}">
        <p14:creationId xmlns:p14="http://schemas.microsoft.com/office/powerpoint/2010/main" val="374417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E34CC-2794-4634-9C08-A7D815D8176E}"/>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9EB15937-7AE7-4926-98F6-1F5CE0913012}"/>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E9B50F43-A0A2-455C-8A92-1FB52CCF1671}"/>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147B4475-7843-44A4-B517-C80F54523146}"/>
              </a:ext>
            </a:extLst>
          </p:cNvPr>
          <p:cNvSpPr txBox="1"/>
          <p:nvPr/>
        </p:nvSpPr>
        <p:spPr>
          <a:xfrm>
            <a:off x="381000" y="304800"/>
            <a:ext cx="7772400" cy="369332"/>
          </a:xfrm>
          <a:prstGeom prst="rect">
            <a:avLst/>
          </a:prstGeom>
          <a:noFill/>
        </p:spPr>
        <p:txBody>
          <a:bodyPr wrap="square" rtlCol="0">
            <a:spAutoFit/>
          </a:bodyPr>
          <a:lstStyle/>
          <a:p>
            <a:r>
              <a:rPr lang="en-US" dirty="0">
                <a:latin typeface="+mj-lt"/>
                <a:hlinkClick r:id="rId5"/>
              </a:rPr>
              <a:t>http://www.physics.usyd.edu.au/~cross/SPINNING%20TOPS.htm</a:t>
            </a:r>
            <a:endParaRPr lang="en-US" dirty="0">
              <a:latin typeface="+mj-lt"/>
            </a:endParaRPr>
          </a:p>
        </p:txBody>
      </p:sp>
      <p:pic>
        <p:nvPicPr>
          <p:cNvPr id="8" name="Top1">
            <a:hlinkClick r:id="" action="ppaction://media"/>
            <a:extLst>
              <a:ext uri="{FF2B5EF4-FFF2-40B4-BE49-F238E27FC236}">
                <a16:creationId xmlns:a16="http://schemas.microsoft.com/office/drawing/2014/main" id="{D62ECD73-45A8-44B5-936C-6646D46BCA2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47800" y="990600"/>
            <a:ext cx="4876800" cy="3657600"/>
          </a:xfrm>
          <a:prstGeom prst="rect">
            <a:avLst/>
          </a:prstGeom>
        </p:spPr>
      </p:pic>
      <p:sp>
        <p:nvSpPr>
          <p:cNvPr id="6" name="TextBox 5">
            <a:extLst>
              <a:ext uri="{FF2B5EF4-FFF2-40B4-BE49-F238E27FC236}">
                <a16:creationId xmlns:a16="http://schemas.microsoft.com/office/drawing/2014/main" id="{3861FA36-4758-4949-94EF-A9B609108CDF}"/>
              </a:ext>
            </a:extLst>
          </p:cNvPr>
          <p:cNvSpPr txBox="1"/>
          <p:nvPr/>
        </p:nvSpPr>
        <p:spPr>
          <a:xfrm>
            <a:off x="304800" y="5334000"/>
            <a:ext cx="8534400" cy="461665"/>
          </a:xfrm>
          <a:prstGeom prst="rect">
            <a:avLst/>
          </a:prstGeom>
          <a:noFill/>
        </p:spPr>
        <p:txBody>
          <a:bodyPr wrap="square" rtlCol="0">
            <a:spAutoFit/>
          </a:bodyPr>
          <a:lstStyle/>
          <a:p>
            <a:r>
              <a:rPr lang="en-US" sz="2400" dirty="0">
                <a:latin typeface="+mj-lt"/>
              </a:rPr>
              <a:t>See also --</a:t>
            </a:r>
          </a:p>
        </p:txBody>
      </p:sp>
      <p:pic>
        <p:nvPicPr>
          <p:cNvPr id="7" name="Picture 6">
            <a:extLst>
              <a:ext uri="{FF2B5EF4-FFF2-40B4-BE49-F238E27FC236}">
                <a16:creationId xmlns:a16="http://schemas.microsoft.com/office/drawing/2014/main" id="{38B194B1-E462-41E7-BA5D-D04FBAD1B10D}"/>
              </a:ext>
            </a:extLst>
          </p:cNvPr>
          <p:cNvPicPr>
            <a:picLocks noChangeAspect="1"/>
          </p:cNvPicPr>
          <p:nvPr/>
        </p:nvPicPr>
        <p:blipFill>
          <a:blip r:embed="rId7"/>
          <a:stretch>
            <a:fillRect/>
          </a:stretch>
        </p:blipFill>
        <p:spPr>
          <a:xfrm>
            <a:off x="2305050" y="4847332"/>
            <a:ext cx="5314950" cy="1509018"/>
          </a:xfrm>
          <a:prstGeom prst="rect">
            <a:avLst/>
          </a:prstGeom>
        </p:spPr>
      </p:pic>
    </p:spTree>
    <p:extLst>
      <p:ext uri="{BB962C8B-B14F-4D97-AF65-F5344CB8AC3E}">
        <p14:creationId xmlns:p14="http://schemas.microsoft.com/office/powerpoint/2010/main" val="42907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762000" y="304800"/>
            <a:ext cx="7086600" cy="461665"/>
          </a:xfrm>
          <a:prstGeom prst="rect">
            <a:avLst/>
          </a:prstGeom>
          <a:noFill/>
        </p:spPr>
        <p:txBody>
          <a:bodyPr wrap="square" rtlCol="0">
            <a:spAutoFit/>
          </a:bodyPr>
          <a:lstStyle/>
          <a:p>
            <a:r>
              <a:rPr lang="en-US" sz="2400" dirty="0">
                <a:latin typeface="+mj-lt"/>
              </a:rPr>
              <a:t>More general case:</a:t>
            </a:r>
          </a:p>
        </p:txBody>
      </p:sp>
      <p:graphicFrame>
        <p:nvGraphicFramePr>
          <p:cNvPr id="6" name="Object 5"/>
          <p:cNvGraphicFramePr>
            <a:graphicFrameLocks noChangeAspect="1"/>
          </p:cNvGraphicFramePr>
          <p:nvPr>
            <p:extLst>
              <p:ext uri="{D42A27DB-BD31-4B8C-83A1-F6EECF244321}">
                <p14:modId xmlns:p14="http://schemas.microsoft.com/office/powerpoint/2010/main" val="2981941412"/>
              </p:ext>
            </p:extLst>
          </p:nvPr>
        </p:nvGraphicFramePr>
        <p:xfrm>
          <a:off x="2133600" y="866775"/>
          <a:ext cx="6437313" cy="941388"/>
        </p:xfrm>
        <a:graphic>
          <a:graphicData uri="http://schemas.openxmlformats.org/presentationml/2006/ole">
            <mc:AlternateContent xmlns:mc="http://schemas.openxmlformats.org/markup-compatibility/2006">
              <mc:Choice xmlns:v="urn:schemas-microsoft-com:vml" Requires="v">
                <p:oleObj name="数式" r:id="rId3" imgW="3200400" imgH="482400" progId="Equation.3">
                  <p:embed/>
                </p:oleObj>
              </mc:Choice>
              <mc:Fallback>
                <p:oleObj name="数式" r:id="rId3" imgW="3200400" imgH="482400" progId="Equation.3">
                  <p:embed/>
                  <p:pic>
                    <p:nvPicPr>
                      <p:cNvPr id="0" name=""/>
                      <p:cNvPicPr>
                        <a:picLocks noChangeAspect="1" noChangeArrowheads="1"/>
                      </p:cNvPicPr>
                      <p:nvPr/>
                    </p:nvPicPr>
                    <p:blipFill>
                      <a:blip r:embed="rId4"/>
                      <a:srcRect/>
                      <a:stretch>
                        <a:fillRect/>
                      </a:stretch>
                    </p:blipFill>
                    <p:spPr bwMode="auto">
                      <a:xfrm>
                        <a:off x="2133600" y="866775"/>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39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31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C8A4A-D931-483B-8B96-620B16A1B9AE}"/>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AD0D515C-8060-42E6-9AAC-4CECCC5BD587}"/>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E39DF414-A00B-4EC3-9D7C-51142E509B81}"/>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AC885468-A1DE-49BC-AFCD-006D2DA25B4F}"/>
              </a:ext>
            </a:extLst>
          </p:cNvPr>
          <p:cNvSpPr txBox="1"/>
          <p:nvPr/>
        </p:nvSpPr>
        <p:spPr>
          <a:xfrm>
            <a:off x="76200" y="457200"/>
            <a:ext cx="8305800" cy="369332"/>
          </a:xfrm>
          <a:prstGeom prst="rect">
            <a:avLst/>
          </a:prstGeom>
          <a:noFill/>
        </p:spPr>
        <p:txBody>
          <a:bodyPr wrap="square" rtlCol="0">
            <a:spAutoFit/>
          </a:bodyPr>
          <a:lstStyle/>
          <a:p>
            <a:r>
              <a:rPr lang="en-US" dirty="0">
                <a:latin typeface="+mj-lt"/>
                <a:hlinkClick r:id="rId5"/>
              </a:rPr>
              <a:t>https://drive.google.com/file/d/0B14RyYwpwSDNcXdxTWl3OExHX1k/view</a:t>
            </a:r>
            <a:endParaRPr lang="en-US" dirty="0">
              <a:latin typeface="+mj-lt"/>
            </a:endParaRPr>
          </a:p>
        </p:txBody>
      </p:sp>
      <p:pic>
        <p:nvPicPr>
          <p:cNvPr id="6" name="bicycle_wheel">
            <a:hlinkClick r:id="" action="ppaction://media"/>
            <a:extLst>
              <a:ext uri="{FF2B5EF4-FFF2-40B4-BE49-F238E27FC236}">
                <a16:creationId xmlns:a16="http://schemas.microsoft.com/office/drawing/2014/main" id="{4D9A8E20-66AC-457C-8958-8E3D58AC7E2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9600" y="1143000"/>
            <a:ext cx="2682875" cy="1828800"/>
          </a:xfrm>
          <a:prstGeom prst="rect">
            <a:avLst/>
          </a:prstGeom>
        </p:spPr>
      </p:pic>
    </p:spTree>
    <p:extLst>
      <p:ext uri="{BB962C8B-B14F-4D97-AF65-F5344CB8AC3E}">
        <p14:creationId xmlns:p14="http://schemas.microsoft.com/office/powerpoint/2010/main" val="26155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8487940"/>
              </p:ext>
            </p:extLst>
          </p:nvPr>
        </p:nvGraphicFramePr>
        <p:xfrm>
          <a:off x="3431386" y="762000"/>
          <a:ext cx="5387975" cy="2571750"/>
        </p:xfrm>
        <a:graphic>
          <a:graphicData uri="http://schemas.openxmlformats.org/presentationml/2006/ole">
            <mc:AlternateContent xmlns:mc="http://schemas.openxmlformats.org/markup-compatibility/2006">
              <mc:Choice xmlns:v="urn:schemas-microsoft-com:vml" Requires="v">
                <p:oleObj name="数式" r:id="rId3" imgW="2679480" imgH="1320480" progId="Equation.3">
                  <p:embed/>
                </p:oleObj>
              </mc:Choice>
              <mc:Fallback>
                <p:oleObj name="数式" r:id="rId3" imgW="2679480" imgH="1320480" progId="Equation.3">
                  <p:embed/>
                  <p:pic>
                    <p:nvPicPr>
                      <p:cNvPr id="0" name=""/>
                      <p:cNvPicPr>
                        <a:picLocks noChangeAspect="1" noChangeArrowheads="1"/>
                      </p:cNvPicPr>
                      <p:nvPr/>
                    </p:nvPicPr>
                    <p:blipFill>
                      <a:blip r:embed="rId4"/>
                      <a:srcRect/>
                      <a:stretch>
                        <a:fillRect/>
                      </a:stretch>
                    </p:blipFill>
                    <p:spPr bwMode="auto">
                      <a:xfrm>
                        <a:off x="3431386" y="762000"/>
                        <a:ext cx="53879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672946" y="609600"/>
            <a:ext cx="2320562" cy="2895600"/>
            <a:chOff x="1447800" y="1905000"/>
            <a:chExt cx="2320562" cy="2895600"/>
          </a:xfrm>
        </p:grpSpPr>
        <p:grpSp>
          <p:nvGrpSpPr>
            <p:cNvPr id="7" name="Group 6"/>
            <p:cNvGrpSpPr/>
            <p:nvPr/>
          </p:nvGrpSpPr>
          <p:grpSpPr>
            <a:xfrm>
              <a:off x="1447800" y="1905000"/>
              <a:ext cx="2057400" cy="2895600"/>
              <a:chOff x="1447800" y="1905000"/>
              <a:chExt cx="2057400" cy="2895600"/>
            </a:xfrm>
          </p:grpSpPr>
          <p:cxnSp>
            <p:nvCxnSpPr>
              <p:cNvPr id="14" name="Straight Arrow Connector 13"/>
              <p:cNvCxnSpPr/>
              <p:nvPr/>
            </p:nvCxnSpPr>
            <p:spPr>
              <a:xfrm>
                <a:off x="3505200" y="1905000"/>
                <a:ext cx="0" cy="21336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447800" y="4038600"/>
                <a:ext cx="2057400" cy="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57400" y="4038600"/>
                <a:ext cx="1447800" cy="762000"/>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 name="Teardrop 16"/>
              <p:cNvSpPr/>
              <p:nvPr/>
            </p:nvSpPr>
            <p:spPr>
              <a:xfrm rot="5635480">
                <a:off x="1882967" y="2301103"/>
                <a:ext cx="1295400" cy="1295400"/>
              </a:xfrm>
              <a:prstGeom prst="teardrop">
                <a:avLst>
                  <a:gd name="adj" fmla="val 16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76500" y="2948803"/>
                <a:ext cx="54167" cy="131839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33227" y="3377168"/>
                <a:ext cx="838200" cy="461665"/>
              </a:xfrm>
              <a:prstGeom prst="rect">
                <a:avLst/>
              </a:prstGeom>
              <a:noFill/>
            </p:spPr>
            <p:txBody>
              <a:bodyPr wrap="square" rtlCol="0">
                <a:spAutoFit/>
              </a:bodyPr>
              <a:lstStyle/>
              <a:p>
                <a:r>
                  <a:rPr lang="en-US" sz="2400" dirty="0">
                    <a:latin typeface="+mj-lt"/>
                  </a:rPr>
                  <a:t>Mg</a:t>
                </a:r>
              </a:p>
            </p:txBody>
          </p:sp>
        </p:grpSp>
        <p:sp>
          <p:nvSpPr>
            <p:cNvPr id="8" name="Arc 7"/>
            <p:cNvSpPr/>
            <p:nvPr/>
          </p:nvSpPr>
          <p:spPr>
            <a:xfrm rot="18326991">
              <a:off x="2115646" y="2613535"/>
              <a:ext cx="1905000" cy="1400433"/>
            </a:xfrm>
            <a:prstGeom prst="arc">
              <a:avLst>
                <a:gd name="adj1" fmla="val 16200000"/>
                <a:gd name="adj2" fmla="val 2091001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a:stCxn id="17" idx="7"/>
            </p:cNvCxnSpPr>
            <p:nvPr/>
          </p:nvCxnSpPr>
          <p:spPr>
            <a:xfrm flipH="1" flipV="1">
              <a:off x="1833227" y="2057400"/>
              <a:ext cx="1672628" cy="20102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81300" y="2050473"/>
              <a:ext cx="439880" cy="461665"/>
            </a:xfrm>
            <a:prstGeom prst="rect">
              <a:avLst/>
            </a:prstGeom>
            <a:noFill/>
          </p:spPr>
          <p:txBody>
            <a:bodyPr wrap="square" rtlCol="0">
              <a:spAutoFit/>
            </a:bodyPr>
            <a:lstStyle/>
            <a:p>
              <a:r>
                <a:rPr lang="en-US" sz="2400" dirty="0">
                  <a:latin typeface="Symbol" pitchFamily="18" charset="2"/>
                </a:rPr>
                <a:t>b</a:t>
              </a:r>
            </a:p>
          </p:txBody>
        </p:sp>
        <p:sp>
          <p:nvSpPr>
            <p:cNvPr id="11" name="Curved Right Arrow 10"/>
            <p:cNvSpPr/>
            <p:nvPr/>
          </p:nvSpPr>
          <p:spPr>
            <a:xfrm rot="19542147">
              <a:off x="1676400" y="2033733"/>
              <a:ext cx="575927" cy="38569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p:cNvSpPr/>
            <p:nvPr/>
          </p:nvSpPr>
          <p:spPr>
            <a:xfrm rot="14257165" flipH="1">
              <a:off x="3154185" y="3840418"/>
              <a:ext cx="457200" cy="502919"/>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141520" y="4191000"/>
              <a:ext cx="439880" cy="461665"/>
            </a:xfrm>
            <a:prstGeom prst="rect">
              <a:avLst/>
            </a:prstGeom>
            <a:noFill/>
          </p:spPr>
          <p:txBody>
            <a:bodyPr wrap="square" rtlCol="0">
              <a:spAutoFit/>
            </a:bodyPr>
            <a:lstStyle/>
            <a:p>
              <a:r>
                <a:rPr lang="en-US" sz="2400" dirty="0">
                  <a:latin typeface="Symbol" pitchFamily="18" charset="2"/>
                </a:rPr>
                <a:t>a</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861097883"/>
              </p:ext>
            </p:extLst>
          </p:nvPr>
        </p:nvGraphicFramePr>
        <p:xfrm>
          <a:off x="2133600" y="4038600"/>
          <a:ext cx="6437313" cy="941388"/>
        </p:xfrm>
        <a:graphic>
          <a:graphicData uri="http://schemas.openxmlformats.org/presentationml/2006/ole">
            <mc:AlternateContent xmlns:mc="http://schemas.openxmlformats.org/markup-compatibility/2006">
              <mc:Choice xmlns:v="urn:schemas-microsoft-com:vml" Requires="v">
                <p:oleObj name="数式" r:id="rId5" imgW="3200400" imgH="482400" progId="Equation.3">
                  <p:embed/>
                </p:oleObj>
              </mc:Choice>
              <mc:Fallback>
                <p:oleObj name="数式" r:id="rId5" imgW="3200400" imgH="482400" progId="Equation.3">
                  <p:embed/>
                  <p:pic>
                    <p:nvPicPr>
                      <p:cNvPr id="0" name=""/>
                      <p:cNvPicPr>
                        <a:picLocks noChangeAspect="1" noChangeArrowheads="1"/>
                      </p:cNvPicPr>
                      <p:nvPr/>
                    </p:nvPicPr>
                    <p:blipFill>
                      <a:blip r:embed="rId6"/>
                      <a:srcRect/>
                      <a:stretch>
                        <a:fillRect/>
                      </a:stretch>
                    </p:blipFill>
                    <p:spPr bwMode="auto">
                      <a:xfrm>
                        <a:off x="2133600" y="4038600"/>
                        <a:ext cx="64373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645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A7248D-CDD0-C63C-8077-F13E637EB3DA}"/>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61ABAB4F-4724-9406-CB46-0A95B0BC4B03}"/>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7CB3A7BB-69F1-A4F0-88A0-8CC3650FC920}"/>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B0958B80-A1F1-D0D8-A876-1589AE05471E}"/>
              </a:ext>
            </a:extLst>
          </p:cNvPr>
          <p:cNvPicPr>
            <a:picLocks noChangeAspect="1"/>
          </p:cNvPicPr>
          <p:nvPr/>
        </p:nvPicPr>
        <p:blipFill rotWithShape="1">
          <a:blip r:embed="rId2"/>
          <a:srcRect t="10370"/>
          <a:stretch/>
        </p:blipFill>
        <p:spPr>
          <a:xfrm>
            <a:off x="134548" y="304799"/>
            <a:ext cx="7474942" cy="1454445"/>
          </a:xfrm>
          <a:prstGeom prst="rect">
            <a:avLst/>
          </a:prstGeom>
        </p:spPr>
      </p:pic>
      <p:pic>
        <p:nvPicPr>
          <p:cNvPr id="7" name="Picture 6" descr="A paper with text on it&#10;&#10;Description automatically generated">
            <a:extLst>
              <a:ext uri="{FF2B5EF4-FFF2-40B4-BE49-F238E27FC236}">
                <a16:creationId xmlns:a16="http://schemas.microsoft.com/office/drawing/2014/main" id="{34E56282-CFB4-F166-0CF0-16374559E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03" y="1759244"/>
            <a:ext cx="8293526" cy="4921503"/>
          </a:xfrm>
          <a:prstGeom prst="rect">
            <a:avLst/>
          </a:prstGeom>
        </p:spPr>
      </p:pic>
    </p:spTree>
    <p:extLst>
      <p:ext uri="{BB962C8B-B14F-4D97-AF65-F5344CB8AC3E}">
        <p14:creationId xmlns:p14="http://schemas.microsoft.com/office/powerpoint/2010/main" val="173809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5BD03-BBA5-7B1E-88A1-0C17639633BD}"/>
              </a:ext>
            </a:extLst>
          </p:cNvPr>
          <p:cNvSpPr>
            <a:spLocks noGrp="1"/>
          </p:cNvSpPr>
          <p:nvPr>
            <p:ph type="dt" sz="half" idx="10"/>
          </p:nvPr>
        </p:nvSpPr>
        <p:spPr/>
        <p:txBody>
          <a:bodyPr/>
          <a:lstStyle/>
          <a:p>
            <a:r>
              <a:rPr lang="en-US"/>
              <a:t>9/22/2023</a:t>
            </a:r>
            <a:endParaRPr lang="en-US" dirty="0"/>
          </a:p>
        </p:txBody>
      </p:sp>
      <p:sp>
        <p:nvSpPr>
          <p:cNvPr id="3" name="Footer Placeholder 2">
            <a:extLst>
              <a:ext uri="{FF2B5EF4-FFF2-40B4-BE49-F238E27FC236}">
                <a16:creationId xmlns:a16="http://schemas.microsoft.com/office/drawing/2014/main" id="{870ABE9B-B7F1-5241-8D6F-0F1904566F08}"/>
              </a:ext>
            </a:extLst>
          </p:cNvPr>
          <p:cNvSpPr>
            <a:spLocks noGrp="1"/>
          </p:cNvSpPr>
          <p:nvPr>
            <p:ph type="ftr" sz="quarter" idx="11"/>
          </p:nvPr>
        </p:nvSpPr>
        <p:spPr/>
        <p:txBody>
          <a:bodyPr/>
          <a:lstStyle/>
          <a:p>
            <a:r>
              <a:rPr lang="en-US"/>
              <a:t>PHY 711  Fall 2023 -- Lecture 12</a:t>
            </a:r>
            <a:endParaRPr lang="en-US" dirty="0"/>
          </a:p>
        </p:txBody>
      </p:sp>
      <p:sp>
        <p:nvSpPr>
          <p:cNvPr id="4" name="Slide Number Placeholder 3">
            <a:extLst>
              <a:ext uri="{FF2B5EF4-FFF2-40B4-BE49-F238E27FC236}">
                <a16:creationId xmlns:a16="http://schemas.microsoft.com/office/drawing/2014/main" id="{305BFC3D-8912-5C39-033A-D8121B31E121}"/>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5" name="Picture 4" descr="A paper with text on it&#10;&#10;Description automatically generated">
            <a:extLst>
              <a:ext uri="{FF2B5EF4-FFF2-40B4-BE49-F238E27FC236}">
                <a16:creationId xmlns:a16="http://schemas.microsoft.com/office/drawing/2014/main" id="{575C148B-A17D-A867-0463-2987E3F33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9803" cy="5429631"/>
          </a:xfrm>
          <a:prstGeom prst="rect">
            <a:avLst/>
          </a:prstGeom>
        </p:spPr>
      </p:pic>
    </p:spTree>
    <p:extLst>
      <p:ext uri="{BB962C8B-B14F-4D97-AF65-F5344CB8AC3E}">
        <p14:creationId xmlns:p14="http://schemas.microsoft.com/office/powerpoint/2010/main" val="230896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4230272512"/>
              </p:ext>
            </p:extLst>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0" name=""/>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010234972"/>
              </p:ext>
            </p:extLst>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0" name=""/>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10655814"/>
              </p:ext>
            </p:extLst>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0" name=""/>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086851150"/>
              </p:ext>
            </p:extLst>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0" name=""/>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extLst>
              <p:ext uri="{D42A27DB-BD31-4B8C-83A1-F6EECF244321}">
                <p14:modId xmlns:p14="http://schemas.microsoft.com/office/powerpoint/2010/main" val="1555516836"/>
              </p:ext>
            </p:extLst>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0" name=""/>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2557605272"/>
              </p:ext>
            </p:extLst>
          </p:nvPr>
        </p:nvGraphicFramePr>
        <p:xfrm>
          <a:off x="620713" y="1676400"/>
          <a:ext cx="7751762" cy="2478088"/>
        </p:xfrm>
        <a:graphic>
          <a:graphicData uri="http://schemas.openxmlformats.org/presentationml/2006/ole">
            <mc:AlternateContent xmlns:mc="http://schemas.openxmlformats.org/markup-compatibility/2006">
              <mc:Choice xmlns:v="urn:schemas-microsoft-com:vml" Requires="v">
                <p:oleObj name="Equation" r:id="rId3" imgW="5511600" imgH="1815840" progId="Equation.DSMT4">
                  <p:embed/>
                </p:oleObj>
              </mc:Choice>
              <mc:Fallback>
                <p:oleObj name="Equation" r:id="rId3" imgW="5511600" imgH="1815840" progId="Equation.DSMT4">
                  <p:embed/>
                  <p:pic>
                    <p:nvPicPr>
                      <p:cNvPr id="0" name=""/>
                      <p:cNvPicPr>
                        <a:picLocks noChangeAspect="1" noChangeArrowheads="1"/>
                      </p:cNvPicPr>
                      <p:nvPr/>
                    </p:nvPicPr>
                    <p:blipFill>
                      <a:blip r:embed="rId4"/>
                      <a:srcRect/>
                      <a:stretch>
                        <a:fillRect/>
                      </a:stretch>
                    </p:blipFill>
                    <p:spPr bwMode="auto">
                      <a:xfrm>
                        <a:off x="620713" y="1676400"/>
                        <a:ext cx="7751762" cy="2478088"/>
                      </a:xfrm>
                      <a:prstGeom prst="rect">
                        <a:avLst/>
                      </a:prstGeom>
                      <a:noFill/>
                      <a:ln>
                        <a:noFill/>
                      </a:ln>
                    </p:spPr>
                  </p:pic>
                </p:oleObj>
              </mc:Fallback>
            </mc:AlternateContent>
          </a:graphicData>
        </a:graphic>
      </p:graphicFrame>
      <p:sp>
        <p:nvSpPr>
          <p:cNvPr id="7" name="TextBox 6"/>
          <p:cNvSpPr txBox="1"/>
          <p:nvPr/>
        </p:nvSpPr>
        <p:spPr>
          <a:xfrm>
            <a:off x="152400" y="228600"/>
            <a:ext cx="5154410" cy="1200329"/>
          </a:xfrm>
          <a:prstGeom prst="rect">
            <a:avLst/>
          </a:prstGeom>
          <a:noFill/>
        </p:spPr>
        <p:txBody>
          <a:bodyPr wrap="square" rtlCol="0">
            <a:spAutoFit/>
          </a:bodyPr>
          <a:lstStyle/>
          <a:p>
            <a:r>
              <a:rPr lang="en-US" sz="2400" dirty="0">
                <a:latin typeface="+mj-lt"/>
              </a:rPr>
              <a:t>Continued -- summary of previous results describing rigid bodies rotating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67200" y="1125595"/>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1280967060"/>
              </p:ext>
            </p:extLst>
          </p:nvPr>
        </p:nvGraphicFramePr>
        <p:xfrm>
          <a:off x="620713" y="4230688"/>
          <a:ext cx="1600200" cy="457200"/>
        </p:xfrm>
        <a:graphic>
          <a:graphicData uri="http://schemas.openxmlformats.org/presentationml/2006/ole">
            <mc:AlternateContent xmlns:mc="http://schemas.openxmlformats.org/markup-compatibility/2006">
              <mc:Choice xmlns:v="urn:schemas-microsoft-com:vml" Requires="v">
                <p:oleObj name="Equation" r:id="rId5" imgW="952200" imgH="279360" progId="Equation.DSMT4">
                  <p:embed/>
                </p:oleObj>
              </mc:Choice>
              <mc:Fallback>
                <p:oleObj name="Equation" r:id="rId5" imgW="952200" imgH="279360" progId="Equation.DSMT4">
                  <p:embed/>
                  <p:pic>
                    <p:nvPicPr>
                      <p:cNvPr id="0" name=""/>
                      <p:cNvPicPr>
                        <a:picLocks noChangeAspect="1" noChangeArrowheads="1"/>
                      </p:cNvPicPr>
                      <p:nvPr/>
                    </p:nvPicPr>
                    <p:blipFill>
                      <a:blip r:embed="rId6"/>
                      <a:srcRect/>
                      <a:stretch>
                        <a:fillRect/>
                      </a:stretch>
                    </p:blipFill>
                    <p:spPr bwMode="auto">
                      <a:xfrm>
                        <a:off x="620713" y="4230688"/>
                        <a:ext cx="1600200" cy="4572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87072601"/>
              </p:ext>
            </p:extLst>
          </p:nvPr>
        </p:nvGraphicFramePr>
        <p:xfrm>
          <a:off x="3619500" y="4119319"/>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0" name=""/>
                      <p:cNvPicPr>
                        <a:picLocks noChangeAspect="1" noChangeArrowheads="1"/>
                      </p:cNvPicPr>
                      <p:nvPr/>
                    </p:nvPicPr>
                    <p:blipFill>
                      <a:blip r:embed="rId8"/>
                      <a:srcRect/>
                      <a:stretch>
                        <a:fillRect/>
                      </a:stretch>
                    </p:blipFill>
                    <p:spPr bwMode="auto">
                      <a:xfrm>
                        <a:off x="3619500" y="4119319"/>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2529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56153562"/>
              </p:ext>
            </p:extLst>
          </p:nvPr>
        </p:nvGraphicFramePr>
        <p:xfrm>
          <a:off x="582613" y="1066800"/>
          <a:ext cx="7881937" cy="4368800"/>
        </p:xfrm>
        <a:graphic>
          <a:graphicData uri="http://schemas.openxmlformats.org/presentationml/2006/ole">
            <mc:AlternateContent xmlns:mc="http://schemas.openxmlformats.org/markup-compatibility/2006">
              <mc:Choice xmlns:v="urn:schemas-microsoft-com:vml" Requires="v">
                <p:oleObj name="Equation" r:id="rId3" imgW="5410080" imgH="3085920" progId="Equation.DSMT4">
                  <p:embed/>
                </p:oleObj>
              </mc:Choice>
              <mc:Fallback>
                <p:oleObj name="Equation" r:id="rId3" imgW="5410080" imgH="3085920" progId="Equation.DSMT4">
                  <p:embed/>
                  <p:pic>
                    <p:nvPicPr>
                      <p:cNvPr id="0" name=""/>
                      <p:cNvPicPr>
                        <a:picLocks noChangeAspect="1" noChangeArrowheads="1"/>
                      </p:cNvPicPr>
                      <p:nvPr/>
                    </p:nvPicPr>
                    <p:blipFill>
                      <a:blip r:embed="rId4"/>
                      <a:srcRect/>
                      <a:stretch>
                        <a:fillRect/>
                      </a:stretch>
                    </p:blipFill>
                    <p:spPr bwMode="auto">
                      <a:xfrm>
                        <a:off x="582613" y="1066800"/>
                        <a:ext cx="7881937" cy="436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45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9/22/2023</a:t>
            </a:r>
            <a:endParaRPr lang="en-US" dirty="0"/>
          </a:p>
        </p:txBody>
      </p:sp>
      <p:sp>
        <p:nvSpPr>
          <p:cNvPr id="3" name="Footer Placeholder 2"/>
          <p:cNvSpPr>
            <a:spLocks noGrp="1"/>
          </p:cNvSpPr>
          <p:nvPr>
            <p:ph type="ftr" sz="quarter" idx="11"/>
          </p:nvPr>
        </p:nvSpPr>
        <p:spPr/>
        <p:txBody>
          <a:bodyPr/>
          <a:lstStyle/>
          <a:p>
            <a:r>
              <a:rPr lang="en-US"/>
              <a:t>PHY 711  Fall 2023 -- Lecture 12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918595725"/>
              </p:ext>
            </p:extLst>
          </p:nvPr>
        </p:nvGraphicFramePr>
        <p:xfrm>
          <a:off x="457200" y="611832"/>
          <a:ext cx="8313385" cy="3962400"/>
        </p:xfrm>
        <a:graphic>
          <a:graphicData uri="http://schemas.openxmlformats.org/presentationml/2006/ole">
            <mc:AlternateContent xmlns:mc="http://schemas.openxmlformats.org/markup-compatibility/2006">
              <mc:Choice xmlns:v="urn:schemas-microsoft-com:vml" Requires="v">
                <p:oleObj name="Equation" r:id="rId3" imgW="5460840" imgH="2679480" progId="Equation.DSMT4">
                  <p:embed/>
                </p:oleObj>
              </mc:Choice>
              <mc:Fallback>
                <p:oleObj name="Equation" r:id="rId3" imgW="5460840" imgH="2679480" progId="Equation.DSMT4">
                  <p:embed/>
                  <p:pic>
                    <p:nvPicPr>
                      <p:cNvPr id="0" name=""/>
                      <p:cNvPicPr>
                        <a:picLocks noChangeAspect="1" noChangeArrowheads="1"/>
                      </p:cNvPicPr>
                      <p:nvPr/>
                    </p:nvPicPr>
                    <p:blipFill>
                      <a:blip r:embed="rId4"/>
                      <a:srcRect/>
                      <a:stretch>
                        <a:fillRect/>
                      </a:stretch>
                    </p:blipFill>
                    <p:spPr bwMode="auto">
                      <a:xfrm>
                        <a:off x="457200" y="611832"/>
                        <a:ext cx="8313385" cy="3962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9359739"/>
              </p:ext>
            </p:extLst>
          </p:nvPr>
        </p:nvGraphicFramePr>
        <p:xfrm>
          <a:off x="533400" y="4572000"/>
          <a:ext cx="3863975" cy="2031093"/>
        </p:xfrm>
        <a:graphic>
          <a:graphicData uri="http://schemas.openxmlformats.org/presentationml/2006/ole">
            <mc:AlternateContent xmlns:mc="http://schemas.openxmlformats.org/markup-compatibility/2006">
              <mc:Choice xmlns:v="urn:schemas-microsoft-com:vml" Requires="v">
                <p:oleObj name="Equation" r:id="rId5" imgW="2158920" imgH="1168200" progId="Equation.DSMT4">
                  <p:embed/>
                </p:oleObj>
              </mc:Choice>
              <mc:Fallback>
                <p:oleObj name="Equation" r:id="rId5" imgW="2158920" imgH="1168200" progId="Equation.DSMT4">
                  <p:embed/>
                  <p:pic>
                    <p:nvPicPr>
                      <p:cNvPr id="0" name=""/>
                      <p:cNvPicPr>
                        <a:picLocks noChangeAspect="1" noChangeArrowheads="1"/>
                      </p:cNvPicPr>
                      <p:nvPr/>
                    </p:nvPicPr>
                    <p:blipFill>
                      <a:blip r:embed="rId6"/>
                      <a:srcRect/>
                      <a:stretch>
                        <a:fillRect/>
                      </a:stretch>
                    </p:blipFill>
                    <p:spPr bwMode="auto">
                      <a:xfrm>
                        <a:off x="533400" y="4572000"/>
                        <a:ext cx="3863975" cy="2031093"/>
                      </a:xfrm>
                      <a:prstGeom prst="rect">
                        <a:avLst/>
                      </a:prstGeom>
                      <a:noFill/>
                      <a:ln>
                        <a:noFill/>
                      </a:ln>
                    </p:spPr>
                  </p:pic>
                </p:oleObj>
              </mc:Fallback>
            </mc:AlternateContent>
          </a:graphicData>
        </a:graphic>
      </p:graphicFrame>
      <p:graphicFrame>
        <p:nvGraphicFramePr>
          <p:cNvPr id="8" name="Object 7">
            <a:extLst>
              <a:ext uri="{FF2B5EF4-FFF2-40B4-BE49-F238E27FC236}">
                <a16:creationId xmlns:a16="http://schemas.microsoft.com/office/drawing/2014/main" id="{34BF9F1A-3773-4AB8-A188-87822BD87ACD}"/>
              </a:ext>
            </a:extLst>
          </p:cNvPr>
          <p:cNvGraphicFramePr>
            <a:graphicFrameLocks noChangeAspect="1"/>
          </p:cNvGraphicFramePr>
          <p:nvPr>
            <p:extLst>
              <p:ext uri="{D42A27DB-BD31-4B8C-83A1-F6EECF244321}">
                <p14:modId xmlns:p14="http://schemas.microsoft.com/office/powerpoint/2010/main" val="2140145337"/>
              </p:ext>
            </p:extLst>
          </p:nvPr>
        </p:nvGraphicFramePr>
        <p:xfrm>
          <a:off x="5457825" y="4953000"/>
          <a:ext cx="2701925" cy="806450"/>
        </p:xfrm>
        <a:graphic>
          <a:graphicData uri="http://schemas.openxmlformats.org/presentationml/2006/ole">
            <mc:AlternateContent xmlns:mc="http://schemas.openxmlformats.org/markup-compatibility/2006">
              <mc:Choice xmlns:v="urn:schemas-microsoft-com:vml" Requires="v">
                <p:oleObj name="Equation" r:id="rId7" imgW="1447560" imgH="431640" progId="Equation.DSMT4">
                  <p:embed/>
                </p:oleObj>
              </mc:Choice>
              <mc:Fallback>
                <p:oleObj name="Equation" r:id="rId7" imgW="1447560" imgH="431640" progId="Equation.DSMT4">
                  <p:embed/>
                  <p:pic>
                    <p:nvPicPr>
                      <p:cNvPr id="0" name=""/>
                      <p:cNvPicPr/>
                      <p:nvPr/>
                    </p:nvPicPr>
                    <p:blipFill>
                      <a:blip r:embed="rId8"/>
                      <a:stretch>
                        <a:fillRect/>
                      </a:stretch>
                    </p:blipFill>
                    <p:spPr>
                      <a:xfrm>
                        <a:off x="5457825" y="4953000"/>
                        <a:ext cx="2701925" cy="806450"/>
                      </a:xfrm>
                      <a:prstGeom prst="rect">
                        <a:avLst/>
                      </a:prstGeom>
                    </p:spPr>
                  </p:pic>
                </p:oleObj>
              </mc:Fallback>
            </mc:AlternateContent>
          </a:graphicData>
        </a:graphic>
      </p:graphicFrame>
    </p:spTree>
    <p:extLst>
      <p:ext uri="{BB962C8B-B14F-4D97-AF65-F5344CB8AC3E}">
        <p14:creationId xmlns:p14="http://schemas.microsoft.com/office/powerpoint/2010/main" val="240578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15465</TotalTime>
  <Words>1131</Words>
  <Application>Microsoft Office PowerPoint</Application>
  <PresentationFormat>On-screen Show (4:3)</PresentationFormat>
  <Paragraphs>200</Paragraphs>
  <Slides>27</Slides>
  <Notes>22</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4"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774</cp:revision>
  <cp:lastPrinted>2021-10-25T03:10:56Z</cp:lastPrinted>
  <dcterms:created xsi:type="dcterms:W3CDTF">2012-01-10T18:32:24Z</dcterms:created>
  <dcterms:modified xsi:type="dcterms:W3CDTF">2023-09-22T04:07:37Z</dcterms:modified>
</cp:coreProperties>
</file>