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6" r:id="rId2"/>
    <p:sldId id="443" r:id="rId3"/>
    <p:sldId id="389" r:id="rId4"/>
    <p:sldId id="433" r:id="rId5"/>
    <p:sldId id="369" r:id="rId6"/>
    <p:sldId id="428" r:id="rId7"/>
    <p:sldId id="440" r:id="rId8"/>
    <p:sldId id="370" r:id="rId9"/>
    <p:sldId id="435" r:id="rId10"/>
    <p:sldId id="391" r:id="rId11"/>
    <p:sldId id="444" r:id="rId12"/>
    <p:sldId id="388" r:id="rId13"/>
    <p:sldId id="431" r:id="rId14"/>
    <p:sldId id="392" r:id="rId15"/>
    <p:sldId id="429" r:id="rId16"/>
    <p:sldId id="384" r:id="rId17"/>
    <p:sldId id="386" r:id="rId18"/>
    <p:sldId id="385" r:id="rId19"/>
    <p:sldId id="414" r:id="rId20"/>
    <p:sldId id="442" r:id="rId21"/>
    <p:sldId id="441" r:id="rId22"/>
    <p:sldId id="371" r:id="rId23"/>
    <p:sldId id="438" r:id="rId24"/>
    <p:sldId id="403" r:id="rId25"/>
    <p:sldId id="404" r:id="rId26"/>
    <p:sldId id="405" r:id="rId27"/>
    <p:sldId id="406" r:id="rId28"/>
    <p:sldId id="437" r:id="rId29"/>
    <p:sldId id="407" r:id="rId30"/>
    <p:sldId id="439" r:id="rId31"/>
    <p:sldId id="408" r:id="rId32"/>
    <p:sldId id="410" r:id="rId33"/>
    <p:sldId id="411" r:id="rId34"/>
    <p:sldId id="415" r:id="rId35"/>
    <p:sldId id="418" r:id="rId36"/>
    <p:sldId id="423" r:id="rId37"/>
    <p:sldId id="424" r:id="rId38"/>
    <p:sldId id="426"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1336" autoAdjust="0"/>
  </p:normalViewPr>
  <p:slideViewPr>
    <p:cSldViewPr>
      <p:cViewPr varScale="1">
        <p:scale>
          <a:sx n="57" d="100"/>
          <a:sy n="57" d="100"/>
        </p:scale>
        <p:origin x="1232" y="44"/>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9/27/2023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9/27/2023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continue the discussion of scattering theory.    After discussing a little bit more of the background and motivation, we will jump into the geometry of the process.   Typical “lab” experiments are hard to analyze directly.     However, scattering in the center of mass frame of reference is much more  amenable to detailed analysis.    In this lecture we will discuss how we can relate the results in the two frames of reference.     Next time, we will analyze  the center of mass scattering for a few examples.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diagram we showed last time.        We will assume that there are no additional forces acting on the system and that the forces are entirely conservative so that energy E (sum of kinetic and potential)  is conserved</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409799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transform our coordinate system from particle 1 and particle 2 to instead  the center of mass coordinate and the relative coordinate.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7714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external forces on this system, the kinetic energy of the center of mass is constant.     Additionally, for the central interaction potential , the relative angular momentum is also conserved.    The last equation shows that the important physics of the system is determined by the total energy of the relative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325425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the last result.      The green arrows point to the relative coordinate terms that will be the focus of our analysis.    For the scattering process, only the before and after processes directly enter the analysis.    Of course the after parameters depend on the  before parameters and the intermediate trajectory.  </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303208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 slides we will consider the scattering geometry and the relationships between the two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298985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define the notation,   keep theta as the scattering angle measured in the lab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388227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and U denote before the collision and v and V denote after the collision.   Lower case references the lab frame and upper case references the center of mass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56555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variables describing particle 1 after the collision.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340180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203336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algebra.</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27905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posted on the webpage.   There is no new HW this time.   Most likely there will be a new HW on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steps.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160927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406631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252175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2580010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lab cross sections for various mass ratios.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219681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a:p>
        </p:txBody>
      </p:sp>
    </p:spTree>
    <p:extLst>
      <p:ext uri="{BB962C8B-B14F-4D97-AF65-F5344CB8AC3E}">
        <p14:creationId xmlns:p14="http://schemas.microsoft.com/office/powerpoint/2010/main" val="259810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for the relative coordinates    The analysis of this equation can give us the trajectory r(t) as a function of time.   We will want to know r</a:t>
            </a:r>
            <a:r>
              <a:rPr lang="en-US"/>
              <a:t>(</a:t>
            </a:r>
            <a:r>
              <a:rPr lang="en-US">
                <a:latin typeface="Symbol" panose="05050102010706020507" pitchFamily="18" charset="2"/>
              </a:rPr>
              <a:t>theta</a:t>
            </a:r>
            <a:r>
              <a:rPr lang="en-US"/>
              <a:t>) </a:t>
            </a:r>
            <a:r>
              <a:rPr lang="en-US" dirty="0"/>
              <a:t>(as a function of angle).</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a:p>
        </p:txBody>
      </p:sp>
    </p:spTree>
    <p:extLst>
      <p:ext uri="{BB962C8B-B14F-4D97-AF65-F5344CB8AC3E}">
        <p14:creationId xmlns:p14="http://schemas.microsoft.com/office/powerpoint/2010/main" val="7636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image of the ideal scattering geometry that is in your textbook.     Later in the lecture we will reference this diagram as the “lab” frame of reference.    The target  particle (#2) is assumed to be initially at rest,   while the scattering particle (#1) is moving at constant velocity toward the target (when it is far from the target).      As the scattering particle approaches the target, it is deflected as shown and ends up in the detector place at the scattering angle theta.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247749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 situations you know about where such a laboratory experiment has been carried out.     Of course, the stationary target arrangement is not always the case.    This slide mentions a particular experiment at CERN where the experiment is actually designed to be in the center of mass frame.    This is a special arrangement and the physics under consideration goes far beyond classical mechanics.    In fact, it is a highly inelastic collision.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136107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normal (stationary target) setup, it is very useful to standardize the measurement of scattering in terms of a “cross section”.        Furthermore, for classical mechanics, where we can analyze the particle trajectories in detail,  we can calculate the cross section in terms of  particle parameters.        While our analysis will consider a single particle in the vicinity of the target,     actual experiments are performed with many such particles in a beam.    All beam particles are initially moving toward the target with a given initial kinetic energy.   Within the beam of particles,  there will be a distribution of “impact parameters” b defined in the diagram.   As we will see, the impact parameter of the </a:t>
            </a:r>
            <a:r>
              <a:rPr lang="en-US" dirty="0" err="1"/>
              <a:t>particple</a:t>
            </a:r>
            <a:r>
              <a:rPr lang="en-US" dirty="0"/>
              <a:t> will determine its scattering angle theta.    From geometry, the function b(theta) determines the differential  cross section from the expression given on this slide.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16753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little more detail of the same ideas.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5183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example for the case that the scattering particle and the target interact as ideal hard spheres, assuming the target particle is stationary and infinitely massive.   In this case the cross section depends on the distance of closest approach D.</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325451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comments on the differential and total cross sections.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362495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9/27/2023</a:t>
            </a:r>
          </a:p>
        </p:txBody>
      </p:sp>
      <p:sp>
        <p:nvSpPr>
          <p:cNvPr id="5" name="Footer Placeholder 4"/>
          <p:cNvSpPr>
            <a:spLocks noGrp="1"/>
          </p:cNvSpPr>
          <p:nvPr>
            <p:ph type="ftr" sz="quarter" idx="11"/>
          </p:nvPr>
        </p:nvSpPr>
        <p:spPr/>
        <p:txBody>
          <a:bodyPr/>
          <a:lstStyle/>
          <a:p>
            <a:r>
              <a:rPr lang="en-US"/>
              <a:t>PHY 711  Fall 2023 --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9/27/2023</a:t>
            </a:r>
          </a:p>
        </p:txBody>
      </p:sp>
      <p:sp>
        <p:nvSpPr>
          <p:cNvPr id="5" name="Footer Placeholder 4"/>
          <p:cNvSpPr>
            <a:spLocks noGrp="1"/>
          </p:cNvSpPr>
          <p:nvPr>
            <p:ph type="ftr" sz="quarter" idx="11"/>
          </p:nvPr>
        </p:nvSpPr>
        <p:spPr/>
        <p:txBody>
          <a:bodyPr/>
          <a:lstStyle/>
          <a:p>
            <a:r>
              <a:rPr lang="en-US"/>
              <a:t>PHY 711  Fall 2023 --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9/27/2023</a:t>
            </a:r>
          </a:p>
        </p:txBody>
      </p:sp>
      <p:sp>
        <p:nvSpPr>
          <p:cNvPr id="5" name="Footer Placeholder 4"/>
          <p:cNvSpPr>
            <a:spLocks noGrp="1"/>
          </p:cNvSpPr>
          <p:nvPr>
            <p:ph type="ftr" sz="quarter" idx="11"/>
          </p:nvPr>
        </p:nvSpPr>
        <p:spPr/>
        <p:txBody>
          <a:bodyPr/>
          <a:lstStyle/>
          <a:p>
            <a:r>
              <a:rPr lang="en-US"/>
              <a:t>PHY 711  Fall 2023 --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9/27/2023</a:t>
            </a:r>
          </a:p>
        </p:txBody>
      </p:sp>
      <p:sp>
        <p:nvSpPr>
          <p:cNvPr id="5" name="Footer Placeholder 4"/>
          <p:cNvSpPr>
            <a:spLocks noGrp="1"/>
          </p:cNvSpPr>
          <p:nvPr>
            <p:ph type="ftr" sz="quarter" idx="11"/>
          </p:nvPr>
        </p:nvSpPr>
        <p:spPr/>
        <p:txBody>
          <a:bodyPr/>
          <a:lstStyle/>
          <a:p>
            <a:r>
              <a:rPr lang="en-US"/>
              <a:t>PHY 711  Fall 2023 --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9/27/2023</a:t>
            </a:r>
          </a:p>
        </p:txBody>
      </p:sp>
      <p:sp>
        <p:nvSpPr>
          <p:cNvPr id="5" name="Footer Placeholder 4"/>
          <p:cNvSpPr>
            <a:spLocks noGrp="1"/>
          </p:cNvSpPr>
          <p:nvPr>
            <p:ph type="ftr" sz="quarter" idx="11"/>
          </p:nvPr>
        </p:nvSpPr>
        <p:spPr/>
        <p:txBody>
          <a:bodyPr/>
          <a:lstStyle/>
          <a:p>
            <a:r>
              <a:rPr lang="en-US"/>
              <a:t>PHY 711  Fall 2023 -- Lecture 14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9/27/2023</a:t>
            </a:r>
          </a:p>
        </p:txBody>
      </p:sp>
      <p:sp>
        <p:nvSpPr>
          <p:cNvPr id="6" name="Footer Placeholder 5"/>
          <p:cNvSpPr>
            <a:spLocks noGrp="1"/>
          </p:cNvSpPr>
          <p:nvPr>
            <p:ph type="ftr" sz="quarter" idx="11"/>
          </p:nvPr>
        </p:nvSpPr>
        <p:spPr/>
        <p:txBody>
          <a:bodyPr/>
          <a:lstStyle/>
          <a:p>
            <a:r>
              <a:rPr lang="en-US"/>
              <a:t>PHY 711  Fall 2023 -- Lecture 14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9/27/2023</a:t>
            </a:r>
          </a:p>
        </p:txBody>
      </p:sp>
      <p:sp>
        <p:nvSpPr>
          <p:cNvPr id="8" name="Footer Placeholder 7"/>
          <p:cNvSpPr>
            <a:spLocks noGrp="1"/>
          </p:cNvSpPr>
          <p:nvPr>
            <p:ph type="ftr" sz="quarter" idx="11"/>
          </p:nvPr>
        </p:nvSpPr>
        <p:spPr/>
        <p:txBody>
          <a:bodyPr/>
          <a:lstStyle/>
          <a:p>
            <a:r>
              <a:rPr lang="en-US"/>
              <a:t>PHY 711  Fall 2023 -- Lecture 14</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9/27/2023</a:t>
            </a:r>
          </a:p>
        </p:txBody>
      </p:sp>
      <p:sp>
        <p:nvSpPr>
          <p:cNvPr id="4" name="Footer Placeholder 3"/>
          <p:cNvSpPr>
            <a:spLocks noGrp="1"/>
          </p:cNvSpPr>
          <p:nvPr>
            <p:ph type="ftr" sz="quarter" idx="11"/>
          </p:nvPr>
        </p:nvSpPr>
        <p:spPr/>
        <p:txBody>
          <a:bodyPr/>
          <a:lstStyle/>
          <a:p>
            <a:r>
              <a:rPr lang="en-US"/>
              <a:t>PHY 711  Fall 2023 -- Lecture 14</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9/27/2023</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9/27/2023</a:t>
            </a:r>
          </a:p>
        </p:txBody>
      </p:sp>
      <p:sp>
        <p:nvSpPr>
          <p:cNvPr id="6" name="Footer Placeholder 5"/>
          <p:cNvSpPr>
            <a:spLocks noGrp="1"/>
          </p:cNvSpPr>
          <p:nvPr>
            <p:ph type="ftr" sz="quarter" idx="11"/>
          </p:nvPr>
        </p:nvSpPr>
        <p:spPr/>
        <p:txBody>
          <a:bodyPr/>
          <a:lstStyle/>
          <a:p>
            <a:r>
              <a:rPr lang="en-US"/>
              <a:t>PHY 711  Fall 2023 -- Lecture 14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9/27/2023</a:t>
            </a:r>
          </a:p>
        </p:txBody>
      </p:sp>
      <p:sp>
        <p:nvSpPr>
          <p:cNvPr id="6" name="Footer Placeholder 5"/>
          <p:cNvSpPr>
            <a:spLocks noGrp="1"/>
          </p:cNvSpPr>
          <p:nvPr>
            <p:ph type="ftr" sz="quarter" idx="11"/>
          </p:nvPr>
        </p:nvSpPr>
        <p:spPr/>
        <p:txBody>
          <a:bodyPr/>
          <a:lstStyle/>
          <a:p>
            <a:r>
              <a:rPr lang="en-US"/>
              <a:t>PHY 711  Fall 2023 -- Lecture 14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9/27/2023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1.bin"/><Relationship Id="rId3" Type="http://schemas.openxmlformats.org/officeDocument/2006/relationships/image" Target="../media/image11.png"/><Relationship Id="rId7" Type="http://schemas.openxmlformats.org/officeDocument/2006/relationships/oleObject" Target="../embeddings/oleObject8.bin"/><Relationship Id="rId12" Type="http://schemas.openxmlformats.org/officeDocument/2006/relationships/image" Target="../media/image15.wmf"/><Relationship Id="rId17" Type="http://schemas.openxmlformats.org/officeDocument/2006/relationships/oleObject" Target="../embeddings/oleObject13.bin"/><Relationship Id="rId2" Type="http://schemas.openxmlformats.org/officeDocument/2006/relationships/notesSlide" Target="../notesSlides/notesSlide7.xml"/><Relationship Id="rId16"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12.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4.wmf"/><Relationship Id="rId4" Type="http://schemas.openxmlformats.org/officeDocument/2006/relationships/image" Target="../media/image7.png"/><Relationship Id="rId9" Type="http://schemas.openxmlformats.org/officeDocument/2006/relationships/oleObject" Target="../embeddings/oleObject9.bin"/><Relationship Id="rId1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5.bin"/><Relationship Id="rId12" Type="http://schemas.openxmlformats.org/officeDocument/2006/relationships/image" Target="../media/image21.w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0.emf"/><Relationship Id="rId4" Type="http://schemas.openxmlformats.org/officeDocument/2006/relationships/image" Target="../media/image13.wmf"/><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1.png"/><Relationship Id="rId7" Type="http://schemas.openxmlformats.org/officeDocument/2006/relationships/oleObject" Target="../embeddings/oleObject19.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wmf"/><Relationship Id="rId10" Type="http://schemas.openxmlformats.org/officeDocument/2006/relationships/image" Target="../media/image23.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2.bin"/><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7.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0.bin"/><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3.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2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8.bin"/><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40.bin"/><Relationship Id="rId1" Type="http://schemas.openxmlformats.org/officeDocument/2006/relationships/slideLayout" Target="../slideLayouts/slideLayout7.xml"/><Relationship Id="rId5" Type="http://schemas.openxmlformats.org/officeDocument/2006/relationships/image" Target="../media/image45.wmf"/><Relationship Id="rId4" Type="http://schemas.openxmlformats.org/officeDocument/2006/relationships/oleObject" Target="../embeddings/oleObject4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43.bin"/><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oleObject" Target="../embeddings/oleObject46.bin"/><Relationship Id="rId5" Type="http://schemas.openxmlformats.org/officeDocument/2006/relationships/image" Target="../media/image48.wmf"/><Relationship Id="rId4"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48.bin"/><Relationship Id="rId4" Type="http://schemas.openxmlformats.org/officeDocument/2006/relationships/image" Target="../media/image50.wmf"/></Relationships>
</file>

<file path=ppt/slides/_rels/slide32.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50.bin"/><Relationship Id="rId4" Type="http://schemas.openxmlformats.org/officeDocument/2006/relationships/image" Target="../media/image52.wmf"/></Relationships>
</file>

<file path=ppt/slides/_rels/slide3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oleObject" Target="../embeddings/oleObject53.bin"/><Relationship Id="rId10" Type="http://schemas.openxmlformats.org/officeDocument/2006/relationships/image" Target="../media/image57.emf"/><Relationship Id="rId4" Type="http://schemas.openxmlformats.org/officeDocument/2006/relationships/image" Target="../media/image55.wmf"/><Relationship Id="rId9" Type="http://schemas.openxmlformats.org/officeDocument/2006/relationships/oleObject" Target="../embeddings/oleObject55.bin"/></Relationships>
</file>

<file path=ppt/slides/_rels/slide34.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oleObject" Target="../embeddings/oleObject57.bin"/><Relationship Id="rId4" Type="http://schemas.openxmlformats.org/officeDocument/2006/relationships/image" Target="../media/image58.emf"/></Relationships>
</file>

<file path=ppt/slides/_rels/slide35.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1.wmf"/><Relationship Id="rId5" Type="http://schemas.openxmlformats.org/officeDocument/2006/relationships/oleObject" Target="../embeddings/oleObject60.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9.wmf"/><Relationship Id="rId3" Type="http://schemas.openxmlformats.org/officeDocument/2006/relationships/image" Target="../media/image64.png"/><Relationship Id="rId7" Type="http://schemas.openxmlformats.org/officeDocument/2006/relationships/image" Target="../media/image66.wmf"/><Relationship Id="rId12" Type="http://schemas.openxmlformats.org/officeDocument/2006/relationships/oleObject" Target="../embeddings/oleObject67.bin"/><Relationship Id="rId17" Type="http://schemas.openxmlformats.org/officeDocument/2006/relationships/image" Target="../media/image71.wmf"/><Relationship Id="rId2" Type="http://schemas.openxmlformats.org/officeDocument/2006/relationships/notesSlide" Target="../notesSlides/notesSlide25.xml"/><Relationship Id="rId16" Type="http://schemas.openxmlformats.org/officeDocument/2006/relationships/oleObject" Target="../embeddings/oleObject69.bin"/><Relationship Id="rId1" Type="http://schemas.openxmlformats.org/officeDocument/2006/relationships/slideLayout" Target="../slideLayouts/slideLayout7.xml"/><Relationship Id="rId6" Type="http://schemas.openxmlformats.org/officeDocument/2006/relationships/oleObject" Target="../embeddings/oleObject64.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70.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7.wmf"/><Relationship Id="rId14" Type="http://schemas.openxmlformats.org/officeDocument/2006/relationships/oleObject" Target="../embeddings/oleObject6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70.bin"/><Relationship Id="rId7" Type="http://schemas.openxmlformats.org/officeDocument/2006/relationships/image" Target="../media/image59.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oleObject" Target="../embeddings/oleObject71.bin"/><Relationship Id="rId5" Type="http://schemas.openxmlformats.org/officeDocument/2006/relationships/image" Target="../media/image73.png"/><Relationship Id="rId4" Type="http://schemas.openxmlformats.org/officeDocument/2006/relationships/image" Target="../media/image72.wmf"/><Relationship Id="rId9" Type="http://schemas.openxmlformats.org/officeDocument/2006/relationships/image" Target="../media/image74.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80.wmf"/><Relationship Id="rId3" Type="http://schemas.openxmlformats.org/officeDocument/2006/relationships/image" Target="../media/image75.png"/><Relationship Id="rId7" Type="http://schemas.openxmlformats.org/officeDocument/2006/relationships/image" Target="../media/image77.wmf"/><Relationship Id="rId12" Type="http://schemas.openxmlformats.org/officeDocument/2006/relationships/oleObject" Target="../embeddings/oleObject77.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oleObject" Target="../embeddings/oleObject74.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8.wmf"/><Relationship Id="rId14" Type="http://schemas.openxmlformats.org/officeDocument/2006/relationships/oleObject" Target="../embeddings/oleObject78.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home.cern/science/experiments/tote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6.wmf"/><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57200" y="138384"/>
            <a:ext cx="8229600" cy="6940361"/>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endParaRPr lang="en-US" sz="1100" b="1" dirty="0"/>
          </a:p>
          <a:p>
            <a:pPr algn="ctr"/>
            <a:r>
              <a:rPr lang="en-US" sz="3200" b="1" dirty="0"/>
              <a:t>Notes for Lecture 14 -- Chap. 1 of F&amp;W</a:t>
            </a:r>
          </a:p>
          <a:p>
            <a:pPr marL="457200" indent="-457200">
              <a:spcBef>
                <a:spcPts val="1200"/>
              </a:spcBef>
              <a:buFont typeface="Arial" panose="020B0604020202020204" pitchFamily="34" charset="0"/>
              <a:buChar char="•"/>
            </a:pPr>
            <a:endParaRPr lang="en-US" sz="1000" b="1" dirty="0">
              <a:solidFill>
                <a:schemeClr val="folHlink"/>
              </a:solidFill>
            </a:endParaRPr>
          </a:p>
          <a:p>
            <a:pPr marL="457200" indent="-457200">
              <a:spcBef>
                <a:spcPts val="1200"/>
              </a:spcBef>
              <a:buFont typeface="Arial" panose="020B0604020202020204" pitchFamily="34" charset="0"/>
              <a:buChar char="•"/>
            </a:pPr>
            <a:r>
              <a:rPr lang="en-US" sz="3200" b="1" dirty="0">
                <a:solidFill>
                  <a:schemeClr val="folHlink"/>
                </a:solidFill>
              </a:rPr>
              <a:t>Summary of scattering theory of a single particle from a stationary target</a:t>
            </a:r>
          </a:p>
          <a:p>
            <a:pPr marL="457200" indent="-457200">
              <a:spcBef>
                <a:spcPts val="1200"/>
              </a:spcBef>
              <a:buFont typeface="Arial" panose="020B0604020202020204" pitchFamily="34" charset="0"/>
              <a:buChar char="•"/>
            </a:pPr>
            <a:r>
              <a:rPr lang="en-US" sz="3200" b="1" dirty="0">
                <a:solidFill>
                  <a:schemeClr val="folHlink"/>
                </a:solidFill>
              </a:rPr>
              <a:t>Analysis of two particle system; center of mass and laboratory frames</a:t>
            </a:r>
          </a:p>
          <a:p>
            <a:pPr marL="457200" indent="-457200">
              <a:spcBef>
                <a:spcPts val="1200"/>
              </a:spcBef>
              <a:buFont typeface="Arial" panose="020B0604020202020204" pitchFamily="34" charset="0"/>
              <a:buChar char="•"/>
            </a:pPr>
            <a:r>
              <a:rPr lang="en-US" sz="3200" b="1" dirty="0">
                <a:solidFill>
                  <a:schemeClr val="folHlink"/>
                </a:solidFill>
              </a:rPr>
              <a:t>Differential cross section for in the center of mass reference frame</a:t>
            </a:r>
          </a:p>
          <a:p>
            <a:pPr>
              <a:spcBef>
                <a:spcPts val="1200"/>
              </a:spcBef>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0" name=""/>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0" name=""/>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14253-9446-A133-0280-F0629FFA9252}"/>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BA340C05-DD50-F9FF-A1EC-C373DB532E6C}"/>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CD20AB97-406C-9E5F-CB8D-973F1C075469}"/>
              </a:ext>
            </a:extLst>
          </p:cNvPr>
          <p:cNvSpPr>
            <a:spLocks noGrp="1"/>
          </p:cNvSpPr>
          <p:nvPr>
            <p:ph type="sldNum" sz="quarter" idx="12"/>
          </p:nvPr>
        </p:nvSpPr>
        <p:spPr/>
        <p:txBody>
          <a:bodyPr/>
          <a:lstStyle/>
          <a:p>
            <a:fld id="{CE368B07-CEBF-4C80-90AF-53B34FA04CF3}" type="slidenum">
              <a:rPr lang="en-US" smtClean="0"/>
              <a:t>11</a:t>
            </a:fld>
            <a:endParaRPr lang="en-US"/>
          </a:p>
        </p:txBody>
      </p:sp>
      <p:pic>
        <p:nvPicPr>
          <p:cNvPr id="5" name="Picture 2">
            <a:extLst>
              <a:ext uri="{FF2B5EF4-FFF2-40B4-BE49-F238E27FC236}">
                <a16:creationId xmlns:a16="http://schemas.microsoft.com/office/drawing/2014/main" id="{74F27916-43ED-6E28-FF1C-4698B3128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49" t="57953" r="38697" b="12744"/>
          <a:stretch/>
        </p:blipFill>
        <p:spPr bwMode="auto">
          <a:xfrm>
            <a:off x="1496786" y="16002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n 9">
            <a:extLst>
              <a:ext uri="{FF2B5EF4-FFF2-40B4-BE49-F238E27FC236}">
                <a16:creationId xmlns:a16="http://schemas.microsoft.com/office/drawing/2014/main" id="{7988E4D8-4F48-3887-20CB-2E52C0E3E34A}"/>
              </a:ext>
            </a:extLst>
          </p:cNvPr>
          <p:cNvSpPr/>
          <p:nvPr/>
        </p:nvSpPr>
        <p:spPr>
          <a:xfrm rot="13584771">
            <a:off x="4860270" y="12916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6D022F-95C7-7973-585A-F0AEBAFB4CCF}"/>
              </a:ext>
            </a:extLst>
          </p:cNvPr>
          <p:cNvSpPr txBox="1"/>
          <p:nvPr/>
        </p:nvSpPr>
        <p:spPr>
          <a:xfrm>
            <a:off x="457200" y="136525"/>
            <a:ext cx="8153400" cy="830997"/>
          </a:xfrm>
          <a:prstGeom prst="rect">
            <a:avLst/>
          </a:prstGeom>
          <a:noFill/>
        </p:spPr>
        <p:txBody>
          <a:bodyPr wrap="square" rtlCol="0">
            <a:spAutoFit/>
          </a:bodyPr>
          <a:lstStyle/>
          <a:p>
            <a:r>
              <a:rPr lang="en-US" sz="2400" dirty="0">
                <a:latin typeface="+mj-lt"/>
              </a:rPr>
              <a:t>Elaboration on how we know that</a:t>
            </a:r>
            <a:r>
              <a:rPr lang="en-US" sz="2400" i="1" dirty="0">
                <a:latin typeface="+mj-lt"/>
              </a:rPr>
              <a:t> b </a:t>
            </a:r>
            <a:r>
              <a:rPr lang="en-US" sz="2400" i="1" dirty="0" err="1">
                <a:latin typeface="+mj-lt"/>
              </a:rPr>
              <a:t>db</a:t>
            </a:r>
            <a:r>
              <a:rPr lang="en-US" sz="2400" i="1" dirty="0">
                <a:latin typeface="+mj-lt"/>
              </a:rPr>
              <a:t> </a:t>
            </a:r>
            <a:r>
              <a:rPr lang="en-US" sz="2400" i="1" dirty="0" err="1">
                <a:latin typeface="+mj-lt"/>
              </a:rPr>
              <a:t>d</a:t>
            </a:r>
            <a:r>
              <a:rPr lang="en-US" sz="2400" i="1" dirty="0" err="1">
                <a:latin typeface="Symbol" panose="05050102010706020507" pitchFamily="18" charset="2"/>
              </a:rPr>
              <a:t>f</a:t>
            </a:r>
            <a:r>
              <a:rPr lang="en-US" sz="2400" i="1" dirty="0">
                <a:latin typeface="+mj-lt"/>
              </a:rPr>
              <a:t> </a:t>
            </a:r>
            <a:r>
              <a:rPr lang="en-US" sz="2400" dirty="0">
                <a:latin typeface="+mj-lt"/>
              </a:rPr>
              <a:t>is the relevant piece of beam ending up in our detector?</a:t>
            </a:r>
          </a:p>
        </p:txBody>
      </p:sp>
      <p:sp>
        <p:nvSpPr>
          <p:cNvPr id="8" name="TextBox 7">
            <a:extLst>
              <a:ext uri="{FF2B5EF4-FFF2-40B4-BE49-F238E27FC236}">
                <a16:creationId xmlns:a16="http://schemas.microsoft.com/office/drawing/2014/main" id="{E60DD5A4-5D63-E066-4BDA-36DDCDE38DE5}"/>
              </a:ext>
            </a:extLst>
          </p:cNvPr>
          <p:cNvSpPr txBox="1"/>
          <p:nvPr/>
        </p:nvSpPr>
        <p:spPr>
          <a:xfrm>
            <a:off x="443344" y="4790896"/>
            <a:ext cx="8700655" cy="1569660"/>
          </a:xfrm>
          <a:prstGeom prst="rect">
            <a:avLst/>
          </a:prstGeom>
          <a:noFill/>
        </p:spPr>
        <p:txBody>
          <a:bodyPr wrap="square" rtlCol="0">
            <a:spAutoFit/>
          </a:bodyPr>
          <a:lstStyle/>
          <a:p>
            <a:r>
              <a:rPr lang="en-US" sz="2400" dirty="0">
                <a:latin typeface="+mj-lt"/>
              </a:rPr>
              <a:t>Comment:   The interaction potential will determine the detailed shape of the particle trajectory which we can express as </a:t>
            </a:r>
            <a:r>
              <a:rPr lang="en-US" sz="2400" i="1" dirty="0">
                <a:latin typeface="+mj-lt"/>
              </a:rPr>
              <a:t>r(</a:t>
            </a:r>
            <a:r>
              <a:rPr lang="en-US" sz="2400" i="1" dirty="0">
                <a:latin typeface="Symbol" panose="05050102010706020507" pitchFamily="18" charset="2"/>
              </a:rPr>
              <a:t>q</a:t>
            </a:r>
            <a:r>
              <a:rPr lang="en-US" sz="2400" i="1" dirty="0">
                <a:latin typeface="+mj-lt"/>
              </a:rPr>
              <a:t>) ,   </a:t>
            </a:r>
            <a:r>
              <a:rPr lang="en-US" sz="2400" dirty="0">
                <a:latin typeface="+mj-lt"/>
              </a:rPr>
              <a:t>which in principle can be related to the impact parameter as a function of scattering angle </a:t>
            </a:r>
            <a:r>
              <a:rPr lang="en-US" sz="2400" i="1" dirty="0">
                <a:latin typeface="+mj-lt"/>
              </a:rPr>
              <a:t>b(</a:t>
            </a:r>
            <a:r>
              <a:rPr lang="en-US" sz="2400" i="1" dirty="0">
                <a:latin typeface="Symbol" panose="05050102010706020507" pitchFamily="18" charset="2"/>
              </a:rPr>
              <a:t>q</a:t>
            </a:r>
            <a:r>
              <a:rPr lang="en-US" sz="2400" i="1" dirty="0">
                <a:latin typeface="+mj-lt"/>
              </a:rPr>
              <a:t>). </a:t>
            </a:r>
          </a:p>
        </p:txBody>
      </p:sp>
    </p:spTree>
    <p:extLst>
      <p:ext uri="{BB962C8B-B14F-4D97-AF65-F5344CB8AC3E}">
        <p14:creationId xmlns:p14="http://schemas.microsoft.com/office/powerpoint/2010/main" val="197138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p:cNvSpPr txBox="1"/>
          <p:nvPr/>
        </p:nvSpPr>
        <p:spPr>
          <a:xfrm>
            <a:off x="533400" y="533400"/>
            <a:ext cx="6934200" cy="461665"/>
          </a:xfrm>
          <a:prstGeom prst="rect">
            <a:avLst/>
          </a:prstGeom>
          <a:noFill/>
        </p:spPr>
        <p:txBody>
          <a:bodyPr wrap="square" rtlCol="0">
            <a:spAutoFit/>
          </a:bodyPr>
          <a:lstStyle/>
          <a:p>
            <a:r>
              <a:rPr lang="en-US" sz="2400" dirty="0">
                <a:latin typeface="+mj-lt"/>
              </a:rPr>
              <a:t>Simple example – collision of hard spheres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0" name=""/>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0" name=""/>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0" name=""/>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31020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0" name=""/>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48535"/>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5" imgW="914400" imgH="198720" progId="Equation.DSMT4">
                  <p:embed/>
                </p:oleObj>
              </mc:Choice>
              <mc:Fallback>
                <p:oleObj name="Equation" r:id="rId15"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2444247"/>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7" imgW="914400" imgH="198720" progId="Equation.DSMT4">
                  <p:embed/>
                </p:oleObj>
              </mc:Choice>
              <mc:Fallback>
                <p:oleObj name="Equation" r:id="rId17"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D52A2-6328-4AC1-983F-B0116E391EC8}"/>
              </a:ext>
            </a:extLst>
          </p:cNvPr>
          <p:cNvSpPr>
            <a:spLocks noGrp="1"/>
          </p:cNvSpPr>
          <p:nvPr>
            <p:ph type="dt" sz="half" idx="10"/>
          </p:nvPr>
        </p:nvSpPr>
        <p:spPr/>
        <p:txBody>
          <a:bodyPr/>
          <a:lstStyle/>
          <a:p>
            <a:r>
              <a:rPr lang="en-US"/>
              <a:t>9/27/2023</a:t>
            </a:r>
            <a:endParaRPr lang="en-US" dirty="0"/>
          </a:p>
        </p:txBody>
      </p:sp>
      <p:sp>
        <p:nvSpPr>
          <p:cNvPr id="3" name="Footer Placeholder 2">
            <a:extLst>
              <a:ext uri="{FF2B5EF4-FFF2-40B4-BE49-F238E27FC236}">
                <a16:creationId xmlns:a16="http://schemas.microsoft.com/office/drawing/2014/main" id="{F0942934-8ED5-483B-870E-5235392BBD6B}"/>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4CA586C8-6C1B-4C5E-9AFB-0C9AA9216504}"/>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7" name="TextBox 6">
            <a:extLst>
              <a:ext uri="{FF2B5EF4-FFF2-40B4-BE49-F238E27FC236}">
                <a16:creationId xmlns:a16="http://schemas.microsoft.com/office/drawing/2014/main" id="{6C59E58D-FF2F-4537-BB2F-08C54894DFE4}"/>
              </a:ext>
            </a:extLst>
          </p:cNvPr>
          <p:cNvSpPr txBox="1"/>
          <p:nvPr/>
        </p:nvSpPr>
        <p:spPr>
          <a:xfrm>
            <a:off x="304800" y="228600"/>
            <a:ext cx="8305800" cy="830997"/>
          </a:xfrm>
          <a:prstGeom prst="rect">
            <a:avLst/>
          </a:prstGeom>
          <a:noFill/>
        </p:spPr>
        <p:txBody>
          <a:bodyPr wrap="square" rtlCol="0">
            <a:spAutoFit/>
          </a:bodyPr>
          <a:lstStyle/>
          <a:p>
            <a:r>
              <a:rPr lang="en-US" sz="2400" dirty="0">
                <a:latin typeface="+mj-lt"/>
              </a:rPr>
              <a:t>Some more details of  form of </a:t>
            </a:r>
            <a:r>
              <a:rPr lang="en-US" sz="2400" i="1" dirty="0">
                <a:latin typeface="+mj-lt"/>
              </a:rPr>
              <a:t>b(</a:t>
            </a:r>
            <a:r>
              <a:rPr lang="en-US" sz="2400" i="1" dirty="0">
                <a:latin typeface="Symbol" panose="05050102010706020507" pitchFamily="18" charset="2"/>
              </a:rPr>
              <a:t>q</a:t>
            </a:r>
            <a:r>
              <a:rPr lang="en-US" sz="2400" i="1" dirty="0">
                <a:latin typeface="+mj-lt"/>
              </a:rPr>
              <a:t>)</a:t>
            </a:r>
            <a:endParaRPr lang="en-US" sz="2400" dirty="0"/>
          </a:p>
          <a:p>
            <a:endParaRPr lang="en-US" sz="2400" dirty="0">
              <a:latin typeface="+mj-lt"/>
            </a:endParaRPr>
          </a:p>
        </p:txBody>
      </p:sp>
      <p:pic>
        <p:nvPicPr>
          <p:cNvPr id="8" name="Picture 7">
            <a:extLst>
              <a:ext uri="{FF2B5EF4-FFF2-40B4-BE49-F238E27FC236}">
                <a16:creationId xmlns:a16="http://schemas.microsoft.com/office/drawing/2014/main" id="{7483FCB6-A4E9-4F3D-80F3-176DA09D2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9" name="Object 8">
            <a:extLst>
              <a:ext uri="{FF2B5EF4-FFF2-40B4-BE49-F238E27FC236}">
                <a16:creationId xmlns:a16="http://schemas.microsoft.com/office/drawing/2014/main" id="{0D3D3D52-A5FB-4B44-88E5-E43D57D3A8B7}"/>
              </a:ext>
            </a:extLst>
          </p:cNvPr>
          <p:cNvGraphicFramePr>
            <a:graphicFrameLocks noChangeAspect="1"/>
          </p:cNvGraphicFramePr>
          <p:nvPr>
            <p:extLst>
              <p:ext uri="{D42A27DB-BD31-4B8C-83A1-F6EECF244321}">
                <p14:modId xmlns:p14="http://schemas.microsoft.com/office/powerpoint/2010/main" val="1826813778"/>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12" name="Object 11"/>
                      <p:cNvPicPr/>
                      <p:nvPr/>
                    </p:nvPicPr>
                    <p:blipFill>
                      <a:blip r:embed="rId4"/>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11" name="Straight Connector 10">
            <a:extLst>
              <a:ext uri="{FF2B5EF4-FFF2-40B4-BE49-F238E27FC236}">
                <a16:creationId xmlns:a16="http://schemas.microsoft.com/office/drawing/2014/main" id="{95E62F49-14F8-4778-BDF3-108900D9676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320D61-DABE-4C5E-B942-6C829F11C191}"/>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1F89D6-FB30-4F41-9846-64FEFE0A6339}"/>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7C26FC-61C9-436D-88E7-3B40A9689818}"/>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7" name="Object 16">
            <a:extLst>
              <a:ext uri="{FF2B5EF4-FFF2-40B4-BE49-F238E27FC236}">
                <a16:creationId xmlns:a16="http://schemas.microsoft.com/office/drawing/2014/main" id="{6E1BD629-2963-43E2-9F29-3AA7038521CF}"/>
              </a:ext>
            </a:extLst>
          </p:cNvPr>
          <p:cNvGraphicFramePr>
            <a:graphicFrameLocks noChangeAspect="1"/>
          </p:cNvGraphicFramePr>
          <p:nvPr>
            <p:extLst>
              <p:ext uri="{D42A27DB-BD31-4B8C-83A1-F6EECF244321}">
                <p14:modId xmlns:p14="http://schemas.microsoft.com/office/powerpoint/2010/main" val="3863122423"/>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name="Equation" r:id="rId5" imgW="404078" imgH="564102" progId="Equation.DSMT4">
                  <p:embed/>
                </p:oleObj>
              </mc:Choice>
              <mc:Fallback>
                <p:oleObj name="Equation" r:id="rId5" imgW="404078" imgH="564102" progId="Equation.DSMT4">
                  <p:embed/>
                  <p:pic>
                    <p:nvPicPr>
                      <p:cNvPr id="0" name=""/>
                      <p:cNvPicPr/>
                      <p:nvPr/>
                    </p:nvPicPr>
                    <p:blipFill>
                      <a:blip r:embed="rId6"/>
                      <a:stretch>
                        <a:fillRect/>
                      </a:stretch>
                    </p:blipFill>
                    <p:spPr>
                      <a:xfrm>
                        <a:off x="3810000" y="4876800"/>
                        <a:ext cx="404813" cy="5635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73EE9BD-E7C8-49AC-8299-49BAE5C428A9}"/>
              </a:ext>
            </a:extLst>
          </p:cNvPr>
          <p:cNvGraphicFramePr>
            <a:graphicFrameLocks noChangeAspect="1"/>
          </p:cNvGraphicFramePr>
          <p:nvPr>
            <p:extLst>
              <p:ext uri="{D42A27DB-BD31-4B8C-83A1-F6EECF244321}">
                <p14:modId xmlns:p14="http://schemas.microsoft.com/office/powerpoint/2010/main" val="3048166127"/>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name="Equation" r:id="rId7" imgW="190440" imgH="177480" progId="Equation.DSMT4">
                  <p:embed/>
                </p:oleObj>
              </mc:Choice>
              <mc:Fallback>
                <p:oleObj name="Equation" r:id="rId7" imgW="190440" imgH="177480" progId="Equation.DSMT4">
                  <p:embed/>
                  <p:pic>
                    <p:nvPicPr>
                      <p:cNvPr id="0" name=""/>
                      <p:cNvPicPr/>
                      <p:nvPr/>
                    </p:nvPicPr>
                    <p:blipFill>
                      <a:blip r:embed="rId8"/>
                      <a:stretch>
                        <a:fillRect/>
                      </a:stretch>
                    </p:blipFill>
                    <p:spPr>
                      <a:xfrm>
                        <a:off x="3124200" y="4876800"/>
                        <a:ext cx="456636" cy="42619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4FDD639-370A-44C7-A33A-7A1C1C525C83}"/>
              </a:ext>
            </a:extLst>
          </p:cNvPr>
          <p:cNvGraphicFramePr>
            <a:graphicFrameLocks noChangeAspect="1"/>
          </p:cNvGraphicFramePr>
          <p:nvPr>
            <p:extLst>
              <p:ext uri="{D42A27DB-BD31-4B8C-83A1-F6EECF244321}">
                <p14:modId xmlns:p14="http://schemas.microsoft.com/office/powerpoint/2010/main" val="2638078788"/>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name="Equation" r:id="rId9" imgW="434433" imgH="411480" progId="Equation.DSMT4">
                  <p:embed/>
                </p:oleObj>
              </mc:Choice>
              <mc:Fallback>
                <p:oleObj name="Equation" r:id="rId9" imgW="434433" imgH="411480" progId="Equation.DSMT4">
                  <p:embed/>
                  <p:pic>
                    <p:nvPicPr>
                      <p:cNvPr id="0" name=""/>
                      <p:cNvPicPr/>
                      <p:nvPr/>
                    </p:nvPicPr>
                    <p:blipFill>
                      <a:blip r:embed="rId10"/>
                      <a:stretch>
                        <a:fillRect/>
                      </a:stretch>
                    </p:blipFill>
                    <p:spPr>
                      <a:xfrm>
                        <a:off x="2895600" y="5380037"/>
                        <a:ext cx="434975" cy="411163"/>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C7B9B0A0-103B-4C2C-BF22-8789021E7785}"/>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1BAF8B-4596-4E62-BC40-6E1E764E0894}"/>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27" name="Object 26">
            <a:extLst>
              <a:ext uri="{FF2B5EF4-FFF2-40B4-BE49-F238E27FC236}">
                <a16:creationId xmlns:a16="http://schemas.microsoft.com/office/drawing/2014/main" id="{93585053-7001-4FA7-AEA1-AE8C48FE9CF2}"/>
              </a:ext>
            </a:extLst>
          </p:cNvPr>
          <p:cNvGraphicFramePr>
            <a:graphicFrameLocks noChangeAspect="1"/>
          </p:cNvGraphicFramePr>
          <p:nvPr>
            <p:extLst>
              <p:ext uri="{D42A27DB-BD31-4B8C-83A1-F6EECF244321}">
                <p14:modId xmlns:p14="http://schemas.microsoft.com/office/powerpoint/2010/main" val="352728486"/>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name="Equation" r:id="rId11" imgW="1714320" imgH="634680" progId="Equation.DSMT4">
                  <p:embed/>
                </p:oleObj>
              </mc:Choice>
              <mc:Fallback>
                <p:oleObj name="Equation" r:id="rId11" imgW="1714320" imgH="634680" progId="Equation.DSMT4">
                  <p:embed/>
                  <p:pic>
                    <p:nvPicPr>
                      <p:cNvPr id="0" name=""/>
                      <p:cNvPicPr/>
                      <p:nvPr/>
                    </p:nvPicPr>
                    <p:blipFill>
                      <a:blip r:embed="rId12"/>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210557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0" name=""/>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0" name=""/>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485EF-87C2-4F01-81F2-A3892048F377}"/>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8EBED705-49AC-4E26-906A-7881312FED44}"/>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75F5528C-755F-414F-8927-34B3AAB9F339}"/>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3AC53214-BD61-4030-A248-6BAD3985DD89}"/>
              </a:ext>
            </a:extLst>
          </p:cNvPr>
          <p:cNvSpPr txBox="1"/>
          <p:nvPr/>
        </p:nvSpPr>
        <p:spPr>
          <a:xfrm>
            <a:off x="457200" y="2057400"/>
            <a:ext cx="8229600" cy="830997"/>
          </a:xfrm>
          <a:prstGeom prst="rect">
            <a:avLst/>
          </a:prstGeom>
          <a:noFill/>
        </p:spPr>
        <p:txBody>
          <a:bodyPr wrap="square" rtlCol="0">
            <a:spAutoFit/>
          </a:bodyPr>
          <a:lstStyle/>
          <a:p>
            <a:r>
              <a:rPr lang="en-US" sz="2400" dirty="0">
                <a:latin typeface="+mj-lt"/>
              </a:rPr>
              <a:t>Now consider the more general case of particle interactions and the corresponding scattering analysis.</a:t>
            </a:r>
          </a:p>
        </p:txBody>
      </p:sp>
      <p:sp>
        <p:nvSpPr>
          <p:cNvPr id="6" name="TextBox 5">
            <a:extLst>
              <a:ext uri="{FF2B5EF4-FFF2-40B4-BE49-F238E27FC236}">
                <a16:creationId xmlns:a16="http://schemas.microsoft.com/office/drawing/2014/main" id="{CFC9002D-7EC8-4CD9-9A5E-924EE4711036}"/>
              </a:ext>
            </a:extLst>
          </p:cNvPr>
          <p:cNvSpPr txBox="1"/>
          <p:nvPr/>
        </p:nvSpPr>
        <p:spPr>
          <a:xfrm>
            <a:off x="457200" y="3554105"/>
            <a:ext cx="8686800" cy="830997"/>
          </a:xfrm>
          <a:prstGeom prst="rect">
            <a:avLst/>
          </a:prstGeom>
          <a:noFill/>
        </p:spPr>
        <p:txBody>
          <a:bodyPr wrap="square" rtlCol="0">
            <a:spAutoFit/>
          </a:bodyPr>
          <a:lstStyle/>
          <a:p>
            <a:r>
              <a:rPr lang="en-US" sz="2400" dirty="0">
                <a:latin typeface="+mj-lt"/>
              </a:rPr>
              <a:t>Scattering theory can help us analyze the interaction potential </a:t>
            </a:r>
            <a:r>
              <a:rPr lang="en-US" sz="2400" i="1" dirty="0">
                <a:latin typeface="+mj-lt"/>
              </a:rPr>
              <a:t>V(r).   </a:t>
            </a:r>
            <a:r>
              <a:rPr lang="en-US" sz="2400" dirty="0">
                <a:latin typeface="+mj-lt"/>
              </a:rPr>
              <a:t>First, we need to simply the number of variables.</a:t>
            </a:r>
          </a:p>
        </p:txBody>
      </p:sp>
    </p:spTree>
    <p:extLst>
      <p:ext uri="{BB962C8B-B14F-4D97-AF65-F5344CB8AC3E}">
        <p14:creationId xmlns:p14="http://schemas.microsoft.com/office/powerpoint/2010/main" val="71280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0" name=""/>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0" name=""/>
                      <p:cNvPicPr/>
                      <p:nvPr/>
                    </p:nvPicPr>
                    <p:blipFill>
                      <a:blip r:embed="rId6"/>
                      <a:stretch>
                        <a:fillRect/>
                      </a:stretch>
                    </p:blipFill>
                    <p:spPr>
                      <a:xfrm>
                        <a:off x="376238" y="4832350"/>
                        <a:ext cx="8535987" cy="958850"/>
                      </a:xfrm>
                      <a:prstGeom prst="rect">
                        <a:avLst/>
                      </a:prstGeom>
                    </p:spPr>
                  </p:pic>
                </p:oleObj>
              </mc:Fallback>
            </mc:AlternateContent>
          </a:graphicData>
        </a:graphic>
      </p:graphicFrame>
      <p:sp>
        <p:nvSpPr>
          <p:cNvPr id="8" name="TextBox 7"/>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
        <p:nvSpPr>
          <p:cNvPr id="11" name="TextBox 10">
            <a:extLst>
              <a:ext uri="{FF2B5EF4-FFF2-40B4-BE49-F238E27FC236}">
                <a16:creationId xmlns:a16="http://schemas.microsoft.com/office/drawing/2014/main" id="{F1601F80-C671-448B-B362-0761C63F13B5}"/>
              </a:ext>
            </a:extLst>
          </p:cNvPr>
          <p:cNvSpPr txBox="1"/>
          <p:nvPr/>
        </p:nvSpPr>
        <p:spPr>
          <a:xfrm>
            <a:off x="2206213" y="2161004"/>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2" name="TextBox 21">
            <a:extLst>
              <a:ext uri="{FF2B5EF4-FFF2-40B4-BE49-F238E27FC236}">
                <a16:creationId xmlns:a16="http://schemas.microsoft.com/office/drawing/2014/main" id="{DE734F6F-9C14-4C31-86C7-F3B86AEDEC7E}"/>
              </a:ext>
            </a:extLst>
          </p:cNvPr>
          <p:cNvSpPr txBox="1"/>
          <p:nvPr/>
        </p:nvSpPr>
        <p:spPr>
          <a:xfrm>
            <a:off x="3886202" y="2530127"/>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cxnSp>
        <p:nvCxnSpPr>
          <p:cNvPr id="14" name="Straight Arrow Connector 13">
            <a:extLst>
              <a:ext uri="{FF2B5EF4-FFF2-40B4-BE49-F238E27FC236}">
                <a16:creationId xmlns:a16="http://schemas.microsoft.com/office/drawing/2014/main" id="{E5E58424-EE0C-4321-9BEF-25674B52A61F}"/>
              </a:ext>
            </a:extLst>
          </p:cNvPr>
          <p:cNvCxnSpPr>
            <a:stCxn id="6" idx="0"/>
          </p:cNvCxnSpPr>
          <p:nvPr/>
        </p:nvCxnSpPr>
        <p:spPr>
          <a:xfrm flipH="1" flipV="1">
            <a:off x="2650469" y="1527175"/>
            <a:ext cx="130831" cy="3016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6C908C-6912-44AC-9ABB-E901A5D3C80B}"/>
              </a:ext>
            </a:extLst>
          </p:cNvPr>
          <p:cNvCxnSpPr>
            <a:cxnSpLocks/>
          </p:cNvCxnSpPr>
          <p:nvPr/>
        </p:nvCxnSpPr>
        <p:spPr>
          <a:xfrm>
            <a:off x="4987506" y="2552700"/>
            <a:ext cx="498894" cy="1597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7065A0-54DB-464B-B947-F7D8962752FB}"/>
              </a:ext>
            </a:extLst>
          </p:cNvPr>
          <p:cNvSpPr txBox="1"/>
          <p:nvPr/>
        </p:nvSpPr>
        <p:spPr>
          <a:xfrm>
            <a:off x="2667000" y="13671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1</a:t>
            </a:r>
            <a:endParaRPr lang="en-US" sz="2400" b="1" dirty="0">
              <a:solidFill>
                <a:srgbClr val="00B050"/>
              </a:solidFill>
              <a:latin typeface="+mj-lt"/>
            </a:endParaRPr>
          </a:p>
        </p:txBody>
      </p:sp>
      <p:sp>
        <p:nvSpPr>
          <p:cNvPr id="25" name="TextBox 24">
            <a:extLst>
              <a:ext uri="{FF2B5EF4-FFF2-40B4-BE49-F238E27FC236}">
                <a16:creationId xmlns:a16="http://schemas.microsoft.com/office/drawing/2014/main" id="{1A228600-6EBB-4BB6-B822-961A68508F89}"/>
              </a:ext>
            </a:extLst>
          </p:cNvPr>
          <p:cNvSpPr txBox="1"/>
          <p:nvPr/>
        </p:nvSpPr>
        <p:spPr>
          <a:xfrm>
            <a:off x="5257805" y="25863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2</a:t>
            </a:r>
            <a:endParaRPr lang="en-US" sz="2400" b="1" dirty="0">
              <a:solidFill>
                <a:srgbClr val="00B050"/>
              </a:solidFill>
              <a:latin typeface="+mj-lt"/>
            </a:endParaRPr>
          </a:p>
        </p:txBody>
      </p:sp>
    </p:spTree>
    <p:extLst>
      <p:ext uri="{BB962C8B-B14F-4D97-AF65-F5344CB8AC3E}">
        <p14:creationId xmlns:p14="http://schemas.microsoft.com/office/powerpoint/2010/main" val="215828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136525"/>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  time </a:t>
            </a:r>
            <a:r>
              <a:rPr lang="en-US" sz="2400" i="1" dirty="0">
                <a:latin typeface="+mj-lt"/>
              </a:rPr>
              <a:t>t</a:t>
            </a:r>
            <a:r>
              <a:rPr lang="en-US" sz="2400" dirty="0">
                <a:latin typeface="+mj-lt"/>
              </a:rPr>
              <a:t>, the following relationships apply --</a:t>
            </a:r>
          </a:p>
        </p:txBody>
      </p:sp>
      <p:graphicFrame>
        <p:nvGraphicFramePr>
          <p:cNvPr id="6" name="Object 5"/>
          <p:cNvGraphicFramePr>
            <a:graphicFrameLocks noChangeAspect="1"/>
          </p:cNvGraphicFramePr>
          <p:nvPr>
            <p:extLst>
              <p:ext uri="{D42A27DB-BD31-4B8C-83A1-F6EECF244321}">
                <p14:modId xmlns:p14="http://schemas.microsoft.com/office/powerpoint/2010/main" val="4015696899"/>
              </p:ext>
            </p:extLst>
          </p:nvPr>
        </p:nvGraphicFramePr>
        <p:xfrm>
          <a:off x="641350" y="1130241"/>
          <a:ext cx="6413500" cy="1679575"/>
        </p:xfrm>
        <a:graphic>
          <a:graphicData uri="http://schemas.openxmlformats.org/presentationml/2006/ole">
            <mc:AlternateContent xmlns:mc="http://schemas.openxmlformats.org/markup-compatibility/2006">
              <mc:Choice xmlns:v="urn:schemas-microsoft-com:vml" Requires="v">
                <p:oleObj name="Equation" r:id="rId3" imgW="2717640" imgH="736560" progId="Equation.DSMT4">
                  <p:embed/>
                </p:oleObj>
              </mc:Choice>
              <mc:Fallback>
                <p:oleObj name="Equation" r:id="rId3" imgW="2717640" imgH="736560" progId="Equation.DSMT4">
                  <p:embed/>
                  <p:pic>
                    <p:nvPicPr>
                      <p:cNvPr id="0" name=""/>
                      <p:cNvPicPr>
                        <a:picLocks noChangeAspect="1" noChangeArrowheads="1"/>
                      </p:cNvPicPr>
                      <p:nvPr/>
                    </p:nvPicPr>
                    <p:blipFill>
                      <a:blip r:embed="rId4"/>
                      <a:srcRect/>
                      <a:stretch>
                        <a:fillRect/>
                      </a:stretch>
                    </p:blipFill>
                    <p:spPr bwMode="auto">
                      <a:xfrm>
                        <a:off x="641350" y="1130241"/>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19460507"/>
              </p:ext>
            </p:extLst>
          </p:nvPr>
        </p:nvGraphicFramePr>
        <p:xfrm>
          <a:off x="457200" y="3038043"/>
          <a:ext cx="7516813" cy="3033712"/>
        </p:xfrm>
        <a:graphic>
          <a:graphicData uri="http://schemas.openxmlformats.org/presentationml/2006/ole">
            <mc:AlternateContent xmlns:mc="http://schemas.openxmlformats.org/markup-compatibility/2006">
              <mc:Choice xmlns:v="urn:schemas-microsoft-com:vml" Requires="v">
                <p:oleObj name="Equation" r:id="rId5" imgW="3085920" imgH="1244520" progId="Equation.DSMT4">
                  <p:embed/>
                </p:oleObj>
              </mc:Choice>
              <mc:Fallback>
                <p:oleObj name="Equation" r:id="rId5" imgW="3085920" imgH="1244520" progId="Equation.DSMT4">
                  <p:embed/>
                  <p:pic>
                    <p:nvPicPr>
                      <p:cNvPr id="0" name=""/>
                      <p:cNvPicPr/>
                      <p:nvPr/>
                    </p:nvPicPr>
                    <p:blipFill>
                      <a:blip r:embed="rId6"/>
                      <a:stretch>
                        <a:fillRect/>
                      </a:stretch>
                    </p:blipFill>
                    <p:spPr>
                      <a:xfrm>
                        <a:off x="457200" y="3038043"/>
                        <a:ext cx="7516813" cy="30337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5463D4-039D-4AD6-9EC2-04C794500F1C}"/>
              </a:ext>
            </a:extLst>
          </p:cNvPr>
          <p:cNvGraphicFramePr>
            <a:graphicFrameLocks noChangeAspect="1"/>
          </p:cNvGraphicFramePr>
          <p:nvPr>
            <p:extLst>
              <p:ext uri="{D42A27DB-BD31-4B8C-83A1-F6EECF244321}">
                <p14:modId xmlns:p14="http://schemas.microsoft.com/office/powerpoint/2010/main" val="3354591576"/>
              </p:ext>
            </p:extLst>
          </p:nvPr>
        </p:nvGraphicFramePr>
        <p:xfrm>
          <a:off x="6553200" y="2762201"/>
          <a:ext cx="1812393" cy="676918"/>
        </p:xfrm>
        <a:graphic>
          <a:graphicData uri="http://schemas.openxmlformats.org/presentationml/2006/ole">
            <mc:AlternateContent xmlns:mc="http://schemas.openxmlformats.org/markup-compatibility/2006">
              <mc:Choice xmlns:v="urn:schemas-microsoft-com:vml" Requires="v">
                <p:oleObj name="Equation" r:id="rId7" imgW="1054080" imgH="393480" progId="Equation.DSMT4">
                  <p:embed/>
                </p:oleObj>
              </mc:Choice>
              <mc:Fallback>
                <p:oleObj name="Equation" r:id="rId7" imgW="1054080" imgH="393480" progId="Equation.DSMT4">
                  <p:embed/>
                  <p:pic>
                    <p:nvPicPr>
                      <p:cNvPr id="0" name=""/>
                      <p:cNvPicPr/>
                      <p:nvPr/>
                    </p:nvPicPr>
                    <p:blipFill>
                      <a:blip r:embed="rId8"/>
                      <a:stretch>
                        <a:fillRect/>
                      </a:stretch>
                    </p:blipFill>
                    <p:spPr>
                      <a:xfrm>
                        <a:off x="6553200" y="2762201"/>
                        <a:ext cx="1812393" cy="67691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42BA975-1575-D6F3-3BD0-C61E019A5310}"/>
              </a:ext>
            </a:extLst>
          </p:cNvPr>
          <p:cNvSpPr txBox="1"/>
          <p:nvPr/>
        </p:nvSpPr>
        <p:spPr>
          <a:xfrm>
            <a:off x="4419600" y="5181600"/>
            <a:ext cx="4495800" cy="1200329"/>
          </a:xfrm>
          <a:prstGeom prst="rect">
            <a:avLst/>
          </a:prstGeom>
          <a:noFill/>
        </p:spPr>
        <p:txBody>
          <a:bodyPr wrap="square" rtlCol="0">
            <a:spAutoFit/>
          </a:bodyPr>
          <a:lstStyle/>
          <a:p>
            <a:r>
              <a:rPr lang="en-US" sz="2400" dirty="0">
                <a:latin typeface="+mj-lt"/>
              </a:rPr>
              <a:t>Why do this?    We need to make the mathematics </a:t>
            </a:r>
            <a:r>
              <a:rPr lang="en-US" sz="2400" dirty="0" err="1">
                <a:latin typeface="+mj-lt"/>
              </a:rPr>
              <a:t>tractible</a:t>
            </a:r>
            <a:r>
              <a:rPr lang="en-US" sz="2400" dirty="0">
                <a:latin typeface="+mj-lt"/>
              </a:rPr>
              <a:t>… </a:t>
            </a:r>
          </a:p>
        </p:txBody>
      </p:sp>
    </p:spTree>
    <p:extLst>
      <p:ext uri="{BB962C8B-B14F-4D97-AF65-F5344CB8AC3E}">
        <p14:creationId xmlns:p14="http://schemas.microsoft.com/office/powerpoint/2010/main" val="214733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457200" y="147330"/>
            <a:ext cx="8382000" cy="830997"/>
          </a:xfrm>
          <a:prstGeom prst="rect">
            <a:avLst/>
          </a:prstGeom>
          <a:noFill/>
        </p:spPr>
        <p:txBody>
          <a:bodyPr wrap="square" rtlCol="0">
            <a:spAutoFit/>
          </a:bodyPr>
          <a:lstStyle/>
          <a:p>
            <a:r>
              <a:rPr lang="en-US" sz="2400" dirty="0">
                <a:latin typeface="+mj-lt"/>
              </a:rPr>
              <a:t>Classical mechanics of a conservative 2-particle system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645840"/>
              </p:ext>
            </p:extLst>
          </p:nvPr>
        </p:nvGraphicFramePr>
        <p:xfrm>
          <a:off x="457200" y="1893908"/>
          <a:ext cx="8474075" cy="1795463"/>
        </p:xfrm>
        <a:graphic>
          <a:graphicData uri="http://schemas.openxmlformats.org/presentationml/2006/ole">
            <mc:AlternateContent xmlns:mc="http://schemas.openxmlformats.org/markup-compatibility/2006">
              <mc:Choice xmlns:v="urn:schemas-microsoft-com:vml" Requires="v">
                <p:oleObj name="Equation" r:id="rId3" imgW="3479760" imgH="736560" progId="Equation.DSMT4">
                  <p:embed/>
                </p:oleObj>
              </mc:Choice>
              <mc:Fallback>
                <p:oleObj name="Equation" r:id="rId3" imgW="3479760" imgH="736560" progId="Equation.DSMT4">
                  <p:embed/>
                  <p:pic>
                    <p:nvPicPr>
                      <p:cNvPr id="0" name=""/>
                      <p:cNvPicPr/>
                      <p:nvPr/>
                    </p:nvPicPr>
                    <p:blipFill>
                      <a:blip r:embed="rId4"/>
                      <a:stretch>
                        <a:fillRect/>
                      </a:stretch>
                    </p:blipFill>
                    <p:spPr>
                      <a:xfrm>
                        <a:off x="457200" y="1893908"/>
                        <a:ext cx="8474075" cy="1795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0833778"/>
              </p:ext>
            </p:extLst>
          </p:nvPr>
        </p:nvGraphicFramePr>
        <p:xfrm>
          <a:off x="478971" y="957689"/>
          <a:ext cx="7023100" cy="958850"/>
        </p:xfrm>
        <a:graphic>
          <a:graphicData uri="http://schemas.openxmlformats.org/presentationml/2006/ole">
            <mc:AlternateContent xmlns:mc="http://schemas.openxmlformats.org/markup-compatibility/2006">
              <mc:Choice xmlns:v="urn:schemas-microsoft-com:vml" Requires="v">
                <p:oleObj name="Equation" r:id="rId5" imgW="2882880" imgH="393480" progId="Equation.DSMT4">
                  <p:embed/>
                </p:oleObj>
              </mc:Choice>
              <mc:Fallback>
                <p:oleObj name="Equation" r:id="rId5" imgW="2882880" imgH="393480" progId="Equation.DSMT4">
                  <p:embed/>
                  <p:pic>
                    <p:nvPicPr>
                      <p:cNvPr id="0" name=""/>
                      <p:cNvPicPr/>
                      <p:nvPr/>
                    </p:nvPicPr>
                    <p:blipFill>
                      <a:blip r:embed="rId6"/>
                      <a:stretch>
                        <a:fillRect/>
                      </a:stretch>
                    </p:blipFill>
                    <p:spPr>
                      <a:xfrm>
                        <a:off x="478971" y="957689"/>
                        <a:ext cx="7023100" cy="958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5345097"/>
              </p:ext>
            </p:extLst>
          </p:nvPr>
        </p:nvGraphicFramePr>
        <p:xfrm>
          <a:off x="923844" y="3589894"/>
          <a:ext cx="6713537" cy="1114425"/>
        </p:xfrm>
        <a:graphic>
          <a:graphicData uri="http://schemas.openxmlformats.org/presentationml/2006/ole">
            <mc:AlternateContent xmlns:mc="http://schemas.openxmlformats.org/markup-compatibility/2006">
              <mc:Choice xmlns:v="urn:schemas-microsoft-com:vml" Requires="v">
                <p:oleObj name="Equation" r:id="rId7" imgW="2755800" imgH="457200" progId="Equation.DSMT4">
                  <p:embed/>
                </p:oleObj>
              </mc:Choice>
              <mc:Fallback>
                <p:oleObj name="Equation" r:id="rId7" imgW="2755800" imgH="457200" progId="Equation.DSMT4">
                  <p:embed/>
                  <p:pic>
                    <p:nvPicPr>
                      <p:cNvPr id="0" name=""/>
                      <p:cNvPicPr/>
                      <p:nvPr/>
                    </p:nvPicPr>
                    <p:blipFill>
                      <a:blip r:embed="rId8"/>
                      <a:stretch>
                        <a:fillRect/>
                      </a:stretch>
                    </p:blipFill>
                    <p:spPr>
                      <a:xfrm>
                        <a:off x="923844" y="3589894"/>
                        <a:ext cx="6713537" cy="1114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7033870"/>
              </p:ext>
            </p:extLst>
          </p:nvPr>
        </p:nvGraphicFramePr>
        <p:xfrm>
          <a:off x="923844" y="4746625"/>
          <a:ext cx="6465888" cy="1609725"/>
        </p:xfrm>
        <a:graphic>
          <a:graphicData uri="http://schemas.openxmlformats.org/presentationml/2006/ole">
            <mc:AlternateContent xmlns:mc="http://schemas.openxmlformats.org/markup-compatibility/2006">
              <mc:Choice xmlns:v="urn:schemas-microsoft-com:vml" Requires="v">
                <p:oleObj name="Equation" r:id="rId9" imgW="2654280" imgH="660240" progId="Equation.DSMT4">
                  <p:embed/>
                </p:oleObj>
              </mc:Choice>
              <mc:Fallback>
                <p:oleObj name="Equation" r:id="rId9" imgW="2654280" imgH="660240" progId="Equation.DSMT4">
                  <p:embed/>
                  <p:pic>
                    <p:nvPicPr>
                      <p:cNvPr id="0" name=""/>
                      <p:cNvPicPr/>
                      <p:nvPr/>
                    </p:nvPicPr>
                    <p:blipFill>
                      <a:blip r:embed="rId10"/>
                      <a:stretch>
                        <a:fillRect/>
                      </a:stretch>
                    </p:blipFill>
                    <p:spPr>
                      <a:xfrm>
                        <a:off x="923844" y="4746625"/>
                        <a:ext cx="6465888" cy="1609725"/>
                      </a:xfrm>
                      <a:prstGeom prst="rect">
                        <a:avLst/>
                      </a:prstGeom>
                    </p:spPr>
                  </p:pic>
                </p:oleObj>
              </mc:Fallback>
            </mc:AlternateContent>
          </a:graphicData>
        </a:graphic>
      </p:graphicFrame>
    </p:spTree>
    <p:extLst>
      <p:ext uri="{BB962C8B-B14F-4D97-AF65-F5344CB8AC3E}">
        <p14:creationId xmlns:p14="http://schemas.microsoft.com/office/powerpoint/2010/main" val="321120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4576854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180550" y="4132890"/>
            <a:ext cx="4929246" cy="3046988"/>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r>
              <a:rPr lang="en-US" sz="2400" dirty="0"/>
              <a:t> We also generally assume that the interaction between particle and target </a:t>
            </a:r>
            <a:r>
              <a:rPr lang="en-US" sz="2400" i="1" dirty="0"/>
              <a:t>V(r)</a:t>
            </a:r>
            <a:r>
              <a:rPr lang="en-US" sz="2400" dirty="0"/>
              <a:t> conserves energy and angular momentum.</a:t>
            </a:r>
          </a:p>
          <a:p>
            <a:endParaRPr lang="en-US" sz="2400" dirty="0">
              <a:latin typeface="+mj-lt"/>
            </a:endParaRP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P spid="15" grpId="0" animBg="1"/>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9FF66-9F8D-3768-86B5-62C50B9A3006}"/>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28323EEF-55E0-A153-3652-36F134EE4073}"/>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8E4F621E-64E5-8800-76E5-7F884EBB600A}"/>
              </a:ext>
            </a:extLst>
          </p:cNvPr>
          <p:cNvSpPr>
            <a:spLocks noGrp="1"/>
          </p:cNvSpPr>
          <p:nvPr>
            <p:ph type="sldNum" sz="quarter" idx="12"/>
          </p:nvPr>
        </p:nvSpPr>
        <p:spPr/>
        <p:txBody>
          <a:bodyPr/>
          <a:lstStyle/>
          <a:p>
            <a:fld id="{CE368B07-CEBF-4C80-90AF-53B34FA04CF3}" type="slidenum">
              <a:rPr lang="en-US" smtClean="0"/>
              <a:t>2</a:t>
            </a:fld>
            <a:endParaRPr lang="en-US"/>
          </a:p>
        </p:txBody>
      </p:sp>
      <p:pic>
        <p:nvPicPr>
          <p:cNvPr id="6" name="Picture 5">
            <a:extLst>
              <a:ext uri="{FF2B5EF4-FFF2-40B4-BE49-F238E27FC236}">
                <a16:creationId xmlns:a16="http://schemas.microsoft.com/office/drawing/2014/main" id="{7EC0A43E-E190-6275-1AA5-6298413423D3}"/>
              </a:ext>
            </a:extLst>
          </p:cNvPr>
          <p:cNvPicPr>
            <a:picLocks noChangeAspect="1"/>
          </p:cNvPicPr>
          <p:nvPr/>
        </p:nvPicPr>
        <p:blipFill>
          <a:blip r:embed="rId2"/>
          <a:stretch>
            <a:fillRect/>
          </a:stretch>
        </p:blipFill>
        <p:spPr>
          <a:xfrm>
            <a:off x="1524000" y="221029"/>
            <a:ext cx="5645440" cy="6102664"/>
          </a:xfrm>
          <a:prstGeom prst="rect">
            <a:avLst/>
          </a:prstGeom>
        </p:spPr>
      </p:pic>
    </p:spTree>
    <p:extLst>
      <p:ext uri="{BB962C8B-B14F-4D97-AF65-F5344CB8AC3E}">
        <p14:creationId xmlns:p14="http://schemas.microsoft.com/office/powerpoint/2010/main" val="376016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F564E-BCFC-44EF-80C5-3559048B5384}"/>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E0C638E3-0FC6-4982-8BBD-728CD45872CB}"/>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76EB0443-0DC2-4C22-9F0D-E2F9EA29667C}"/>
              </a:ext>
            </a:extLst>
          </p:cNvPr>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a:extLst>
              <a:ext uri="{FF2B5EF4-FFF2-40B4-BE49-F238E27FC236}">
                <a16:creationId xmlns:a16="http://schemas.microsoft.com/office/drawing/2014/main" id="{1874EA3C-2B5A-4E67-BD3A-5786195AA6BB}"/>
              </a:ext>
            </a:extLst>
          </p:cNvPr>
          <p:cNvSpPr txBox="1"/>
          <p:nvPr/>
        </p:nvSpPr>
        <p:spPr>
          <a:xfrm>
            <a:off x="685800" y="457200"/>
            <a:ext cx="7086600" cy="830997"/>
          </a:xfrm>
          <a:prstGeom prst="rect">
            <a:avLst/>
          </a:prstGeom>
          <a:noFill/>
        </p:spPr>
        <p:txBody>
          <a:bodyPr wrap="square" rtlCol="0">
            <a:spAutoFit/>
          </a:bodyPr>
          <a:lstStyle/>
          <a:p>
            <a:r>
              <a:rPr lang="en-US" sz="2400" dirty="0">
                <a:latin typeface="+mj-lt"/>
              </a:rPr>
              <a:t>Comment:   The impact parameter </a:t>
            </a:r>
            <a:r>
              <a:rPr lang="en-US" sz="2400" i="1" dirty="0">
                <a:latin typeface="+mj-lt"/>
              </a:rPr>
              <a:t>b</a:t>
            </a:r>
            <a:r>
              <a:rPr lang="en-US" sz="2400" dirty="0">
                <a:latin typeface="+mj-lt"/>
              </a:rPr>
              <a:t> is a useful concept in the general case.</a:t>
            </a:r>
          </a:p>
        </p:txBody>
      </p:sp>
      <p:graphicFrame>
        <p:nvGraphicFramePr>
          <p:cNvPr id="6" name="Object 5">
            <a:extLst>
              <a:ext uri="{FF2B5EF4-FFF2-40B4-BE49-F238E27FC236}">
                <a16:creationId xmlns:a16="http://schemas.microsoft.com/office/drawing/2014/main" id="{4BAE88DC-73E0-46D9-AC60-ABCBC99220DA}"/>
              </a:ext>
            </a:extLst>
          </p:cNvPr>
          <p:cNvGraphicFramePr>
            <a:graphicFrameLocks noChangeAspect="1"/>
          </p:cNvGraphicFramePr>
          <p:nvPr>
            <p:extLst>
              <p:ext uri="{D42A27DB-BD31-4B8C-83A1-F6EECF244321}">
                <p14:modId xmlns:p14="http://schemas.microsoft.com/office/powerpoint/2010/main" val="1699350091"/>
              </p:ext>
            </p:extLst>
          </p:nvPr>
        </p:nvGraphicFramePr>
        <p:xfrm>
          <a:off x="868225" y="1421296"/>
          <a:ext cx="6900862" cy="2228850"/>
        </p:xfrm>
        <a:graphic>
          <a:graphicData uri="http://schemas.openxmlformats.org/presentationml/2006/ole">
            <mc:AlternateContent xmlns:mc="http://schemas.openxmlformats.org/markup-compatibility/2006">
              <mc:Choice xmlns:v="urn:schemas-microsoft-com:vml" Requires="v">
                <p:oleObj name="Equation" r:id="rId2" imgW="2831760" imgH="914400" progId="Equation.DSMT4">
                  <p:embed/>
                </p:oleObj>
              </mc:Choice>
              <mc:Fallback>
                <p:oleObj name="Equation" r:id="rId2" imgW="2831760" imgH="914400" progId="Equation.DSMT4">
                  <p:embed/>
                  <p:pic>
                    <p:nvPicPr>
                      <p:cNvPr id="10" name="Object 9"/>
                      <p:cNvPicPr/>
                      <p:nvPr/>
                    </p:nvPicPr>
                    <p:blipFill>
                      <a:blip r:embed="rId3"/>
                      <a:stretch>
                        <a:fillRect/>
                      </a:stretch>
                    </p:blipFill>
                    <p:spPr>
                      <a:xfrm>
                        <a:off x="868225" y="1421296"/>
                        <a:ext cx="6900862" cy="2228850"/>
                      </a:xfrm>
                      <a:prstGeom prst="rect">
                        <a:avLst/>
                      </a:prstGeom>
                    </p:spPr>
                  </p:pic>
                </p:oleObj>
              </mc:Fallback>
            </mc:AlternateContent>
          </a:graphicData>
        </a:graphic>
      </p:graphicFrame>
      <p:sp>
        <p:nvSpPr>
          <p:cNvPr id="7" name="Left Brace 6">
            <a:extLst>
              <a:ext uri="{FF2B5EF4-FFF2-40B4-BE49-F238E27FC236}">
                <a16:creationId xmlns:a16="http://schemas.microsoft.com/office/drawing/2014/main" id="{C4928ED6-93AD-49EB-AA6B-E9E33BE28BD2}"/>
              </a:ext>
            </a:extLst>
          </p:cNvPr>
          <p:cNvSpPr/>
          <p:nvPr/>
        </p:nvSpPr>
        <p:spPr>
          <a:xfrm rot="16200000">
            <a:off x="2781300" y="1572842"/>
            <a:ext cx="457200" cy="22098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20DE1085-D65D-464E-B196-3753DBE8848C}"/>
              </a:ext>
            </a:extLst>
          </p:cNvPr>
          <p:cNvSpPr/>
          <p:nvPr/>
        </p:nvSpPr>
        <p:spPr>
          <a:xfrm rot="16200000">
            <a:off x="5980043" y="1200564"/>
            <a:ext cx="457200" cy="31208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a:extLst>
              <a:ext uri="{FF2B5EF4-FFF2-40B4-BE49-F238E27FC236}">
                <a16:creationId xmlns:a16="http://schemas.microsoft.com/office/drawing/2014/main" id="{D98EFC33-03D3-4554-B5B4-FAFD30E517D8}"/>
              </a:ext>
            </a:extLst>
          </p:cNvPr>
          <p:cNvGraphicFramePr>
            <a:graphicFrameLocks noChangeAspect="1"/>
          </p:cNvGraphicFramePr>
          <p:nvPr>
            <p:extLst>
              <p:ext uri="{D42A27DB-BD31-4B8C-83A1-F6EECF244321}">
                <p14:modId xmlns:p14="http://schemas.microsoft.com/office/powerpoint/2010/main" val="2302085837"/>
              </p:ext>
            </p:extLst>
          </p:nvPr>
        </p:nvGraphicFramePr>
        <p:xfrm>
          <a:off x="1434961" y="4154004"/>
          <a:ext cx="4810125" cy="1282700"/>
        </p:xfrm>
        <a:graphic>
          <a:graphicData uri="http://schemas.openxmlformats.org/presentationml/2006/ole">
            <mc:AlternateContent xmlns:mc="http://schemas.openxmlformats.org/markup-compatibility/2006">
              <mc:Choice xmlns:v="urn:schemas-microsoft-com:vml" Requires="v">
                <p:oleObj name="Equation" r:id="rId4" imgW="1714320" imgH="457200" progId="Equation.DSMT4">
                  <p:embed/>
                </p:oleObj>
              </mc:Choice>
              <mc:Fallback>
                <p:oleObj name="Equation" r:id="rId4" imgW="1714320" imgH="457200" progId="Equation.DSMT4">
                  <p:embed/>
                  <p:pic>
                    <p:nvPicPr>
                      <p:cNvPr id="0" name=""/>
                      <p:cNvPicPr/>
                      <p:nvPr/>
                    </p:nvPicPr>
                    <p:blipFill>
                      <a:blip r:embed="rId5"/>
                      <a:stretch>
                        <a:fillRect/>
                      </a:stretch>
                    </p:blipFill>
                    <p:spPr>
                      <a:xfrm>
                        <a:off x="1434961" y="4154004"/>
                        <a:ext cx="4810125" cy="1282700"/>
                      </a:xfrm>
                      <a:prstGeom prst="rect">
                        <a:avLst/>
                      </a:prstGeom>
                    </p:spPr>
                  </p:pic>
                </p:oleObj>
              </mc:Fallback>
            </mc:AlternateContent>
          </a:graphicData>
        </a:graphic>
      </p:graphicFrame>
    </p:spTree>
    <p:extLst>
      <p:ext uri="{BB962C8B-B14F-4D97-AF65-F5344CB8AC3E}">
        <p14:creationId xmlns:p14="http://schemas.microsoft.com/office/powerpoint/2010/main" val="255647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0801A-A79B-4BDC-B2D9-8F33EEC61623}"/>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CC1A3FB1-EEC6-4762-887D-7CF10A62E8DA}"/>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54FE5208-3F6A-4F61-B74E-F874A6FBDB77}"/>
              </a:ext>
            </a:extLst>
          </p:cNvPr>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a:extLst>
              <a:ext uri="{FF2B5EF4-FFF2-40B4-BE49-F238E27FC236}">
                <a16:creationId xmlns:a16="http://schemas.microsoft.com/office/drawing/2014/main" id="{4048B7CE-BA8A-4521-A37D-C5C4D0755CF6}"/>
              </a:ext>
            </a:extLst>
          </p:cNvPr>
          <p:cNvSpPr txBox="1"/>
          <p:nvPr/>
        </p:nvSpPr>
        <p:spPr>
          <a:xfrm>
            <a:off x="457200" y="228600"/>
            <a:ext cx="8534400" cy="3046988"/>
          </a:xfrm>
          <a:prstGeom prst="rect">
            <a:avLst/>
          </a:prstGeom>
          <a:noFill/>
        </p:spPr>
        <p:txBody>
          <a:bodyPr wrap="square" rtlCol="0">
            <a:spAutoFit/>
          </a:bodyPr>
          <a:lstStyle/>
          <a:p>
            <a:r>
              <a:rPr lang="en-US" sz="2400" dirty="0"/>
              <a:t>In what situations do particles undergo inelastic scattering, rather than elastic scattering?</a:t>
            </a:r>
          </a:p>
          <a:p>
            <a:endParaRPr lang="en-US" sz="2400" dirty="0">
              <a:latin typeface="+mj-lt"/>
            </a:endParaRPr>
          </a:p>
          <a:p>
            <a:r>
              <a:rPr lang="en-US" sz="2400" dirty="0">
                <a:latin typeface="+mj-lt"/>
              </a:rPr>
              <a:t>Comment – elastic scattering means </a:t>
            </a:r>
            <a:r>
              <a:rPr lang="en-US" sz="2400" dirty="0" err="1">
                <a:latin typeface="+mj-lt"/>
              </a:rPr>
              <a:t>E</a:t>
            </a:r>
            <a:r>
              <a:rPr lang="en-US" sz="2400" baseline="-25000" dirty="0" err="1">
                <a:latin typeface="+mj-lt"/>
              </a:rPr>
              <a:t>initial</a:t>
            </a:r>
            <a:r>
              <a:rPr lang="en-US" sz="2400" dirty="0">
                <a:latin typeface="+mj-lt"/>
              </a:rPr>
              <a:t>=</a:t>
            </a:r>
            <a:r>
              <a:rPr lang="en-US" sz="2400" dirty="0" err="1">
                <a:latin typeface="+mj-lt"/>
              </a:rPr>
              <a:t>E</a:t>
            </a:r>
            <a:r>
              <a:rPr lang="en-US" sz="2400" baseline="-25000" dirty="0" err="1">
                <a:latin typeface="+mj-lt"/>
              </a:rPr>
              <a:t>final</a:t>
            </a:r>
            <a:endParaRPr lang="en-US" sz="2400" dirty="0">
              <a:latin typeface="+mj-lt"/>
            </a:endParaRPr>
          </a:p>
          <a:p>
            <a:endParaRPr lang="en-US" sz="2400" dirty="0">
              <a:latin typeface="+mj-lt"/>
            </a:endParaRPr>
          </a:p>
          <a:p>
            <a:r>
              <a:rPr lang="en-US" sz="2400" dirty="0">
                <a:latin typeface="+mj-lt"/>
              </a:rPr>
              <a:t>Typically, elastic scattering occurs when two fundamental particles interact (as long as the final kinetic energy of both particles is taken into account).</a:t>
            </a:r>
          </a:p>
        </p:txBody>
      </p:sp>
      <p:pic>
        <p:nvPicPr>
          <p:cNvPr id="7" name="Picture 6">
            <a:extLst>
              <a:ext uri="{FF2B5EF4-FFF2-40B4-BE49-F238E27FC236}">
                <a16:creationId xmlns:a16="http://schemas.microsoft.com/office/drawing/2014/main" id="{7EFB8CF2-11F2-4795-9A51-C8325A4A7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274566"/>
            <a:ext cx="3121152" cy="2081784"/>
          </a:xfrm>
          <a:prstGeom prst="rect">
            <a:avLst/>
          </a:prstGeom>
        </p:spPr>
      </p:pic>
      <p:sp>
        <p:nvSpPr>
          <p:cNvPr id="8" name="TextBox 7">
            <a:extLst>
              <a:ext uri="{FF2B5EF4-FFF2-40B4-BE49-F238E27FC236}">
                <a16:creationId xmlns:a16="http://schemas.microsoft.com/office/drawing/2014/main" id="{C159055E-4DEC-4FE7-A687-F341C50664D7}"/>
              </a:ext>
            </a:extLst>
          </p:cNvPr>
          <p:cNvSpPr txBox="1"/>
          <p:nvPr/>
        </p:nvSpPr>
        <p:spPr>
          <a:xfrm>
            <a:off x="74676" y="3812901"/>
            <a:ext cx="3429000" cy="461665"/>
          </a:xfrm>
          <a:prstGeom prst="rect">
            <a:avLst/>
          </a:prstGeom>
          <a:noFill/>
        </p:spPr>
        <p:txBody>
          <a:bodyPr wrap="square" rtlCol="0">
            <a:spAutoFit/>
          </a:bodyPr>
          <a:lstStyle/>
          <a:p>
            <a:r>
              <a:rPr lang="en-US" sz="2400" dirty="0">
                <a:latin typeface="+mj-lt"/>
              </a:rPr>
              <a:t>Elastically bouncing ball</a:t>
            </a:r>
          </a:p>
        </p:txBody>
      </p:sp>
      <p:pic>
        <p:nvPicPr>
          <p:cNvPr id="12" name="Picture 11">
            <a:extLst>
              <a:ext uri="{FF2B5EF4-FFF2-40B4-BE49-F238E27FC236}">
                <a16:creationId xmlns:a16="http://schemas.microsoft.com/office/drawing/2014/main" id="{D4CD140F-966A-4337-9910-D083841AE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274566"/>
            <a:ext cx="3121152" cy="2078736"/>
          </a:xfrm>
          <a:prstGeom prst="rect">
            <a:avLst/>
          </a:prstGeom>
        </p:spPr>
      </p:pic>
      <p:sp>
        <p:nvSpPr>
          <p:cNvPr id="13" name="TextBox 12">
            <a:extLst>
              <a:ext uri="{FF2B5EF4-FFF2-40B4-BE49-F238E27FC236}">
                <a16:creationId xmlns:a16="http://schemas.microsoft.com/office/drawing/2014/main" id="{0CFF59BB-4C14-4828-81C8-0493BA52C09F}"/>
              </a:ext>
            </a:extLst>
          </p:cNvPr>
          <p:cNvSpPr txBox="1"/>
          <p:nvPr/>
        </p:nvSpPr>
        <p:spPr>
          <a:xfrm>
            <a:off x="4838700" y="3733800"/>
            <a:ext cx="3429000" cy="461665"/>
          </a:xfrm>
          <a:prstGeom prst="rect">
            <a:avLst/>
          </a:prstGeom>
          <a:noFill/>
        </p:spPr>
        <p:txBody>
          <a:bodyPr wrap="square" rtlCol="0">
            <a:spAutoFit/>
          </a:bodyPr>
          <a:lstStyle/>
          <a:p>
            <a:r>
              <a:rPr lang="en-US" sz="2400" dirty="0">
                <a:latin typeface="+mj-lt"/>
              </a:rPr>
              <a:t>Inelastically collision</a:t>
            </a:r>
          </a:p>
        </p:txBody>
      </p:sp>
    </p:spTree>
    <p:extLst>
      <p:ext uri="{BB962C8B-B14F-4D97-AF65-F5344CB8AC3E}">
        <p14:creationId xmlns:p14="http://schemas.microsoft.com/office/powerpoint/2010/main" val="278091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55695" y="1942639"/>
            <a:ext cx="3581400" cy="2849940"/>
          </a:xfrm>
          <a:prstGeom prst="ellipse">
            <a:avLst/>
          </a:prstGeom>
          <a:solidFill>
            <a:schemeClr val="accent2">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609600" y="381000"/>
            <a:ext cx="8382000" cy="1569660"/>
          </a:xfrm>
          <a:prstGeom prst="rect">
            <a:avLst/>
          </a:prstGeom>
          <a:noFill/>
        </p:spPr>
        <p:txBody>
          <a:bodyPr wrap="square" rtlCol="0">
            <a:spAutoFit/>
          </a:bodyPr>
          <a:lstStyle/>
          <a:p>
            <a:r>
              <a:rPr lang="en-US" sz="2400" dirty="0">
                <a:latin typeface="+mj-lt"/>
              </a:rPr>
              <a:t>Note:   The following analysis will be carried out in the center of mass frame of reference.</a:t>
            </a:r>
          </a:p>
          <a:p>
            <a:endParaRPr lang="en-US" sz="2400" dirty="0">
              <a:latin typeface="+mj-lt"/>
            </a:endParaRPr>
          </a:p>
          <a:p>
            <a:r>
              <a:rPr lang="en-US" sz="2400" dirty="0">
                <a:latin typeface="+mj-lt"/>
              </a:rPr>
              <a:t>In laboratory frame:                   In center-of-mass frame:</a:t>
            </a:r>
          </a:p>
        </p:txBody>
      </p:sp>
      <p:sp>
        <p:nvSpPr>
          <p:cNvPr id="6" name="Oval 5"/>
          <p:cNvSpPr/>
          <p:nvPr/>
        </p:nvSpPr>
        <p:spPr>
          <a:xfrm>
            <a:off x="1066800" y="243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19200" y="2514600"/>
            <a:ext cx="9144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057400"/>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0" name="Oval 9"/>
          <p:cNvSpPr/>
          <p:nvPr/>
        </p:nvSpPr>
        <p:spPr>
          <a:xfrm>
            <a:off x="2590800" y="32004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743200"/>
            <a:ext cx="647700" cy="457200"/>
          </a:xfrm>
          <a:prstGeom prst="rect">
            <a:avLst/>
          </a:prstGeom>
          <a:noFill/>
        </p:spPr>
        <p:txBody>
          <a:bodyPr wrap="square" rtlCol="0">
            <a:spAutoFit/>
          </a:bodyPr>
          <a:lstStyle/>
          <a:p>
            <a:r>
              <a:rPr lang="en-US" sz="2400" b="1" i="1" dirty="0">
                <a:solidFill>
                  <a:srgbClr val="FF0000"/>
                </a:solidFill>
                <a:latin typeface="+mj-lt"/>
              </a:rPr>
              <a:t>m</a:t>
            </a:r>
            <a:r>
              <a:rPr lang="en-US" sz="2400" b="1" i="1" baseline="-25000" dirty="0">
                <a:solidFill>
                  <a:srgbClr val="FF0000"/>
                </a:solidFill>
                <a:latin typeface="+mj-lt"/>
              </a:rPr>
              <a:t>1</a:t>
            </a:r>
            <a:endParaRPr lang="en-US" sz="2400" b="1" i="1" dirty="0">
              <a:solidFill>
                <a:srgbClr val="FF0000"/>
              </a:solidFill>
              <a:latin typeface="+mj-lt"/>
            </a:endParaRPr>
          </a:p>
        </p:txBody>
      </p:sp>
      <p:sp>
        <p:nvSpPr>
          <p:cNvPr id="12" name="TextBox 11"/>
          <p:cNvSpPr txBox="1"/>
          <p:nvPr/>
        </p:nvSpPr>
        <p:spPr>
          <a:xfrm>
            <a:off x="2552700" y="3657600"/>
            <a:ext cx="1181100" cy="461665"/>
          </a:xfrm>
          <a:prstGeom prst="rect">
            <a:avLst/>
          </a:prstGeom>
          <a:noFill/>
        </p:spPr>
        <p:txBody>
          <a:bodyPr wrap="square" rtlCol="0">
            <a:spAutoFit/>
          </a:bodyPr>
          <a:lstStyle/>
          <a:p>
            <a:r>
              <a:rPr lang="en-US" sz="2400" b="1" i="1" dirty="0" err="1">
                <a:latin typeface="+mj-lt"/>
              </a:rPr>
              <a:t>m</a:t>
            </a:r>
            <a:r>
              <a:rPr lang="en-US" sz="2400" b="1" i="1" baseline="-25000" dirty="0" err="1">
                <a:latin typeface="+mj-lt"/>
              </a:rPr>
              <a:t>target</a:t>
            </a:r>
            <a:endParaRPr lang="en-US" sz="2400" b="1" i="1" dirty="0">
              <a:latin typeface="+mj-lt"/>
            </a:endParaRPr>
          </a:p>
        </p:txBody>
      </p:sp>
      <p:sp>
        <p:nvSpPr>
          <p:cNvPr id="13" name="Oval 12"/>
          <p:cNvSpPr/>
          <p:nvPr/>
        </p:nvSpPr>
        <p:spPr>
          <a:xfrm>
            <a:off x="5334000" y="235773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2433935"/>
            <a:ext cx="4572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1976735"/>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6" name="Oval 15"/>
          <p:cNvSpPr/>
          <p:nvPr/>
        </p:nvSpPr>
        <p:spPr>
          <a:xfrm>
            <a:off x="6858000" y="311973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2286000"/>
            <a:ext cx="647700" cy="457200"/>
          </a:xfrm>
          <a:prstGeom prst="rect">
            <a:avLst/>
          </a:prstGeom>
          <a:noFill/>
        </p:spPr>
        <p:txBody>
          <a:bodyPr wrap="square" rtlCol="0">
            <a:spAutoFit/>
          </a:bodyPr>
          <a:lstStyle/>
          <a:p>
            <a:r>
              <a:rPr lang="en-US" sz="2400" b="1" i="1" dirty="0">
                <a:solidFill>
                  <a:srgbClr val="FF0000"/>
                </a:solidFill>
                <a:latin typeface="Symbol" pitchFamily="18" charset="2"/>
              </a:rPr>
              <a:t>m</a:t>
            </a:r>
          </a:p>
        </p:txBody>
      </p:sp>
      <p:sp>
        <p:nvSpPr>
          <p:cNvPr id="18" name="TextBox 17"/>
          <p:cNvSpPr txBox="1"/>
          <p:nvPr/>
        </p:nvSpPr>
        <p:spPr>
          <a:xfrm>
            <a:off x="6819900" y="3249623"/>
            <a:ext cx="1181100" cy="461665"/>
          </a:xfrm>
          <a:prstGeom prst="rect">
            <a:avLst/>
          </a:prstGeom>
          <a:noFill/>
        </p:spPr>
        <p:txBody>
          <a:bodyPr wrap="square" rtlCol="0">
            <a:spAutoFit/>
          </a:bodyPr>
          <a:lstStyle/>
          <a:p>
            <a:r>
              <a:rPr lang="en-US" sz="2400" b="1" i="1" dirty="0">
                <a:latin typeface="+mj-lt"/>
              </a:rPr>
              <a:t>origin</a:t>
            </a:r>
          </a:p>
        </p:txBody>
      </p:sp>
      <p:cxnSp>
        <p:nvCxnSpPr>
          <p:cNvPr id="21" name="Straight Arrow Connector 20"/>
          <p:cNvCxnSpPr/>
          <p:nvPr/>
        </p:nvCxnSpPr>
        <p:spPr>
          <a:xfrm>
            <a:off x="8001000" y="3200400"/>
            <a:ext cx="609600" cy="0"/>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21316" y="3117502"/>
            <a:ext cx="685800" cy="461665"/>
          </a:xfrm>
          <a:prstGeom prst="rect">
            <a:avLst/>
          </a:prstGeom>
          <a:noFill/>
        </p:spPr>
        <p:txBody>
          <a:bodyPr wrap="square" rtlCol="0">
            <a:spAutoFit/>
          </a:bodyPr>
          <a:lstStyle/>
          <a:p>
            <a:r>
              <a:rPr lang="en-US" sz="2400" dirty="0" err="1">
                <a:latin typeface="+mj-lt"/>
              </a:rPr>
              <a:t>v</a:t>
            </a:r>
            <a:r>
              <a:rPr lang="en-US" sz="2400" baseline="-25000" dirty="0" err="1">
                <a:latin typeface="+mj-lt"/>
              </a:rPr>
              <a:t>CM</a:t>
            </a:r>
            <a:endParaRPr lang="en-US" sz="2400" dirty="0">
              <a:latin typeface="+mj-lt"/>
            </a:endParaRPr>
          </a:p>
        </p:txBody>
      </p:sp>
      <p:cxnSp>
        <p:nvCxnSpPr>
          <p:cNvPr id="25" name="Straight Arrow Connector 24"/>
          <p:cNvCxnSpPr/>
          <p:nvPr/>
        </p:nvCxnSpPr>
        <p:spPr>
          <a:xfrm flipH="1" flipV="1">
            <a:off x="5386136" y="2486071"/>
            <a:ext cx="1562100" cy="690265"/>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5500" y="2743200"/>
            <a:ext cx="647700" cy="457200"/>
          </a:xfrm>
          <a:prstGeom prst="rect">
            <a:avLst/>
          </a:prstGeom>
          <a:noFill/>
        </p:spPr>
        <p:txBody>
          <a:bodyPr wrap="square" rtlCol="0">
            <a:spAutoFit/>
          </a:bodyPr>
          <a:lstStyle/>
          <a:p>
            <a:r>
              <a:rPr lang="en-US" sz="2400" b="1" i="1" dirty="0">
                <a:latin typeface="+mj-lt"/>
              </a:rPr>
              <a:t>r</a:t>
            </a:r>
          </a:p>
        </p:txBody>
      </p:sp>
      <p:graphicFrame>
        <p:nvGraphicFramePr>
          <p:cNvPr id="19" name="Object 18"/>
          <p:cNvGraphicFramePr>
            <a:graphicFrameLocks noChangeAspect="1"/>
          </p:cNvGraphicFramePr>
          <p:nvPr>
            <p:extLst>
              <p:ext uri="{D42A27DB-BD31-4B8C-83A1-F6EECF244321}">
                <p14:modId xmlns:p14="http://schemas.microsoft.com/office/powerpoint/2010/main" val="106137497"/>
              </p:ext>
            </p:extLst>
          </p:nvPr>
        </p:nvGraphicFramePr>
        <p:xfrm>
          <a:off x="6553200" y="4897353"/>
          <a:ext cx="1879600" cy="1473200"/>
        </p:xfrm>
        <a:graphic>
          <a:graphicData uri="http://schemas.openxmlformats.org/presentationml/2006/ole">
            <mc:AlternateContent xmlns:mc="http://schemas.openxmlformats.org/markup-compatibility/2006">
              <mc:Choice xmlns:v="urn:schemas-microsoft-com:vml" Requires="v">
                <p:oleObj name="数式" r:id="rId3" imgW="939600" imgH="736560" progId="Equation.3">
                  <p:embed/>
                </p:oleObj>
              </mc:Choice>
              <mc:Fallback>
                <p:oleObj name="数式" r:id="rId3" imgW="939600" imgH="736560" progId="Equation.3">
                  <p:embed/>
                  <p:pic>
                    <p:nvPicPr>
                      <p:cNvPr id="0" name=""/>
                      <p:cNvPicPr>
                        <a:picLocks noChangeAspect="1" noChangeArrowheads="1"/>
                      </p:cNvPicPr>
                      <p:nvPr/>
                    </p:nvPicPr>
                    <p:blipFill>
                      <a:blip r:embed="rId4"/>
                      <a:srcRect/>
                      <a:stretch>
                        <a:fillRect/>
                      </a:stretch>
                    </p:blipFill>
                    <p:spPr bwMode="auto">
                      <a:xfrm>
                        <a:off x="6553200" y="4897353"/>
                        <a:ext cx="1879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10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3C0F-238A-4964-94A1-8101E7C0BBE7}"/>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EA19E6B5-1589-46BC-B917-6E4DD50B4D71}"/>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E08C1822-D62F-44CE-862D-D84B693523CB}"/>
              </a:ext>
            </a:extLst>
          </p:cNvPr>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a:extLst>
              <a:ext uri="{FF2B5EF4-FFF2-40B4-BE49-F238E27FC236}">
                <a16:creationId xmlns:a16="http://schemas.microsoft.com/office/drawing/2014/main" id="{1CEE342C-B06A-4364-A0B1-8ABEFF9B4B00}"/>
              </a:ext>
            </a:extLst>
          </p:cNvPr>
          <p:cNvSpPr txBox="1"/>
          <p:nvPr/>
        </p:nvSpPr>
        <p:spPr>
          <a:xfrm>
            <a:off x="457200" y="768577"/>
            <a:ext cx="7620000" cy="1200329"/>
          </a:xfrm>
          <a:prstGeom prst="rect">
            <a:avLst/>
          </a:prstGeom>
          <a:noFill/>
        </p:spPr>
        <p:txBody>
          <a:bodyPr wrap="square" rtlCol="0">
            <a:spAutoFit/>
          </a:bodyPr>
          <a:lstStyle/>
          <a:p>
            <a:r>
              <a:rPr lang="en-US" sz="2400" dirty="0">
                <a:latin typeface="+mj-lt"/>
              </a:rPr>
              <a:t>Typically, the laboratory frame is where the data is taken, but the center of mass frame is where the analysis is most straightforward.</a:t>
            </a:r>
          </a:p>
        </p:txBody>
      </p:sp>
      <p:graphicFrame>
        <p:nvGraphicFramePr>
          <p:cNvPr id="6" name="Object 5">
            <a:extLst>
              <a:ext uri="{FF2B5EF4-FFF2-40B4-BE49-F238E27FC236}">
                <a16:creationId xmlns:a16="http://schemas.microsoft.com/office/drawing/2014/main" id="{8F66A05F-E125-48C8-863D-4745C29C14EF}"/>
              </a:ext>
            </a:extLst>
          </p:cNvPr>
          <p:cNvGraphicFramePr>
            <a:graphicFrameLocks noChangeAspect="1"/>
          </p:cNvGraphicFramePr>
          <p:nvPr>
            <p:extLst>
              <p:ext uri="{D42A27DB-BD31-4B8C-83A1-F6EECF244321}">
                <p14:modId xmlns:p14="http://schemas.microsoft.com/office/powerpoint/2010/main" val="1156111217"/>
              </p:ext>
            </p:extLst>
          </p:nvPr>
        </p:nvGraphicFramePr>
        <p:xfrm>
          <a:off x="685800" y="2945377"/>
          <a:ext cx="6465888" cy="1609725"/>
        </p:xfrm>
        <a:graphic>
          <a:graphicData uri="http://schemas.openxmlformats.org/presentationml/2006/ole">
            <mc:AlternateContent xmlns:mc="http://schemas.openxmlformats.org/markup-compatibility/2006">
              <mc:Choice xmlns:v="urn:schemas-microsoft-com:vml" Requires="v">
                <p:oleObj name="Equation" r:id="rId2" imgW="2654280" imgH="660240" progId="Equation.DSMT4">
                  <p:embed/>
                </p:oleObj>
              </mc:Choice>
              <mc:Fallback>
                <p:oleObj name="Equation" r:id="rId2" imgW="2654280" imgH="660240" progId="Equation.DSMT4">
                  <p:embed/>
                  <p:pic>
                    <p:nvPicPr>
                      <p:cNvPr id="10" name="Object 9"/>
                      <p:cNvPicPr/>
                      <p:nvPr/>
                    </p:nvPicPr>
                    <p:blipFill>
                      <a:blip r:embed="rId3"/>
                      <a:stretch>
                        <a:fillRect/>
                      </a:stretch>
                    </p:blipFill>
                    <p:spPr>
                      <a:xfrm>
                        <a:off x="685800" y="2945377"/>
                        <a:ext cx="6465888" cy="160972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E0B6EAF3-D00E-46B3-AEAA-55DEA07F87F9}"/>
              </a:ext>
            </a:extLst>
          </p:cNvPr>
          <p:cNvSpPr/>
          <p:nvPr/>
        </p:nvSpPr>
        <p:spPr>
          <a:xfrm>
            <a:off x="21336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99195BB-DFAD-4837-BFBB-A13A1565AEC4}"/>
              </a:ext>
            </a:extLst>
          </p:cNvPr>
          <p:cNvSpPr/>
          <p:nvPr/>
        </p:nvSpPr>
        <p:spPr>
          <a:xfrm>
            <a:off x="50292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225EF-75FF-4F83-A976-CB84F1439BE5}"/>
              </a:ext>
            </a:extLst>
          </p:cNvPr>
          <p:cNvSpPr txBox="1"/>
          <p:nvPr/>
        </p:nvSpPr>
        <p:spPr>
          <a:xfrm>
            <a:off x="1752600" y="5226050"/>
            <a:ext cx="2209800" cy="457200"/>
          </a:xfrm>
          <a:prstGeom prst="rect">
            <a:avLst/>
          </a:prstGeom>
          <a:noFill/>
        </p:spPr>
        <p:txBody>
          <a:bodyPr wrap="square" rtlCol="0">
            <a:spAutoFit/>
          </a:bodyPr>
          <a:lstStyle/>
          <a:p>
            <a:r>
              <a:rPr lang="en-US" sz="2400" dirty="0">
                <a:latin typeface="+mj-lt"/>
              </a:rPr>
              <a:t>constant</a:t>
            </a:r>
          </a:p>
        </p:txBody>
      </p:sp>
      <p:sp>
        <p:nvSpPr>
          <p:cNvPr id="10" name="TextBox 9">
            <a:extLst>
              <a:ext uri="{FF2B5EF4-FFF2-40B4-BE49-F238E27FC236}">
                <a16:creationId xmlns:a16="http://schemas.microsoft.com/office/drawing/2014/main" id="{99457E8B-0A3C-4269-9627-D4F68FB358A0}"/>
              </a:ext>
            </a:extLst>
          </p:cNvPr>
          <p:cNvSpPr txBox="1"/>
          <p:nvPr/>
        </p:nvSpPr>
        <p:spPr>
          <a:xfrm>
            <a:off x="4343400" y="5181600"/>
            <a:ext cx="4495800" cy="830997"/>
          </a:xfrm>
          <a:prstGeom prst="rect">
            <a:avLst/>
          </a:prstGeom>
          <a:noFill/>
        </p:spPr>
        <p:txBody>
          <a:bodyPr wrap="square" rtlCol="0">
            <a:spAutoFit/>
          </a:bodyPr>
          <a:lstStyle/>
          <a:p>
            <a:r>
              <a:rPr lang="en-US" sz="2400" dirty="0">
                <a:latin typeface="+mj-lt"/>
              </a:rPr>
              <a:t>relative coordinate system; visualize as “in” </a:t>
            </a:r>
            <a:r>
              <a:rPr lang="en-US" sz="2400">
                <a:latin typeface="+mj-lt"/>
              </a:rPr>
              <a:t>CM frame</a:t>
            </a:r>
            <a:endParaRPr lang="en-US" sz="2400" dirty="0">
              <a:latin typeface="+mj-lt"/>
            </a:endParaRPr>
          </a:p>
        </p:txBody>
      </p:sp>
    </p:spTree>
    <p:extLst>
      <p:ext uri="{BB962C8B-B14F-4D97-AF65-F5344CB8AC3E}">
        <p14:creationId xmlns:p14="http://schemas.microsoft.com/office/powerpoint/2010/main" val="116914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a:noFill/>
          </a:ln>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76200"/>
            <a:ext cx="7467600" cy="1938992"/>
          </a:xfrm>
          <a:prstGeom prst="rect">
            <a:avLst/>
          </a:prstGeom>
          <a:noFill/>
        </p:spPr>
        <p:txBody>
          <a:bodyPr wrap="square" rtlCol="0">
            <a:spAutoFit/>
          </a:bodyPr>
          <a:lstStyle/>
          <a:p>
            <a:r>
              <a:rPr lang="en-US" sz="2400" dirty="0">
                <a:latin typeface="+mj-lt"/>
              </a:rPr>
              <a:t>It is often convenient to analyze the scattering cross section in the center of mass reference frame. </a:t>
            </a:r>
          </a:p>
          <a:p>
            <a:endParaRPr lang="en-US" sz="2400" dirty="0">
              <a:latin typeface="+mj-lt"/>
            </a:endParaRPr>
          </a:p>
          <a:p>
            <a:r>
              <a:rPr lang="en-US" sz="2400" dirty="0">
                <a:latin typeface="+mj-lt"/>
              </a:rPr>
              <a:t>Relationship between normal laboratory reference and center of mass: </a:t>
            </a:r>
          </a:p>
        </p:txBody>
      </p:sp>
      <p:sp>
        <p:nvSpPr>
          <p:cNvPr id="6" name="TextBox 5"/>
          <p:cNvSpPr txBox="1"/>
          <p:nvPr/>
        </p:nvSpPr>
        <p:spPr>
          <a:xfrm>
            <a:off x="533400" y="1905000"/>
            <a:ext cx="7391400" cy="830997"/>
          </a:xfrm>
          <a:prstGeom prst="rect">
            <a:avLst/>
          </a:prstGeom>
          <a:noFill/>
        </p:spPr>
        <p:txBody>
          <a:bodyPr wrap="square" rtlCol="0">
            <a:spAutoFit/>
          </a:bodyPr>
          <a:lstStyle/>
          <a:p>
            <a:r>
              <a:rPr lang="en-US" sz="2400" dirty="0">
                <a:latin typeface="+mj-lt"/>
              </a:rPr>
              <a:t>Laboratory reference frame:</a:t>
            </a:r>
          </a:p>
          <a:p>
            <a:r>
              <a:rPr lang="en-US" sz="2400" dirty="0">
                <a:latin typeface="+mj-lt"/>
              </a:rPr>
              <a:t>         Before                                          After   </a:t>
            </a:r>
          </a:p>
        </p:txBody>
      </p:sp>
      <p:sp>
        <p:nvSpPr>
          <p:cNvPr id="7" name="Oval 6"/>
          <p:cNvSpPr/>
          <p:nvPr/>
        </p:nvSpPr>
        <p:spPr>
          <a:xfrm>
            <a:off x="533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676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21030" y="326898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3195935"/>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12" name="TextBox 11"/>
          <p:cNvSpPr txBox="1"/>
          <p:nvPr/>
        </p:nvSpPr>
        <p:spPr>
          <a:xfrm>
            <a:off x="1588770" y="32721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r>
              <a:rPr lang="en-US" sz="2400" dirty="0">
                <a:latin typeface="+mj-lt"/>
              </a:rPr>
              <a:t>=0</a:t>
            </a:r>
          </a:p>
        </p:txBody>
      </p:sp>
      <p:grpSp>
        <p:nvGrpSpPr>
          <p:cNvPr id="17" name="Group 16"/>
          <p:cNvGrpSpPr/>
          <p:nvPr/>
        </p:nvGrpSpPr>
        <p:grpSpPr>
          <a:xfrm>
            <a:off x="4953000" y="3204752"/>
            <a:ext cx="906780" cy="452848"/>
            <a:chOff x="5554980" y="2969187"/>
            <a:chExt cx="906780" cy="452848"/>
          </a:xfrm>
        </p:grpSpPr>
        <p:cxnSp>
          <p:nvCxnSpPr>
            <p:cNvPr id="13" name="Straight Arrow Connector 12"/>
            <p:cNvCxnSpPr/>
            <p:nvPr/>
          </p:nvCxnSpPr>
          <p:spPr>
            <a:xfrm flipV="1">
              <a:off x="5554980" y="3041035"/>
              <a:ext cx="83058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360" y="2969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5334000" y="3962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16" idx="5"/>
          </p:cNvCxnSpPr>
          <p:nvPr/>
        </p:nvCxnSpPr>
        <p:spPr>
          <a:xfrm>
            <a:off x="4953000" y="3657600"/>
            <a:ext cx="511082" cy="43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5370" y="31242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22" name="TextBox 21"/>
          <p:cNvSpPr txBox="1"/>
          <p:nvPr/>
        </p:nvSpPr>
        <p:spPr>
          <a:xfrm>
            <a:off x="4789170" y="3657600"/>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24" name="Straight Connector 23"/>
          <p:cNvCxnSpPr/>
          <p:nvPr/>
        </p:nvCxnSpPr>
        <p:spPr>
          <a:xfrm>
            <a:off x="4114800" y="36576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79" y="5392093"/>
            <a:ext cx="838200" cy="461665"/>
          </a:xfrm>
          <a:prstGeom prst="rect">
            <a:avLst/>
          </a:prstGeom>
          <a:noFill/>
        </p:spPr>
        <p:txBody>
          <a:bodyPr wrap="square" rtlCol="0">
            <a:spAutoFit/>
          </a:bodyPr>
          <a:lstStyle/>
          <a:p>
            <a:r>
              <a:rPr lang="en-US" sz="2400" dirty="0">
                <a:latin typeface="Symbol" pitchFamily="18" charset="2"/>
              </a:rPr>
              <a:t>y</a:t>
            </a:r>
          </a:p>
        </p:txBody>
      </p:sp>
      <p:sp>
        <p:nvSpPr>
          <p:cNvPr id="28" name="TextBox 27"/>
          <p:cNvSpPr txBox="1"/>
          <p:nvPr/>
        </p:nvSpPr>
        <p:spPr>
          <a:xfrm>
            <a:off x="5334000" y="3576935"/>
            <a:ext cx="838200" cy="461665"/>
          </a:xfrm>
          <a:prstGeom prst="rect">
            <a:avLst/>
          </a:prstGeom>
          <a:noFill/>
        </p:spPr>
        <p:txBody>
          <a:bodyPr wrap="square" rtlCol="0">
            <a:spAutoFit/>
          </a:bodyPr>
          <a:lstStyle/>
          <a:p>
            <a:r>
              <a:rPr lang="en-US" sz="2400" dirty="0">
                <a:latin typeface="Symbol" pitchFamily="18" charset="2"/>
              </a:rPr>
              <a:t>z</a:t>
            </a:r>
          </a:p>
        </p:txBody>
      </p:sp>
      <p:sp>
        <p:nvSpPr>
          <p:cNvPr id="29" name="TextBox 28"/>
          <p:cNvSpPr txBox="1"/>
          <p:nvPr/>
        </p:nvSpPr>
        <p:spPr>
          <a:xfrm>
            <a:off x="457200" y="27432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30" name="TextBox 29"/>
          <p:cNvSpPr txBox="1"/>
          <p:nvPr/>
        </p:nvSpPr>
        <p:spPr>
          <a:xfrm>
            <a:off x="1817370" y="28956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sp>
        <p:nvSpPr>
          <p:cNvPr id="31" name="TextBox 30"/>
          <p:cNvSpPr txBox="1"/>
          <p:nvPr/>
        </p:nvSpPr>
        <p:spPr>
          <a:xfrm>
            <a:off x="457200" y="4114800"/>
            <a:ext cx="7391400" cy="830997"/>
          </a:xfrm>
          <a:prstGeom prst="rect">
            <a:avLst/>
          </a:prstGeom>
          <a:noFill/>
        </p:spPr>
        <p:txBody>
          <a:bodyPr wrap="square" rtlCol="0">
            <a:spAutoFit/>
          </a:bodyPr>
          <a:lstStyle/>
          <a:p>
            <a:r>
              <a:rPr lang="en-US" sz="2400" dirty="0">
                <a:latin typeface="+mj-lt"/>
              </a:rPr>
              <a:t>Center of mass reference frame:</a:t>
            </a:r>
          </a:p>
          <a:p>
            <a:r>
              <a:rPr lang="en-US" sz="2400" dirty="0">
                <a:latin typeface="+mj-lt"/>
              </a:rPr>
              <a:t>         Before                                          After   </a:t>
            </a:r>
          </a:p>
        </p:txBody>
      </p:sp>
      <p:sp>
        <p:nvSpPr>
          <p:cNvPr id="32" name="Oval 31"/>
          <p:cNvSpPr/>
          <p:nvPr/>
        </p:nvSpPr>
        <p:spPr>
          <a:xfrm>
            <a:off x="457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600200" y="5410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544830" y="5478780"/>
            <a:ext cx="533400" cy="11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740" y="5478780"/>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36" name="TextBox 35"/>
          <p:cNvSpPr txBox="1"/>
          <p:nvPr/>
        </p:nvSpPr>
        <p:spPr>
          <a:xfrm>
            <a:off x="1512570" y="54819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endParaRPr lang="en-US" sz="2400" dirty="0">
              <a:latin typeface="+mj-lt"/>
            </a:endParaRPr>
          </a:p>
        </p:txBody>
      </p:sp>
      <p:grpSp>
        <p:nvGrpSpPr>
          <p:cNvPr id="37" name="Group 36"/>
          <p:cNvGrpSpPr/>
          <p:nvPr/>
        </p:nvGrpSpPr>
        <p:grpSpPr>
          <a:xfrm>
            <a:off x="4953000" y="5166359"/>
            <a:ext cx="712470" cy="701041"/>
            <a:chOff x="5631180" y="2720994"/>
            <a:chExt cx="712470" cy="701041"/>
          </a:xfrm>
        </p:grpSpPr>
        <p:cxnSp>
          <p:nvCxnSpPr>
            <p:cNvPr id="38" name="Straight Arrow Connector 37"/>
            <p:cNvCxnSpPr>
              <a:endCxn id="39" idx="2"/>
            </p:cNvCxnSpPr>
            <p:nvPr/>
          </p:nvCxnSpPr>
          <p:spPr>
            <a:xfrm flipV="1">
              <a:off x="5631180" y="2797194"/>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91250" y="27209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p:cNvSpPr/>
          <p:nvPr/>
        </p:nvSpPr>
        <p:spPr>
          <a:xfrm>
            <a:off x="4331970" y="638779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H="1">
            <a:off x="4419600" y="5889718"/>
            <a:ext cx="525780" cy="574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3930" y="5161893"/>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43" name="TextBox 42"/>
          <p:cNvSpPr txBox="1"/>
          <p:nvPr/>
        </p:nvSpPr>
        <p:spPr>
          <a:xfrm>
            <a:off x="4718685" y="5946022"/>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44" name="Straight Connector 43"/>
          <p:cNvCxnSpPr/>
          <p:nvPr/>
        </p:nvCxnSpPr>
        <p:spPr>
          <a:xfrm>
            <a:off x="4038600" y="5867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5771" y="3299202"/>
            <a:ext cx="838200" cy="461665"/>
          </a:xfrm>
          <a:prstGeom prst="rect">
            <a:avLst/>
          </a:prstGeom>
          <a:noFill/>
        </p:spPr>
        <p:txBody>
          <a:bodyPr wrap="square" rtlCol="0">
            <a:spAutoFit/>
          </a:bodyPr>
          <a:lstStyle/>
          <a:p>
            <a:r>
              <a:rPr lang="en-US" sz="2400" dirty="0">
                <a:latin typeface="Symbol" pitchFamily="18" charset="2"/>
              </a:rPr>
              <a:t>q</a:t>
            </a:r>
          </a:p>
        </p:txBody>
      </p:sp>
      <p:sp>
        <p:nvSpPr>
          <p:cNvPr id="47" name="TextBox 46"/>
          <p:cNvSpPr txBox="1"/>
          <p:nvPr/>
        </p:nvSpPr>
        <p:spPr>
          <a:xfrm>
            <a:off x="381000" y="49530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48" name="TextBox 47"/>
          <p:cNvSpPr txBox="1"/>
          <p:nvPr/>
        </p:nvSpPr>
        <p:spPr>
          <a:xfrm>
            <a:off x="1741170" y="51054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cxnSp>
        <p:nvCxnSpPr>
          <p:cNvPr id="50" name="Straight Arrow Connector 49"/>
          <p:cNvCxnSpPr/>
          <p:nvPr/>
        </p:nvCxnSpPr>
        <p:spPr>
          <a:xfrm flipH="1">
            <a:off x="1306830" y="5490752"/>
            <a:ext cx="3695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ED5E1F-4D04-426F-A574-93109712E7E7}"/>
              </a:ext>
            </a:extLst>
          </p:cNvPr>
          <p:cNvSpPr txBox="1"/>
          <p:nvPr/>
        </p:nvSpPr>
        <p:spPr>
          <a:xfrm>
            <a:off x="4249340" y="5812750"/>
            <a:ext cx="838200" cy="461665"/>
          </a:xfrm>
          <a:prstGeom prst="rect">
            <a:avLst/>
          </a:prstGeom>
          <a:noFill/>
        </p:spPr>
        <p:txBody>
          <a:bodyPr wrap="square" rtlCol="0">
            <a:spAutoFit/>
          </a:bodyPr>
          <a:lstStyle/>
          <a:p>
            <a:r>
              <a:rPr lang="en-US" sz="2400" dirty="0">
                <a:latin typeface="Symbol" pitchFamily="18" charset="2"/>
              </a:rPr>
              <a:t>y</a:t>
            </a:r>
          </a:p>
        </p:txBody>
      </p:sp>
    </p:spTree>
    <p:extLst>
      <p:ext uri="{BB962C8B-B14F-4D97-AF65-F5344CB8AC3E}">
        <p14:creationId xmlns:p14="http://schemas.microsoft.com/office/powerpoint/2010/main" val="3661117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47788727"/>
              </p:ext>
            </p:extLst>
          </p:nvPr>
        </p:nvGraphicFramePr>
        <p:xfrm>
          <a:off x="109538" y="1050925"/>
          <a:ext cx="8805862" cy="2735263"/>
        </p:xfrm>
        <a:graphic>
          <a:graphicData uri="http://schemas.openxmlformats.org/presentationml/2006/ole">
            <mc:AlternateContent xmlns:mc="http://schemas.openxmlformats.org/markup-compatibility/2006">
              <mc:Choice xmlns:v="urn:schemas-microsoft-com:vml" Requires="v">
                <p:oleObj name="Equation" r:id="rId3" imgW="4190760" imgH="1346040" progId="Equation.DSMT4">
                  <p:embed/>
                </p:oleObj>
              </mc:Choice>
              <mc:Fallback>
                <p:oleObj name="Equation" r:id="rId3" imgW="4190760" imgH="1346040" progId="Equation.DSMT4">
                  <p:embed/>
                  <p:pic>
                    <p:nvPicPr>
                      <p:cNvPr id="0" name=""/>
                      <p:cNvPicPr>
                        <a:picLocks noChangeAspect="1" noChangeArrowheads="1"/>
                      </p:cNvPicPr>
                      <p:nvPr/>
                    </p:nvPicPr>
                    <p:blipFill>
                      <a:blip r:embed="rId4"/>
                      <a:srcRect/>
                      <a:stretch>
                        <a:fillRect/>
                      </a:stretch>
                    </p:blipFill>
                    <p:spPr bwMode="auto">
                      <a:xfrm>
                        <a:off x="109538" y="1050925"/>
                        <a:ext cx="8805862" cy="2735263"/>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791997731"/>
              </p:ext>
            </p:extLst>
          </p:nvPr>
        </p:nvGraphicFramePr>
        <p:xfrm>
          <a:off x="234176" y="4038600"/>
          <a:ext cx="2693987" cy="1682750"/>
        </p:xfrm>
        <a:graphic>
          <a:graphicData uri="http://schemas.openxmlformats.org/presentationml/2006/ole">
            <mc:AlternateContent xmlns:mc="http://schemas.openxmlformats.org/markup-compatibility/2006">
              <mc:Choice xmlns:v="urn:schemas-microsoft-com:vml" Requires="v">
                <p:oleObj name="Equation" r:id="rId5" imgW="1041120" imgH="672840" progId="Equation.DSMT4">
                  <p:embed/>
                </p:oleObj>
              </mc:Choice>
              <mc:Fallback>
                <p:oleObj name="Equation" r:id="rId5" imgW="1041120" imgH="672840" progId="Equation.DSMT4">
                  <p:embed/>
                  <p:pic>
                    <p:nvPicPr>
                      <p:cNvPr id="0" name=""/>
                      <p:cNvPicPr>
                        <a:picLocks noChangeAspect="1" noChangeArrowheads="1"/>
                      </p:cNvPicPr>
                      <p:nvPr/>
                    </p:nvPicPr>
                    <p:blipFill>
                      <a:blip r:embed="rId6"/>
                      <a:srcRect/>
                      <a:stretch>
                        <a:fillRect/>
                      </a:stretch>
                    </p:blipFill>
                    <p:spPr bwMode="auto">
                      <a:xfrm>
                        <a:off x="234176" y="4038600"/>
                        <a:ext cx="2693987" cy="16827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692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5105400"/>
            <a:ext cx="58674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16" name="TextBox 15"/>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for the scattering particle 1</a:t>
            </a:r>
          </a:p>
        </p:txBody>
      </p:sp>
      <p:graphicFrame>
        <p:nvGraphicFramePr>
          <p:cNvPr id="17" name="Object 16"/>
          <p:cNvGraphicFramePr>
            <a:graphicFrameLocks noChangeAspect="1"/>
          </p:cNvGraphicFramePr>
          <p:nvPr>
            <p:extLst>
              <p:ext uri="{D42A27DB-BD31-4B8C-83A1-F6EECF244321}">
                <p14:modId xmlns:p14="http://schemas.microsoft.com/office/powerpoint/2010/main" val="2958395103"/>
              </p:ext>
            </p:extLst>
          </p:nvPr>
        </p:nvGraphicFramePr>
        <p:xfrm>
          <a:off x="200025" y="3671888"/>
          <a:ext cx="5935663" cy="2605087"/>
        </p:xfrm>
        <a:graphic>
          <a:graphicData uri="http://schemas.openxmlformats.org/presentationml/2006/ole">
            <mc:AlternateContent xmlns:mc="http://schemas.openxmlformats.org/markup-compatibility/2006">
              <mc:Choice xmlns:v="urn:schemas-microsoft-com:vml" Requires="v">
                <p:oleObj name="Equation" r:id="rId3" imgW="2514600" imgH="1143000" progId="Equation.DSMT4">
                  <p:embed/>
                </p:oleObj>
              </mc:Choice>
              <mc:Fallback>
                <p:oleObj name="Equation" r:id="rId3" imgW="2514600" imgH="1143000" progId="Equation.DSMT4">
                  <p:embed/>
                  <p:pic>
                    <p:nvPicPr>
                      <p:cNvPr id="0" name=""/>
                      <p:cNvPicPr>
                        <a:picLocks noChangeAspect="1" noChangeArrowheads="1"/>
                      </p:cNvPicPr>
                      <p:nvPr/>
                    </p:nvPicPr>
                    <p:blipFill>
                      <a:blip r:embed="rId4"/>
                      <a:srcRect/>
                      <a:stretch>
                        <a:fillRect/>
                      </a:stretch>
                    </p:blipFill>
                    <p:spPr bwMode="auto">
                      <a:xfrm>
                        <a:off x="200025" y="3671888"/>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ight Arrow 19"/>
          <p:cNvSpPr/>
          <p:nvPr/>
        </p:nvSpPr>
        <p:spPr>
          <a:xfrm rot="13294200">
            <a:off x="6030892" y="601979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8246" y="5676900"/>
            <a:ext cx="1859954" cy="830997"/>
          </a:xfrm>
          <a:prstGeom prst="rect">
            <a:avLst/>
          </a:prstGeom>
          <a:noFill/>
        </p:spPr>
        <p:txBody>
          <a:bodyPr wrap="square" rtlCol="0">
            <a:spAutoFit/>
          </a:bodyPr>
          <a:lstStyle/>
          <a:p>
            <a:r>
              <a:rPr lang="en-US" sz="2400" dirty="0">
                <a:latin typeface="+mj-lt"/>
              </a:rPr>
              <a:t>For elastic </a:t>
            </a:r>
          </a:p>
          <a:p>
            <a:r>
              <a:rPr lang="en-US" sz="2400" dirty="0">
                <a:latin typeface="+mj-lt"/>
              </a:rPr>
              <a:t> scattering</a:t>
            </a:r>
          </a:p>
        </p:txBody>
      </p:sp>
      <p:grpSp>
        <p:nvGrpSpPr>
          <p:cNvPr id="23" name="Group 22">
            <a:extLst>
              <a:ext uri="{FF2B5EF4-FFF2-40B4-BE49-F238E27FC236}">
                <a16:creationId xmlns:a16="http://schemas.microsoft.com/office/drawing/2014/main" id="{81A13D28-F7E5-4B6C-9F5C-429425254927}"/>
              </a:ext>
            </a:extLst>
          </p:cNvPr>
          <p:cNvGrpSpPr/>
          <p:nvPr/>
        </p:nvGrpSpPr>
        <p:grpSpPr>
          <a:xfrm>
            <a:off x="2656332" y="1493004"/>
            <a:ext cx="4267200" cy="1656118"/>
            <a:chOff x="2656332" y="1493004"/>
            <a:chExt cx="4267200" cy="1656118"/>
          </a:xfrm>
        </p:grpSpPr>
        <p:cxnSp>
          <p:nvCxnSpPr>
            <p:cNvPr id="5" name="Straight Arrow Connector 4"/>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8" name="Straight Arrow Connector 7"/>
            <p:cNvCxnSpPr>
              <a:stCxn id="6"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0" name="Straight Arrow Connector 9"/>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2" name="Straight Connector 11"/>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4" name="TextBox 13"/>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441B4A71-F44E-44BA-93A7-9F6A9971CADB}"/>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2715D4B-3D8D-463E-859E-D002C9CC9F37}"/>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915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228600" y="228600"/>
            <a:ext cx="8229600" cy="1200329"/>
          </a:xfrm>
          <a:prstGeom prst="rect">
            <a:avLst/>
          </a:prstGeom>
          <a:noFill/>
        </p:spPr>
        <p:txBody>
          <a:bodyPr wrap="square" rtlCol="0">
            <a:spAutoFit/>
          </a:bodyPr>
          <a:lstStyle/>
          <a:p>
            <a:r>
              <a:rPr lang="en-US" sz="2400" dirty="0">
                <a:latin typeface="+mj-lt"/>
              </a:rPr>
              <a:t>Digression – elastic scattering</a:t>
            </a:r>
          </a:p>
          <a:p>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881496"/>
              </p:ext>
            </p:extLst>
          </p:nvPr>
        </p:nvGraphicFramePr>
        <p:xfrm>
          <a:off x="685800" y="990600"/>
          <a:ext cx="7863736" cy="1447800"/>
        </p:xfrm>
        <a:graphic>
          <a:graphicData uri="http://schemas.openxmlformats.org/presentationml/2006/ole">
            <mc:AlternateContent xmlns:mc="http://schemas.openxmlformats.org/markup-compatibility/2006">
              <mc:Choice xmlns:v="urn:schemas-microsoft-com:vml" Requires="v">
                <p:oleObj name="数式" r:id="rId3" imgW="2666880" imgH="507960" progId="Equation.3">
                  <p:embed/>
                </p:oleObj>
              </mc:Choice>
              <mc:Fallback>
                <p:oleObj name="数式" r:id="rId3" imgW="2666880" imgH="507960" progId="Equation.3">
                  <p:embed/>
                  <p:pic>
                    <p:nvPicPr>
                      <p:cNvPr id="0" name=""/>
                      <p:cNvPicPr>
                        <a:picLocks noChangeAspect="1" noChangeArrowheads="1"/>
                      </p:cNvPicPr>
                      <p:nvPr/>
                    </p:nvPicPr>
                    <p:blipFill>
                      <a:blip r:embed="rId4"/>
                      <a:srcRect/>
                      <a:stretch>
                        <a:fillRect/>
                      </a:stretch>
                    </p:blipFill>
                    <p:spPr bwMode="auto">
                      <a:xfrm>
                        <a:off x="685800" y="990600"/>
                        <a:ext cx="7863736" cy="1447800"/>
                      </a:xfrm>
                      <a:prstGeom prst="rect">
                        <a:avLst/>
                      </a:prstGeom>
                      <a:noFill/>
                      <a:ln>
                        <a:noFill/>
                      </a:ln>
                    </p:spPr>
                  </p:pic>
                </p:oleObj>
              </mc:Fallback>
            </mc:AlternateContent>
          </a:graphicData>
        </a:graphic>
      </p:graphicFrame>
      <p:cxnSp>
        <p:nvCxnSpPr>
          <p:cNvPr id="8" name="Straight Connector 7"/>
          <p:cNvCxnSpPr/>
          <p:nvPr/>
        </p:nvCxnSpPr>
        <p:spPr>
          <a:xfrm flipV="1">
            <a:off x="4343400" y="6858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15240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 y="2371635"/>
            <a:ext cx="8229600" cy="1200329"/>
          </a:xfrm>
          <a:prstGeom prst="rect">
            <a:avLst/>
          </a:prstGeom>
          <a:noFill/>
        </p:spPr>
        <p:txBody>
          <a:bodyPr wrap="square" rtlCol="0">
            <a:spAutoFit/>
          </a:bodyPr>
          <a:lstStyle/>
          <a:p>
            <a:r>
              <a:rPr lang="en-US" sz="2400" dirty="0">
                <a:latin typeface="+mj-lt"/>
              </a:rPr>
              <a:t>Also note:</a:t>
            </a:r>
          </a:p>
          <a:p>
            <a:endParaRPr lang="en-US" sz="2400" dirty="0">
              <a:latin typeface="+mj-lt"/>
            </a:endParaRPr>
          </a:p>
          <a:p>
            <a:endParaRPr lang="en-US" sz="24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51110863"/>
              </p:ext>
            </p:extLst>
          </p:nvPr>
        </p:nvGraphicFramePr>
        <p:xfrm>
          <a:off x="838200" y="2971799"/>
          <a:ext cx="7439648" cy="1676400"/>
        </p:xfrm>
        <a:graphic>
          <a:graphicData uri="http://schemas.openxmlformats.org/presentationml/2006/ole">
            <mc:AlternateContent xmlns:mc="http://schemas.openxmlformats.org/markup-compatibility/2006">
              <mc:Choice xmlns:v="urn:schemas-microsoft-com:vml" Requires="v">
                <p:oleObj name="数式" r:id="rId5" imgW="2831760" imgH="660240" progId="Equation.3">
                  <p:embed/>
                </p:oleObj>
              </mc:Choice>
              <mc:Fallback>
                <p:oleObj name="数式" r:id="rId5" imgW="2831760" imgH="660240" progId="Equation.3">
                  <p:embed/>
                  <p:pic>
                    <p:nvPicPr>
                      <p:cNvPr id="0" name=""/>
                      <p:cNvPicPr>
                        <a:picLocks noChangeAspect="1" noChangeArrowheads="1"/>
                      </p:cNvPicPr>
                      <p:nvPr/>
                    </p:nvPicPr>
                    <p:blipFill>
                      <a:blip r:embed="rId6"/>
                      <a:srcRect/>
                      <a:stretch>
                        <a:fillRect/>
                      </a:stretch>
                    </p:blipFill>
                    <p:spPr bwMode="auto">
                      <a:xfrm>
                        <a:off x="838200" y="2971799"/>
                        <a:ext cx="7439648" cy="16764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7221459"/>
              </p:ext>
            </p:extLst>
          </p:nvPr>
        </p:nvGraphicFramePr>
        <p:xfrm>
          <a:off x="1066800" y="4648200"/>
          <a:ext cx="5843588" cy="1679575"/>
        </p:xfrm>
        <a:graphic>
          <a:graphicData uri="http://schemas.openxmlformats.org/presentationml/2006/ole">
            <mc:AlternateContent xmlns:mc="http://schemas.openxmlformats.org/markup-compatibility/2006">
              <mc:Choice xmlns:v="urn:schemas-microsoft-com:vml" Requires="v">
                <p:oleObj name="数式" r:id="rId7" imgW="2476440" imgH="736560" progId="Equation.3">
                  <p:embed/>
                </p:oleObj>
              </mc:Choice>
              <mc:Fallback>
                <p:oleObj name="数式" r:id="rId7" imgW="2476440" imgH="736560" progId="Equation.3">
                  <p:embed/>
                  <p:pic>
                    <p:nvPicPr>
                      <p:cNvPr id="0" name=""/>
                      <p:cNvPicPr>
                        <a:picLocks noChangeAspect="1" noChangeArrowheads="1"/>
                      </p:cNvPicPr>
                      <p:nvPr/>
                    </p:nvPicPr>
                    <p:blipFill>
                      <a:blip r:embed="rId8"/>
                      <a:srcRect/>
                      <a:stretch>
                        <a:fillRect/>
                      </a:stretch>
                    </p:blipFill>
                    <p:spPr bwMode="auto">
                      <a:xfrm>
                        <a:off x="1066800" y="4648200"/>
                        <a:ext cx="58435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948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8A70-8F92-4CF5-A001-E0BEA39E9891}"/>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C54A8317-6A29-483E-883B-A5D7593F46D5}"/>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6BA4832D-854E-47D5-BDC0-84E672CC57BC}"/>
              </a:ext>
            </a:extLst>
          </p:cNvPr>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a:extLst>
              <a:ext uri="{FF2B5EF4-FFF2-40B4-BE49-F238E27FC236}">
                <a16:creationId xmlns:a16="http://schemas.microsoft.com/office/drawing/2014/main" id="{5DFF2502-3A34-4839-88E4-E6B683FC4285}"/>
              </a:ext>
            </a:extLst>
          </p:cNvPr>
          <p:cNvSpPr txBox="1"/>
          <p:nvPr/>
        </p:nvSpPr>
        <p:spPr>
          <a:xfrm>
            <a:off x="457200" y="304800"/>
            <a:ext cx="7924800" cy="1200329"/>
          </a:xfrm>
          <a:prstGeom prst="rect">
            <a:avLst/>
          </a:prstGeom>
          <a:noFill/>
        </p:spPr>
        <p:txBody>
          <a:bodyPr wrap="square" rtlCol="0">
            <a:spAutoFit/>
          </a:bodyPr>
          <a:lstStyle/>
          <a:p>
            <a:r>
              <a:rPr lang="en-US" sz="2400" dirty="0">
                <a:latin typeface="+mj-lt"/>
              </a:rPr>
              <a:t>Summary of results --</a:t>
            </a:r>
            <a:endParaRPr lang="en-US" sz="2400" dirty="0"/>
          </a:p>
          <a:p>
            <a:endParaRPr lang="en-US" sz="2400" dirty="0">
              <a:latin typeface="+mj-lt"/>
            </a:endParaRPr>
          </a:p>
          <a:p>
            <a:endParaRPr lang="en-US" sz="2400" dirty="0">
              <a:latin typeface="+mj-lt"/>
            </a:endParaRPr>
          </a:p>
        </p:txBody>
      </p:sp>
      <p:graphicFrame>
        <p:nvGraphicFramePr>
          <p:cNvPr id="6" name="Object 5">
            <a:extLst>
              <a:ext uri="{FF2B5EF4-FFF2-40B4-BE49-F238E27FC236}">
                <a16:creationId xmlns:a16="http://schemas.microsoft.com/office/drawing/2014/main" id="{D8E940D4-C139-4C8E-B27E-C9C122A3FFCE}"/>
              </a:ext>
            </a:extLst>
          </p:cNvPr>
          <p:cNvGraphicFramePr>
            <a:graphicFrameLocks noChangeAspect="1"/>
          </p:cNvGraphicFramePr>
          <p:nvPr>
            <p:extLst>
              <p:ext uri="{D42A27DB-BD31-4B8C-83A1-F6EECF244321}">
                <p14:modId xmlns:p14="http://schemas.microsoft.com/office/powerpoint/2010/main" val="1538488398"/>
              </p:ext>
            </p:extLst>
          </p:nvPr>
        </p:nvGraphicFramePr>
        <p:xfrm>
          <a:off x="617537" y="1219200"/>
          <a:ext cx="5935663" cy="2605087"/>
        </p:xfrm>
        <a:graphic>
          <a:graphicData uri="http://schemas.openxmlformats.org/presentationml/2006/ole">
            <mc:AlternateContent xmlns:mc="http://schemas.openxmlformats.org/markup-compatibility/2006">
              <mc:Choice xmlns:v="urn:schemas-microsoft-com:vml" Requires="v">
                <p:oleObj name="Equation" r:id="rId2" imgW="2514600" imgH="1143000" progId="Equation.DSMT4">
                  <p:embed/>
                </p:oleObj>
              </mc:Choice>
              <mc:Fallback>
                <p:oleObj name="Equation" r:id="rId2" imgW="2514600" imgH="1143000" progId="Equation.DSMT4">
                  <p:embed/>
                  <p:pic>
                    <p:nvPicPr>
                      <p:cNvPr id="17" name="Object 16"/>
                      <p:cNvPicPr>
                        <a:picLocks noChangeAspect="1" noChangeArrowheads="1"/>
                      </p:cNvPicPr>
                      <p:nvPr/>
                    </p:nvPicPr>
                    <p:blipFill>
                      <a:blip r:embed="rId3"/>
                      <a:srcRect/>
                      <a:stretch>
                        <a:fillRect/>
                      </a:stretch>
                    </p:blipFill>
                    <p:spPr bwMode="auto">
                      <a:xfrm>
                        <a:off x="617537" y="1219200"/>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rrow: Up 6">
            <a:extLst>
              <a:ext uri="{FF2B5EF4-FFF2-40B4-BE49-F238E27FC236}">
                <a16:creationId xmlns:a16="http://schemas.microsoft.com/office/drawing/2014/main" id="{90CF4904-E3D7-4BE8-9926-8764BE5E9090}"/>
              </a:ext>
            </a:extLst>
          </p:cNvPr>
          <p:cNvSpPr/>
          <p:nvPr/>
        </p:nvSpPr>
        <p:spPr>
          <a:xfrm>
            <a:off x="2527300" y="4099491"/>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3D880FE9-8EE5-46DA-B4EF-34AE4FA8921A}"/>
              </a:ext>
            </a:extLst>
          </p:cNvPr>
          <p:cNvSpPr/>
          <p:nvPr/>
        </p:nvSpPr>
        <p:spPr>
          <a:xfrm>
            <a:off x="5080000" y="4111814"/>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C7C29-E112-432C-BA40-1DF75510E67F}"/>
              </a:ext>
            </a:extLst>
          </p:cNvPr>
          <p:cNvSpPr txBox="1"/>
          <p:nvPr/>
        </p:nvSpPr>
        <p:spPr>
          <a:xfrm>
            <a:off x="1676400" y="4557068"/>
            <a:ext cx="2590800" cy="461665"/>
          </a:xfrm>
          <a:prstGeom prst="rect">
            <a:avLst/>
          </a:prstGeom>
          <a:noFill/>
        </p:spPr>
        <p:txBody>
          <a:bodyPr wrap="square" rtlCol="0">
            <a:spAutoFit/>
          </a:bodyPr>
          <a:lstStyle/>
          <a:p>
            <a:r>
              <a:rPr lang="en-US" sz="2400" dirty="0">
                <a:latin typeface="+mj-lt"/>
              </a:rPr>
              <a:t>General case</a:t>
            </a:r>
          </a:p>
        </p:txBody>
      </p:sp>
      <p:sp>
        <p:nvSpPr>
          <p:cNvPr id="10" name="TextBox 9">
            <a:extLst>
              <a:ext uri="{FF2B5EF4-FFF2-40B4-BE49-F238E27FC236}">
                <a16:creationId xmlns:a16="http://schemas.microsoft.com/office/drawing/2014/main" id="{B361BACE-FFD2-4784-B2A6-0A9F08C82285}"/>
              </a:ext>
            </a:extLst>
          </p:cNvPr>
          <p:cNvSpPr txBox="1"/>
          <p:nvPr/>
        </p:nvSpPr>
        <p:spPr>
          <a:xfrm>
            <a:off x="4419600" y="4567535"/>
            <a:ext cx="2895600" cy="830997"/>
          </a:xfrm>
          <a:prstGeom prst="rect">
            <a:avLst/>
          </a:prstGeom>
          <a:noFill/>
        </p:spPr>
        <p:txBody>
          <a:bodyPr wrap="square" rtlCol="0">
            <a:spAutoFit/>
          </a:bodyPr>
          <a:lstStyle/>
          <a:p>
            <a:r>
              <a:rPr lang="en-US" sz="2400" dirty="0">
                <a:latin typeface="+mj-lt"/>
              </a:rPr>
              <a:t>Special case of elastic scattering</a:t>
            </a:r>
          </a:p>
        </p:txBody>
      </p:sp>
      <p:graphicFrame>
        <p:nvGraphicFramePr>
          <p:cNvPr id="11" name="Object 10">
            <a:extLst>
              <a:ext uri="{FF2B5EF4-FFF2-40B4-BE49-F238E27FC236}">
                <a16:creationId xmlns:a16="http://schemas.microsoft.com/office/drawing/2014/main" id="{24194BD4-861A-4E8B-9DB4-E49890A2A42A}"/>
              </a:ext>
            </a:extLst>
          </p:cNvPr>
          <p:cNvGraphicFramePr>
            <a:graphicFrameLocks noChangeAspect="1"/>
          </p:cNvGraphicFramePr>
          <p:nvPr>
            <p:extLst>
              <p:ext uri="{D42A27DB-BD31-4B8C-83A1-F6EECF244321}">
                <p14:modId xmlns:p14="http://schemas.microsoft.com/office/powerpoint/2010/main" val="2034818447"/>
              </p:ext>
            </p:extLst>
          </p:nvPr>
        </p:nvGraphicFramePr>
        <p:xfrm>
          <a:off x="2857500" y="5376338"/>
          <a:ext cx="2895600" cy="955829"/>
        </p:xfrm>
        <a:graphic>
          <a:graphicData uri="http://schemas.openxmlformats.org/presentationml/2006/ole">
            <mc:AlternateContent xmlns:mc="http://schemas.openxmlformats.org/markup-compatibility/2006">
              <mc:Choice xmlns:v="urn:schemas-microsoft-com:vml" Requires="v">
                <p:oleObj name="Equation" r:id="rId4" imgW="1307880" imgH="431640" progId="Equation.DSMT4">
                  <p:embed/>
                </p:oleObj>
              </mc:Choice>
              <mc:Fallback>
                <p:oleObj name="Equation" r:id="rId4" imgW="1307880" imgH="431640" progId="Equation.DSMT4">
                  <p:embed/>
                  <p:pic>
                    <p:nvPicPr>
                      <p:cNvPr id="0" name=""/>
                      <p:cNvPicPr/>
                      <p:nvPr/>
                    </p:nvPicPr>
                    <p:blipFill>
                      <a:blip r:embed="rId5"/>
                      <a:stretch>
                        <a:fillRect/>
                      </a:stretch>
                    </p:blipFill>
                    <p:spPr>
                      <a:xfrm>
                        <a:off x="2857500" y="5376338"/>
                        <a:ext cx="2895600" cy="955829"/>
                      </a:xfrm>
                      <a:prstGeom prst="rect">
                        <a:avLst/>
                      </a:prstGeom>
                    </p:spPr>
                  </p:pic>
                </p:oleObj>
              </mc:Fallback>
            </mc:AlternateContent>
          </a:graphicData>
        </a:graphic>
      </p:graphicFrame>
    </p:spTree>
    <p:extLst>
      <p:ext uri="{BB962C8B-B14F-4D97-AF65-F5344CB8AC3E}">
        <p14:creationId xmlns:p14="http://schemas.microsoft.com/office/powerpoint/2010/main" val="383807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18874440"/>
              </p:ext>
            </p:extLst>
          </p:nvPr>
        </p:nvGraphicFramePr>
        <p:xfrm>
          <a:off x="223838" y="5000625"/>
          <a:ext cx="6718300" cy="1157288"/>
        </p:xfrm>
        <a:graphic>
          <a:graphicData uri="http://schemas.openxmlformats.org/presentationml/2006/ole">
            <mc:AlternateContent xmlns:mc="http://schemas.openxmlformats.org/markup-compatibility/2006">
              <mc:Choice xmlns:v="urn:schemas-microsoft-com:vml" Requires="v">
                <p:oleObj name="Equation" r:id="rId3" imgW="2933640" imgH="507960" progId="Equation.DSMT4">
                  <p:embed/>
                </p:oleObj>
              </mc:Choice>
              <mc:Fallback>
                <p:oleObj name="Equation" r:id="rId3" imgW="2933640" imgH="507960" progId="Equation.DSMT4">
                  <p:embed/>
                  <p:pic>
                    <p:nvPicPr>
                      <p:cNvPr id="0" name=""/>
                      <p:cNvPicPr>
                        <a:picLocks noChangeAspect="1" noChangeArrowheads="1"/>
                      </p:cNvPicPr>
                      <p:nvPr/>
                    </p:nvPicPr>
                    <p:blipFill>
                      <a:blip r:embed="rId4"/>
                      <a:srcRect/>
                      <a:stretch>
                        <a:fillRect/>
                      </a:stretch>
                    </p:blipFill>
                    <p:spPr bwMode="auto">
                      <a:xfrm>
                        <a:off x="223838" y="5000625"/>
                        <a:ext cx="6718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a:extLst>
              <a:ext uri="{FF2B5EF4-FFF2-40B4-BE49-F238E27FC236}">
                <a16:creationId xmlns:a16="http://schemas.microsoft.com/office/drawing/2014/main" id="{2846E9C8-C272-4BEF-8A41-24D538F26359}"/>
              </a:ext>
            </a:extLst>
          </p:cNvPr>
          <p:cNvGrpSpPr/>
          <p:nvPr/>
        </p:nvGrpSpPr>
        <p:grpSpPr>
          <a:xfrm>
            <a:off x="3886200" y="1219200"/>
            <a:ext cx="4267200" cy="1656118"/>
            <a:chOff x="2656332" y="1493004"/>
            <a:chExt cx="4267200" cy="1656118"/>
          </a:xfrm>
        </p:grpSpPr>
        <p:cxnSp>
          <p:nvCxnSpPr>
            <p:cNvPr id="23" name="Straight Arrow Connector 22">
              <a:extLst>
                <a:ext uri="{FF2B5EF4-FFF2-40B4-BE49-F238E27FC236}">
                  <a16:creationId xmlns:a16="http://schemas.microsoft.com/office/drawing/2014/main" id="{27052740-6925-4FC3-9C0A-17C55E76B152}"/>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D6B786-0179-45A2-8E96-391A54354FB0}"/>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C003741-15CE-4013-BFA9-C8E0C4C99BD6}"/>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6" name="Straight Arrow Connector 25">
              <a:extLst>
                <a:ext uri="{FF2B5EF4-FFF2-40B4-BE49-F238E27FC236}">
                  <a16:creationId xmlns:a16="http://schemas.microsoft.com/office/drawing/2014/main" id="{29D28BE6-575B-4975-A792-287413A9B088}"/>
                </a:ext>
              </a:extLst>
            </p:cNvPr>
            <p:cNvCxnSpPr>
              <a:stCxn id="24"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132F22-21FC-4673-B9CA-85E80C33226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28" name="Straight Arrow Connector 27">
              <a:extLst>
                <a:ext uri="{FF2B5EF4-FFF2-40B4-BE49-F238E27FC236}">
                  <a16:creationId xmlns:a16="http://schemas.microsoft.com/office/drawing/2014/main" id="{0EDD8436-F5A7-44A2-BC5D-017F59E5D85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8EA7B-C817-45D6-9F9F-2D1C858D8F6D}"/>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0" name="Straight Connector 29">
              <a:extLst>
                <a:ext uri="{FF2B5EF4-FFF2-40B4-BE49-F238E27FC236}">
                  <a16:creationId xmlns:a16="http://schemas.microsoft.com/office/drawing/2014/main" id="{E1716E97-4C77-401E-AF09-3B1C5B2160F7}"/>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857D1B-873A-4BBD-89E0-C94618A1BA5B}"/>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2" name="TextBox 31">
              <a:extLst>
                <a:ext uri="{FF2B5EF4-FFF2-40B4-BE49-F238E27FC236}">
                  <a16:creationId xmlns:a16="http://schemas.microsoft.com/office/drawing/2014/main" id="{536DA615-EC79-496A-A683-05D183E5D541}"/>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3" name="Arc 32">
              <a:extLst>
                <a:ext uri="{FF2B5EF4-FFF2-40B4-BE49-F238E27FC236}">
                  <a16:creationId xmlns:a16="http://schemas.microsoft.com/office/drawing/2014/main" id="{F25C348D-2807-498F-9B04-083A081D39E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A2D3A7B-315E-4268-B4FC-6600EB08CE72}"/>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aphicFrame>
        <p:nvGraphicFramePr>
          <p:cNvPr id="35" name="Object 34">
            <a:extLst>
              <a:ext uri="{FF2B5EF4-FFF2-40B4-BE49-F238E27FC236}">
                <a16:creationId xmlns:a16="http://schemas.microsoft.com/office/drawing/2014/main" id="{2C141EA5-7DB2-4044-B20D-01E0202C74B2}"/>
              </a:ext>
            </a:extLst>
          </p:cNvPr>
          <p:cNvGraphicFramePr>
            <a:graphicFrameLocks noChangeAspect="1"/>
          </p:cNvGraphicFramePr>
          <p:nvPr>
            <p:extLst>
              <p:ext uri="{D42A27DB-BD31-4B8C-83A1-F6EECF244321}">
                <p14:modId xmlns:p14="http://schemas.microsoft.com/office/powerpoint/2010/main" val="797987094"/>
              </p:ext>
            </p:extLst>
          </p:nvPr>
        </p:nvGraphicFramePr>
        <p:xfrm>
          <a:off x="301329" y="1964621"/>
          <a:ext cx="5935663" cy="2605087"/>
        </p:xfrm>
        <a:graphic>
          <a:graphicData uri="http://schemas.openxmlformats.org/presentationml/2006/ole">
            <mc:AlternateContent xmlns:mc="http://schemas.openxmlformats.org/markup-compatibility/2006">
              <mc:Choice xmlns:v="urn:schemas-microsoft-com:vml" Requires="v">
                <p:oleObj name="Equation" r:id="rId5" imgW="2514600" imgH="1143000" progId="Equation.DSMT4">
                  <p:embed/>
                </p:oleObj>
              </mc:Choice>
              <mc:Fallback>
                <p:oleObj name="Equation" r:id="rId5" imgW="2514600" imgH="1143000" progId="Equation.DSMT4">
                  <p:embed/>
                  <p:pic>
                    <p:nvPicPr>
                      <p:cNvPr id="17" name="Object 16"/>
                      <p:cNvPicPr>
                        <a:picLocks noChangeAspect="1" noChangeArrowheads="1"/>
                      </p:cNvPicPr>
                      <p:nvPr/>
                    </p:nvPicPr>
                    <p:blipFill>
                      <a:blip r:embed="rId6"/>
                      <a:srcRect/>
                      <a:stretch>
                        <a:fillRect/>
                      </a:stretch>
                    </p:blipFill>
                    <p:spPr bwMode="auto">
                      <a:xfrm>
                        <a:off x="301329" y="1964621"/>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5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838200" y="46482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3A0551-3B20-A08A-8BD2-61AF6D3CBB10}"/>
              </a:ext>
            </a:extLst>
          </p:cNvPr>
          <p:cNvPicPr>
            <a:picLocks noChangeAspect="1"/>
          </p:cNvPicPr>
          <p:nvPr/>
        </p:nvPicPr>
        <p:blipFill>
          <a:blip r:embed="rId3"/>
          <a:stretch>
            <a:fillRect/>
          </a:stretch>
        </p:blipFill>
        <p:spPr>
          <a:xfrm>
            <a:off x="1447800" y="9791"/>
            <a:ext cx="6629400" cy="6466763"/>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337DC2F-D794-4E8A-AC77-20B60D1584CC}"/>
              </a:ext>
            </a:extLst>
          </p:cNvPr>
          <p:cNvGraphicFramePr>
            <a:graphicFrameLocks noChangeAspect="1"/>
          </p:cNvGraphicFramePr>
          <p:nvPr>
            <p:extLst>
              <p:ext uri="{D42A27DB-BD31-4B8C-83A1-F6EECF244321}">
                <p14:modId xmlns:p14="http://schemas.microsoft.com/office/powerpoint/2010/main" val="1064678280"/>
              </p:ext>
            </p:extLst>
          </p:nvPr>
        </p:nvGraphicFramePr>
        <p:xfrm>
          <a:off x="572927" y="914716"/>
          <a:ext cx="4368155" cy="1980881"/>
        </p:xfrm>
        <a:graphic>
          <a:graphicData uri="http://schemas.openxmlformats.org/presentationml/2006/ole">
            <mc:AlternateContent xmlns:mc="http://schemas.openxmlformats.org/markup-compatibility/2006">
              <mc:Choice xmlns:v="urn:schemas-microsoft-com:vml" Requires="v">
                <p:oleObj name="Equation" r:id="rId2" imgW="1460160" imgH="685800" progId="Equation.DSMT4">
                  <p:embed/>
                </p:oleObj>
              </mc:Choice>
              <mc:Fallback>
                <p:oleObj name="Equation" r:id="rId2" imgW="1460160" imgH="685800" progId="Equation.DSMT4">
                  <p:embed/>
                  <p:pic>
                    <p:nvPicPr>
                      <p:cNvPr id="4" name="Object 3">
                        <a:extLst>
                          <a:ext uri="{FF2B5EF4-FFF2-40B4-BE49-F238E27FC236}">
                            <a16:creationId xmlns:a16="http://schemas.microsoft.com/office/drawing/2014/main" id="{4337DC2F-D794-4E8A-AC77-20B60D1584CC}"/>
                          </a:ext>
                        </a:extLst>
                      </p:cNvPr>
                      <p:cNvPicPr>
                        <a:picLocks noChangeAspect="1" noChangeArrowheads="1"/>
                      </p:cNvPicPr>
                      <p:nvPr/>
                    </p:nvPicPr>
                    <p:blipFill>
                      <a:blip r:embed="rId3"/>
                      <a:srcRect/>
                      <a:stretch>
                        <a:fillRect/>
                      </a:stretch>
                    </p:blipFill>
                    <p:spPr bwMode="auto">
                      <a:xfrm>
                        <a:off x="572927" y="914716"/>
                        <a:ext cx="4368155" cy="1980881"/>
                      </a:xfrm>
                      <a:prstGeom prst="rect">
                        <a:avLst/>
                      </a:prstGeom>
                      <a:noFill/>
                      <a:ln>
                        <a:noFill/>
                      </a:ln>
                    </p:spPr>
                  </p:pic>
                </p:oleObj>
              </mc:Fallback>
            </mc:AlternateContent>
          </a:graphicData>
        </a:graphic>
      </p:graphicFrame>
      <p:grpSp>
        <p:nvGrpSpPr>
          <p:cNvPr id="5" name="Group 4">
            <a:extLst>
              <a:ext uri="{FF2B5EF4-FFF2-40B4-BE49-F238E27FC236}">
                <a16:creationId xmlns:a16="http://schemas.microsoft.com/office/drawing/2014/main" id="{8C8A1C3C-3460-4609-9FFD-067009FEFC68}"/>
              </a:ext>
            </a:extLst>
          </p:cNvPr>
          <p:cNvGrpSpPr/>
          <p:nvPr/>
        </p:nvGrpSpPr>
        <p:grpSpPr>
          <a:xfrm>
            <a:off x="5257800" y="1256977"/>
            <a:ext cx="3200400" cy="1242089"/>
            <a:chOff x="2656332" y="1493004"/>
            <a:chExt cx="4267200" cy="1656118"/>
          </a:xfrm>
        </p:grpSpPr>
        <p:cxnSp>
          <p:nvCxnSpPr>
            <p:cNvPr id="6" name="Straight Arrow Connector 5">
              <a:extLst>
                <a:ext uri="{FF2B5EF4-FFF2-40B4-BE49-F238E27FC236}">
                  <a16:creationId xmlns:a16="http://schemas.microsoft.com/office/drawing/2014/main" id="{17CBA557-DC80-45C3-BD71-20365A1EE30F}"/>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88D1F42-09FF-4824-9BBE-B6E9FA0F1697}"/>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E851B07F-82C5-4609-83BF-F3F335598C5F}"/>
                </a:ext>
              </a:extLst>
            </p:cNvPr>
            <p:cNvSpPr txBox="1"/>
            <p:nvPr/>
          </p:nvSpPr>
          <p:spPr>
            <a:xfrm>
              <a:off x="4003167" y="215227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9" name="Straight Arrow Connector 8">
              <a:extLst>
                <a:ext uri="{FF2B5EF4-FFF2-40B4-BE49-F238E27FC236}">
                  <a16:creationId xmlns:a16="http://schemas.microsoft.com/office/drawing/2014/main" id="{91CCBE1A-895B-4E6F-809B-B83AFF6A4209}"/>
                </a:ext>
              </a:extLst>
            </p:cNvPr>
            <p:cNvCxnSpPr>
              <a:stCxn id="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928D34-3117-48BA-B27B-B6DF7881D181}"/>
                </a:ext>
              </a:extLst>
            </p:cNvPr>
            <p:cNvSpPr txBox="1"/>
            <p:nvPr/>
          </p:nvSpPr>
          <p:spPr>
            <a:xfrm>
              <a:off x="5109972" y="1493004"/>
              <a:ext cx="1600200" cy="646331"/>
            </a:xfrm>
            <a:prstGeom prst="rect">
              <a:avLst/>
            </a:prstGeom>
            <a:noFill/>
          </p:spPr>
          <p:txBody>
            <a:bodyPr wrap="square" rtlCol="0">
              <a:spAutoFit/>
            </a:bodyPr>
            <a:lstStyle/>
            <a:p>
              <a:r>
                <a:rPr lang="en-US" sz="1800" dirty="0">
                  <a:latin typeface="+mj-lt"/>
                </a:rPr>
                <a:t>V</a:t>
              </a:r>
              <a:r>
                <a:rPr lang="en-US" sz="1800" baseline="-25000" dirty="0">
                  <a:latin typeface="+mj-lt"/>
                </a:rPr>
                <a:t>CM</a:t>
              </a:r>
              <a:endParaRPr lang="en-US" sz="1800" dirty="0">
                <a:latin typeface="+mj-lt"/>
              </a:endParaRPr>
            </a:p>
          </p:txBody>
        </p:sp>
        <p:cxnSp>
          <p:nvCxnSpPr>
            <p:cNvPr id="11" name="Straight Arrow Connector 10">
              <a:extLst>
                <a:ext uri="{FF2B5EF4-FFF2-40B4-BE49-F238E27FC236}">
                  <a16:creationId xmlns:a16="http://schemas.microsoft.com/office/drawing/2014/main" id="{5C028C87-CC8D-440A-A134-43D996305C7A}"/>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7CA265-2DE6-49D9-AFF3-AB9E03C1FBAE}"/>
                </a:ext>
              </a:extLst>
            </p:cNvPr>
            <p:cNvSpPr txBox="1"/>
            <p:nvPr/>
          </p:nvSpPr>
          <p:spPr>
            <a:xfrm>
              <a:off x="5627370" y="234644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13" name="Straight Connector 12">
              <a:extLst>
                <a:ext uri="{FF2B5EF4-FFF2-40B4-BE49-F238E27FC236}">
                  <a16:creationId xmlns:a16="http://schemas.microsoft.com/office/drawing/2014/main" id="{1225A02A-8871-4EF1-BA2B-56B182284C73}"/>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D0254A-9E58-461F-B9D0-5E5DD95BC170}"/>
                </a:ext>
              </a:extLst>
            </p:cNvPr>
            <p:cNvSpPr txBox="1"/>
            <p:nvPr/>
          </p:nvSpPr>
          <p:spPr>
            <a:xfrm>
              <a:off x="4505896" y="2611342"/>
              <a:ext cx="973455" cy="461665"/>
            </a:xfrm>
            <a:prstGeom prst="rect">
              <a:avLst/>
            </a:prstGeom>
            <a:noFill/>
          </p:spPr>
          <p:txBody>
            <a:bodyPr wrap="square" rtlCol="0">
              <a:spAutoFit/>
            </a:bodyPr>
            <a:lstStyle/>
            <a:p>
              <a:r>
                <a:rPr lang="en-US" sz="1800" dirty="0">
                  <a:solidFill>
                    <a:srgbClr val="00B050"/>
                  </a:solidFill>
                  <a:latin typeface="Symbol" pitchFamily="18" charset="2"/>
                </a:rPr>
                <a:t>y</a:t>
              </a:r>
            </a:p>
          </p:txBody>
        </p:sp>
        <p:sp>
          <p:nvSpPr>
            <p:cNvPr id="15" name="TextBox 14">
              <a:extLst>
                <a:ext uri="{FF2B5EF4-FFF2-40B4-BE49-F238E27FC236}">
                  <a16:creationId xmlns:a16="http://schemas.microsoft.com/office/drawing/2014/main" id="{97C76F79-988F-4D03-9D34-196437189150}"/>
                </a:ext>
              </a:extLst>
            </p:cNvPr>
            <p:cNvSpPr txBox="1"/>
            <p:nvPr/>
          </p:nvSpPr>
          <p:spPr>
            <a:xfrm>
              <a:off x="5122545" y="2590800"/>
              <a:ext cx="973455" cy="461665"/>
            </a:xfrm>
            <a:prstGeom prst="rect">
              <a:avLst/>
            </a:prstGeom>
            <a:noFill/>
          </p:spPr>
          <p:txBody>
            <a:bodyPr wrap="square" rtlCol="0">
              <a:spAutoFit/>
            </a:bodyPr>
            <a:lstStyle/>
            <a:p>
              <a:r>
                <a:rPr lang="en-US" sz="1800" dirty="0">
                  <a:solidFill>
                    <a:srgbClr val="FF0000"/>
                  </a:solidFill>
                  <a:latin typeface="Symbol" pitchFamily="18" charset="2"/>
                </a:rPr>
                <a:t>q</a:t>
              </a:r>
            </a:p>
          </p:txBody>
        </p:sp>
        <p:sp>
          <p:nvSpPr>
            <p:cNvPr id="16" name="Arc 15">
              <a:extLst>
                <a:ext uri="{FF2B5EF4-FFF2-40B4-BE49-F238E27FC236}">
                  <a16:creationId xmlns:a16="http://schemas.microsoft.com/office/drawing/2014/main" id="{1125A24C-2D12-40A4-81F7-255BFE125FE3}"/>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8E790B4D-64C3-41DA-91E8-CAA6FF8328E8}"/>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grpSp>
      <p:sp>
        <p:nvSpPr>
          <p:cNvPr id="18" name="TextBox 17">
            <a:extLst>
              <a:ext uri="{FF2B5EF4-FFF2-40B4-BE49-F238E27FC236}">
                <a16:creationId xmlns:a16="http://schemas.microsoft.com/office/drawing/2014/main" id="{6AAF0495-26B7-4ABE-BA58-8AD5B4C3D710}"/>
              </a:ext>
            </a:extLst>
          </p:cNvPr>
          <p:cNvSpPr txBox="1"/>
          <p:nvPr/>
        </p:nvSpPr>
        <p:spPr>
          <a:xfrm>
            <a:off x="281520" y="213636"/>
            <a:ext cx="6928701" cy="461665"/>
          </a:xfrm>
          <a:prstGeom prst="rect">
            <a:avLst/>
          </a:prstGeom>
          <a:noFill/>
        </p:spPr>
        <p:txBody>
          <a:bodyPr wrap="square" rtlCol="0">
            <a:spAutoFit/>
          </a:bodyPr>
          <a:lstStyle/>
          <a:p>
            <a:r>
              <a:rPr lang="en-US" sz="2400" dirty="0"/>
              <a:t>More details -- from the diagram and equations -- </a:t>
            </a:r>
          </a:p>
        </p:txBody>
      </p:sp>
      <p:sp>
        <p:nvSpPr>
          <p:cNvPr id="19" name="TextBox 18">
            <a:extLst>
              <a:ext uri="{FF2B5EF4-FFF2-40B4-BE49-F238E27FC236}">
                <a16:creationId xmlns:a16="http://schemas.microsoft.com/office/drawing/2014/main" id="{62253271-1B20-4846-B3C2-1E27F7D1F410}"/>
              </a:ext>
            </a:extLst>
          </p:cNvPr>
          <p:cNvSpPr txBox="1"/>
          <p:nvPr/>
        </p:nvSpPr>
        <p:spPr>
          <a:xfrm>
            <a:off x="531071" y="2979823"/>
            <a:ext cx="7719480" cy="461665"/>
          </a:xfrm>
          <a:prstGeom prst="rect">
            <a:avLst/>
          </a:prstGeom>
          <a:noFill/>
        </p:spPr>
        <p:txBody>
          <a:bodyPr wrap="square" rtlCol="0">
            <a:spAutoFit/>
          </a:bodyPr>
          <a:lstStyle/>
          <a:p>
            <a:r>
              <a:rPr lang="en-US" sz="2400" dirty="0"/>
              <a:t>Take the dot product of the first equation with itself</a:t>
            </a:r>
          </a:p>
        </p:txBody>
      </p:sp>
      <p:graphicFrame>
        <p:nvGraphicFramePr>
          <p:cNvPr id="20" name="Object 19">
            <a:extLst>
              <a:ext uri="{FF2B5EF4-FFF2-40B4-BE49-F238E27FC236}">
                <a16:creationId xmlns:a16="http://schemas.microsoft.com/office/drawing/2014/main" id="{8B1D4E09-14D7-4E3D-A148-DD6D600B986F}"/>
              </a:ext>
            </a:extLst>
          </p:cNvPr>
          <p:cNvGraphicFramePr>
            <a:graphicFrameLocks noChangeAspect="1"/>
          </p:cNvGraphicFramePr>
          <p:nvPr>
            <p:extLst>
              <p:ext uri="{D42A27DB-BD31-4B8C-83A1-F6EECF244321}">
                <p14:modId xmlns:p14="http://schemas.microsoft.com/office/powerpoint/2010/main" val="2329840192"/>
              </p:ext>
            </p:extLst>
          </p:nvPr>
        </p:nvGraphicFramePr>
        <p:xfrm>
          <a:off x="685800" y="3534189"/>
          <a:ext cx="6913441" cy="1580216"/>
        </p:xfrm>
        <a:graphic>
          <a:graphicData uri="http://schemas.openxmlformats.org/presentationml/2006/ole">
            <mc:AlternateContent xmlns:mc="http://schemas.openxmlformats.org/markup-compatibility/2006">
              <mc:Choice xmlns:v="urn:schemas-microsoft-com:vml" Requires="v">
                <p:oleObj name="Equation" r:id="rId4" imgW="3555720" imgH="812520" progId="Equation.DSMT4">
                  <p:embed/>
                </p:oleObj>
              </mc:Choice>
              <mc:Fallback>
                <p:oleObj name="Equation" r:id="rId4" imgW="3555720" imgH="812520" progId="Equation.DSMT4">
                  <p:embed/>
                  <p:pic>
                    <p:nvPicPr>
                      <p:cNvPr id="20" name="Object 19">
                        <a:extLst>
                          <a:ext uri="{FF2B5EF4-FFF2-40B4-BE49-F238E27FC236}">
                            <a16:creationId xmlns:a16="http://schemas.microsoft.com/office/drawing/2014/main" id="{8B1D4E09-14D7-4E3D-A148-DD6D600B986F}"/>
                          </a:ext>
                        </a:extLst>
                      </p:cNvPr>
                      <p:cNvPicPr/>
                      <p:nvPr/>
                    </p:nvPicPr>
                    <p:blipFill>
                      <a:blip r:embed="rId5"/>
                      <a:stretch>
                        <a:fillRect/>
                      </a:stretch>
                    </p:blipFill>
                    <p:spPr>
                      <a:xfrm>
                        <a:off x="685800" y="3534189"/>
                        <a:ext cx="6913441" cy="158021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30DB98E-D181-4C7A-9008-D2982B48B5D5}"/>
              </a:ext>
            </a:extLst>
          </p:cNvPr>
          <p:cNvGraphicFramePr>
            <a:graphicFrameLocks noChangeAspect="1"/>
          </p:cNvGraphicFramePr>
          <p:nvPr>
            <p:extLst>
              <p:ext uri="{D42A27DB-BD31-4B8C-83A1-F6EECF244321}">
                <p14:modId xmlns:p14="http://schemas.microsoft.com/office/powerpoint/2010/main" val="2884809001"/>
              </p:ext>
            </p:extLst>
          </p:nvPr>
        </p:nvGraphicFramePr>
        <p:xfrm>
          <a:off x="844550" y="5364163"/>
          <a:ext cx="6283325" cy="1157287"/>
        </p:xfrm>
        <a:graphic>
          <a:graphicData uri="http://schemas.openxmlformats.org/presentationml/2006/ole">
            <mc:AlternateContent xmlns:mc="http://schemas.openxmlformats.org/markup-compatibility/2006">
              <mc:Choice xmlns:v="urn:schemas-microsoft-com:vml" Requires="v">
                <p:oleObj name="Equation" r:id="rId6" imgW="2743200" imgH="507960" progId="Equation.DSMT4">
                  <p:embed/>
                </p:oleObj>
              </mc:Choice>
              <mc:Fallback>
                <p:oleObj name="Equation" r:id="rId6" imgW="2743200" imgH="507960" progId="Equation.DSMT4">
                  <p:embed/>
                  <p:pic>
                    <p:nvPicPr>
                      <p:cNvPr id="18" name="Object 17"/>
                      <p:cNvPicPr>
                        <a:picLocks noChangeAspect="1" noChangeArrowheads="1"/>
                      </p:cNvPicPr>
                      <p:nvPr/>
                    </p:nvPicPr>
                    <p:blipFill>
                      <a:blip r:embed="rId7"/>
                      <a:srcRect/>
                      <a:stretch>
                        <a:fillRect/>
                      </a:stretch>
                    </p:blipFill>
                    <p:spPr bwMode="auto">
                      <a:xfrm>
                        <a:off x="844550" y="5364163"/>
                        <a:ext cx="62833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A4E67887-D398-478D-907D-C9820D318A45}"/>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02E6E1E0-57E0-4152-A4F5-9229213E7DD8}"/>
              </a:ext>
            </a:extLst>
          </p:cNvPr>
          <p:cNvSpPr>
            <a:spLocks noGrp="1"/>
          </p:cNvSpPr>
          <p:nvPr>
            <p:ph type="ftr" sz="quarter" idx="11"/>
          </p:nvPr>
        </p:nvSpPr>
        <p:spPr/>
        <p:txBody>
          <a:bodyPr/>
          <a:lstStyle/>
          <a:p>
            <a:r>
              <a:rPr lang="en-US"/>
              <a:t>PHY 711  Fall 2023 -- Lecture 14</a:t>
            </a:r>
          </a:p>
        </p:txBody>
      </p:sp>
      <p:sp>
        <p:nvSpPr>
          <p:cNvPr id="23" name="Slide Number Placeholder 22">
            <a:extLst>
              <a:ext uri="{FF2B5EF4-FFF2-40B4-BE49-F238E27FC236}">
                <a16:creationId xmlns:a16="http://schemas.microsoft.com/office/drawing/2014/main" id="{C8A99CAD-5230-4E4B-9BC4-A15F257622EA}"/>
              </a:ext>
            </a:extLst>
          </p:cNvPr>
          <p:cNvSpPr>
            <a:spLocks noGrp="1"/>
          </p:cNvSpPr>
          <p:nvPr>
            <p:ph type="sldNum" sz="quarter" idx="12"/>
          </p:nvPr>
        </p:nvSpPr>
        <p:spPr/>
        <p:txBody>
          <a:bodyPr/>
          <a:lstStyle/>
          <a:p>
            <a:fld id="{CE368B07-CEBF-4C80-90AF-53B34FA04CF3}" type="slidenum">
              <a:rPr lang="en-US" smtClean="0"/>
              <a:t>30</a:t>
            </a:fld>
            <a:endParaRPr lang="en-US"/>
          </a:p>
        </p:txBody>
      </p:sp>
    </p:spTree>
    <p:extLst>
      <p:ext uri="{BB962C8B-B14F-4D97-AF65-F5344CB8AC3E}">
        <p14:creationId xmlns:p14="http://schemas.microsoft.com/office/powerpoint/2010/main" val="1599680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533400" y="457200"/>
            <a:ext cx="8077200" cy="461665"/>
          </a:xfrm>
          <a:prstGeom prst="rect">
            <a:avLst/>
          </a:prstGeom>
          <a:noFill/>
        </p:spPr>
        <p:txBody>
          <a:bodyPr wrap="square" rtlCol="0">
            <a:spAutoFit/>
          </a:bodyPr>
          <a:lstStyle/>
          <a:p>
            <a:r>
              <a:rPr lang="en-US" sz="2400" dirty="0">
                <a:latin typeface="+mj-lt"/>
              </a:rPr>
              <a:t>Differential cross sections in different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18701071"/>
              </p:ext>
            </p:extLst>
          </p:nvPr>
        </p:nvGraphicFramePr>
        <p:xfrm>
          <a:off x="581025" y="962025"/>
          <a:ext cx="5065713" cy="2141538"/>
        </p:xfrm>
        <a:graphic>
          <a:graphicData uri="http://schemas.openxmlformats.org/presentationml/2006/ole">
            <mc:AlternateContent xmlns:mc="http://schemas.openxmlformats.org/markup-compatibility/2006">
              <mc:Choice xmlns:v="urn:schemas-microsoft-com:vml" Requires="v">
                <p:oleObj name="Equation" r:id="rId3" imgW="2145960" imgH="939600" progId="Equation.DSMT4">
                  <p:embed/>
                </p:oleObj>
              </mc:Choice>
              <mc:Fallback>
                <p:oleObj name="Equation" r:id="rId3" imgW="2145960" imgH="939600" progId="Equation.DSMT4">
                  <p:embed/>
                  <p:pic>
                    <p:nvPicPr>
                      <p:cNvPr id="0" name=""/>
                      <p:cNvPicPr>
                        <a:picLocks noChangeAspect="1" noChangeArrowheads="1"/>
                      </p:cNvPicPr>
                      <p:nvPr/>
                    </p:nvPicPr>
                    <p:blipFill>
                      <a:blip r:embed="rId4"/>
                      <a:srcRect/>
                      <a:stretch>
                        <a:fillRect/>
                      </a:stretch>
                    </p:blipFill>
                    <p:spPr bwMode="auto">
                      <a:xfrm>
                        <a:off x="581025" y="962025"/>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0868020"/>
              </p:ext>
            </p:extLst>
          </p:nvPr>
        </p:nvGraphicFramePr>
        <p:xfrm>
          <a:off x="685800" y="3389796"/>
          <a:ext cx="6630988" cy="2984500"/>
        </p:xfrm>
        <a:graphic>
          <a:graphicData uri="http://schemas.openxmlformats.org/presentationml/2006/ole">
            <mc:AlternateContent xmlns:mc="http://schemas.openxmlformats.org/markup-compatibility/2006">
              <mc:Choice xmlns:v="urn:schemas-microsoft-com:vml" Requires="v">
                <p:oleObj name="Equation" r:id="rId5" imgW="2895480" imgH="1307880" progId="Equation.DSMT4">
                  <p:embed/>
                </p:oleObj>
              </mc:Choice>
              <mc:Fallback>
                <p:oleObj name="Equation" r:id="rId5" imgW="2895480" imgH="1307880" progId="Equation.DSMT4">
                  <p:embed/>
                  <p:pic>
                    <p:nvPicPr>
                      <p:cNvPr id="0" name=""/>
                      <p:cNvPicPr>
                        <a:picLocks noChangeAspect="1" noChangeArrowheads="1"/>
                      </p:cNvPicPr>
                      <p:nvPr/>
                    </p:nvPicPr>
                    <p:blipFill>
                      <a:blip r:embed="rId6"/>
                      <a:srcRect/>
                      <a:stretch>
                        <a:fillRect/>
                      </a:stretch>
                    </p:blipFill>
                    <p:spPr bwMode="auto">
                      <a:xfrm>
                        <a:off x="685800" y="3389796"/>
                        <a:ext cx="6630988" cy="298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0705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4176135"/>
              </p:ext>
            </p:extLst>
          </p:nvPr>
        </p:nvGraphicFramePr>
        <p:xfrm>
          <a:off x="461963" y="1482725"/>
          <a:ext cx="5305425" cy="1100138"/>
        </p:xfrm>
        <a:graphic>
          <a:graphicData uri="http://schemas.openxmlformats.org/presentationml/2006/ole">
            <mc:AlternateContent xmlns:mc="http://schemas.openxmlformats.org/markup-compatibility/2006">
              <mc:Choice xmlns:v="urn:schemas-microsoft-com:vml" Requires="v">
                <p:oleObj name="Equation" r:id="rId3" imgW="2247840" imgH="482400" progId="Equation.DSMT4">
                  <p:embed/>
                </p:oleObj>
              </mc:Choice>
              <mc:Fallback>
                <p:oleObj name="Equation" r:id="rId3" imgW="2247840" imgH="482400" progId="Equation.DSMT4">
                  <p:embed/>
                  <p:pic>
                    <p:nvPicPr>
                      <p:cNvPr id="0" name=""/>
                      <p:cNvPicPr>
                        <a:picLocks noChangeAspect="1" noChangeArrowheads="1"/>
                      </p:cNvPicPr>
                      <p:nvPr/>
                    </p:nvPicPr>
                    <p:blipFill>
                      <a:blip r:embed="rId4"/>
                      <a:srcRect/>
                      <a:stretch>
                        <a:fillRect/>
                      </a:stretch>
                    </p:blipFill>
                    <p:spPr bwMode="auto">
                      <a:xfrm>
                        <a:off x="461963" y="1482725"/>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3960308"/>
              </p:ext>
            </p:extLst>
          </p:nvPr>
        </p:nvGraphicFramePr>
        <p:xfrm>
          <a:off x="106363" y="3028950"/>
          <a:ext cx="8932862" cy="1331913"/>
        </p:xfrm>
        <a:graphic>
          <a:graphicData uri="http://schemas.openxmlformats.org/presentationml/2006/ole">
            <mc:AlternateContent xmlns:mc="http://schemas.openxmlformats.org/markup-compatibility/2006">
              <mc:Choice xmlns:v="urn:schemas-microsoft-com:vml" Requires="v">
                <p:oleObj name="Equation" r:id="rId5" imgW="3784320" imgH="583920" progId="Equation.DSMT4">
                  <p:embed/>
                </p:oleObj>
              </mc:Choice>
              <mc:Fallback>
                <p:oleObj name="Equation" r:id="rId5" imgW="3784320" imgH="583920" progId="Equation.DSMT4">
                  <p:embed/>
                  <p:pic>
                    <p:nvPicPr>
                      <p:cNvPr id="0" name=""/>
                      <p:cNvPicPr>
                        <a:picLocks noChangeAspect="1" noChangeArrowheads="1"/>
                      </p:cNvPicPr>
                      <p:nvPr/>
                    </p:nvPicPr>
                    <p:blipFill>
                      <a:blip r:embed="rId6"/>
                      <a:srcRect/>
                      <a:stretch>
                        <a:fillRect/>
                      </a:stretch>
                    </p:blipFill>
                    <p:spPr bwMode="auto">
                      <a:xfrm>
                        <a:off x="106363" y="3028950"/>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5943781"/>
              </p:ext>
            </p:extLst>
          </p:nvPr>
        </p:nvGraphicFramePr>
        <p:xfrm>
          <a:off x="657225" y="4800600"/>
          <a:ext cx="4735513" cy="984250"/>
        </p:xfrm>
        <a:graphic>
          <a:graphicData uri="http://schemas.openxmlformats.org/presentationml/2006/ole">
            <mc:AlternateContent xmlns:mc="http://schemas.openxmlformats.org/markup-compatibility/2006">
              <mc:Choice xmlns:v="urn:schemas-microsoft-com:vml" Requires="v">
                <p:oleObj name="Equation" r:id="rId7" imgW="2006280" imgH="431640" progId="Equation.DSMT4">
                  <p:embed/>
                </p:oleObj>
              </mc:Choice>
              <mc:Fallback>
                <p:oleObj name="Equation" r:id="rId7" imgW="2006280" imgH="431640" progId="Equation.DSMT4">
                  <p:embed/>
                  <p:pic>
                    <p:nvPicPr>
                      <p:cNvPr id="0" name=""/>
                      <p:cNvPicPr>
                        <a:picLocks noChangeAspect="1" noChangeArrowheads="1"/>
                      </p:cNvPicPr>
                      <p:nvPr/>
                    </p:nvPicPr>
                    <p:blipFill>
                      <a:blip r:embed="rId8"/>
                      <a:srcRect/>
                      <a:stretch>
                        <a:fillRect/>
                      </a:stretch>
                    </p:blipFill>
                    <p:spPr bwMode="auto">
                      <a:xfrm>
                        <a:off x="657225" y="4800600"/>
                        <a:ext cx="4735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724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167640" y="2654915"/>
            <a:ext cx="8077200" cy="461665"/>
          </a:xfrm>
          <a:prstGeom prst="rect">
            <a:avLst/>
          </a:prstGeom>
          <a:noFill/>
        </p:spPr>
        <p:txBody>
          <a:bodyPr wrap="square" rtlCol="0">
            <a:spAutoFit/>
          </a:bodyPr>
          <a:lstStyle/>
          <a:p>
            <a:r>
              <a:rPr lang="en-US" sz="2400" dirty="0">
                <a:latin typeface="+mj-lt"/>
              </a:rPr>
              <a:t>Example:    suppose </a:t>
            </a:r>
            <a:r>
              <a:rPr lang="en-US" sz="2400" i="1" dirty="0">
                <a:latin typeface="+mj-lt"/>
              </a:rPr>
              <a:t> m</a:t>
            </a:r>
            <a:r>
              <a:rPr lang="en-US" sz="2400" i="1" baseline="-25000" dirty="0">
                <a:latin typeface="+mj-lt"/>
              </a:rPr>
              <a:t>1</a:t>
            </a:r>
            <a:r>
              <a:rPr lang="en-US" sz="2400" i="1" dirty="0">
                <a:latin typeface="+mj-lt"/>
              </a:rPr>
              <a:t> = m</a:t>
            </a:r>
            <a:r>
              <a:rPr lang="en-US" sz="2400" i="1" baseline="-25000" dirty="0">
                <a:latin typeface="+mj-lt"/>
              </a:rPr>
              <a:t>2</a:t>
            </a:r>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11862634"/>
              </p:ext>
            </p:extLst>
          </p:nvPr>
        </p:nvGraphicFramePr>
        <p:xfrm>
          <a:off x="184150" y="3087688"/>
          <a:ext cx="6388100" cy="1909762"/>
        </p:xfrm>
        <a:graphic>
          <a:graphicData uri="http://schemas.openxmlformats.org/presentationml/2006/ole">
            <mc:AlternateContent xmlns:mc="http://schemas.openxmlformats.org/markup-compatibility/2006">
              <mc:Choice xmlns:v="urn:schemas-microsoft-com:vml" Requires="v">
                <p:oleObj name="Equation" r:id="rId3" imgW="2705040" imgH="838080" progId="Equation.DSMT4">
                  <p:embed/>
                </p:oleObj>
              </mc:Choice>
              <mc:Fallback>
                <p:oleObj name="Equation" r:id="rId3" imgW="2705040" imgH="838080" progId="Equation.DSMT4">
                  <p:embed/>
                  <p:pic>
                    <p:nvPicPr>
                      <p:cNvPr id="0" name=""/>
                      <p:cNvPicPr>
                        <a:picLocks noChangeAspect="1" noChangeArrowheads="1"/>
                      </p:cNvPicPr>
                      <p:nvPr/>
                    </p:nvPicPr>
                    <p:blipFill>
                      <a:blip r:embed="rId4"/>
                      <a:srcRect/>
                      <a:stretch>
                        <a:fillRect/>
                      </a:stretch>
                    </p:blipFill>
                    <p:spPr bwMode="auto">
                      <a:xfrm>
                        <a:off x="184150" y="3087688"/>
                        <a:ext cx="63881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17366"/>
              </p:ext>
            </p:extLst>
          </p:nvPr>
        </p:nvGraphicFramePr>
        <p:xfrm>
          <a:off x="671513" y="5105400"/>
          <a:ext cx="5305425" cy="1100138"/>
        </p:xfrm>
        <a:graphic>
          <a:graphicData uri="http://schemas.openxmlformats.org/presentationml/2006/ole">
            <mc:AlternateContent xmlns:mc="http://schemas.openxmlformats.org/markup-compatibility/2006">
              <mc:Choice xmlns:v="urn:schemas-microsoft-com:vml" Requires="v">
                <p:oleObj name="Equation" r:id="rId5" imgW="2247840" imgH="482400" progId="Equation.DSMT4">
                  <p:embed/>
                </p:oleObj>
              </mc:Choice>
              <mc:Fallback>
                <p:oleObj name="Equation" r:id="rId5" imgW="2247840" imgH="482400" progId="Equation.DSMT4">
                  <p:embed/>
                  <p:pic>
                    <p:nvPicPr>
                      <p:cNvPr id="0" name=""/>
                      <p:cNvPicPr>
                        <a:picLocks noChangeAspect="1" noChangeArrowheads="1"/>
                      </p:cNvPicPr>
                      <p:nvPr/>
                    </p:nvPicPr>
                    <p:blipFill>
                      <a:blip r:embed="rId6"/>
                      <a:srcRect/>
                      <a:stretch>
                        <a:fillRect/>
                      </a:stretch>
                    </p:blipFill>
                    <p:spPr bwMode="auto">
                      <a:xfrm>
                        <a:off x="671513" y="5105400"/>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945D164-AB08-4201-8866-D0E748543CAD}"/>
              </a:ext>
            </a:extLst>
          </p:cNvPr>
          <p:cNvGraphicFramePr>
            <a:graphicFrameLocks noChangeAspect="1"/>
          </p:cNvGraphicFramePr>
          <p:nvPr>
            <p:extLst>
              <p:ext uri="{D42A27DB-BD31-4B8C-83A1-F6EECF244321}">
                <p14:modId xmlns:p14="http://schemas.microsoft.com/office/powerpoint/2010/main" val="697493199"/>
              </p:ext>
            </p:extLst>
          </p:nvPr>
        </p:nvGraphicFramePr>
        <p:xfrm>
          <a:off x="167640" y="213318"/>
          <a:ext cx="8932862" cy="1331913"/>
        </p:xfrm>
        <a:graphic>
          <a:graphicData uri="http://schemas.openxmlformats.org/presentationml/2006/ole">
            <mc:AlternateContent xmlns:mc="http://schemas.openxmlformats.org/markup-compatibility/2006">
              <mc:Choice xmlns:v="urn:schemas-microsoft-com:vml" Requires="v">
                <p:oleObj name="Equation" r:id="rId7" imgW="3784320" imgH="583920" progId="Equation.DSMT4">
                  <p:embed/>
                </p:oleObj>
              </mc:Choice>
              <mc:Fallback>
                <p:oleObj name="Equation" r:id="rId7" imgW="3784320" imgH="583920" progId="Equation.DSMT4">
                  <p:embed/>
                  <p:pic>
                    <p:nvPicPr>
                      <p:cNvPr id="8" name="Object 7"/>
                      <p:cNvPicPr>
                        <a:picLocks noChangeAspect="1" noChangeArrowheads="1"/>
                      </p:cNvPicPr>
                      <p:nvPr/>
                    </p:nvPicPr>
                    <p:blipFill>
                      <a:blip r:embed="rId8"/>
                      <a:srcRect/>
                      <a:stretch>
                        <a:fillRect/>
                      </a:stretch>
                    </p:blipFill>
                    <p:spPr bwMode="auto">
                      <a:xfrm>
                        <a:off x="167640" y="213318"/>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26FC5440-5E21-4517-AA48-BA9E831D9D1C}"/>
              </a:ext>
            </a:extLst>
          </p:cNvPr>
          <p:cNvGraphicFramePr>
            <a:graphicFrameLocks noChangeAspect="1"/>
          </p:cNvGraphicFramePr>
          <p:nvPr>
            <p:extLst>
              <p:ext uri="{D42A27DB-BD31-4B8C-83A1-F6EECF244321}">
                <p14:modId xmlns:p14="http://schemas.microsoft.com/office/powerpoint/2010/main" val="460951003"/>
              </p:ext>
            </p:extLst>
          </p:nvPr>
        </p:nvGraphicFramePr>
        <p:xfrm>
          <a:off x="161014" y="1472386"/>
          <a:ext cx="4732337" cy="976313"/>
        </p:xfrm>
        <a:graphic>
          <a:graphicData uri="http://schemas.openxmlformats.org/presentationml/2006/ole">
            <mc:AlternateContent xmlns:mc="http://schemas.openxmlformats.org/markup-compatibility/2006">
              <mc:Choice xmlns:v="urn:schemas-microsoft-com:vml" Requires="v">
                <p:oleObj name="Equation" r:id="rId9" imgW="4731989" imgH="975582" progId="Equation.DSMT4">
                  <p:embed/>
                </p:oleObj>
              </mc:Choice>
              <mc:Fallback>
                <p:oleObj name="Equation" r:id="rId9" imgW="4731989" imgH="975582" progId="Equation.DSMT4">
                  <p:embed/>
                  <p:pic>
                    <p:nvPicPr>
                      <p:cNvPr id="0" name=""/>
                      <p:cNvPicPr/>
                      <p:nvPr/>
                    </p:nvPicPr>
                    <p:blipFill>
                      <a:blip r:embed="rId10"/>
                      <a:stretch>
                        <a:fillRect/>
                      </a:stretch>
                    </p:blipFill>
                    <p:spPr>
                      <a:xfrm>
                        <a:off x="161014" y="1472386"/>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212479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endParaRPr lang="en-US" dirty="0"/>
          </a:p>
        </p:txBody>
      </p:sp>
      <p:sp>
        <p:nvSpPr>
          <p:cNvPr id="3" name="Footer Placeholder 2"/>
          <p:cNvSpPr>
            <a:spLocks noGrp="1"/>
          </p:cNvSpPr>
          <p:nvPr>
            <p:ph type="ftr" sz="quarter" idx="11"/>
          </p:nvPr>
        </p:nvSpPr>
        <p:spPr/>
        <p:txBody>
          <a:bodyPr/>
          <a:lstStyle/>
          <a:p>
            <a:r>
              <a:rPr lang="en-US"/>
              <a:t>PHY 711  Fall 2023 --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419595" y="128378"/>
            <a:ext cx="8077200" cy="1200329"/>
          </a:xfrm>
          <a:prstGeom prst="rect">
            <a:avLst/>
          </a:prstGeom>
          <a:noFill/>
        </p:spPr>
        <p:txBody>
          <a:bodyPr wrap="square" rtlCol="0">
            <a:spAutoFit/>
          </a:bodyPr>
          <a:lstStyle/>
          <a:p>
            <a:r>
              <a:rPr lang="en-US" sz="2400" b="1" dirty="0">
                <a:latin typeface="+mj-lt"/>
              </a:rPr>
              <a:t>Summary --</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name="Equation" r:id="rId3" imgW="5295807" imgH="1089799" progId="Equation.DSMT4">
                  <p:embed/>
                </p:oleObj>
              </mc:Choice>
              <mc:Fallback>
                <p:oleObj name="Equation" r:id="rId3" imgW="5295807" imgH="1089799" progId="Equation.DSMT4">
                  <p:embed/>
                  <p:pic>
                    <p:nvPicPr>
                      <p:cNvPr id="0" name=""/>
                      <p:cNvPicPr/>
                      <p:nvPr/>
                    </p:nvPicPr>
                    <p:blipFill>
                      <a:blip r:embed="rId4"/>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name="Equation" r:id="rId5" imgW="8923051" imgH="1318232" progId="Equation.DSMT4">
                  <p:embed/>
                </p:oleObj>
              </mc:Choice>
              <mc:Fallback>
                <p:oleObj name="Equation" r:id="rId5" imgW="8923051" imgH="1318232" progId="Equation.DSMT4">
                  <p:embed/>
                  <p:pic>
                    <p:nvPicPr>
                      <p:cNvPr id="0" name=""/>
                      <p:cNvPicPr/>
                      <p:nvPr/>
                    </p:nvPicPr>
                    <p:blipFill>
                      <a:blip r:embed="rId6"/>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name="Equation" r:id="rId7" imgW="4731989" imgH="975582" progId="Equation.DSMT4">
                  <p:embed/>
                </p:oleObj>
              </mc:Choice>
              <mc:Fallback>
                <p:oleObj name="Equation" r:id="rId7" imgW="4731989" imgH="975582" progId="Equation.DSMT4">
                  <p:embed/>
                  <p:pic>
                    <p:nvPicPr>
                      <p:cNvPr id="6" name="Object 5">
                        <a:extLst>
                          <a:ext uri="{FF2B5EF4-FFF2-40B4-BE49-F238E27FC236}">
                            <a16:creationId xmlns:a16="http://schemas.microsoft.com/office/drawing/2014/main" id="{26FC5440-5E21-4517-AA48-BA9E831D9D1C}"/>
                          </a:ext>
                        </a:extLst>
                      </p:cNvPr>
                      <p:cNvPicPr/>
                      <p:nvPr/>
                    </p:nvPicPr>
                    <p:blipFill>
                      <a:blip r:embed="rId8"/>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sp>
        <p:nvSpPr>
          <p:cNvPr id="5" name="TextBox 4"/>
          <p:cNvSpPr txBox="1"/>
          <p:nvPr/>
        </p:nvSpPr>
        <p:spPr>
          <a:xfrm>
            <a:off x="457200" y="304800"/>
            <a:ext cx="8229600" cy="830997"/>
          </a:xfrm>
          <a:prstGeom prst="rect">
            <a:avLst/>
          </a:prstGeom>
          <a:noFill/>
        </p:spPr>
        <p:txBody>
          <a:bodyPr wrap="square" rtlCol="0">
            <a:spAutoFit/>
          </a:bodyPr>
          <a:lstStyle/>
          <a:p>
            <a:r>
              <a:rPr lang="en-US" sz="2400" dirty="0">
                <a:latin typeface="+mj-lt"/>
              </a:rPr>
              <a:t>Hard sphere example – continued</a:t>
            </a:r>
          </a:p>
          <a:p>
            <a:r>
              <a:rPr lang="en-US" sz="2400" dirty="0">
                <a:latin typeface="+mj-lt"/>
              </a:rPr>
              <a:t>                         </a:t>
            </a:r>
            <a:r>
              <a:rPr lang="en-US" sz="2400" i="1" dirty="0">
                <a:latin typeface="+mj-lt"/>
              </a:rPr>
              <a:t>m</a:t>
            </a:r>
            <a:r>
              <a:rPr lang="en-US" sz="2400" i="1" baseline="-25000" dirty="0">
                <a:latin typeface="+mj-lt"/>
              </a:rPr>
              <a:t>1</a:t>
            </a:r>
            <a:r>
              <a:rPr lang="en-US" sz="2400" i="1" dirty="0">
                <a:latin typeface="+mj-lt"/>
              </a:rPr>
              <a:t>=m</a:t>
            </a:r>
            <a:r>
              <a:rPr lang="en-US" sz="2400" i="1" baseline="-25000" dirty="0">
                <a:latin typeface="+mj-lt"/>
              </a:rPr>
              <a:t>2</a:t>
            </a:r>
            <a:endParaRPr lang="en-US" sz="2400" dirty="0">
              <a:latin typeface="+mj-lt"/>
            </a:endParaRPr>
          </a:p>
        </p:txBody>
      </p:sp>
      <p:sp>
        <p:nvSpPr>
          <p:cNvPr id="6" name="TextBox 5"/>
          <p:cNvSpPr txBox="1"/>
          <p:nvPr/>
        </p:nvSpPr>
        <p:spPr>
          <a:xfrm>
            <a:off x="457200" y="1371600"/>
            <a:ext cx="3581400" cy="461665"/>
          </a:xfrm>
          <a:prstGeom prst="rect">
            <a:avLst/>
          </a:prstGeom>
          <a:noFill/>
        </p:spPr>
        <p:txBody>
          <a:bodyPr wrap="square" rtlCol="0">
            <a:spAutoFit/>
          </a:bodyPr>
          <a:lstStyle/>
          <a:p>
            <a:r>
              <a:rPr lang="en-US" sz="2400" dirty="0">
                <a:latin typeface="+mj-lt"/>
              </a:rPr>
              <a:t>Center of mass frame</a:t>
            </a:r>
          </a:p>
        </p:txBody>
      </p:sp>
      <p:sp>
        <p:nvSpPr>
          <p:cNvPr id="7" name="TextBox 6"/>
          <p:cNvSpPr txBox="1"/>
          <p:nvPr/>
        </p:nvSpPr>
        <p:spPr>
          <a:xfrm>
            <a:off x="5029200" y="1371600"/>
            <a:ext cx="3581400" cy="461665"/>
          </a:xfrm>
          <a:prstGeom prst="rect">
            <a:avLst/>
          </a:prstGeom>
          <a:noFill/>
        </p:spPr>
        <p:txBody>
          <a:bodyPr wrap="square" rtlCol="0">
            <a:spAutoFit/>
          </a:bodyPr>
          <a:lstStyle/>
          <a:p>
            <a:r>
              <a:rPr lang="en-US" sz="2400" dirty="0">
                <a:latin typeface="+mj-lt"/>
              </a:rPr>
              <a:t>Lab frame</a:t>
            </a:r>
          </a:p>
        </p:txBody>
      </p:sp>
      <p:graphicFrame>
        <p:nvGraphicFramePr>
          <p:cNvPr id="8" name="Object 7"/>
          <p:cNvGraphicFramePr>
            <a:graphicFrameLocks noChangeAspect="1"/>
          </p:cNvGraphicFramePr>
          <p:nvPr>
            <p:extLst>
              <p:ext uri="{D42A27DB-BD31-4B8C-83A1-F6EECF244321}">
                <p14:modId xmlns:p14="http://schemas.microsoft.com/office/powerpoint/2010/main" val="2913585489"/>
              </p:ext>
            </p:extLst>
          </p:nvPr>
        </p:nvGraphicFramePr>
        <p:xfrm>
          <a:off x="673100" y="2119313"/>
          <a:ext cx="2808288" cy="1627187"/>
        </p:xfrm>
        <a:graphic>
          <a:graphicData uri="http://schemas.openxmlformats.org/presentationml/2006/ole">
            <mc:AlternateContent xmlns:mc="http://schemas.openxmlformats.org/markup-compatibility/2006">
              <mc:Choice xmlns:v="urn:schemas-microsoft-com:vml" Requires="v">
                <p:oleObj name="Equation" r:id="rId3" imgW="1688760" imgH="977760" progId="Equation.DSMT4">
                  <p:embed/>
                </p:oleObj>
              </mc:Choice>
              <mc:Fallback>
                <p:oleObj name="Equation" r:id="rId3" imgW="1688760" imgH="977760" progId="Equation.DSMT4">
                  <p:embed/>
                  <p:pic>
                    <p:nvPicPr>
                      <p:cNvPr id="8" name="Object 7"/>
                      <p:cNvPicPr>
                        <a:picLocks noChangeAspect="1" noChangeArrowheads="1"/>
                      </p:cNvPicPr>
                      <p:nvPr/>
                    </p:nvPicPr>
                    <p:blipFill>
                      <a:blip r:embed="rId4"/>
                      <a:srcRect/>
                      <a:stretch>
                        <a:fillRect/>
                      </a:stretch>
                    </p:blipFill>
                    <p:spPr bwMode="auto">
                      <a:xfrm>
                        <a:off x="673100" y="2119313"/>
                        <a:ext cx="2808288" cy="162718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6851061"/>
              </p:ext>
            </p:extLst>
          </p:nvPr>
        </p:nvGraphicFramePr>
        <p:xfrm>
          <a:off x="4240213" y="2147888"/>
          <a:ext cx="4624387" cy="1065212"/>
        </p:xfrm>
        <a:graphic>
          <a:graphicData uri="http://schemas.openxmlformats.org/presentationml/2006/ole">
            <mc:AlternateContent xmlns:mc="http://schemas.openxmlformats.org/markup-compatibility/2006">
              <mc:Choice xmlns:v="urn:schemas-microsoft-com:vml" Requires="v">
                <p:oleObj name="Equation" r:id="rId5" imgW="2920680" imgH="698400" progId="Equation.DSMT4">
                  <p:embed/>
                </p:oleObj>
              </mc:Choice>
              <mc:Fallback>
                <p:oleObj name="Equation" r:id="rId5" imgW="2920680" imgH="698400" progId="Equation.DSMT4">
                  <p:embed/>
                  <p:pic>
                    <p:nvPicPr>
                      <p:cNvPr id="9" name="Object 8"/>
                      <p:cNvPicPr>
                        <a:picLocks noChangeAspect="1" noChangeArrowheads="1"/>
                      </p:cNvPicPr>
                      <p:nvPr/>
                    </p:nvPicPr>
                    <p:blipFill>
                      <a:blip r:embed="rId6"/>
                      <a:srcRect/>
                      <a:stretch>
                        <a:fillRect/>
                      </a:stretch>
                    </p:blipFill>
                    <p:spPr bwMode="auto">
                      <a:xfrm>
                        <a:off x="4240213" y="2147888"/>
                        <a:ext cx="4624387" cy="1065212"/>
                      </a:xfrm>
                      <a:prstGeom prst="rect">
                        <a:avLst/>
                      </a:prstGeom>
                      <a:noFill/>
                      <a:ln>
                        <a:noFill/>
                      </a:ln>
                    </p:spPr>
                  </p:pic>
                </p:oleObj>
              </mc:Fallback>
            </mc:AlternateContent>
          </a:graphicData>
        </a:graphic>
      </p:graphicFrame>
      <p:grpSp>
        <p:nvGrpSpPr>
          <p:cNvPr id="12" name="Group 11"/>
          <p:cNvGrpSpPr/>
          <p:nvPr/>
        </p:nvGrpSpPr>
        <p:grpSpPr>
          <a:xfrm>
            <a:off x="661988" y="3733800"/>
            <a:ext cx="8097837" cy="2725738"/>
            <a:chOff x="661988" y="3733800"/>
            <a:chExt cx="8097837" cy="2725738"/>
          </a:xfrm>
        </p:grpSpPr>
        <p:graphicFrame>
          <p:nvGraphicFramePr>
            <p:cNvPr id="10" name="Object 9"/>
            <p:cNvGraphicFramePr>
              <a:graphicFrameLocks noChangeAspect="1"/>
            </p:cNvGraphicFramePr>
            <p:nvPr>
              <p:extLst>
                <p:ext uri="{D42A27DB-BD31-4B8C-83A1-F6EECF244321}">
                  <p14:modId xmlns:p14="http://schemas.microsoft.com/office/powerpoint/2010/main" val="2465439752"/>
                </p:ext>
              </p:extLst>
            </p:nvPr>
          </p:nvGraphicFramePr>
          <p:xfrm>
            <a:off x="661988" y="3768725"/>
            <a:ext cx="3019425" cy="2576513"/>
          </p:xfrm>
          <a:graphic>
            <a:graphicData uri="http://schemas.openxmlformats.org/presentationml/2006/ole">
              <mc:AlternateContent xmlns:mc="http://schemas.openxmlformats.org/markup-compatibility/2006">
                <mc:Choice xmlns:v="urn:schemas-microsoft-com:vml" Requires="v">
                  <p:oleObj name="Equation" r:id="rId7" imgW="1815840" imgH="1549080" progId="Equation.DSMT4">
                    <p:embed/>
                  </p:oleObj>
                </mc:Choice>
                <mc:Fallback>
                  <p:oleObj name="Equation" r:id="rId7" imgW="1815840" imgH="1549080" progId="Equation.DSMT4">
                    <p:embed/>
                    <p:pic>
                      <p:nvPicPr>
                        <p:cNvPr id="10" name="Object 9"/>
                        <p:cNvPicPr>
                          <a:picLocks noChangeAspect="1" noChangeArrowheads="1"/>
                        </p:cNvPicPr>
                        <p:nvPr/>
                      </p:nvPicPr>
                      <p:blipFill>
                        <a:blip r:embed="rId8"/>
                        <a:srcRect/>
                        <a:stretch>
                          <a:fillRect/>
                        </a:stretch>
                      </p:blipFill>
                      <p:spPr bwMode="auto">
                        <a:xfrm>
                          <a:off x="661988" y="3768725"/>
                          <a:ext cx="3019425" cy="25765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9730114"/>
                </p:ext>
              </p:extLst>
            </p:nvPr>
          </p:nvGraphicFramePr>
          <p:xfrm>
            <a:off x="4346575" y="3733800"/>
            <a:ext cx="4413250" cy="2725738"/>
          </p:xfrm>
          <a:graphic>
            <a:graphicData uri="http://schemas.openxmlformats.org/presentationml/2006/ole">
              <mc:AlternateContent xmlns:mc="http://schemas.openxmlformats.org/markup-compatibility/2006">
                <mc:Choice xmlns:v="urn:schemas-microsoft-com:vml" Requires="v">
                  <p:oleObj name="Equation" r:id="rId9" imgW="2654280" imgH="1638000" progId="Equation.DSMT4">
                    <p:embed/>
                  </p:oleObj>
                </mc:Choice>
                <mc:Fallback>
                  <p:oleObj name="Equation" r:id="rId9" imgW="2654280" imgH="1638000" progId="Equation.DSMT4">
                    <p:embed/>
                    <p:pic>
                      <p:nvPicPr>
                        <p:cNvPr id="11" name="Object 10"/>
                        <p:cNvPicPr>
                          <a:picLocks noChangeAspect="1" noChangeArrowheads="1"/>
                        </p:cNvPicPr>
                        <p:nvPr/>
                      </p:nvPicPr>
                      <p:blipFill>
                        <a:blip r:embed="rId10"/>
                        <a:srcRect/>
                        <a:stretch>
                          <a:fillRect/>
                        </a:stretch>
                      </p:blipFill>
                      <p:spPr bwMode="auto">
                        <a:xfrm>
                          <a:off x="4346575" y="3733800"/>
                          <a:ext cx="4413250" cy="272573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45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14525" y="909637"/>
            <a:ext cx="5314950" cy="5038725"/>
          </a:xfrm>
          <a:prstGeom prst="rect">
            <a:avLst/>
          </a:prstGeom>
        </p:spPr>
      </p:pic>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sp>
        <p:nvSpPr>
          <p:cNvPr id="6" name="TextBox 5"/>
          <p:cNvSpPr txBox="1"/>
          <p:nvPr/>
        </p:nvSpPr>
        <p:spPr>
          <a:xfrm>
            <a:off x="152400" y="84015"/>
            <a:ext cx="7467600" cy="830997"/>
          </a:xfrm>
          <a:prstGeom prst="rect">
            <a:avLst/>
          </a:prstGeom>
          <a:noFill/>
        </p:spPr>
        <p:txBody>
          <a:bodyPr wrap="square" rtlCol="0">
            <a:spAutoFit/>
          </a:bodyPr>
          <a:lstStyle/>
          <a:p>
            <a:r>
              <a:rPr lang="en-US" sz="2400" dirty="0">
                <a:latin typeface="+mj-lt"/>
              </a:rPr>
              <a:t>Scattering cross section for hard sphere in lab frame for various mass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274329981"/>
              </p:ext>
            </p:extLst>
          </p:nvPr>
        </p:nvGraphicFramePr>
        <p:xfrm>
          <a:off x="5718175" y="5800725"/>
          <a:ext cx="509588" cy="703263"/>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7" name="Object 6"/>
                      <p:cNvPicPr/>
                      <p:nvPr/>
                    </p:nvPicPr>
                    <p:blipFill>
                      <a:blip r:embed="rId5"/>
                      <a:stretch>
                        <a:fillRect/>
                      </a:stretch>
                    </p:blipFill>
                    <p:spPr>
                      <a:xfrm>
                        <a:off x="5718175" y="5800725"/>
                        <a:ext cx="509588" cy="703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243280"/>
              </p:ext>
            </p:extLst>
          </p:nvPr>
        </p:nvGraphicFramePr>
        <p:xfrm>
          <a:off x="95250" y="2406650"/>
          <a:ext cx="1790700" cy="1022350"/>
        </p:xfrm>
        <a:graphic>
          <a:graphicData uri="http://schemas.openxmlformats.org/presentationml/2006/ole">
            <mc:AlternateContent xmlns:mc="http://schemas.openxmlformats.org/markup-compatibility/2006">
              <mc:Choice xmlns:v="urn:schemas-microsoft-com:vml" Requires="v">
                <p:oleObj name="Equation" r:id="rId6" imgW="1180800" imgH="698400" progId="Equation.DSMT4">
                  <p:embed/>
                </p:oleObj>
              </mc:Choice>
              <mc:Fallback>
                <p:oleObj name="Equation" r:id="rId6" imgW="1180800" imgH="698400" progId="Equation.DSMT4">
                  <p:embed/>
                  <p:pic>
                    <p:nvPicPr>
                      <p:cNvPr id="8" name="Object 7"/>
                      <p:cNvPicPr>
                        <a:picLocks noChangeAspect="1" noChangeArrowheads="1"/>
                      </p:cNvPicPr>
                      <p:nvPr/>
                    </p:nvPicPr>
                    <p:blipFill>
                      <a:blip r:embed="rId7"/>
                      <a:srcRect/>
                      <a:stretch>
                        <a:fillRect/>
                      </a:stretch>
                    </p:blipFill>
                    <p:spPr bwMode="auto">
                      <a:xfrm>
                        <a:off x="95250" y="2406650"/>
                        <a:ext cx="1790700" cy="10223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7808615"/>
              </p:ext>
            </p:extLst>
          </p:nvPr>
        </p:nvGraphicFramePr>
        <p:xfrm>
          <a:off x="3287713" y="947738"/>
          <a:ext cx="942975" cy="911225"/>
        </p:xfrm>
        <a:graphic>
          <a:graphicData uri="http://schemas.openxmlformats.org/presentationml/2006/ole">
            <mc:AlternateContent xmlns:mc="http://schemas.openxmlformats.org/markup-compatibility/2006">
              <mc:Choice xmlns:v="urn:schemas-microsoft-com:vml" Requires="v">
                <p:oleObj name="Equation" r:id="rId8" imgW="622080" imgH="622080" progId="Equation.DSMT4">
                  <p:embed/>
                </p:oleObj>
              </mc:Choice>
              <mc:Fallback>
                <p:oleObj name="Equation" r:id="rId8" imgW="622080" imgH="622080" progId="Equation.DSMT4">
                  <p:embed/>
                  <p:pic>
                    <p:nvPicPr>
                      <p:cNvPr id="9" name="Object 8"/>
                      <p:cNvPicPr>
                        <a:picLocks noChangeAspect="1" noChangeArrowheads="1"/>
                      </p:cNvPicPr>
                      <p:nvPr/>
                    </p:nvPicPr>
                    <p:blipFill>
                      <a:blip r:embed="rId9"/>
                      <a:srcRect/>
                      <a:stretch>
                        <a:fillRect/>
                      </a:stretch>
                    </p:blipFill>
                    <p:spPr bwMode="auto">
                      <a:xfrm>
                        <a:off x="3287713" y="947738"/>
                        <a:ext cx="942975" cy="9112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7127664"/>
              </p:ext>
            </p:extLst>
          </p:nvPr>
        </p:nvGraphicFramePr>
        <p:xfrm>
          <a:off x="4114800" y="2045769"/>
          <a:ext cx="1270000" cy="911225"/>
        </p:xfrm>
        <a:graphic>
          <a:graphicData uri="http://schemas.openxmlformats.org/presentationml/2006/ole">
            <mc:AlternateContent xmlns:mc="http://schemas.openxmlformats.org/markup-compatibility/2006">
              <mc:Choice xmlns:v="urn:schemas-microsoft-com:vml" Requires="v">
                <p:oleObj name="Equation" r:id="rId10" imgW="838080" imgH="622080" progId="Equation.DSMT4">
                  <p:embed/>
                </p:oleObj>
              </mc:Choice>
              <mc:Fallback>
                <p:oleObj name="Equation" r:id="rId10" imgW="838080" imgH="622080" progId="Equation.DSMT4">
                  <p:embed/>
                  <p:pic>
                    <p:nvPicPr>
                      <p:cNvPr id="10" name="Object 9"/>
                      <p:cNvPicPr>
                        <a:picLocks noChangeAspect="1" noChangeArrowheads="1"/>
                      </p:cNvPicPr>
                      <p:nvPr/>
                    </p:nvPicPr>
                    <p:blipFill>
                      <a:blip r:embed="rId11"/>
                      <a:srcRect/>
                      <a:stretch>
                        <a:fillRect/>
                      </a:stretch>
                    </p:blipFill>
                    <p:spPr bwMode="auto">
                      <a:xfrm>
                        <a:off x="4114800" y="2045769"/>
                        <a:ext cx="1270000" cy="9112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6442806"/>
              </p:ext>
            </p:extLst>
          </p:nvPr>
        </p:nvGraphicFramePr>
        <p:xfrm>
          <a:off x="4438650" y="2992438"/>
          <a:ext cx="1250950" cy="911225"/>
        </p:xfrm>
        <a:graphic>
          <a:graphicData uri="http://schemas.openxmlformats.org/presentationml/2006/ole">
            <mc:AlternateContent xmlns:mc="http://schemas.openxmlformats.org/markup-compatibility/2006">
              <mc:Choice xmlns:v="urn:schemas-microsoft-com:vml" Requires="v">
                <p:oleObj name="Equation" r:id="rId12" imgW="825480" imgH="622080" progId="Equation.DSMT4">
                  <p:embed/>
                </p:oleObj>
              </mc:Choice>
              <mc:Fallback>
                <p:oleObj name="Equation" r:id="rId12" imgW="825480" imgH="622080" progId="Equation.DSMT4">
                  <p:embed/>
                  <p:pic>
                    <p:nvPicPr>
                      <p:cNvPr id="11" name="Object 10"/>
                      <p:cNvPicPr>
                        <a:picLocks noChangeAspect="1" noChangeArrowheads="1"/>
                      </p:cNvPicPr>
                      <p:nvPr/>
                    </p:nvPicPr>
                    <p:blipFill>
                      <a:blip r:embed="rId13"/>
                      <a:srcRect/>
                      <a:stretch>
                        <a:fillRect/>
                      </a:stretch>
                    </p:blipFill>
                    <p:spPr bwMode="auto">
                      <a:xfrm>
                        <a:off x="4438650" y="2992438"/>
                        <a:ext cx="1250950" cy="91122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6637182"/>
              </p:ext>
            </p:extLst>
          </p:nvPr>
        </p:nvGraphicFramePr>
        <p:xfrm>
          <a:off x="3133725" y="4436710"/>
          <a:ext cx="1250950" cy="911225"/>
        </p:xfrm>
        <a:graphic>
          <a:graphicData uri="http://schemas.openxmlformats.org/presentationml/2006/ole">
            <mc:AlternateContent xmlns:mc="http://schemas.openxmlformats.org/markup-compatibility/2006">
              <mc:Choice xmlns:v="urn:schemas-microsoft-com:vml" Requires="v">
                <p:oleObj name="Equation" r:id="rId14" imgW="825480" imgH="622080" progId="Equation.DSMT4">
                  <p:embed/>
                </p:oleObj>
              </mc:Choice>
              <mc:Fallback>
                <p:oleObj name="Equation" r:id="rId14" imgW="825480" imgH="622080" progId="Equation.DSMT4">
                  <p:embed/>
                  <p:pic>
                    <p:nvPicPr>
                      <p:cNvPr id="12" name="Object 11"/>
                      <p:cNvPicPr>
                        <a:picLocks noChangeAspect="1" noChangeArrowheads="1"/>
                      </p:cNvPicPr>
                      <p:nvPr/>
                    </p:nvPicPr>
                    <p:blipFill>
                      <a:blip r:embed="rId15"/>
                      <a:srcRect/>
                      <a:stretch>
                        <a:fillRect/>
                      </a:stretch>
                    </p:blipFill>
                    <p:spPr bwMode="auto">
                      <a:xfrm>
                        <a:off x="3133725" y="4436710"/>
                        <a:ext cx="1250950" cy="91122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912717"/>
              </p:ext>
            </p:extLst>
          </p:nvPr>
        </p:nvGraphicFramePr>
        <p:xfrm>
          <a:off x="7110413" y="3754438"/>
          <a:ext cx="1019175" cy="911225"/>
        </p:xfrm>
        <a:graphic>
          <a:graphicData uri="http://schemas.openxmlformats.org/presentationml/2006/ole">
            <mc:AlternateContent xmlns:mc="http://schemas.openxmlformats.org/markup-compatibility/2006">
              <mc:Choice xmlns:v="urn:schemas-microsoft-com:vml" Requires="v">
                <p:oleObj name="Equation" r:id="rId16" imgW="672840" imgH="622080" progId="Equation.DSMT4">
                  <p:embed/>
                </p:oleObj>
              </mc:Choice>
              <mc:Fallback>
                <p:oleObj name="Equation" r:id="rId16" imgW="672840" imgH="622080" progId="Equation.DSMT4">
                  <p:embed/>
                  <p:pic>
                    <p:nvPicPr>
                      <p:cNvPr id="15" name="Object 14"/>
                      <p:cNvPicPr>
                        <a:picLocks noChangeAspect="1" noChangeArrowheads="1"/>
                      </p:cNvPicPr>
                      <p:nvPr/>
                    </p:nvPicPr>
                    <p:blipFill>
                      <a:blip r:embed="rId17"/>
                      <a:srcRect/>
                      <a:stretch>
                        <a:fillRect/>
                      </a:stretch>
                    </p:blipFill>
                    <p:spPr bwMode="auto">
                      <a:xfrm>
                        <a:off x="7110413" y="3754438"/>
                        <a:ext cx="1019175" cy="911225"/>
                      </a:xfrm>
                      <a:prstGeom prst="rect">
                        <a:avLst/>
                      </a:prstGeom>
                      <a:noFill/>
                      <a:ln>
                        <a:noFill/>
                      </a:ln>
                    </p:spPr>
                  </p:pic>
                </p:oleObj>
              </mc:Fallback>
            </mc:AlternateContent>
          </a:graphicData>
        </a:graphic>
      </p:graphicFrame>
      <p:sp>
        <p:nvSpPr>
          <p:cNvPr id="13" name="Left Arrow 12"/>
          <p:cNvSpPr/>
          <p:nvPr/>
        </p:nvSpPr>
        <p:spPr>
          <a:xfrm>
            <a:off x="3494880" y="2379090"/>
            <a:ext cx="619919" cy="211710"/>
          </a:xfrm>
          <a:prstGeom prst="leftArrow">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3799681" y="3369690"/>
            <a:ext cx="619919" cy="211710"/>
          </a:xfrm>
          <a:prstGeom prst="lef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5400000">
            <a:off x="2814240" y="4299418"/>
            <a:ext cx="619919" cy="211710"/>
          </a:xfrm>
          <a:prstGeom prst="leftArrow">
            <a:avLst/>
          </a:prstGeom>
          <a:solidFill>
            <a:srgbClr val="0070C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3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0249882"/>
              </p:ext>
            </p:extLst>
          </p:nvPr>
        </p:nvGraphicFramePr>
        <p:xfrm>
          <a:off x="303213" y="457200"/>
          <a:ext cx="8156575" cy="1355725"/>
        </p:xfrm>
        <a:graphic>
          <a:graphicData uri="http://schemas.openxmlformats.org/presentationml/2006/ole">
            <mc:AlternateContent xmlns:mc="http://schemas.openxmlformats.org/markup-compatibility/2006">
              <mc:Choice xmlns:v="urn:schemas-microsoft-com:vml" Requires="v">
                <p:oleObj name="Equation" r:id="rId3" imgW="5727600" imgH="952200" progId="Equation.DSMT4">
                  <p:embed/>
                </p:oleObj>
              </mc:Choice>
              <mc:Fallback>
                <p:oleObj name="Equation" r:id="rId3" imgW="5727600" imgH="952200" progId="Equation.DSMT4">
                  <p:embed/>
                  <p:pic>
                    <p:nvPicPr>
                      <p:cNvPr id="5" name="Object 4"/>
                      <p:cNvPicPr/>
                      <p:nvPr/>
                    </p:nvPicPr>
                    <p:blipFill>
                      <a:blip r:embed="rId4"/>
                      <a:stretch>
                        <a:fillRect/>
                      </a:stretch>
                    </p:blipFill>
                    <p:spPr>
                      <a:xfrm>
                        <a:off x="303213" y="457200"/>
                        <a:ext cx="8156575" cy="1355725"/>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152400" y="4813191"/>
            <a:ext cx="8991600" cy="1402518"/>
          </a:xfrm>
          <a:prstGeom prst="rect">
            <a:avLst/>
          </a:prstGeom>
        </p:spPr>
      </p:pic>
      <p:sp>
        <p:nvSpPr>
          <p:cNvPr id="7" name="TextBox 6"/>
          <p:cNvSpPr txBox="1"/>
          <p:nvPr/>
        </p:nvSpPr>
        <p:spPr>
          <a:xfrm>
            <a:off x="131619" y="4210885"/>
            <a:ext cx="4800600" cy="461665"/>
          </a:xfrm>
          <a:prstGeom prst="rect">
            <a:avLst/>
          </a:prstGeom>
          <a:noFill/>
        </p:spPr>
        <p:txBody>
          <a:bodyPr wrap="square" rtlCol="0">
            <a:spAutoFit/>
          </a:bodyPr>
          <a:lstStyle/>
          <a:p>
            <a:r>
              <a:rPr lang="en-US" sz="2400" dirty="0">
                <a:latin typeface="+mj-lt"/>
              </a:rPr>
              <a:t>Maple syntax:</a:t>
            </a:r>
          </a:p>
        </p:txBody>
      </p:sp>
      <p:graphicFrame>
        <p:nvGraphicFramePr>
          <p:cNvPr id="12" name="Object 11">
            <a:extLst>
              <a:ext uri="{FF2B5EF4-FFF2-40B4-BE49-F238E27FC236}">
                <a16:creationId xmlns:a16="http://schemas.microsoft.com/office/drawing/2014/main" id="{B911E887-552C-4C29-9FCB-3826A2B77BA2}"/>
              </a:ext>
            </a:extLst>
          </p:cNvPr>
          <p:cNvGraphicFramePr>
            <a:graphicFrameLocks noChangeAspect="1"/>
          </p:cNvGraphicFramePr>
          <p:nvPr>
            <p:extLst>
              <p:ext uri="{D42A27DB-BD31-4B8C-83A1-F6EECF244321}">
                <p14:modId xmlns:p14="http://schemas.microsoft.com/office/powerpoint/2010/main" val="2940638403"/>
              </p:ext>
            </p:extLst>
          </p:nvPr>
        </p:nvGraphicFramePr>
        <p:xfrm>
          <a:off x="293274" y="1809612"/>
          <a:ext cx="8923338" cy="1317625"/>
        </p:xfrm>
        <a:graphic>
          <a:graphicData uri="http://schemas.openxmlformats.org/presentationml/2006/ole">
            <mc:AlternateContent xmlns:mc="http://schemas.openxmlformats.org/markup-compatibility/2006">
              <mc:Choice xmlns:v="urn:schemas-microsoft-com:vml" Requires="v">
                <p:oleObj name="Equation" r:id="rId6" imgW="8923051" imgH="1318232" progId="Equation.DSMT4">
                  <p:embed/>
                </p:oleObj>
              </mc:Choice>
              <mc:Fallback>
                <p:oleObj name="Equation" r:id="rId6"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7"/>
                      <a:stretch>
                        <a:fillRect/>
                      </a:stretch>
                    </p:blipFill>
                    <p:spPr>
                      <a:xfrm>
                        <a:off x="293274" y="1809612"/>
                        <a:ext cx="8923338" cy="1317625"/>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B6405609-5301-4917-9652-6C7CB4C90417}"/>
              </a:ext>
            </a:extLst>
          </p:cNvPr>
          <p:cNvGraphicFramePr>
            <a:graphicFrameLocks noChangeAspect="1"/>
          </p:cNvGraphicFramePr>
          <p:nvPr>
            <p:extLst>
              <p:ext uri="{D42A27DB-BD31-4B8C-83A1-F6EECF244321}">
                <p14:modId xmlns:p14="http://schemas.microsoft.com/office/powerpoint/2010/main" val="1998485191"/>
              </p:ext>
            </p:extLst>
          </p:nvPr>
        </p:nvGraphicFramePr>
        <p:xfrm>
          <a:off x="309839" y="3195154"/>
          <a:ext cx="4724400" cy="976313"/>
        </p:xfrm>
        <a:graphic>
          <a:graphicData uri="http://schemas.openxmlformats.org/presentationml/2006/ole">
            <mc:AlternateContent xmlns:mc="http://schemas.openxmlformats.org/markup-compatibility/2006">
              <mc:Choice xmlns:v="urn:schemas-microsoft-com:vml" Requires="v">
                <p:oleObj name="Equation" r:id="rId8" imgW="4724524" imgH="975582" progId="Equation.DSMT4">
                  <p:embed/>
                </p:oleObj>
              </mc:Choice>
              <mc:Fallback>
                <p:oleObj name="Equation" r:id="rId8" imgW="4724524" imgH="975582" progId="Equation.DSMT4">
                  <p:embed/>
                  <p:pic>
                    <p:nvPicPr>
                      <p:cNvPr id="0" name=""/>
                      <p:cNvPicPr/>
                      <p:nvPr/>
                    </p:nvPicPr>
                    <p:blipFill>
                      <a:blip r:embed="rId9"/>
                      <a:stretch>
                        <a:fillRect/>
                      </a:stretch>
                    </p:blipFill>
                    <p:spPr>
                      <a:xfrm>
                        <a:off x="309839" y="3195154"/>
                        <a:ext cx="4724400" cy="976313"/>
                      </a:xfrm>
                      <a:prstGeom prst="rect">
                        <a:avLst/>
                      </a:prstGeom>
                    </p:spPr>
                  </p:pic>
                </p:oleObj>
              </mc:Fallback>
            </mc:AlternateContent>
          </a:graphicData>
        </a:graphic>
      </p:graphicFrame>
    </p:spTree>
    <p:extLst>
      <p:ext uri="{BB962C8B-B14F-4D97-AF65-F5344CB8AC3E}">
        <p14:creationId xmlns:p14="http://schemas.microsoft.com/office/powerpoint/2010/main" val="411251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name="数式" r:id="rId4" imgW="787320" imgH="444240" progId="Equation.3">
                  <p:embed/>
                </p:oleObj>
              </mc:Choice>
              <mc:Fallback>
                <p:oleObj name="数式" r:id="rId4" imgW="787320" imgH="444240" progId="Equation.3">
                  <p:embed/>
                  <p:pic>
                    <p:nvPicPr>
                      <p:cNvPr id="5" name="Object 4"/>
                      <p:cNvPicPr>
                        <a:picLocks noChangeAspect="1" noChangeArrowheads="1"/>
                      </p:cNvPicPr>
                      <p:nvPr/>
                    </p:nvPicPr>
                    <p:blipFill>
                      <a:blip r:embed="rId5"/>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12" name="Object 11"/>
                      <p:cNvPicPr/>
                      <p:nvPr/>
                    </p:nvPicPr>
                    <p:blipFill>
                      <a:blip r:embed="rId7"/>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name="Equation" r:id="rId8" imgW="457200" imgH="266400" progId="Equation.DSMT4">
                  <p:embed/>
                </p:oleObj>
              </mc:Choice>
              <mc:Fallback>
                <p:oleObj name="Equation" r:id="rId8" imgW="457200" imgH="266400" progId="Equation.DSMT4">
                  <p:embed/>
                  <p:pic>
                    <p:nvPicPr>
                      <p:cNvPr id="15" name="Object 14"/>
                      <p:cNvPicPr>
                        <a:picLocks noChangeAspect="1" noChangeArrowheads="1"/>
                      </p:cNvPicPr>
                      <p:nvPr/>
                    </p:nvPicPr>
                    <p:blipFill>
                      <a:blip r:embed="rId9"/>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name="Equation" r:id="rId10" imgW="545760" imgH="634680" progId="Equation.DSMT4">
                  <p:embed/>
                </p:oleObj>
              </mc:Choice>
              <mc:Fallback>
                <p:oleObj name="Equation" r:id="rId10" imgW="545760" imgH="634680" progId="Equation.DSMT4">
                  <p:embed/>
                  <p:pic>
                    <p:nvPicPr>
                      <p:cNvPr id="16" name="Object 15"/>
                      <p:cNvPicPr>
                        <a:picLocks noChangeAspect="1" noChangeArrowheads="1"/>
                      </p:cNvPicPr>
                      <p:nvPr/>
                    </p:nvPicPr>
                    <p:blipFill>
                      <a:blip r:embed="rId11"/>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name="Equation" r:id="rId12" imgW="1002960" imgH="634680" progId="Equation.DSMT4">
                  <p:embed/>
                </p:oleObj>
              </mc:Choice>
              <mc:Fallback>
                <p:oleObj name="Equation" r:id="rId12" imgW="1002960" imgH="634680" progId="Equation.DSMT4">
                  <p:embed/>
                  <p:pic>
                    <p:nvPicPr>
                      <p:cNvPr id="17" name="Object 16"/>
                      <p:cNvPicPr>
                        <a:picLocks noChangeAspect="1" noChangeArrowheads="1"/>
                      </p:cNvPicPr>
                      <p:nvPr/>
                    </p:nvPicPr>
                    <p:blipFill>
                      <a:blip r:embed="rId13"/>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5971499"/>
              </p:ext>
            </p:extLst>
          </p:nvPr>
        </p:nvGraphicFramePr>
        <p:xfrm>
          <a:off x="2824163" y="5313363"/>
          <a:ext cx="6029325" cy="1082675"/>
        </p:xfrm>
        <a:graphic>
          <a:graphicData uri="http://schemas.openxmlformats.org/presentationml/2006/ole">
            <mc:AlternateContent xmlns:mc="http://schemas.openxmlformats.org/markup-compatibility/2006">
              <mc:Choice xmlns:v="urn:schemas-microsoft-com:vml" Requires="v">
                <p:oleObj name="Equation" r:id="rId14" imgW="2476440" imgH="444240" progId="Equation.DSMT4">
                  <p:embed/>
                </p:oleObj>
              </mc:Choice>
              <mc:Fallback>
                <p:oleObj name="Equation" r:id="rId14" imgW="2476440" imgH="444240" progId="Equation.DSMT4">
                  <p:embed/>
                  <p:pic>
                    <p:nvPicPr>
                      <p:cNvPr id="18" name="Object 17"/>
                      <p:cNvPicPr/>
                      <p:nvPr/>
                    </p:nvPicPr>
                    <p:blipFill>
                      <a:blip r:embed="rId15"/>
                      <a:stretch>
                        <a:fillRect/>
                      </a:stretch>
                    </p:blipFill>
                    <p:spPr>
                      <a:xfrm>
                        <a:off x="2824163" y="531336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421892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C871E-6845-426A-AFC9-581AFB78B8C0}"/>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9E2C03D4-C289-4C45-A7EE-A3B757241099}"/>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53D5CF77-3722-41A7-8F1B-4B22EB85181C}"/>
              </a:ext>
            </a:extLst>
          </p:cNvPr>
          <p:cNvSpPr>
            <a:spLocks noGrp="1"/>
          </p:cNvSpPr>
          <p:nvPr>
            <p:ph type="sldNum" sz="quarter" idx="12"/>
          </p:nvPr>
        </p:nvSpPr>
        <p:spPr/>
        <p:txBody>
          <a:bodyPr/>
          <a:lstStyle/>
          <a:p>
            <a:fld id="{CE368B07-CEBF-4C80-90AF-53B34FA04CF3}" type="slidenum">
              <a:rPr lang="en-US" smtClean="0"/>
              <a:t>4</a:t>
            </a:fld>
            <a:endParaRPr lang="en-US"/>
          </a:p>
        </p:txBody>
      </p:sp>
      <p:pic>
        <p:nvPicPr>
          <p:cNvPr id="5" name="Picture 4">
            <a:extLst>
              <a:ext uri="{FF2B5EF4-FFF2-40B4-BE49-F238E27FC236}">
                <a16:creationId xmlns:a16="http://schemas.microsoft.com/office/drawing/2014/main" id="{1F018690-8F27-8C91-2221-F08E5EC02E71}"/>
              </a:ext>
            </a:extLst>
          </p:cNvPr>
          <p:cNvPicPr>
            <a:picLocks noChangeAspect="1"/>
          </p:cNvPicPr>
          <p:nvPr/>
        </p:nvPicPr>
        <p:blipFill>
          <a:blip r:embed="rId2"/>
          <a:stretch>
            <a:fillRect/>
          </a:stretch>
        </p:blipFill>
        <p:spPr>
          <a:xfrm>
            <a:off x="-62987" y="1054053"/>
            <a:ext cx="9206987" cy="2374947"/>
          </a:xfrm>
          <a:prstGeom prst="rect">
            <a:avLst/>
          </a:prstGeom>
        </p:spPr>
      </p:pic>
    </p:spTree>
    <p:extLst>
      <p:ext uri="{BB962C8B-B14F-4D97-AF65-F5344CB8AC3E}">
        <p14:creationId xmlns:p14="http://schemas.microsoft.com/office/powerpoint/2010/main" val="384935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869702" y="319231"/>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535601" y="231369"/>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24449" y="88399"/>
            <a:ext cx="1324502" cy="461665"/>
          </a:xfrm>
          <a:prstGeom prst="rect">
            <a:avLst/>
          </a:prstGeom>
          <a:noFill/>
        </p:spPr>
        <p:txBody>
          <a:bodyPr wrap="square" rtlCol="0">
            <a:spAutoFit/>
          </a:bodyPr>
          <a:lstStyle/>
          <a:p>
            <a:r>
              <a:rPr lang="en-US" sz="2400" dirty="0">
                <a:latin typeface="+mj-lt"/>
              </a:rPr>
              <a:t>detector</a:t>
            </a:r>
          </a:p>
        </p:txBody>
      </p:sp>
      <p:sp>
        <p:nvSpPr>
          <p:cNvPr id="9" name="TextBox 8">
            <a:extLst>
              <a:ext uri="{FF2B5EF4-FFF2-40B4-BE49-F238E27FC236}">
                <a16:creationId xmlns:a16="http://schemas.microsoft.com/office/drawing/2014/main" id="{3E27563B-4388-4117-91BA-0D31710843D2}"/>
              </a:ext>
            </a:extLst>
          </p:cNvPr>
          <p:cNvSpPr txBox="1"/>
          <p:nvPr/>
        </p:nvSpPr>
        <p:spPr>
          <a:xfrm>
            <a:off x="419100" y="5815271"/>
            <a:ext cx="8305800" cy="461665"/>
          </a:xfrm>
          <a:prstGeom prst="rect">
            <a:avLst/>
          </a:prstGeom>
          <a:noFill/>
        </p:spPr>
        <p:txBody>
          <a:bodyPr wrap="square" rtlCol="0">
            <a:spAutoFit/>
          </a:bodyPr>
          <a:lstStyle/>
          <a:p>
            <a:r>
              <a:rPr lang="en-US" sz="2400" dirty="0">
                <a:latin typeface="+mj-lt"/>
              </a:rPr>
              <a:t>Can you think of examples of such an experimental setup?</a:t>
            </a:r>
          </a:p>
        </p:txBody>
      </p:sp>
    </p:spTree>
    <p:extLst>
      <p:ext uri="{BB962C8B-B14F-4D97-AF65-F5344CB8AC3E}">
        <p14:creationId xmlns:p14="http://schemas.microsoft.com/office/powerpoint/2010/main" val="369055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03A7-323E-4A94-A1B5-1A22EB38B4AF}"/>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7AF0140D-4D1F-4519-9834-77BBB943BF34}"/>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0A5A12F9-9BAF-48E4-B8CA-E844B12FF414}"/>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6" name="TextBox 5">
            <a:extLst>
              <a:ext uri="{FF2B5EF4-FFF2-40B4-BE49-F238E27FC236}">
                <a16:creationId xmlns:a16="http://schemas.microsoft.com/office/drawing/2014/main" id="{C5110FC4-EAB3-42EE-B21D-7ED7D3FDB3B0}"/>
              </a:ext>
            </a:extLst>
          </p:cNvPr>
          <p:cNvSpPr txBox="1"/>
          <p:nvPr/>
        </p:nvSpPr>
        <p:spPr>
          <a:xfrm>
            <a:off x="152400" y="371061"/>
            <a:ext cx="8305800" cy="2308324"/>
          </a:xfrm>
          <a:prstGeom prst="rect">
            <a:avLst/>
          </a:prstGeom>
          <a:noFill/>
        </p:spPr>
        <p:txBody>
          <a:bodyPr wrap="square" rtlCol="0">
            <a:spAutoFit/>
          </a:bodyPr>
          <a:lstStyle/>
          <a:p>
            <a:r>
              <a:rPr lang="en-US" sz="2400" dirty="0">
                <a:latin typeface="+mj-lt"/>
              </a:rPr>
              <a:t>Other experimental designs – </a:t>
            </a:r>
          </a:p>
          <a:p>
            <a:r>
              <a:rPr lang="en-US" sz="2400" dirty="0">
                <a:latin typeface="+mj-lt"/>
              </a:rPr>
              <a:t>       At CERN </a:t>
            </a:r>
            <a:r>
              <a:rPr lang="en-US" sz="2400" dirty="0">
                <a:latin typeface="+mj-lt"/>
                <a:hlinkClick r:id="rId3"/>
              </a:rPr>
              <a:t>https://home.cern/science/experiments/totem</a:t>
            </a:r>
            <a:r>
              <a:rPr lang="en-US" sz="2400" dirty="0">
                <a:latin typeface="+mj-lt"/>
              </a:rPr>
              <a:t> the study of highly energetic proton-proton scattering is designed in the center of mass frame of reference by accelerating two proton beams focused to collide head on in the Large Hadron Collider LHC facility.</a:t>
            </a:r>
          </a:p>
        </p:txBody>
      </p:sp>
      <p:pic>
        <p:nvPicPr>
          <p:cNvPr id="7" name="Picture 6">
            <a:extLst>
              <a:ext uri="{FF2B5EF4-FFF2-40B4-BE49-F238E27FC236}">
                <a16:creationId xmlns:a16="http://schemas.microsoft.com/office/drawing/2014/main" id="{3B160859-FE47-445A-8549-10B892B5EE18}"/>
              </a:ext>
            </a:extLst>
          </p:cNvPr>
          <p:cNvPicPr>
            <a:picLocks noChangeAspect="1"/>
          </p:cNvPicPr>
          <p:nvPr/>
        </p:nvPicPr>
        <p:blipFill>
          <a:blip r:embed="rId4"/>
          <a:stretch>
            <a:fillRect/>
          </a:stretch>
        </p:blipFill>
        <p:spPr>
          <a:xfrm>
            <a:off x="533400" y="2699263"/>
            <a:ext cx="7315200" cy="3457575"/>
          </a:xfrm>
          <a:prstGeom prst="rect">
            <a:avLst/>
          </a:prstGeom>
        </p:spPr>
      </p:pic>
      <p:sp>
        <p:nvSpPr>
          <p:cNvPr id="8" name="TextBox 7">
            <a:extLst>
              <a:ext uri="{FF2B5EF4-FFF2-40B4-BE49-F238E27FC236}">
                <a16:creationId xmlns:a16="http://schemas.microsoft.com/office/drawing/2014/main" id="{9239BA29-0619-4CCE-8681-F656989BB21E}"/>
              </a:ext>
            </a:extLst>
          </p:cNvPr>
          <p:cNvSpPr txBox="1"/>
          <p:nvPr/>
        </p:nvSpPr>
        <p:spPr>
          <a:xfrm>
            <a:off x="304800" y="2570790"/>
            <a:ext cx="6934200" cy="461665"/>
          </a:xfrm>
          <a:prstGeom prst="rect">
            <a:avLst/>
          </a:prstGeom>
          <a:noFill/>
        </p:spPr>
        <p:txBody>
          <a:bodyPr wrap="square" rtlCol="0">
            <a:spAutoFit/>
          </a:bodyPr>
          <a:lstStyle/>
          <a:p>
            <a:r>
              <a:rPr lang="en-US" sz="2400" dirty="0">
                <a:latin typeface="+mj-lt"/>
              </a:rPr>
              <a:t>Figure from CERN website </a:t>
            </a:r>
          </a:p>
        </p:txBody>
      </p:sp>
      <p:sp>
        <p:nvSpPr>
          <p:cNvPr id="9" name="TextBox 8">
            <a:extLst>
              <a:ext uri="{FF2B5EF4-FFF2-40B4-BE49-F238E27FC236}">
                <a16:creationId xmlns:a16="http://schemas.microsoft.com/office/drawing/2014/main" id="{63D222D6-8FF4-43E4-BEFF-9E71E3192196}"/>
              </a:ext>
            </a:extLst>
          </p:cNvPr>
          <p:cNvSpPr txBox="1"/>
          <p:nvPr/>
        </p:nvSpPr>
        <p:spPr>
          <a:xfrm>
            <a:off x="271670" y="5987405"/>
            <a:ext cx="8763000" cy="461665"/>
          </a:xfrm>
          <a:prstGeom prst="rect">
            <a:avLst/>
          </a:prstGeom>
          <a:noFill/>
        </p:spPr>
        <p:txBody>
          <a:bodyPr wrap="square" rtlCol="0">
            <a:spAutoFit/>
          </a:bodyPr>
          <a:lstStyle/>
          <a:p>
            <a:r>
              <a:rPr lang="en-US" sz="2400" dirty="0">
                <a:latin typeface="+mj-lt"/>
              </a:rPr>
              <a:t>What might be the advantage/disadvantage of this design?</a:t>
            </a:r>
          </a:p>
        </p:txBody>
      </p:sp>
    </p:spTree>
    <p:extLst>
      <p:ext uri="{BB962C8B-B14F-4D97-AF65-F5344CB8AC3E}">
        <p14:creationId xmlns:p14="http://schemas.microsoft.com/office/powerpoint/2010/main" val="377119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DDA07-E410-4C49-8134-B421E6AA7E9E}"/>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B3498C6C-4368-4317-BB53-62F43BBA50D5}"/>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A468EB4C-29A8-48E9-BFC3-30C51E3C994A}"/>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2C4F9C65-3630-4061-808F-A17575408D70}"/>
              </a:ext>
            </a:extLst>
          </p:cNvPr>
          <p:cNvSpPr txBox="1"/>
          <p:nvPr/>
        </p:nvSpPr>
        <p:spPr>
          <a:xfrm>
            <a:off x="228600" y="228600"/>
            <a:ext cx="7848600" cy="1569660"/>
          </a:xfrm>
          <a:prstGeom prst="rect">
            <a:avLst/>
          </a:prstGeom>
          <a:noFill/>
        </p:spPr>
        <p:txBody>
          <a:bodyPr wrap="square" rtlCol="0">
            <a:spAutoFit/>
          </a:bodyPr>
          <a:lstStyle/>
          <a:p>
            <a:r>
              <a:rPr lang="en-US" sz="2400" dirty="0"/>
              <a:t>What are the benefits/disadvantages of expressing the scattering cross section in the laboratory frame of reference vs center of mass frame of reference? (When or why to use a particular frame of reference)</a:t>
            </a:r>
          </a:p>
        </p:txBody>
      </p:sp>
      <p:sp>
        <p:nvSpPr>
          <p:cNvPr id="6" name="TextBox 5">
            <a:extLst>
              <a:ext uri="{FF2B5EF4-FFF2-40B4-BE49-F238E27FC236}">
                <a16:creationId xmlns:a16="http://schemas.microsoft.com/office/drawing/2014/main" id="{56C1E792-2652-4845-80C8-4DAB4BBC6952}"/>
              </a:ext>
            </a:extLst>
          </p:cNvPr>
          <p:cNvSpPr txBox="1"/>
          <p:nvPr/>
        </p:nvSpPr>
        <p:spPr>
          <a:xfrm>
            <a:off x="228600" y="2590800"/>
            <a:ext cx="3886200" cy="2308324"/>
          </a:xfrm>
          <a:prstGeom prst="rect">
            <a:avLst/>
          </a:prstGeom>
          <a:noFill/>
        </p:spPr>
        <p:txBody>
          <a:bodyPr wrap="square" rtlCol="0">
            <a:spAutoFit/>
          </a:bodyPr>
          <a:lstStyle/>
          <a:p>
            <a:r>
              <a:rPr lang="en-US" sz="2400" b="1" u="sng" dirty="0">
                <a:latin typeface="+mj-lt"/>
              </a:rPr>
              <a:t>Advantages of Lab frame</a:t>
            </a:r>
          </a:p>
          <a:p>
            <a:pPr marL="457200" indent="-457200">
              <a:buFont typeface="+mj-lt"/>
              <a:buAutoNum type="arabicPeriod"/>
            </a:pPr>
            <a:r>
              <a:rPr lang="en-US" sz="2400" dirty="0">
                <a:latin typeface="+mj-lt"/>
              </a:rPr>
              <a:t>Natural experimental design.</a:t>
            </a:r>
          </a:p>
          <a:p>
            <a:pPr marL="457200" indent="-457200">
              <a:buFont typeface="+mj-lt"/>
              <a:buAutoNum type="arabicPeriod"/>
            </a:pPr>
            <a:r>
              <a:rPr lang="en-US" sz="2400" dirty="0">
                <a:latin typeface="+mj-lt"/>
              </a:rPr>
              <a:t>Some targets are more naturally at rest.</a:t>
            </a:r>
          </a:p>
          <a:p>
            <a:pPr marL="457200" indent="-457200">
              <a:buFont typeface="+mj-lt"/>
              <a:buAutoNum type="arabicPeriod"/>
            </a:pPr>
            <a:r>
              <a:rPr lang="en-US" sz="2400" dirty="0">
                <a:latin typeface="+mj-lt"/>
              </a:rPr>
              <a:t>??</a:t>
            </a:r>
          </a:p>
        </p:txBody>
      </p:sp>
      <p:sp>
        <p:nvSpPr>
          <p:cNvPr id="7" name="TextBox 6">
            <a:extLst>
              <a:ext uri="{FF2B5EF4-FFF2-40B4-BE49-F238E27FC236}">
                <a16:creationId xmlns:a16="http://schemas.microsoft.com/office/drawing/2014/main" id="{BC9A1C7C-CCD5-43B5-9E02-D50804AC6E71}"/>
              </a:ext>
            </a:extLst>
          </p:cNvPr>
          <p:cNvSpPr txBox="1"/>
          <p:nvPr/>
        </p:nvSpPr>
        <p:spPr>
          <a:xfrm>
            <a:off x="4800600" y="2590800"/>
            <a:ext cx="3886200" cy="2308324"/>
          </a:xfrm>
          <a:prstGeom prst="rect">
            <a:avLst/>
          </a:prstGeom>
          <a:noFill/>
        </p:spPr>
        <p:txBody>
          <a:bodyPr wrap="square" rtlCol="0">
            <a:spAutoFit/>
          </a:bodyPr>
          <a:lstStyle/>
          <a:p>
            <a:r>
              <a:rPr lang="en-US" sz="2400" b="1" u="sng" dirty="0">
                <a:latin typeface="+mj-lt"/>
              </a:rPr>
              <a:t>Advantages of CM frame</a:t>
            </a:r>
          </a:p>
          <a:p>
            <a:pPr marL="457200" indent="-457200">
              <a:buFont typeface="+mj-lt"/>
              <a:buAutoNum type="arabicPeriod"/>
            </a:pPr>
            <a:r>
              <a:rPr lang="en-US" sz="2400" dirty="0">
                <a:latin typeface="+mj-lt"/>
              </a:rPr>
              <a:t>Analysis is done in CM frame.</a:t>
            </a:r>
          </a:p>
          <a:p>
            <a:pPr marL="457200" indent="-457200">
              <a:buFont typeface="+mj-lt"/>
              <a:buAutoNum type="arabicPeriod"/>
            </a:pPr>
            <a:r>
              <a:rPr lang="en-US" sz="2400" dirty="0">
                <a:latin typeface="+mj-lt"/>
              </a:rPr>
              <a:t>Experiment is more energy efficient.</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23286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9/27/2023</a:t>
            </a:r>
          </a:p>
        </p:txBody>
      </p:sp>
      <p:sp>
        <p:nvSpPr>
          <p:cNvPr id="3" name="Footer Placeholder 2"/>
          <p:cNvSpPr>
            <a:spLocks noGrp="1"/>
          </p:cNvSpPr>
          <p:nvPr>
            <p:ph type="ftr" sz="quarter" idx="11"/>
          </p:nvPr>
        </p:nvSpPr>
        <p:spPr/>
        <p:txBody>
          <a:bodyPr/>
          <a:lstStyle/>
          <a:p>
            <a:r>
              <a:rPr lang="en-US"/>
              <a:t>PHY 711  Fall 2023 -- Lecture 14</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0" name=""/>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0" name=""/>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0" name=""/>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95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A66F4-53BA-4D86-8693-0CA7F81C904A}"/>
              </a:ext>
            </a:extLst>
          </p:cNvPr>
          <p:cNvSpPr>
            <a:spLocks noGrp="1"/>
          </p:cNvSpPr>
          <p:nvPr>
            <p:ph type="dt" sz="half" idx="10"/>
          </p:nvPr>
        </p:nvSpPr>
        <p:spPr/>
        <p:txBody>
          <a:bodyPr/>
          <a:lstStyle/>
          <a:p>
            <a:r>
              <a:rPr lang="en-US"/>
              <a:t>9/27/2023</a:t>
            </a:r>
          </a:p>
        </p:txBody>
      </p:sp>
      <p:sp>
        <p:nvSpPr>
          <p:cNvPr id="3" name="Footer Placeholder 2">
            <a:extLst>
              <a:ext uri="{FF2B5EF4-FFF2-40B4-BE49-F238E27FC236}">
                <a16:creationId xmlns:a16="http://schemas.microsoft.com/office/drawing/2014/main" id="{66D76D3B-4437-464B-9E11-AA5E6B4EE8B3}"/>
              </a:ext>
            </a:extLst>
          </p:cNvPr>
          <p:cNvSpPr>
            <a:spLocks noGrp="1"/>
          </p:cNvSpPr>
          <p:nvPr>
            <p:ph type="ftr" sz="quarter" idx="11"/>
          </p:nvPr>
        </p:nvSpPr>
        <p:spPr/>
        <p:txBody>
          <a:bodyPr/>
          <a:lstStyle/>
          <a:p>
            <a:r>
              <a:rPr lang="en-US"/>
              <a:t>PHY 711  Fall 2023 -- Lecture 14</a:t>
            </a:r>
          </a:p>
        </p:txBody>
      </p:sp>
      <p:sp>
        <p:nvSpPr>
          <p:cNvPr id="4" name="Slide Number Placeholder 3">
            <a:extLst>
              <a:ext uri="{FF2B5EF4-FFF2-40B4-BE49-F238E27FC236}">
                <a16:creationId xmlns:a16="http://schemas.microsoft.com/office/drawing/2014/main" id="{46FD45EB-3FB5-44F4-913C-92B4C4990957}"/>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93D24250-4D39-4DCD-98EB-2A06DE37C309}"/>
              </a:ext>
            </a:extLst>
          </p:cNvPr>
          <p:cNvSpPr txBox="1"/>
          <p:nvPr/>
        </p:nvSpPr>
        <p:spPr>
          <a:xfrm>
            <a:off x="304800" y="75685"/>
            <a:ext cx="8001000" cy="2677656"/>
          </a:xfrm>
          <a:prstGeom prst="rect">
            <a:avLst/>
          </a:prstGeom>
          <a:noFill/>
        </p:spPr>
        <p:txBody>
          <a:bodyPr wrap="square" rtlCol="0">
            <a:spAutoFit/>
          </a:bodyPr>
          <a:lstStyle/>
          <a:p>
            <a:r>
              <a:rPr lang="en-US" sz="2400" dirty="0"/>
              <a:t>More details --</a:t>
            </a:r>
          </a:p>
          <a:p>
            <a:endParaRPr lang="en-US" sz="2400" dirty="0"/>
          </a:p>
          <a:p>
            <a:r>
              <a:rPr lang="en-US" sz="2400" dirty="0"/>
              <a:t>We imagine that the beam of particles has a cylindrical geometry and that  the physics is totally uniform in the azimuthal direction.    The cross section of the beam is a circle. </a:t>
            </a:r>
          </a:p>
          <a:p>
            <a:endParaRPr lang="en-US" sz="2400" dirty="0">
              <a:latin typeface="+mj-lt"/>
            </a:endParaRPr>
          </a:p>
        </p:txBody>
      </p:sp>
      <p:sp>
        <p:nvSpPr>
          <p:cNvPr id="6" name="Oval 5">
            <a:extLst>
              <a:ext uri="{FF2B5EF4-FFF2-40B4-BE49-F238E27FC236}">
                <a16:creationId xmlns:a16="http://schemas.microsoft.com/office/drawing/2014/main" id="{4CCB446F-9186-4C85-9EE2-AE81A027C33F}"/>
              </a:ext>
            </a:extLst>
          </p:cNvPr>
          <p:cNvSpPr/>
          <p:nvPr/>
        </p:nvSpPr>
        <p:spPr>
          <a:xfrm>
            <a:off x="1143000" y="3886200"/>
            <a:ext cx="1295400" cy="1219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711392-3994-470D-9A27-9C037A3B1E4A}"/>
              </a:ext>
            </a:extLst>
          </p:cNvPr>
          <p:cNvSpPr/>
          <p:nvPr/>
        </p:nvSpPr>
        <p:spPr>
          <a:xfrm>
            <a:off x="1752600" y="4450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4900BD6-7C1B-479A-90FB-E2C4F3EA76EE}"/>
              </a:ext>
            </a:extLst>
          </p:cNvPr>
          <p:cNvSpPr/>
          <p:nvPr/>
        </p:nvSpPr>
        <p:spPr>
          <a:xfrm>
            <a:off x="1706881" y="3810000"/>
            <a:ext cx="121919" cy="152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CF76FF79-2E4D-4221-8808-5FD1F3BCDFC8}"/>
              </a:ext>
            </a:extLst>
          </p:cNvPr>
          <p:cNvSpPr/>
          <p:nvPr/>
        </p:nvSpPr>
        <p:spPr>
          <a:xfrm rot="10800000">
            <a:off x="1371600" y="3838049"/>
            <a:ext cx="228600" cy="6120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A48FDF-E0BC-4F83-BA8C-9EEBADDAC171}"/>
              </a:ext>
            </a:extLst>
          </p:cNvPr>
          <p:cNvSpPr txBox="1"/>
          <p:nvPr/>
        </p:nvSpPr>
        <p:spPr>
          <a:xfrm>
            <a:off x="944881" y="3857387"/>
            <a:ext cx="304800" cy="461665"/>
          </a:xfrm>
          <a:prstGeom prst="rect">
            <a:avLst/>
          </a:prstGeom>
          <a:noFill/>
        </p:spPr>
        <p:txBody>
          <a:bodyPr wrap="square" rtlCol="0">
            <a:spAutoFit/>
          </a:bodyPr>
          <a:lstStyle/>
          <a:p>
            <a:r>
              <a:rPr lang="en-US" sz="2400" b="1" i="1" dirty="0">
                <a:latin typeface="+mj-lt"/>
              </a:rPr>
              <a:t>b</a:t>
            </a:r>
          </a:p>
        </p:txBody>
      </p:sp>
      <p:sp>
        <p:nvSpPr>
          <p:cNvPr id="11" name="TextBox 10">
            <a:extLst>
              <a:ext uri="{FF2B5EF4-FFF2-40B4-BE49-F238E27FC236}">
                <a16:creationId xmlns:a16="http://schemas.microsoft.com/office/drawing/2014/main" id="{514182ED-2B5D-4384-B618-67AA9678AF30}"/>
              </a:ext>
            </a:extLst>
          </p:cNvPr>
          <p:cNvSpPr txBox="1"/>
          <p:nvPr/>
        </p:nvSpPr>
        <p:spPr>
          <a:xfrm>
            <a:off x="2362200" y="3617268"/>
            <a:ext cx="5791200" cy="830997"/>
          </a:xfrm>
          <a:prstGeom prst="rect">
            <a:avLst/>
          </a:prstGeom>
          <a:noFill/>
        </p:spPr>
        <p:txBody>
          <a:bodyPr wrap="square" rtlCol="0">
            <a:spAutoFit/>
          </a:bodyPr>
          <a:lstStyle/>
          <a:p>
            <a:r>
              <a:rPr lang="en-US" sz="2400" b="1" dirty="0">
                <a:solidFill>
                  <a:srgbClr val="FF0000"/>
                </a:solidFill>
                <a:latin typeface="+mj-lt"/>
                <a:sym typeface="Wingdings" panose="05000000000000000000" pitchFamily="2" charset="2"/>
              </a:rPr>
              <a:t>This piece of the beam scatters into the detector at angle </a:t>
            </a:r>
            <a:r>
              <a:rPr lang="en-US" sz="2400" b="1" dirty="0">
                <a:solidFill>
                  <a:srgbClr val="FF0000"/>
                </a:solidFill>
                <a:latin typeface="Symbol" panose="05050102010706020507" pitchFamily="18" charset="2"/>
                <a:sym typeface="Wingdings" panose="05000000000000000000" pitchFamily="2" charset="2"/>
              </a:rPr>
              <a:t>q</a:t>
            </a:r>
            <a:endParaRPr lang="en-US" sz="2400" b="1" dirty="0">
              <a:solidFill>
                <a:srgbClr val="FF0000"/>
              </a:solidFill>
              <a:latin typeface="Symbol" panose="05050102010706020507" pitchFamily="18" charset="2"/>
            </a:endParaRPr>
          </a:p>
        </p:txBody>
      </p:sp>
      <p:sp>
        <p:nvSpPr>
          <p:cNvPr id="12" name="TextBox 11">
            <a:extLst>
              <a:ext uri="{FF2B5EF4-FFF2-40B4-BE49-F238E27FC236}">
                <a16:creationId xmlns:a16="http://schemas.microsoft.com/office/drawing/2014/main" id="{50F60936-01E4-4617-BEFF-DCC85B8C9700}"/>
              </a:ext>
            </a:extLst>
          </p:cNvPr>
          <p:cNvSpPr txBox="1"/>
          <p:nvPr/>
        </p:nvSpPr>
        <p:spPr>
          <a:xfrm>
            <a:off x="3657600" y="4469926"/>
            <a:ext cx="5251174" cy="1200329"/>
          </a:xfrm>
          <a:prstGeom prst="rect">
            <a:avLst/>
          </a:prstGeom>
          <a:noFill/>
        </p:spPr>
        <p:txBody>
          <a:bodyPr wrap="square" rtlCol="0">
            <a:spAutoFit/>
          </a:bodyPr>
          <a:lstStyle/>
          <a:p>
            <a:r>
              <a:rPr lang="en-US" sz="2400" dirty="0">
                <a:latin typeface="+mj-lt"/>
              </a:rPr>
              <a:t>This logic leads to the notion that b is a function of theta and we will try to find b(</a:t>
            </a:r>
            <a:r>
              <a:rPr lang="en-US" sz="2400" dirty="0">
                <a:latin typeface="Symbol" panose="05050102010706020507" pitchFamily="18" charset="2"/>
              </a:rPr>
              <a:t>q</a:t>
            </a:r>
            <a:r>
              <a:rPr lang="en-US" sz="2400" dirty="0">
                <a:latin typeface="+mj-lt"/>
              </a:rPr>
              <a:t>) for various cases.</a:t>
            </a:r>
          </a:p>
        </p:txBody>
      </p:sp>
      <p:sp>
        <p:nvSpPr>
          <p:cNvPr id="13" name="Arrow: Circular 12">
            <a:extLst>
              <a:ext uri="{FF2B5EF4-FFF2-40B4-BE49-F238E27FC236}">
                <a16:creationId xmlns:a16="http://schemas.microsoft.com/office/drawing/2014/main" id="{15659B12-050D-4B42-9B3A-E4DB0776B42C}"/>
              </a:ext>
            </a:extLst>
          </p:cNvPr>
          <p:cNvSpPr/>
          <p:nvPr/>
        </p:nvSpPr>
        <p:spPr>
          <a:xfrm rot="11977371">
            <a:off x="925341" y="4410405"/>
            <a:ext cx="1684700" cy="1316765"/>
          </a:xfrm>
          <a:prstGeom prst="circularArrow">
            <a:avLst>
              <a:gd name="adj1" fmla="val 0"/>
              <a:gd name="adj2" fmla="val 1142319"/>
              <a:gd name="adj3" fmla="val 19904793"/>
              <a:gd name="adj4" fmla="val 10800000"/>
              <a:gd name="adj5" fmla="val 13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4" name="Object 13">
            <a:extLst>
              <a:ext uri="{FF2B5EF4-FFF2-40B4-BE49-F238E27FC236}">
                <a16:creationId xmlns:a16="http://schemas.microsoft.com/office/drawing/2014/main" id="{5000EA1A-9220-436B-A682-9795BA45BF5A}"/>
              </a:ext>
            </a:extLst>
          </p:cNvPr>
          <p:cNvGraphicFramePr>
            <a:graphicFrameLocks noChangeAspect="1"/>
          </p:cNvGraphicFramePr>
          <p:nvPr>
            <p:extLst>
              <p:ext uri="{D42A27DB-BD31-4B8C-83A1-F6EECF244321}">
                <p14:modId xmlns:p14="http://schemas.microsoft.com/office/powerpoint/2010/main" val="3463243093"/>
              </p:ext>
            </p:extLst>
          </p:nvPr>
        </p:nvGraphicFramePr>
        <p:xfrm>
          <a:off x="298174" y="5609262"/>
          <a:ext cx="3235325" cy="522445"/>
        </p:xfrm>
        <a:graphic>
          <a:graphicData uri="http://schemas.openxmlformats.org/presentationml/2006/ole">
            <mc:AlternateContent xmlns:mc="http://schemas.openxmlformats.org/markup-compatibility/2006">
              <mc:Choice xmlns:v="urn:schemas-microsoft-com:vml" Requires="v">
                <p:oleObj name="Equation" r:id="rId2" imgW="1257120" imgH="203040" progId="Equation.DSMT4">
                  <p:embed/>
                </p:oleObj>
              </mc:Choice>
              <mc:Fallback>
                <p:oleObj name="Equation" r:id="rId2" imgW="1257120" imgH="203040" progId="Equation.DSMT4">
                  <p:embed/>
                  <p:pic>
                    <p:nvPicPr>
                      <p:cNvPr id="0" name=""/>
                      <p:cNvPicPr/>
                      <p:nvPr/>
                    </p:nvPicPr>
                    <p:blipFill>
                      <a:blip r:embed="rId3"/>
                      <a:stretch>
                        <a:fillRect/>
                      </a:stretch>
                    </p:blipFill>
                    <p:spPr>
                      <a:xfrm>
                        <a:off x="298174" y="5609262"/>
                        <a:ext cx="3235325" cy="52244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07588EF-80DA-44A8-E37F-0F255DE63DC1}"/>
              </a:ext>
            </a:extLst>
          </p:cNvPr>
          <p:cNvSpPr txBox="1"/>
          <p:nvPr/>
        </p:nvSpPr>
        <p:spPr>
          <a:xfrm>
            <a:off x="685800" y="2812950"/>
            <a:ext cx="2590800" cy="830997"/>
          </a:xfrm>
          <a:prstGeom prst="rect">
            <a:avLst/>
          </a:prstGeom>
          <a:noFill/>
        </p:spPr>
        <p:txBody>
          <a:bodyPr wrap="square" rtlCol="0">
            <a:spAutoFit/>
          </a:bodyPr>
          <a:lstStyle/>
          <a:p>
            <a:r>
              <a:rPr lang="en-US" sz="2400" dirty="0">
                <a:latin typeface="+mj-lt"/>
              </a:rPr>
              <a:t>View of beam cross section:</a:t>
            </a:r>
          </a:p>
        </p:txBody>
      </p:sp>
    </p:spTree>
    <p:extLst>
      <p:ext uri="{BB962C8B-B14F-4D97-AF65-F5344CB8AC3E}">
        <p14:creationId xmlns:p14="http://schemas.microsoft.com/office/powerpoint/2010/main" val="320348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7139</TotalTime>
  <Words>2236</Words>
  <Application>Microsoft Office PowerPoint</Application>
  <PresentationFormat>On-screen Show (4:3)</PresentationFormat>
  <Paragraphs>315</Paragraphs>
  <Slides>38</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4"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376</cp:revision>
  <cp:lastPrinted>2020-08-29T22:33:07Z</cp:lastPrinted>
  <dcterms:created xsi:type="dcterms:W3CDTF">2012-01-10T18:32:24Z</dcterms:created>
  <dcterms:modified xsi:type="dcterms:W3CDTF">2023-09-27T13:15:56Z</dcterms:modified>
</cp:coreProperties>
</file>