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96" r:id="rId3"/>
    <p:sldId id="354" r:id="rId4"/>
    <p:sldId id="355" r:id="rId5"/>
    <p:sldId id="356" r:id="rId6"/>
    <p:sldId id="361" r:id="rId7"/>
    <p:sldId id="357" r:id="rId8"/>
    <p:sldId id="358" r:id="rId9"/>
    <p:sldId id="359" r:id="rId10"/>
    <p:sldId id="360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6" r:id="rId25"/>
    <p:sldId id="377" r:id="rId26"/>
    <p:sldId id="37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1228" autoAdjust="0"/>
  </p:normalViewPr>
  <p:slideViewPr>
    <p:cSldViewPr>
      <p:cViewPr varScale="1">
        <p:scale>
          <a:sx n="64" d="100"/>
          <a:sy n="64" d="100"/>
        </p:scale>
        <p:origin x="10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Maple.     We have 6 eigenvalues and 3 non-zero modes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equations for extended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euqations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extensions to a 3-dimensional crystalline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normal modes from experiment and simulations for face centered cubic Al (left) and Ni (right).    Interestingly, the phonon frequency patterns are similar for these very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– diamond.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diamond from simulation </a:t>
            </a:r>
            <a:r>
              <a:rPr lang="en-US"/>
              <a:t>and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7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starting the material covered in Chap. 4.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finite systems,   consider equilibria in two dimensions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will consider 3 masses in an equilateral triangle configuration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4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8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 3 displacements for the equilateral triangle geometry, we find these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is a 6x6 matrix problem to find eigenvalues and eigenvectors.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18 – Chap. 4 (F &amp; 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Analysis of motion near equilibrium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finite 2 and 3 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extended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3810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05600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76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42720" imgH="203040" progId="Equation.3">
                  <p:embed/>
                </p:oleObj>
              </mc:Choice>
              <mc:Fallback>
                <p:oleObj name="数式" r:id="rId6" imgW="34272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C55FC5-6B87-4FAC-8A4E-B061B5886E8C}"/>
              </a:ext>
            </a:extLst>
          </p:cNvPr>
          <p:cNvSpPr txBox="1"/>
          <p:nvPr/>
        </p:nvSpPr>
        <p:spPr>
          <a:xfrm>
            <a:off x="5405163" y="13383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 help from Maple</a:t>
            </a:r>
          </a:p>
        </p:txBody>
      </p:sp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EF251-CE88-4CBC-8F52-94BAD455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3491C-9522-47D9-B84A-DAE64D30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FC7D1-281C-400E-9E16-099521D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16F0BB-87C9-400E-825C-C62DC0835C77}"/>
              </a:ext>
            </a:extLst>
          </p:cNvPr>
          <p:cNvGrpSpPr/>
          <p:nvPr/>
        </p:nvGrpSpPr>
        <p:grpSpPr>
          <a:xfrm>
            <a:off x="430696" y="685800"/>
            <a:ext cx="4381500" cy="3483650"/>
            <a:chOff x="419100" y="1931015"/>
            <a:chExt cx="4381500" cy="34836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E614D4-C609-4A4D-B05B-5E0D1DA5A319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BF313E-F4F9-4C52-839C-A74238284781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EFCA623-C9A4-41C2-AAE7-26811467D0A4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295E4A-5DB5-46CA-8A64-29EFC3470729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3FFBEA3-2A00-4DCA-9BDD-DF9F48C77E0F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AFB4EDF-7C0F-4EE2-A1B2-5012DE489408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AAEDC3-FB84-49E2-BC3E-9815CDB89D23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269C5E-1822-450B-9CFC-33C6D3131FC1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731D3A-4018-4A8B-A29B-BACBACA4C9F1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99C327E-D069-4382-B8F6-67420CC5A2A7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459579C-A53D-4DC6-9492-B21E88A9342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929242C-0799-4395-A91C-107DEAF8AA9A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1EB38B-6B7F-4525-9631-27D577308C94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E6F4D9-D0B5-452F-A4C1-6883A592187C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510124-8807-43FF-BBCC-77C0A3DE4B17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CE63BA-AD91-43DB-B352-7DC5C0488D8E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CB827-F575-469A-8854-5609EDEB5B8E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6A685F-EDFB-4D01-A374-BA39301D8941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BE988-4A77-443D-89BD-5892688BC14E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DEB72-CB11-44D9-8CFE-63ED00927BFB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F98E3E-1752-4E02-9B22-7F514A54A2C4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A7B159-E8C5-46A8-8A2A-2AC66534A4A0}"/>
              </a:ext>
            </a:extLst>
          </p:cNvPr>
          <p:cNvSpPr txBox="1"/>
          <p:nvPr/>
        </p:nvSpPr>
        <p:spPr>
          <a:xfrm>
            <a:off x="5334000" y="914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zero frequency modes?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B86739-7755-46B4-A2BA-A7CBF16F2054}"/>
              </a:ext>
            </a:extLst>
          </p:cNvPr>
          <p:cNvSpPr txBox="1"/>
          <p:nvPr/>
        </p:nvSpPr>
        <p:spPr>
          <a:xfrm>
            <a:off x="5459896" y="315499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non-zero frequency modes?</a:t>
            </a:r>
          </a:p>
        </p:txBody>
      </p:sp>
    </p:spTree>
    <p:extLst>
      <p:ext uri="{BB962C8B-B14F-4D97-AF65-F5344CB8AC3E}">
        <p14:creationId xmlns:p14="http://schemas.microsoft.com/office/powerpoint/2010/main" val="402179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262" y="952342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62" y="952342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3047437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7437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AE801A-93B2-43A0-36E0-6AC24A047112}"/>
              </a:ext>
            </a:extLst>
          </p:cNvPr>
          <p:cNvSpPr txBox="1"/>
          <p:nvPr/>
        </p:nvSpPr>
        <p:spPr>
          <a:xfrm>
            <a:off x="152400" y="304800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 treatment of atomic system near equilibrium</a:t>
            </a:r>
          </a:p>
        </p:txBody>
      </p:sp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65435"/>
          <a:ext cx="6934200" cy="679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25600" imgH="3149280" progId="Equation.DSMT4">
                  <p:embed/>
                </p:oleObj>
              </mc:Choice>
              <mc:Fallback>
                <p:oleObj name="Equation" r:id="rId3" imgW="3225600" imgH="3149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5435"/>
                        <a:ext cx="6934200" cy="679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FEEFB-9ABC-8D94-B967-9F9376F8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4F39-2FF3-C943-3DFF-EFC06B5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DF1BB-FC6E-804E-542E-CA000C6E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1A5229-289C-D288-FB5C-0D059AB9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45945"/>
              </p:ext>
            </p:extLst>
          </p:nvPr>
        </p:nvGraphicFramePr>
        <p:xfrm>
          <a:off x="74439" y="441755"/>
          <a:ext cx="8867465" cy="49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1866600" progId="Equation.DSMT4">
                  <p:embed/>
                </p:oleObj>
              </mc:Choice>
              <mc:Fallback>
                <p:oleObj name="Equation" r:id="rId2" imgW="3352680" imgH="1866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1A5229-289C-D288-FB5C-0D059AB9C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9" y="441755"/>
                        <a:ext cx="8867465" cy="4952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Circular 5">
            <a:extLst>
              <a:ext uri="{FF2B5EF4-FFF2-40B4-BE49-F238E27FC236}">
                <a16:creationId xmlns:a16="http://schemas.microsoft.com/office/drawing/2014/main" id="{3F6638D1-EF3A-2B77-22E2-FB37DA56BDFC}"/>
              </a:ext>
            </a:extLst>
          </p:cNvPr>
          <p:cNvSpPr/>
          <p:nvPr/>
        </p:nvSpPr>
        <p:spPr>
          <a:xfrm rot="10800000">
            <a:off x="4267200" y="3733800"/>
            <a:ext cx="1905000" cy="2057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2436E-C770-575A-A727-01D4FB681EC4}"/>
              </a:ext>
            </a:extLst>
          </p:cNvPr>
          <p:cNvSpPr txBox="1"/>
          <p:nvPr/>
        </p:nvSpPr>
        <p:spPr>
          <a:xfrm>
            <a:off x="5999922" y="5283369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q</a:t>
            </a:r>
            <a:r>
              <a:rPr lang="en-US" sz="2000" dirty="0">
                <a:latin typeface="+mj-lt"/>
              </a:rPr>
              <a:t> maps distinct configurations of periodic states.</a:t>
            </a:r>
          </a:p>
        </p:txBody>
      </p:sp>
    </p:spTree>
    <p:extLst>
      <p:ext uri="{BB962C8B-B14F-4D97-AF65-F5344CB8AC3E}">
        <p14:creationId xmlns:p14="http://schemas.microsoft.com/office/powerpoint/2010/main" val="157658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5513" y="666750"/>
          <a:ext cx="7635544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7635544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84AB-2401-4A14-A332-03229F85AE55}"/>
              </a:ext>
            </a:extLst>
          </p:cNvPr>
          <p:cNvSpPr txBox="1"/>
          <p:nvPr/>
        </p:nvSpPr>
        <p:spPr>
          <a:xfrm>
            <a:off x="838200" y="556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each q, there are 3 frequencies.</a:t>
            </a: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B0427-E333-ACD5-6D06-601DACC5E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1"/>
          <a:stretch/>
        </p:blipFill>
        <p:spPr>
          <a:xfrm>
            <a:off x="1017122" y="0"/>
            <a:ext cx="7623332" cy="6356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42176" y="5105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5017-956D-49A2-ADD8-0548A3BD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121392" cy="3305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F519-875B-4AE7-A332-C7C776A2BDA8}"/>
              </a:ext>
            </a:extLst>
          </p:cNvPr>
          <p:cNvSpPr txBox="1"/>
          <p:nvPr/>
        </p:nvSpPr>
        <p:spPr>
          <a:xfrm>
            <a:off x="990600" y="149211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Cubic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8C32F-1685-C968-56F3-A1352909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1" y="2384005"/>
            <a:ext cx="4095961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2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87BC0-A1E7-4C29-9F2C-D507C1C2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62" y="1982221"/>
            <a:ext cx="4121392" cy="3380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8087A-8AA1-4209-B1F4-6908C4363607}"/>
              </a:ext>
            </a:extLst>
          </p:cNvPr>
          <p:cNvSpPr txBox="1"/>
          <p:nvPr/>
        </p:nvSpPr>
        <p:spPr>
          <a:xfrm>
            <a:off x="1295400" y="139199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Hexagonal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DF69-FF88-4946-4F5B-AEB100F0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3" y="2239100"/>
            <a:ext cx="4019757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25C54-DF7B-C44C-DA7F-35818E58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38649-812A-0899-A20B-B6453510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307C3-26A3-2748-7224-F7C1958A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7614-6E69-BA40-2118-613C9B34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2" y="913324"/>
            <a:ext cx="5191936" cy="1050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982E1-F89C-0607-9936-C5CB795D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2" y="2030097"/>
            <a:ext cx="8186971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B9682-39D7-32C3-4334-8B103C5C1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26"/>
          <a:stretch/>
        </p:blipFill>
        <p:spPr>
          <a:xfrm>
            <a:off x="559098" y="4741528"/>
            <a:ext cx="7624264" cy="1494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1B397-3E63-8C65-A5E1-F258B21B9098}"/>
              </a:ext>
            </a:extLst>
          </p:cNvPr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Helmholz</a:t>
            </a:r>
            <a:r>
              <a:rPr lang="en-US" sz="2400" dirty="0">
                <a:latin typeface="+mj-lt"/>
              </a:rPr>
              <a:t> free energy for vibrational energy at temperature 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97079-5C4A-C0FB-3372-A0018AF6BA53}"/>
              </a:ext>
            </a:extLst>
          </p:cNvPr>
          <p:cNvSpPr txBox="1"/>
          <p:nvPr/>
        </p:nvSpPr>
        <p:spPr>
          <a:xfrm>
            <a:off x="565850" y="408386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Phonon density of states:</a:t>
            </a:r>
          </a:p>
        </p:txBody>
      </p:sp>
    </p:spTree>
    <p:extLst>
      <p:ext uri="{BB962C8B-B14F-4D97-AF65-F5344CB8AC3E}">
        <p14:creationId xmlns:p14="http://schemas.microsoft.com/office/powerpoint/2010/main" val="318902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92EAC-DB37-9737-529F-4573DAE4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EC5C4-3636-0608-C973-F9BBCED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3479C-9DB4-5CF9-72D4-F308357F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9D683-AC07-687F-4D77-6CA8BF8B5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60169" cy="4667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C54DA-D3D5-9C23-D3B7-DCB045EE61EE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 example of phonon analysis for two similar materials 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2C486-00B1-2943-26EB-A0356CACC1BA}"/>
              </a:ext>
            </a:extLst>
          </p:cNvPr>
          <p:cNvSpPr txBox="1"/>
          <p:nvPr/>
        </p:nvSpPr>
        <p:spPr>
          <a:xfrm>
            <a:off x="6217069" y="581501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calculations by Yan Li</a:t>
            </a:r>
          </a:p>
        </p:txBody>
      </p:sp>
    </p:spTree>
    <p:extLst>
      <p:ext uri="{BB962C8B-B14F-4D97-AF65-F5344CB8AC3E}">
        <p14:creationId xmlns:p14="http://schemas.microsoft.com/office/powerpoint/2010/main" val="999528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36888-0C6E-977E-9423-57A5337E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FAB7E-8565-1324-E006-20D2AABE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4E6BB-446B-8CF9-76C9-28836AC3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25DBC-CEB0-4BA0-B48D-D3A5C48A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083965" cy="4635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FC7E4-F1BA-CA74-FE1F-BBC605F93313}"/>
              </a:ext>
            </a:extLst>
          </p:cNvPr>
          <p:cNvSpPr txBox="1"/>
          <p:nvPr/>
        </p:nvSpPr>
        <p:spPr>
          <a:xfrm>
            <a:off x="6248400" y="5092938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calculations by Yan Li</a:t>
            </a:r>
          </a:p>
        </p:txBody>
      </p:sp>
    </p:spTree>
    <p:extLst>
      <p:ext uri="{BB962C8B-B14F-4D97-AF65-F5344CB8AC3E}">
        <p14:creationId xmlns:p14="http://schemas.microsoft.com/office/powerpoint/2010/main" val="27383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90800" y="2393708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63548"/>
              </p:ext>
            </p:extLst>
          </p:nvPr>
        </p:nvGraphicFramePr>
        <p:xfrm>
          <a:off x="544512" y="533102"/>
          <a:ext cx="805497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97480" imgH="1536480" progId="Equation.DSMT4">
                  <p:embed/>
                </p:oleObj>
              </mc:Choice>
              <mc:Fallback>
                <p:oleObj name="Equation" r:id="rId4" imgW="539748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512" y="533102"/>
                        <a:ext cx="8054975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3311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potential system in 2 dimensions near its equilibrium point --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CC75D-F06C-08D1-15E7-D5C01550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DB31A-C08D-3766-9618-C19E0D6F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C7BC8-6E0C-1B9A-1008-484B4C75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FA7D4-853C-4AF2-2794-D950D11AF8DB}"/>
              </a:ext>
            </a:extLst>
          </p:cNvPr>
          <p:cNvGrpSpPr/>
          <p:nvPr/>
        </p:nvGrpSpPr>
        <p:grpSpPr>
          <a:xfrm>
            <a:off x="457200" y="1066800"/>
            <a:ext cx="4381500" cy="3483650"/>
            <a:chOff x="419100" y="1931015"/>
            <a:chExt cx="4381500" cy="34836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F69769-C143-9D3E-B12A-F2FD0FF0C51F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34A4FB0-92D0-2CB4-AE62-0E1BD2E40758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7EEACAAA-2E28-F22D-1EF6-E749C5D9B755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856D3A5-8F70-6F09-059A-A4AF14B92B3E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C10CAD-56DE-027A-BC21-7250BFB02F29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43D80F-F8F8-8DE6-3C7B-7840762CA1A7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B6418B-B808-B546-229E-83ADC9397DAF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FA80CBC-9A06-112B-927F-C2D7F380C1A5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8318F-2BD8-DFAB-95FF-A525BDFB233D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7B9A8C1-F3A0-25B8-525B-22259D867544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CA54422-803F-C35F-E1F1-2F91E6A4407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07B177C-28F5-C221-9AB3-C3003B3290CE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59C8B-5D76-E649-2D4C-36DA9FDE12AD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989930-A709-A3D9-02AA-9150D7D85440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CA1530-E028-31A2-2F75-9CDA0FF45182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B3B9E3-31C5-4019-4391-AE7E7027CC63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AD20E-493B-87C6-B08C-000B1A2D800C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48C1A0-89C4-9851-3A30-38966BA6A68A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1F20B-6F6E-5764-7C9C-B210C98241D5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A4D840-FEFA-4C72-1062-204823E4D949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4A99DB-95C7-514F-DBE7-240398FEF7E7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0C5644-F5DD-4DE6-B5C1-099400142E8D}"/>
              </a:ext>
            </a:extLst>
          </p:cNvPr>
          <p:cNvSpPr txBox="1"/>
          <p:nvPr/>
        </p:nvSpPr>
        <p:spPr>
          <a:xfrm>
            <a:off x="152400" y="3810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for this case of the equilateral triangle --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21B815D-253A-A0C7-89C5-2EA5C45D8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2713" y="1830399"/>
          <a:ext cx="3715549" cy="129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723600" progId="Equation.DSMT4">
                  <p:embed/>
                </p:oleObj>
              </mc:Choice>
              <mc:Fallback>
                <p:oleObj name="Equation" r:id="rId2" imgW="2082600" imgH="723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21B815D-253A-A0C7-89C5-2EA5C45D8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2713" y="1830399"/>
                        <a:ext cx="3715549" cy="129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44A9994-C1A3-EFB5-4814-B2D324133F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050" y="1045201"/>
          <a:ext cx="2326510" cy="78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42720" progId="Equation.DSMT4">
                  <p:embed/>
                </p:oleObj>
              </mc:Choice>
              <mc:Fallback>
                <p:oleObj name="Equation" r:id="rId4" imgW="1015920" imgH="3427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44A9994-C1A3-EFB5-4814-B2D324133F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050" y="1045201"/>
                        <a:ext cx="2326510" cy="78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0DE540C-27C1-C45F-EA55-ABA0D329A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4032" y="3037914"/>
          <a:ext cx="4024202" cy="128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723600" progId="Equation.DSMT4">
                  <p:embed/>
                </p:oleObj>
              </mc:Choice>
              <mc:Fallback>
                <p:oleObj name="Equation" r:id="rId6" imgW="2260440" imgH="723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0DE540C-27C1-C45F-EA55-ABA0D329A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032" y="3037914"/>
                        <a:ext cx="4024202" cy="1288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70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C4C32-5C8B-4AD2-945D-25571A0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AE67D-E37A-4E32-B866-52D53D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963FA-326E-4124-8933-CF3A85B0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AEF6FD-2DFF-47C3-8007-A4260C4F8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29848"/>
              </p:ext>
            </p:extLst>
          </p:nvPr>
        </p:nvGraphicFramePr>
        <p:xfrm>
          <a:off x="373063" y="647700"/>
          <a:ext cx="6259512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3403440" progId="Equation.DSMT4">
                  <p:embed/>
                </p:oleObj>
              </mc:Choice>
              <mc:Fallback>
                <p:oleObj name="Equation" r:id="rId3" imgW="4279680" imgH="3403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AEF6FD-2DFF-47C3-8007-A4260C4F8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63" y="647700"/>
                        <a:ext cx="6259512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57BC9B-6F76-4394-A38C-A1C289176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8629" y="2590800"/>
          <a:ext cx="2724980" cy="54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857BC9B-6F76-4394-A38C-A1C289176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8629" y="2590800"/>
                        <a:ext cx="2724980" cy="54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AB1A7B-BA04-4309-9F50-EEE56A3A95D1}"/>
              </a:ext>
            </a:extLst>
          </p:cNvPr>
          <p:cNvSpPr txBox="1"/>
          <p:nvPr/>
        </p:nvSpPr>
        <p:spPr>
          <a:xfrm>
            <a:off x="5638800" y="4576020"/>
            <a:ext cx="3442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analysis of the leading term is true in 1, 2, and 3 dimensions.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E5BC3-B829-B8BF-2C95-C0C2781DB29A}"/>
              </a:ext>
            </a:extLst>
          </p:cNvPr>
          <p:cNvSpPr/>
          <p:nvPr/>
        </p:nvSpPr>
        <p:spPr>
          <a:xfrm>
            <a:off x="4800600" y="1981200"/>
            <a:ext cx="838200" cy="1447800"/>
          </a:xfrm>
          <a:prstGeom prst="ellipse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A856AF-84E5-E93C-99E8-64922239ADC9}"/>
              </a:ext>
            </a:extLst>
          </p:cNvPr>
          <p:cNvSpPr/>
          <p:nvPr/>
        </p:nvSpPr>
        <p:spPr>
          <a:xfrm rot="3448930">
            <a:off x="5724962" y="1436570"/>
            <a:ext cx="762000" cy="1451820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6CB47-74B4-CE83-121C-5F335EAEAB96}"/>
              </a:ext>
            </a:extLst>
          </p:cNvPr>
          <p:cNvSpPr txBox="1"/>
          <p:nvPr/>
        </p:nvSpPr>
        <p:spPr>
          <a:xfrm>
            <a:off x="6699250" y="1411134"/>
            <a:ext cx="206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negligible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0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12494" y="531772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94" y="531772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48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3703" y="933701"/>
          <a:ext cx="620499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3" y="933701"/>
                        <a:ext cx="620499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11119</TotalTime>
  <Words>916</Words>
  <Application>Microsoft Office PowerPoint</Application>
  <PresentationFormat>On-screen Show (4:3)</PresentationFormat>
  <Paragraphs>214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615</cp:revision>
  <cp:lastPrinted>2019-09-25T05:27:53Z</cp:lastPrinted>
  <dcterms:created xsi:type="dcterms:W3CDTF">2012-01-10T18:32:24Z</dcterms:created>
  <dcterms:modified xsi:type="dcterms:W3CDTF">2023-10-06T15:22:46Z</dcterms:modified>
</cp:coreProperties>
</file>