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96" r:id="rId2"/>
    <p:sldId id="394" r:id="rId3"/>
    <p:sldId id="385" r:id="rId4"/>
    <p:sldId id="386" r:id="rId5"/>
    <p:sldId id="387" r:id="rId6"/>
    <p:sldId id="388" r:id="rId7"/>
    <p:sldId id="389" r:id="rId8"/>
    <p:sldId id="390" r:id="rId9"/>
    <p:sldId id="395" r:id="rId10"/>
    <p:sldId id="364" r:id="rId11"/>
    <p:sldId id="376" r:id="rId12"/>
    <p:sldId id="398" r:id="rId13"/>
    <p:sldId id="399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84" r:id="rId2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 autoAdjust="0"/>
    <p:restoredTop sz="78530" autoAdjust="0"/>
  </p:normalViewPr>
  <p:slideViewPr>
    <p:cSldViewPr>
      <p:cViewPr varScale="1">
        <p:scale>
          <a:sx n="55" d="100"/>
          <a:sy n="55" d="100"/>
        </p:scale>
        <p:origin x="1296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10/7/2023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one dimensional motion of a large number masses interconnected with springs provides a model of longitudinal motions of a continuous elastic spring and related topics covered in Chapter 7 of your textbook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61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Showing how the case of the extended mass and spring system approximates the continuous elastic string.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2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Regrouping constants in terms of spring constant times increment of length and mass per unit length which combine to give a squared velocity for the longitudinal case.     For the transverse case, string tension is involved.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46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995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062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diagram shows how the y component of the net tension contributes to the transverse motion.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085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possible to adapt the </a:t>
            </a:r>
            <a:r>
              <a:rPr lang="en-US" dirty="0" err="1"/>
              <a:t>Lagrangian</a:t>
            </a:r>
            <a:r>
              <a:rPr lang="en-US" dirty="0"/>
              <a:t> formalism to this continuous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29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continuum version of the Euler-Lagrange equations result in the wave equation for this example.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199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next several slides we will discuss solutions to the wave equation.     Note that the one dimensional wave equation has some special properties.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42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method by </a:t>
            </a:r>
            <a:r>
              <a:rPr lang="en-US" dirty="0" err="1"/>
              <a:t>D’Alembert</a:t>
            </a:r>
            <a:r>
              <a:rPr lang="en-US" dirty="0"/>
              <a:t> is based on the special property of the wave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66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D’Alembert’s</a:t>
            </a:r>
            <a:r>
              <a:rPr lang="en-US" dirty="0"/>
              <a:t> method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17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reading Chapter 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496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example.    (Use slide show to see animation.)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632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example.   Use slide show to see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26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Digression on the special properties of linear equations in contrast to complications for non-linear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35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of the effects of non-linearity.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4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of nonlinear potentials.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303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Approximate solution to example non-linear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922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Non-linear equation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71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239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of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613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/>
            </a:lvl1pPr>
          </a:lstStyle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1"/>
            </a:lvl1pPr>
          </a:lstStyle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/>
            </a:lvl1pPr>
          </a:lstStyle>
          <a:p>
            <a:fld id="{CE368B07-CEBF-4C80-90AF-53B34FA04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image" Target="../media/image30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32.wmf"/><Relationship Id="rId2" Type="http://schemas.openxmlformats.org/officeDocument/2006/relationships/notesSlide" Target="../notesSlides/notesSlide10.xml"/><Relationship Id="rId16" Type="http://schemas.openxmlformats.org/officeDocument/2006/relationships/oleObject" Target="../embeddings/oleObject27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wmf"/><Relationship Id="rId11" Type="http://schemas.openxmlformats.org/officeDocument/2006/relationships/image" Target="../media/image29.wmf"/><Relationship Id="rId5" Type="http://schemas.openxmlformats.org/officeDocument/2006/relationships/oleObject" Target="../embeddings/oleObject22.bin"/><Relationship Id="rId15" Type="http://schemas.openxmlformats.org/officeDocument/2006/relationships/image" Target="../media/image31.wmf"/><Relationship Id="rId10" Type="http://schemas.openxmlformats.org/officeDocument/2006/relationships/oleObject" Target="../embeddings/oleObject24.bin"/><Relationship Id="rId4" Type="http://schemas.openxmlformats.org/officeDocument/2006/relationships/image" Target="../media/image25.wmf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2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3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4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3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6.wmf"/><Relationship Id="rId4" Type="http://schemas.openxmlformats.org/officeDocument/2006/relationships/image" Target="../media/image13.wmf"/><Relationship Id="rId9" Type="http://schemas.openxmlformats.org/officeDocument/2006/relationships/oleObject" Target="../embeddings/oleObject1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1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" y="55502"/>
            <a:ext cx="8915399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 in Olin 103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Notes for Lecture 19:  Chap. 7 (F&amp;W)</a:t>
            </a:r>
            <a:endParaRPr lang="en-US" sz="3200" b="1" dirty="0">
              <a:solidFill>
                <a:schemeClr val="folHlink"/>
              </a:solidFill>
            </a:endParaRPr>
          </a:p>
          <a:p>
            <a:pPr marL="457200" lvl="2" algn="ctr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</a:rPr>
              <a:t>Mechanical motion of a continuous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Comments on linear vs. non-linear differential equations – considering beyond harmonic oscillations 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Back to linear analyses -- masses coupled by springs </a:t>
            </a:r>
            <a:r>
              <a:rPr lang="en-US" sz="2400" b="1" dirty="0">
                <a:solidFill>
                  <a:schemeClr val="folHlink"/>
                </a:solidFill>
                <a:sym typeface="Wingdings" panose="05000000000000000000" pitchFamily="2" charset="2"/>
              </a:rPr>
              <a:t>mass continuum coupled by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anose="05000000000000000000" pitchFamily="2" charset="2"/>
              </a:rPr>
              <a:t>Mechanics one-dimensional continuous system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The wave equation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28600" y="609600"/>
            <a:ext cx="8645576" cy="1944333"/>
            <a:chOff x="228600" y="1032805"/>
            <a:chExt cx="8645576" cy="1944333"/>
          </a:xfrm>
        </p:grpSpPr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618544"/>
                </p:ext>
              </p:extLst>
            </p:nvPr>
          </p:nvGraphicFramePr>
          <p:xfrm>
            <a:off x="1889125" y="2363788"/>
            <a:ext cx="544513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3" imgW="241200" imgH="241200" progId="Equation.3">
                    <p:embed/>
                  </p:oleObj>
                </mc:Choice>
                <mc:Fallback>
                  <p:oleObj name="数式" r:id="rId3" imgW="241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9125" y="2363788"/>
                          <a:ext cx="544513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566166"/>
                </p:ext>
              </p:extLst>
            </p:nvPr>
          </p:nvGraphicFramePr>
          <p:xfrm>
            <a:off x="4358350" y="2431038"/>
            <a:ext cx="401638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5" imgW="177480" imgH="241200" progId="Equation.3">
                    <p:embed/>
                  </p:oleObj>
                </mc:Choice>
                <mc:Fallback>
                  <p:oleObj name="数式" r:id="rId5" imgW="1774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8350" y="2431038"/>
                          <a:ext cx="401638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3390054"/>
                </p:ext>
              </p:extLst>
            </p:nvPr>
          </p:nvGraphicFramePr>
          <p:xfrm>
            <a:off x="6689725" y="2298700"/>
            <a:ext cx="544513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7" imgW="241200" imgH="241200" progId="Equation.3">
                    <p:embed/>
                  </p:oleObj>
                </mc:Choice>
                <mc:Fallback>
                  <p:oleObj name="数式" r:id="rId7" imgW="241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9725" y="2298700"/>
                          <a:ext cx="544513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" name="Group 27"/>
            <p:cNvGrpSpPr/>
            <p:nvPr/>
          </p:nvGrpSpPr>
          <p:grpSpPr>
            <a:xfrm>
              <a:off x="228600" y="1032805"/>
              <a:ext cx="8645576" cy="1329269"/>
              <a:chOff x="-381000" y="1032805"/>
              <a:chExt cx="8645576" cy="1329269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2057400" y="1125877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Oval 20"/>
              <p:cNvSpPr/>
              <p:nvPr/>
            </p:nvSpPr>
            <p:spPr>
              <a:xfrm>
                <a:off x="965054" y="1125878"/>
                <a:ext cx="1097280" cy="11007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351495" y="1264794"/>
                <a:ext cx="1097280" cy="109728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249534" y="1426152"/>
                <a:ext cx="76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solidFill>
                      <a:srgbClr val="FFFF00"/>
                    </a:solidFill>
                    <a:latin typeface="+mj-lt"/>
                  </a:rPr>
                  <a:t>m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657600" y="1519535"/>
                <a:ext cx="76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solidFill>
                      <a:srgbClr val="FFFF00"/>
                    </a:solidFill>
                    <a:latin typeface="+mj-lt"/>
                  </a:rPr>
                  <a:t>m</a:t>
                </a: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4455151" y="1037645"/>
                <a:ext cx="2445799" cy="1169738"/>
                <a:chOff x="4174455" y="1037645"/>
                <a:chExt cx="2445799" cy="1169738"/>
              </a:xfrm>
            </p:grpSpPr>
            <p:pic>
              <p:nvPicPr>
                <p:cNvPr id="2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968" t="48570" r="24303" b="37991"/>
                <a:stretch/>
              </p:blipFill>
              <p:spPr bwMode="auto">
                <a:xfrm>
                  <a:off x="4174455" y="1037645"/>
                  <a:ext cx="1330376" cy="11007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4" name="Group 23"/>
                <p:cNvGrpSpPr/>
                <p:nvPr/>
              </p:nvGrpSpPr>
              <p:grpSpPr>
                <a:xfrm>
                  <a:off x="5522974" y="1106588"/>
                  <a:ext cx="1097280" cy="1100795"/>
                  <a:chOff x="5522974" y="1106588"/>
                  <a:chExt cx="1097280" cy="1100795"/>
                </a:xfrm>
              </p:grpSpPr>
              <p:sp>
                <p:nvSpPr>
                  <p:cNvPr id="20" name="Oval 19"/>
                  <p:cNvSpPr/>
                  <p:nvPr/>
                </p:nvSpPr>
                <p:spPr>
                  <a:xfrm>
                    <a:off x="5522974" y="1106588"/>
                    <a:ext cx="1097280" cy="1100795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5816746" y="1445441"/>
                    <a:ext cx="7620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b="1" i="1" dirty="0">
                        <a:solidFill>
                          <a:srgbClr val="FFFF00"/>
                        </a:solidFill>
                        <a:latin typeface="+mj-lt"/>
                      </a:rPr>
                      <a:t>m</a:t>
                    </a:r>
                  </a:p>
                </p:txBody>
              </p:sp>
            </p:grpSp>
          </p:grp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6934200" y="1032805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-381000" y="1185205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2" name="TextBox 31"/>
          <p:cNvSpPr txBox="1"/>
          <p:nvPr/>
        </p:nvSpPr>
        <p:spPr>
          <a:xfrm>
            <a:off x="-15875" y="-75696"/>
            <a:ext cx="788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Back to linear equations –</a:t>
            </a:r>
          </a:p>
          <a:p>
            <a:r>
              <a:rPr lang="en-US" sz="2400" dirty="0">
                <a:latin typeface="+mj-lt"/>
              </a:rPr>
              <a:t>Longitudinal case: a system of masses and springs: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723863"/>
              </p:ext>
            </p:extLst>
          </p:nvPr>
        </p:nvGraphicFramePr>
        <p:xfrm>
          <a:off x="3927475" y="3473450"/>
          <a:ext cx="25876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0" imgW="114120" imgH="215640" progId="Equation.3">
                  <p:embed/>
                </p:oleObj>
              </mc:Choice>
              <mc:Fallback>
                <p:oleObj name="数式" r:id="rId10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7475" y="3473450"/>
                        <a:ext cx="258763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360632"/>
              </p:ext>
            </p:extLst>
          </p:nvPr>
        </p:nvGraphicFramePr>
        <p:xfrm>
          <a:off x="152400" y="2514600"/>
          <a:ext cx="5618163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2" imgW="2489040" imgH="431640" progId="Equation.3">
                  <p:embed/>
                </p:oleObj>
              </mc:Choice>
              <mc:Fallback>
                <p:oleObj name="数式" r:id="rId12" imgW="24890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514600"/>
                        <a:ext cx="5618163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825760"/>
              </p:ext>
            </p:extLst>
          </p:nvPr>
        </p:nvGraphicFramePr>
        <p:xfrm>
          <a:off x="114300" y="3352800"/>
          <a:ext cx="3725863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4" imgW="1650960" imgH="406080" progId="Equation.3">
                  <p:embed/>
                </p:oleObj>
              </mc:Choice>
              <mc:Fallback>
                <p:oleObj name="数式" r:id="rId14" imgW="1650960" imgH="406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3352800"/>
                        <a:ext cx="3725863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200304"/>
              </p:ext>
            </p:extLst>
          </p:nvPr>
        </p:nvGraphicFramePr>
        <p:xfrm>
          <a:off x="166688" y="4038600"/>
          <a:ext cx="7165975" cy="240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174840" imgH="1066680" progId="Equation.DSMT4">
                  <p:embed/>
                </p:oleObj>
              </mc:Choice>
              <mc:Fallback>
                <p:oleObj name="Equation" r:id="rId16" imgW="3174840" imgH="10666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4038600"/>
                        <a:ext cx="7165975" cy="240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421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460001"/>
              </p:ext>
            </p:extLst>
          </p:nvPr>
        </p:nvGraphicFramePr>
        <p:xfrm>
          <a:off x="685800" y="258763"/>
          <a:ext cx="6248400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768400" imgH="1295280" progId="Equation.3">
                  <p:embed/>
                </p:oleObj>
              </mc:Choice>
              <mc:Fallback>
                <p:oleObj name="数式" r:id="rId3" imgW="2768400" imgH="12952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58763"/>
                        <a:ext cx="6248400" cy="292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Up Arrow 5"/>
          <p:cNvSpPr/>
          <p:nvPr/>
        </p:nvSpPr>
        <p:spPr>
          <a:xfrm rot="20104234">
            <a:off x="4013530" y="2713658"/>
            <a:ext cx="457200" cy="1066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3254527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system parameter with units of (velocity)</a:t>
            </a:r>
            <a:r>
              <a:rPr lang="en-US" sz="2400" baseline="30000" dirty="0">
                <a:latin typeface="+mj-lt"/>
              </a:rPr>
              <a:t>2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433718"/>
              </p:ext>
            </p:extLst>
          </p:nvPr>
        </p:nvGraphicFramePr>
        <p:xfrm>
          <a:off x="1111250" y="4344988"/>
          <a:ext cx="5245100" cy="246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23800" imgH="1091880" progId="Equation.DSMT4">
                  <p:embed/>
                </p:oleObj>
              </mc:Choice>
              <mc:Fallback>
                <p:oleObj name="Equation" r:id="rId5" imgW="2323800" imgH="10918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0" y="4344988"/>
                        <a:ext cx="5245100" cy="2465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3499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151CBC-8522-4B47-9C1A-FCA83F14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821176-9CCD-46C9-889C-0745D2B26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B27B6-CEFE-4321-89BE-0F60D8AA2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23849-3DDC-4B39-88DB-72DF92CF5509}"/>
              </a:ext>
            </a:extLst>
          </p:cNvPr>
          <p:cNvSpPr txBox="1"/>
          <p:nvPr/>
        </p:nvSpPr>
        <p:spPr>
          <a:xfrm>
            <a:off x="228600" y="3048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details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ABEED00-D606-4F0E-9BC9-55EB0D096F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799519"/>
              </p:ext>
            </p:extLst>
          </p:nvPr>
        </p:nvGraphicFramePr>
        <p:xfrm>
          <a:off x="109538" y="1044575"/>
          <a:ext cx="8894762" cy="431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029200" imgH="2438280" progId="Equation.DSMT4">
                  <p:embed/>
                </p:oleObj>
              </mc:Choice>
              <mc:Fallback>
                <p:oleObj name="Equation" r:id="rId3" imgW="5029200" imgH="243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538" y="1044575"/>
                        <a:ext cx="8894762" cy="431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1399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E39AD-DAA6-456A-A082-8FDD0C32D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D38451-CE1A-4C20-9E55-4AF442FE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0D4FE-5712-4127-8E61-1D16CD58C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80DEC-A06E-46E9-8630-4B6B632A537A}"/>
              </a:ext>
            </a:extLst>
          </p:cNvPr>
          <p:cNvSpPr txBox="1"/>
          <p:nvPr/>
        </p:nvSpPr>
        <p:spPr>
          <a:xfrm>
            <a:off x="304800" y="2286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details</a:t>
            </a:r>
          </a:p>
          <a:p>
            <a:r>
              <a:rPr lang="en-US" sz="2400" dirty="0">
                <a:latin typeface="+mj-lt"/>
              </a:rPr>
              <a:t>Transverse case 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AC51AFA-FC96-4260-9466-A0905FDC8643}"/>
              </a:ext>
            </a:extLst>
          </p:cNvPr>
          <p:cNvSpPr/>
          <p:nvPr/>
        </p:nvSpPr>
        <p:spPr>
          <a:xfrm rot="9969589">
            <a:off x="2326233" y="1518339"/>
            <a:ext cx="602688" cy="227559"/>
          </a:xfrm>
          <a:custGeom>
            <a:avLst/>
            <a:gdLst>
              <a:gd name="connsiteX0" fmla="*/ 0 w 711200"/>
              <a:gd name="connsiteY0" fmla="*/ 165100 h 165100"/>
              <a:gd name="connsiteX1" fmla="*/ 228600 w 711200"/>
              <a:gd name="connsiteY1" fmla="*/ 139700 h 165100"/>
              <a:gd name="connsiteX2" fmla="*/ 266700 w 711200"/>
              <a:gd name="connsiteY2" fmla="*/ 127000 h 165100"/>
              <a:gd name="connsiteX3" fmla="*/ 368300 w 711200"/>
              <a:gd name="connsiteY3" fmla="*/ 101600 h 165100"/>
              <a:gd name="connsiteX4" fmla="*/ 419100 w 711200"/>
              <a:gd name="connsiteY4" fmla="*/ 88900 h 165100"/>
              <a:gd name="connsiteX5" fmla="*/ 495300 w 711200"/>
              <a:gd name="connsiteY5" fmla="*/ 63500 h 165100"/>
              <a:gd name="connsiteX6" fmla="*/ 584200 w 711200"/>
              <a:gd name="connsiteY6" fmla="*/ 38100 h 165100"/>
              <a:gd name="connsiteX7" fmla="*/ 622300 w 711200"/>
              <a:gd name="connsiteY7" fmla="*/ 25400 h 165100"/>
              <a:gd name="connsiteX8" fmla="*/ 673100 w 711200"/>
              <a:gd name="connsiteY8" fmla="*/ 12700 h 165100"/>
              <a:gd name="connsiteX9" fmla="*/ 711200 w 711200"/>
              <a:gd name="connsiteY9" fmla="*/ 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1200" h="165100">
                <a:moveTo>
                  <a:pt x="0" y="165100"/>
                </a:moveTo>
                <a:cubicBezTo>
                  <a:pt x="77906" y="158608"/>
                  <a:pt x="152711" y="156564"/>
                  <a:pt x="228600" y="139700"/>
                </a:cubicBezTo>
                <a:cubicBezTo>
                  <a:pt x="241668" y="136796"/>
                  <a:pt x="253785" y="130522"/>
                  <a:pt x="266700" y="127000"/>
                </a:cubicBezTo>
                <a:cubicBezTo>
                  <a:pt x="300379" y="117815"/>
                  <a:pt x="334433" y="110067"/>
                  <a:pt x="368300" y="101600"/>
                </a:cubicBezTo>
                <a:cubicBezTo>
                  <a:pt x="385233" y="97367"/>
                  <a:pt x="402541" y="94420"/>
                  <a:pt x="419100" y="88900"/>
                </a:cubicBezTo>
                <a:lnTo>
                  <a:pt x="495300" y="63500"/>
                </a:lnTo>
                <a:cubicBezTo>
                  <a:pt x="586651" y="33050"/>
                  <a:pt x="472572" y="69994"/>
                  <a:pt x="584200" y="38100"/>
                </a:cubicBezTo>
                <a:cubicBezTo>
                  <a:pt x="597072" y="34422"/>
                  <a:pt x="609428" y="29078"/>
                  <a:pt x="622300" y="25400"/>
                </a:cubicBezTo>
                <a:cubicBezTo>
                  <a:pt x="639083" y="20605"/>
                  <a:pt x="656317" y="17495"/>
                  <a:pt x="673100" y="12700"/>
                </a:cubicBezTo>
                <a:cubicBezTo>
                  <a:pt x="685972" y="9022"/>
                  <a:pt x="711200" y="0"/>
                  <a:pt x="711200" y="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81FA83-928A-4258-A4DF-01E63190A9C0}"/>
              </a:ext>
            </a:extLst>
          </p:cNvPr>
          <p:cNvCxnSpPr/>
          <p:nvPr/>
        </p:nvCxnSpPr>
        <p:spPr>
          <a:xfrm>
            <a:off x="2362200" y="1814681"/>
            <a:ext cx="0" cy="85231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513944-992C-4768-B3C5-4AF123B76393}"/>
              </a:ext>
            </a:extLst>
          </p:cNvPr>
          <p:cNvCxnSpPr>
            <a:cxnSpLocks/>
          </p:cNvCxnSpPr>
          <p:nvPr/>
        </p:nvCxnSpPr>
        <p:spPr>
          <a:xfrm>
            <a:off x="2895600" y="1449556"/>
            <a:ext cx="0" cy="121744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3427C3-085E-4AEF-933B-76229D8923BF}"/>
              </a:ext>
            </a:extLst>
          </p:cNvPr>
          <p:cNvSpPr txBox="1"/>
          <p:nvPr/>
        </p:nvSpPr>
        <p:spPr>
          <a:xfrm>
            <a:off x="2166249" y="2537768"/>
            <a:ext cx="283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B96B0-1655-476E-8046-B56C1C5A8332}"/>
              </a:ext>
            </a:extLst>
          </p:cNvPr>
          <p:cNvSpPr txBox="1"/>
          <p:nvPr/>
        </p:nvSpPr>
        <p:spPr>
          <a:xfrm>
            <a:off x="2667000" y="2537768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+mj-lt"/>
              </a:rPr>
              <a:t>x+</a:t>
            </a:r>
            <a:r>
              <a:rPr lang="en-US" sz="2400" i="1" dirty="0" err="1">
                <a:latin typeface="Symbol" panose="05050102010706020507" pitchFamily="18" charset="2"/>
              </a:rPr>
              <a:t>D</a:t>
            </a:r>
            <a:r>
              <a:rPr lang="en-US" sz="2400" i="1" dirty="0" err="1">
                <a:latin typeface="+mj-lt"/>
              </a:rPr>
              <a:t>x</a:t>
            </a:r>
            <a:endParaRPr lang="en-US" sz="2400" i="1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E7C1AC-7750-49E3-BDA4-8C431D3C2B60}"/>
              </a:ext>
            </a:extLst>
          </p:cNvPr>
          <p:cNvSpPr txBox="1"/>
          <p:nvPr/>
        </p:nvSpPr>
        <p:spPr>
          <a:xfrm>
            <a:off x="2307771" y="1665753"/>
            <a:ext cx="283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D0C7-7570-490F-A148-910A98F80106}"/>
              </a:ext>
            </a:extLst>
          </p:cNvPr>
          <p:cNvSpPr txBox="1"/>
          <p:nvPr/>
        </p:nvSpPr>
        <p:spPr>
          <a:xfrm>
            <a:off x="2819400" y="1371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+mj-lt"/>
              </a:rPr>
              <a:t>y+</a:t>
            </a:r>
            <a:r>
              <a:rPr lang="en-US" sz="2400" i="1" dirty="0" err="1">
                <a:latin typeface="Symbol" panose="05050102010706020507" pitchFamily="18" charset="2"/>
              </a:rPr>
              <a:t>D</a:t>
            </a:r>
            <a:r>
              <a:rPr lang="en-US" sz="2400" i="1" dirty="0" err="1">
                <a:latin typeface="+mj-lt"/>
              </a:rPr>
              <a:t>y</a:t>
            </a:r>
            <a:endParaRPr lang="en-US" sz="2400" i="1" dirty="0">
              <a:latin typeface="+mj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E8D1C3-AC10-4EBC-B598-528A6C33C598}"/>
              </a:ext>
            </a:extLst>
          </p:cNvPr>
          <p:cNvCxnSpPr>
            <a:cxnSpLocks/>
          </p:cNvCxnSpPr>
          <p:nvPr/>
        </p:nvCxnSpPr>
        <p:spPr>
          <a:xfrm flipV="1">
            <a:off x="2895600" y="1059597"/>
            <a:ext cx="585189" cy="3899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35ED57-B3CE-442A-9C89-FAEE72293EE4}"/>
              </a:ext>
            </a:extLst>
          </p:cNvPr>
          <p:cNvCxnSpPr>
            <a:cxnSpLocks/>
          </p:cNvCxnSpPr>
          <p:nvPr/>
        </p:nvCxnSpPr>
        <p:spPr>
          <a:xfrm flipH="1">
            <a:off x="1828801" y="1814681"/>
            <a:ext cx="495300" cy="216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B5AC994-EC37-430D-80EB-5B6AC959EAD7}"/>
              </a:ext>
            </a:extLst>
          </p:cNvPr>
          <p:cNvSpPr txBox="1"/>
          <p:nvPr/>
        </p:nvSpPr>
        <p:spPr>
          <a:xfrm>
            <a:off x="3512045" y="644098"/>
            <a:ext cx="67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2400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1</a:t>
            </a:r>
            <a:endParaRPr lang="en-US" sz="2400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60D28A-820F-4C38-B0B5-234D9C9D6011}"/>
              </a:ext>
            </a:extLst>
          </p:cNvPr>
          <p:cNvSpPr txBox="1"/>
          <p:nvPr/>
        </p:nvSpPr>
        <p:spPr>
          <a:xfrm>
            <a:off x="1446358" y="1867583"/>
            <a:ext cx="67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2400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2</a:t>
            </a:r>
            <a:endParaRPr lang="en-US" sz="2400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52BC789-FD1F-4670-82C4-5BD6E3C7DE81}"/>
              </a:ext>
            </a:extLst>
          </p:cNvPr>
          <p:cNvCxnSpPr>
            <a:cxnSpLocks/>
          </p:cNvCxnSpPr>
          <p:nvPr/>
        </p:nvCxnSpPr>
        <p:spPr>
          <a:xfrm flipH="1">
            <a:off x="1785835" y="1781605"/>
            <a:ext cx="576366" cy="2405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D7175C-1E65-46F8-86BF-BE871E1B40C1}"/>
              </a:ext>
            </a:extLst>
          </p:cNvPr>
          <p:cNvCxnSpPr>
            <a:cxnSpLocks/>
          </p:cNvCxnSpPr>
          <p:nvPr/>
        </p:nvCxnSpPr>
        <p:spPr>
          <a:xfrm flipH="1">
            <a:off x="2900011" y="1447685"/>
            <a:ext cx="576366" cy="2405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7E991A9-0CAD-4911-87F3-83D3C76D9B27}"/>
              </a:ext>
            </a:extLst>
          </p:cNvPr>
          <p:cNvSpPr txBox="1"/>
          <p:nvPr/>
        </p:nvSpPr>
        <p:spPr>
          <a:xfrm>
            <a:off x="1572368" y="1634318"/>
            <a:ext cx="67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2</a:t>
            </a:r>
            <a:endParaRPr lang="en-US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8C5F49-48C4-4F86-8C51-5533DF249F6D}"/>
              </a:ext>
            </a:extLst>
          </p:cNvPr>
          <p:cNvSpPr txBox="1"/>
          <p:nvPr/>
        </p:nvSpPr>
        <p:spPr>
          <a:xfrm>
            <a:off x="3131045" y="1066800"/>
            <a:ext cx="67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1</a:t>
            </a:r>
            <a:endParaRPr lang="en-US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CCF0D7C4-0E34-4F20-9CB1-F2D731D473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215588"/>
              </p:ext>
            </p:extLst>
          </p:nvPr>
        </p:nvGraphicFramePr>
        <p:xfrm>
          <a:off x="3512045" y="3073231"/>
          <a:ext cx="4869955" cy="3289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43200" imgH="1854000" progId="Equation.DSMT4">
                  <p:embed/>
                </p:oleObj>
              </mc:Choice>
              <mc:Fallback>
                <p:oleObj name="Equation" r:id="rId3" imgW="2743200" imgH="18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12045" y="3073231"/>
                        <a:ext cx="4869955" cy="3289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1185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509100"/>
              </p:ext>
            </p:extLst>
          </p:nvPr>
        </p:nvGraphicFramePr>
        <p:xfrm>
          <a:off x="212725" y="3843338"/>
          <a:ext cx="4843463" cy="240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45960" imgH="1066680" progId="Equation.DSMT4">
                  <p:embed/>
                </p:oleObj>
              </mc:Choice>
              <mc:Fallback>
                <p:oleObj name="Equation" r:id="rId3" imgW="2145960" imgH="10666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" y="3843338"/>
                        <a:ext cx="4843463" cy="2408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457200" y="1562594"/>
            <a:ext cx="6477000" cy="3695206"/>
            <a:chOff x="457200" y="267194"/>
            <a:chExt cx="6477000" cy="3695206"/>
          </a:xfrm>
        </p:grpSpPr>
        <p:sp>
          <p:nvSpPr>
            <p:cNvPr id="6" name="Arc 5"/>
            <p:cNvSpPr/>
            <p:nvPr/>
          </p:nvSpPr>
          <p:spPr>
            <a:xfrm>
              <a:off x="1066800" y="533400"/>
              <a:ext cx="4953000" cy="3429000"/>
            </a:xfrm>
            <a:prstGeom prst="arc">
              <a:avLst>
                <a:gd name="adj1" fmla="val 10733049"/>
                <a:gd name="adj2" fmla="val 19772954"/>
              </a:avLst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57200" y="267194"/>
              <a:ext cx="6477000" cy="1998973"/>
              <a:chOff x="457200" y="267194"/>
              <a:chExt cx="6477000" cy="1998973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457200" y="2266167"/>
                <a:ext cx="6477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1981200" y="914400"/>
                <a:ext cx="0" cy="13517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2362200" y="728859"/>
                <a:ext cx="0" cy="151904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2819400" y="609600"/>
                <a:ext cx="0" cy="16565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362200" y="609600"/>
                <a:ext cx="457200" cy="119259"/>
              </a:xfrm>
              <a:prstGeom prst="straightConnector1">
                <a:avLst/>
              </a:prstGeom>
              <a:ln w="254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1905000" y="762000"/>
                <a:ext cx="457200" cy="152400"/>
              </a:xfrm>
              <a:prstGeom prst="straightConnector1">
                <a:avLst/>
              </a:prstGeom>
              <a:ln w="254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2971800" y="1359450"/>
                <a:ext cx="1143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ymbol" pitchFamily="18" charset="2"/>
                  </a:rPr>
                  <a:t>m(</a:t>
                </a:r>
                <a:r>
                  <a:rPr lang="en-US" sz="2400" dirty="0" err="1"/>
                  <a:t>x,t</a:t>
                </a:r>
                <a:r>
                  <a:rPr lang="en-US" sz="2400" dirty="0"/>
                  <a:t>)</a:t>
                </a:r>
                <a:endParaRPr lang="en-US" sz="2400" dirty="0">
                  <a:latin typeface="Symbol" pitchFamily="18" charset="2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362200" y="267194"/>
                <a:ext cx="1143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ymbol" pitchFamily="18" charset="2"/>
                  </a:rPr>
                  <a:t>t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457200" y="3810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Transverse displacement:</a:t>
            </a:r>
          </a:p>
        </p:txBody>
      </p:sp>
    </p:spTree>
    <p:extLst>
      <p:ext uri="{BB962C8B-B14F-4D97-AF65-F5344CB8AC3E}">
        <p14:creationId xmlns:p14="http://schemas.microsoft.com/office/powerpoint/2010/main" val="42043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45367"/>
              </p:ext>
            </p:extLst>
          </p:nvPr>
        </p:nvGraphicFramePr>
        <p:xfrm>
          <a:off x="1371600" y="887412"/>
          <a:ext cx="6850063" cy="513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035160" imgH="2273040" progId="Equation.3">
                  <p:embed/>
                </p:oleObj>
              </mc:Choice>
              <mc:Fallback>
                <p:oleObj name="数式" r:id="rId3" imgW="3035160" imgH="227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887412"/>
                        <a:ext cx="6850063" cy="513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3863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09408"/>
              </p:ext>
            </p:extLst>
          </p:nvPr>
        </p:nvGraphicFramePr>
        <p:xfrm>
          <a:off x="990600" y="533400"/>
          <a:ext cx="6907213" cy="553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060360" imgH="2450880" progId="Equation.3">
                  <p:embed/>
                </p:oleObj>
              </mc:Choice>
              <mc:Fallback>
                <p:oleObj name="数式" r:id="rId3" imgW="3060360" imgH="24508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33400"/>
                        <a:ext cx="6907213" cy="553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83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323185"/>
              </p:ext>
            </p:extLst>
          </p:nvPr>
        </p:nvGraphicFramePr>
        <p:xfrm>
          <a:off x="990600" y="1295400"/>
          <a:ext cx="6303963" cy="349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793960" imgH="1549080" progId="Equation.3">
                  <p:embed/>
                </p:oleObj>
              </mc:Choice>
              <mc:Fallback>
                <p:oleObj name="数式" r:id="rId3" imgW="2793960" imgH="1549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295400"/>
                        <a:ext cx="6303963" cy="349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7037929-AB91-4F67-BECA-5AED515889A0}"/>
              </a:ext>
            </a:extLst>
          </p:cNvPr>
          <p:cNvSpPr txBox="1"/>
          <p:nvPr/>
        </p:nvSpPr>
        <p:spPr>
          <a:xfrm>
            <a:off x="381000" y="2286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 that this is an example of a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partial</a:t>
            </a:r>
            <a:r>
              <a:rPr lang="en-US" sz="2400" dirty="0">
                <a:latin typeface="+mj-lt"/>
              </a:rPr>
              <a:t> differential equation</a:t>
            </a:r>
          </a:p>
        </p:txBody>
      </p:sp>
    </p:spTree>
    <p:extLst>
      <p:ext uri="{BB962C8B-B14F-4D97-AF65-F5344CB8AC3E}">
        <p14:creationId xmlns:p14="http://schemas.microsoft.com/office/powerpoint/2010/main" val="1423532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926081"/>
              </p:ext>
            </p:extLst>
          </p:nvPr>
        </p:nvGraphicFramePr>
        <p:xfrm>
          <a:off x="552450" y="392112"/>
          <a:ext cx="8439150" cy="593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4127400" imgH="2920680" progId="Equation.3">
                  <p:embed/>
                </p:oleObj>
              </mc:Choice>
              <mc:Fallback>
                <p:oleObj name="数式" r:id="rId3" imgW="4127400" imgH="2920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392112"/>
                        <a:ext cx="8439150" cy="593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31DFE6DB-C48A-46E5-A34B-8EA68C0B0F69}"/>
              </a:ext>
            </a:extLst>
          </p:cNvPr>
          <p:cNvSpPr/>
          <p:nvPr/>
        </p:nvSpPr>
        <p:spPr>
          <a:xfrm rot="1979933">
            <a:off x="6248400" y="1405430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620C51E-D3EC-46B7-A327-A8EF96AAE950}"/>
              </a:ext>
            </a:extLst>
          </p:cNvPr>
          <p:cNvSpPr/>
          <p:nvPr/>
        </p:nvSpPr>
        <p:spPr>
          <a:xfrm rot="18586877">
            <a:off x="7951750" y="1607547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38FF8-52C6-4B7C-838C-0DD75DBB1392}"/>
              </a:ext>
            </a:extLst>
          </p:cNvPr>
          <p:cNvSpPr txBox="1"/>
          <p:nvPr/>
        </p:nvSpPr>
        <p:spPr>
          <a:xfrm>
            <a:off x="6601943" y="9115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These functions would be given</a:t>
            </a:r>
          </a:p>
        </p:txBody>
      </p:sp>
    </p:spTree>
    <p:extLst>
      <p:ext uri="{BB962C8B-B14F-4D97-AF65-F5344CB8AC3E}">
        <p14:creationId xmlns:p14="http://schemas.microsoft.com/office/powerpoint/2010/main" val="3494094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564554"/>
              </p:ext>
            </p:extLst>
          </p:nvPr>
        </p:nvGraphicFramePr>
        <p:xfrm>
          <a:off x="685800" y="76200"/>
          <a:ext cx="7062788" cy="649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454200" imgH="3200400" progId="Equation.3">
                  <p:embed/>
                </p:oleObj>
              </mc:Choice>
              <mc:Fallback>
                <p:oleObj name="数式" r:id="rId3" imgW="3454200" imgH="320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76200"/>
                        <a:ext cx="7062788" cy="649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053942" y="5105400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187B0-FB77-DFBD-FEEB-43E744C55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142" y="0"/>
            <a:ext cx="6808654" cy="622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16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778215"/>
              </p:ext>
            </p:extLst>
          </p:nvPr>
        </p:nvGraphicFramePr>
        <p:xfrm>
          <a:off x="304800" y="609600"/>
          <a:ext cx="846455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4140000" imgH="1041120" progId="Equation.3">
                  <p:embed/>
                </p:oleObj>
              </mc:Choice>
              <mc:Fallback>
                <p:oleObj name="数式" r:id="rId3" imgW="4140000" imgH="10411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09600"/>
                        <a:ext cx="846455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297"/>
            <a:ext cx="9144000" cy="311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1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5" y="3092918"/>
            <a:ext cx="7705726" cy="343239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117805"/>
              </p:ext>
            </p:extLst>
          </p:nvPr>
        </p:nvGraphicFramePr>
        <p:xfrm>
          <a:off x="131762" y="154456"/>
          <a:ext cx="8880475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4" imgW="4343400" imgH="1447560" progId="Equation.3">
                  <p:embed/>
                </p:oleObj>
              </mc:Choice>
              <mc:Fallback>
                <p:oleObj name="数式" r:id="rId4" imgW="4343400" imgH="1447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" y="154456"/>
                        <a:ext cx="8880475" cy="293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0523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889285"/>
              </p:ext>
            </p:extLst>
          </p:nvPr>
        </p:nvGraphicFramePr>
        <p:xfrm>
          <a:off x="152400" y="788194"/>
          <a:ext cx="8856663" cy="404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924000" imgH="1790640" progId="Equation.DSMT4">
                  <p:embed/>
                </p:oleObj>
              </mc:Choice>
              <mc:Fallback>
                <p:oleObj name="Equation" r:id="rId3" imgW="3924000" imgH="17906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788194"/>
                        <a:ext cx="8856663" cy="404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082559"/>
              </p:ext>
            </p:extLst>
          </p:nvPr>
        </p:nvGraphicFramePr>
        <p:xfrm>
          <a:off x="423863" y="4819650"/>
          <a:ext cx="7910512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504960" imgH="723600" progId="Equation.DSMT4">
                  <p:embed/>
                </p:oleObj>
              </mc:Choice>
              <mc:Fallback>
                <p:oleObj name="Equation" r:id="rId5" imgW="3504960" imgH="723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3" y="4819650"/>
                        <a:ext cx="7910512" cy="163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418B48C-E056-4232-8FD1-17E97ED14EB1}"/>
              </a:ext>
            </a:extLst>
          </p:cNvPr>
          <p:cNvSpPr txBox="1"/>
          <p:nvPr/>
        </p:nvSpPr>
        <p:spPr>
          <a:xfrm>
            <a:off x="152400" y="152400"/>
            <a:ext cx="8763000" cy="47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Digression – comment on linear vs non-linear equations</a:t>
            </a:r>
          </a:p>
        </p:txBody>
      </p:sp>
    </p:spTree>
    <p:extLst>
      <p:ext uri="{BB962C8B-B14F-4D97-AF65-F5344CB8AC3E}">
        <p14:creationId xmlns:p14="http://schemas.microsoft.com/office/powerpoint/2010/main" val="3571202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769754"/>
              </p:ext>
            </p:extLst>
          </p:nvPr>
        </p:nvGraphicFramePr>
        <p:xfrm>
          <a:off x="100013" y="266700"/>
          <a:ext cx="8683625" cy="476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848040" imgH="2108160" progId="Equation.3">
                  <p:embed/>
                </p:oleObj>
              </mc:Choice>
              <mc:Fallback>
                <p:oleObj name="数式" r:id="rId3" imgW="3848040" imgH="2108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3" y="266700"/>
                        <a:ext cx="8683625" cy="476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580050"/>
              </p:ext>
            </p:extLst>
          </p:nvPr>
        </p:nvGraphicFramePr>
        <p:xfrm>
          <a:off x="2041525" y="5407025"/>
          <a:ext cx="4672013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70000" imgH="203040" progId="Equation.DSMT4">
                  <p:embed/>
                </p:oleObj>
              </mc:Choice>
              <mc:Fallback>
                <p:oleObj name="Equation" r:id="rId5" imgW="20700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1525" y="5407025"/>
                        <a:ext cx="4672013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2180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524000"/>
            <a:ext cx="86487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738590"/>
              </p:ext>
            </p:extLst>
          </p:nvPr>
        </p:nvGraphicFramePr>
        <p:xfrm>
          <a:off x="2262188" y="414338"/>
          <a:ext cx="3925887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39880" imgH="431640" progId="Equation.DSMT4">
                  <p:embed/>
                </p:oleObj>
              </mc:Choice>
              <mc:Fallback>
                <p:oleObj name="Equation" r:id="rId4" imgW="1739880" imgH="4316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2188" y="414338"/>
                        <a:ext cx="3925887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29200" y="53340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415744"/>
              </p:ext>
            </p:extLst>
          </p:nvPr>
        </p:nvGraphicFramePr>
        <p:xfrm>
          <a:off x="8094663" y="345948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6" imgW="355320" imgH="177480" progId="Equation.3">
                  <p:embed/>
                </p:oleObj>
              </mc:Choice>
              <mc:Fallback>
                <p:oleObj name="数式" r:id="rId6" imgW="355320" imgH="177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4663" y="345948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943024"/>
              </p:ext>
            </p:extLst>
          </p:nvPr>
        </p:nvGraphicFramePr>
        <p:xfrm>
          <a:off x="7391400" y="449580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8" imgW="355320" imgH="177480" progId="Equation.3">
                  <p:embed/>
                </p:oleObj>
              </mc:Choice>
              <mc:Fallback>
                <p:oleObj name="数式" r:id="rId8" imgW="35532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449580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384465"/>
              </p:ext>
            </p:extLst>
          </p:nvPr>
        </p:nvGraphicFramePr>
        <p:xfrm>
          <a:off x="7543800" y="205740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0" imgW="355320" imgH="177480" progId="Equation.3">
                  <p:embed/>
                </p:oleObj>
              </mc:Choice>
              <mc:Fallback>
                <p:oleObj name="数式" r:id="rId10" imgW="35532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205740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535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054919"/>
              </p:ext>
            </p:extLst>
          </p:nvPr>
        </p:nvGraphicFramePr>
        <p:xfrm>
          <a:off x="609600" y="381000"/>
          <a:ext cx="5100637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260440" imgH="1117440" progId="Equation.3">
                  <p:embed/>
                </p:oleObj>
              </mc:Choice>
              <mc:Fallback>
                <p:oleObj name="数式" r:id="rId3" imgW="2260440" imgH="1117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1000"/>
                        <a:ext cx="5100637" cy="252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998676"/>
              </p:ext>
            </p:extLst>
          </p:nvPr>
        </p:nvGraphicFramePr>
        <p:xfrm>
          <a:off x="552450" y="3124200"/>
          <a:ext cx="6475413" cy="272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69920" imgH="1206360" progId="Equation.DSMT4">
                  <p:embed/>
                </p:oleObj>
              </mc:Choice>
              <mc:Fallback>
                <p:oleObj name="Equation" r:id="rId5" imgW="2869920" imgH="120636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3124200"/>
                        <a:ext cx="6475413" cy="272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1993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66300"/>
              </p:ext>
            </p:extLst>
          </p:nvPr>
        </p:nvGraphicFramePr>
        <p:xfrm>
          <a:off x="381000" y="228600"/>
          <a:ext cx="46990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082600" imgH="457200" progId="Equation.3">
                  <p:embed/>
                </p:oleObj>
              </mc:Choice>
              <mc:Fallback>
                <p:oleObj name="数式" r:id="rId3" imgW="20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46990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006143"/>
              </p:ext>
            </p:extLst>
          </p:nvPr>
        </p:nvGraphicFramePr>
        <p:xfrm>
          <a:off x="304800" y="1371600"/>
          <a:ext cx="4556125" cy="263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2019240" imgH="1168200" progId="Equation.3">
                  <p:embed/>
                </p:oleObj>
              </mc:Choice>
              <mc:Fallback>
                <p:oleObj name="数式" r:id="rId5" imgW="2019240" imgH="116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71600"/>
                        <a:ext cx="4556125" cy="263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109433"/>
              </p:ext>
            </p:extLst>
          </p:nvPr>
        </p:nvGraphicFramePr>
        <p:xfrm>
          <a:off x="5029200" y="849313"/>
          <a:ext cx="3895725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7" imgW="1726920" imgH="634680" progId="Equation.3">
                  <p:embed/>
                </p:oleObj>
              </mc:Choice>
              <mc:Fallback>
                <p:oleObj name="数式" r:id="rId7" imgW="1726920" imgH="634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849313"/>
                        <a:ext cx="3895725" cy="143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033164"/>
              </p:ext>
            </p:extLst>
          </p:nvPr>
        </p:nvGraphicFramePr>
        <p:xfrm>
          <a:off x="5311775" y="2895600"/>
          <a:ext cx="3178175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9" imgW="1409400" imgH="406080" progId="Equation.3">
                  <p:embed/>
                </p:oleObj>
              </mc:Choice>
              <mc:Fallback>
                <p:oleObj name="数式" r:id="rId9" imgW="1409400" imgH="4060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1775" y="2895600"/>
                        <a:ext cx="3178175" cy="91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859787"/>
              </p:ext>
            </p:extLst>
          </p:nvPr>
        </p:nvGraphicFramePr>
        <p:xfrm>
          <a:off x="644525" y="4071938"/>
          <a:ext cx="8299450" cy="232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997680" imgH="1955520" progId="Equation.DSMT4">
                  <p:embed/>
                </p:oleObj>
              </mc:Choice>
              <mc:Fallback>
                <p:oleObj name="Equation" r:id="rId11" imgW="6997680" imgH="195552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" y="4071938"/>
                        <a:ext cx="8299450" cy="232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8233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79510"/>
              </p:ext>
            </p:extLst>
          </p:nvPr>
        </p:nvGraphicFramePr>
        <p:xfrm>
          <a:off x="381000" y="228600"/>
          <a:ext cx="46990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082600" imgH="457200" progId="Equation.3">
                  <p:embed/>
                </p:oleObj>
              </mc:Choice>
              <mc:Fallback>
                <p:oleObj name="数式" r:id="rId3" imgW="20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46990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474801"/>
              </p:ext>
            </p:extLst>
          </p:nvPr>
        </p:nvGraphicFramePr>
        <p:xfrm>
          <a:off x="347663" y="2173288"/>
          <a:ext cx="44704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81080" imgH="457200" progId="Equation.DSMT4">
                  <p:embed/>
                </p:oleObj>
              </mc:Choice>
              <mc:Fallback>
                <p:oleObj name="Equation" r:id="rId5" imgW="19810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3" y="2173288"/>
                        <a:ext cx="44704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841164"/>
              </p:ext>
            </p:extLst>
          </p:nvPr>
        </p:nvGraphicFramePr>
        <p:xfrm>
          <a:off x="5029200" y="849313"/>
          <a:ext cx="3895725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7" imgW="1726920" imgH="634680" progId="Equation.3">
                  <p:embed/>
                </p:oleObj>
              </mc:Choice>
              <mc:Fallback>
                <p:oleObj name="数式" r:id="rId7" imgW="172692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849313"/>
                        <a:ext cx="3895725" cy="143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876176"/>
              </p:ext>
            </p:extLst>
          </p:nvPr>
        </p:nvGraphicFramePr>
        <p:xfrm>
          <a:off x="304800" y="3505200"/>
          <a:ext cx="8704817" cy="258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997680" imgH="2070000" progId="Equation.DSMT4">
                  <p:embed/>
                </p:oleObj>
              </mc:Choice>
              <mc:Fallback>
                <p:oleObj name="Equation" r:id="rId9" imgW="6997680" imgH="2070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505200"/>
                        <a:ext cx="8704817" cy="258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5534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9" y="762000"/>
            <a:ext cx="7658100" cy="2794927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971505"/>
              </p:ext>
            </p:extLst>
          </p:nvPr>
        </p:nvGraphicFramePr>
        <p:xfrm>
          <a:off x="990599" y="385490"/>
          <a:ext cx="4084361" cy="528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65080" imgH="228600" progId="Equation.DSMT4">
                  <p:embed/>
                </p:oleObj>
              </mc:Choice>
              <mc:Fallback>
                <p:oleObj name="Equation" r:id="rId4" imgW="1765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0599" y="385490"/>
                        <a:ext cx="4084361" cy="528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Up Arrow 6"/>
          <p:cNvSpPr/>
          <p:nvPr/>
        </p:nvSpPr>
        <p:spPr>
          <a:xfrm rot="19807482">
            <a:off x="3908860" y="2987943"/>
            <a:ext cx="533400" cy="6096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00991" y="28956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Original perturbation expansion</a:t>
            </a:r>
          </a:p>
        </p:txBody>
      </p:sp>
      <p:sp>
        <p:nvSpPr>
          <p:cNvPr id="9" name="Up Arrow 8"/>
          <p:cNvSpPr/>
          <p:nvPr/>
        </p:nvSpPr>
        <p:spPr>
          <a:xfrm rot="8806106">
            <a:off x="3657137" y="1431192"/>
            <a:ext cx="533400" cy="609600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76600" y="873799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Regrouped expansion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29600" y="1828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40667" y="1788468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052C72-5F18-4973-AE35-97470614C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59" y="4690438"/>
            <a:ext cx="8133641" cy="1297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3F020F-7185-4D21-A716-90C3E62FD8C5}"/>
              </a:ext>
            </a:extLst>
          </p:cNvPr>
          <p:cNvSpPr txBox="1"/>
          <p:nvPr/>
        </p:nvSpPr>
        <p:spPr>
          <a:xfrm>
            <a:off x="838200" y="4192062"/>
            <a:ext cx="632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66FF"/>
                </a:solidFill>
                <a:latin typeface="+mj-lt"/>
              </a:rPr>
              <a:t>Numerical solution according to Maple</a:t>
            </a:r>
          </a:p>
        </p:txBody>
      </p:sp>
    </p:spTree>
    <p:extLst>
      <p:ext uri="{BB962C8B-B14F-4D97-AF65-F5344CB8AC3E}">
        <p14:creationId xmlns:p14="http://schemas.microsoft.com/office/powerpoint/2010/main" val="1482546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15482</TotalTime>
  <Words>621</Words>
  <Application>Microsoft Office PowerPoint</Application>
  <PresentationFormat>On-screen Show (4:3)</PresentationFormat>
  <Paragraphs>141</Paragraphs>
  <Slides>21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Symbol</vt:lpstr>
      <vt:lpstr>Office Theme</vt:lpstr>
      <vt:lpstr>Equation</vt:lpstr>
      <vt:lpstr>数式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711</cp:revision>
  <cp:lastPrinted>2021-09-30T05:34:21Z</cp:lastPrinted>
  <dcterms:created xsi:type="dcterms:W3CDTF">2012-01-10T18:32:24Z</dcterms:created>
  <dcterms:modified xsi:type="dcterms:W3CDTF">2023-10-07T18:45:27Z</dcterms:modified>
</cp:coreProperties>
</file>