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54" r:id="rId3"/>
    <p:sldId id="391" r:id="rId4"/>
    <p:sldId id="393" r:id="rId5"/>
    <p:sldId id="394" r:id="rId6"/>
    <p:sldId id="355" r:id="rId7"/>
    <p:sldId id="357" r:id="rId8"/>
    <p:sldId id="356" r:id="rId9"/>
    <p:sldId id="381" r:id="rId10"/>
    <p:sldId id="358" r:id="rId11"/>
    <p:sldId id="359" r:id="rId12"/>
    <p:sldId id="395" r:id="rId13"/>
    <p:sldId id="387" r:id="rId14"/>
    <p:sldId id="360" r:id="rId15"/>
    <p:sldId id="377" r:id="rId16"/>
    <p:sldId id="386" r:id="rId17"/>
    <p:sldId id="384" r:id="rId18"/>
    <p:sldId id="378" r:id="rId19"/>
    <p:sldId id="385" r:id="rId20"/>
    <p:sldId id="388" r:id="rId21"/>
    <p:sldId id="361" r:id="rId22"/>
    <p:sldId id="362" r:id="rId23"/>
    <p:sldId id="363" r:id="rId24"/>
    <p:sldId id="376" r:id="rId25"/>
    <p:sldId id="379" r:id="rId26"/>
    <p:sldId id="368" r:id="rId27"/>
    <p:sldId id="364"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84" autoAdjust="0"/>
    <p:restoredTop sz="87947" autoAdjust="0"/>
  </p:normalViewPr>
  <p:slideViewPr>
    <p:cSldViewPr>
      <p:cViewPr>
        <p:scale>
          <a:sx n="63" d="100"/>
          <a:sy n="63" d="100"/>
        </p:scale>
        <p:origin x="1376" y="96"/>
      </p:cViewPr>
      <p:guideLst>
        <p:guide orient="horz" pos="2160"/>
        <p:guide pos="2880"/>
      </p:guideLst>
    </p:cSldViewPr>
  </p:slideViewPr>
  <p:notesTextViewPr>
    <p:cViewPr>
      <p:scale>
        <a:sx n="1" d="1"/>
        <a:sy n="1" d="1"/>
      </p:scale>
      <p:origin x="0" y="0"/>
    </p:cViewPr>
  </p:notesTextViewPr>
  <p:sorterViewPr>
    <p:cViewPr>
      <p:scale>
        <a:sx n="136" d="100"/>
        <a:sy n="13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8/28/2023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8/28/2023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“calculus of variation” is covered in Chapter 3, Section 17 of your textbook.     We will study the mathematical formalism first before showing how it is useful for studying mechanical systems.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390234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877987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662990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homework problem is very similar to this.      Actually stopped at this slide.    Will continue discussion </a:t>
            </a:r>
            <a:r>
              <a:rPr lang="en-US"/>
              <a:t>on Wednesday.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917408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another example of the use of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4046008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these steps, the solution is found up to some constants.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762865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087756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results for particular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945051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457873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and extension.</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36819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problem on this subject that will be due on Monday.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272400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should review the notion of a minimum in a continuous function.     Here is a plot of V(x) showing two different minima at two different points x.</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22969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from this plot that a conduction for a function to have a minimum at a point is that its derivative is zero at that point.      You see in this example another point where </a:t>
            </a:r>
            <a:r>
              <a:rPr lang="en-US" dirty="0" err="1"/>
              <a:t>dV</a:t>
            </a:r>
            <a:r>
              <a:rPr lang="en-US" dirty="0"/>
              <a:t>/dx, but there is not a minimum.      So we say the </a:t>
            </a:r>
            <a:r>
              <a:rPr lang="en-US" dirty="0" err="1"/>
              <a:t>dV</a:t>
            </a:r>
            <a:r>
              <a:rPr lang="en-US" dirty="0"/>
              <a:t>/dx is a necessary but not sufficient condition on having a minimum.</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028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also searches for minima, but instead of finding a point where a function has a minimum,  we search for a functional form that minimizes the numerical value of an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4099341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25204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example, we can evaluate the distance along a curve between two points x=0,y=0 and x=1,y=1 as a normal integral over x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613302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632456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calculus to simplify the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935745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8/30/2023</a:t>
            </a:r>
            <a:endParaRPr lang="en-US" dirty="0"/>
          </a:p>
        </p:txBody>
      </p:sp>
      <p:sp>
        <p:nvSpPr>
          <p:cNvPr id="5" name="Footer Placeholder 4"/>
          <p:cNvSpPr>
            <a:spLocks noGrp="1"/>
          </p:cNvSpPr>
          <p:nvPr>
            <p:ph type="ftr" sz="quarter" idx="11"/>
          </p:nvPr>
        </p:nvSpPr>
        <p:spPr/>
        <p:txBody>
          <a:bodyPr/>
          <a:lstStyle/>
          <a:p>
            <a:r>
              <a:rPr lang="en-US"/>
              <a:t>PHY 711  Fall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8/30/2023</a:t>
            </a:r>
            <a:endParaRPr lang="en-US" dirty="0"/>
          </a:p>
        </p:txBody>
      </p:sp>
      <p:sp>
        <p:nvSpPr>
          <p:cNvPr id="5" name="Footer Placeholder 4"/>
          <p:cNvSpPr>
            <a:spLocks noGrp="1"/>
          </p:cNvSpPr>
          <p:nvPr>
            <p:ph type="ftr" sz="quarter" idx="11"/>
          </p:nvPr>
        </p:nvSpPr>
        <p:spPr/>
        <p:txBody>
          <a:bodyPr/>
          <a:lstStyle/>
          <a:p>
            <a:r>
              <a:rPr lang="en-US"/>
              <a:t>PHY 711  Fall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8/30/2023</a:t>
            </a:r>
            <a:endParaRPr lang="en-US" dirty="0"/>
          </a:p>
        </p:txBody>
      </p:sp>
      <p:sp>
        <p:nvSpPr>
          <p:cNvPr id="5" name="Footer Placeholder 4"/>
          <p:cNvSpPr>
            <a:spLocks noGrp="1"/>
          </p:cNvSpPr>
          <p:nvPr>
            <p:ph type="ftr" sz="quarter" idx="11"/>
          </p:nvPr>
        </p:nvSpPr>
        <p:spPr/>
        <p:txBody>
          <a:bodyPr/>
          <a:lstStyle/>
          <a:p>
            <a:r>
              <a:rPr lang="en-US"/>
              <a:t>PHY 711  Fall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8/30/2023</a:t>
            </a:r>
            <a:endParaRPr lang="en-US" dirty="0"/>
          </a:p>
        </p:txBody>
      </p:sp>
      <p:sp>
        <p:nvSpPr>
          <p:cNvPr id="5" name="Footer Placeholder 4"/>
          <p:cNvSpPr>
            <a:spLocks noGrp="1"/>
          </p:cNvSpPr>
          <p:nvPr>
            <p:ph type="ftr" sz="quarter" idx="11"/>
          </p:nvPr>
        </p:nvSpPr>
        <p:spPr/>
        <p:txBody>
          <a:bodyPr/>
          <a:lstStyle/>
          <a:p>
            <a:r>
              <a:rPr lang="en-US"/>
              <a:t>PHY 711  Fall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8/30/2023</a:t>
            </a:r>
            <a:endParaRPr lang="en-US" dirty="0"/>
          </a:p>
        </p:txBody>
      </p:sp>
      <p:sp>
        <p:nvSpPr>
          <p:cNvPr id="5" name="Footer Placeholder 4"/>
          <p:cNvSpPr>
            <a:spLocks noGrp="1"/>
          </p:cNvSpPr>
          <p:nvPr>
            <p:ph type="ftr" sz="quarter" idx="11"/>
          </p:nvPr>
        </p:nvSpPr>
        <p:spPr/>
        <p:txBody>
          <a:bodyPr/>
          <a:lstStyle/>
          <a:p>
            <a:r>
              <a:rPr lang="en-US"/>
              <a:t>PHY 711  Fall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8/30/2023</a:t>
            </a:r>
            <a:endParaRPr lang="en-US" dirty="0"/>
          </a:p>
        </p:txBody>
      </p:sp>
      <p:sp>
        <p:nvSpPr>
          <p:cNvPr id="6" name="Footer Placeholder 5"/>
          <p:cNvSpPr>
            <a:spLocks noGrp="1"/>
          </p:cNvSpPr>
          <p:nvPr>
            <p:ph type="ftr" sz="quarter" idx="11"/>
          </p:nvPr>
        </p:nvSpPr>
        <p:spPr/>
        <p:txBody>
          <a:bodyPr/>
          <a:lstStyle/>
          <a:p>
            <a:r>
              <a:rPr lang="en-US"/>
              <a:t>PHY 711  Fall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8/30/2023</a:t>
            </a:r>
            <a:endParaRPr lang="en-US" dirty="0"/>
          </a:p>
        </p:txBody>
      </p:sp>
      <p:sp>
        <p:nvSpPr>
          <p:cNvPr id="8" name="Footer Placeholder 7"/>
          <p:cNvSpPr>
            <a:spLocks noGrp="1"/>
          </p:cNvSpPr>
          <p:nvPr>
            <p:ph type="ftr" sz="quarter" idx="11"/>
          </p:nvPr>
        </p:nvSpPr>
        <p:spPr/>
        <p:txBody>
          <a:bodyPr/>
          <a:lstStyle/>
          <a:p>
            <a:r>
              <a:rPr lang="en-US"/>
              <a:t>PHY 711  Fall 2023 -- Lecture 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8/30/2023</a:t>
            </a:r>
            <a:endParaRPr lang="en-US" dirty="0"/>
          </a:p>
        </p:txBody>
      </p:sp>
      <p:sp>
        <p:nvSpPr>
          <p:cNvPr id="4" name="Footer Placeholder 3"/>
          <p:cNvSpPr>
            <a:spLocks noGrp="1"/>
          </p:cNvSpPr>
          <p:nvPr>
            <p:ph type="ftr" sz="quarter" idx="11"/>
          </p:nvPr>
        </p:nvSpPr>
        <p:spPr/>
        <p:txBody>
          <a:bodyPr/>
          <a:lstStyle/>
          <a:p>
            <a:r>
              <a:rPr lang="en-US"/>
              <a:t>PHY 711  Fall 2023 -- Lecture 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dirty="0"/>
              <a:t>8/30/2023</a:t>
            </a:r>
          </a:p>
        </p:txBody>
      </p:sp>
      <p:sp>
        <p:nvSpPr>
          <p:cNvPr id="3" name="Footer Placeholder 2"/>
          <p:cNvSpPr>
            <a:spLocks noGrp="1"/>
          </p:cNvSpPr>
          <p:nvPr>
            <p:ph type="ftr" sz="quarter" idx="11"/>
          </p:nvPr>
        </p:nvSpPr>
        <p:spPr/>
        <p:txBody>
          <a:bodyPr/>
          <a:lstStyle>
            <a:lvl1pPr>
              <a:defRPr sz="1400" b="1"/>
            </a:lvl1pPr>
          </a:lstStyle>
          <a:p>
            <a:r>
              <a:rPr lang="en-US" dirty="0"/>
              <a:t>PHY 711  Fall 2023 -- Lecture 2</a:t>
            </a:r>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8/30/2023</a:t>
            </a:r>
            <a:endParaRPr lang="en-US" dirty="0"/>
          </a:p>
        </p:txBody>
      </p:sp>
      <p:sp>
        <p:nvSpPr>
          <p:cNvPr id="6" name="Footer Placeholder 5"/>
          <p:cNvSpPr>
            <a:spLocks noGrp="1"/>
          </p:cNvSpPr>
          <p:nvPr>
            <p:ph type="ftr" sz="quarter" idx="11"/>
          </p:nvPr>
        </p:nvSpPr>
        <p:spPr/>
        <p:txBody>
          <a:bodyPr/>
          <a:lstStyle/>
          <a:p>
            <a:r>
              <a:rPr lang="en-US"/>
              <a:t>PHY 711  Fall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8/30/2023</a:t>
            </a:r>
            <a:endParaRPr lang="en-US" dirty="0"/>
          </a:p>
        </p:txBody>
      </p:sp>
      <p:sp>
        <p:nvSpPr>
          <p:cNvPr id="6" name="Footer Placeholder 5"/>
          <p:cNvSpPr>
            <a:spLocks noGrp="1"/>
          </p:cNvSpPr>
          <p:nvPr>
            <p:ph type="ftr" sz="quarter" idx="11"/>
          </p:nvPr>
        </p:nvSpPr>
        <p:spPr/>
        <p:txBody>
          <a:bodyPr/>
          <a:lstStyle/>
          <a:p>
            <a:r>
              <a:rPr lang="en-US"/>
              <a:t>PHY 711  Fall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8/30/2023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2023 -- Lecture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4.w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oleObject" Target="../embeddings/oleObject8.bin"/><Relationship Id="rId5" Type="http://schemas.openxmlformats.org/officeDocument/2006/relationships/image" Target="../media/image10.png"/><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0.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oleObject" Target="../embeddings/oleObject12.bin"/><Relationship Id="rId4"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3.bin"/><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16.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oleObject" Target="../embeddings/oleObject16.bin"/><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17.bin"/><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oleObject" Target="../embeddings/oleObject19.bin"/><Relationship Id="rId4" Type="http://schemas.openxmlformats.org/officeDocument/2006/relationships/image" Target="../media/image25.wmf"/></Relationships>
</file>

<file path=ppt/slides/_rels/slide19.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18.bin"/><Relationship Id="rId1" Type="http://schemas.openxmlformats.org/officeDocument/2006/relationships/slideLayout" Target="../slideLayouts/slideLayout7.xml"/><Relationship Id="rId5" Type="http://schemas.openxmlformats.org/officeDocument/2006/relationships/image" Target="../media/image27.wmf"/><Relationship Id="rId4"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oleObject" Target="../embeddings/oleObject21.bin"/><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3.bin"/><Relationship Id="rId4" Type="http://schemas.openxmlformats.org/officeDocument/2006/relationships/image" Target="../media/image29.wmf"/></Relationships>
</file>

<file path=ppt/slides/_rels/slide22.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33.wmf"/><Relationship Id="rId4" Type="http://schemas.openxmlformats.org/officeDocument/2006/relationships/oleObject" Target="../embeddings/oleObject25.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4.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image" Target="../media/image35.png"/><Relationship Id="rId7" Type="http://schemas.openxmlformats.org/officeDocument/2006/relationships/image" Target="../media/image37.wmf"/><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oleObject" Target="../embeddings/oleObject28.bin"/><Relationship Id="rId5" Type="http://schemas.openxmlformats.org/officeDocument/2006/relationships/image" Target="../media/image36.wmf"/><Relationship Id="rId4" Type="http://schemas.openxmlformats.org/officeDocument/2006/relationships/oleObject" Target="../embeddings/oleObject27.bin"/><Relationship Id="rId9" Type="http://schemas.openxmlformats.org/officeDocument/2006/relationships/image" Target="../media/image38.wmf"/></Relationships>
</file>

<file path=ppt/slides/_rels/slide25.xml.rels><?xml version="1.0" encoding="UTF-8" standalone="yes"?>
<Relationships xmlns="http://schemas.openxmlformats.org/package/2006/relationships"><Relationship Id="rId3" Type="http://schemas.openxmlformats.org/officeDocument/2006/relationships/image" Target="../media/image35.png"/><Relationship Id="rId7" Type="http://schemas.openxmlformats.org/officeDocument/2006/relationships/image" Target="../media/image39.wmf"/><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oleObject" Target="../embeddings/oleObject30.bin"/><Relationship Id="rId5" Type="http://schemas.openxmlformats.org/officeDocument/2006/relationships/image" Target="../media/image36.wmf"/><Relationship Id="rId4" Type="http://schemas.openxmlformats.org/officeDocument/2006/relationships/oleObject" Target="../embeddings/oleObject27.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40.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2.wmf"/><Relationship Id="rId5" Type="http://schemas.openxmlformats.org/officeDocument/2006/relationships/oleObject" Target="../embeddings/oleObject33.bin"/><Relationship Id="rId4" Type="http://schemas.openxmlformats.org/officeDocument/2006/relationships/image" Target="../media/image4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File:De-Euler.ogg" TargetMode="External"/><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image" Target="../media/image7.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11.w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oleObject" Target="../embeddings/oleObject5.bin"/><Relationship Id="rId5" Type="http://schemas.openxmlformats.org/officeDocument/2006/relationships/image" Target="../media/image10.png"/><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pPr/>
              <a:t>1</a:t>
            </a:fld>
            <a:endParaRPr lang="en-US" dirty="0"/>
          </a:p>
        </p:txBody>
      </p:sp>
      <p:sp>
        <p:nvSpPr>
          <p:cNvPr id="5" name="TextBox 4"/>
          <p:cNvSpPr txBox="1"/>
          <p:nvPr/>
        </p:nvSpPr>
        <p:spPr>
          <a:xfrm>
            <a:off x="114300" y="381000"/>
            <a:ext cx="8915400" cy="583236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Olin103</a:t>
            </a:r>
          </a:p>
          <a:p>
            <a:pPr algn="ctr"/>
            <a:endParaRPr lang="en-US" sz="1050" b="1" dirty="0"/>
          </a:p>
          <a:p>
            <a:pPr algn="ctr"/>
            <a:endParaRPr lang="en-US" sz="1050" b="1" dirty="0"/>
          </a:p>
          <a:p>
            <a:pPr algn="ctr"/>
            <a:r>
              <a:rPr lang="en-US" sz="3200" b="1" dirty="0"/>
              <a:t>Lecture notes for Lecture 2 </a:t>
            </a:r>
          </a:p>
          <a:p>
            <a:pPr algn="ctr"/>
            <a:r>
              <a:rPr lang="en-US" sz="3200" b="1" dirty="0"/>
              <a:t>Chapter 3.17 of F&amp;W </a:t>
            </a:r>
          </a:p>
          <a:p>
            <a:pPr marL="457200" lvl="2" algn="ctr">
              <a:spcBef>
                <a:spcPct val="50000"/>
              </a:spcBef>
            </a:pPr>
            <a:r>
              <a:rPr lang="en-US" sz="3200" b="1" dirty="0">
                <a:solidFill>
                  <a:schemeClr val="folHlink"/>
                </a:solidFill>
              </a:rPr>
              <a:t>Introduction to the calculus of variations</a:t>
            </a:r>
          </a:p>
          <a:p>
            <a:pPr marL="971550" lvl="2" indent="-514350">
              <a:spcBef>
                <a:spcPct val="50000"/>
              </a:spcBef>
              <a:buFont typeface="+mj-lt"/>
              <a:buAutoNum type="arabicPeriod"/>
            </a:pPr>
            <a:r>
              <a:rPr lang="en-US" sz="3200" b="1" dirty="0">
                <a:solidFill>
                  <a:schemeClr val="folHlink"/>
                </a:solidFill>
              </a:rPr>
              <a:t>Mathematical construction</a:t>
            </a:r>
          </a:p>
          <a:p>
            <a:pPr marL="971550" lvl="2" indent="-514350">
              <a:spcBef>
                <a:spcPct val="50000"/>
              </a:spcBef>
              <a:buFont typeface="+mj-lt"/>
              <a:buAutoNum type="arabicPeriod"/>
            </a:pPr>
            <a:r>
              <a:rPr lang="en-US" sz="3200" b="1" dirty="0">
                <a:solidFill>
                  <a:schemeClr val="folHlink"/>
                </a:solidFill>
              </a:rPr>
              <a:t>Practical use</a:t>
            </a:r>
          </a:p>
          <a:p>
            <a:pPr marL="971550" lvl="2" indent="-514350">
              <a:spcBef>
                <a:spcPct val="50000"/>
              </a:spcBef>
              <a:buFont typeface="+mj-lt"/>
              <a:buAutoNum type="arabicPeriod"/>
            </a:pPr>
            <a:r>
              <a:rPr lang="en-US" sz="32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46981170"/>
              </p:ext>
            </p:extLst>
          </p:nvPr>
        </p:nvGraphicFramePr>
        <p:xfrm>
          <a:off x="62865" y="800100"/>
          <a:ext cx="2981325" cy="2628900"/>
        </p:xfrm>
        <a:graphic>
          <a:graphicData uri="http://schemas.openxmlformats.org/presentationml/2006/ole">
            <mc:AlternateContent xmlns:mc="http://schemas.openxmlformats.org/markup-compatibility/2006">
              <mc:Choice xmlns:v="urn:schemas-microsoft-com:vml" Requires="v">
                <p:oleObj name="Equation" r:id="rId3" imgW="1409400" imgH="1244520" progId="Equation.DSMT4">
                  <p:embed/>
                </p:oleObj>
              </mc:Choice>
              <mc:Fallback>
                <p:oleObj name="Equation" r:id="rId3" imgW="1409400" imgH="1244520" progId="Equation.DSMT4">
                  <p:embed/>
                  <p:pic>
                    <p:nvPicPr>
                      <p:cNvPr id="0" name="Object 6"/>
                      <p:cNvPicPr>
                        <a:picLocks noChangeAspect="1" noChangeArrowheads="1"/>
                      </p:cNvPicPr>
                      <p:nvPr/>
                    </p:nvPicPr>
                    <p:blipFill>
                      <a:blip r:embed="rId4"/>
                      <a:srcRect/>
                      <a:stretch>
                        <a:fillRect/>
                      </a:stretch>
                    </p:blipFill>
                    <p:spPr bwMode="auto">
                      <a:xfrm>
                        <a:off x="62865" y="800100"/>
                        <a:ext cx="298132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4190" y="-70827"/>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752632126"/>
              </p:ext>
            </p:extLst>
          </p:nvPr>
        </p:nvGraphicFramePr>
        <p:xfrm>
          <a:off x="2971800" y="2881923"/>
          <a:ext cx="5961063" cy="3486150"/>
        </p:xfrm>
        <a:graphic>
          <a:graphicData uri="http://schemas.openxmlformats.org/presentationml/2006/ole">
            <mc:AlternateContent xmlns:mc="http://schemas.openxmlformats.org/markup-compatibility/2006">
              <mc:Choice xmlns:v="urn:schemas-microsoft-com:vml" Requires="v">
                <p:oleObj name="数式" r:id="rId6" imgW="2819160" imgH="1650960" progId="Equation.3">
                  <p:embed/>
                </p:oleObj>
              </mc:Choice>
              <mc:Fallback>
                <p:oleObj name="数式" r:id="rId6" imgW="2819160" imgH="1650960" progId="Equation.3">
                  <p:embed/>
                  <p:pic>
                    <p:nvPicPr>
                      <p:cNvPr id="0" name="Object 4"/>
                      <p:cNvPicPr>
                        <a:picLocks noChangeAspect="1" noChangeArrowheads="1"/>
                      </p:cNvPicPr>
                      <p:nvPr/>
                    </p:nvPicPr>
                    <p:blipFill>
                      <a:blip r:embed="rId7"/>
                      <a:srcRect/>
                      <a:stretch>
                        <a:fillRect/>
                      </a:stretch>
                    </p:blipFill>
                    <p:spPr bwMode="auto">
                      <a:xfrm>
                        <a:off x="2971800" y="2881923"/>
                        <a:ext cx="5961063"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1806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152400" y="93017"/>
            <a:ext cx="8686800" cy="461665"/>
          </a:xfrm>
          <a:prstGeom prst="rect">
            <a:avLst/>
          </a:prstGeom>
          <a:noFill/>
        </p:spPr>
        <p:txBody>
          <a:bodyPr wrap="square" rtlCol="0">
            <a:spAutoFit/>
          </a:bodyPr>
          <a:lstStyle/>
          <a:p>
            <a:pPr algn="ctr"/>
            <a:r>
              <a:rPr lang="en-US" sz="2400" b="1" dirty="0">
                <a:latin typeface="+mj-lt"/>
              </a:rPr>
              <a:t>Calculus of variation example for a pure integral function</a:t>
            </a:r>
          </a:p>
        </p:txBody>
      </p:sp>
      <p:graphicFrame>
        <p:nvGraphicFramePr>
          <p:cNvPr id="6" name="Object 5"/>
          <p:cNvGraphicFramePr>
            <a:graphicFrameLocks noChangeAspect="1"/>
          </p:cNvGraphicFramePr>
          <p:nvPr>
            <p:extLst>
              <p:ext uri="{D42A27DB-BD31-4B8C-83A1-F6EECF244321}">
                <p14:modId xmlns:p14="http://schemas.microsoft.com/office/powerpoint/2010/main" val="3680481916"/>
              </p:ext>
            </p:extLst>
          </p:nvPr>
        </p:nvGraphicFramePr>
        <p:xfrm>
          <a:off x="750887" y="550872"/>
          <a:ext cx="7489825" cy="2576513"/>
        </p:xfrm>
        <a:graphic>
          <a:graphicData uri="http://schemas.openxmlformats.org/presentationml/2006/ole">
            <mc:AlternateContent xmlns:mc="http://schemas.openxmlformats.org/markup-compatibility/2006">
              <mc:Choice xmlns:v="urn:schemas-microsoft-com:vml" Requires="v">
                <p:oleObj name="数式" r:id="rId3" imgW="3543120" imgH="1218960" progId="Equation.3">
                  <p:embed/>
                </p:oleObj>
              </mc:Choice>
              <mc:Fallback>
                <p:oleObj name="数式" r:id="rId3" imgW="3543120" imgH="1218960" progId="Equation.3">
                  <p:embed/>
                  <p:pic>
                    <p:nvPicPr>
                      <p:cNvPr id="0" name="Object 5"/>
                      <p:cNvPicPr>
                        <a:picLocks noChangeAspect="1" noChangeArrowheads="1"/>
                      </p:cNvPicPr>
                      <p:nvPr/>
                    </p:nvPicPr>
                    <p:blipFill>
                      <a:blip r:embed="rId4"/>
                      <a:srcRect/>
                      <a:stretch>
                        <a:fillRect/>
                      </a:stretch>
                    </p:blipFill>
                    <p:spPr bwMode="auto">
                      <a:xfrm>
                        <a:off x="750887" y="550872"/>
                        <a:ext cx="7489825" cy="257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08391545"/>
              </p:ext>
            </p:extLst>
          </p:nvPr>
        </p:nvGraphicFramePr>
        <p:xfrm>
          <a:off x="1295400" y="3309938"/>
          <a:ext cx="6278563" cy="3167062"/>
        </p:xfrm>
        <a:graphic>
          <a:graphicData uri="http://schemas.openxmlformats.org/presentationml/2006/ole">
            <mc:AlternateContent xmlns:mc="http://schemas.openxmlformats.org/markup-compatibility/2006">
              <mc:Choice xmlns:v="urn:schemas-microsoft-com:vml" Requires="v">
                <p:oleObj name="数式" r:id="rId5" imgW="2971800" imgH="1498320" progId="Equation.3">
                  <p:embed/>
                </p:oleObj>
              </mc:Choice>
              <mc:Fallback>
                <p:oleObj name="数式" r:id="rId5" imgW="2971800" imgH="1498320" progId="Equation.3">
                  <p:embed/>
                  <p:pic>
                    <p:nvPicPr>
                      <p:cNvPr id="0" name="Object 5"/>
                      <p:cNvPicPr>
                        <a:picLocks noChangeAspect="1" noChangeArrowheads="1"/>
                      </p:cNvPicPr>
                      <p:nvPr/>
                    </p:nvPicPr>
                    <p:blipFill>
                      <a:blip r:embed="rId6"/>
                      <a:srcRect/>
                      <a:stretch>
                        <a:fillRect/>
                      </a:stretch>
                    </p:blipFill>
                    <p:spPr bwMode="auto">
                      <a:xfrm>
                        <a:off x="1295400" y="3309938"/>
                        <a:ext cx="6278563"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820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76BF2FA-BB2D-88FA-1833-11C0AEF59759}"/>
              </a:ext>
            </a:extLst>
          </p:cNvPr>
          <p:cNvPicPr>
            <a:picLocks noChangeAspect="1"/>
          </p:cNvPicPr>
          <p:nvPr/>
        </p:nvPicPr>
        <p:blipFill>
          <a:blip r:embed="rId2"/>
          <a:stretch>
            <a:fillRect/>
          </a:stretch>
        </p:blipFill>
        <p:spPr>
          <a:xfrm>
            <a:off x="-66675" y="1543050"/>
            <a:ext cx="5314950" cy="5314950"/>
          </a:xfrm>
          <a:prstGeom prst="rect">
            <a:avLst/>
          </a:prstGeom>
        </p:spPr>
      </p:pic>
      <p:sp>
        <p:nvSpPr>
          <p:cNvPr id="2" name="Date Placeholder 1">
            <a:extLst>
              <a:ext uri="{FF2B5EF4-FFF2-40B4-BE49-F238E27FC236}">
                <a16:creationId xmlns:a16="http://schemas.microsoft.com/office/drawing/2014/main" id="{FA51E992-09E1-83F8-5E58-D22F946C15B7}"/>
              </a:ext>
            </a:extLst>
          </p:cNvPr>
          <p:cNvSpPr>
            <a:spLocks noGrp="1"/>
          </p:cNvSpPr>
          <p:nvPr>
            <p:ph type="dt" sz="half" idx="10"/>
          </p:nvPr>
        </p:nvSpPr>
        <p:spPr/>
        <p:txBody>
          <a:bodyPr/>
          <a:lstStyle/>
          <a:p>
            <a:r>
              <a:rPr lang="en-US"/>
              <a:t>8/30/2023</a:t>
            </a:r>
            <a:endParaRPr lang="en-US" dirty="0"/>
          </a:p>
        </p:txBody>
      </p:sp>
      <p:sp>
        <p:nvSpPr>
          <p:cNvPr id="3" name="Footer Placeholder 2">
            <a:extLst>
              <a:ext uri="{FF2B5EF4-FFF2-40B4-BE49-F238E27FC236}">
                <a16:creationId xmlns:a16="http://schemas.microsoft.com/office/drawing/2014/main" id="{6352B90C-3C30-4EE4-47F8-0751D2180A1C}"/>
              </a:ext>
            </a:extLst>
          </p:cNvPr>
          <p:cNvSpPr>
            <a:spLocks noGrp="1"/>
          </p:cNvSpPr>
          <p:nvPr>
            <p:ph type="ftr" sz="quarter" idx="11"/>
          </p:nvPr>
        </p:nvSpPr>
        <p:spPr/>
        <p:txBody>
          <a:bodyPr/>
          <a:lstStyle/>
          <a:p>
            <a:r>
              <a:rPr lang="en-US"/>
              <a:t>PHY 711  Fall 2023 -- Lecture 2</a:t>
            </a:r>
            <a:endParaRPr lang="en-US" dirty="0"/>
          </a:p>
        </p:txBody>
      </p:sp>
      <p:sp>
        <p:nvSpPr>
          <p:cNvPr id="4" name="Slide Number Placeholder 3">
            <a:extLst>
              <a:ext uri="{FF2B5EF4-FFF2-40B4-BE49-F238E27FC236}">
                <a16:creationId xmlns:a16="http://schemas.microsoft.com/office/drawing/2014/main" id="{145F926C-03C4-20B7-F9BF-759E406FA241}"/>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a:extLst>
              <a:ext uri="{FF2B5EF4-FFF2-40B4-BE49-F238E27FC236}">
                <a16:creationId xmlns:a16="http://schemas.microsoft.com/office/drawing/2014/main" id="{F9E2B2D9-14E7-BCA2-5AB0-B8F059652601}"/>
              </a:ext>
            </a:extLst>
          </p:cNvPr>
          <p:cNvGraphicFramePr>
            <a:graphicFrameLocks noChangeAspect="1"/>
          </p:cNvGraphicFramePr>
          <p:nvPr>
            <p:extLst>
              <p:ext uri="{D42A27DB-BD31-4B8C-83A1-F6EECF244321}">
                <p14:modId xmlns:p14="http://schemas.microsoft.com/office/powerpoint/2010/main" val="792853585"/>
              </p:ext>
            </p:extLst>
          </p:nvPr>
        </p:nvGraphicFramePr>
        <p:xfrm>
          <a:off x="457200" y="381000"/>
          <a:ext cx="7033600" cy="1474787"/>
        </p:xfrm>
        <a:graphic>
          <a:graphicData uri="http://schemas.openxmlformats.org/presentationml/2006/ole">
            <mc:AlternateContent xmlns:mc="http://schemas.openxmlformats.org/markup-compatibility/2006">
              <mc:Choice xmlns:v="urn:schemas-microsoft-com:vml" Requires="v">
                <p:oleObj name="Equation" r:id="rId3" imgW="3149280" imgH="660240" progId="Equation.DSMT4">
                  <p:embed/>
                </p:oleObj>
              </mc:Choice>
              <mc:Fallback>
                <p:oleObj name="Equation" r:id="rId3" imgW="3149280" imgH="660240" progId="Equation.DSMT4">
                  <p:embed/>
                  <p:pic>
                    <p:nvPicPr>
                      <p:cNvPr id="0" name=""/>
                      <p:cNvPicPr/>
                      <p:nvPr/>
                    </p:nvPicPr>
                    <p:blipFill>
                      <a:blip r:embed="rId4"/>
                      <a:stretch>
                        <a:fillRect/>
                      </a:stretch>
                    </p:blipFill>
                    <p:spPr>
                      <a:xfrm>
                        <a:off x="457200" y="381000"/>
                        <a:ext cx="7033600" cy="14747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4C77F286-C738-C7B9-1A0F-B584F40A461C}"/>
              </a:ext>
            </a:extLst>
          </p:cNvPr>
          <p:cNvGraphicFramePr>
            <a:graphicFrameLocks noChangeAspect="1"/>
          </p:cNvGraphicFramePr>
          <p:nvPr>
            <p:extLst>
              <p:ext uri="{D42A27DB-BD31-4B8C-83A1-F6EECF244321}">
                <p14:modId xmlns:p14="http://schemas.microsoft.com/office/powerpoint/2010/main" val="1237366100"/>
              </p:ext>
            </p:extLst>
          </p:nvPr>
        </p:nvGraphicFramePr>
        <p:xfrm>
          <a:off x="4419600" y="2073275"/>
          <a:ext cx="3901440" cy="1066800"/>
        </p:xfrm>
        <a:graphic>
          <a:graphicData uri="http://schemas.openxmlformats.org/presentationml/2006/ole">
            <mc:AlternateContent xmlns:mc="http://schemas.openxmlformats.org/markup-compatibility/2006">
              <mc:Choice xmlns:v="urn:schemas-microsoft-com:vml" Requires="v">
                <p:oleObj name="Equation" r:id="rId5" imgW="1625400" imgH="444240" progId="Equation.DSMT4">
                  <p:embed/>
                </p:oleObj>
              </mc:Choice>
              <mc:Fallback>
                <p:oleObj name="Equation" r:id="rId5" imgW="1625400" imgH="444240" progId="Equation.DSMT4">
                  <p:embed/>
                  <p:pic>
                    <p:nvPicPr>
                      <p:cNvPr id="0" name=""/>
                      <p:cNvPicPr/>
                      <p:nvPr/>
                    </p:nvPicPr>
                    <p:blipFill>
                      <a:blip r:embed="rId6"/>
                      <a:stretch>
                        <a:fillRect/>
                      </a:stretch>
                    </p:blipFill>
                    <p:spPr>
                      <a:xfrm>
                        <a:off x="4419600" y="2073275"/>
                        <a:ext cx="3901440" cy="1066800"/>
                      </a:xfrm>
                      <a:prstGeom prst="rect">
                        <a:avLst/>
                      </a:prstGeom>
                    </p:spPr>
                  </p:pic>
                </p:oleObj>
              </mc:Fallback>
            </mc:AlternateContent>
          </a:graphicData>
        </a:graphic>
      </p:graphicFrame>
    </p:spTree>
    <p:extLst>
      <p:ext uri="{BB962C8B-B14F-4D97-AF65-F5344CB8AC3E}">
        <p14:creationId xmlns:p14="http://schemas.microsoft.com/office/powerpoint/2010/main" val="441214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7D9F9D-6521-4D32-B40D-A0DC2F58692E}"/>
              </a:ext>
            </a:extLst>
          </p:cNvPr>
          <p:cNvSpPr>
            <a:spLocks noGrp="1"/>
          </p:cNvSpPr>
          <p:nvPr>
            <p:ph type="dt" sz="half" idx="10"/>
          </p:nvPr>
        </p:nvSpPr>
        <p:spPr/>
        <p:txBody>
          <a:bodyPr/>
          <a:lstStyle/>
          <a:p>
            <a:r>
              <a:rPr lang="en-US"/>
              <a:t>8/30/2023</a:t>
            </a:r>
            <a:endParaRPr lang="en-US" dirty="0"/>
          </a:p>
        </p:txBody>
      </p:sp>
      <p:sp>
        <p:nvSpPr>
          <p:cNvPr id="3" name="Footer Placeholder 2">
            <a:extLst>
              <a:ext uri="{FF2B5EF4-FFF2-40B4-BE49-F238E27FC236}">
                <a16:creationId xmlns:a16="http://schemas.microsoft.com/office/drawing/2014/main" id="{8334E390-25FA-4172-BDA9-B7DB6C24442A}"/>
              </a:ext>
            </a:extLst>
          </p:cNvPr>
          <p:cNvSpPr>
            <a:spLocks noGrp="1"/>
          </p:cNvSpPr>
          <p:nvPr>
            <p:ph type="ftr" sz="quarter" idx="11"/>
          </p:nvPr>
        </p:nvSpPr>
        <p:spPr/>
        <p:txBody>
          <a:bodyPr/>
          <a:lstStyle/>
          <a:p>
            <a:r>
              <a:rPr lang="en-US"/>
              <a:t>PHY 711  Fall 2023 -- Lecture 2</a:t>
            </a:r>
            <a:endParaRPr lang="en-US" dirty="0"/>
          </a:p>
        </p:txBody>
      </p:sp>
      <p:sp>
        <p:nvSpPr>
          <p:cNvPr id="4" name="Slide Number Placeholder 3">
            <a:extLst>
              <a:ext uri="{FF2B5EF4-FFF2-40B4-BE49-F238E27FC236}">
                <a16:creationId xmlns:a16="http://schemas.microsoft.com/office/drawing/2014/main" id="{652620CE-5E12-4356-8238-74A8F7B8FD3C}"/>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E87FC9BB-45B5-417A-980F-5F2ABE98342F}"/>
              </a:ext>
            </a:extLst>
          </p:cNvPr>
          <p:cNvSpPr txBox="1"/>
          <p:nvPr/>
        </p:nvSpPr>
        <p:spPr>
          <a:xfrm>
            <a:off x="228600" y="304800"/>
            <a:ext cx="8305800" cy="830997"/>
          </a:xfrm>
          <a:prstGeom prst="rect">
            <a:avLst/>
          </a:prstGeom>
          <a:noFill/>
        </p:spPr>
        <p:txBody>
          <a:bodyPr wrap="square" rtlCol="0">
            <a:spAutoFit/>
          </a:bodyPr>
          <a:lstStyle/>
          <a:p>
            <a:r>
              <a:rPr lang="en-US" sz="2400" dirty="0">
                <a:latin typeface="+mj-lt"/>
              </a:rPr>
              <a:t>Comment about notation concerning functional dependence and partial derivatives</a:t>
            </a:r>
          </a:p>
        </p:txBody>
      </p:sp>
      <p:graphicFrame>
        <p:nvGraphicFramePr>
          <p:cNvPr id="6" name="Object 5">
            <a:extLst>
              <a:ext uri="{FF2B5EF4-FFF2-40B4-BE49-F238E27FC236}">
                <a16:creationId xmlns:a16="http://schemas.microsoft.com/office/drawing/2014/main" id="{489B317C-F788-4CE2-B5BC-6C3E70A56492}"/>
              </a:ext>
            </a:extLst>
          </p:cNvPr>
          <p:cNvGraphicFramePr>
            <a:graphicFrameLocks noChangeAspect="1"/>
          </p:cNvGraphicFramePr>
          <p:nvPr>
            <p:extLst>
              <p:ext uri="{D42A27DB-BD31-4B8C-83A1-F6EECF244321}">
                <p14:modId xmlns:p14="http://schemas.microsoft.com/office/powerpoint/2010/main" val="2583236939"/>
              </p:ext>
            </p:extLst>
          </p:nvPr>
        </p:nvGraphicFramePr>
        <p:xfrm>
          <a:off x="228600" y="1231900"/>
          <a:ext cx="8937414" cy="2209800"/>
        </p:xfrm>
        <a:graphic>
          <a:graphicData uri="http://schemas.openxmlformats.org/presentationml/2006/ole">
            <mc:AlternateContent xmlns:mc="http://schemas.openxmlformats.org/markup-compatibility/2006">
              <mc:Choice xmlns:v="urn:schemas-microsoft-com:vml" Requires="v">
                <p:oleObj name="Equation" r:id="rId2" imgW="4622760" imgH="1143000" progId="Equation.DSMT4">
                  <p:embed/>
                </p:oleObj>
              </mc:Choice>
              <mc:Fallback>
                <p:oleObj name="Equation" r:id="rId2" imgW="4622760" imgH="1143000" progId="Equation.DSMT4">
                  <p:embed/>
                  <p:pic>
                    <p:nvPicPr>
                      <p:cNvPr id="0" name=""/>
                      <p:cNvPicPr/>
                      <p:nvPr/>
                    </p:nvPicPr>
                    <p:blipFill>
                      <a:blip r:embed="rId3"/>
                      <a:stretch>
                        <a:fillRect/>
                      </a:stretch>
                    </p:blipFill>
                    <p:spPr>
                      <a:xfrm>
                        <a:off x="228600" y="1231900"/>
                        <a:ext cx="8937414" cy="2209800"/>
                      </a:xfrm>
                      <a:prstGeom prst="rect">
                        <a:avLst/>
                      </a:prstGeom>
                    </p:spPr>
                  </p:pic>
                </p:oleObj>
              </mc:Fallback>
            </mc:AlternateContent>
          </a:graphicData>
        </a:graphic>
      </p:graphicFrame>
    </p:spTree>
    <p:extLst>
      <p:ext uri="{BB962C8B-B14F-4D97-AF65-F5344CB8AC3E}">
        <p14:creationId xmlns:p14="http://schemas.microsoft.com/office/powerpoint/2010/main" val="781727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3581400"/>
            <a:ext cx="4572000" cy="1066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381000"/>
            <a:ext cx="6705600" cy="461665"/>
          </a:xfrm>
          <a:prstGeom prst="rect">
            <a:avLst/>
          </a:prstGeom>
          <a:noFill/>
        </p:spPr>
        <p:txBody>
          <a:bodyPr wrap="square" rtlCol="0">
            <a:spAutoFit/>
          </a:bodyPr>
          <a:lstStyle/>
          <a:p>
            <a:r>
              <a:rPr lang="en-US" sz="2400" dirty="0">
                <a:latin typeface="+mj-lt"/>
              </a:rPr>
              <a:t>After some derivations, we find</a:t>
            </a:r>
          </a:p>
        </p:txBody>
      </p:sp>
      <p:graphicFrame>
        <p:nvGraphicFramePr>
          <p:cNvPr id="6" name="Object 5"/>
          <p:cNvGraphicFramePr>
            <a:graphicFrameLocks noChangeAspect="1"/>
          </p:cNvGraphicFramePr>
          <p:nvPr>
            <p:extLst>
              <p:ext uri="{D42A27DB-BD31-4B8C-83A1-F6EECF244321}">
                <p14:modId xmlns:p14="http://schemas.microsoft.com/office/powerpoint/2010/main" val="3270429784"/>
              </p:ext>
            </p:extLst>
          </p:nvPr>
        </p:nvGraphicFramePr>
        <p:xfrm>
          <a:off x="230188" y="700088"/>
          <a:ext cx="8559800" cy="4052887"/>
        </p:xfrm>
        <a:graphic>
          <a:graphicData uri="http://schemas.openxmlformats.org/presentationml/2006/ole">
            <mc:AlternateContent xmlns:mc="http://schemas.openxmlformats.org/markup-compatibility/2006">
              <mc:Choice xmlns:v="urn:schemas-microsoft-com:vml" Requires="v">
                <p:oleObj name="数式" r:id="rId3" imgW="4051080" imgH="1917360" progId="Equation.3">
                  <p:embed/>
                </p:oleObj>
              </mc:Choice>
              <mc:Fallback>
                <p:oleObj name="数式" r:id="rId3" imgW="4051080" imgH="1917360" progId="Equation.3">
                  <p:embed/>
                  <p:pic>
                    <p:nvPicPr>
                      <p:cNvPr id="0" name="Object 6"/>
                      <p:cNvPicPr>
                        <a:picLocks noChangeAspect="1" noChangeArrowheads="1"/>
                      </p:cNvPicPr>
                      <p:nvPr/>
                    </p:nvPicPr>
                    <p:blipFill>
                      <a:blip r:embed="rId4"/>
                      <a:srcRect/>
                      <a:stretch>
                        <a:fillRect/>
                      </a:stretch>
                    </p:blipFill>
                    <p:spPr bwMode="auto">
                      <a:xfrm>
                        <a:off x="230188" y="700088"/>
                        <a:ext cx="8559800"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Arrow: Up 7">
            <a:extLst>
              <a:ext uri="{FF2B5EF4-FFF2-40B4-BE49-F238E27FC236}">
                <a16:creationId xmlns:a16="http://schemas.microsoft.com/office/drawing/2014/main" id="{A613FD29-BAF5-4A4F-857D-BFB372C7EFBB}"/>
              </a:ext>
            </a:extLst>
          </p:cNvPr>
          <p:cNvSpPr/>
          <p:nvPr/>
        </p:nvSpPr>
        <p:spPr>
          <a:xfrm>
            <a:off x="1905000" y="4669264"/>
            <a:ext cx="533400" cy="5048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361A3DF-3C6C-465C-A743-618EE49E672C}"/>
              </a:ext>
            </a:extLst>
          </p:cNvPr>
          <p:cNvSpPr txBox="1"/>
          <p:nvPr/>
        </p:nvSpPr>
        <p:spPr>
          <a:xfrm>
            <a:off x="1257300" y="5257800"/>
            <a:ext cx="3733800" cy="830997"/>
          </a:xfrm>
          <a:prstGeom prst="rect">
            <a:avLst/>
          </a:prstGeom>
          <a:noFill/>
        </p:spPr>
        <p:txBody>
          <a:bodyPr wrap="square" rtlCol="0">
            <a:spAutoFit/>
          </a:bodyPr>
          <a:lstStyle/>
          <a:p>
            <a:r>
              <a:rPr lang="en-US" sz="2400" dirty="0">
                <a:latin typeface="+mj-lt"/>
              </a:rPr>
              <a:t>Note that this is a</a:t>
            </a:r>
          </a:p>
          <a:p>
            <a:r>
              <a:rPr lang="en-US" sz="2400" dirty="0">
                <a:latin typeface="+mj-lt"/>
              </a:rPr>
              <a:t> “total” derivative</a:t>
            </a:r>
          </a:p>
        </p:txBody>
      </p:sp>
    </p:spTree>
    <p:extLst>
      <p:ext uri="{BB962C8B-B14F-4D97-AF65-F5344CB8AC3E}">
        <p14:creationId xmlns:p14="http://schemas.microsoft.com/office/powerpoint/2010/main" val="1523972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381000"/>
            <a:ext cx="7086600" cy="461665"/>
          </a:xfrm>
          <a:prstGeom prst="rect">
            <a:avLst/>
          </a:prstGeom>
          <a:noFill/>
        </p:spPr>
        <p:txBody>
          <a:bodyPr wrap="square" rtlCol="0">
            <a:spAutoFit/>
          </a:bodyPr>
          <a:lstStyle/>
          <a:p>
            <a:r>
              <a:rPr lang="en-US" sz="2400" dirty="0">
                <a:latin typeface="+mj-lt"/>
              </a:rPr>
              <a:t>“Some” derivations --</a:t>
            </a:r>
          </a:p>
        </p:txBody>
      </p:sp>
      <p:graphicFrame>
        <p:nvGraphicFramePr>
          <p:cNvPr id="6" name="Object 5"/>
          <p:cNvGraphicFramePr>
            <a:graphicFrameLocks noChangeAspect="1"/>
          </p:cNvGraphicFramePr>
          <p:nvPr>
            <p:extLst>
              <p:ext uri="{D42A27DB-BD31-4B8C-83A1-F6EECF244321}">
                <p14:modId xmlns:p14="http://schemas.microsoft.com/office/powerpoint/2010/main" val="1296751591"/>
              </p:ext>
            </p:extLst>
          </p:nvPr>
        </p:nvGraphicFramePr>
        <p:xfrm>
          <a:off x="152400" y="753914"/>
          <a:ext cx="7834312" cy="5691187"/>
        </p:xfrm>
        <a:graphic>
          <a:graphicData uri="http://schemas.openxmlformats.org/presentationml/2006/ole">
            <mc:AlternateContent xmlns:mc="http://schemas.openxmlformats.org/markup-compatibility/2006">
              <mc:Choice xmlns:v="urn:schemas-microsoft-com:vml" Requires="v">
                <p:oleObj name="Equation" r:id="rId3" imgW="3708360" imgH="2692080" progId="Equation.DSMT4">
                  <p:embed/>
                </p:oleObj>
              </mc:Choice>
              <mc:Fallback>
                <p:oleObj name="Equation" r:id="rId3" imgW="3708360" imgH="2692080" progId="Equation.DSMT4">
                  <p:embed/>
                  <p:pic>
                    <p:nvPicPr>
                      <p:cNvPr id="6" name="Object 5"/>
                      <p:cNvPicPr>
                        <a:picLocks noChangeAspect="1" noChangeArrowheads="1"/>
                      </p:cNvPicPr>
                      <p:nvPr/>
                    </p:nvPicPr>
                    <p:blipFill>
                      <a:blip r:embed="rId4"/>
                      <a:srcRect/>
                      <a:stretch>
                        <a:fillRect/>
                      </a:stretch>
                    </p:blipFill>
                    <p:spPr bwMode="auto">
                      <a:xfrm>
                        <a:off x="152400" y="753914"/>
                        <a:ext cx="7834312" cy="569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25BA816-82EC-4E7D-BFD0-36A922952585}"/>
              </a:ext>
            </a:extLst>
          </p:cNvPr>
          <p:cNvSpPr txBox="1"/>
          <p:nvPr/>
        </p:nvSpPr>
        <p:spPr>
          <a:xfrm>
            <a:off x="7467600" y="2362200"/>
            <a:ext cx="519112" cy="584775"/>
          </a:xfrm>
          <a:prstGeom prst="rect">
            <a:avLst/>
          </a:prstGeom>
          <a:noFill/>
        </p:spPr>
        <p:txBody>
          <a:bodyPr wrap="square" rtlCol="0">
            <a:spAutoFit/>
          </a:bodyPr>
          <a:lstStyle/>
          <a:p>
            <a:r>
              <a:rPr lang="en-US" sz="3200" b="1" dirty="0">
                <a:solidFill>
                  <a:srgbClr val="FF0000"/>
                </a:solidFill>
                <a:latin typeface="+mj-lt"/>
              </a:rPr>
              <a:t>*</a:t>
            </a:r>
          </a:p>
        </p:txBody>
      </p:sp>
    </p:spTree>
    <p:extLst>
      <p:ext uri="{BB962C8B-B14F-4D97-AF65-F5344CB8AC3E}">
        <p14:creationId xmlns:p14="http://schemas.microsoft.com/office/powerpoint/2010/main" val="41798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6164EB-9111-4019-AC43-30DEDEEF27B0}"/>
              </a:ext>
            </a:extLst>
          </p:cNvPr>
          <p:cNvSpPr>
            <a:spLocks noGrp="1"/>
          </p:cNvSpPr>
          <p:nvPr>
            <p:ph type="dt" sz="half" idx="10"/>
          </p:nvPr>
        </p:nvSpPr>
        <p:spPr/>
        <p:txBody>
          <a:bodyPr/>
          <a:lstStyle/>
          <a:p>
            <a:r>
              <a:rPr lang="en-US"/>
              <a:t>8/30/2023</a:t>
            </a:r>
            <a:endParaRPr lang="en-US" dirty="0"/>
          </a:p>
        </p:txBody>
      </p:sp>
      <p:sp>
        <p:nvSpPr>
          <p:cNvPr id="3" name="Footer Placeholder 2">
            <a:extLst>
              <a:ext uri="{FF2B5EF4-FFF2-40B4-BE49-F238E27FC236}">
                <a16:creationId xmlns:a16="http://schemas.microsoft.com/office/drawing/2014/main" id="{5D7A5C21-DEE3-4338-9AF6-DA9487960893}"/>
              </a:ext>
            </a:extLst>
          </p:cNvPr>
          <p:cNvSpPr>
            <a:spLocks noGrp="1"/>
          </p:cNvSpPr>
          <p:nvPr>
            <p:ph type="ftr" sz="quarter" idx="11"/>
          </p:nvPr>
        </p:nvSpPr>
        <p:spPr/>
        <p:txBody>
          <a:bodyPr/>
          <a:lstStyle/>
          <a:p>
            <a:r>
              <a:rPr lang="en-US"/>
              <a:t>PHY 711  Fall 2023 -- Lecture 2</a:t>
            </a:r>
            <a:endParaRPr lang="en-US" dirty="0"/>
          </a:p>
        </p:txBody>
      </p:sp>
      <p:sp>
        <p:nvSpPr>
          <p:cNvPr id="4" name="Slide Number Placeholder 3">
            <a:extLst>
              <a:ext uri="{FF2B5EF4-FFF2-40B4-BE49-F238E27FC236}">
                <a16:creationId xmlns:a16="http://schemas.microsoft.com/office/drawing/2014/main" id="{2467B975-1CB5-4716-82BF-E05CB48B87A9}"/>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a:extLst>
              <a:ext uri="{FF2B5EF4-FFF2-40B4-BE49-F238E27FC236}">
                <a16:creationId xmlns:a16="http://schemas.microsoft.com/office/drawing/2014/main" id="{33EBC1E7-9F21-4F4F-93A8-C52CC7681B83}"/>
              </a:ext>
            </a:extLst>
          </p:cNvPr>
          <p:cNvGraphicFramePr>
            <a:graphicFrameLocks noChangeAspect="1"/>
          </p:cNvGraphicFramePr>
          <p:nvPr>
            <p:extLst>
              <p:ext uri="{D42A27DB-BD31-4B8C-83A1-F6EECF244321}">
                <p14:modId xmlns:p14="http://schemas.microsoft.com/office/powerpoint/2010/main" val="1173786104"/>
              </p:ext>
            </p:extLst>
          </p:nvPr>
        </p:nvGraphicFramePr>
        <p:xfrm>
          <a:off x="990600" y="1600200"/>
          <a:ext cx="6429375" cy="819150"/>
        </p:xfrm>
        <a:graphic>
          <a:graphicData uri="http://schemas.openxmlformats.org/presentationml/2006/ole">
            <mc:AlternateContent xmlns:mc="http://schemas.openxmlformats.org/markup-compatibility/2006">
              <mc:Choice xmlns:v="urn:schemas-microsoft-com:vml" Requires="v">
                <p:oleObj name="Equation" r:id="rId2" imgW="3390840" imgH="431640" progId="Equation.DSMT4">
                  <p:embed/>
                </p:oleObj>
              </mc:Choice>
              <mc:Fallback>
                <p:oleObj name="Equation" r:id="rId2" imgW="3390840" imgH="431640" progId="Equation.DSMT4">
                  <p:embed/>
                  <p:pic>
                    <p:nvPicPr>
                      <p:cNvPr id="5" name="Object 4">
                        <a:extLst>
                          <a:ext uri="{FF2B5EF4-FFF2-40B4-BE49-F238E27FC236}">
                            <a16:creationId xmlns:a16="http://schemas.microsoft.com/office/drawing/2014/main" id="{2ABEB753-A061-456C-99BE-33D9D21661CB}"/>
                          </a:ext>
                        </a:extLst>
                      </p:cNvPr>
                      <p:cNvPicPr/>
                      <p:nvPr/>
                    </p:nvPicPr>
                    <p:blipFill>
                      <a:blip r:embed="rId3"/>
                      <a:stretch>
                        <a:fillRect/>
                      </a:stretch>
                    </p:blipFill>
                    <p:spPr>
                      <a:xfrm>
                        <a:off x="990600" y="1600200"/>
                        <a:ext cx="6429375" cy="819150"/>
                      </a:xfrm>
                      <a:prstGeom prst="rect">
                        <a:avLst/>
                      </a:prstGeom>
                    </p:spPr>
                  </p:pic>
                </p:oleObj>
              </mc:Fallback>
            </mc:AlternateContent>
          </a:graphicData>
        </a:graphic>
      </p:graphicFrame>
    </p:spTree>
    <p:extLst>
      <p:ext uri="{BB962C8B-B14F-4D97-AF65-F5344CB8AC3E}">
        <p14:creationId xmlns:p14="http://schemas.microsoft.com/office/powerpoint/2010/main" val="1066425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656CF8-697D-4555-A9AE-11EC48C9C5EC}"/>
              </a:ext>
            </a:extLst>
          </p:cNvPr>
          <p:cNvSpPr>
            <a:spLocks noGrp="1"/>
          </p:cNvSpPr>
          <p:nvPr>
            <p:ph type="dt" sz="half" idx="10"/>
          </p:nvPr>
        </p:nvSpPr>
        <p:spPr/>
        <p:txBody>
          <a:bodyPr/>
          <a:lstStyle/>
          <a:p>
            <a:r>
              <a:rPr lang="en-US"/>
              <a:t>8/30/2023</a:t>
            </a:r>
            <a:endParaRPr lang="en-US" dirty="0"/>
          </a:p>
        </p:txBody>
      </p:sp>
      <p:sp>
        <p:nvSpPr>
          <p:cNvPr id="3" name="Footer Placeholder 2">
            <a:extLst>
              <a:ext uri="{FF2B5EF4-FFF2-40B4-BE49-F238E27FC236}">
                <a16:creationId xmlns:a16="http://schemas.microsoft.com/office/drawing/2014/main" id="{3EE505F2-7FE6-4278-8BFD-6F4E4212645B}"/>
              </a:ext>
            </a:extLst>
          </p:cNvPr>
          <p:cNvSpPr>
            <a:spLocks noGrp="1"/>
          </p:cNvSpPr>
          <p:nvPr>
            <p:ph type="ftr" sz="quarter" idx="11"/>
          </p:nvPr>
        </p:nvSpPr>
        <p:spPr/>
        <p:txBody>
          <a:bodyPr/>
          <a:lstStyle/>
          <a:p>
            <a:r>
              <a:rPr lang="en-US"/>
              <a:t>PHY 711  Fall 2023 -- Lecture 2</a:t>
            </a:r>
            <a:endParaRPr lang="en-US" dirty="0"/>
          </a:p>
        </p:txBody>
      </p:sp>
      <p:sp>
        <p:nvSpPr>
          <p:cNvPr id="4" name="Slide Number Placeholder 3">
            <a:extLst>
              <a:ext uri="{FF2B5EF4-FFF2-40B4-BE49-F238E27FC236}">
                <a16:creationId xmlns:a16="http://schemas.microsoft.com/office/drawing/2014/main" id="{B4DA8E1D-BC8C-4808-9DC8-A86E5B885D39}"/>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2ABEB753-A061-456C-99BE-33D9D21661CB}"/>
              </a:ext>
            </a:extLst>
          </p:cNvPr>
          <p:cNvGraphicFramePr>
            <a:graphicFrameLocks noChangeAspect="1"/>
          </p:cNvGraphicFramePr>
          <p:nvPr>
            <p:extLst>
              <p:ext uri="{D42A27DB-BD31-4B8C-83A1-F6EECF244321}">
                <p14:modId xmlns:p14="http://schemas.microsoft.com/office/powerpoint/2010/main" val="2088375302"/>
              </p:ext>
            </p:extLst>
          </p:nvPr>
        </p:nvGraphicFramePr>
        <p:xfrm>
          <a:off x="228600" y="762000"/>
          <a:ext cx="8915400" cy="4409805"/>
        </p:xfrm>
        <a:graphic>
          <a:graphicData uri="http://schemas.openxmlformats.org/presentationml/2006/ole">
            <mc:AlternateContent xmlns:mc="http://schemas.openxmlformats.org/markup-compatibility/2006">
              <mc:Choice xmlns:v="urn:schemas-microsoft-com:vml" Requires="v">
                <p:oleObj name="Equation" r:id="rId2" imgW="4825800" imgH="2387520" progId="Equation.DSMT4">
                  <p:embed/>
                </p:oleObj>
              </mc:Choice>
              <mc:Fallback>
                <p:oleObj name="Equation" r:id="rId2" imgW="4825800" imgH="2387520" progId="Equation.DSMT4">
                  <p:embed/>
                  <p:pic>
                    <p:nvPicPr>
                      <p:cNvPr id="0" name=""/>
                      <p:cNvPicPr/>
                      <p:nvPr/>
                    </p:nvPicPr>
                    <p:blipFill>
                      <a:blip r:embed="rId3"/>
                      <a:stretch>
                        <a:fillRect/>
                      </a:stretch>
                    </p:blipFill>
                    <p:spPr>
                      <a:xfrm>
                        <a:off x="228600" y="762000"/>
                        <a:ext cx="8915400" cy="4409805"/>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78144D9E-11FB-47B5-AB21-E44EB3DFE51E}"/>
              </a:ext>
            </a:extLst>
          </p:cNvPr>
          <p:cNvSpPr txBox="1"/>
          <p:nvPr/>
        </p:nvSpPr>
        <p:spPr>
          <a:xfrm>
            <a:off x="0" y="-19021"/>
            <a:ext cx="685800" cy="584775"/>
          </a:xfrm>
          <a:prstGeom prst="rect">
            <a:avLst/>
          </a:prstGeom>
          <a:noFill/>
        </p:spPr>
        <p:txBody>
          <a:bodyPr wrap="square" rtlCol="0">
            <a:spAutoFit/>
          </a:bodyPr>
          <a:lstStyle/>
          <a:p>
            <a:r>
              <a:rPr lang="en-US" sz="3200" b="1" dirty="0">
                <a:solidFill>
                  <a:srgbClr val="FF0000"/>
                </a:solidFill>
                <a:latin typeface="+mj-lt"/>
              </a:rPr>
              <a:t>*</a:t>
            </a:r>
          </a:p>
        </p:txBody>
      </p:sp>
    </p:spTree>
    <p:extLst>
      <p:ext uri="{BB962C8B-B14F-4D97-AF65-F5344CB8AC3E}">
        <p14:creationId xmlns:p14="http://schemas.microsoft.com/office/powerpoint/2010/main" val="363199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28600" y="15875"/>
            <a:ext cx="7086600" cy="461665"/>
          </a:xfrm>
          <a:prstGeom prst="rect">
            <a:avLst/>
          </a:prstGeom>
          <a:noFill/>
        </p:spPr>
        <p:txBody>
          <a:bodyPr wrap="square" rtlCol="0">
            <a:spAutoFit/>
          </a:bodyPr>
          <a:lstStyle/>
          <a:p>
            <a:r>
              <a:rPr lang="en-US" sz="2400" dirty="0">
                <a:latin typeface="+mj-lt"/>
              </a:rPr>
              <a:t>“Some” derivations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0310701"/>
              </p:ext>
            </p:extLst>
          </p:nvPr>
        </p:nvGraphicFramePr>
        <p:xfrm>
          <a:off x="505691" y="477540"/>
          <a:ext cx="7566025" cy="3919537"/>
        </p:xfrm>
        <a:graphic>
          <a:graphicData uri="http://schemas.openxmlformats.org/presentationml/2006/ole">
            <mc:AlternateContent xmlns:mc="http://schemas.openxmlformats.org/markup-compatibility/2006">
              <mc:Choice xmlns:v="urn:schemas-microsoft-com:vml" Requires="v">
                <p:oleObj name="Equation" r:id="rId3" imgW="3581280" imgH="1854000" progId="Equation.DSMT4">
                  <p:embed/>
                </p:oleObj>
              </mc:Choice>
              <mc:Fallback>
                <p:oleObj name="Equation" r:id="rId3" imgW="3581280" imgH="1854000" progId="Equation.DSMT4">
                  <p:embed/>
                  <p:pic>
                    <p:nvPicPr>
                      <p:cNvPr id="6" name="Object 5"/>
                      <p:cNvPicPr>
                        <a:picLocks noChangeAspect="1" noChangeArrowheads="1"/>
                      </p:cNvPicPr>
                      <p:nvPr/>
                    </p:nvPicPr>
                    <p:blipFill>
                      <a:blip r:embed="rId4"/>
                      <a:srcRect/>
                      <a:stretch>
                        <a:fillRect/>
                      </a:stretch>
                    </p:blipFill>
                    <p:spPr bwMode="auto">
                      <a:xfrm>
                        <a:off x="505691" y="477540"/>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01937034"/>
              </p:ext>
            </p:extLst>
          </p:nvPr>
        </p:nvGraphicFramePr>
        <p:xfrm>
          <a:off x="505691" y="4638675"/>
          <a:ext cx="7700963" cy="1717675"/>
        </p:xfrm>
        <a:graphic>
          <a:graphicData uri="http://schemas.openxmlformats.org/presentationml/2006/ole">
            <mc:AlternateContent xmlns:mc="http://schemas.openxmlformats.org/markup-compatibility/2006">
              <mc:Choice xmlns:v="urn:schemas-microsoft-com:vml" Requires="v">
                <p:oleObj name="Equation" r:id="rId5" imgW="3644640" imgH="812520" progId="Equation.DSMT4">
                  <p:embed/>
                </p:oleObj>
              </mc:Choice>
              <mc:Fallback>
                <p:oleObj name="Equation" r:id="rId5" imgW="3644640" imgH="812520" progId="Equation.DSMT4">
                  <p:embed/>
                  <p:pic>
                    <p:nvPicPr>
                      <p:cNvPr id="6" name="Object 5"/>
                      <p:cNvPicPr>
                        <a:picLocks noChangeAspect="1" noChangeArrowheads="1"/>
                      </p:cNvPicPr>
                      <p:nvPr/>
                    </p:nvPicPr>
                    <p:blipFill>
                      <a:blip r:embed="rId6"/>
                      <a:srcRect/>
                      <a:stretch>
                        <a:fillRect/>
                      </a:stretch>
                    </p:blipFill>
                    <p:spPr bwMode="auto">
                      <a:xfrm>
                        <a:off x="505691" y="4638675"/>
                        <a:ext cx="7700963" cy="1717675"/>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4116927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A741A-B5A4-4986-945C-6B5BFE88E833}"/>
              </a:ext>
            </a:extLst>
          </p:cNvPr>
          <p:cNvSpPr>
            <a:spLocks noGrp="1"/>
          </p:cNvSpPr>
          <p:nvPr>
            <p:ph type="dt" sz="half" idx="10"/>
          </p:nvPr>
        </p:nvSpPr>
        <p:spPr/>
        <p:txBody>
          <a:bodyPr/>
          <a:lstStyle/>
          <a:p>
            <a:r>
              <a:rPr lang="en-US"/>
              <a:t>8/30/2023</a:t>
            </a:r>
            <a:endParaRPr lang="en-US" dirty="0"/>
          </a:p>
        </p:txBody>
      </p:sp>
      <p:sp>
        <p:nvSpPr>
          <p:cNvPr id="3" name="Footer Placeholder 2">
            <a:extLst>
              <a:ext uri="{FF2B5EF4-FFF2-40B4-BE49-F238E27FC236}">
                <a16:creationId xmlns:a16="http://schemas.microsoft.com/office/drawing/2014/main" id="{6D24E379-04BF-4472-B975-5E91B779EDF2}"/>
              </a:ext>
            </a:extLst>
          </p:cNvPr>
          <p:cNvSpPr>
            <a:spLocks noGrp="1"/>
          </p:cNvSpPr>
          <p:nvPr>
            <p:ph type="ftr" sz="quarter" idx="11"/>
          </p:nvPr>
        </p:nvSpPr>
        <p:spPr/>
        <p:txBody>
          <a:bodyPr/>
          <a:lstStyle/>
          <a:p>
            <a:r>
              <a:rPr lang="en-US"/>
              <a:t>PHY 711  Fall 2023 -- Lecture 2</a:t>
            </a:r>
            <a:endParaRPr lang="en-US" dirty="0"/>
          </a:p>
        </p:txBody>
      </p:sp>
      <p:sp>
        <p:nvSpPr>
          <p:cNvPr id="4" name="Slide Number Placeholder 3">
            <a:extLst>
              <a:ext uri="{FF2B5EF4-FFF2-40B4-BE49-F238E27FC236}">
                <a16:creationId xmlns:a16="http://schemas.microsoft.com/office/drawing/2014/main" id="{72D5728B-0C3C-4BB8-8D28-8F43952460BC}"/>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F86FC425-F41B-49EB-88B7-1378BE9CD4AE}"/>
              </a:ext>
            </a:extLst>
          </p:cNvPr>
          <p:cNvGraphicFramePr>
            <a:graphicFrameLocks noChangeAspect="1"/>
          </p:cNvGraphicFramePr>
          <p:nvPr>
            <p:extLst>
              <p:ext uri="{D42A27DB-BD31-4B8C-83A1-F6EECF244321}">
                <p14:modId xmlns:p14="http://schemas.microsoft.com/office/powerpoint/2010/main" val="1970919271"/>
              </p:ext>
            </p:extLst>
          </p:nvPr>
        </p:nvGraphicFramePr>
        <p:xfrm>
          <a:off x="457200" y="1469231"/>
          <a:ext cx="7566025" cy="3919537"/>
        </p:xfrm>
        <a:graphic>
          <a:graphicData uri="http://schemas.openxmlformats.org/presentationml/2006/ole">
            <mc:AlternateContent xmlns:mc="http://schemas.openxmlformats.org/markup-compatibility/2006">
              <mc:Choice xmlns:v="urn:schemas-microsoft-com:vml" Requires="v">
                <p:oleObj name="Equation" r:id="rId2" imgW="3581280" imgH="1854000" progId="Equation.DSMT4">
                  <p:embed/>
                </p:oleObj>
              </mc:Choice>
              <mc:Fallback>
                <p:oleObj name="Equation" r:id="rId2" imgW="3581280" imgH="1854000" progId="Equation.DSMT4">
                  <p:embed/>
                  <p:pic>
                    <p:nvPicPr>
                      <p:cNvPr id="6" name="Object 5"/>
                      <p:cNvPicPr>
                        <a:picLocks noChangeAspect="1" noChangeArrowheads="1"/>
                      </p:cNvPicPr>
                      <p:nvPr/>
                    </p:nvPicPr>
                    <p:blipFill>
                      <a:blip r:embed="rId3"/>
                      <a:srcRect/>
                      <a:stretch>
                        <a:fillRect/>
                      </a:stretch>
                    </p:blipFill>
                    <p:spPr bwMode="auto">
                      <a:xfrm>
                        <a:off x="457200" y="1469231"/>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650B44F4-6520-4BF1-8D32-6FD72D739AC8}"/>
              </a:ext>
            </a:extLst>
          </p:cNvPr>
          <p:cNvSpPr txBox="1"/>
          <p:nvPr/>
        </p:nvSpPr>
        <p:spPr>
          <a:xfrm>
            <a:off x="152400" y="136525"/>
            <a:ext cx="7772400" cy="461665"/>
          </a:xfrm>
          <a:prstGeom prst="rect">
            <a:avLst/>
          </a:prstGeom>
          <a:noFill/>
        </p:spPr>
        <p:txBody>
          <a:bodyPr wrap="square" rtlCol="0">
            <a:spAutoFit/>
          </a:bodyPr>
          <a:lstStyle/>
          <a:p>
            <a:r>
              <a:rPr lang="en-US" sz="2400" dirty="0" err="1">
                <a:latin typeface="+mj-lt"/>
              </a:rPr>
              <a:t>Clarfication</a:t>
            </a:r>
            <a:r>
              <a:rPr lang="en-US" sz="2400" dirty="0">
                <a:latin typeface="+mj-lt"/>
              </a:rPr>
              <a:t> – Why does this term go to zero?</a:t>
            </a:r>
          </a:p>
        </p:txBody>
      </p:sp>
      <p:sp>
        <p:nvSpPr>
          <p:cNvPr id="7" name="Arrow: Down 6">
            <a:extLst>
              <a:ext uri="{FF2B5EF4-FFF2-40B4-BE49-F238E27FC236}">
                <a16:creationId xmlns:a16="http://schemas.microsoft.com/office/drawing/2014/main" id="{701ED429-FFF5-4EEE-90F9-0098D8B17F86}"/>
              </a:ext>
            </a:extLst>
          </p:cNvPr>
          <p:cNvSpPr/>
          <p:nvPr/>
        </p:nvSpPr>
        <p:spPr>
          <a:xfrm rot="2644878">
            <a:off x="2837074" y="584937"/>
            <a:ext cx="914400" cy="1078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C6D3952D-B32D-4E6F-82F8-E73AF6A89950}"/>
              </a:ext>
            </a:extLst>
          </p:cNvPr>
          <p:cNvGraphicFramePr>
            <a:graphicFrameLocks noChangeAspect="1"/>
          </p:cNvGraphicFramePr>
          <p:nvPr>
            <p:extLst>
              <p:ext uri="{D42A27DB-BD31-4B8C-83A1-F6EECF244321}">
                <p14:modId xmlns:p14="http://schemas.microsoft.com/office/powerpoint/2010/main" val="511631409"/>
              </p:ext>
            </p:extLst>
          </p:nvPr>
        </p:nvGraphicFramePr>
        <p:xfrm>
          <a:off x="457200" y="5257800"/>
          <a:ext cx="3932475" cy="795332"/>
        </p:xfrm>
        <a:graphic>
          <a:graphicData uri="http://schemas.openxmlformats.org/presentationml/2006/ole">
            <mc:AlternateContent xmlns:mc="http://schemas.openxmlformats.org/markup-compatibility/2006">
              <mc:Choice xmlns:v="urn:schemas-microsoft-com:vml" Requires="v">
                <p:oleObj name="Equation" r:id="rId4" imgW="2260440" imgH="457200" progId="Equation.DSMT4">
                  <p:embed/>
                </p:oleObj>
              </mc:Choice>
              <mc:Fallback>
                <p:oleObj name="Equation" r:id="rId4" imgW="2260440" imgH="457200" progId="Equation.DSMT4">
                  <p:embed/>
                  <p:pic>
                    <p:nvPicPr>
                      <p:cNvPr id="0" name=""/>
                      <p:cNvPicPr/>
                      <p:nvPr/>
                    </p:nvPicPr>
                    <p:blipFill>
                      <a:blip r:embed="rId5"/>
                      <a:stretch>
                        <a:fillRect/>
                      </a:stretch>
                    </p:blipFill>
                    <p:spPr>
                      <a:xfrm>
                        <a:off x="457200" y="5257800"/>
                        <a:ext cx="3932475" cy="795332"/>
                      </a:xfrm>
                      <a:prstGeom prst="rect">
                        <a:avLst/>
                      </a:prstGeom>
                    </p:spPr>
                  </p:pic>
                </p:oleObj>
              </mc:Fallback>
            </mc:AlternateContent>
          </a:graphicData>
        </a:graphic>
      </p:graphicFrame>
    </p:spTree>
    <p:extLst>
      <p:ext uri="{BB962C8B-B14F-4D97-AF65-F5344CB8AC3E}">
        <p14:creationId xmlns:p14="http://schemas.microsoft.com/office/powerpoint/2010/main" val="360788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a:xfrm>
            <a:off x="6629400" y="6324600"/>
            <a:ext cx="2133600" cy="365125"/>
          </a:xfrm>
        </p:spPr>
        <p:txBody>
          <a:bodyPr/>
          <a:lstStyle/>
          <a:p>
            <a:fld id="{CE368B07-CEBF-4C80-90AF-53B34FA04CF3}" type="slidenum">
              <a:rPr lang="en-US" smtClean="0"/>
              <a:t>2</a:t>
            </a:fld>
            <a:endParaRPr lang="en-US" dirty="0"/>
          </a:p>
        </p:txBody>
      </p:sp>
      <p:sp>
        <p:nvSpPr>
          <p:cNvPr id="5" name="Right Arrow 4"/>
          <p:cNvSpPr/>
          <p:nvPr/>
        </p:nvSpPr>
        <p:spPr>
          <a:xfrm>
            <a:off x="914400" y="19050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7E0E5307-4337-3701-55F4-1A4AF3C7925E}"/>
              </a:ext>
            </a:extLst>
          </p:cNvPr>
          <p:cNvPicPr>
            <a:picLocks noChangeAspect="1"/>
          </p:cNvPicPr>
          <p:nvPr/>
        </p:nvPicPr>
        <p:blipFill>
          <a:blip r:embed="rId3"/>
          <a:stretch>
            <a:fillRect/>
          </a:stretch>
        </p:blipFill>
        <p:spPr>
          <a:xfrm>
            <a:off x="1371600" y="136525"/>
            <a:ext cx="6985163" cy="2877887"/>
          </a:xfrm>
          <a:prstGeom prst="rect">
            <a:avLst/>
          </a:prstGeom>
        </p:spPr>
      </p:pic>
      <p:pic>
        <p:nvPicPr>
          <p:cNvPr id="7" name="Picture 6">
            <a:extLst>
              <a:ext uri="{FF2B5EF4-FFF2-40B4-BE49-F238E27FC236}">
                <a16:creationId xmlns:a16="http://schemas.microsoft.com/office/drawing/2014/main" id="{0D2C3B05-A5CA-1FD3-E996-3567D60045A2}"/>
              </a:ext>
            </a:extLst>
          </p:cNvPr>
          <p:cNvPicPr>
            <a:picLocks noChangeAspect="1"/>
          </p:cNvPicPr>
          <p:nvPr/>
        </p:nvPicPr>
        <p:blipFill>
          <a:blip r:embed="rId4"/>
          <a:stretch>
            <a:fillRect/>
          </a:stretch>
        </p:blipFill>
        <p:spPr>
          <a:xfrm>
            <a:off x="-14748" y="3601794"/>
            <a:ext cx="9144000" cy="2418005"/>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9968DF-F888-4968-95B8-99FBAE90B2D2}"/>
              </a:ext>
            </a:extLst>
          </p:cNvPr>
          <p:cNvSpPr>
            <a:spLocks noGrp="1"/>
          </p:cNvSpPr>
          <p:nvPr>
            <p:ph type="dt" sz="half" idx="10"/>
          </p:nvPr>
        </p:nvSpPr>
        <p:spPr/>
        <p:txBody>
          <a:bodyPr/>
          <a:lstStyle/>
          <a:p>
            <a:r>
              <a:rPr lang="en-US"/>
              <a:t>8/30/2023</a:t>
            </a:r>
            <a:endParaRPr lang="en-US" dirty="0"/>
          </a:p>
        </p:txBody>
      </p:sp>
      <p:sp>
        <p:nvSpPr>
          <p:cNvPr id="3" name="Footer Placeholder 2">
            <a:extLst>
              <a:ext uri="{FF2B5EF4-FFF2-40B4-BE49-F238E27FC236}">
                <a16:creationId xmlns:a16="http://schemas.microsoft.com/office/drawing/2014/main" id="{4EB960C5-CE07-4330-BF55-15E068BA98E3}"/>
              </a:ext>
            </a:extLst>
          </p:cNvPr>
          <p:cNvSpPr>
            <a:spLocks noGrp="1"/>
          </p:cNvSpPr>
          <p:nvPr>
            <p:ph type="ftr" sz="quarter" idx="11"/>
          </p:nvPr>
        </p:nvSpPr>
        <p:spPr/>
        <p:txBody>
          <a:bodyPr/>
          <a:lstStyle/>
          <a:p>
            <a:r>
              <a:rPr lang="en-US"/>
              <a:t>PHY 711  Fall 2023 -- Lecture 2</a:t>
            </a:r>
            <a:endParaRPr lang="en-US" dirty="0"/>
          </a:p>
        </p:txBody>
      </p:sp>
      <p:sp>
        <p:nvSpPr>
          <p:cNvPr id="4" name="Slide Number Placeholder 3">
            <a:extLst>
              <a:ext uri="{FF2B5EF4-FFF2-40B4-BE49-F238E27FC236}">
                <a16:creationId xmlns:a16="http://schemas.microsoft.com/office/drawing/2014/main" id="{20CC0901-184F-41E4-96C6-5EB04B4B750D}"/>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D8FD8A4C-9F5A-46D0-B6C1-702666E10960}"/>
              </a:ext>
            </a:extLst>
          </p:cNvPr>
          <p:cNvSpPr txBox="1"/>
          <p:nvPr/>
        </p:nvSpPr>
        <p:spPr>
          <a:xfrm>
            <a:off x="152400" y="62557"/>
            <a:ext cx="7620000" cy="461665"/>
          </a:xfrm>
          <a:prstGeom prst="rect">
            <a:avLst/>
          </a:prstGeom>
          <a:noFill/>
        </p:spPr>
        <p:txBody>
          <a:bodyPr wrap="square" rtlCol="0">
            <a:spAutoFit/>
          </a:bodyPr>
          <a:lstStyle/>
          <a:p>
            <a:r>
              <a:rPr lang="en-US" sz="2400" dirty="0">
                <a:latin typeface="+mj-lt"/>
              </a:rPr>
              <a:t>Recap --</a:t>
            </a:r>
          </a:p>
        </p:txBody>
      </p:sp>
      <p:graphicFrame>
        <p:nvGraphicFramePr>
          <p:cNvPr id="6" name="Object 5">
            <a:extLst>
              <a:ext uri="{FF2B5EF4-FFF2-40B4-BE49-F238E27FC236}">
                <a16:creationId xmlns:a16="http://schemas.microsoft.com/office/drawing/2014/main" id="{6F610AD8-B895-4321-A787-F47FA7C88B25}"/>
              </a:ext>
            </a:extLst>
          </p:cNvPr>
          <p:cNvGraphicFramePr>
            <a:graphicFrameLocks noChangeAspect="1"/>
          </p:cNvGraphicFramePr>
          <p:nvPr>
            <p:extLst>
              <p:ext uri="{D42A27DB-BD31-4B8C-83A1-F6EECF244321}">
                <p14:modId xmlns:p14="http://schemas.microsoft.com/office/powerpoint/2010/main" val="1460785066"/>
              </p:ext>
            </p:extLst>
          </p:nvPr>
        </p:nvGraphicFramePr>
        <p:xfrm>
          <a:off x="587375" y="136525"/>
          <a:ext cx="8556625" cy="4046537"/>
        </p:xfrm>
        <a:graphic>
          <a:graphicData uri="http://schemas.openxmlformats.org/presentationml/2006/ole">
            <mc:AlternateContent xmlns:mc="http://schemas.openxmlformats.org/markup-compatibility/2006">
              <mc:Choice xmlns:v="urn:schemas-microsoft-com:vml" Requires="v">
                <p:oleObj name="Equation" r:id="rId2" imgW="8557291" imgH="4046469" progId="Equation.DSMT4">
                  <p:embed/>
                </p:oleObj>
              </mc:Choice>
              <mc:Fallback>
                <p:oleObj name="Equation" r:id="rId2" imgW="8557291" imgH="4046469" progId="Equation.DSMT4">
                  <p:embed/>
                  <p:pic>
                    <p:nvPicPr>
                      <p:cNvPr id="0" name=""/>
                      <p:cNvPicPr/>
                      <p:nvPr/>
                    </p:nvPicPr>
                    <p:blipFill>
                      <a:blip r:embed="rId3"/>
                      <a:stretch>
                        <a:fillRect/>
                      </a:stretch>
                    </p:blipFill>
                    <p:spPr>
                      <a:xfrm>
                        <a:off x="587375" y="136525"/>
                        <a:ext cx="8556625" cy="40465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9BAFAF2-D6BB-4E8C-9DA5-0B50F9D68269}"/>
              </a:ext>
            </a:extLst>
          </p:cNvPr>
          <p:cNvSpPr txBox="1"/>
          <p:nvPr/>
        </p:nvSpPr>
        <p:spPr>
          <a:xfrm>
            <a:off x="152400" y="4343400"/>
            <a:ext cx="8991600" cy="2308324"/>
          </a:xfrm>
          <a:prstGeom prst="rect">
            <a:avLst/>
          </a:prstGeom>
          <a:noFill/>
        </p:spPr>
        <p:txBody>
          <a:bodyPr wrap="square" rtlCol="0">
            <a:spAutoFit/>
          </a:bodyPr>
          <a:lstStyle/>
          <a:p>
            <a:r>
              <a:rPr lang="en-US" sz="2400" dirty="0">
                <a:latin typeface="+mj-lt"/>
              </a:rPr>
              <a:t>Here we conclude that the integrand has to vanish at every argument in order for the integral to be zero</a:t>
            </a:r>
          </a:p>
          <a:p>
            <a:pPr marL="457200" indent="-457200">
              <a:buFont typeface="+mj-lt"/>
              <a:buAutoNum type="alphaLcPeriod"/>
            </a:pPr>
            <a:r>
              <a:rPr lang="en-US" sz="2400" dirty="0">
                <a:latin typeface="+mj-lt"/>
              </a:rPr>
              <a:t>Necessary?</a:t>
            </a:r>
          </a:p>
          <a:p>
            <a:pPr marL="457200" indent="-457200">
              <a:buFont typeface="+mj-lt"/>
              <a:buAutoNum type="alphaLcPeriod"/>
            </a:pPr>
            <a:r>
              <a:rPr lang="en-US" sz="2400" dirty="0">
                <a:latin typeface="+mj-lt"/>
              </a:rPr>
              <a:t>Overkill?</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418348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913546061"/>
              </p:ext>
            </p:extLst>
          </p:nvPr>
        </p:nvGraphicFramePr>
        <p:xfrm>
          <a:off x="457200" y="190500"/>
          <a:ext cx="7354888" cy="4076700"/>
        </p:xfrm>
        <a:graphic>
          <a:graphicData uri="http://schemas.openxmlformats.org/presentationml/2006/ole">
            <mc:AlternateContent xmlns:mc="http://schemas.openxmlformats.org/markup-compatibility/2006">
              <mc:Choice xmlns:v="urn:schemas-microsoft-com:vml" Requires="v">
                <p:oleObj name="数式" r:id="rId3" imgW="3479760" imgH="1930320" progId="Equation.3">
                  <p:embed/>
                </p:oleObj>
              </mc:Choice>
              <mc:Fallback>
                <p:oleObj name="数式" r:id="rId3" imgW="3479760" imgH="1930320" progId="Equation.3">
                  <p:embed/>
                  <p:pic>
                    <p:nvPicPr>
                      <p:cNvPr id="0" name="Object 4"/>
                      <p:cNvPicPr>
                        <a:picLocks noChangeAspect="1" noChangeArrowheads="1"/>
                      </p:cNvPicPr>
                      <p:nvPr/>
                    </p:nvPicPr>
                    <p:blipFill>
                      <a:blip r:embed="rId4"/>
                      <a:srcRect/>
                      <a:stretch>
                        <a:fillRect/>
                      </a:stretch>
                    </p:blipFill>
                    <p:spPr bwMode="auto">
                      <a:xfrm>
                        <a:off x="457200" y="190500"/>
                        <a:ext cx="7354888"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3424758"/>
              </p:ext>
            </p:extLst>
          </p:nvPr>
        </p:nvGraphicFramePr>
        <p:xfrm>
          <a:off x="705016" y="4094515"/>
          <a:ext cx="5864226" cy="2224938"/>
        </p:xfrm>
        <a:graphic>
          <a:graphicData uri="http://schemas.openxmlformats.org/presentationml/2006/ole">
            <mc:AlternateContent xmlns:mc="http://schemas.openxmlformats.org/markup-compatibility/2006">
              <mc:Choice xmlns:v="urn:schemas-microsoft-com:vml" Requires="v">
                <p:oleObj name="Equation" r:id="rId5" imgW="4216320" imgH="1600200" progId="Equation.DSMT4">
                  <p:embed/>
                </p:oleObj>
              </mc:Choice>
              <mc:Fallback>
                <p:oleObj name="Equation" r:id="rId5" imgW="4216320" imgH="1600200" progId="Equation.DSMT4">
                  <p:embed/>
                  <p:pic>
                    <p:nvPicPr>
                      <p:cNvPr id="0" name="Object 5"/>
                      <p:cNvPicPr>
                        <a:picLocks noChangeAspect="1" noChangeArrowheads="1"/>
                      </p:cNvPicPr>
                      <p:nvPr/>
                    </p:nvPicPr>
                    <p:blipFill>
                      <a:blip r:embed="rId6"/>
                      <a:srcRect/>
                      <a:stretch>
                        <a:fillRect/>
                      </a:stretch>
                    </p:blipFill>
                    <p:spPr bwMode="auto">
                      <a:xfrm>
                        <a:off x="705016" y="4094515"/>
                        <a:ext cx="5864226" cy="2224938"/>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30077954"/>
              </p:ext>
            </p:extLst>
          </p:nvPr>
        </p:nvGraphicFramePr>
        <p:xfrm>
          <a:off x="3943350" y="5900353"/>
          <a:ext cx="1257300" cy="419100"/>
        </p:xfrm>
        <a:graphic>
          <a:graphicData uri="http://schemas.openxmlformats.org/presentationml/2006/ole">
            <mc:AlternateContent xmlns:mc="http://schemas.openxmlformats.org/markup-compatibility/2006">
              <mc:Choice xmlns:v="urn:schemas-microsoft-com:vml" Requires="v">
                <p:oleObj name="Equation" r:id="rId7" imgW="799920" imgH="266400" progId="Equation.DSMT4">
                  <p:embed/>
                </p:oleObj>
              </mc:Choice>
              <mc:Fallback>
                <p:oleObj name="Equation" r:id="rId7" imgW="799920" imgH="266400" progId="Equation.DSMT4">
                  <p:embed/>
                  <p:pic>
                    <p:nvPicPr>
                      <p:cNvPr id="0" name=""/>
                      <p:cNvPicPr/>
                      <p:nvPr/>
                    </p:nvPicPr>
                    <p:blipFill>
                      <a:blip r:embed="rId8"/>
                      <a:stretch>
                        <a:fillRect/>
                      </a:stretch>
                    </p:blipFill>
                    <p:spPr>
                      <a:xfrm>
                        <a:off x="3943350" y="5900353"/>
                        <a:ext cx="1257300" cy="4191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348992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grpSp>
        <p:nvGrpSpPr>
          <p:cNvPr id="14" name="Group 13"/>
          <p:cNvGrpSpPr/>
          <p:nvPr/>
        </p:nvGrpSpPr>
        <p:grpSpPr>
          <a:xfrm>
            <a:off x="4343400" y="2037694"/>
            <a:ext cx="4800600" cy="4843166"/>
            <a:chOff x="4343400" y="2037694"/>
            <a:chExt cx="4800600" cy="4843166"/>
          </a:xfrm>
        </p:grpSpPr>
        <p:grpSp>
          <p:nvGrpSpPr>
            <p:cNvPr id="10" name="Group 9"/>
            <p:cNvGrpSpPr/>
            <p:nvPr/>
          </p:nvGrpSpPr>
          <p:grpSpPr>
            <a:xfrm>
              <a:off x="4343400" y="2499359"/>
              <a:ext cx="4381500" cy="4381501"/>
              <a:chOff x="4762500" y="1371600"/>
              <a:chExt cx="4381500" cy="4381501"/>
            </a:xfrm>
          </p:grpSpPr>
          <p:pic>
            <p:nvPicPr>
              <p:cNvPr id="52226" name="Picture 2" descr="Ivory Bell Linen Lamp Shade 9x19x12.5 (Spi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0" y="1371600"/>
                <a:ext cx="4381500" cy="43815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V="1">
                <a:off x="6858000" y="1371600"/>
                <a:ext cx="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1981200"/>
                <a:ext cx="0" cy="31242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p:cNvCxnSpPr/>
            <p:nvPr/>
          </p:nvCxnSpPr>
          <p:spPr>
            <a:xfrm flipV="1">
              <a:off x="6400800" y="5943600"/>
              <a:ext cx="2480310" cy="6095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72200" y="2037694"/>
              <a:ext cx="533400" cy="461665"/>
            </a:xfrm>
            <a:prstGeom prst="rect">
              <a:avLst/>
            </a:prstGeom>
            <a:noFill/>
          </p:spPr>
          <p:txBody>
            <a:bodyPr wrap="square" rtlCol="0">
              <a:spAutoFit/>
            </a:bodyPr>
            <a:lstStyle/>
            <a:p>
              <a:r>
                <a:rPr lang="en-US" sz="2400" b="1" i="1" dirty="0">
                  <a:latin typeface="+mj-lt"/>
                </a:rPr>
                <a:t>y</a:t>
              </a:r>
            </a:p>
          </p:txBody>
        </p:sp>
        <p:sp>
          <p:nvSpPr>
            <p:cNvPr id="15" name="TextBox 14"/>
            <p:cNvSpPr txBox="1"/>
            <p:nvPr/>
          </p:nvSpPr>
          <p:spPr>
            <a:xfrm>
              <a:off x="8610600" y="5329535"/>
              <a:ext cx="533400" cy="461665"/>
            </a:xfrm>
            <a:prstGeom prst="rect">
              <a:avLst/>
            </a:prstGeom>
            <a:noFill/>
          </p:spPr>
          <p:txBody>
            <a:bodyPr wrap="square" rtlCol="0">
              <a:spAutoFit/>
            </a:bodyPr>
            <a:lstStyle/>
            <a:p>
              <a:r>
                <a:rPr lang="en-US" sz="2400" b="1" i="1" dirty="0">
                  <a:latin typeface="+mj-lt"/>
                </a:rPr>
                <a:t>x</a:t>
              </a:r>
            </a:p>
          </p:txBody>
        </p:sp>
      </p:grpSp>
      <p:sp>
        <p:nvSpPr>
          <p:cNvPr id="17" name="TextBox 16"/>
          <p:cNvSpPr txBox="1"/>
          <p:nvPr/>
        </p:nvSpPr>
        <p:spPr>
          <a:xfrm>
            <a:off x="7543800" y="2891135"/>
            <a:ext cx="10668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i</a:t>
            </a:r>
            <a:r>
              <a:rPr lang="en-US" sz="2400" b="1" i="1" dirty="0">
                <a:latin typeface="+mj-lt"/>
              </a:rPr>
              <a:t>  </a:t>
            </a:r>
            <a:r>
              <a:rPr lang="en-US" sz="2400" b="1" i="1" dirty="0" err="1">
                <a:latin typeface="+mj-lt"/>
              </a:rPr>
              <a:t>y</a:t>
            </a:r>
            <a:r>
              <a:rPr lang="en-US" sz="2400" b="1" i="1" baseline="-25000" dirty="0" err="1">
                <a:latin typeface="+mj-lt"/>
              </a:rPr>
              <a:t>i</a:t>
            </a:r>
            <a:endParaRPr lang="en-US" sz="2400" b="1" i="1" dirty="0">
              <a:latin typeface="+mj-lt"/>
            </a:endParaRPr>
          </a:p>
        </p:txBody>
      </p:sp>
      <p:sp>
        <p:nvSpPr>
          <p:cNvPr id="18" name="TextBox 17"/>
          <p:cNvSpPr txBox="1"/>
          <p:nvPr/>
        </p:nvSpPr>
        <p:spPr>
          <a:xfrm>
            <a:off x="8153400" y="5867400"/>
            <a:ext cx="1066800" cy="461665"/>
          </a:xfrm>
          <a:prstGeom prst="rect">
            <a:avLst/>
          </a:prstGeom>
          <a:noFill/>
        </p:spPr>
        <p:txBody>
          <a:bodyPr wrap="square" rtlCol="0">
            <a:spAutoFit/>
          </a:bodyPr>
          <a:lstStyle/>
          <a:p>
            <a:r>
              <a:rPr lang="en-US" sz="2400" b="1" i="1" dirty="0" err="1">
                <a:latin typeface="+mj-lt"/>
              </a:rPr>
              <a:t>x</a:t>
            </a:r>
            <a:r>
              <a:rPr lang="en-US" sz="2400" b="1" i="1" baseline="-25000" dirty="0" err="1">
                <a:latin typeface="+mj-lt"/>
              </a:rPr>
              <a:t>f</a:t>
            </a:r>
            <a:r>
              <a:rPr lang="en-US" sz="2400" b="1" i="1" dirty="0">
                <a:latin typeface="+mj-lt"/>
              </a:rPr>
              <a:t>  </a:t>
            </a:r>
            <a:r>
              <a:rPr lang="en-US" sz="2400" b="1" i="1" dirty="0" err="1">
                <a:latin typeface="+mj-lt"/>
              </a:rPr>
              <a:t>y</a:t>
            </a:r>
            <a:r>
              <a:rPr lang="en-US" sz="2400" b="1" i="1" baseline="-25000" dirty="0" err="1">
                <a:latin typeface="+mj-lt"/>
              </a:rPr>
              <a:t>f</a:t>
            </a:r>
            <a:endParaRPr lang="en-US" sz="2400" b="1" i="1" dirty="0">
              <a:latin typeface="+mj-lt"/>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380363451"/>
              </p:ext>
            </p:extLst>
          </p:nvPr>
        </p:nvGraphicFramePr>
        <p:xfrm>
          <a:off x="477837" y="228600"/>
          <a:ext cx="8132763" cy="4130675"/>
        </p:xfrm>
        <a:graphic>
          <a:graphicData uri="http://schemas.openxmlformats.org/presentationml/2006/ole">
            <mc:AlternateContent xmlns:mc="http://schemas.openxmlformats.org/markup-compatibility/2006">
              <mc:Choice xmlns:v="urn:schemas-microsoft-com:vml" Requires="v">
                <p:oleObj name="Equation" r:id="rId4" imgW="3848040" imgH="1955520" progId="Equation.DSMT4">
                  <p:embed/>
                </p:oleObj>
              </mc:Choice>
              <mc:Fallback>
                <p:oleObj name="Equation" r:id="rId4" imgW="3848040" imgH="1955520" progId="Equation.DSMT4">
                  <p:embed/>
                  <p:pic>
                    <p:nvPicPr>
                      <p:cNvPr id="0" name="Object 5"/>
                      <p:cNvPicPr>
                        <a:picLocks noChangeAspect="1" noChangeArrowheads="1"/>
                      </p:cNvPicPr>
                      <p:nvPr/>
                    </p:nvPicPr>
                    <p:blipFill>
                      <a:blip r:embed="rId5"/>
                      <a:srcRect/>
                      <a:stretch>
                        <a:fillRect/>
                      </a:stretch>
                    </p:blipFill>
                    <p:spPr bwMode="auto">
                      <a:xfrm>
                        <a:off x="477837" y="228600"/>
                        <a:ext cx="8132763"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362200" y="203200"/>
            <a:ext cx="5638800" cy="461665"/>
          </a:xfrm>
          <a:prstGeom prst="rect">
            <a:avLst/>
          </a:prstGeom>
          <a:noFill/>
        </p:spPr>
        <p:txBody>
          <a:bodyPr wrap="square" rtlCol="0">
            <a:spAutoFit/>
          </a:bodyPr>
          <a:lstStyle/>
          <a:p>
            <a:r>
              <a:rPr lang="en-US" sz="2400" dirty="0">
                <a:latin typeface="+mj-lt"/>
              </a:rPr>
              <a:t>Lamp shade shape </a:t>
            </a:r>
            <a:r>
              <a:rPr lang="en-US" sz="2400" i="1" dirty="0">
                <a:latin typeface="+mj-lt"/>
              </a:rPr>
              <a:t>y(x)</a:t>
            </a:r>
          </a:p>
        </p:txBody>
      </p:sp>
    </p:spTree>
    <p:extLst>
      <p:ext uri="{BB962C8B-B14F-4D97-AF65-F5344CB8AC3E}">
        <p14:creationId xmlns:p14="http://schemas.microsoft.com/office/powerpoint/2010/main" val="2052670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84859798"/>
              </p:ext>
            </p:extLst>
          </p:nvPr>
        </p:nvGraphicFramePr>
        <p:xfrm>
          <a:off x="1219200" y="228600"/>
          <a:ext cx="5489575" cy="5996361"/>
        </p:xfrm>
        <a:graphic>
          <a:graphicData uri="http://schemas.openxmlformats.org/presentationml/2006/ole">
            <mc:AlternateContent xmlns:mc="http://schemas.openxmlformats.org/markup-compatibility/2006">
              <mc:Choice xmlns:v="urn:schemas-microsoft-com:vml" Requires="v">
                <p:oleObj name="Equation" r:id="rId3" imgW="3390840" imgH="3708360" progId="Equation.DSMT4">
                  <p:embed/>
                </p:oleObj>
              </mc:Choice>
              <mc:Fallback>
                <p:oleObj name="Equation" r:id="rId3" imgW="3390840" imgH="3708360" progId="Equation.DSMT4">
                  <p:embed/>
                  <p:pic>
                    <p:nvPicPr>
                      <p:cNvPr id="0" name="Object 4"/>
                      <p:cNvPicPr>
                        <a:picLocks noChangeAspect="1" noChangeArrowheads="1"/>
                      </p:cNvPicPr>
                      <p:nvPr/>
                    </p:nvPicPr>
                    <p:blipFill>
                      <a:blip r:embed="rId4"/>
                      <a:srcRect/>
                      <a:stretch>
                        <a:fillRect/>
                      </a:stretch>
                    </p:blipFill>
                    <p:spPr bwMode="auto">
                      <a:xfrm>
                        <a:off x="1219200" y="228600"/>
                        <a:ext cx="5489575" cy="599636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92479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08892" y="2811095"/>
            <a:ext cx="3810000" cy="3810000"/>
          </a:xfrm>
          <a:prstGeom prst="rect">
            <a:avLst/>
          </a:prstGeom>
        </p:spPr>
      </p:pic>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874816102"/>
              </p:ext>
            </p:extLst>
          </p:nvPr>
        </p:nvGraphicFramePr>
        <p:xfrm>
          <a:off x="3798644" y="2816408"/>
          <a:ext cx="4546600" cy="1524000"/>
        </p:xfrm>
        <a:graphic>
          <a:graphicData uri="http://schemas.openxmlformats.org/presentationml/2006/ole">
            <mc:AlternateContent xmlns:mc="http://schemas.openxmlformats.org/markup-compatibility/2006">
              <mc:Choice xmlns:v="urn:schemas-microsoft-com:vml" Requires="v">
                <p:oleObj name="Equation" r:id="rId4" imgW="2158920" imgH="723600" progId="Equation.DSMT4">
                  <p:embed/>
                </p:oleObj>
              </mc:Choice>
              <mc:Fallback>
                <p:oleObj name="Equation" r:id="rId4" imgW="2158920" imgH="723600" progId="Equation.DSMT4">
                  <p:embed/>
                  <p:pic>
                    <p:nvPicPr>
                      <p:cNvPr id="0" name=""/>
                      <p:cNvPicPr/>
                      <p:nvPr/>
                    </p:nvPicPr>
                    <p:blipFill>
                      <a:blip r:embed="rId5"/>
                      <a:stretch>
                        <a:fillRect/>
                      </a:stretch>
                    </p:blipFill>
                    <p:spPr>
                      <a:xfrm>
                        <a:off x="3798644" y="2816408"/>
                        <a:ext cx="4546600" cy="1524000"/>
                      </a:xfrm>
                      <a:prstGeom prst="rect">
                        <a:avLst/>
                      </a:prstGeom>
                    </p:spPr>
                  </p:pic>
                </p:oleObj>
              </mc:Fallback>
            </mc:AlternateContent>
          </a:graphicData>
        </a:graphic>
      </p:graphicFrame>
      <p:cxnSp>
        <p:nvCxnSpPr>
          <p:cNvPr id="8" name="Straight Arrow Connector 7"/>
          <p:cNvCxnSpPr/>
          <p:nvPr/>
        </p:nvCxnSpPr>
        <p:spPr>
          <a:xfrm flipH="1">
            <a:off x="3276967" y="3578408"/>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bject 6">
            <a:extLst>
              <a:ext uri="{FF2B5EF4-FFF2-40B4-BE49-F238E27FC236}">
                <a16:creationId xmlns:a16="http://schemas.microsoft.com/office/drawing/2014/main" id="{50789F7F-222B-428C-8A86-842DB1D26B96}"/>
              </a:ext>
            </a:extLst>
          </p:cNvPr>
          <p:cNvGraphicFramePr>
            <a:graphicFrameLocks noChangeAspect="1"/>
          </p:cNvGraphicFramePr>
          <p:nvPr>
            <p:extLst>
              <p:ext uri="{D42A27DB-BD31-4B8C-83A1-F6EECF244321}">
                <p14:modId xmlns:p14="http://schemas.microsoft.com/office/powerpoint/2010/main" val="1500894452"/>
              </p:ext>
            </p:extLst>
          </p:nvPr>
        </p:nvGraphicFramePr>
        <p:xfrm>
          <a:off x="314325" y="236905"/>
          <a:ext cx="4552950" cy="1630362"/>
        </p:xfrm>
        <a:graphic>
          <a:graphicData uri="http://schemas.openxmlformats.org/presentationml/2006/ole">
            <mc:AlternateContent xmlns:mc="http://schemas.openxmlformats.org/markup-compatibility/2006">
              <mc:Choice xmlns:v="urn:schemas-microsoft-com:vml" Requires="v">
                <p:oleObj name="Equation" r:id="rId6" imgW="3085920" imgH="1104840" progId="Equation.DSMT4">
                  <p:embed/>
                </p:oleObj>
              </mc:Choice>
              <mc:Fallback>
                <p:oleObj name="Equation" r:id="rId6" imgW="3085920" imgH="1104840" progId="Equation.DSMT4">
                  <p:embed/>
                  <p:pic>
                    <p:nvPicPr>
                      <p:cNvPr id="0" name=""/>
                      <p:cNvPicPr/>
                      <p:nvPr/>
                    </p:nvPicPr>
                    <p:blipFill>
                      <a:blip r:embed="rId7"/>
                      <a:stretch>
                        <a:fillRect/>
                      </a:stretch>
                    </p:blipFill>
                    <p:spPr>
                      <a:xfrm>
                        <a:off x="314325" y="236905"/>
                        <a:ext cx="4552950" cy="163036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D6ACF97-B262-44AB-8356-6777A0E62FB3}"/>
              </a:ext>
            </a:extLst>
          </p:cNvPr>
          <p:cNvGraphicFramePr>
            <a:graphicFrameLocks noChangeAspect="1"/>
          </p:cNvGraphicFramePr>
          <p:nvPr>
            <p:extLst>
              <p:ext uri="{D42A27DB-BD31-4B8C-83A1-F6EECF244321}">
                <p14:modId xmlns:p14="http://schemas.microsoft.com/office/powerpoint/2010/main" val="3823663114"/>
              </p:ext>
            </p:extLst>
          </p:nvPr>
        </p:nvGraphicFramePr>
        <p:xfrm>
          <a:off x="1343025" y="2008188"/>
          <a:ext cx="4400550" cy="533400"/>
        </p:xfrm>
        <a:graphic>
          <a:graphicData uri="http://schemas.openxmlformats.org/presentationml/2006/ole">
            <mc:AlternateContent xmlns:mc="http://schemas.openxmlformats.org/markup-compatibility/2006">
              <mc:Choice xmlns:v="urn:schemas-microsoft-com:vml" Requires="v">
                <p:oleObj name="Equation" r:id="rId8" imgW="2095200" imgH="253800" progId="Equation.DSMT4">
                  <p:embed/>
                </p:oleObj>
              </mc:Choice>
              <mc:Fallback>
                <p:oleObj name="Equation" r:id="rId8" imgW="2095200" imgH="253800" progId="Equation.DSMT4">
                  <p:embed/>
                  <p:pic>
                    <p:nvPicPr>
                      <p:cNvPr id="0" name=""/>
                      <p:cNvPicPr/>
                      <p:nvPr/>
                    </p:nvPicPr>
                    <p:blipFill>
                      <a:blip r:embed="rId9"/>
                      <a:stretch>
                        <a:fillRect/>
                      </a:stretch>
                    </p:blipFill>
                    <p:spPr>
                      <a:xfrm>
                        <a:off x="1343025" y="2008188"/>
                        <a:ext cx="4400550" cy="533400"/>
                      </a:xfrm>
                      <a:prstGeom prst="rect">
                        <a:avLst/>
                      </a:prstGeom>
                    </p:spPr>
                  </p:pic>
                </p:oleObj>
              </mc:Fallback>
            </mc:AlternateContent>
          </a:graphicData>
        </a:graphic>
      </p:graphicFrame>
    </p:spTree>
    <p:extLst>
      <p:ext uri="{BB962C8B-B14F-4D97-AF65-F5344CB8AC3E}">
        <p14:creationId xmlns:p14="http://schemas.microsoft.com/office/powerpoint/2010/main" val="2604151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57200" y="609600"/>
            <a:ext cx="3810000" cy="3810000"/>
          </a:xfrm>
          <a:prstGeom prst="rect">
            <a:avLst/>
          </a:prstGeom>
        </p:spPr>
      </p:pic>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391050895"/>
              </p:ext>
            </p:extLst>
          </p:nvPr>
        </p:nvGraphicFramePr>
        <p:xfrm>
          <a:off x="3657600" y="1066800"/>
          <a:ext cx="4546600" cy="1524000"/>
        </p:xfrm>
        <a:graphic>
          <a:graphicData uri="http://schemas.openxmlformats.org/presentationml/2006/ole">
            <mc:AlternateContent xmlns:mc="http://schemas.openxmlformats.org/markup-compatibility/2006">
              <mc:Choice xmlns:v="urn:schemas-microsoft-com:vml" Requires="v">
                <p:oleObj name="Equation" r:id="rId4" imgW="2158920" imgH="723600" progId="Equation.DSMT4">
                  <p:embed/>
                </p:oleObj>
              </mc:Choice>
              <mc:Fallback>
                <p:oleObj name="Equation" r:id="rId4" imgW="2158920" imgH="723600" progId="Equation.DSMT4">
                  <p:embed/>
                  <p:pic>
                    <p:nvPicPr>
                      <p:cNvPr id="6" name="Object 5"/>
                      <p:cNvPicPr/>
                      <p:nvPr/>
                    </p:nvPicPr>
                    <p:blipFill>
                      <a:blip r:embed="rId5"/>
                      <a:stretch>
                        <a:fillRect/>
                      </a:stretch>
                    </p:blipFill>
                    <p:spPr>
                      <a:xfrm>
                        <a:off x="3657600" y="1066800"/>
                        <a:ext cx="4546600" cy="1524000"/>
                      </a:xfrm>
                      <a:prstGeom prst="rect">
                        <a:avLst/>
                      </a:prstGeom>
                    </p:spPr>
                  </p:pic>
                </p:oleObj>
              </mc:Fallback>
            </mc:AlternateContent>
          </a:graphicData>
        </a:graphic>
      </p:graphicFrame>
      <p:cxnSp>
        <p:nvCxnSpPr>
          <p:cNvPr id="8" name="Straight Arrow Connector 7"/>
          <p:cNvCxnSpPr/>
          <p:nvPr/>
        </p:nvCxnSpPr>
        <p:spPr>
          <a:xfrm flipH="1">
            <a:off x="3124200" y="1828800"/>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ED82148B-3143-4E17-B6BD-FDE6D2F74ECB}"/>
              </a:ext>
            </a:extLst>
          </p:cNvPr>
          <p:cNvGraphicFramePr>
            <a:graphicFrameLocks noChangeAspect="1"/>
          </p:cNvGraphicFramePr>
          <p:nvPr>
            <p:extLst>
              <p:ext uri="{D42A27DB-BD31-4B8C-83A1-F6EECF244321}">
                <p14:modId xmlns:p14="http://schemas.microsoft.com/office/powerpoint/2010/main" val="1093912807"/>
              </p:ext>
            </p:extLst>
          </p:nvPr>
        </p:nvGraphicFramePr>
        <p:xfrm>
          <a:off x="838200" y="4572732"/>
          <a:ext cx="7094538" cy="1736725"/>
        </p:xfrm>
        <a:graphic>
          <a:graphicData uri="http://schemas.openxmlformats.org/presentationml/2006/ole">
            <mc:AlternateContent xmlns:mc="http://schemas.openxmlformats.org/markup-compatibility/2006">
              <mc:Choice xmlns:v="urn:schemas-microsoft-com:vml" Requires="v">
                <p:oleObj name="Equation" r:id="rId6" imgW="3009600" imgH="736560" progId="Equation.DSMT4">
                  <p:embed/>
                </p:oleObj>
              </mc:Choice>
              <mc:Fallback>
                <p:oleObj name="Equation" r:id="rId6" imgW="3009600" imgH="736560" progId="Equation.DSMT4">
                  <p:embed/>
                  <p:pic>
                    <p:nvPicPr>
                      <p:cNvPr id="0" name=""/>
                      <p:cNvPicPr/>
                      <p:nvPr/>
                    </p:nvPicPr>
                    <p:blipFill>
                      <a:blip r:embed="rId7"/>
                      <a:stretch>
                        <a:fillRect/>
                      </a:stretch>
                    </p:blipFill>
                    <p:spPr>
                      <a:xfrm>
                        <a:off x="838200" y="4572732"/>
                        <a:ext cx="7094538" cy="1736725"/>
                      </a:xfrm>
                      <a:prstGeom prst="rect">
                        <a:avLst/>
                      </a:prstGeom>
                    </p:spPr>
                  </p:pic>
                </p:oleObj>
              </mc:Fallback>
            </mc:AlternateContent>
          </a:graphicData>
        </a:graphic>
      </p:graphicFrame>
    </p:spTree>
    <p:extLst>
      <p:ext uri="{BB962C8B-B14F-4D97-AF65-F5344CB8AC3E}">
        <p14:creationId xmlns:p14="http://schemas.microsoft.com/office/powerpoint/2010/main" val="826613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81000" y="457200"/>
            <a:ext cx="7924800" cy="769441"/>
          </a:xfrm>
          <a:prstGeom prst="rect">
            <a:avLst/>
          </a:prstGeom>
          <a:noFill/>
        </p:spPr>
        <p:txBody>
          <a:bodyPr wrap="square" rtlCol="0">
            <a:spAutoFit/>
          </a:bodyPr>
          <a:lstStyle/>
          <a:p>
            <a:r>
              <a:rPr lang="en-US" sz="2400" dirty="0">
                <a:latin typeface="+mj-lt"/>
              </a:rPr>
              <a:t>Another example:</a:t>
            </a:r>
          </a:p>
          <a:p>
            <a:pPr lvl="1"/>
            <a:r>
              <a:rPr lang="en-US" sz="2000" dirty="0">
                <a:latin typeface="+mj-lt"/>
              </a:rPr>
              <a:t>(Courtesy of F. B. Hildebrand, Methods of Applied Mathematics)</a:t>
            </a:r>
          </a:p>
        </p:txBody>
      </p:sp>
      <p:graphicFrame>
        <p:nvGraphicFramePr>
          <p:cNvPr id="6" name="Object 5"/>
          <p:cNvGraphicFramePr>
            <a:graphicFrameLocks noChangeAspect="1"/>
          </p:cNvGraphicFramePr>
          <p:nvPr>
            <p:extLst>
              <p:ext uri="{D42A27DB-BD31-4B8C-83A1-F6EECF244321}">
                <p14:modId xmlns:p14="http://schemas.microsoft.com/office/powerpoint/2010/main" val="3564691710"/>
              </p:ext>
            </p:extLst>
          </p:nvPr>
        </p:nvGraphicFramePr>
        <p:xfrm>
          <a:off x="969963" y="1743075"/>
          <a:ext cx="6443662" cy="4505325"/>
        </p:xfrm>
        <a:graphic>
          <a:graphicData uri="http://schemas.openxmlformats.org/presentationml/2006/ole">
            <mc:AlternateContent xmlns:mc="http://schemas.openxmlformats.org/markup-compatibility/2006">
              <mc:Choice xmlns:v="urn:schemas-microsoft-com:vml" Requires="v">
                <p:oleObj name="数式" r:id="rId3" imgW="3047760" imgH="2133360" progId="Equation.3">
                  <p:embed/>
                </p:oleObj>
              </mc:Choice>
              <mc:Fallback>
                <p:oleObj name="数式" r:id="rId3" imgW="3047760" imgH="2133360" progId="Equation.3">
                  <p:embed/>
                  <p:pic>
                    <p:nvPicPr>
                      <p:cNvPr id="0" name="Object 4"/>
                      <p:cNvPicPr>
                        <a:picLocks noChangeAspect="1" noChangeArrowheads="1"/>
                      </p:cNvPicPr>
                      <p:nvPr/>
                    </p:nvPicPr>
                    <p:blipFill>
                      <a:blip r:embed="rId4"/>
                      <a:srcRect/>
                      <a:stretch>
                        <a:fillRect/>
                      </a:stretch>
                    </p:blipFill>
                    <p:spPr bwMode="auto">
                      <a:xfrm>
                        <a:off x="969963" y="1743075"/>
                        <a:ext cx="6443662"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72252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26429220"/>
              </p:ext>
            </p:extLst>
          </p:nvPr>
        </p:nvGraphicFramePr>
        <p:xfrm>
          <a:off x="304800" y="61970"/>
          <a:ext cx="6400800" cy="2909830"/>
        </p:xfrm>
        <a:graphic>
          <a:graphicData uri="http://schemas.openxmlformats.org/presentationml/2006/ole">
            <mc:AlternateContent xmlns:mc="http://schemas.openxmlformats.org/markup-compatibility/2006">
              <mc:Choice xmlns:v="urn:schemas-microsoft-com:vml" Requires="v">
                <p:oleObj name="数式" r:id="rId3" imgW="3492360" imgH="1587240" progId="Equation.3">
                  <p:embed/>
                </p:oleObj>
              </mc:Choice>
              <mc:Fallback>
                <p:oleObj name="数式" r:id="rId3" imgW="3492360" imgH="1587240" progId="Equation.3">
                  <p:embed/>
                  <p:pic>
                    <p:nvPicPr>
                      <p:cNvPr id="0" name="Object 5"/>
                      <p:cNvPicPr>
                        <a:picLocks noChangeAspect="1" noChangeArrowheads="1"/>
                      </p:cNvPicPr>
                      <p:nvPr/>
                    </p:nvPicPr>
                    <p:blipFill>
                      <a:blip r:embed="rId4"/>
                      <a:srcRect/>
                      <a:stretch>
                        <a:fillRect/>
                      </a:stretch>
                    </p:blipFill>
                    <p:spPr bwMode="auto">
                      <a:xfrm>
                        <a:off x="304800" y="61970"/>
                        <a:ext cx="6400800" cy="290983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63305891"/>
              </p:ext>
            </p:extLst>
          </p:nvPr>
        </p:nvGraphicFramePr>
        <p:xfrm>
          <a:off x="228600" y="2825750"/>
          <a:ext cx="6400800" cy="3727450"/>
        </p:xfrm>
        <a:graphic>
          <a:graphicData uri="http://schemas.openxmlformats.org/presentationml/2006/ole">
            <mc:AlternateContent xmlns:mc="http://schemas.openxmlformats.org/markup-compatibility/2006">
              <mc:Choice xmlns:v="urn:schemas-microsoft-com:vml" Requires="v">
                <p:oleObj name="数式" r:id="rId5" imgW="3314520" imgH="1930320" progId="Equation.3">
                  <p:embed/>
                </p:oleObj>
              </mc:Choice>
              <mc:Fallback>
                <p:oleObj name="数式" r:id="rId5" imgW="3314520" imgH="1930320" progId="Equation.3">
                  <p:embed/>
                  <p:pic>
                    <p:nvPicPr>
                      <p:cNvPr id="0" name="Object 4"/>
                      <p:cNvPicPr>
                        <a:picLocks noChangeAspect="1" noChangeArrowheads="1"/>
                      </p:cNvPicPr>
                      <p:nvPr/>
                    </p:nvPicPr>
                    <p:blipFill>
                      <a:blip r:embed="rId6"/>
                      <a:srcRect/>
                      <a:stretch>
                        <a:fillRect/>
                      </a:stretch>
                    </p:blipFill>
                    <p:spPr bwMode="auto">
                      <a:xfrm>
                        <a:off x="228600" y="2825750"/>
                        <a:ext cx="6400800" cy="3727450"/>
                      </a:xfrm>
                      <a:prstGeom prst="rect">
                        <a:avLst/>
                      </a:prstGeom>
                      <a:noFill/>
                      <a:ln>
                        <a:noFill/>
                      </a:ln>
                    </p:spPr>
                  </p:pic>
                </p:oleObj>
              </mc:Fallback>
            </mc:AlternateContent>
          </a:graphicData>
        </a:graphic>
      </p:graphicFrame>
      <p:sp>
        <p:nvSpPr>
          <p:cNvPr id="7" name="Left Arrow 6"/>
          <p:cNvSpPr/>
          <p:nvPr/>
        </p:nvSpPr>
        <p:spPr>
          <a:xfrm>
            <a:off x="4581427" y="2175922"/>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0" y="2191882"/>
            <a:ext cx="3657600" cy="461665"/>
          </a:xfrm>
          <a:prstGeom prst="rect">
            <a:avLst/>
          </a:prstGeom>
          <a:noFill/>
        </p:spPr>
        <p:txBody>
          <a:bodyPr wrap="square" rtlCol="0">
            <a:spAutoFit/>
          </a:bodyPr>
          <a:lstStyle/>
          <a:p>
            <a:r>
              <a:rPr lang="en-US" sz="2400" dirty="0">
                <a:latin typeface="+mj-lt"/>
              </a:rPr>
              <a:t>Euler-Lagrange equation</a:t>
            </a:r>
          </a:p>
        </p:txBody>
      </p:sp>
      <p:sp>
        <p:nvSpPr>
          <p:cNvPr id="9" name="Left Arrow 8"/>
          <p:cNvSpPr/>
          <p:nvPr/>
        </p:nvSpPr>
        <p:spPr>
          <a:xfrm>
            <a:off x="4343400" y="5867400"/>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029200" y="5680501"/>
            <a:ext cx="3657600" cy="830997"/>
          </a:xfrm>
          <a:prstGeom prst="rect">
            <a:avLst/>
          </a:prstGeom>
          <a:noFill/>
        </p:spPr>
        <p:txBody>
          <a:bodyPr wrap="square" rtlCol="0">
            <a:spAutoFit/>
          </a:bodyPr>
          <a:lstStyle/>
          <a:p>
            <a:r>
              <a:rPr lang="en-US" sz="2400" dirty="0">
                <a:latin typeface="+mj-lt"/>
              </a:rPr>
              <a:t>Alternate Euler-Lagrange equation</a:t>
            </a:r>
          </a:p>
        </p:txBody>
      </p:sp>
    </p:spTree>
    <p:extLst>
      <p:ext uri="{BB962C8B-B14F-4D97-AF65-F5344CB8AC3E}">
        <p14:creationId xmlns:p14="http://schemas.microsoft.com/office/powerpoint/2010/main" val="419895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1B0235-7F6C-43E7-9CA1-3DE015E17EC5}"/>
              </a:ext>
            </a:extLst>
          </p:cNvPr>
          <p:cNvSpPr>
            <a:spLocks noGrp="1"/>
          </p:cNvSpPr>
          <p:nvPr>
            <p:ph type="dt" sz="half" idx="10"/>
          </p:nvPr>
        </p:nvSpPr>
        <p:spPr/>
        <p:txBody>
          <a:bodyPr/>
          <a:lstStyle/>
          <a:p>
            <a:r>
              <a:rPr lang="en-US"/>
              <a:t>8/30/2023</a:t>
            </a:r>
            <a:endParaRPr lang="en-US" dirty="0"/>
          </a:p>
        </p:txBody>
      </p:sp>
      <p:sp>
        <p:nvSpPr>
          <p:cNvPr id="3" name="Footer Placeholder 2">
            <a:extLst>
              <a:ext uri="{FF2B5EF4-FFF2-40B4-BE49-F238E27FC236}">
                <a16:creationId xmlns:a16="http://schemas.microsoft.com/office/drawing/2014/main" id="{82E848E0-3839-431F-BF57-3C3BD1D67C21}"/>
              </a:ext>
            </a:extLst>
          </p:cNvPr>
          <p:cNvSpPr>
            <a:spLocks noGrp="1"/>
          </p:cNvSpPr>
          <p:nvPr>
            <p:ph type="ftr" sz="quarter" idx="11"/>
          </p:nvPr>
        </p:nvSpPr>
        <p:spPr/>
        <p:txBody>
          <a:bodyPr/>
          <a:lstStyle/>
          <a:p>
            <a:r>
              <a:rPr lang="en-US"/>
              <a:t>PHY 711  Fall 2023 -- Lecture 2</a:t>
            </a:r>
            <a:endParaRPr lang="en-US" dirty="0"/>
          </a:p>
        </p:txBody>
      </p:sp>
      <p:sp>
        <p:nvSpPr>
          <p:cNvPr id="4" name="Slide Number Placeholder 3">
            <a:extLst>
              <a:ext uri="{FF2B5EF4-FFF2-40B4-BE49-F238E27FC236}">
                <a16:creationId xmlns:a16="http://schemas.microsoft.com/office/drawing/2014/main" id="{87D8BC15-F68D-4B2F-969A-4C7DB993416C}"/>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6" name="TextBox 5">
            <a:extLst>
              <a:ext uri="{FF2B5EF4-FFF2-40B4-BE49-F238E27FC236}">
                <a16:creationId xmlns:a16="http://schemas.microsoft.com/office/drawing/2014/main" id="{18EDED5B-9FEA-20D3-3D91-40AFA6A25EFC}"/>
              </a:ext>
            </a:extLst>
          </p:cNvPr>
          <p:cNvSpPr txBox="1"/>
          <p:nvPr/>
        </p:nvSpPr>
        <p:spPr>
          <a:xfrm>
            <a:off x="685800" y="1295400"/>
            <a:ext cx="7772400" cy="830997"/>
          </a:xfrm>
          <a:prstGeom prst="rect">
            <a:avLst/>
          </a:prstGeom>
          <a:noFill/>
        </p:spPr>
        <p:txBody>
          <a:bodyPr wrap="square" rtlCol="0">
            <a:spAutoFit/>
          </a:bodyPr>
          <a:lstStyle/>
          <a:p>
            <a:r>
              <a:rPr lang="en-US" sz="2400" dirty="0">
                <a:latin typeface="+mj-lt"/>
              </a:rPr>
              <a:t>The “calculus of variation” as a mathematical construction.</a:t>
            </a:r>
          </a:p>
        </p:txBody>
      </p:sp>
    </p:spTree>
    <p:extLst>
      <p:ext uri="{BB962C8B-B14F-4D97-AF65-F5344CB8AC3E}">
        <p14:creationId xmlns:p14="http://schemas.microsoft.com/office/powerpoint/2010/main" val="3791994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A8B6A6-CC2C-4F66-B279-52D40B35286A}"/>
              </a:ext>
            </a:extLst>
          </p:cNvPr>
          <p:cNvSpPr>
            <a:spLocks noGrp="1"/>
          </p:cNvSpPr>
          <p:nvPr>
            <p:ph type="dt" sz="half" idx="10"/>
          </p:nvPr>
        </p:nvSpPr>
        <p:spPr/>
        <p:txBody>
          <a:bodyPr/>
          <a:lstStyle/>
          <a:p>
            <a:r>
              <a:rPr lang="en-US"/>
              <a:t>8/30/2023</a:t>
            </a:r>
            <a:endParaRPr lang="en-US" dirty="0"/>
          </a:p>
        </p:txBody>
      </p:sp>
      <p:sp>
        <p:nvSpPr>
          <p:cNvPr id="3" name="Footer Placeholder 2">
            <a:extLst>
              <a:ext uri="{FF2B5EF4-FFF2-40B4-BE49-F238E27FC236}">
                <a16:creationId xmlns:a16="http://schemas.microsoft.com/office/drawing/2014/main" id="{71DEE7FC-D1BD-4EF3-8011-2401478EB794}"/>
              </a:ext>
            </a:extLst>
          </p:cNvPr>
          <p:cNvSpPr>
            <a:spLocks noGrp="1"/>
          </p:cNvSpPr>
          <p:nvPr>
            <p:ph type="ftr" sz="quarter" idx="11"/>
          </p:nvPr>
        </p:nvSpPr>
        <p:spPr/>
        <p:txBody>
          <a:bodyPr/>
          <a:lstStyle/>
          <a:p>
            <a:r>
              <a:rPr lang="en-US"/>
              <a:t>PHY 711  Fall 2023 -- Lecture 2</a:t>
            </a:r>
            <a:endParaRPr lang="en-US" dirty="0"/>
          </a:p>
        </p:txBody>
      </p:sp>
      <p:sp>
        <p:nvSpPr>
          <p:cNvPr id="4" name="Slide Number Placeholder 3">
            <a:extLst>
              <a:ext uri="{FF2B5EF4-FFF2-40B4-BE49-F238E27FC236}">
                <a16:creationId xmlns:a16="http://schemas.microsoft.com/office/drawing/2014/main" id="{9958FD7D-50A5-41CD-84D2-BD460EAAA955}"/>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6" name="Picture 5">
            <a:extLst>
              <a:ext uri="{FF2B5EF4-FFF2-40B4-BE49-F238E27FC236}">
                <a16:creationId xmlns:a16="http://schemas.microsoft.com/office/drawing/2014/main" id="{9D5A3B27-7C47-4CD3-8CFA-8E9870028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85800"/>
            <a:ext cx="3076575" cy="4000500"/>
          </a:xfrm>
          <a:prstGeom prst="rect">
            <a:avLst/>
          </a:prstGeom>
        </p:spPr>
      </p:pic>
      <p:sp>
        <p:nvSpPr>
          <p:cNvPr id="7" name="TextBox 6">
            <a:extLst>
              <a:ext uri="{FF2B5EF4-FFF2-40B4-BE49-F238E27FC236}">
                <a16:creationId xmlns:a16="http://schemas.microsoft.com/office/drawing/2014/main" id="{9B36BE4F-9C0F-4729-892C-9C6B0FEFFC10}"/>
              </a:ext>
            </a:extLst>
          </p:cNvPr>
          <p:cNvSpPr txBox="1"/>
          <p:nvPr/>
        </p:nvSpPr>
        <p:spPr>
          <a:xfrm>
            <a:off x="4267200" y="463689"/>
            <a:ext cx="4495800" cy="5632311"/>
          </a:xfrm>
          <a:prstGeom prst="rect">
            <a:avLst/>
          </a:prstGeom>
          <a:noFill/>
        </p:spPr>
        <p:txBody>
          <a:bodyPr wrap="square" rtlCol="0">
            <a:spAutoFit/>
          </a:bodyPr>
          <a:lstStyle/>
          <a:p>
            <a:r>
              <a:rPr lang="en-US" sz="2400" dirty="0">
                <a:latin typeface="+mj-lt"/>
              </a:rPr>
              <a:t>According </a:t>
            </a:r>
            <a:r>
              <a:rPr lang="en-US" sz="2400" dirty="0" err="1">
                <a:latin typeface="+mj-lt"/>
              </a:rPr>
              <a:t>wikipedia</a:t>
            </a:r>
            <a:r>
              <a:rPr lang="en-US" sz="2400" dirty="0">
                <a:latin typeface="+mj-lt"/>
              </a:rPr>
              <a:t> –</a:t>
            </a:r>
          </a:p>
          <a:p>
            <a:r>
              <a:rPr lang="en-US" sz="2400" b="1" dirty="0"/>
              <a:t>Joseph-Louis Lagrange</a:t>
            </a:r>
            <a:r>
              <a:rPr lang="en-US" sz="2400" dirty="0"/>
              <a:t> (born </a:t>
            </a:r>
            <a:r>
              <a:rPr lang="en-US" sz="2400" b="1" dirty="0"/>
              <a:t>Giuseppe Luigi </a:t>
            </a:r>
            <a:r>
              <a:rPr lang="en-US" sz="2400" b="1" dirty="0" err="1"/>
              <a:t>Lagrangia</a:t>
            </a:r>
            <a:r>
              <a:rPr lang="en-US" sz="2400" dirty="0"/>
              <a:t> or </a:t>
            </a:r>
            <a:r>
              <a:rPr lang="en-US" sz="2400" b="1" dirty="0"/>
              <a:t>Giuseppe Ludovico De la Grange </a:t>
            </a:r>
            <a:r>
              <a:rPr lang="en-US" sz="2400" b="1" dirty="0" err="1"/>
              <a:t>Tournier</a:t>
            </a:r>
            <a:r>
              <a:rPr lang="en-US" sz="2400" dirty="0"/>
              <a:t>; 25 January 1736 – 10 April 1813), also reported as </a:t>
            </a:r>
            <a:r>
              <a:rPr lang="en-US" sz="2400" b="1" dirty="0"/>
              <a:t>Giuseppe Luigi Lagrange</a:t>
            </a:r>
            <a:r>
              <a:rPr lang="en-US" sz="2400" dirty="0"/>
              <a:t> or </a:t>
            </a:r>
            <a:r>
              <a:rPr lang="en-US" sz="2400" b="1" dirty="0" err="1"/>
              <a:t>Lagrangia</a:t>
            </a:r>
            <a:r>
              <a:rPr lang="en-US" sz="2400" dirty="0"/>
              <a:t>,</a:t>
            </a:r>
            <a:r>
              <a:rPr lang="en-US" sz="2400" baseline="30000" dirty="0"/>
              <a:t> </a:t>
            </a:r>
            <a:r>
              <a:rPr lang="en-US" sz="2400" dirty="0"/>
              <a:t>was an Italian mathematician and astronomer, later naturalized French. He made significant contributions to the fields of analysis, number theory, and both classical and celestial mechanics.</a:t>
            </a:r>
            <a:endParaRPr lang="en-US" sz="2400" dirty="0">
              <a:latin typeface="+mj-lt"/>
            </a:endParaRPr>
          </a:p>
        </p:txBody>
      </p:sp>
    </p:spTree>
    <p:extLst>
      <p:ext uri="{BB962C8B-B14F-4D97-AF65-F5344CB8AC3E}">
        <p14:creationId xmlns:p14="http://schemas.microsoft.com/office/powerpoint/2010/main" val="214922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CF1EFB-F4CA-4B5D-985B-49EBAC6C898D}"/>
              </a:ext>
            </a:extLst>
          </p:cNvPr>
          <p:cNvSpPr>
            <a:spLocks noGrp="1"/>
          </p:cNvSpPr>
          <p:nvPr>
            <p:ph type="dt" sz="half" idx="10"/>
          </p:nvPr>
        </p:nvSpPr>
        <p:spPr/>
        <p:txBody>
          <a:bodyPr/>
          <a:lstStyle/>
          <a:p>
            <a:r>
              <a:rPr lang="en-US"/>
              <a:t>8/30/2023</a:t>
            </a:r>
            <a:endParaRPr lang="en-US" dirty="0"/>
          </a:p>
        </p:txBody>
      </p:sp>
      <p:sp>
        <p:nvSpPr>
          <p:cNvPr id="3" name="Footer Placeholder 2">
            <a:extLst>
              <a:ext uri="{FF2B5EF4-FFF2-40B4-BE49-F238E27FC236}">
                <a16:creationId xmlns:a16="http://schemas.microsoft.com/office/drawing/2014/main" id="{56DE8E9B-2784-4A85-AF42-DADA578D8113}"/>
              </a:ext>
            </a:extLst>
          </p:cNvPr>
          <p:cNvSpPr>
            <a:spLocks noGrp="1"/>
          </p:cNvSpPr>
          <p:nvPr>
            <p:ph type="ftr" sz="quarter" idx="11"/>
          </p:nvPr>
        </p:nvSpPr>
        <p:spPr/>
        <p:txBody>
          <a:bodyPr/>
          <a:lstStyle/>
          <a:p>
            <a:r>
              <a:rPr lang="en-US"/>
              <a:t>PHY 711  Fall 2023 -- Lecture 2</a:t>
            </a:r>
            <a:endParaRPr lang="en-US" dirty="0"/>
          </a:p>
        </p:txBody>
      </p:sp>
      <p:sp>
        <p:nvSpPr>
          <p:cNvPr id="4" name="Slide Number Placeholder 3">
            <a:extLst>
              <a:ext uri="{FF2B5EF4-FFF2-40B4-BE49-F238E27FC236}">
                <a16:creationId xmlns:a16="http://schemas.microsoft.com/office/drawing/2014/main" id="{E19637E2-2FA5-4F54-996B-168B1B073923}"/>
              </a:ext>
            </a:extLst>
          </p:cNvPr>
          <p:cNvSpPr>
            <a:spLocks noGrp="1"/>
          </p:cNvSpPr>
          <p:nvPr>
            <p:ph type="sldNum" sz="quarter" idx="12"/>
          </p:nvPr>
        </p:nvSpPr>
        <p:spPr/>
        <p:txBody>
          <a:bodyPr/>
          <a:lstStyle/>
          <a:p>
            <a:fld id="{CE368B07-CEBF-4C80-90AF-53B34FA04CF3}" type="slidenum">
              <a:rPr lang="en-US" smtClean="0"/>
              <a:t>5</a:t>
            </a:fld>
            <a:endParaRPr lang="en-US" dirty="0"/>
          </a:p>
        </p:txBody>
      </p:sp>
      <p:pic>
        <p:nvPicPr>
          <p:cNvPr id="6" name="Picture 5">
            <a:extLst>
              <a:ext uri="{FF2B5EF4-FFF2-40B4-BE49-F238E27FC236}">
                <a16:creationId xmlns:a16="http://schemas.microsoft.com/office/drawing/2014/main" id="{23C19D20-44D2-4449-B767-20D14C3FFA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348" y="609600"/>
            <a:ext cx="3533396" cy="4572000"/>
          </a:xfrm>
          <a:prstGeom prst="rect">
            <a:avLst/>
          </a:prstGeom>
        </p:spPr>
      </p:pic>
      <p:sp>
        <p:nvSpPr>
          <p:cNvPr id="7" name="TextBox 6">
            <a:extLst>
              <a:ext uri="{FF2B5EF4-FFF2-40B4-BE49-F238E27FC236}">
                <a16:creationId xmlns:a16="http://schemas.microsoft.com/office/drawing/2014/main" id="{AB4A16DE-A408-461F-80F3-AC9D57E2B107}"/>
              </a:ext>
            </a:extLst>
          </p:cNvPr>
          <p:cNvSpPr txBox="1"/>
          <p:nvPr/>
        </p:nvSpPr>
        <p:spPr>
          <a:xfrm>
            <a:off x="4114800" y="609600"/>
            <a:ext cx="4800600" cy="4985980"/>
          </a:xfrm>
          <a:prstGeom prst="rect">
            <a:avLst/>
          </a:prstGeom>
          <a:noFill/>
        </p:spPr>
        <p:txBody>
          <a:bodyPr wrap="square" rtlCol="0">
            <a:spAutoFit/>
          </a:bodyPr>
          <a:lstStyle/>
          <a:p>
            <a:r>
              <a:rPr lang="en-US" sz="2400" dirty="0">
                <a:latin typeface="+mj-lt"/>
              </a:rPr>
              <a:t>According to Wikipedia – </a:t>
            </a:r>
          </a:p>
          <a:p>
            <a:r>
              <a:rPr lang="en-US" b="1" dirty="0">
                <a:latin typeface="+mj-lt"/>
              </a:rPr>
              <a:t>Leonard Euler </a:t>
            </a:r>
            <a:r>
              <a:rPr lang="en-US" dirty="0">
                <a:latin typeface="+mj-lt"/>
              </a:rPr>
              <a:t>(April 7, 1707-September 18, 1783) </a:t>
            </a:r>
            <a:r>
              <a:rPr lang="en-US" dirty="0"/>
              <a:t>Swiss mathematician, physicist, astronomer, geographer, logician and engineer who founded the studies of graph theory and topology and made pioneering and influential discoveries in many other branches of mathematics such as analytic number theory, complex analysis, and infinitesimal calculus. He introduced much of modern mathematical terminology and notation, including the notion of a mathematical function. He is also known for his work in mechanics, fluid dynamics, optics, astronomy and music theory. </a:t>
            </a:r>
            <a:endParaRPr lang="en-US" dirty="0">
              <a:latin typeface="+mj-lt"/>
            </a:endParaRPr>
          </a:p>
          <a:p>
            <a:endParaRPr lang="en-US" dirty="0">
              <a:latin typeface="+mj-lt"/>
            </a:endParaRPr>
          </a:p>
          <a:p>
            <a:endParaRPr lang="en-US" sz="2400" dirty="0">
              <a:latin typeface="+mj-lt"/>
            </a:endParaRPr>
          </a:p>
        </p:txBody>
      </p:sp>
      <p:pic>
        <p:nvPicPr>
          <p:cNvPr id="74758" name="Picture 6" descr="About this sound">
            <a:hlinkClick r:id="rId3" tooltip="About this sound"/>
            <a:extLst>
              <a:ext uri="{FF2B5EF4-FFF2-40B4-BE49-F238E27FC236}">
                <a16:creationId xmlns:a16="http://schemas.microsoft.com/office/drawing/2014/main" id="{0EE722D5-6445-483A-84CB-FAD0FEB0B7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7675" y="-136525"/>
            <a:ext cx="1047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595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04800" y="381000"/>
            <a:ext cx="8686800" cy="1569660"/>
          </a:xfrm>
          <a:prstGeom prst="rect">
            <a:avLst/>
          </a:prstGeom>
          <a:noFill/>
        </p:spPr>
        <p:txBody>
          <a:bodyPr wrap="square" rtlCol="0">
            <a:spAutoFit/>
          </a:bodyPr>
          <a:lstStyle/>
          <a:p>
            <a:r>
              <a:rPr lang="en-US" sz="2400" dirty="0">
                <a:latin typeface="+mj-lt"/>
              </a:rPr>
              <a:t>In Chapter 3, the notion of </a:t>
            </a:r>
            <a:r>
              <a:rPr lang="en-US" sz="2400" dirty="0" err="1">
                <a:latin typeface="+mj-lt"/>
              </a:rPr>
              <a:t>Lagrangian</a:t>
            </a:r>
            <a:r>
              <a:rPr lang="en-US" sz="2400" dirty="0">
                <a:latin typeface="+mj-lt"/>
              </a:rPr>
              <a:t> dynamics is developed; reformulating Newton’s laws in terms of minimization of related functions.  In preparation, we need to develop a mathematical tool known as “the calculus of variation”.</a:t>
            </a:r>
          </a:p>
        </p:txBody>
      </p:sp>
      <p:sp>
        <p:nvSpPr>
          <p:cNvPr id="6" name="TextBox 5"/>
          <p:cNvSpPr txBox="1"/>
          <p:nvPr/>
        </p:nvSpPr>
        <p:spPr>
          <a:xfrm>
            <a:off x="1752600" y="2209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225234480"/>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name="数式" r:id="rId4" imgW="495000" imgH="393480" progId="Equation.3">
                  <p:embed/>
                </p:oleObj>
              </mc:Choice>
              <mc:Fallback>
                <p:oleObj name="数式" r:id="rId4" imgW="495000" imgH="393480" progId="Equation.3">
                  <p:embed/>
                  <p:pic>
                    <p:nvPicPr>
                      <p:cNvPr id="0" name=""/>
                      <p:cNvPicPr/>
                      <p:nvPr/>
                    </p:nvPicPr>
                    <p:blipFill>
                      <a:blip r:embed="rId5"/>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spTree>
    <p:extLst>
      <p:ext uri="{BB962C8B-B14F-4D97-AF65-F5344CB8AC3E}">
        <p14:creationId xmlns:p14="http://schemas.microsoft.com/office/powerpoint/2010/main" val="1714092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6" name="TextBox 5"/>
          <p:cNvSpPr txBox="1"/>
          <p:nvPr/>
        </p:nvSpPr>
        <p:spPr>
          <a:xfrm>
            <a:off x="1735455" y="304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3964699503"/>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name="数式" r:id="rId4" imgW="495000" imgH="393480" progId="Equation.3">
                  <p:embed/>
                </p:oleObj>
              </mc:Choice>
              <mc:Fallback>
                <p:oleObj name="数式" r:id="rId4" imgW="495000" imgH="393480" progId="Equation.3">
                  <p:embed/>
                  <p:pic>
                    <p:nvPicPr>
                      <p:cNvPr id="0" name=""/>
                      <p:cNvPicPr/>
                      <p:nvPr/>
                    </p:nvPicPr>
                    <p:blipFill>
                      <a:blip r:embed="rId5"/>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graphicFrame>
        <p:nvGraphicFramePr>
          <p:cNvPr id="8" name="Object 7"/>
          <p:cNvGraphicFramePr>
            <a:graphicFrameLocks noChangeAspect="1"/>
          </p:cNvGraphicFramePr>
          <p:nvPr>
            <p:extLst>
              <p:ext uri="{D42A27DB-BD31-4B8C-83A1-F6EECF244321}">
                <p14:modId xmlns:p14="http://schemas.microsoft.com/office/powerpoint/2010/main" val="2046303644"/>
              </p:ext>
            </p:extLst>
          </p:nvPr>
        </p:nvGraphicFramePr>
        <p:xfrm>
          <a:off x="1755775" y="730250"/>
          <a:ext cx="6029325" cy="1860550"/>
        </p:xfrm>
        <a:graphic>
          <a:graphicData uri="http://schemas.openxmlformats.org/presentationml/2006/ole">
            <mc:AlternateContent xmlns:mc="http://schemas.openxmlformats.org/markup-compatibility/2006">
              <mc:Choice xmlns:v="urn:schemas-microsoft-com:vml" Requires="v">
                <p:oleObj name="数式" r:id="rId6" imgW="2755800" imgH="850680" progId="Equation.3">
                  <p:embed/>
                </p:oleObj>
              </mc:Choice>
              <mc:Fallback>
                <p:oleObj name="数式" r:id="rId6" imgW="2755800" imgH="850680" progId="Equation.3">
                  <p:embed/>
                  <p:pic>
                    <p:nvPicPr>
                      <p:cNvPr id="0" name="Object 6"/>
                      <p:cNvPicPr>
                        <a:picLocks noChangeAspect="1" noChangeArrowheads="1"/>
                      </p:cNvPicPr>
                      <p:nvPr/>
                    </p:nvPicPr>
                    <p:blipFill>
                      <a:blip r:embed="rId7"/>
                      <a:srcRect/>
                      <a:stretch>
                        <a:fillRect/>
                      </a:stretch>
                    </p:blipFill>
                    <p:spPr bwMode="auto">
                      <a:xfrm>
                        <a:off x="1755775" y="730250"/>
                        <a:ext cx="6029325" cy="1860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01794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8/30/2023</a:t>
            </a:r>
            <a:endParaRPr lang="en-US" dirty="0"/>
          </a:p>
        </p:txBody>
      </p:sp>
      <p:sp>
        <p:nvSpPr>
          <p:cNvPr id="3" name="Footer Placeholder 2"/>
          <p:cNvSpPr>
            <a:spLocks noGrp="1"/>
          </p:cNvSpPr>
          <p:nvPr>
            <p:ph type="ftr" sz="quarter" idx="11"/>
          </p:nvPr>
        </p:nvSpPr>
        <p:spPr/>
        <p:txBody>
          <a:bodyPr/>
          <a:lstStyle/>
          <a:p>
            <a:r>
              <a:rPr lang="en-US"/>
              <a:t>PHY 711  Fall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 of an integral relationship</a:t>
            </a:r>
          </a:p>
        </p:txBody>
      </p:sp>
      <p:graphicFrame>
        <p:nvGraphicFramePr>
          <p:cNvPr id="6" name="Object 5"/>
          <p:cNvGraphicFramePr>
            <a:graphicFrameLocks noChangeAspect="1"/>
          </p:cNvGraphicFramePr>
          <p:nvPr>
            <p:extLst>
              <p:ext uri="{D42A27DB-BD31-4B8C-83A1-F6EECF244321}">
                <p14:modId xmlns:p14="http://schemas.microsoft.com/office/powerpoint/2010/main" val="3337942908"/>
              </p:ext>
            </p:extLst>
          </p:nvPr>
        </p:nvGraphicFramePr>
        <p:xfrm>
          <a:off x="306388" y="606425"/>
          <a:ext cx="8456612" cy="2898775"/>
        </p:xfrm>
        <a:graphic>
          <a:graphicData uri="http://schemas.openxmlformats.org/presentationml/2006/ole">
            <mc:AlternateContent xmlns:mc="http://schemas.openxmlformats.org/markup-compatibility/2006">
              <mc:Choice xmlns:v="urn:schemas-microsoft-com:vml" Requires="v">
                <p:oleObj name="Equation" r:id="rId3" imgW="4000320" imgH="1371600" progId="Equation.DSMT4">
                  <p:embed/>
                </p:oleObj>
              </mc:Choice>
              <mc:Fallback>
                <p:oleObj name="Equation" r:id="rId3" imgW="4000320" imgH="1371600" progId="Equation.DSMT4">
                  <p:embed/>
                  <p:pic>
                    <p:nvPicPr>
                      <p:cNvPr id="0" name="Object 7"/>
                      <p:cNvPicPr>
                        <a:picLocks noChangeAspect="1" noChangeArrowheads="1"/>
                      </p:cNvPicPr>
                      <p:nvPr/>
                    </p:nvPicPr>
                    <p:blipFill>
                      <a:blip r:embed="rId4"/>
                      <a:srcRect/>
                      <a:stretch>
                        <a:fillRect/>
                      </a:stretch>
                    </p:blipFill>
                    <p:spPr bwMode="auto">
                      <a:xfrm>
                        <a:off x="306388" y="606425"/>
                        <a:ext cx="8456612"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1799235187"/>
              </p:ext>
            </p:extLst>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name="数式" r:id="rId6" imgW="1295280" imgH="711000" progId="Equation.3">
                  <p:embed/>
                </p:oleObj>
              </mc:Choice>
              <mc:Fallback>
                <p:oleObj name="数式" r:id="rId6" imgW="1295280" imgH="711000" progId="Equation.3">
                  <p:embed/>
                  <p:pic>
                    <p:nvPicPr>
                      <p:cNvPr id="0" name="Object 5"/>
                      <p:cNvPicPr>
                        <a:picLocks noChangeAspect="1" noChangeArrowheads="1"/>
                      </p:cNvPicPr>
                      <p:nvPr/>
                    </p:nvPicPr>
                    <p:blipFill>
                      <a:blip r:embed="rId7"/>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98130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E76BCE-6794-4BD9-99E5-7DED4DABC9AC}"/>
              </a:ext>
            </a:extLst>
          </p:cNvPr>
          <p:cNvSpPr>
            <a:spLocks noGrp="1"/>
          </p:cNvSpPr>
          <p:nvPr>
            <p:ph type="dt" sz="half" idx="10"/>
          </p:nvPr>
        </p:nvSpPr>
        <p:spPr/>
        <p:txBody>
          <a:bodyPr/>
          <a:lstStyle/>
          <a:p>
            <a:r>
              <a:rPr lang="en-US"/>
              <a:t>8/30/2023</a:t>
            </a:r>
            <a:endParaRPr lang="en-US" dirty="0"/>
          </a:p>
        </p:txBody>
      </p:sp>
      <p:sp>
        <p:nvSpPr>
          <p:cNvPr id="3" name="Footer Placeholder 2">
            <a:extLst>
              <a:ext uri="{FF2B5EF4-FFF2-40B4-BE49-F238E27FC236}">
                <a16:creationId xmlns:a16="http://schemas.microsoft.com/office/drawing/2014/main" id="{418E38E0-D855-476A-9F0B-091126E270E7}"/>
              </a:ext>
            </a:extLst>
          </p:cNvPr>
          <p:cNvSpPr>
            <a:spLocks noGrp="1"/>
          </p:cNvSpPr>
          <p:nvPr>
            <p:ph type="ftr" sz="quarter" idx="11"/>
          </p:nvPr>
        </p:nvSpPr>
        <p:spPr/>
        <p:txBody>
          <a:bodyPr/>
          <a:lstStyle/>
          <a:p>
            <a:r>
              <a:rPr lang="en-US"/>
              <a:t>PHY 711  Fall 2023 -- Lecture 2</a:t>
            </a:r>
            <a:endParaRPr lang="en-US" dirty="0"/>
          </a:p>
        </p:txBody>
      </p:sp>
      <p:sp>
        <p:nvSpPr>
          <p:cNvPr id="4" name="Slide Number Placeholder 3">
            <a:extLst>
              <a:ext uri="{FF2B5EF4-FFF2-40B4-BE49-F238E27FC236}">
                <a16:creationId xmlns:a16="http://schemas.microsoft.com/office/drawing/2014/main" id="{7AF19956-7AB6-4428-8778-5569594584D1}"/>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CBC75FF5-3209-42CC-852E-314B4A3DDD24}"/>
              </a:ext>
            </a:extLst>
          </p:cNvPr>
          <p:cNvSpPr txBox="1"/>
          <p:nvPr/>
        </p:nvSpPr>
        <p:spPr>
          <a:xfrm>
            <a:off x="457200" y="152400"/>
            <a:ext cx="8001000" cy="830997"/>
          </a:xfrm>
          <a:prstGeom prst="rect">
            <a:avLst/>
          </a:prstGeom>
          <a:noFill/>
        </p:spPr>
        <p:txBody>
          <a:bodyPr wrap="square" rtlCol="0">
            <a:spAutoFit/>
          </a:bodyPr>
          <a:lstStyle/>
          <a:p>
            <a:r>
              <a:rPr lang="en-US" sz="2400" dirty="0">
                <a:latin typeface="+mj-lt"/>
              </a:rPr>
              <a:t>Difference between minimization of a function V(x) and the minimization in the calculus of variation.</a:t>
            </a:r>
          </a:p>
        </p:txBody>
      </p:sp>
      <p:sp>
        <p:nvSpPr>
          <p:cNvPr id="6" name="TextBox 5">
            <a:extLst>
              <a:ext uri="{FF2B5EF4-FFF2-40B4-BE49-F238E27FC236}">
                <a16:creationId xmlns:a16="http://schemas.microsoft.com/office/drawing/2014/main" id="{308AAC51-D1D4-4A1B-91CB-C005FB2B2BB7}"/>
              </a:ext>
            </a:extLst>
          </p:cNvPr>
          <p:cNvSpPr txBox="1"/>
          <p:nvPr/>
        </p:nvSpPr>
        <p:spPr>
          <a:xfrm>
            <a:off x="457200" y="1295400"/>
            <a:ext cx="8382000" cy="1569660"/>
          </a:xfrm>
          <a:prstGeom prst="rect">
            <a:avLst/>
          </a:prstGeom>
          <a:noFill/>
        </p:spPr>
        <p:txBody>
          <a:bodyPr wrap="square" rtlCol="0">
            <a:spAutoFit/>
          </a:bodyPr>
          <a:lstStyle/>
          <a:p>
            <a:r>
              <a:rPr lang="en-US" sz="2400" dirty="0">
                <a:latin typeface="+mj-lt"/>
              </a:rPr>
              <a:t>Minimization of a function – V(x)</a:t>
            </a:r>
          </a:p>
          <a:p>
            <a:r>
              <a:rPr lang="en-US" sz="2400" dirty="0">
                <a:latin typeface="+mj-lt"/>
                <a:sym typeface="Wingdings" panose="05000000000000000000" pitchFamily="2" charset="2"/>
              </a:rPr>
              <a:t>Know V(x)      Find 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such that V(x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is a minimum.</a:t>
            </a:r>
          </a:p>
          <a:p>
            <a:endParaRPr lang="en-US" sz="2400" dirty="0">
              <a:latin typeface="+mj-lt"/>
              <a:sym typeface="Wingdings" panose="05000000000000000000" pitchFamily="2" charset="2"/>
            </a:endParaRPr>
          </a:p>
          <a:p>
            <a:r>
              <a:rPr lang="en-US" sz="2400" dirty="0">
                <a:latin typeface="+mj-lt"/>
                <a:sym typeface="Wingdings" panose="05000000000000000000" pitchFamily="2" charset="2"/>
              </a:rPr>
              <a:t>Calculus of variation</a:t>
            </a:r>
            <a:endParaRPr lang="en-US" sz="2400" dirty="0">
              <a:latin typeface="+mj-lt"/>
            </a:endParaRPr>
          </a:p>
        </p:txBody>
      </p:sp>
      <p:graphicFrame>
        <p:nvGraphicFramePr>
          <p:cNvPr id="7" name="Object 6">
            <a:extLst>
              <a:ext uri="{FF2B5EF4-FFF2-40B4-BE49-F238E27FC236}">
                <a16:creationId xmlns:a16="http://schemas.microsoft.com/office/drawing/2014/main" id="{5FEB2679-2DA0-48E9-B891-3956E80ED1DE}"/>
              </a:ext>
            </a:extLst>
          </p:cNvPr>
          <p:cNvGraphicFramePr>
            <a:graphicFrameLocks noChangeAspect="1"/>
          </p:cNvGraphicFramePr>
          <p:nvPr>
            <p:extLst>
              <p:ext uri="{D42A27DB-BD31-4B8C-83A1-F6EECF244321}">
                <p14:modId xmlns:p14="http://schemas.microsoft.com/office/powerpoint/2010/main" val="1237716917"/>
              </p:ext>
            </p:extLst>
          </p:nvPr>
        </p:nvGraphicFramePr>
        <p:xfrm>
          <a:off x="243681" y="2865060"/>
          <a:ext cx="8809038" cy="2339975"/>
        </p:xfrm>
        <a:graphic>
          <a:graphicData uri="http://schemas.openxmlformats.org/presentationml/2006/ole">
            <mc:AlternateContent xmlns:mc="http://schemas.openxmlformats.org/markup-compatibility/2006">
              <mc:Choice xmlns:v="urn:schemas-microsoft-com:vml" Requires="v">
                <p:oleObj name="Equation" r:id="rId3" imgW="3441600" imgH="914400" progId="Equation.DSMT4">
                  <p:embed/>
                </p:oleObj>
              </mc:Choice>
              <mc:Fallback>
                <p:oleObj name="Equation" r:id="rId3" imgW="3441600" imgH="914400" progId="Equation.DSMT4">
                  <p:embed/>
                  <p:pic>
                    <p:nvPicPr>
                      <p:cNvPr id="0" name=""/>
                      <p:cNvPicPr/>
                      <p:nvPr/>
                    </p:nvPicPr>
                    <p:blipFill>
                      <a:blip r:embed="rId4"/>
                      <a:stretch>
                        <a:fillRect/>
                      </a:stretch>
                    </p:blipFill>
                    <p:spPr>
                      <a:xfrm>
                        <a:off x="243681" y="2865060"/>
                        <a:ext cx="8809038" cy="2339975"/>
                      </a:xfrm>
                      <a:prstGeom prst="rect">
                        <a:avLst/>
                      </a:prstGeom>
                    </p:spPr>
                  </p:pic>
                </p:oleObj>
              </mc:Fallback>
            </mc:AlternateContent>
          </a:graphicData>
        </a:graphic>
      </p:graphicFrame>
    </p:spTree>
    <p:extLst>
      <p:ext uri="{BB962C8B-B14F-4D97-AF65-F5344CB8AC3E}">
        <p14:creationId xmlns:p14="http://schemas.microsoft.com/office/powerpoint/2010/main" val="652104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8862</TotalTime>
  <Words>1004</Words>
  <Application>Microsoft Office PowerPoint</Application>
  <PresentationFormat>On-screen Show (4:3)</PresentationFormat>
  <Paragraphs>165</Paragraphs>
  <Slides>27</Slides>
  <Notes>18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3" baseType="lpstr">
      <vt:lpstr>Arial</vt:lpstr>
      <vt:lpstr>Calibri</vt:lpstr>
      <vt:lpstr>Office Theme</vt:lpstr>
      <vt:lpstr>数式</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410</cp:revision>
  <cp:lastPrinted>2020-09-08T01:45:51Z</cp:lastPrinted>
  <dcterms:created xsi:type="dcterms:W3CDTF">2012-01-10T18:32:24Z</dcterms:created>
  <dcterms:modified xsi:type="dcterms:W3CDTF">2023-08-29T07:19:36Z</dcterms:modified>
</cp:coreProperties>
</file>