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96" r:id="rId3"/>
    <p:sldId id="394" r:id="rId4"/>
    <p:sldId id="411" r:id="rId5"/>
    <p:sldId id="412" r:id="rId6"/>
    <p:sldId id="413" r:id="rId7"/>
    <p:sldId id="402" r:id="rId8"/>
    <p:sldId id="403" r:id="rId9"/>
    <p:sldId id="414" r:id="rId10"/>
    <p:sldId id="415" r:id="rId11"/>
    <p:sldId id="416" r:id="rId12"/>
    <p:sldId id="417" r:id="rId13"/>
    <p:sldId id="422" r:id="rId14"/>
    <p:sldId id="418" r:id="rId15"/>
    <p:sldId id="419" r:id="rId16"/>
    <p:sldId id="420" r:id="rId17"/>
    <p:sldId id="404" r:id="rId18"/>
    <p:sldId id="405" r:id="rId19"/>
    <p:sldId id="407" r:id="rId20"/>
    <p:sldId id="408" r:id="rId21"/>
    <p:sldId id="409" r:id="rId22"/>
    <p:sldId id="410" r:id="rId23"/>
    <p:sldId id="423" r:id="rId24"/>
    <p:sldId id="424" r:id="rId25"/>
    <p:sldId id="425" r:id="rId26"/>
    <p:sldId id="426" r:id="rId27"/>
    <p:sldId id="427" r:id="rId28"/>
    <p:sldId id="428" r:id="rId29"/>
    <p:sldId id="430" r:id="rId30"/>
    <p:sldId id="429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78530" autoAdjust="0"/>
  </p:normalViewPr>
  <p:slideViewPr>
    <p:cSldViewPr>
      <p:cViewPr varScale="1">
        <p:scale>
          <a:sx n="55" d="100"/>
          <a:sy n="55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reading Chapter 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9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3.wmf"/><Relationship Id="rId7" Type="http://schemas.openxmlformats.org/officeDocument/2006/relationships/oleObject" Target="../embeddings/oleObject40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300" y="55502"/>
            <a:ext cx="8915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for Lecture 20:  Review </a:t>
            </a:r>
          </a:p>
          <a:p>
            <a:pPr algn="ctr"/>
            <a:r>
              <a:rPr lang="en-US" sz="3200" b="1" dirty="0"/>
              <a:t>Chap. 3,6,5,1,4,7 (F&amp;W)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folHlin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folHlink"/>
                </a:solidFill>
              </a:rPr>
              <a:t>Calculus of variation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folHlink"/>
                </a:solidFill>
              </a:rPr>
              <a:t>Lagrangian</a:t>
            </a:r>
            <a:r>
              <a:rPr lang="en-US" sz="2400" b="1" dirty="0">
                <a:solidFill>
                  <a:schemeClr val="folHlink"/>
                </a:solidFill>
              </a:rPr>
              <a:t>/Hamiltonian formalisms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folHlink"/>
                </a:solidFill>
              </a:rPr>
              <a:t>Phase space and the Liouville theorem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folHlink"/>
                </a:solidFill>
              </a:rPr>
              <a:t>Rigid body motion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folHlink"/>
                </a:solidFill>
              </a:rPr>
              <a:t>Scattering theory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folHlink"/>
                </a:solidFill>
              </a:rPr>
              <a:t>Small oscillations about equilibrium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folHlink"/>
                </a:solidFill>
              </a:rPr>
              <a:t>Wave motion in continuous media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DFAFD-A25D-83FE-3856-5838C8D0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67057-D782-D2D9-B5A7-3BA87346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B73D9-8957-4C2E-7993-EF4EF4FD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5F099-B709-3EED-43DA-DE05FB769E89}"/>
              </a:ext>
            </a:extLst>
          </p:cNvPr>
          <p:cNvSpPr txBox="1"/>
          <p:nvPr/>
        </p:nvSpPr>
        <p:spPr>
          <a:xfrm>
            <a:off x="226741" y="388203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Extension of these ideas to multiple coordinates due to multiple dimensions and/or multiple particles.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4230E86-0BD9-0673-1E76-BF1A773B9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88122"/>
              </p:ext>
            </p:extLst>
          </p:nvPr>
        </p:nvGraphicFramePr>
        <p:xfrm>
          <a:off x="1247446" y="2822816"/>
          <a:ext cx="6611938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73520" imgH="723600" progId="Equation.DSMT4">
                  <p:embed/>
                </p:oleObj>
              </mc:Choice>
              <mc:Fallback>
                <p:oleObj name="Equation" r:id="rId2" imgW="4673520" imgH="723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7A1A403-B719-47FC-1FD6-386DDB5AB7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7446" y="2822816"/>
                        <a:ext cx="6611938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2B71EC-0A57-88E1-AD2E-436E1F603730}"/>
              </a:ext>
            </a:extLst>
          </p:cNvPr>
          <p:cNvSpPr txBox="1"/>
          <p:nvPr/>
        </p:nvSpPr>
        <p:spPr>
          <a:xfrm>
            <a:off x="304800" y="1597478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1 particle with 1 degree of freedom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FE505-BCA3-27A3-CB78-222EED8A0487}"/>
              </a:ext>
            </a:extLst>
          </p:cNvPr>
          <p:cNvSpPr txBox="1"/>
          <p:nvPr/>
        </p:nvSpPr>
        <p:spPr>
          <a:xfrm>
            <a:off x="3733800" y="5905914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 particles+3 Cartesian dimensions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EAF6E5-BE14-E6D4-197D-E93D9109F9CF}"/>
              </a:ext>
            </a:extLst>
          </p:cNvPr>
          <p:cNvSpPr txBox="1"/>
          <p:nvPr/>
        </p:nvSpPr>
        <p:spPr>
          <a:xfrm>
            <a:off x="4267200" y="193675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449663-D646-2207-5393-DA88B2CC54FE}"/>
              </a:ext>
            </a:extLst>
          </p:cNvPr>
          <p:cNvSpPr txBox="1"/>
          <p:nvPr/>
        </p:nvSpPr>
        <p:spPr>
          <a:xfrm>
            <a:off x="4876799" y="1516517"/>
            <a:ext cx="4036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many particles with multiple degrees of freedom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D158AAE-FE72-0AB9-992F-0593F101E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422101"/>
              </p:ext>
            </p:extLst>
          </p:nvPr>
        </p:nvGraphicFramePr>
        <p:xfrm>
          <a:off x="518907" y="3859968"/>
          <a:ext cx="8102468" cy="1798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35560" imgH="1384200" progId="Equation.DSMT4">
                  <p:embed/>
                </p:oleObj>
              </mc:Choice>
              <mc:Fallback>
                <p:oleObj name="Equation" r:id="rId4" imgW="6235560" imgH="1384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53983A7-F984-1304-91C3-FE9534E80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907" y="3859968"/>
                        <a:ext cx="8102468" cy="1798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FA44168-A007-6D2A-11CD-44AC7E732670}"/>
              </a:ext>
            </a:extLst>
          </p:cNvPr>
          <p:cNvSpPr txBox="1"/>
          <p:nvPr/>
        </p:nvSpPr>
        <p:spPr>
          <a:xfrm>
            <a:off x="3733800" y="4391299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 particle+3 Cartesian dimensions</a:t>
            </a:r>
          </a:p>
        </p:txBody>
      </p:sp>
    </p:spTree>
    <p:extLst>
      <p:ext uri="{BB962C8B-B14F-4D97-AF65-F5344CB8AC3E}">
        <p14:creationId xmlns:p14="http://schemas.microsoft.com/office/powerpoint/2010/main" val="293029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691BC-E56E-0280-F3D1-E1DA6B3D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C38EAE-6CCD-02B6-3334-1C04C2FE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901DB-E684-5101-5B5F-38B05507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203E5E-E01D-DD68-2C92-9C2F52070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448189"/>
              </p:ext>
            </p:extLst>
          </p:nvPr>
        </p:nvGraphicFramePr>
        <p:xfrm>
          <a:off x="101599" y="990600"/>
          <a:ext cx="8940801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4622760" imgH="939600" progId="Equation.3">
                  <p:embed/>
                </p:oleObj>
              </mc:Choice>
              <mc:Fallback>
                <p:oleObj name="数式" r:id="rId2" imgW="4622760" imgH="9396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F38ABEE-77DB-EF87-BF52-DCBF96EBE2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99" y="990600"/>
                        <a:ext cx="8940801" cy="180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C2AAC35-E57B-3F29-BB8B-99080739B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961161"/>
              </p:ext>
            </p:extLst>
          </p:nvPr>
        </p:nvGraphicFramePr>
        <p:xfrm>
          <a:off x="736600" y="3124200"/>
          <a:ext cx="608533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9800" imgH="1904760" progId="Equation.DSMT4">
                  <p:embed/>
                </p:oleObj>
              </mc:Choice>
              <mc:Fallback>
                <p:oleObj name="Equation" r:id="rId4" imgW="4609800" imgH="1904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F4BB463-1631-1797-62F6-9923A8872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6600" y="3124200"/>
                        <a:ext cx="6085332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771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69C8D7-9FE8-5EA5-AB5E-405CEF96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BC833-DCDF-7C87-7C45-BA485C65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E30C7-5C93-D2D9-5CE5-E416BBD1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6E2AB-8AAD-44AD-970C-7F610479B124}"/>
              </a:ext>
            </a:extLst>
          </p:cNvPr>
          <p:cNvSpPr/>
          <p:nvPr/>
        </p:nvSpPr>
        <p:spPr>
          <a:xfrm>
            <a:off x="609600" y="4267200"/>
            <a:ext cx="5562600" cy="76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4756FD-0C5E-6690-4805-8417AEA77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763117"/>
              </p:ext>
            </p:extLst>
          </p:nvPr>
        </p:nvGraphicFramePr>
        <p:xfrm>
          <a:off x="169862" y="1196474"/>
          <a:ext cx="9050338" cy="388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20880" imgH="1955520" progId="Equation.DSMT4">
                  <p:embed/>
                </p:oleObj>
              </mc:Choice>
              <mc:Fallback>
                <p:oleObj name="Equation" r:id="rId2" imgW="4520880" imgH="19555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" y="1196474"/>
                        <a:ext cx="9050338" cy="388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A4708A-58B7-2859-C012-AE7AA7235F31}"/>
              </a:ext>
            </a:extLst>
          </p:cNvPr>
          <p:cNvSpPr txBox="1"/>
          <p:nvPr/>
        </p:nvSpPr>
        <p:spPr>
          <a:xfrm>
            <a:off x="228600" y="226367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Modification of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due to electric and 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411633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67F4B-CD22-6FDA-B5E2-51F3DF74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27848-EDC8-2E23-516C-9B98898D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2B7FEA-0EE2-9B25-19A5-AE59F7F2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89501-2721-3BC6-AC98-11D23D9DD954}"/>
              </a:ext>
            </a:extLst>
          </p:cNvPr>
          <p:cNvSpPr txBox="1"/>
          <p:nvPr/>
        </p:nvSpPr>
        <p:spPr>
          <a:xfrm>
            <a:off x="457200" y="85600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picture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C16F3A3-8BF7-909B-E4BE-2E56557FE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511342"/>
              </p:ext>
            </p:extLst>
          </p:nvPr>
        </p:nvGraphicFramePr>
        <p:xfrm>
          <a:off x="990600" y="1204912"/>
          <a:ext cx="60198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149280" imgH="1143000" progId="Equation.3">
                  <p:embed/>
                </p:oleObj>
              </mc:Choice>
              <mc:Fallback>
                <p:oleObj name="数式" r:id="rId2" imgW="3149280" imgH="11430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66EC485-B2F1-FE00-EC4A-9BDA50C686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04912"/>
                        <a:ext cx="60198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442AAF-B8E7-3A02-0BA9-912A522BAF4C}"/>
              </a:ext>
            </a:extLst>
          </p:cNvPr>
          <p:cNvSpPr txBox="1"/>
          <p:nvPr/>
        </p:nvSpPr>
        <p:spPr>
          <a:xfrm>
            <a:off x="457200" y="3643312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228C85E-28D0-B1F9-F059-D8222BE74D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73206"/>
              </p:ext>
            </p:extLst>
          </p:nvPr>
        </p:nvGraphicFramePr>
        <p:xfrm>
          <a:off x="833438" y="4081462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3390840" imgH="1168200" progId="Equation.3">
                  <p:embed/>
                </p:oleObj>
              </mc:Choice>
              <mc:Fallback>
                <p:oleObj name="数式" r:id="rId4" imgW="3390840" imgH="1168200" progId="Equation.3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B9FA816-A76F-3620-A4AD-FE9DAAFBD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4081462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5263FA7-7F96-6E76-EA12-EAA4E669D5F8}"/>
              </a:ext>
            </a:extLst>
          </p:cNvPr>
          <p:cNvSpPr txBox="1"/>
          <p:nvPr/>
        </p:nvSpPr>
        <p:spPr>
          <a:xfrm>
            <a:off x="405161" y="219888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Introducing the Hamiltonian --</a:t>
            </a:r>
          </a:p>
        </p:txBody>
      </p:sp>
    </p:spTree>
    <p:extLst>
      <p:ext uri="{BB962C8B-B14F-4D97-AF65-F5344CB8AC3E}">
        <p14:creationId xmlns:p14="http://schemas.microsoft.com/office/powerpoint/2010/main" val="474776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77D880-5794-7800-D70A-8F4C5B13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E4FCF-2E5C-8FE5-40DD-B107FD25B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3C77-1670-784A-A49D-90C8E397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AC8315-0B75-B81F-E875-D4D0B46BE64E}"/>
              </a:ext>
            </a:extLst>
          </p:cNvPr>
          <p:cNvSpPr txBox="1"/>
          <p:nvPr/>
        </p:nvSpPr>
        <p:spPr>
          <a:xfrm>
            <a:off x="609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E6C24F-AB78-C4F8-EE59-B651E08D7C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6625" y="1295400"/>
          <a:ext cx="73691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3809880" imgH="2095200" progId="Equation.3">
                  <p:embed/>
                </p:oleObj>
              </mc:Choice>
              <mc:Fallback>
                <p:oleObj name="数式" r:id="rId2" imgW="3809880" imgH="20952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9C95DBB-C5A1-2A54-C91E-802614B327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73691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87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E5B3A2-947E-0244-8D0A-1FE4E8501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7A342-C1D8-6856-A28A-80CEB5595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A183E-8A13-19FA-9F68-F8DC9A9B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FC184-656D-B32D-A640-233E0D28419B}"/>
              </a:ext>
            </a:extLst>
          </p:cNvPr>
          <p:cNvSpPr txBox="1"/>
          <p:nvPr/>
        </p:nvSpPr>
        <p:spPr>
          <a:xfrm>
            <a:off x="304800" y="457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Recipe for constructing the Hamiltonian and analyzing the equations of motion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E95442A-B9FD-8B53-F1B1-88D3189C53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905000"/>
          <a:ext cx="6931025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280" imgH="1930320" progId="Equation.DSMT4">
                  <p:embed/>
                </p:oleObj>
              </mc:Choice>
              <mc:Fallback>
                <p:oleObj name="Equation" r:id="rId2" imgW="3581280" imgH="19303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0F3AE43-EC8E-2C00-BBCB-C89038226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6931025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293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491AC0-01A0-4821-8FF4-BF596FA24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DF38D-C5C5-4E44-82B3-F305F132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F391A-B79A-4282-B397-1D47161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BB71E-3C48-671F-9F08-10F133D9E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525"/>
            <a:ext cx="8595184" cy="5194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4C2763-708E-C623-97B7-CB00A2F77918}"/>
              </a:ext>
            </a:extLst>
          </p:cNvPr>
          <p:cNvSpPr txBox="1"/>
          <p:nvPr/>
        </p:nvSpPr>
        <p:spPr>
          <a:xfrm>
            <a:off x="304800" y="304800"/>
            <a:ext cx="8534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problem --</a:t>
            </a:r>
          </a:p>
        </p:txBody>
      </p:sp>
    </p:spTree>
    <p:extLst>
      <p:ext uri="{BB962C8B-B14F-4D97-AF65-F5344CB8AC3E}">
        <p14:creationId xmlns:p14="http://schemas.microsoft.com/office/powerpoint/2010/main" val="3667264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04243-4C71-47EC-AD32-138AB62E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9E8BA8-A36B-44AC-9EB2-0BD646AB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E0793-9BF7-4D4C-A12E-8087D1E6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F7E76-F0D1-4426-A387-0F95E408A014}"/>
              </a:ext>
            </a:extLst>
          </p:cNvPr>
          <p:cNvSpPr txBox="1"/>
          <p:nvPr/>
        </p:nvSpPr>
        <p:spPr>
          <a:xfrm>
            <a:off x="457200" y="304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Steps for tackling a problem –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What are the basic concepts the apply to this problem.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Write down the fundamental equations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Solve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+mj-lt"/>
              </a:rPr>
              <a:t>Check.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BA366-926D-4E64-9664-E3C5F4ED1312}"/>
              </a:ext>
            </a:extLst>
          </p:cNvPr>
          <p:cNvSpPr txBox="1"/>
          <p:nvPr/>
        </p:nvSpPr>
        <p:spPr>
          <a:xfrm>
            <a:off x="457200" y="2971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 this case, we expect that we should use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formalism and thus we need to know how to represent   electric and magnetic fields in the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77BA28F-534E-49C0-A0CE-4A431373D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90588"/>
              </p:ext>
            </p:extLst>
          </p:nvPr>
        </p:nvGraphicFramePr>
        <p:xfrm>
          <a:off x="949325" y="4389438"/>
          <a:ext cx="7283450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5720" imgH="927000" progId="Equation.DSMT4">
                  <p:embed/>
                </p:oleObj>
              </mc:Choice>
              <mc:Fallback>
                <p:oleObj name="Equation" r:id="rId2" imgW="3555720" imgH="927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77BA28F-534E-49C0-A0CE-4A431373D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9325" y="4389438"/>
                        <a:ext cx="7283450" cy="189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571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D673F-F1D8-4B63-8C56-EE95D35A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11321-06C8-4CE1-8C2A-E6CECD2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BEBB0-482B-40C0-A1FD-F43BC5E6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A6E07A-3E15-42DE-BD01-0AF866CAF0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9125" y="269875"/>
          <a:ext cx="7308850" cy="631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3085920" progId="Equation.DSMT4">
                  <p:embed/>
                </p:oleObj>
              </mc:Choice>
              <mc:Fallback>
                <p:oleObj name="Equation" r:id="rId2" imgW="3568680" imgH="3085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A6E07A-3E15-42DE-BD01-0AF866CAF0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9125" y="269875"/>
                        <a:ext cx="7308850" cy="631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74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D673F-F1D8-4B63-8C56-EE95D35A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B11321-06C8-4CE1-8C2A-E6CECD2C5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BEBB0-482B-40C0-A1FD-F43BC5E6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A6E07A-3E15-42DE-BD01-0AF866CAF0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36525"/>
          <a:ext cx="6659563" cy="509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160" imgH="2489040" progId="Equation.DSMT4">
                  <p:embed/>
                </p:oleObj>
              </mc:Choice>
              <mc:Fallback>
                <p:oleObj name="Equation" r:id="rId2" imgW="3251160" imgH="248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A6E07A-3E15-42DE-BD01-0AF866CAF0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36525"/>
                        <a:ext cx="6659563" cy="509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F75C87-E8F9-49EE-8B2D-279185CCC615}"/>
              </a:ext>
            </a:extLst>
          </p:cNvPr>
          <p:cNvSpPr txBox="1"/>
          <p:nvPr/>
        </p:nvSpPr>
        <p:spPr>
          <a:xfrm>
            <a:off x="762000" y="5486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Is this correct?</a:t>
            </a:r>
          </a:p>
        </p:txBody>
      </p:sp>
    </p:spTree>
    <p:extLst>
      <p:ext uri="{BB962C8B-B14F-4D97-AF65-F5344CB8AC3E}">
        <p14:creationId xmlns:p14="http://schemas.microsoft.com/office/powerpoint/2010/main" val="182768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053942" y="5334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A187B0-FB77-DFBD-FEEB-43E744C55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42" y="0"/>
            <a:ext cx="6808654" cy="6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16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48510-6233-4873-9192-80E0C6BA7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8A4FC-E06C-4824-B648-B93C5E1D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795C0-2829-4065-B9C9-2EDCECCD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17E8F72-2B35-4D61-9CD0-1640A4F3E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146857"/>
              </p:ext>
            </p:extLst>
          </p:nvPr>
        </p:nvGraphicFramePr>
        <p:xfrm>
          <a:off x="427038" y="1401763"/>
          <a:ext cx="8432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06480" imgH="914400" progId="Equation.DSMT4">
                  <p:embed/>
                </p:oleObj>
              </mc:Choice>
              <mc:Fallback>
                <p:oleObj name="Equation" r:id="rId2" imgW="3606480" imgH="914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17E8F72-2B35-4D61-9CD0-1640A4F3E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7038" y="1401763"/>
                        <a:ext cx="8432800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260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10C87-5FCF-CB3D-5E34-FDCD68AB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9897C3-026F-5D4C-4EB3-7A80272F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B4732-9D4F-3E43-DC01-6D2183FD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2A5CCD7-C2A4-6E17-DED4-564BE2E8BC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982663"/>
          <a:ext cx="8826500" cy="419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83080" imgH="2133360" progId="Equation.DSMT4">
                  <p:embed/>
                </p:oleObj>
              </mc:Choice>
              <mc:Fallback>
                <p:oleObj name="Equation" r:id="rId2" imgW="4483080" imgH="2133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2A5CCD7-C2A4-6E17-DED4-564BE2E8BC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982663"/>
                        <a:ext cx="8826500" cy="419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29C002F-57A6-D421-EAF0-CC102A4B1145}"/>
              </a:ext>
            </a:extLst>
          </p:cNvPr>
          <p:cNvSpPr txBox="1"/>
          <p:nvPr/>
        </p:nvSpPr>
        <p:spPr>
          <a:xfrm>
            <a:off x="152400" y="3048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Comment on solving equations of motion </a:t>
            </a:r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74C78515-391E-312E-338E-EAD79E0A3816}"/>
              </a:ext>
            </a:extLst>
          </p:cNvPr>
          <p:cNvSpPr/>
          <p:nvPr/>
        </p:nvSpPr>
        <p:spPr>
          <a:xfrm rot="2431594">
            <a:off x="5048082" y="3371709"/>
            <a:ext cx="1600200" cy="3651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B7179-7532-37AD-AE3F-B6F7FC75DDFC}"/>
              </a:ext>
            </a:extLst>
          </p:cNvPr>
          <p:cNvSpPr txBox="1"/>
          <p:nvPr/>
        </p:nvSpPr>
        <p:spPr>
          <a:xfrm>
            <a:off x="6394450" y="266544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Use these two equations to decouple x(t) and z(t) </a:t>
            </a:r>
          </a:p>
        </p:txBody>
      </p:sp>
    </p:spTree>
    <p:extLst>
      <p:ext uri="{BB962C8B-B14F-4D97-AF65-F5344CB8AC3E}">
        <p14:creationId xmlns:p14="http://schemas.microsoft.com/office/powerpoint/2010/main" val="78008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7516C-726E-97AC-9830-5D363DDA9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2B9D7B-7C17-22A4-2C2F-C92DAA16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44F36-F091-6BA0-56AC-8D7467A9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2F6BD-911A-8B04-5CAE-2BC0C42E2D3F}"/>
              </a:ext>
            </a:extLst>
          </p:cNvPr>
          <p:cNvSpPr txBox="1"/>
          <p:nvPr/>
        </p:nvSpPr>
        <p:spPr>
          <a:xfrm>
            <a:off x="161924" y="2357581"/>
            <a:ext cx="8054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Note:    For a given object and </a:t>
            </a:r>
            <a:r>
              <a:rPr lang="en-US" sz="2400" dirty="0">
                <a:highlight>
                  <a:srgbClr val="FFFF00"/>
                </a:highlight>
                <a:latin typeface="+mj-lt"/>
              </a:rPr>
              <a:t>a given coordinate system</a:t>
            </a:r>
            <a:r>
              <a:rPr lang="en-US" sz="2400" dirty="0">
                <a:latin typeface="+mj-lt"/>
              </a:rPr>
              <a:t>, one can find the moment of inertia matrix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F87675F-E46B-7729-6592-6A3C1D1FB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975994"/>
              </p:ext>
            </p:extLst>
          </p:nvPr>
        </p:nvGraphicFramePr>
        <p:xfrm>
          <a:off x="200025" y="1150655"/>
          <a:ext cx="5819775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583920" progId="Equation.DSMT4">
                  <p:embed/>
                </p:oleObj>
              </mc:Choice>
              <mc:Fallback>
                <p:oleObj name="Equation" r:id="rId2" imgW="2705040" imgH="5839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AA638CB-2E59-4293-91F0-147175145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150655"/>
                        <a:ext cx="5819775" cy="1220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15D8587-477D-F4DB-1E36-119BF334FD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886006"/>
              </p:ext>
            </p:extLst>
          </p:nvPr>
        </p:nvGraphicFramePr>
        <p:xfrm>
          <a:off x="762000" y="3229272"/>
          <a:ext cx="3987800" cy="278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854000" imgH="1333440" progId="Equation.3">
                  <p:embed/>
                </p:oleObj>
              </mc:Choice>
              <mc:Fallback>
                <p:oleObj name="数式" r:id="rId4" imgW="1854000" imgH="133344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CD40EE7-6174-4A01-B602-E4EAE0138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29272"/>
                        <a:ext cx="3987800" cy="278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867FE0E-9476-AC62-A4A9-AFC65E9A9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6662" y="3476070"/>
            <a:ext cx="3686175" cy="2667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AFF234-B6F1-6A64-B1DC-BFC1234750F1}"/>
              </a:ext>
            </a:extLst>
          </p:cNvPr>
          <p:cNvCxnSpPr/>
          <p:nvPr/>
        </p:nvCxnSpPr>
        <p:spPr>
          <a:xfrm flipV="1">
            <a:off x="6889749" y="3229272"/>
            <a:ext cx="0" cy="16748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D719F7-447C-0C81-534D-59BEC7DBB48C}"/>
              </a:ext>
            </a:extLst>
          </p:cNvPr>
          <p:cNvCxnSpPr>
            <a:cxnSpLocks/>
          </p:cNvCxnSpPr>
          <p:nvPr/>
        </p:nvCxnSpPr>
        <p:spPr>
          <a:xfrm flipV="1">
            <a:off x="6877049" y="4916785"/>
            <a:ext cx="1339851" cy="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7354BD-D507-432A-2FEF-D986D145D943}"/>
              </a:ext>
            </a:extLst>
          </p:cNvPr>
          <p:cNvCxnSpPr>
            <a:cxnSpLocks/>
          </p:cNvCxnSpPr>
          <p:nvPr/>
        </p:nvCxnSpPr>
        <p:spPr>
          <a:xfrm flipH="1">
            <a:off x="5856287" y="4904085"/>
            <a:ext cx="1009649" cy="94614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7C9592-03B6-EB5E-1F78-0CF656A8BB47}"/>
              </a:ext>
            </a:extLst>
          </p:cNvPr>
          <p:cNvSpPr txBox="1"/>
          <p:nvPr/>
        </p:nvSpPr>
        <p:spPr>
          <a:xfrm>
            <a:off x="5450681" y="6015335"/>
            <a:ext cx="4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66D79C-A6A3-315B-AF76-7B02F1CC5F9B}"/>
              </a:ext>
            </a:extLst>
          </p:cNvPr>
          <p:cNvSpPr txBox="1"/>
          <p:nvPr/>
        </p:nvSpPr>
        <p:spPr>
          <a:xfrm>
            <a:off x="8244283" y="4673252"/>
            <a:ext cx="4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BEB557-F155-7369-970E-50E623104F99}"/>
              </a:ext>
            </a:extLst>
          </p:cNvPr>
          <p:cNvSpPr txBox="1"/>
          <p:nvPr/>
        </p:nvSpPr>
        <p:spPr>
          <a:xfrm>
            <a:off x="6898481" y="3075285"/>
            <a:ext cx="4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BD9CA-2C10-E502-2A5A-8C02E1D50868}"/>
              </a:ext>
            </a:extLst>
          </p:cNvPr>
          <p:cNvSpPr txBox="1"/>
          <p:nvPr/>
        </p:nvSpPr>
        <p:spPr>
          <a:xfrm>
            <a:off x="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Introduction to rigid body analysis</a:t>
            </a:r>
          </a:p>
        </p:txBody>
      </p:sp>
    </p:spTree>
    <p:extLst>
      <p:ext uri="{BB962C8B-B14F-4D97-AF65-F5344CB8AC3E}">
        <p14:creationId xmlns:p14="http://schemas.microsoft.com/office/powerpoint/2010/main" val="339885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56FB03-B6CF-653A-C6D8-846F5A85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4F27E4-3299-5B0D-FC1B-80EEC09F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C2D90-7D51-9A3E-B423-182C637D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4DA74-DBCC-54A5-AF46-9647048BA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80198"/>
            <a:ext cx="3686175" cy="266700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BE0D5E-60BE-C9E8-C6E2-995F3A50E64A}"/>
              </a:ext>
            </a:extLst>
          </p:cNvPr>
          <p:cNvCxnSpPr/>
          <p:nvPr/>
        </p:nvCxnSpPr>
        <p:spPr>
          <a:xfrm flipV="1">
            <a:off x="2300287" y="533400"/>
            <a:ext cx="0" cy="167481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77B393-7051-A946-85E9-81BDB40E05E9}"/>
              </a:ext>
            </a:extLst>
          </p:cNvPr>
          <p:cNvCxnSpPr>
            <a:cxnSpLocks/>
          </p:cNvCxnSpPr>
          <p:nvPr/>
        </p:nvCxnSpPr>
        <p:spPr>
          <a:xfrm flipV="1">
            <a:off x="2287587" y="2220913"/>
            <a:ext cx="1339851" cy="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93730-ED8B-BB2C-3DC7-6725CEFD4A44}"/>
              </a:ext>
            </a:extLst>
          </p:cNvPr>
          <p:cNvCxnSpPr>
            <a:cxnSpLocks/>
          </p:cNvCxnSpPr>
          <p:nvPr/>
        </p:nvCxnSpPr>
        <p:spPr>
          <a:xfrm flipH="1">
            <a:off x="1266825" y="2208213"/>
            <a:ext cx="1009649" cy="94614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8610B9D-8D25-629E-F14A-F9D20EA73E59}"/>
              </a:ext>
            </a:extLst>
          </p:cNvPr>
          <p:cNvSpPr txBox="1"/>
          <p:nvPr/>
        </p:nvSpPr>
        <p:spPr>
          <a:xfrm>
            <a:off x="861219" y="3319463"/>
            <a:ext cx="4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C37DB5-4B54-3531-0AC0-F17F640DDDF2}"/>
              </a:ext>
            </a:extLst>
          </p:cNvPr>
          <p:cNvSpPr txBox="1"/>
          <p:nvPr/>
        </p:nvSpPr>
        <p:spPr>
          <a:xfrm>
            <a:off x="3654821" y="1977380"/>
            <a:ext cx="4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484AE-FBB3-5B03-BAD2-19DE27D3FF4F}"/>
              </a:ext>
            </a:extLst>
          </p:cNvPr>
          <p:cNvSpPr txBox="1"/>
          <p:nvPr/>
        </p:nvSpPr>
        <p:spPr>
          <a:xfrm>
            <a:off x="2276474" y="215435"/>
            <a:ext cx="4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z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B3325F-B553-60A4-80B1-80D654495EC5}"/>
              </a:ext>
            </a:extLst>
          </p:cNvPr>
          <p:cNvCxnSpPr>
            <a:cxnSpLocks/>
          </p:cNvCxnSpPr>
          <p:nvPr/>
        </p:nvCxnSpPr>
        <p:spPr>
          <a:xfrm flipH="1" flipV="1">
            <a:off x="1771649" y="438886"/>
            <a:ext cx="504825" cy="1769326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6CF029-3704-1F62-3A5F-9929946A1A3A}"/>
              </a:ext>
            </a:extLst>
          </p:cNvPr>
          <p:cNvCxnSpPr>
            <a:cxnSpLocks/>
          </p:cNvCxnSpPr>
          <p:nvPr/>
        </p:nvCxnSpPr>
        <p:spPr>
          <a:xfrm flipH="1">
            <a:off x="1914327" y="2220913"/>
            <a:ext cx="362148" cy="1208087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D41679-314B-24C5-156B-11355CF51E33}"/>
              </a:ext>
            </a:extLst>
          </p:cNvPr>
          <p:cNvCxnSpPr>
            <a:cxnSpLocks/>
          </p:cNvCxnSpPr>
          <p:nvPr/>
        </p:nvCxnSpPr>
        <p:spPr>
          <a:xfrm flipV="1">
            <a:off x="2276474" y="1762891"/>
            <a:ext cx="1525390" cy="429079"/>
          </a:xfrm>
          <a:prstGeom prst="straightConnector1">
            <a:avLst/>
          </a:prstGeom>
          <a:ln w="571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0ECECE4-12C7-8E87-95C2-201E8A778C25}"/>
              </a:ext>
            </a:extLst>
          </p:cNvPr>
          <p:cNvSpPr txBox="1"/>
          <p:nvPr/>
        </p:nvSpPr>
        <p:spPr>
          <a:xfrm>
            <a:off x="1447800" y="152400"/>
            <a:ext cx="4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z’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6CEA0-E1C3-549E-8336-C4B588725A7F}"/>
              </a:ext>
            </a:extLst>
          </p:cNvPr>
          <p:cNvSpPr txBox="1"/>
          <p:nvPr/>
        </p:nvSpPr>
        <p:spPr>
          <a:xfrm>
            <a:off x="3774281" y="1519535"/>
            <a:ext cx="4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y’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276CC8-6564-B8F4-F82A-4241946B78DC}"/>
              </a:ext>
            </a:extLst>
          </p:cNvPr>
          <p:cNvSpPr txBox="1"/>
          <p:nvPr/>
        </p:nvSpPr>
        <p:spPr>
          <a:xfrm>
            <a:off x="1752600" y="3352800"/>
            <a:ext cx="49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x’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F0F0273-4F94-4DDB-38BF-FDD6CD0372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589566"/>
              </p:ext>
            </p:extLst>
          </p:nvPr>
        </p:nvGraphicFramePr>
        <p:xfrm>
          <a:off x="5075237" y="331936"/>
          <a:ext cx="4068763" cy="32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92160" imgH="1574640" progId="Equation.DSMT4">
                  <p:embed/>
                </p:oleObj>
              </mc:Choice>
              <mc:Fallback>
                <p:oleObj name="Equation" r:id="rId3" imgW="1892160" imgH="1574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86561F7-1433-4E96-B0A1-522D70B69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7" y="331936"/>
                        <a:ext cx="4068763" cy="329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670F035-B210-B13F-FCDC-CFFA67F99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946494"/>
              </p:ext>
            </p:extLst>
          </p:nvPr>
        </p:nvGraphicFramePr>
        <p:xfrm>
          <a:off x="1810542" y="4012904"/>
          <a:ext cx="5218113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97080" imgH="914400" progId="Equation.DSMT4">
                  <p:embed/>
                </p:oleObj>
              </mc:Choice>
              <mc:Fallback>
                <p:oleObj name="Equation" r:id="rId5" imgW="2197080" imgH="9144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2B0A639-57DC-4DCC-9E01-5F2AFC4A03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0542" y="4012904"/>
                        <a:ext cx="5218113" cy="217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C03D9AC-4C2E-999B-F56E-0310EE11A03F}"/>
              </a:ext>
            </a:extLst>
          </p:cNvPr>
          <p:cNvSpPr txBox="1"/>
          <p:nvPr/>
        </p:nvSpPr>
        <p:spPr>
          <a:xfrm>
            <a:off x="7109618" y="4012904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(</a:t>
            </a:r>
            <a:r>
              <a:rPr lang="en-US" sz="2400" b="1" i="1" dirty="0" err="1">
                <a:latin typeface="+mj-lt"/>
              </a:rPr>
              <a:t>x’,y’,z</a:t>
            </a:r>
            <a:r>
              <a:rPr lang="en-US" sz="2400" b="1" i="1" dirty="0">
                <a:latin typeface="+mj-lt"/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372226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9FE338-3C53-4534-8761-9F8B103E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2ADA36-EC89-33F0-E6C5-3599060A5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41F89-6915-13F5-15C2-A892761C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CA2D79-1E08-BB11-3C20-54BE2E714459}"/>
              </a:ext>
            </a:extLst>
          </p:cNvPr>
          <p:cNvSpPr txBox="1"/>
          <p:nvPr/>
        </p:nvSpPr>
        <p:spPr>
          <a:xfrm>
            <a:off x="381000" y="150167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Descriptions of rotation about a given origin; analyzed in the body fixed frame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40EBF12-674C-C63E-1A13-50C355054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1936"/>
              </p:ext>
            </p:extLst>
          </p:nvPr>
        </p:nvGraphicFramePr>
        <p:xfrm>
          <a:off x="63500" y="1112838"/>
          <a:ext cx="9121775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57600" imgH="1803240" progId="Equation.DSMT4">
                  <p:embed/>
                </p:oleObj>
              </mc:Choice>
              <mc:Fallback>
                <p:oleObj name="Equation" r:id="rId2" imgW="3657600" imgH="1803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" y="1112838"/>
                        <a:ext cx="9121775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499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0AF88-18AE-BC4D-F1AA-9909DC51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899A8-B392-BFBF-BEAC-CB01B7949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9F2B3-B90E-0C2B-466D-3928F565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A1B38F1-BCA6-3F9C-504D-E7136D209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30179"/>
              </p:ext>
            </p:extLst>
          </p:nvPr>
        </p:nvGraphicFramePr>
        <p:xfrm>
          <a:off x="4762" y="142387"/>
          <a:ext cx="9215438" cy="246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400" imgH="1015920" progId="Equation.DSMT4">
                  <p:embed/>
                </p:oleObj>
              </mc:Choice>
              <mc:Fallback>
                <p:oleObj name="Equation" r:id="rId2" imgW="3695400" imgH="10159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" y="142387"/>
                        <a:ext cx="9215438" cy="246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2A3BDC3-AED7-B854-4AD3-C95ADF3089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368365"/>
              </p:ext>
            </p:extLst>
          </p:nvPr>
        </p:nvGraphicFramePr>
        <p:xfrm>
          <a:off x="609600" y="2818598"/>
          <a:ext cx="6616700" cy="357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54280" imgH="1473120" progId="Equation.DSMT4">
                  <p:embed/>
                </p:oleObj>
              </mc:Choice>
              <mc:Fallback>
                <p:oleObj name="Equation" r:id="rId4" imgW="2654280" imgH="14731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18598"/>
                        <a:ext cx="6616700" cy="357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62BCFCD-67F3-6884-42F8-77B0E65B1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235517"/>
              </p:ext>
            </p:extLst>
          </p:nvPr>
        </p:nvGraphicFramePr>
        <p:xfrm>
          <a:off x="6096000" y="5105400"/>
          <a:ext cx="17399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698400" imgH="507960" progId="Equation.3">
                  <p:embed/>
                </p:oleObj>
              </mc:Choice>
              <mc:Fallback>
                <p:oleObj name="数式" r:id="rId6" imgW="698400" imgH="50796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105400"/>
                        <a:ext cx="17399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C0BAC8-5B00-936F-C41C-C65646352C61}"/>
              </a:ext>
            </a:extLst>
          </p:cNvPr>
          <p:cNvSpPr txBox="1"/>
          <p:nvPr/>
        </p:nvSpPr>
        <p:spPr>
          <a:xfrm>
            <a:off x="152400" y="2819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A32AA"/>
                </a:solidFill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>
              <a:solidFill>
                <a:srgbClr val="DA32A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5460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8BE87-7BE7-DC34-5440-592D33AF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1B843-8857-7F8D-0426-33C7738C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1F94C-1850-E9F3-0EE8-B9DF890E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B3950-201C-2217-D489-010DAEBC7CEA}"/>
              </a:ext>
            </a:extLst>
          </p:cNvPr>
          <p:cNvSpPr txBox="1"/>
          <p:nvPr/>
        </p:nvSpPr>
        <p:spPr>
          <a:xfrm>
            <a:off x="381000" y="457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Solution of Euler equations for   symmetric object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195B476-6745-1E39-1A99-A882151BEF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627730"/>
              </p:ext>
            </p:extLst>
          </p:nvPr>
        </p:nvGraphicFramePr>
        <p:xfrm>
          <a:off x="1036163" y="918865"/>
          <a:ext cx="5517037" cy="332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2057400" progId="Equation.DSMT4">
                  <p:embed/>
                </p:oleObj>
              </mc:Choice>
              <mc:Fallback>
                <p:oleObj name="Equation" r:id="rId2" imgW="3327120" imgH="2057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163" y="918865"/>
                        <a:ext cx="5517037" cy="3321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BD2BA0E-9A6B-5BE4-63AF-BEEF537836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51916"/>
              </p:ext>
            </p:extLst>
          </p:nvPr>
        </p:nvGraphicFramePr>
        <p:xfrm>
          <a:off x="1062087" y="4155546"/>
          <a:ext cx="48450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42920" imgH="419040" progId="Equation.3">
                  <p:embed/>
                </p:oleObj>
              </mc:Choice>
              <mc:Fallback>
                <p:oleObj name="数式" r:id="rId4" imgW="1942920" imgH="4190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087" y="4155546"/>
                        <a:ext cx="48450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4EC68B9-19F7-1DDE-215C-F4DC45DA7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34278"/>
              </p:ext>
            </p:extLst>
          </p:nvPr>
        </p:nvGraphicFramePr>
        <p:xfrm>
          <a:off x="1143000" y="5169959"/>
          <a:ext cx="696753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2793960" imgH="457200" progId="Equation.3">
                  <p:embed/>
                </p:oleObj>
              </mc:Choice>
              <mc:Fallback>
                <p:oleObj name="数式" r:id="rId6" imgW="2793960" imgH="4572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69959"/>
                        <a:ext cx="6967537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011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F68E3-B8FE-D27B-C5F8-9471F90C7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62FAA-6881-6B59-C454-C296FAA9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55517-815B-F4DF-6601-2FA59054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41D281-5426-748E-7007-3B88B5572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869702" y="319231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74DFAC-2A3F-55EA-3845-008185DA0BF4}"/>
              </a:ext>
            </a:extLst>
          </p:cNvPr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Scattering theory:</a:t>
            </a:r>
          </a:p>
        </p:txBody>
      </p:sp>
      <p:sp>
        <p:nvSpPr>
          <p:cNvPr id="7" name="Can 5">
            <a:extLst>
              <a:ext uri="{FF2B5EF4-FFF2-40B4-BE49-F238E27FC236}">
                <a16:creationId xmlns:a16="http://schemas.microsoft.com/office/drawing/2014/main" id="{D0ED4B3E-F73D-A301-AC9D-24FB66B21FF1}"/>
              </a:ext>
            </a:extLst>
          </p:cNvPr>
          <p:cNvSpPr/>
          <p:nvPr/>
        </p:nvSpPr>
        <p:spPr>
          <a:xfrm rot="13584771">
            <a:off x="6535601" y="231369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DAB07-B6C6-139C-3868-1E068D5A5CFA}"/>
              </a:ext>
            </a:extLst>
          </p:cNvPr>
          <p:cNvSpPr txBox="1"/>
          <p:nvPr/>
        </p:nvSpPr>
        <p:spPr>
          <a:xfrm>
            <a:off x="7224449" y="88399"/>
            <a:ext cx="132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1322260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93C2EE-C7A3-DCF2-A853-C11F0A15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987FD9-550F-65BA-9829-A6D1A06D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B93F9-3C41-6BFA-034F-FFDA15BE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A276FFC-5D2E-5AF0-3DFB-604FF2470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724786"/>
              </p:ext>
            </p:extLst>
          </p:nvPr>
        </p:nvGraphicFramePr>
        <p:xfrm>
          <a:off x="330200" y="685800"/>
          <a:ext cx="81280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3680" imgH="1117440" progId="Equation.DSMT4">
                  <p:embed/>
                </p:oleObj>
              </mc:Choice>
              <mc:Fallback>
                <p:oleObj name="Equation" r:id="rId2" imgW="4063680" imgH="11174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200" y="685800"/>
                        <a:ext cx="81280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E1A21B-1B02-A078-29CE-4CDBA539C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515734" y="3739921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131B9-087C-6189-C3A6-E1EEDE9DD5E1}"/>
              </a:ext>
            </a:extLst>
          </p:cNvPr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Figure from Marion &amp; </a:t>
            </a:r>
            <a:r>
              <a:rPr lang="en-US" dirty="0" err="1">
                <a:latin typeface="+mj-lt"/>
              </a:rPr>
              <a:t>Thorton</a:t>
            </a:r>
            <a:r>
              <a:rPr lang="en-US" dirty="0">
                <a:latin typeface="+mj-lt"/>
              </a:rPr>
              <a:t>, Classical Dynamics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521B8E-C2F0-DEB9-F59C-D148E0B37F53}"/>
              </a:ext>
            </a:extLst>
          </p:cNvPr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64260A-E76D-2143-CB9A-B2AA38BFD639}"/>
                </a:ext>
              </a:extLst>
            </p:cNvPr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BA727F20-6B60-382A-AEB6-00E613A595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1981219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5" imgW="1993680" imgH="634680" progId="Equation.3">
                    <p:embed/>
                  </p:oleObj>
                </mc:Choice>
                <mc:Fallback>
                  <p:oleObj name="数式" r:id="rId5" imgW="1993680" imgH="634680" progId="Equation.3">
                    <p:embed/>
                    <p:pic>
                      <p:nvPicPr>
                        <p:cNvPr id="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Donut 9">
            <a:extLst>
              <a:ext uri="{FF2B5EF4-FFF2-40B4-BE49-F238E27FC236}">
                <a16:creationId xmlns:a16="http://schemas.microsoft.com/office/drawing/2014/main" id="{16733BD2-DA9B-F690-AC31-1E1F3876C398}"/>
              </a:ext>
            </a:extLst>
          </p:cNvPr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D0048218-A601-5FAC-75F1-F576AA994CFC}"/>
              </a:ext>
            </a:extLst>
          </p:cNvPr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F3B014-DD97-93B8-F1F0-1A3586BEC59F}"/>
              </a:ext>
            </a:extLst>
          </p:cNvPr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0E06B93-DE01-5DCE-1F18-9F887AEB3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84499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444240" imgH="203040" progId="Equation.3">
                  <p:embed/>
                </p:oleObj>
              </mc:Choice>
              <mc:Fallback>
                <p:oleObj name="数式" r:id="rId7" imgW="444240" imgH="203040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B02D37-93DF-6380-E123-A4228B423F45}"/>
              </a:ext>
            </a:extLst>
          </p:cNvPr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C1B21B-6880-8209-D4A0-B7B20E3F39DC}"/>
              </a:ext>
            </a:extLst>
          </p:cNvPr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b</a:t>
            </a:r>
          </a:p>
        </p:txBody>
      </p:sp>
      <p:sp>
        <p:nvSpPr>
          <p:cNvPr id="17" name="Curved Right Arrow 10">
            <a:extLst>
              <a:ext uri="{FF2B5EF4-FFF2-40B4-BE49-F238E27FC236}">
                <a16:creationId xmlns:a16="http://schemas.microsoft.com/office/drawing/2014/main" id="{3C0C2E89-D0DC-210B-C8FE-72335EA2482F}"/>
              </a:ext>
            </a:extLst>
          </p:cNvPr>
          <p:cNvSpPr/>
          <p:nvPr/>
        </p:nvSpPr>
        <p:spPr>
          <a:xfrm rot="8194652" flipH="1">
            <a:off x="180746" y="4022798"/>
            <a:ext cx="605123" cy="1064333"/>
          </a:xfrm>
          <a:prstGeom prst="curvedRightArrow">
            <a:avLst/>
          </a:prstGeom>
          <a:solidFill>
            <a:srgbClr val="DA32AA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41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75B9E-E042-80FF-F3E4-883E42755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6061D-BD93-D572-92F1-CBEB8A4B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3D8C6-11FC-4F55-D4DE-2FFE707E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3396EB7-BA8F-ED39-C564-5F0E2D607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07300"/>
              </p:ext>
            </p:extLst>
          </p:nvPr>
        </p:nvGraphicFramePr>
        <p:xfrm>
          <a:off x="298958" y="332640"/>
          <a:ext cx="6842125" cy="519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17840" imgH="3390840" progId="Equation.DSMT4">
                  <p:embed/>
                </p:oleObj>
              </mc:Choice>
              <mc:Fallback>
                <p:oleObj name="Equation" r:id="rId2" imgW="4317840" imgH="3390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A08CD5-5BF2-A9CE-83AD-9A71A538F5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58" y="332640"/>
                        <a:ext cx="6842125" cy="5192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2F3D5FB-D8F3-F3AE-5809-E48084EB06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433533"/>
          <a:ext cx="2596642" cy="1222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977760" progId="Equation.DSMT4">
                  <p:embed/>
                </p:oleObj>
              </mc:Choice>
              <mc:Fallback>
                <p:oleObj name="Equation" r:id="rId4" imgW="2006280" imgH="9777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8E4F5C-BF55-70EB-B3A0-4E38A064B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3533"/>
                        <a:ext cx="2596642" cy="1222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E084211-B970-B124-9FF4-CF61EE34E438}"/>
              </a:ext>
            </a:extLst>
          </p:cNvPr>
          <p:cNvSpPr txBox="1"/>
          <p:nvPr/>
        </p:nvSpPr>
        <p:spPr>
          <a:xfrm>
            <a:off x="304800" y="5525353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generally, it is possible to use numerical integration methods (with care) to evaluate </a:t>
            </a:r>
            <a:r>
              <a:rPr lang="en-US" sz="2400" i="1" dirty="0">
                <a:latin typeface="+mj-lt"/>
              </a:rPr>
              <a:t>b(</a:t>
            </a:r>
            <a:r>
              <a:rPr lang="en-US" sz="2400" i="1" dirty="0">
                <a:latin typeface="Symbol" panose="05050102010706020507" pitchFamily="18" charset="2"/>
              </a:rPr>
              <a:t>q</a:t>
            </a:r>
            <a:r>
              <a:rPr lang="en-US" sz="2400" i="1" dirty="0">
                <a:latin typeface="+mj-lt"/>
              </a:rPr>
              <a:t>) </a:t>
            </a:r>
            <a:r>
              <a:rPr lang="en-US" sz="2400" dirty="0">
                <a:latin typeface="+mj-lt"/>
              </a:rPr>
              <a:t>to relate exp and theory.</a:t>
            </a:r>
            <a:r>
              <a:rPr lang="en-US" sz="2400" i="1" dirty="0">
                <a:latin typeface="+mj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81892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29EF5-9C7F-4A18-98B1-89359E9A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BB89C8-D3FF-54BC-B222-3E880C70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10BA2-7C82-552C-B63B-B982E77E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63CF71-72A1-665F-381A-A1C81289B562}"/>
              </a:ext>
            </a:extLst>
          </p:cNvPr>
          <p:cNvSpPr txBox="1"/>
          <p:nvPr/>
        </p:nvSpPr>
        <p:spPr>
          <a:xfrm>
            <a:off x="152400" y="136525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Calculus of variation –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1C2D5A4-932F-7E64-04C0-04DC09F4D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539590"/>
              </p:ext>
            </p:extLst>
          </p:nvPr>
        </p:nvGraphicFramePr>
        <p:xfrm>
          <a:off x="350520" y="571500"/>
          <a:ext cx="8456612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00320" imgH="1371600" progId="Equation.DSMT4">
                  <p:embed/>
                </p:oleObj>
              </mc:Choice>
              <mc:Fallback>
                <p:oleObj name="Equation" r:id="rId2" imgW="4000320" imgH="1371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F56D69F-730F-EE8C-EC43-8734B73069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" y="571500"/>
                        <a:ext cx="8456612" cy="289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>
            <a:extLst>
              <a:ext uri="{FF2B5EF4-FFF2-40B4-BE49-F238E27FC236}">
                <a16:creationId xmlns:a16="http://schemas.microsoft.com/office/drawing/2014/main" id="{BCA1A8FD-9079-3FA3-A695-2FAE527CA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2" y="3660775"/>
            <a:ext cx="6096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B80C370-F03E-F932-97C8-D0A076F34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77044"/>
              </p:ext>
            </p:extLst>
          </p:nvPr>
        </p:nvGraphicFramePr>
        <p:xfrm>
          <a:off x="429895" y="4466004"/>
          <a:ext cx="273843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1295280" imgH="711000" progId="Equation.3">
                  <p:embed/>
                </p:oleObj>
              </mc:Choice>
              <mc:Fallback>
                <p:oleObj name="数式" r:id="rId5" imgW="1295280" imgH="711000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9C22B76-95A4-3F86-EE5A-9ABAD5012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" y="4466004"/>
                        <a:ext cx="2738437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99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D5496D-2C82-33F2-7823-F52BB8B77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E4A8E-6727-61CC-41F5-B0227CB9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9C454-71A3-4F56-7F9A-D3E228868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2E3244-CFB5-6CDB-FCD0-F49BF4D5492D}"/>
              </a:ext>
            </a:extLst>
          </p:cNvPr>
          <p:cNvSpPr txBox="1"/>
          <p:nvPr/>
        </p:nvSpPr>
        <p:spPr>
          <a:xfrm>
            <a:off x="3810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After some derivations, we find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F001D89-5C07-DADD-1330-0129527E3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76418"/>
              </p:ext>
            </p:extLst>
          </p:nvPr>
        </p:nvGraphicFramePr>
        <p:xfrm>
          <a:off x="230188" y="700088"/>
          <a:ext cx="8559800" cy="405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4051080" imgH="1917360" progId="Equation.3">
                  <p:embed/>
                </p:oleObj>
              </mc:Choice>
              <mc:Fallback>
                <p:oleObj name="数式" r:id="rId2" imgW="4051080" imgH="19173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700088"/>
                        <a:ext cx="8559800" cy="405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849F8F74-A2E4-CCEB-E4E1-FAA0509BDCFD}"/>
              </a:ext>
            </a:extLst>
          </p:cNvPr>
          <p:cNvSpPr/>
          <p:nvPr/>
        </p:nvSpPr>
        <p:spPr>
          <a:xfrm>
            <a:off x="1905000" y="4669264"/>
            <a:ext cx="533400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0B122-4EC9-0EAB-8FFF-1805908A37A7}"/>
              </a:ext>
            </a:extLst>
          </p:cNvPr>
          <p:cNvSpPr txBox="1"/>
          <p:nvPr/>
        </p:nvSpPr>
        <p:spPr>
          <a:xfrm>
            <a:off x="1257300" y="5257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this is a</a:t>
            </a:r>
          </a:p>
          <a:p>
            <a:r>
              <a:rPr lang="en-US" sz="2400" dirty="0">
                <a:latin typeface="+mj-lt"/>
              </a:rPr>
              <a:t> “total” derivative</a:t>
            </a:r>
          </a:p>
        </p:txBody>
      </p:sp>
    </p:spTree>
    <p:extLst>
      <p:ext uri="{BB962C8B-B14F-4D97-AF65-F5344CB8AC3E}">
        <p14:creationId xmlns:p14="http://schemas.microsoft.com/office/powerpoint/2010/main" val="76295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ACDD4-C753-883B-34A0-9A16BEA3B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E248C-B941-FF9F-5D4B-C12966F2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2023 -- Lecture 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7BECB-4879-4E6E-E3CD-85CB8E11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72ACD-C34A-4924-C620-55BD89E898EF}"/>
              </a:ext>
            </a:extLst>
          </p:cNvPr>
          <p:cNvSpPr txBox="1"/>
          <p:nvPr/>
        </p:nvSpPr>
        <p:spPr>
          <a:xfrm>
            <a:off x="281651" y="22636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--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CCE43A9-7986-D8BA-1247-50AA45CCD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28695"/>
              </p:ext>
            </p:extLst>
          </p:nvPr>
        </p:nvGraphicFramePr>
        <p:xfrm>
          <a:off x="27932" y="4568788"/>
          <a:ext cx="90900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86120" imgH="736560" progId="Equation.DSMT4">
                  <p:embed/>
                </p:oleObj>
              </mc:Choice>
              <mc:Fallback>
                <p:oleObj name="Equation" r:id="rId2" imgW="4686120" imgH="7365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F001D89-5C07-DADD-1330-0129527E3C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32" y="4568788"/>
                        <a:ext cx="9090025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AFDD1AF-9656-A0E3-265E-CCE86A3D0B23}"/>
              </a:ext>
            </a:extLst>
          </p:cNvPr>
          <p:cNvSpPr txBox="1"/>
          <p:nvPr/>
        </p:nvSpPr>
        <p:spPr>
          <a:xfrm>
            <a:off x="4903264" y="3673431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Euler-Lagrange equation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30E147E-B0A9-9E5A-1EBE-4B42C3C0E8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781252"/>
              </p:ext>
            </p:extLst>
          </p:nvPr>
        </p:nvGraphicFramePr>
        <p:xfrm>
          <a:off x="456235" y="660059"/>
          <a:ext cx="8501062" cy="347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1062" imgH="3475015" progId="Equation.DSMT4">
                  <p:embed/>
                </p:oleObj>
              </mc:Choice>
              <mc:Fallback>
                <p:oleObj name="Equation" r:id="rId4" imgW="8501062" imgH="347501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235" y="660059"/>
                        <a:ext cx="8501062" cy="3475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03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F917C-C513-4EE0-B4F8-1C2960FB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F5D12-2873-4DCC-9CCF-9891F575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E65B0-F407-471E-BB6F-ADBB259E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AC15BD9-52D7-6BE5-2FED-A8E678CBB8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47463"/>
              </p:ext>
            </p:extLst>
          </p:nvPr>
        </p:nvGraphicFramePr>
        <p:xfrm>
          <a:off x="914400" y="914400"/>
          <a:ext cx="6400800" cy="325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97000" imgH="1523880" progId="Equation.DSMT4">
                  <p:embed/>
                </p:oleObj>
              </mc:Choice>
              <mc:Fallback>
                <p:oleObj name="Equation" r:id="rId2" imgW="2997000" imgH="15238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F67F583-946A-82DD-FD31-EF5F9A42C1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914400"/>
                        <a:ext cx="6400800" cy="3254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520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AF917C-C513-4EE0-B4F8-1C2960FB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F5D12-2873-4DCC-9CCF-9891F575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E65B0-F407-471E-BB6F-ADBB259E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9BB84-2EEE-1321-7481-ABA97E883F3B}"/>
              </a:ext>
            </a:extLst>
          </p:cNvPr>
          <p:cNvSpPr txBox="1"/>
          <p:nvPr/>
        </p:nvSpPr>
        <p:spPr>
          <a:xfrm>
            <a:off x="0" y="136525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Application to particle dynamics</a:t>
            </a:r>
          </a:p>
          <a:p>
            <a:pPr lvl="1"/>
            <a:r>
              <a:rPr lang="en-US" sz="2400" dirty="0">
                <a:latin typeface="+mj-lt"/>
              </a:rPr>
              <a:t>Hamilton’s principle states that the dynamical trajectory of a system is given by the path that extremizes the action integral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9DCD1A-0A04-52BE-1BDA-8189D7E1F99B}"/>
              </a:ext>
            </a:extLst>
          </p:cNvPr>
          <p:cNvSpPr txBox="1"/>
          <p:nvPr/>
        </p:nvSpPr>
        <p:spPr>
          <a:xfrm>
            <a:off x="0" y="2426875"/>
            <a:ext cx="906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Simple example: vertical trajectory of particle of mass </a:t>
            </a:r>
            <a:r>
              <a:rPr lang="en-US" sz="2400" i="1" dirty="0">
                <a:latin typeface="+mj-lt"/>
              </a:rPr>
              <a:t>m</a:t>
            </a:r>
            <a:r>
              <a:rPr lang="en-US" sz="2400" dirty="0">
                <a:latin typeface="+mj-lt"/>
              </a:rPr>
              <a:t> subject to constant downward acceleration </a:t>
            </a:r>
            <a:r>
              <a:rPr lang="en-US" sz="2400" i="1" dirty="0">
                <a:latin typeface="+mj-lt"/>
              </a:rPr>
              <a:t>a</a:t>
            </a:r>
            <a:r>
              <a:rPr lang="en-US" sz="2400" dirty="0">
                <a:latin typeface="+mj-lt"/>
              </a:rPr>
              <a:t>=-</a:t>
            </a:r>
            <a:r>
              <a:rPr lang="en-US" sz="2400" i="1" dirty="0">
                <a:latin typeface="+mj-lt"/>
              </a:rPr>
              <a:t>g.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19BB47D-BCF3-90A7-7AAE-AA310C222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310455"/>
              </p:ext>
            </p:extLst>
          </p:nvPr>
        </p:nvGraphicFramePr>
        <p:xfrm>
          <a:off x="1143000" y="3519099"/>
          <a:ext cx="5545138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920" imgH="1371600" progId="Equation.DSMT4">
                  <p:embed/>
                </p:oleObj>
              </mc:Choice>
              <mc:Fallback>
                <p:oleObj name="Equation" r:id="rId2" imgW="2869920" imgH="1371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9CC148-1775-9B94-B9BC-E711A4DCC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519099"/>
                        <a:ext cx="5545138" cy="264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1FFF876-89C3-6233-B27A-89A033A446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183398"/>
              </p:ext>
            </p:extLst>
          </p:nvPr>
        </p:nvGraphicFramePr>
        <p:xfrm>
          <a:off x="1527175" y="1336675"/>
          <a:ext cx="5784850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5720" imgH="723600" progId="Equation.DSMT4">
                  <p:embed/>
                </p:oleObj>
              </mc:Choice>
              <mc:Fallback>
                <p:oleObj name="Equation" r:id="rId4" imgW="3555720" imgH="723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F9CB3B3-B480-F64F-0F39-AF1FA37077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7175" y="1336675"/>
                        <a:ext cx="5784850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713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F19B8-0C66-8285-78E7-E1C70774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3922F-1F50-063A-BED9-117A8A2A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CBE-C228-AEAE-D0EC-A4A3E8D8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E4EA0C4-40C2-BAB2-3EC7-C33654B306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455822"/>
              </p:ext>
            </p:extLst>
          </p:nvPr>
        </p:nvGraphicFramePr>
        <p:xfrm>
          <a:off x="990600" y="228600"/>
          <a:ext cx="5251451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2" imgW="2717640" imgH="685800" progId="Equation.3">
                  <p:embed/>
                </p:oleObj>
              </mc:Choice>
              <mc:Fallback>
                <p:oleObj name="数式" r:id="rId2" imgW="2717640" imgH="68580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6F76C2A-725B-C432-7617-D4A4ECDD0C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"/>
                        <a:ext cx="5251451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7B1458-3F6C-869A-08C2-C30C4D95875D}"/>
              </a:ext>
            </a:extLst>
          </p:cNvPr>
          <p:cNvCxnSpPr/>
          <p:nvPr/>
        </p:nvCxnSpPr>
        <p:spPr>
          <a:xfrm flipV="1">
            <a:off x="2971800" y="1295400"/>
            <a:ext cx="228600" cy="9906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0D72AFD-70CC-812F-8E45-67FDA27165EC}"/>
              </a:ext>
            </a:extLst>
          </p:cNvPr>
          <p:cNvSpPr txBox="1"/>
          <p:nvPr/>
        </p:nvSpPr>
        <p:spPr>
          <a:xfrm>
            <a:off x="2057400" y="2209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Kinetic energy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F234C5-BF32-9F09-FB92-EA22321EC9A4}"/>
              </a:ext>
            </a:extLst>
          </p:cNvPr>
          <p:cNvCxnSpPr/>
          <p:nvPr/>
        </p:nvCxnSpPr>
        <p:spPr>
          <a:xfrm flipH="1" flipV="1">
            <a:off x="3733800" y="1219200"/>
            <a:ext cx="8382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DB267C-6E4B-D9D0-2052-23F28C30827A}"/>
              </a:ext>
            </a:extLst>
          </p:cNvPr>
          <p:cNvSpPr txBox="1"/>
          <p:nvPr/>
        </p:nvSpPr>
        <p:spPr>
          <a:xfrm>
            <a:off x="4191000" y="2057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Potential energy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B9173AA-5073-6920-496B-98A039D4D5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42640"/>
              </p:ext>
            </p:extLst>
          </p:nvPr>
        </p:nvGraphicFramePr>
        <p:xfrm>
          <a:off x="433429" y="2984461"/>
          <a:ext cx="8253371" cy="336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21160" imgH="2171520" progId="Equation.DSMT4">
                  <p:embed/>
                </p:oleObj>
              </mc:Choice>
              <mc:Fallback>
                <p:oleObj name="Equation" r:id="rId4" imgW="5321160" imgH="21715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DD3839F-6955-C161-769A-25C36F51A9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29" y="2984461"/>
                        <a:ext cx="8253371" cy="336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048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A2957-2F42-F5F1-4D2C-60C53FF85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10/7/2022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FC014-B846-2D83-1AB2-17917AB6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2022-- Lecture 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E58FB-8755-0D2A-0A4E-9BE8049B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4089994-745C-B886-564B-B7B856C562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297680"/>
              </p:ext>
            </p:extLst>
          </p:nvPr>
        </p:nvGraphicFramePr>
        <p:xfrm>
          <a:off x="441014" y="201839"/>
          <a:ext cx="7880973" cy="590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4920" imgH="3340080" progId="Equation.DSMT4">
                  <p:embed/>
                </p:oleObj>
              </mc:Choice>
              <mc:Fallback>
                <p:oleObj name="Equation" r:id="rId2" imgW="4444920" imgH="33400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0049BEB-B43E-C9A0-F7DE-8B8C57A10D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14" y="201839"/>
                        <a:ext cx="7880973" cy="590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47EBC96-A71C-D7FE-3153-85D34324B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493696"/>
              </p:ext>
            </p:extLst>
          </p:nvPr>
        </p:nvGraphicFramePr>
        <p:xfrm>
          <a:off x="3657600" y="5181600"/>
          <a:ext cx="4299573" cy="81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269720" imgH="241200" progId="Equation.3">
                  <p:embed/>
                </p:oleObj>
              </mc:Choice>
              <mc:Fallback>
                <p:oleObj name="数式" r:id="rId4" imgW="1269720" imgH="2412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F3D398C-E99D-47A6-DE8C-5D9F77934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181600"/>
                        <a:ext cx="4299573" cy="814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857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15678</TotalTime>
  <Words>662</Words>
  <Application>Microsoft Office PowerPoint</Application>
  <PresentationFormat>On-screen Show (4:3)</PresentationFormat>
  <Paragraphs>156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722</cp:revision>
  <cp:lastPrinted>2021-09-30T05:34:21Z</cp:lastPrinted>
  <dcterms:created xsi:type="dcterms:W3CDTF">2012-01-10T18:32:24Z</dcterms:created>
  <dcterms:modified xsi:type="dcterms:W3CDTF">2023-10-11T14:47:07Z</dcterms:modified>
</cp:coreProperties>
</file>