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6" r:id="rId2"/>
    <p:sldId id="354" r:id="rId3"/>
    <p:sldId id="461" r:id="rId4"/>
    <p:sldId id="414" r:id="rId5"/>
    <p:sldId id="415" r:id="rId6"/>
    <p:sldId id="449" r:id="rId7"/>
    <p:sldId id="416" r:id="rId8"/>
    <p:sldId id="417" r:id="rId9"/>
    <p:sldId id="430" r:id="rId10"/>
    <p:sldId id="460" r:id="rId11"/>
    <p:sldId id="419" r:id="rId12"/>
    <p:sldId id="42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51" r:id="rId25"/>
    <p:sldId id="452" r:id="rId26"/>
    <p:sldId id="454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50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60"/>
  </p:normalViewPr>
  <p:slideViewPr>
    <p:cSldViewPr>
      <p:cViewPr varScale="1">
        <p:scale>
          <a:sx n="66" d="100"/>
          <a:sy n="66" d="100"/>
        </p:scale>
        <p:origin x="97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formulate the treatment using a continuous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for finding properties of special functions including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mathematicians worked out lots of useful relationships.     We are particularly interested in aligning the zeros of the Bessel functions with the boundaries of our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4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nice demonstration of these standing waves was invented by </a:t>
            </a:r>
            <a:r>
              <a:rPr lang="en-US" dirty="0" err="1"/>
              <a:t>Chladni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1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demo we have in Olin.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1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Movie thanks to Eric Chapman.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non-trivial example with two boundaries.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7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both Bessel and Neumann functions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51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linear coefficients A and B and the wavevector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3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of solving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a solution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90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for this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4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24.png"/><Relationship Id="rId10" Type="http://schemas.openxmlformats.org/officeDocument/2006/relationships/image" Target="../media/image27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0.wmf"/><Relationship Id="rId9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mf.nist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50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3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hysics.wfu.edu/resources/education-resources/demo-videos/waves/" TargetMode="Externa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 Olin 103</a:t>
            </a:r>
          </a:p>
          <a:p>
            <a:pPr algn="ctr"/>
            <a:r>
              <a:rPr lang="en-US" sz="3200" b="1" dirty="0"/>
              <a:t>Notes for Lecture 26 – Chap. 8 (F &amp; W)</a:t>
            </a:r>
          </a:p>
          <a:p>
            <a:pPr algn="ctr"/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D9887-0148-4193-B5EC-966DA00E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4787B-2639-4857-9F14-CD0D19C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6586-303E-4DC4-8F1C-979222B4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319320-C281-4FA0-9F6F-8D04877F0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42574"/>
              </p:ext>
            </p:extLst>
          </p:nvPr>
        </p:nvGraphicFramePr>
        <p:xfrm>
          <a:off x="533400" y="685800"/>
          <a:ext cx="7335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86200" imgH="888840" progId="Equation.DSMT4">
                  <p:embed/>
                </p:oleObj>
              </mc:Choice>
              <mc:Fallback>
                <p:oleObj name="Equation" r:id="rId3" imgW="38862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7335200" cy="167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91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162240" imgH="2145960" progId="Equation.3">
                  <p:embed/>
                </p:oleObj>
              </mc:Choice>
              <mc:Fallback>
                <p:oleObj name="数式" r:id="rId3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98800" imgH="1574640" progId="Equation.3">
                  <p:embed/>
                </p:oleObj>
              </mc:Choice>
              <mc:Fallback>
                <p:oleObj name="数式" r:id="rId3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65360" imgH="1574640" progId="Equation.DSMT4">
                  <p:embed/>
                </p:oleObj>
              </mc:Choice>
              <mc:Fallback>
                <p:oleObj name="Equation" r:id="rId5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908080" imgH="1371600" progId="Equation.3">
                  <p:embed/>
                </p:oleObj>
              </mc:Choice>
              <mc:Fallback>
                <p:oleObj name="数式" r:id="rId3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22280" imgH="1028520" progId="Equation.DSMT4">
                  <p:embed/>
                </p:oleObj>
              </mc:Choice>
              <mc:Fallback>
                <p:oleObj name="Equation" r:id="rId5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257120" imgH="469800" progId="Equation.3">
                  <p:embed/>
                </p:oleObj>
              </mc:Choice>
              <mc:Fallback>
                <p:oleObj name="数式" r:id="rId7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346040" imgH="469800" progId="Equation.3">
                  <p:embed/>
                </p:oleObj>
              </mc:Choice>
              <mc:Fallback>
                <p:oleObj name="数式" r:id="rId9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1434960" imgH="469800" progId="Equation.3">
                  <p:embed/>
                </p:oleObj>
              </mc:Choice>
              <mc:Fallback>
                <p:oleObj name="数式" r:id="rId11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346040" imgH="469800" progId="Equation.3">
                  <p:embed/>
                </p:oleObj>
              </mc:Choice>
              <mc:Fallback>
                <p:oleObj name="数式" r:id="rId13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108480" imgH="749160" progId="Equation.DSMT4">
                  <p:embed/>
                </p:oleObj>
              </mc:Choice>
              <mc:Fallback>
                <p:oleObj name="Equation" r:id="rId3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3085920" imgH="1549080" progId="Equation.3">
                  <p:embed/>
                </p:oleObj>
              </mc:Choice>
              <mc:Fallback>
                <p:oleObj name="数式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1206360" imgH="469800" progId="Equation.3">
                  <p:embed/>
                </p:oleObj>
              </mc:Choice>
              <mc:Fallback>
                <p:oleObj name="数式" r:id="rId8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577960" imgH="431640" progId="Equation.3">
                  <p:embed/>
                </p:oleObj>
              </mc:Choice>
              <mc:Fallback>
                <p:oleObj name="数式" r:id="rId3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393480" progId="Equation.DSMT4">
                  <p:embed/>
                </p:oleObj>
              </mc:Choice>
              <mc:Fallback>
                <p:oleObj name="Equation" r:id="rId5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955520" imgH="1600200" progId="Equation.3">
                  <p:embed/>
                </p:oleObj>
              </mc:Choice>
              <mc:Fallback>
                <p:oleObj name="数式" r:id="rId7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2057400" progId="Equation.DSMT4">
                  <p:embed/>
                </p:oleObj>
              </mc:Choice>
              <mc:Fallback>
                <p:oleObj name="Equation" r:id="rId3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2425680" imgH="914400" progId="Equation.3">
                  <p:embed/>
                </p:oleObj>
              </mc:Choice>
              <mc:Fallback>
                <p:oleObj name="数式" r:id="rId4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04960" imgH="1777680" progId="Equation.3">
                  <p:embed/>
                </p:oleObj>
              </mc:Choice>
              <mc:Fallback>
                <p:oleObj name="数式" r:id="rId6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1C8E88-A5A3-26F1-3953-D2669A1E3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01" y="685800"/>
            <a:ext cx="8874299" cy="396247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00536-A0E0-A85A-3DD1-CCB203A57083}"/>
              </a:ext>
            </a:extLst>
          </p:cNvPr>
          <p:cNvSpPr/>
          <p:nvPr/>
        </p:nvSpPr>
        <p:spPr>
          <a:xfrm>
            <a:off x="81013" y="2484476"/>
            <a:ext cx="9067800" cy="365125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882880" imgH="1143000" progId="Equation.3">
                  <p:embed/>
                </p:oleObj>
              </mc:Choice>
              <mc:Fallback>
                <p:oleObj name="数式" r:id="rId3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17321"/>
              </p:ext>
            </p:extLst>
          </p:nvPr>
        </p:nvGraphicFramePr>
        <p:xfrm>
          <a:off x="528638" y="3568700"/>
          <a:ext cx="7172325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44640" imgH="1155600" progId="Equation.DSMT4">
                  <p:embed/>
                </p:oleObj>
              </mc:Choice>
              <mc:Fallback>
                <p:oleObj name="Equation" r:id="rId5" imgW="3644640" imgH="11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3568700"/>
                        <a:ext cx="7172325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815840" imgH="431640" progId="Equation.3">
                  <p:embed/>
                </p:oleObj>
              </mc:Choice>
              <mc:Fallback>
                <p:oleObj name="数式" r:id="rId3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2717640" imgH="393480" progId="Equation.3">
                  <p:embed/>
                </p:oleObj>
              </mc:Choice>
              <mc:Fallback>
                <p:oleObj name="数式" r:id="rId9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714320" imgH="660240" progId="Equation.3">
                  <p:embed/>
                </p:oleObj>
              </mc:Choice>
              <mc:Fallback>
                <p:oleObj name="数式" r:id="rId3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60240" progId="Equation.3">
                  <p:embed/>
                </p:oleObj>
              </mc:Choice>
              <mc:Fallback>
                <p:oleObj name="数式" r:id="rId7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2705040" imgH="393480" progId="Equation.3">
                  <p:embed/>
                </p:oleObj>
              </mc:Choice>
              <mc:Fallback>
                <p:oleObj name="数式" r:id="rId9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CF0D-6CE6-46C4-91A3-774011CB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95C5-721E-4F56-940D-BD33100A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7206-E1D9-4196-920B-241A5DCC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resonance_square">
            <a:hlinkClick r:id="" action="ppaction://media"/>
            <a:extLst>
              <a:ext uri="{FF2B5EF4-FFF2-40B4-BE49-F238E27FC236}">
                <a16:creationId xmlns:a16="http://schemas.microsoft.com/office/drawing/2014/main" id="{5D6B78F5-445B-4B8B-BADE-07A5E1FEE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03" y="838200"/>
            <a:ext cx="6477793" cy="441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6057-E0CA-4402-8E69-AFF627ED0EFC}"/>
              </a:ext>
            </a:extLst>
          </p:cNvPr>
          <p:cNvSpPr txBox="1"/>
          <p:nvPr/>
        </p:nvSpPr>
        <p:spPr>
          <a:xfrm>
            <a:off x="457200" y="136525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http://www.physics.wfu.edu/resources/education-resources/demo-videos/waves/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955520" imgH="1600200" progId="Equation.3">
                  <p:embed/>
                </p:oleObj>
              </mc:Choice>
              <mc:Fallback>
                <p:oleObj name="数式" r:id="rId3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000320" imgH="1384200" progId="Equation.3">
                  <p:embed/>
                </p:oleObj>
              </mc:Choice>
              <mc:Fallback>
                <p:oleObj name="数式" r:id="rId3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49760" imgH="1358640" progId="Equation.DSMT4">
                  <p:embed/>
                </p:oleObj>
              </mc:Choice>
              <mc:Fallback>
                <p:oleObj name="Equation" r:id="rId3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8F945-6F79-6E1E-B1BC-1FEAD4EB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A316B-AF8B-1BEA-E4CF-778923C1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9E89D-380E-5539-14F5-7ABB53AD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8575-529F-AC20-9E6D-9AD55239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9" y="1524000"/>
            <a:ext cx="889514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83000" imgH="1942920" progId="Equation.DSMT4">
                  <p:embed/>
                </p:oleObj>
              </mc:Choice>
              <mc:Fallback>
                <p:oleObj name="Equation" r:id="rId3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89160" imgH="1358640" progId="Equation.DSMT4">
                  <p:embed/>
                </p:oleObj>
              </mc:Choice>
              <mc:Fallback>
                <p:oleObj name="Equation" r:id="rId3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666" t="46875" r="42500" b="46094"/>
          <a:stretch/>
        </p:blipFill>
        <p:spPr>
          <a:xfrm>
            <a:off x="381000" y="12954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689440" imgH="698400" progId="Equation.DSMT4">
                  <p:embed/>
                </p:oleObj>
              </mc:Choice>
              <mc:Fallback>
                <p:oleObj name="Equation" r:id="rId4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387520" imgH="1091880" progId="Equation.3">
                  <p:embed/>
                </p:oleObj>
              </mc:Choice>
              <mc:Fallback>
                <p:oleObj name="数式" r:id="rId3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606480" imgH="3403440" progId="Equation.3">
                  <p:embed/>
                </p:oleObj>
              </mc:Choice>
              <mc:Fallback>
                <p:oleObj name="数式" r:id="rId3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52600" imgH="571320" progId="Equation.DSMT4">
                  <p:embed/>
                </p:oleObj>
              </mc:Choice>
              <mc:Fallback>
                <p:oleObj name="Equation" r:id="rId4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746160" imgH="342720" progId="Equation.DSMT4">
                  <p:embed/>
                </p:oleObj>
              </mc:Choice>
              <mc:Fallback>
                <p:oleObj name="Equation" r:id="rId6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523880" imgH="634680" progId="Equation.3">
                  <p:embed/>
                </p:oleObj>
              </mc:Choice>
              <mc:Fallback>
                <p:oleObj name="数式" r:id="rId3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971800" imgH="660240" progId="Equation.3">
                  <p:embed/>
                </p:oleObj>
              </mc:Choice>
              <mc:Fallback>
                <p:oleObj name="数式" r:id="rId5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434960" imgH="838080" progId="Equation.3">
                  <p:embed/>
                </p:oleObj>
              </mc:Choice>
              <mc:Fallback>
                <p:oleObj name="数式" r:id="rId7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03160" imgH="1574640" progId="Equation.DSMT4">
                  <p:embed/>
                </p:oleObj>
              </mc:Choice>
              <mc:Fallback>
                <p:oleObj name="Equation" r:id="rId4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203040" progId="Equation.DSMT4">
                  <p:embed/>
                </p:oleObj>
              </mc:Choice>
              <mc:Fallback>
                <p:oleObj name="Equation" r:id="rId6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C028D-A376-4422-973E-1B89BF682623}"/>
              </a:ext>
            </a:extLst>
          </p:cNvPr>
          <p:cNvSpPr txBox="1"/>
          <p:nvPr/>
        </p:nvSpPr>
        <p:spPr>
          <a:xfrm>
            <a:off x="228600" y="44196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here we are visualizing transverse waves.   Longitudinal waves can also exist.</a:t>
            </a:r>
          </a:p>
        </p:txBody>
      </p:sp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18077</TotalTime>
  <Words>903</Words>
  <Application>Microsoft Office PowerPoint</Application>
  <PresentationFormat>On-screen Show (4:3)</PresentationFormat>
  <Paragraphs>208</Paragraphs>
  <Slides>34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Office Theme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809</cp:revision>
  <cp:lastPrinted>2021-10-26T01:51:39Z</cp:lastPrinted>
  <dcterms:created xsi:type="dcterms:W3CDTF">2012-01-10T18:32:24Z</dcterms:created>
  <dcterms:modified xsi:type="dcterms:W3CDTF">2023-10-27T01:27:06Z</dcterms:modified>
</cp:coreProperties>
</file>