
<file path=[Content_Types].xml><?xml version="1.0" encoding="utf-8"?>
<Types xmlns="http://schemas.openxmlformats.org/package/2006/content-types">
  <Default Extension="bin" ContentType="application/vnd.openxmlformats-officedocument.oleObject"/>
  <Default Extension="jpe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96" r:id="rId2"/>
    <p:sldId id="354" r:id="rId3"/>
    <p:sldId id="406" r:id="rId4"/>
    <p:sldId id="403" r:id="rId5"/>
    <p:sldId id="404" r:id="rId6"/>
    <p:sldId id="405" r:id="rId7"/>
    <p:sldId id="372" r:id="rId8"/>
    <p:sldId id="373" r:id="rId9"/>
    <p:sldId id="374" r:id="rId10"/>
    <p:sldId id="375" r:id="rId11"/>
    <p:sldId id="376" r:id="rId12"/>
    <p:sldId id="377" r:id="rId13"/>
    <p:sldId id="400" r:id="rId14"/>
    <p:sldId id="379" r:id="rId15"/>
    <p:sldId id="380" r:id="rId16"/>
    <p:sldId id="381" r:id="rId17"/>
    <p:sldId id="382" r:id="rId18"/>
    <p:sldId id="383" r:id="rId19"/>
    <p:sldId id="384" r:id="rId20"/>
    <p:sldId id="385" r:id="rId21"/>
    <p:sldId id="401" r:id="rId22"/>
    <p:sldId id="402" r:id="rId23"/>
    <p:sldId id="378" r:id="rId24"/>
    <p:sldId id="386" r:id="rId25"/>
    <p:sldId id="387" r:id="rId26"/>
    <p:sldId id="388" r:id="rId27"/>
    <p:sldId id="389" r:id="rId28"/>
    <p:sldId id="390" r:id="rId29"/>
    <p:sldId id="391" r:id="rId3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0"/>
  </p:normalViewPr>
  <p:slideViewPr>
    <p:cSldViewPr>
      <p:cViewPr varScale="1">
        <p:scale>
          <a:sx n="66" d="100"/>
          <a:sy n="66" d="100"/>
        </p:scale>
        <p:origin x="972" y="44"/>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6"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10/30/2023</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6"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48" tIns="48325" rIns="96648" bIns="48325" rtlCol="0"/>
          <a:lstStyle>
            <a:lvl1pPr algn="l">
              <a:defRPr sz="13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6648" tIns="48325" rIns="96648" bIns="48325" rtlCol="0"/>
          <a:lstStyle>
            <a:lvl1pPr algn="r">
              <a:defRPr sz="1300"/>
            </a:lvl1pPr>
          </a:lstStyle>
          <a:p>
            <a:fld id="{AC5D2E9F-93AF-4192-9362-BE5EFDABCE46}" type="datetimeFigureOut">
              <a:rPr lang="en-US" smtClean="0"/>
              <a:t>10/30/2023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8" tIns="48325" rIns="96648" bIns="48325"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8" tIns="48325" rIns="96648"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48" tIns="48325" rIns="96648" bIns="48325"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48" tIns="48325" rIns="96648" bIns="48325"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begin an introductory treatment of the mechanics of fluids.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901609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alternative expressions for the velocity terms.</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1121623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2804966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restricted equations have some interesting properties.</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808875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result is known as Bernoulli’s equation</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1654104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problem illustrating Bernoulli’s equation   as a syphon.</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568862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is taken from the PHY 114 textbook</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313851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a:t>
            </a:r>
            <a:r>
              <a:rPr lang="en-US" dirty="0" err="1"/>
              <a:t>ezample</a:t>
            </a:r>
            <a:r>
              <a:rPr lang="en-US" dirty="0"/>
              <a:t> of Bernoulli’s equation for a syringe.</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3377619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Syringe fluid continued.</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886592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of Bernoulli’s equation is oversimplified.    It appeared in most of the old textbook, but seems now to be deemphasized.    It is given here since it  shows some aspects of fluid flow, although apparently not good enough.  </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1226728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2115725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3796518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continuity equation is an important aspect of fluid flow.</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3171483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 incompressible and irrotational fluid,   it is mathematically convenient to express the velocity field in terms of a velocity potential field.</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1256606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uniformly fluid flowing along the z direction, the velocity potential and velocity field are easily written as shown.</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405878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uniform fluid  in the presence of an impediment.    In the is case we consider a cylindrical log.</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4174877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consider solutions of the Laplace equation.</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3186273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Particular equations for this geometry and the application of the boundary values.</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1047825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3392855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3612788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3273303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topics that will be covered in the next few lectures.</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4205838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Newton’s laws need to be adapted to describe the physics of fluids.   Here pressure is important and more generally, the functions used to describe fluids depend on position and time.</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3869903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Pressure acts in all directions.    Here we argue that the spatial derivative of the pressure applies a force to a volume of fluid.</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685177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convenient to write Newton’s law in terms of the mass density, velocity, and pressure of the fluid.</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3802881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the continuous nature of the velocity,  the total time derivative of the fluid velocity depends both or the partial derivates with respect to space and with respect to time as derived here.</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3261411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10/30/2023</a:t>
            </a:r>
            <a:endParaRPr lang="en-US" dirty="0"/>
          </a:p>
        </p:txBody>
      </p:sp>
      <p:sp>
        <p:nvSpPr>
          <p:cNvPr id="5" name="Footer Placeholder 4"/>
          <p:cNvSpPr>
            <a:spLocks noGrp="1"/>
          </p:cNvSpPr>
          <p:nvPr>
            <p:ph type="ftr" sz="quarter" idx="11"/>
          </p:nvPr>
        </p:nvSpPr>
        <p:spPr/>
        <p:txBody>
          <a:bodyPr/>
          <a:lstStyle/>
          <a:p>
            <a:r>
              <a:rPr lang="en-US"/>
              <a:t>PHY 711  Fall 2023 -- Lecture 27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10/30/2023</a:t>
            </a:r>
            <a:endParaRPr lang="en-US" dirty="0"/>
          </a:p>
        </p:txBody>
      </p:sp>
      <p:sp>
        <p:nvSpPr>
          <p:cNvPr id="5" name="Footer Placeholder 4"/>
          <p:cNvSpPr>
            <a:spLocks noGrp="1"/>
          </p:cNvSpPr>
          <p:nvPr>
            <p:ph type="ftr" sz="quarter" idx="11"/>
          </p:nvPr>
        </p:nvSpPr>
        <p:spPr/>
        <p:txBody>
          <a:bodyPr/>
          <a:lstStyle/>
          <a:p>
            <a:r>
              <a:rPr lang="en-US"/>
              <a:t>PHY 711  Fall 2023 -- Lecture 27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10/30/2023</a:t>
            </a:r>
            <a:endParaRPr lang="en-US" dirty="0"/>
          </a:p>
        </p:txBody>
      </p:sp>
      <p:sp>
        <p:nvSpPr>
          <p:cNvPr id="5" name="Footer Placeholder 4"/>
          <p:cNvSpPr>
            <a:spLocks noGrp="1"/>
          </p:cNvSpPr>
          <p:nvPr>
            <p:ph type="ftr" sz="quarter" idx="11"/>
          </p:nvPr>
        </p:nvSpPr>
        <p:spPr/>
        <p:txBody>
          <a:bodyPr/>
          <a:lstStyle/>
          <a:p>
            <a:r>
              <a:rPr lang="en-US"/>
              <a:t>PHY 711  Fall 2023 -- Lecture 27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10/30/2023</a:t>
            </a:r>
            <a:endParaRPr lang="en-US" dirty="0"/>
          </a:p>
        </p:txBody>
      </p:sp>
      <p:sp>
        <p:nvSpPr>
          <p:cNvPr id="5" name="Footer Placeholder 4"/>
          <p:cNvSpPr>
            <a:spLocks noGrp="1"/>
          </p:cNvSpPr>
          <p:nvPr>
            <p:ph type="ftr" sz="quarter" idx="11"/>
          </p:nvPr>
        </p:nvSpPr>
        <p:spPr/>
        <p:txBody>
          <a:bodyPr/>
          <a:lstStyle/>
          <a:p>
            <a:r>
              <a:rPr lang="en-US"/>
              <a:t>PHY 711  Fall 2023 -- Lecture 27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10/30/2023</a:t>
            </a:r>
            <a:endParaRPr lang="en-US" dirty="0"/>
          </a:p>
        </p:txBody>
      </p:sp>
      <p:sp>
        <p:nvSpPr>
          <p:cNvPr id="5" name="Footer Placeholder 4"/>
          <p:cNvSpPr>
            <a:spLocks noGrp="1"/>
          </p:cNvSpPr>
          <p:nvPr>
            <p:ph type="ftr" sz="quarter" idx="11"/>
          </p:nvPr>
        </p:nvSpPr>
        <p:spPr/>
        <p:txBody>
          <a:bodyPr/>
          <a:lstStyle/>
          <a:p>
            <a:r>
              <a:rPr lang="en-US"/>
              <a:t>PHY 711  Fall 2023 -- Lecture 27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10/30/2023</a:t>
            </a:r>
            <a:endParaRPr lang="en-US" dirty="0"/>
          </a:p>
        </p:txBody>
      </p:sp>
      <p:sp>
        <p:nvSpPr>
          <p:cNvPr id="6" name="Footer Placeholder 5"/>
          <p:cNvSpPr>
            <a:spLocks noGrp="1"/>
          </p:cNvSpPr>
          <p:nvPr>
            <p:ph type="ftr" sz="quarter" idx="11"/>
          </p:nvPr>
        </p:nvSpPr>
        <p:spPr/>
        <p:txBody>
          <a:bodyPr/>
          <a:lstStyle/>
          <a:p>
            <a:r>
              <a:rPr lang="en-US"/>
              <a:t>PHY 711  Fall 2023 -- Lecture 27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10/30/2023</a:t>
            </a:r>
            <a:endParaRPr lang="en-US" dirty="0"/>
          </a:p>
        </p:txBody>
      </p:sp>
      <p:sp>
        <p:nvSpPr>
          <p:cNvPr id="8" name="Footer Placeholder 7"/>
          <p:cNvSpPr>
            <a:spLocks noGrp="1"/>
          </p:cNvSpPr>
          <p:nvPr>
            <p:ph type="ftr" sz="quarter" idx="11"/>
          </p:nvPr>
        </p:nvSpPr>
        <p:spPr/>
        <p:txBody>
          <a:bodyPr/>
          <a:lstStyle/>
          <a:p>
            <a:r>
              <a:rPr lang="en-US"/>
              <a:t>PHY 711  Fall 2023 -- Lecture 27</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10/30/2023</a:t>
            </a:r>
            <a:endParaRPr lang="en-US" dirty="0"/>
          </a:p>
        </p:txBody>
      </p:sp>
      <p:sp>
        <p:nvSpPr>
          <p:cNvPr id="4" name="Footer Placeholder 3"/>
          <p:cNvSpPr>
            <a:spLocks noGrp="1"/>
          </p:cNvSpPr>
          <p:nvPr>
            <p:ph type="ftr" sz="quarter" idx="11"/>
          </p:nvPr>
        </p:nvSpPr>
        <p:spPr/>
        <p:txBody>
          <a:bodyPr/>
          <a:lstStyle/>
          <a:p>
            <a:r>
              <a:rPr lang="en-US"/>
              <a:t>PHY 711  Fall 2023 -- Lecture 27</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10/30/2023</a:t>
            </a:r>
            <a:endParaRPr lang="en-US" dirty="0"/>
          </a:p>
        </p:txBody>
      </p:sp>
      <p:sp>
        <p:nvSpPr>
          <p:cNvPr id="3" name="Footer Placeholder 2"/>
          <p:cNvSpPr>
            <a:spLocks noGrp="1"/>
          </p:cNvSpPr>
          <p:nvPr>
            <p:ph type="ftr" sz="quarter" idx="11"/>
          </p:nvPr>
        </p:nvSpPr>
        <p:spPr/>
        <p:txBody>
          <a:bodyPr/>
          <a:lstStyle>
            <a:lvl1pPr>
              <a:defRPr sz="1400" b="1"/>
            </a:lvl1pPr>
          </a:lstStyle>
          <a:p>
            <a:r>
              <a:rPr lang="en-US"/>
              <a:t>PHY 711  Fall 2023 -- Lecture 27</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10/30/2023</a:t>
            </a:r>
            <a:endParaRPr lang="en-US" dirty="0"/>
          </a:p>
        </p:txBody>
      </p:sp>
      <p:sp>
        <p:nvSpPr>
          <p:cNvPr id="6" name="Footer Placeholder 5"/>
          <p:cNvSpPr>
            <a:spLocks noGrp="1"/>
          </p:cNvSpPr>
          <p:nvPr>
            <p:ph type="ftr" sz="quarter" idx="11"/>
          </p:nvPr>
        </p:nvSpPr>
        <p:spPr/>
        <p:txBody>
          <a:bodyPr/>
          <a:lstStyle/>
          <a:p>
            <a:r>
              <a:rPr lang="en-US"/>
              <a:t>PHY 711  Fall 2023 -- Lecture 27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10/30/2023</a:t>
            </a:r>
            <a:endParaRPr lang="en-US" dirty="0"/>
          </a:p>
        </p:txBody>
      </p:sp>
      <p:sp>
        <p:nvSpPr>
          <p:cNvPr id="6" name="Footer Placeholder 5"/>
          <p:cNvSpPr>
            <a:spLocks noGrp="1"/>
          </p:cNvSpPr>
          <p:nvPr>
            <p:ph type="ftr" sz="quarter" idx="11"/>
          </p:nvPr>
        </p:nvSpPr>
        <p:spPr/>
        <p:txBody>
          <a:bodyPr/>
          <a:lstStyle/>
          <a:p>
            <a:r>
              <a:rPr lang="en-US"/>
              <a:t>PHY 711  Fall 2023 -- Lecture 27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10/30/2023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2023 -- Lecture 27</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oleObject" Target="../embeddings/oleObject5.bin"/><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oleObject" Target="../embeddings/oleObject7.bin"/><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oleObject" Target="../embeddings/oleObject11.bin"/><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oleObject" Target="../embeddings/oleObject13.bin"/><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image" Target="../media/image23.w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oleObject" Target="../embeddings/oleObject17.bin"/><Relationship Id="rId5" Type="http://schemas.openxmlformats.org/officeDocument/2006/relationships/image" Target="../media/image22.jpeg"/><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5.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oleObject" Target="../embeddings/oleObject19.bin"/><Relationship Id="rId5" Type="http://schemas.openxmlformats.org/officeDocument/2006/relationships/image" Target="../media/image24.wmf"/><Relationship Id="rId4" Type="http://schemas.openxmlformats.org/officeDocument/2006/relationships/oleObject" Target="../embeddings/oleObject18.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0.bin"/><Relationship Id="rId7" Type="http://schemas.openxmlformats.org/officeDocument/2006/relationships/image" Target="../media/image28.w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oleObject" Target="../embeddings/oleObject21.bin"/><Relationship Id="rId5" Type="http://schemas.openxmlformats.org/officeDocument/2006/relationships/image" Target="../media/image27.jpeg"/><Relationship Id="rId4" Type="http://schemas.openxmlformats.org/officeDocument/2006/relationships/image" Target="../media/image26.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media/image29.w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oleObject" Target="../embeddings/oleObject23.bin"/><Relationship Id="rId5" Type="http://schemas.openxmlformats.org/officeDocument/2006/relationships/image" Target="../media/image27.jpeg"/><Relationship Id="rId4" Type="http://schemas.openxmlformats.org/officeDocument/2006/relationships/image" Target="../media/image26.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oleObject" Target="../embeddings/oleObject24.bin"/><Relationship Id="rId4" Type="http://schemas.openxmlformats.org/officeDocument/2006/relationships/hyperlink" Target="http://en.wikipedia.org/wiki/Lift_(forc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scientificamerican.com/article/no-one-can-explain-why-planes-stay-in-the-air/"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2.png"/><Relationship Id="rId4"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3.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4.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6.wmf"/><Relationship Id="rId5" Type="http://schemas.openxmlformats.org/officeDocument/2006/relationships/oleObject" Target="../embeddings/oleObject28.bin"/><Relationship Id="rId4" Type="http://schemas.openxmlformats.org/officeDocument/2006/relationships/image" Target="../media/image35.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7.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9.wmf"/><Relationship Id="rId5" Type="http://schemas.openxmlformats.org/officeDocument/2006/relationships/oleObject" Target="../embeddings/oleObject31.bin"/><Relationship Id="rId4" Type="http://schemas.openxmlformats.org/officeDocument/2006/relationships/image" Target="../media/image38.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1.wmf"/><Relationship Id="rId5" Type="http://schemas.openxmlformats.org/officeDocument/2006/relationships/oleObject" Target="../embeddings/oleObject33.bin"/><Relationship Id="rId4" Type="http://schemas.openxmlformats.org/officeDocument/2006/relationships/image" Target="../media/image40.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3.wmf"/><Relationship Id="rId5" Type="http://schemas.openxmlformats.org/officeDocument/2006/relationships/oleObject" Target="../embeddings/oleObject35.bin"/><Relationship Id="rId4" Type="http://schemas.openxmlformats.org/officeDocument/2006/relationships/image" Target="../media/image42.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users.wfu.edu/natalie/f23phy711/info/computational.htm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447" y="685800"/>
            <a:ext cx="8915400" cy="5016758"/>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1600" b="1" dirty="0"/>
          </a:p>
          <a:p>
            <a:pPr algn="ctr"/>
            <a:r>
              <a:rPr lang="en-US" sz="3200" b="1" dirty="0"/>
              <a:t>Notes on Lecture 27 – Chap. 9 in F &amp; W</a:t>
            </a:r>
            <a:endParaRPr lang="en-US" sz="3200" b="1" dirty="0">
              <a:solidFill>
                <a:schemeClr val="folHlink"/>
              </a:solidFill>
            </a:endParaRPr>
          </a:p>
          <a:p>
            <a:pPr marL="457200" lvl="2"/>
            <a:endParaRPr lang="en-US" sz="3200" b="1" dirty="0">
              <a:solidFill>
                <a:schemeClr val="folHlink"/>
              </a:solidFill>
            </a:endParaRPr>
          </a:p>
          <a:p>
            <a:pPr marL="457200" lvl="2"/>
            <a:endParaRPr lang="en-US" sz="1600" b="1" dirty="0">
              <a:solidFill>
                <a:schemeClr val="folHlink"/>
              </a:solidFill>
            </a:endParaRPr>
          </a:p>
          <a:p>
            <a:pPr marL="457200" lvl="2" algn="ctr"/>
            <a:r>
              <a:rPr lang="en-US" sz="3200" b="1" dirty="0">
                <a:solidFill>
                  <a:schemeClr val="folHlink"/>
                </a:solidFill>
              </a:rPr>
              <a:t>Introduction to hydrodynamics </a:t>
            </a:r>
          </a:p>
          <a:p>
            <a:pPr marL="1428750" lvl="3" indent="-514350">
              <a:buFont typeface="+mj-lt"/>
              <a:buAutoNum type="arabicPeriod"/>
            </a:pPr>
            <a:r>
              <a:rPr lang="en-US" sz="3200" b="1" dirty="0">
                <a:solidFill>
                  <a:schemeClr val="folHlink"/>
                </a:solidFill>
                <a:sym typeface="Wingdings" pitchFamily="2" charset="2"/>
              </a:rPr>
              <a:t>Motivation for topic</a:t>
            </a:r>
          </a:p>
          <a:p>
            <a:pPr marL="1428750" lvl="3" indent="-514350">
              <a:buFont typeface="+mj-lt"/>
              <a:buAutoNum type="arabicPeriod"/>
            </a:pPr>
            <a:r>
              <a:rPr lang="en-US" sz="3200" b="1" dirty="0">
                <a:solidFill>
                  <a:schemeClr val="folHlink"/>
                </a:solidFill>
                <a:sym typeface="Wingdings" pitchFamily="2" charset="2"/>
              </a:rPr>
              <a:t>Newton’s laws for fluids</a:t>
            </a:r>
          </a:p>
          <a:p>
            <a:pPr marL="1428750" lvl="3" indent="-514350">
              <a:buFont typeface="+mj-lt"/>
              <a:buAutoNum type="arabicPeriod"/>
            </a:pPr>
            <a:r>
              <a:rPr lang="en-US" sz="3200" b="1" dirty="0">
                <a:solidFill>
                  <a:schemeClr val="folHlink"/>
                </a:solidFill>
                <a:sym typeface="Wingdings" pitchFamily="2" charset="2"/>
              </a:rPr>
              <a:t>Conservation relations</a:t>
            </a:r>
          </a:p>
        </p:txBody>
      </p:sp>
      <p:sp>
        <p:nvSpPr>
          <p:cNvPr id="2" name="Date Placeholder 1"/>
          <p:cNvSpPr>
            <a:spLocks noGrp="1"/>
          </p:cNvSpPr>
          <p:nvPr>
            <p:ph type="dt" sz="half" idx="10"/>
          </p:nvPr>
        </p:nvSpPr>
        <p:spPr/>
        <p:txBody>
          <a:bodyPr/>
          <a:lstStyle/>
          <a:p>
            <a:r>
              <a:rPr lang="en-US"/>
              <a:t>10/30/2023</a:t>
            </a:r>
            <a:endParaRPr lang="en-US" dirty="0"/>
          </a:p>
        </p:txBody>
      </p:sp>
      <p:sp>
        <p:nvSpPr>
          <p:cNvPr id="3" name="Footer Placeholder 2"/>
          <p:cNvSpPr>
            <a:spLocks noGrp="1"/>
          </p:cNvSpPr>
          <p:nvPr>
            <p:ph type="ftr" sz="quarter" idx="11"/>
          </p:nvPr>
        </p:nvSpPr>
        <p:spPr/>
        <p:txBody>
          <a:bodyPr/>
          <a:lstStyle/>
          <a:p>
            <a:r>
              <a:rPr lang="en-US"/>
              <a:t>PHY 711  Fall 2023 --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10/30/2023</a:t>
            </a:r>
            <a:endParaRPr lang="en-US" dirty="0"/>
          </a:p>
        </p:txBody>
      </p:sp>
      <p:sp>
        <p:nvSpPr>
          <p:cNvPr id="3" name="Footer Placeholder 2"/>
          <p:cNvSpPr>
            <a:spLocks noGrp="1"/>
          </p:cNvSpPr>
          <p:nvPr>
            <p:ph type="ftr" sz="quarter" idx="11"/>
          </p:nvPr>
        </p:nvSpPr>
        <p:spPr/>
        <p:txBody>
          <a:bodyPr/>
          <a:lstStyle/>
          <a:p>
            <a:r>
              <a:rPr lang="en-US"/>
              <a:t>PHY 711  Fall 2023 --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10297376"/>
              </p:ext>
            </p:extLst>
          </p:nvPr>
        </p:nvGraphicFramePr>
        <p:xfrm>
          <a:off x="298450" y="860425"/>
          <a:ext cx="4687888" cy="2492375"/>
        </p:xfrm>
        <a:graphic>
          <a:graphicData uri="http://schemas.openxmlformats.org/presentationml/2006/ole">
            <mc:AlternateContent xmlns:mc="http://schemas.openxmlformats.org/markup-compatibility/2006">
              <mc:Choice xmlns:v="urn:schemas-microsoft-com:vml" Requires="v">
                <p:oleObj name="Equation" r:id="rId3" imgW="1904760" imgH="1054080" progId="Equation.DSMT4">
                  <p:embed/>
                </p:oleObj>
              </mc:Choice>
              <mc:Fallback>
                <p:oleObj name="Equation" r:id="rId3" imgW="1904760" imgH="1054080" progId="Equation.DSMT4">
                  <p:embed/>
                  <p:pic>
                    <p:nvPicPr>
                      <p:cNvPr id="0" name="Object 5"/>
                      <p:cNvPicPr>
                        <a:picLocks noChangeAspect="1" noChangeArrowheads="1"/>
                      </p:cNvPicPr>
                      <p:nvPr/>
                    </p:nvPicPr>
                    <p:blipFill>
                      <a:blip r:embed="rId4"/>
                      <a:srcRect/>
                      <a:stretch>
                        <a:fillRect/>
                      </a:stretch>
                    </p:blipFill>
                    <p:spPr bwMode="auto">
                      <a:xfrm>
                        <a:off x="298450" y="860425"/>
                        <a:ext cx="4687888" cy="2492375"/>
                      </a:xfrm>
                      <a:prstGeom prst="rect">
                        <a:avLst/>
                      </a:prstGeom>
                      <a:noFill/>
                      <a:ln>
                        <a:noFill/>
                      </a:ln>
                    </p:spPr>
                  </p:pic>
                </p:oleObj>
              </mc:Fallback>
            </mc:AlternateContent>
          </a:graphicData>
        </a:graphic>
      </p:graphicFrame>
      <p:sp>
        <p:nvSpPr>
          <p:cNvPr id="6" name="TextBox 5"/>
          <p:cNvSpPr txBox="1"/>
          <p:nvPr/>
        </p:nvSpPr>
        <p:spPr>
          <a:xfrm>
            <a:off x="228600" y="381000"/>
            <a:ext cx="8534400" cy="830997"/>
          </a:xfrm>
          <a:prstGeom prst="rect">
            <a:avLst/>
          </a:prstGeom>
          <a:noFill/>
        </p:spPr>
        <p:txBody>
          <a:bodyPr wrap="square" rtlCol="0">
            <a:spAutoFit/>
          </a:bodyPr>
          <a:lstStyle/>
          <a:p>
            <a:r>
              <a:rPr lang="en-US" sz="2400" dirty="0">
                <a:latin typeface="+mj-lt"/>
              </a:rPr>
              <a:t>Newton’s equations for fluids -- continued</a:t>
            </a:r>
          </a:p>
          <a:p>
            <a:pPr lvl="1"/>
            <a:r>
              <a:rPr lang="en-US" sz="2400" dirty="0">
                <a:latin typeface="+mj-lt"/>
              </a:rPr>
              <a:t> </a:t>
            </a:r>
          </a:p>
        </p:txBody>
      </p:sp>
      <p:graphicFrame>
        <p:nvGraphicFramePr>
          <p:cNvPr id="7" name="Object 6">
            <a:extLst>
              <a:ext uri="{FF2B5EF4-FFF2-40B4-BE49-F238E27FC236}">
                <a16:creationId xmlns:a16="http://schemas.microsoft.com/office/drawing/2014/main" id="{093B67DA-0BE8-4737-89C9-D4CE1091841A}"/>
              </a:ext>
            </a:extLst>
          </p:cNvPr>
          <p:cNvGraphicFramePr>
            <a:graphicFrameLocks noChangeAspect="1"/>
          </p:cNvGraphicFramePr>
          <p:nvPr>
            <p:extLst>
              <p:ext uri="{D42A27DB-BD31-4B8C-83A1-F6EECF244321}">
                <p14:modId xmlns:p14="http://schemas.microsoft.com/office/powerpoint/2010/main" val="3962650979"/>
              </p:ext>
            </p:extLst>
          </p:nvPr>
        </p:nvGraphicFramePr>
        <p:xfrm>
          <a:off x="5486400" y="1090614"/>
          <a:ext cx="2919638" cy="2492374"/>
        </p:xfrm>
        <a:graphic>
          <a:graphicData uri="http://schemas.openxmlformats.org/presentationml/2006/ole">
            <mc:AlternateContent xmlns:mc="http://schemas.openxmlformats.org/markup-compatibility/2006">
              <mc:Choice xmlns:v="urn:schemas-microsoft-com:vml" Requires="v">
                <p:oleObj name="Equation" r:id="rId5" imgW="1041120" imgH="888840" progId="Equation.DSMT4">
                  <p:embed/>
                </p:oleObj>
              </mc:Choice>
              <mc:Fallback>
                <p:oleObj name="Equation" r:id="rId5" imgW="1041120" imgH="888840" progId="Equation.DSMT4">
                  <p:embed/>
                  <p:pic>
                    <p:nvPicPr>
                      <p:cNvPr id="0" name=""/>
                      <p:cNvPicPr/>
                      <p:nvPr/>
                    </p:nvPicPr>
                    <p:blipFill>
                      <a:blip r:embed="rId6"/>
                      <a:stretch>
                        <a:fillRect/>
                      </a:stretch>
                    </p:blipFill>
                    <p:spPr>
                      <a:xfrm>
                        <a:off x="5486400" y="1090614"/>
                        <a:ext cx="2919638" cy="2492374"/>
                      </a:xfrm>
                      <a:prstGeom prst="rect">
                        <a:avLst/>
                      </a:prstGeom>
                    </p:spPr>
                  </p:pic>
                </p:oleObj>
              </mc:Fallback>
            </mc:AlternateContent>
          </a:graphicData>
        </a:graphic>
      </p:graphicFrame>
    </p:spTree>
    <p:extLst>
      <p:ext uri="{BB962C8B-B14F-4D97-AF65-F5344CB8AC3E}">
        <p14:creationId xmlns:p14="http://schemas.microsoft.com/office/powerpoint/2010/main" val="3586605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10/30/2023</a:t>
            </a:r>
            <a:endParaRPr lang="en-US" dirty="0"/>
          </a:p>
        </p:txBody>
      </p:sp>
      <p:sp>
        <p:nvSpPr>
          <p:cNvPr id="3" name="Footer Placeholder 2"/>
          <p:cNvSpPr>
            <a:spLocks noGrp="1"/>
          </p:cNvSpPr>
          <p:nvPr>
            <p:ph type="ftr" sz="quarter" idx="11"/>
          </p:nvPr>
        </p:nvSpPr>
        <p:spPr/>
        <p:txBody>
          <a:bodyPr/>
          <a:lstStyle/>
          <a:p>
            <a:r>
              <a:rPr lang="en-US"/>
              <a:t>PHY 711  Fall 2023 --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96271847"/>
              </p:ext>
            </p:extLst>
          </p:nvPr>
        </p:nvGraphicFramePr>
        <p:xfrm>
          <a:off x="795339" y="352425"/>
          <a:ext cx="5910262" cy="4141788"/>
        </p:xfrm>
        <a:graphic>
          <a:graphicData uri="http://schemas.openxmlformats.org/presentationml/2006/ole">
            <mc:AlternateContent xmlns:mc="http://schemas.openxmlformats.org/markup-compatibility/2006">
              <mc:Choice xmlns:v="urn:schemas-microsoft-com:vml" Requires="v">
                <p:oleObj name="Equation" r:id="rId3" imgW="2349360" imgH="1752480" progId="Equation.DSMT4">
                  <p:embed/>
                </p:oleObj>
              </mc:Choice>
              <mc:Fallback>
                <p:oleObj name="Equation" r:id="rId3" imgW="2349360" imgH="1752480" progId="Equation.DSMT4">
                  <p:embed/>
                  <p:pic>
                    <p:nvPicPr>
                      <p:cNvPr id="0" name="Object 6"/>
                      <p:cNvPicPr>
                        <a:picLocks noChangeAspect="1" noChangeArrowheads="1"/>
                      </p:cNvPicPr>
                      <p:nvPr/>
                    </p:nvPicPr>
                    <p:blipFill>
                      <a:blip r:embed="rId4"/>
                      <a:srcRect/>
                      <a:stretch>
                        <a:fillRect/>
                      </a:stretch>
                    </p:blipFill>
                    <p:spPr bwMode="auto">
                      <a:xfrm>
                        <a:off x="795339" y="352425"/>
                        <a:ext cx="5910262" cy="4141788"/>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57145925"/>
              </p:ext>
            </p:extLst>
          </p:nvPr>
        </p:nvGraphicFramePr>
        <p:xfrm>
          <a:off x="609600" y="4572000"/>
          <a:ext cx="6907212" cy="1560513"/>
        </p:xfrm>
        <a:graphic>
          <a:graphicData uri="http://schemas.openxmlformats.org/presentationml/2006/ole">
            <mc:AlternateContent xmlns:mc="http://schemas.openxmlformats.org/markup-compatibility/2006">
              <mc:Choice xmlns:v="urn:schemas-microsoft-com:vml" Requires="v">
                <p:oleObj name="数式" r:id="rId5" imgW="2806560" imgH="660240" progId="Equation.3">
                  <p:embed/>
                </p:oleObj>
              </mc:Choice>
              <mc:Fallback>
                <p:oleObj name="数式" r:id="rId5" imgW="2806560" imgH="660240" progId="Equation.3">
                  <p:embed/>
                  <p:pic>
                    <p:nvPicPr>
                      <p:cNvPr id="0" name="Object 4"/>
                      <p:cNvPicPr>
                        <a:picLocks noChangeAspect="1" noChangeArrowheads="1"/>
                      </p:cNvPicPr>
                      <p:nvPr/>
                    </p:nvPicPr>
                    <p:blipFill>
                      <a:blip r:embed="rId6"/>
                      <a:srcRect/>
                      <a:stretch>
                        <a:fillRect/>
                      </a:stretch>
                    </p:blipFill>
                    <p:spPr bwMode="auto">
                      <a:xfrm>
                        <a:off x="609600" y="4572000"/>
                        <a:ext cx="6907212"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5DCE318B-6711-49B8-AD43-1FA51D2E0CB7}"/>
              </a:ext>
            </a:extLst>
          </p:cNvPr>
          <p:cNvGraphicFramePr>
            <a:graphicFrameLocks noChangeAspect="1"/>
          </p:cNvGraphicFramePr>
          <p:nvPr>
            <p:extLst>
              <p:ext uri="{D42A27DB-BD31-4B8C-83A1-F6EECF244321}">
                <p14:modId xmlns:p14="http://schemas.microsoft.com/office/powerpoint/2010/main" val="3902449611"/>
              </p:ext>
            </p:extLst>
          </p:nvPr>
        </p:nvGraphicFramePr>
        <p:xfrm>
          <a:off x="2895600" y="4572000"/>
          <a:ext cx="2895101" cy="611188"/>
        </p:xfrm>
        <a:graphic>
          <a:graphicData uri="http://schemas.openxmlformats.org/presentationml/2006/ole">
            <mc:AlternateContent xmlns:mc="http://schemas.openxmlformats.org/markup-compatibility/2006">
              <mc:Choice xmlns:v="urn:schemas-microsoft-com:vml" Requires="v">
                <p:oleObj name="Equation" r:id="rId7" imgW="1143000" imgH="241200" progId="Equation.DSMT4">
                  <p:embed/>
                </p:oleObj>
              </mc:Choice>
              <mc:Fallback>
                <p:oleObj name="Equation" r:id="rId7" imgW="1143000" imgH="241200" progId="Equation.DSMT4">
                  <p:embed/>
                  <p:pic>
                    <p:nvPicPr>
                      <p:cNvPr id="0" name=""/>
                      <p:cNvPicPr/>
                      <p:nvPr/>
                    </p:nvPicPr>
                    <p:blipFill>
                      <a:blip r:embed="rId8"/>
                      <a:stretch>
                        <a:fillRect/>
                      </a:stretch>
                    </p:blipFill>
                    <p:spPr>
                      <a:xfrm>
                        <a:off x="2895600" y="4572000"/>
                        <a:ext cx="2895101" cy="611188"/>
                      </a:xfrm>
                      <a:prstGeom prst="rect">
                        <a:avLst/>
                      </a:prstGeom>
                    </p:spPr>
                  </p:pic>
                </p:oleObj>
              </mc:Fallback>
            </mc:AlternateContent>
          </a:graphicData>
        </a:graphic>
      </p:graphicFrame>
    </p:spTree>
    <p:extLst>
      <p:ext uri="{BB962C8B-B14F-4D97-AF65-F5344CB8AC3E}">
        <p14:creationId xmlns:p14="http://schemas.microsoft.com/office/powerpoint/2010/main" val="1296556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10/30/2023</a:t>
            </a:r>
            <a:endParaRPr lang="en-US" dirty="0"/>
          </a:p>
        </p:txBody>
      </p:sp>
      <p:sp>
        <p:nvSpPr>
          <p:cNvPr id="3" name="Footer Placeholder 2"/>
          <p:cNvSpPr>
            <a:spLocks noGrp="1"/>
          </p:cNvSpPr>
          <p:nvPr>
            <p:ph type="ftr" sz="quarter" idx="11"/>
          </p:nvPr>
        </p:nvSpPr>
        <p:spPr/>
        <p:txBody>
          <a:bodyPr/>
          <a:lstStyle/>
          <a:p>
            <a:r>
              <a:rPr lang="en-US"/>
              <a:t>PHY 711  Fall 2023 --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26791628"/>
              </p:ext>
            </p:extLst>
          </p:nvPr>
        </p:nvGraphicFramePr>
        <p:xfrm>
          <a:off x="619125" y="1112838"/>
          <a:ext cx="7312025" cy="3154362"/>
        </p:xfrm>
        <a:graphic>
          <a:graphicData uri="http://schemas.openxmlformats.org/presentationml/2006/ole">
            <mc:AlternateContent xmlns:mc="http://schemas.openxmlformats.org/markup-compatibility/2006">
              <mc:Choice xmlns:v="urn:schemas-microsoft-com:vml" Requires="v">
                <p:oleObj name="Equation" r:id="rId3" imgW="2971800" imgH="1333440" progId="Equation.DSMT4">
                  <p:embed/>
                </p:oleObj>
              </mc:Choice>
              <mc:Fallback>
                <p:oleObj name="Equation" r:id="rId3" imgW="2971800" imgH="1333440" progId="Equation.DSMT4">
                  <p:embed/>
                  <p:pic>
                    <p:nvPicPr>
                      <p:cNvPr id="0" name="Object 4"/>
                      <p:cNvPicPr>
                        <a:picLocks noChangeAspect="1" noChangeArrowheads="1"/>
                      </p:cNvPicPr>
                      <p:nvPr/>
                    </p:nvPicPr>
                    <p:blipFill>
                      <a:blip r:embed="rId4"/>
                      <a:srcRect/>
                      <a:stretch>
                        <a:fillRect/>
                      </a:stretch>
                    </p:blipFill>
                    <p:spPr bwMode="auto">
                      <a:xfrm>
                        <a:off x="619125" y="1112838"/>
                        <a:ext cx="7312025"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81000"/>
            <a:ext cx="8534400" cy="830997"/>
          </a:xfrm>
          <a:prstGeom prst="rect">
            <a:avLst/>
          </a:prstGeom>
          <a:noFill/>
        </p:spPr>
        <p:txBody>
          <a:bodyPr wrap="square" rtlCol="0">
            <a:spAutoFit/>
          </a:bodyPr>
          <a:lstStyle/>
          <a:p>
            <a:r>
              <a:rPr lang="en-US" sz="2400" dirty="0">
                <a:latin typeface="+mj-lt"/>
              </a:rPr>
              <a:t>Newton’s equations for fluids -- continued</a:t>
            </a:r>
          </a:p>
          <a:p>
            <a:pPr lvl="1"/>
            <a:r>
              <a:rPr lang="en-US" sz="2400" dirty="0">
                <a:latin typeface="+mj-lt"/>
              </a:rPr>
              <a:t> </a:t>
            </a:r>
          </a:p>
        </p:txBody>
      </p:sp>
    </p:spTree>
    <p:extLst>
      <p:ext uri="{BB962C8B-B14F-4D97-AF65-F5344CB8AC3E}">
        <p14:creationId xmlns:p14="http://schemas.microsoft.com/office/powerpoint/2010/main" val="4059876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0AF6F6-D117-45E4-AEFD-C3D43932A3E2}"/>
              </a:ext>
            </a:extLst>
          </p:cNvPr>
          <p:cNvSpPr>
            <a:spLocks noGrp="1"/>
          </p:cNvSpPr>
          <p:nvPr>
            <p:ph type="dt" sz="half" idx="10"/>
          </p:nvPr>
        </p:nvSpPr>
        <p:spPr/>
        <p:txBody>
          <a:bodyPr/>
          <a:lstStyle/>
          <a:p>
            <a:r>
              <a:rPr lang="en-US"/>
              <a:t>10/30/2023</a:t>
            </a:r>
            <a:endParaRPr lang="en-US" dirty="0"/>
          </a:p>
        </p:txBody>
      </p:sp>
      <p:sp>
        <p:nvSpPr>
          <p:cNvPr id="3" name="Footer Placeholder 2">
            <a:extLst>
              <a:ext uri="{FF2B5EF4-FFF2-40B4-BE49-F238E27FC236}">
                <a16:creationId xmlns:a16="http://schemas.microsoft.com/office/drawing/2014/main" id="{201CA893-BF0F-4823-9C4C-B25A1932A51E}"/>
              </a:ext>
            </a:extLst>
          </p:cNvPr>
          <p:cNvSpPr>
            <a:spLocks noGrp="1"/>
          </p:cNvSpPr>
          <p:nvPr>
            <p:ph type="ftr" sz="quarter" idx="11"/>
          </p:nvPr>
        </p:nvSpPr>
        <p:spPr/>
        <p:txBody>
          <a:bodyPr/>
          <a:lstStyle/>
          <a:p>
            <a:r>
              <a:rPr lang="en-US"/>
              <a:t>PHY 711  Fall 2023 -- Lecture 27</a:t>
            </a:r>
            <a:endParaRPr lang="en-US" dirty="0"/>
          </a:p>
        </p:txBody>
      </p:sp>
      <p:sp>
        <p:nvSpPr>
          <p:cNvPr id="4" name="Slide Number Placeholder 3">
            <a:extLst>
              <a:ext uri="{FF2B5EF4-FFF2-40B4-BE49-F238E27FC236}">
                <a16:creationId xmlns:a16="http://schemas.microsoft.com/office/drawing/2014/main" id="{A6E62086-EE82-424F-8169-E14983CDC6CA}"/>
              </a:ext>
            </a:extLst>
          </p:cNvPr>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a:extLst>
              <a:ext uri="{FF2B5EF4-FFF2-40B4-BE49-F238E27FC236}">
                <a16:creationId xmlns:a16="http://schemas.microsoft.com/office/drawing/2014/main" id="{F5B0C573-0E8D-45E2-949E-C2B343DD4F43}"/>
              </a:ext>
            </a:extLst>
          </p:cNvPr>
          <p:cNvSpPr txBox="1"/>
          <p:nvPr/>
        </p:nvSpPr>
        <p:spPr>
          <a:xfrm>
            <a:off x="457200" y="304800"/>
            <a:ext cx="8077200" cy="461665"/>
          </a:xfrm>
          <a:prstGeom prst="rect">
            <a:avLst/>
          </a:prstGeom>
          <a:noFill/>
        </p:spPr>
        <p:txBody>
          <a:bodyPr wrap="square" rtlCol="0">
            <a:spAutoFit/>
          </a:bodyPr>
          <a:lstStyle/>
          <a:p>
            <a:r>
              <a:rPr lang="en-US" sz="2400" dirty="0">
                <a:latin typeface="+mj-lt"/>
              </a:rPr>
              <a:t>Detail – What is irrotational flow?</a:t>
            </a:r>
          </a:p>
        </p:txBody>
      </p:sp>
      <p:graphicFrame>
        <p:nvGraphicFramePr>
          <p:cNvPr id="6" name="Object 5">
            <a:extLst>
              <a:ext uri="{FF2B5EF4-FFF2-40B4-BE49-F238E27FC236}">
                <a16:creationId xmlns:a16="http://schemas.microsoft.com/office/drawing/2014/main" id="{809E13D6-1161-4734-8B66-E46E82F100BE}"/>
              </a:ext>
            </a:extLst>
          </p:cNvPr>
          <p:cNvGraphicFramePr>
            <a:graphicFrameLocks noChangeAspect="1"/>
          </p:cNvGraphicFramePr>
          <p:nvPr>
            <p:extLst>
              <p:ext uri="{D42A27DB-BD31-4B8C-83A1-F6EECF244321}">
                <p14:modId xmlns:p14="http://schemas.microsoft.com/office/powerpoint/2010/main" val="304335080"/>
              </p:ext>
            </p:extLst>
          </p:nvPr>
        </p:nvGraphicFramePr>
        <p:xfrm>
          <a:off x="1066800" y="1219200"/>
          <a:ext cx="6439427" cy="1347787"/>
        </p:xfrm>
        <a:graphic>
          <a:graphicData uri="http://schemas.openxmlformats.org/presentationml/2006/ole">
            <mc:AlternateContent xmlns:mc="http://schemas.openxmlformats.org/markup-compatibility/2006">
              <mc:Choice xmlns:v="urn:schemas-microsoft-com:vml" Requires="v">
                <p:oleObj name="Equation" r:id="rId3" imgW="3276360" imgH="685800" progId="Equation.DSMT4">
                  <p:embed/>
                </p:oleObj>
              </mc:Choice>
              <mc:Fallback>
                <p:oleObj name="Equation" r:id="rId3" imgW="3276360" imgH="685800" progId="Equation.DSMT4">
                  <p:embed/>
                  <p:pic>
                    <p:nvPicPr>
                      <p:cNvPr id="0" name=""/>
                      <p:cNvPicPr/>
                      <p:nvPr/>
                    </p:nvPicPr>
                    <p:blipFill>
                      <a:blip r:embed="rId4"/>
                      <a:stretch>
                        <a:fillRect/>
                      </a:stretch>
                    </p:blipFill>
                    <p:spPr>
                      <a:xfrm>
                        <a:off x="1066800" y="1219200"/>
                        <a:ext cx="6439427" cy="134778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374B2C8-8E0E-49B0-8902-6398F76BC9A1}"/>
              </a:ext>
            </a:extLst>
          </p:cNvPr>
          <p:cNvGraphicFramePr>
            <a:graphicFrameLocks noChangeAspect="1"/>
          </p:cNvGraphicFramePr>
          <p:nvPr>
            <p:extLst>
              <p:ext uri="{D42A27DB-BD31-4B8C-83A1-F6EECF244321}">
                <p14:modId xmlns:p14="http://schemas.microsoft.com/office/powerpoint/2010/main" val="341374778"/>
              </p:ext>
            </p:extLst>
          </p:nvPr>
        </p:nvGraphicFramePr>
        <p:xfrm>
          <a:off x="709023" y="3429000"/>
          <a:ext cx="7965077" cy="2057400"/>
        </p:xfrm>
        <a:graphic>
          <a:graphicData uri="http://schemas.openxmlformats.org/presentationml/2006/ole">
            <mc:AlternateContent xmlns:mc="http://schemas.openxmlformats.org/markup-compatibility/2006">
              <mc:Choice xmlns:v="urn:schemas-microsoft-com:vml" Requires="v">
                <p:oleObj name="Equation" r:id="rId5" imgW="3441600" imgH="888840" progId="Equation.DSMT4">
                  <p:embed/>
                </p:oleObj>
              </mc:Choice>
              <mc:Fallback>
                <p:oleObj name="Equation" r:id="rId5" imgW="3441600" imgH="888840" progId="Equation.DSMT4">
                  <p:embed/>
                  <p:pic>
                    <p:nvPicPr>
                      <p:cNvPr id="0" name=""/>
                      <p:cNvPicPr/>
                      <p:nvPr/>
                    </p:nvPicPr>
                    <p:blipFill>
                      <a:blip r:embed="rId6"/>
                      <a:stretch>
                        <a:fillRect/>
                      </a:stretch>
                    </p:blipFill>
                    <p:spPr>
                      <a:xfrm>
                        <a:off x="709023" y="3429000"/>
                        <a:ext cx="7965077" cy="2057400"/>
                      </a:xfrm>
                      <a:prstGeom prst="rect">
                        <a:avLst/>
                      </a:prstGeom>
                    </p:spPr>
                  </p:pic>
                </p:oleObj>
              </mc:Fallback>
            </mc:AlternateContent>
          </a:graphicData>
        </a:graphic>
      </p:graphicFrame>
    </p:spTree>
    <p:extLst>
      <p:ext uri="{BB962C8B-B14F-4D97-AF65-F5344CB8AC3E}">
        <p14:creationId xmlns:p14="http://schemas.microsoft.com/office/powerpoint/2010/main" val="985200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10/30/2023</a:t>
            </a:r>
            <a:endParaRPr lang="en-US" dirty="0"/>
          </a:p>
        </p:txBody>
      </p:sp>
      <p:sp>
        <p:nvSpPr>
          <p:cNvPr id="3" name="Footer Placeholder 2"/>
          <p:cNvSpPr>
            <a:spLocks noGrp="1"/>
          </p:cNvSpPr>
          <p:nvPr>
            <p:ph type="ftr" sz="quarter" idx="11"/>
          </p:nvPr>
        </p:nvSpPr>
        <p:spPr/>
        <p:txBody>
          <a:bodyPr/>
          <a:lstStyle/>
          <a:p>
            <a:r>
              <a:rPr lang="en-US"/>
              <a:t>PHY 711  Fall 2023 --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6" name="TextBox 5"/>
          <p:cNvSpPr txBox="1"/>
          <p:nvPr/>
        </p:nvSpPr>
        <p:spPr>
          <a:xfrm>
            <a:off x="152400" y="152400"/>
            <a:ext cx="7848600" cy="461665"/>
          </a:xfrm>
          <a:prstGeom prst="rect">
            <a:avLst/>
          </a:prstGeom>
          <a:noFill/>
        </p:spPr>
        <p:txBody>
          <a:bodyPr wrap="square" rtlCol="0">
            <a:spAutoFit/>
          </a:bodyPr>
          <a:lstStyle/>
          <a:p>
            <a:r>
              <a:rPr lang="en-US" sz="2400" dirty="0">
                <a:latin typeface="+mj-lt"/>
              </a:rPr>
              <a:t>Solution of Euler’s equation for fluids</a:t>
            </a:r>
          </a:p>
        </p:txBody>
      </p:sp>
      <p:graphicFrame>
        <p:nvGraphicFramePr>
          <p:cNvPr id="7" name="Object 6"/>
          <p:cNvGraphicFramePr>
            <a:graphicFrameLocks noChangeAspect="1"/>
          </p:cNvGraphicFramePr>
          <p:nvPr>
            <p:extLst>
              <p:ext uri="{D42A27DB-BD31-4B8C-83A1-F6EECF244321}">
                <p14:modId xmlns:p14="http://schemas.microsoft.com/office/powerpoint/2010/main" val="1536977515"/>
              </p:ext>
            </p:extLst>
          </p:nvPr>
        </p:nvGraphicFramePr>
        <p:xfrm>
          <a:off x="914400" y="4114800"/>
          <a:ext cx="4813300" cy="2162175"/>
        </p:xfrm>
        <a:graphic>
          <a:graphicData uri="http://schemas.openxmlformats.org/presentationml/2006/ole">
            <mc:AlternateContent xmlns:mc="http://schemas.openxmlformats.org/markup-compatibility/2006">
              <mc:Choice xmlns:v="urn:schemas-microsoft-com:vml" Requires="v">
                <p:oleObj name="数式" r:id="rId3" imgW="1955520" imgH="914400" progId="Equation.3">
                  <p:embed/>
                </p:oleObj>
              </mc:Choice>
              <mc:Fallback>
                <p:oleObj name="数式" r:id="rId3" imgW="1955520" imgH="914400" progId="Equation.3">
                  <p:embed/>
                  <p:pic>
                    <p:nvPicPr>
                      <p:cNvPr id="0" name="Object 4"/>
                      <p:cNvPicPr>
                        <a:picLocks noChangeAspect="1" noChangeArrowheads="1"/>
                      </p:cNvPicPr>
                      <p:nvPr/>
                    </p:nvPicPr>
                    <p:blipFill>
                      <a:blip r:embed="rId4"/>
                      <a:srcRect/>
                      <a:stretch>
                        <a:fillRect/>
                      </a:stretch>
                    </p:blipFill>
                    <p:spPr bwMode="auto">
                      <a:xfrm>
                        <a:off x="914400" y="4114800"/>
                        <a:ext cx="48133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21600854"/>
              </p:ext>
            </p:extLst>
          </p:nvPr>
        </p:nvGraphicFramePr>
        <p:xfrm>
          <a:off x="982663" y="1608138"/>
          <a:ext cx="5915025" cy="2513012"/>
        </p:xfrm>
        <a:graphic>
          <a:graphicData uri="http://schemas.openxmlformats.org/presentationml/2006/ole">
            <mc:AlternateContent xmlns:mc="http://schemas.openxmlformats.org/markup-compatibility/2006">
              <mc:Choice xmlns:v="urn:schemas-microsoft-com:vml" Requires="v">
                <p:oleObj name="Equation" r:id="rId5" imgW="4267080" imgH="1726920" progId="Equation.DSMT4">
                  <p:embed/>
                </p:oleObj>
              </mc:Choice>
              <mc:Fallback>
                <p:oleObj name="Equation" r:id="rId5" imgW="4267080" imgH="1726920" progId="Equation.DSMT4">
                  <p:embed/>
                  <p:pic>
                    <p:nvPicPr>
                      <p:cNvPr id="0" name="Object 6"/>
                      <p:cNvPicPr>
                        <a:picLocks noChangeAspect="1" noChangeArrowheads="1"/>
                      </p:cNvPicPr>
                      <p:nvPr/>
                    </p:nvPicPr>
                    <p:blipFill>
                      <a:blip r:embed="rId6"/>
                      <a:srcRect/>
                      <a:stretch>
                        <a:fillRect/>
                      </a:stretch>
                    </p:blipFill>
                    <p:spPr bwMode="auto">
                      <a:xfrm>
                        <a:off x="982663" y="1608138"/>
                        <a:ext cx="5915025" cy="2513012"/>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258843490"/>
              </p:ext>
            </p:extLst>
          </p:nvPr>
        </p:nvGraphicFramePr>
        <p:xfrm>
          <a:off x="762000" y="591205"/>
          <a:ext cx="5813425" cy="990600"/>
        </p:xfrm>
        <a:graphic>
          <a:graphicData uri="http://schemas.openxmlformats.org/presentationml/2006/ole">
            <mc:AlternateContent xmlns:mc="http://schemas.openxmlformats.org/markup-compatibility/2006">
              <mc:Choice xmlns:v="urn:schemas-microsoft-com:vml" Requires="v">
                <p:oleObj name="数式" r:id="rId7" imgW="2361960" imgH="419040" progId="Equation.3">
                  <p:embed/>
                </p:oleObj>
              </mc:Choice>
              <mc:Fallback>
                <p:oleObj name="数式" r:id="rId7" imgW="2361960" imgH="419040" progId="Equation.3">
                  <p:embed/>
                  <p:pic>
                    <p:nvPicPr>
                      <p:cNvPr id="0" name="Object 4"/>
                      <p:cNvPicPr>
                        <a:picLocks noChangeAspect="1" noChangeArrowheads="1"/>
                      </p:cNvPicPr>
                      <p:nvPr/>
                    </p:nvPicPr>
                    <p:blipFill>
                      <a:blip r:embed="rId8"/>
                      <a:srcRect/>
                      <a:stretch>
                        <a:fillRect/>
                      </a:stretch>
                    </p:blipFill>
                    <p:spPr bwMode="auto">
                      <a:xfrm>
                        <a:off x="762000" y="591205"/>
                        <a:ext cx="58134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36108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10/30/2023</a:t>
            </a:r>
            <a:endParaRPr lang="en-US" dirty="0"/>
          </a:p>
        </p:txBody>
      </p:sp>
      <p:sp>
        <p:nvSpPr>
          <p:cNvPr id="3" name="Footer Placeholder 2"/>
          <p:cNvSpPr>
            <a:spLocks noGrp="1"/>
          </p:cNvSpPr>
          <p:nvPr>
            <p:ph type="ftr" sz="quarter" idx="11"/>
          </p:nvPr>
        </p:nvSpPr>
        <p:spPr/>
        <p:txBody>
          <a:bodyPr/>
          <a:lstStyle/>
          <a:p>
            <a:r>
              <a:rPr lang="en-US"/>
              <a:t>PHY 711  Fall 2023 --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152400" y="228600"/>
            <a:ext cx="8382000" cy="830997"/>
          </a:xfrm>
          <a:prstGeom prst="rect">
            <a:avLst/>
          </a:prstGeom>
          <a:noFill/>
        </p:spPr>
        <p:txBody>
          <a:bodyPr wrap="square" rtlCol="0">
            <a:spAutoFit/>
          </a:bodyPr>
          <a:lstStyle/>
          <a:p>
            <a:r>
              <a:rPr lang="en-US" sz="2400" dirty="0">
                <a:latin typeface="+mj-lt"/>
              </a:rPr>
              <a:t>Bernoulli’s integral of Euler’s equation for irrotational and incompressible fluid</a:t>
            </a:r>
          </a:p>
        </p:txBody>
      </p:sp>
      <p:graphicFrame>
        <p:nvGraphicFramePr>
          <p:cNvPr id="6" name="Object 5"/>
          <p:cNvGraphicFramePr>
            <a:graphicFrameLocks noChangeAspect="1"/>
          </p:cNvGraphicFramePr>
          <p:nvPr>
            <p:extLst>
              <p:ext uri="{D42A27DB-BD31-4B8C-83A1-F6EECF244321}">
                <p14:modId xmlns:p14="http://schemas.microsoft.com/office/powerpoint/2010/main" val="247116451"/>
              </p:ext>
            </p:extLst>
          </p:nvPr>
        </p:nvGraphicFramePr>
        <p:xfrm>
          <a:off x="914400" y="1146175"/>
          <a:ext cx="7162800" cy="4264025"/>
        </p:xfrm>
        <a:graphic>
          <a:graphicData uri="http://schemas.openxmlformats.org/presentationml/2006/ole">
            <mc:AlternateContent xmlns:mc="http://schemas.openxmlformats.org/markup-compatibility/2006">
              <mc:Choice xmlns:v="urn:schemas-microsoft-com:vml" Requires="v">
                <p:oleObj name="数式" r:id="rId3" imgW="3085920" imgH="1803240" progId="Equation.3">
                  <p:embed/>
                </p:oleObj>
              </mc:Choice>
              <mc:Fallback>
                <p:oleObj name="数式" r:id="rId3" imgW="3085920" imgH="1803240" progId="Equation.3">
                  <p:embed/>
                  <p:pic>
                    <p:nvPicPr>
                      <p:cNvPr id="0" name="Object 6"/>
                      <p:cNvPicPr>
                        <a:picLocks noChangeAspect="1" noChangeArrowheads="1"/>
                      </p:cNvPicPr>
                      <p:nvPr/>
                    </p:nvPicPr>
                    <p:blipFill>
                      <a:blip r:embed="rId4"/>
                      <a:srcRect/>
                      <a:stretch>
                        <a:fillRect/>
                      </a:stretch>
                    </p:blipFill>
                    <p:spPr bwMode="auto">
                      <a:xfrm>
                        <a:off x="914400" y="1146175"/>
                        <a:ext cx="7162800" cy="42640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14106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10/30/2023</a:t>
            </a:r>
            <a:endParaRPr lang="en-US" dirty="0"/>
          </a:p>
        </p:txBody>
      </p:sp>
      <p:sp>
        <p:nvSpPr>
          <p:cNvPr id="3" name="Footer Placeholder 2"/>
          <p:cNvSpPr>
            <a:spLocks noGrp="1"/>
          </p:cNvSpPr>
          <p:nvPr>
            <p:ph type="ftr" sz="quarter" idx="11"/>
          </p:nvPr>
        </p:nvSpPr>
        <p:spPr/>
        <p:txBody>
          <a:bodyPr/>
          <a:lstStyle/>
          <a:p>
            <a:r>
              <a:rPr lang="en-US"/>
              <a:t>PHY 711  Fall 2023 --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152400" y="381000"/>
            <a:ext cx="8382000" cy="461665"/>
          </a:xfrm>
          <a:prstGeom prst="rect">
            <a:avLst/>
          </a:prstGeom>
          <a:noFill/>
        </p:spPr>
        <p:txBody>
          <a:bodyPr wrap="square" rtlCol="0">
            <a:spAutoFit/>
          </a:bodyPr>
          <a:lstStyle/>
          <a:p>
            <a:r>
              <a:rPr lang="en-US" sz="2400" dirty="0">
                <a:latin typeface="+mj-lt"/>
              </a:rPr>
              <a:t>Examples of Bernoulli’s theorem</a:t>
            </a:r>
          </a:p>
        </p:txBody>
      </p:sp>
      <p:graphicFrame>
        <p:nvGraphicFramePr>
          <p:cNvPr id="6" name="Object 5"/>
          <p:cNvGraphicFramePr>
            <a:graphicFrameLocks noChangeAspect="1"/>
          </p:cNvGraphicFramePr>
          <p:nvPr>
            <p:extLst>
              <p:ext uri="{D42A27DB-BD31-4B8C-83A1-F6EECF244321}">
                <p14:modId xmlns:p14="http://schemas.microsoft.com/office/powerpoint/2010/main" val="1341751592"/>
              </p:ext>
            </p:extLst>
          </p:nvPr>
        </p:nvGraphicFramePr>
        <p:xfrm>
          <a:off x="381000" y="990600"/>
          <a:ext cx="5156201" cy="3032126"/>
        </p:xfrm>
        <a:graphic>
          <a:graphicData uri="http://schemas.openxmlformats.org/presentationml/2006/ole">
            <mc:AlternateContent xmlns:mc="http://schemas.openxmlformats.org/markup-compatibility/2006">
              <mc:Choice xmlns:v="urn:schemas-microsoft-com:vml" Requires="v">
                <p:oleObj name="数式" r:id="rId3" imgW="2095200" imgH="1282680" progId="Equation.3">
                  <p:embed/>
                </p:oleObj>
              </mc:Choice>
              <mc:Fallback>
                <p:oleObj name="数式" r:id="rId3" imgW="2095200" imgH="1282680" progId="Equation.3">
                  <p:embed/>
                  <p:pic>
                    <p:nvPicPr>
                      <p:cNvPr id="0" name="Object 5"/>
                      <p:cNvPicPr>
                        <a:picLocks noChangeAspect="1" noChangeArrowheads="1"/>
                      </p:cNvPicPr>
                      <p:nvPr/>
                    </p:nvPicPr>
                    <p:blipFill>
                      <a:blip r:embed="rId4"/>
                      <a:srcRect/>
                      <a:stretch>
                        <a:fillRect/>
                      </a:stretch>
                    </p:blipFill>
                    <p:spPr bwMode="auto">
                      <a:xfrm>
                        <a:off x="381000" y="990600"/>
                        <a:ext cx="5156201" cy="303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80581" name="Picture 5" descr="E:\Media\Image_Library\chapter14\14P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8518" y="3505199"/>
            <a:ext cx="3585882" cy="289022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4483698" y="4693920"/>
            <a:ext cx="533400" cy="537865"/>
            <a:chOff x="2667000" y="4724400"/>
            <a:chExt cx="533400" cy="537865"/>
          </a:xfrm>
        </p:grpSpPr>
        <p:sp>
          <p:nvSpPr>
            <p:cNvPr id="7" name="Oval 6"/>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43200" y="4800600"/>
              <a:ext cx="381000" cy="461665"/>
            </a:xfrm>
            <a:prstGeom prst="rect">
              <a:avLst/>
            </a:prstGeom>
            <a:noFill/>
          </p:spPr>
          <p:txBody>
            <a:bodyPr wrap="square" rtlCol="0">
              <a:spAutoFit/>
            </a:bodyPr>
            <a:lstStyle/>
            <a:p>
              <a:r>
                <a:rPr lang="en-US" sz="2400" dirty="0">
                  <a:latin typeface="+mj-lt"/>
                </a:rPr>
                <a:t>1</a:t>
              </a:r>
            </a:p>
          </p:txBody>
        </p:sp>
      </p:grpSp>
      <p:grpSp>
        <p:nvGrpSpPr>
          <p:cNvPr id="11" name="Group 10"/>
          <p:cNvGrpSpPr/>
          <p:nvPr/>
        </p:nvGrpSpPr>
        <p:grpSpPr>
          <a:xfrm>
            <a:off x="8001000" y="5562600"/>
            <a:ext cx="533400" cy="537865"/>
            <a:chOff x="2667000" y="4724400"/>
            <a:chExt cx="533400" cy="537865"/>
          </a:xfrm>
        </p:grpSpPr>
        <p:sp>
          <p:nvSpPr>
            <p:cNvPr id="12" name="Oval 11"/>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743200" y="4800600"/>
              <a:ext cx="381000" cy="461665"/>
            </a:xfrm>
            <a:prstGeom prst="rect">
              <a:avLst/>
            </a:prstGeom>
            <a:noFill/>
          </p:spPr>
          <p:txBody>
            <a:bodyPr wrap="square" rtlCol="0">
              <a:spAutoFit/>
            </a:bodyPr>
            <a:lstStyle/>
            <a:p>
              <a:r>
                <a:rPr lang="en-US" sz="2400" dirty="0">
                  <a:latin typeface="+mj-lt"/>
                </a:rPr>
                <a:t>2</a:t>
              </a:r>
            </a:p>
          </p:txBody>
        </p:sp>
      </p:grpSp>
      <p:graphicFrame>
        <p:nvGraphicFramePr>
          <p:cNvPr id="10" name="Object 9"/>
          <p:cNvGraphicFramePr>
            <a:graphicFrameLocks noChangeAspect="1"/>
          </p:cNvGraphicFramePr>
          <p:nvPr>
            <p:extLst>
              <p:ext uri="{D42A27DB-BD31-4B8C-83A1-F6EECF244321}">
                <p14:modId xmlns:p14="http://schemas.microsoft.com/office/powerpoint/2010/main" val="3122146628"/>
              </p:ext>
            </p:extLst>
          </p:nvPr>
        </p:nvGraphicFramePr>
        <p:xfrm>
          <a:off x="267298" y="3962400"/>
          <a:ext cx="4749800" cy="2701925"/>
        </p:xfrm>
        <a:graphic>
          <a:graphicData uri="http://schemas.openxmlformats.org/presentationml/2006/ole">
            <mc:AlternateContent xmlns:mc="http://schemas.openxmlformats.org/markup-compatibility/2006">
              <mc:Choice xmlns:v="urn:schemas-microsoft-com:vml" Requires="v">
                <p:oleObj name="数式" r:id="rId6" imgW="1930320" imgH="1143000" progId="Equation.3">
                  <p:embed/>
                </p:oleObj>
              </mc:Choice>
              <mc:Fallback>
                <p:oleObj name="数式" r:id="rId6" imgW="1930320" imgH="1143000" progId="Equation.3">
                  <p:embed/>
                  <p:pic>
                    <p:nvPicPr>
                      <p:cNvPr id="0" name="Object 5"/>
                      <p:cNvPicPr>
                        <a:picLocks noChangeAspect="1" noChangeArrowheads="1"/>
                      </p:cNvPicPr>
                      <p:nvPr/>
                    </p:nvPicPr>
                    <p:blipFill>
                      <a:blip r:embed="rId7"/>
                      <a:srcRect/>
                      <a:stretch>
                        <a:fillRect/>
                      </a:stretch>
                    </p:blipFill>
                    <p:spPr bwMode="auto">
                      <a:xfrm>
                        <a:off x="267298" y="3962400"/>
                        <a:ext cx="47498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99529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10/30/2023</a:t>
            </a:r>
            <a:endParaRPr lang="en-US" dirty="0"/>
          </a:p>
        </p:txBody>
      </p:sp>
      <p:sp>
        <p:nvSpPr>
          <p:cNvPr id="3" name="Footer Placeholder 2"/>
          <p:cNvSpPr>
            <a:spLocks noGrp="1"/>
          </p:cNvSpPr>
          <p:nvPr>
            <p:ph type="ftr" sz="quarter" idx="11"/>
          </p:nvPr>
        </p:nvSpPr>
        <p:spPr/>
        <p:txBody>
          <a:bodyPr/>
          <a:lstStyle/>
          <a:p>
            <a:r>
              <a:rPr lang="en-US"/>
              <a:t>PHY 711  Fall 2023 --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152400" y="381000"/>
            <a:ext cx="8382000" cy="461665"/>
          </a:xfrm>
          <a:prstGeom prst="rect">
            <a:avLst/>
          </a:prstGeom>
          <a:noFill/>
        </p:spPr>
        <p:txBody>
          <a:bodyPr wrap="square" rtlCol="0">
            <a:spAutoFit/>
          </a:bodyPr>
          <a:lstStyle/>
          <a:p>
            <a:r>
              <a:rPr lang="en-US" sz="2400" dirty="0">
                <a:latin typeface="+mj-lt"/>
              </a:rPr>
              <a:t>Examples of Bernoulli’s theorem -- continued</a:t>
            </a:r>
          </a:p>
        </p:txBody>
      </p:sp>
      <p:grpSp>
        <p:nvGrpSpPr>
          <p:cNvPr id="15" name="Group 14"/>
          <p:cNvGrpSpPr/>
          <p:nvPr/>
        </p:nvGrpSpPr>
        <p:grpSpPr>
          <a:xfrm>
            <a:off x="64098" y="990600"/>
            <a:ext cx="4050702" cy="2890221"/>
            <a:chOff x="-76200" y="990600"/>
            <a:chExt cx="4050702" cy="2890221"/>
          </a:xfrm>
        </p:grpSpPr>
        <p:pic>
          <p:nvPicPr>
            <p:cNvPr id="280581" name="Picture 5" descr="E:\Media\Image_Library\chapter14\14P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 y="990600"/>
              <a:ext cx="3585882" cy="289022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76200" y="2179321"/>
              <a:ext cx="533400" cy="537865"/>
              <a:chOff x="2667000" y="4724400"/>
              <a:chExt cx="533400" cy="537865"/>
            </a:xfrm>
          </p:grpSpPr>
          <p:sp>
            <p:nvSpPr>
              <p:cNvPr id="7" name="Oval 6"/>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43200" y="4800600"/>
                <a:ext cx="381000" cy="461665"/>
              </a:xfrm>
              <a:prstGeom prst="rect">
                <a:avLst/>
              </a:prstGeom>
              <a:noFill/>
            </p:spPr>
            <p:txBody>
              <a:bodyPr wrap="square" rtlCol="0">
                <a:spAutoFit/>
              </a:bodyPr>
              <a:lstStyle/>
              <a:p>
                <a:r>
                  <a:rPr lang="en-US" sz="2400" dirty="0">
                    <a:latin typeface="+mj-lt"/>
                  </a:rPr>
                  <a:t>1</a:t>
                </a:r>
              </a:p>
            </p:txBody>
          </p:sp>
        </p:grpSp>
        <p:grpSp>
          <p:nvGrpSpPr>
            <p:cNvPr id="11" name="Group 10"/>
            <p:cNvGrpSpPr/>
            <p:nvPr/>
          </p:nvGrpSpPr>
          <p:grpSpPr>
            <a:xfrm>
              <a:off x="3441102" y="3048001"/>
              <a:ext cx="533400" cy="537865"/>
              <a:chOff x="2667000" y="4724400"/>
              <a:chExt cx="533400" cy="537865"/>
            </a:xfrm>
          </p:grpSpPr>
          <p:sp>
            <p:nvSpPr>
              <p:cNvPr id="12" name="Oval 11"/>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743200" y="4800600"/>
                <a:ext cx="381000" cy="461665"/>
              </a:xfrm>
              <a:prstGeom prst="rect">
                <a:avLst/>
              </a:prstGeom>
              <a:noFill/>
            </p:spPr>
            <p:txBody>
              <a:bodyPr wrap="square" rtlCol="0">
                <a:spAutoFit/>
              </a:bodyPr>
              <a:lstStyle/>
              <a:p>
                <a:r>
                  <a:rPr lang="en-US" sz="2400" dirty="0">
                    <a:latin typeface="+mj-lt"/>
                  </a:rPr>
                  <a:t>2</a:t>
                </a:r>
              </a:p>
            </p:txBody>
          </p:sp>
        </p:grpSp>
      </p:grpSp>
      <p:graphicFrame>
        <p:nvGraphicFramePr>
          <p:cNvPr id="10" name="Object 9"/>
          <p:cNvGraphicFramePr>
            <a:graphicFrameLocks noChangeAspect="1"/>
          </p:cNvGraphicFramePr>
          <p:nvPr>
            <p:extLst>
              <p:ext uri="{D42A27DB-BD31-4B8C-83A1-F6EECF244321}">
                <p14:modId xmlns:p14="http://schemas.microsoft.com/office/powerpoint/2010/main" val="618472746"/>
              </p:ext>
            </p:extLst>
          </p:nvPr>
        </p:nvGraphicFramePr>
        <p:xfrm>
          <a:off x="4191000" y="986790"/>
          <a:ext cx="4749800" cy="2701925"/>
        </p:xfrm>
        <a:graphic>
          <a:graphicData uri="http://schemas.openxmlformats.org/presentationml/2006/ole">
            <mc:AlternateContent xmlns:mc="http://schemas.openxmlformats.org/markup-compatibility/2006">
              <mc:Choice xmlns:v="urn:schemas-microsoft-com:vml" Requires="v">
                <p:oleObj name="数式" r:id="rId4" imgW="1930320" imgH="1143000" progId="Equation.3">
                  <p:embed/>
                </p:oleObj>
              </mc:Choice>
              <mc:Fallback>
                <p:oleObj name="数式" r:id="rId4" imgW="1930320" imgH="1143000" progId="Equation.3">
                  <p:embed/>
                  <p:pic>
                    <p:nvPicPr>
                      <p:cNvPr id="0" name=""/>
                      <p:cNvPicPr>
                        <a:picLocks noChangeAspect="1" noChangeArrowheads="1"/>
                      </p:cNvPicPr>
                      <p:nvPr/>
                    </p:nvPicPr>
                    <p:blipFill>
                      <a:blip r:embed="rId5"/>
                      <a:srcRect/>
                      <a:stretch>
                        <a:fillRect/>
                      </a:stretch>
                    </p:blipFill>
                    <p:spPr bwMode="auto">
                      <a:xfrm>
                        <a:off x="4191000" y="986790"/>
                        <a:ext cx="47498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561776736"/>
              </p:ext>
            </p:extLst>
          </p:nvPr>
        </p:nvGraphicFramePr>
        <p:xfrm>
          <a:off x="2050769" y="4572000"/>
          <a:ext cx="1687513" cy="625475"/>
        </p:xfrm>
        <a:graphic>
          <a:graphicData uri="http://schemas.openxmlformats.org/presentationml/2006/ole">
            <mc:AlternateContent xmlns:mc="http://schemas.openxmlformats.org/markup-compatibility/2006">
              <mc:Choice xmlns:v="urn:schemas-microsoft-com:vml" Requires="v">
                <p:oleObj name="数式" r:id="rId6" imgW="685800" imgH="253800" progId="Equation.3">
                  <p:embed/>
                </p:oleObj>
              </mc:Choice>
              <mc:Fallback>
                <p:oleObj name="数式" r:id="rId6" imgW="685800" imgH="253800" progId="Equation.3">
                  <p:embed/>
                  <p:pic>
                    <p:nvPicPr>
                      <p:cNvPr id="0" name="Object 9"/>
                      <p:cNvPicPr>
                        <a:picLocks noChangeAspect="1" noChangeArrowheads="1"/>
                      </p:cNvPicPr>
                      <p:nvPr/>
                    </p:nvPicPr>
                    <p:blipFill>
                      <a:blip r:embed="rId7"/>
                      <a:srcRect/>
                      <a:stretch>
                        <a:fillRect/>
                      </a:stretch>
                    </p:blipFill>
                    <p:spPr bwMode="auto">
                      <a:xfrm>
                        <a:off x="2050769" y="4572000"/>
                        <a:ext cx="1687513" cy="6254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21420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10/30/2023</a:t>
            </a:r>
            <a:endParaRPr lang="en-US" dirty="0"/>
          </a:p>
        </p:txBody>
      </p:sp>
      <p:sp>
        <p:nvSpPr>
          <p:cNvPr id="3" name="Footer Placeholder 2"/>
          <p:cNvSpPr>
            <a:spLocks noGrp="1"/>
          </p:cNvSpPr>
          <p:nvPr>
            <p:ph type="ftr" sz="quarter" idx="11"/>
          </p:nvPr>
        </p:nvSpPr>
        <p:spPr/>
        <p:txBody>
          <a:bodyPr/>
          <a:lstStyle/>
          <a:p>
            <a:r>
              <a:rPr lang="en-US"/>
              <a:t>PHY 711  Fall 2023 --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140970" y="153977"/>
            <a:ext cx="8382000" cy="461665"/>
          </a:xfrm>
          <a:prstGeom prst="rect">
            <a:avLst/>
          </a:prstGeom>
          <a:noFill/>
        </p:spPr>
        <p:txBody>
          <a:bodyPr wrap="square" rtlCol="0">
            <a:spAutoFit/>
          </a:bodyPr>
          <a:lstStyle/>
          <a:p>
            <a:r>
              <a:rPr lang="en-US" sz="2400" dirty="0">
                <a:latin typeface="+mj-lt"/>
              </a:rPr>
              <a:t>Examples of Bernoulli’s theorem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857988919"/>
              </p:ext>
            </p:extLst>
          </p:nvPr>
        </p:nvGraphicFramePr>
        <p:xfrm>
          <a:off x="749300" y="685800"/>
          <a:ext cx="3594100" cy="990600"/>
        </p:xfrm>
        <a:graphic>
          <a:graphicData uri="http://schemas.openxmlformats.org/presentationml/2006/ole">
            <mc:AlternateContent xmlns:mc="http://schemas.openxmlformats.org/markup-compatibility/2006">
              <mc:Choice xmlns:v="urn:schemas-microsoft-com:vml" Requires="v">
                <p:oleObj name="数式" r:id="rId3" imgW="1460160" imgH="419040" progId="Equation.3">
                  <p:embed/>
                </p:oleObj>
              </mc:Choice>
              <mc:Fallback>
                <p:oleObj name="数式" r:id="rId3" imgW="1460160" imgH="419040" progId="Equation.3">
                  <p:embed/>
                  <p:pic>
                    <p:nvPicPr>
                      <p:cNvPr id="0" name="Object 5"/>
                      <p:cNvPicPr>
                        <a:picLocks noChangeAspect="1" noChangeArrowheads="1"/>
                      </p:cNvPicPr>
                      <p:nvPr/>
                    </p:nvPicPr>
                    <p:blipFill>
                      <a:blip r:embed="rId4"/>
                      <a:srcRect/>
                      <a:stretch>
                        <a:fillRect/>
                      </a:stretch>
                    </p:blipFill>
                    <p:spPr bwMode="auto">
                      <a:xfrm>
                        <a:off x="749300" y="685800"/>
                        <a:ext cx="35941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82628" name="Picture 4" descr="E:\Media\Image_Library\chapter14\14P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447800"/>
            <a:ext cx="4482353" cy="110265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5181600" y="2268071"/>
            <a:ext cx="533400" cy="537865"/>
            <a:chOff x="2667000" y="4724400"/>
            <a:chExt cx="533400" cy="537865"/>
          </a:xfrm>
        </p:grpSpPr>
        <p:sp>
          <p:nvSpPr>
            <p:cNvPr id="10" name="Oval 9"/>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743200" y="4800600"/>
              <a:ext cx="381000" cy="461665"/>
            </a:xfrm>
            <a:prstGeom prst="rect">
              <a:avLst/>
            </a:prstGeom>
            <a:noFill/>
          </p:spPr>
          <p:txBody>
            <a:bodyPr wrap="square" rtlCol="0">
              <a:spAutoFit/>
            </a:bodyPr>
            <a:lstStyle/>
            <a:p>
              <a:r>
                <a:rPr lang="en-US" sz="2400" dirty="0">
                  <a:latin typeface="+mj-lt"/>
                </a:rPr>
                <a:t>2</a:t>
              </a:r>
            </a:p>
          </p:txBody>
        </p:sp>
      </p:grpSp>
      <p:grpSp>
        <p:nvGrpSpPr>
          <p:cNvPr id="13" name="Group 12"/>
          <p:cNvGrpSpPr/>
          <p:nvPr/>
        </p:nvGrpSpPr>
        <p:grpSpPr>
          <a:xfrm>
            <a:off x="2438400" y="2644606"/>
            <a:ext cx="533400" cy="537865"/>
            <a:chOff x="2667000" y="4724400"/>
            <a:chExt cx="533400" cy="537865"/>
          </a:xfrm>
        </p:grpSpPr>
        <p:sp>
          <p:nvSpPr>
            <p:cNvPr id="14" name="Oval 13"/>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43200" y="4800600"/>
              <a:ext cx="381000" cy="461665"/>
            </a:xfrm>
            <a:prstGeom prst="rect">
              <a:avLst/>
            </a:prstGeom>
            <a:noFill/>
          </p:spPr>
          <p:txBody>
            <a:bodyPr wrap="square" rtlCol="0">
              <a:spAutoFit/>
            </a:bodyPr>
            <a:lstStyle/>
            <a:p>
              <a:r>
                <a:rPr lang="en-US" sz="2400" dirty="0">
                  <a:latin typeface="+mj-lt"/>
                </a:rPr>
                <a:t>1</a:t>
              </a:r>
            </a:p>
          </p:txBody>
        </p:sp>
      </p:grpSp>
      <p:graphicFrame>
        <p:nvGraphicFramePr>
          <p:cNvPr id="7" name="Object 6"/>
          <p:cNvGraphicFramePr>
            <a:graphicFrameLocks noChangeAspect="1"/>
          </p:cNvGraphicFramePr>
          <p:nvPr>
            <p:extLst>
              <p:ext uri="{D42A27DB-BD31-4B8C-83A1-F6EECF244321}">
                <p14:modId xmlns:p14="http://schemas.microsoft.com/office/powerpoint/2010/main" val="2122011382"/>
              </p:ext>
            </p:extLst>
          </p:nvPr>
        </p:nvGraphicFramePr>
        <p:xfrm>
          <a:off x="1098550" y="3371850"/>
          <a:ext cx="5092700" cy="3122613"/>
        </p:xfrm>
        <a:graphic>
          <a:graphicData uri="http://schemas.openxmlformats.org/presentationml/2006/ole">
            <mc:AlternateContent xmlns:mc="http://schemas.openxmlformats.org/markup-compatibility/2006">
              <mc:Choice xmlns:v="urn:schemas-microsoft-com:vml" Requires="v">
                <p:oleObj name="数式" r:id="rId6" imgW="2070000" imgH="1320480" progId="Equation.3">
                  <p:embed/>
                </p:oleObj>
              </mc:Choice>
              <mc:Fallback>
                <p:oleObj name="数式" r:id="rId6" imgW="2070000" imgH="1320480" progId="Equation.3">
                  <p:embed/>
                  <p:pic>
                    <p:nvPicPr>
                      <p:cNvPr id="0" name="Object 9"/>
                      <p:cNvPicPr>
                        <a:picLocks noChangeAspect="1" noChangeArrowheads="1"/>
                      </p:cNvPicPr>
                      <p:nvPr/>
                    </p:nvPicPr>
                    <p:blipFill>
                      <a:blip r:embed="rId7"/>
                      <a:srcRect/>
                      <a:stretch>
                        <a:fillRect/>
                      </a:stretch>
                    </p:blipFill>
                    <p:spPr bwMode="auto">
                      <a:xfrm>
                        <a:off x="1098550" y="3371850"/>
                        <a:ext cx="50927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26673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10/30/2023</a:t>
            </a:r>
            <a:endParaRPr lang="en-US" dirty="0"/>
          </a:p>
        </p:txBody>
      </p:sp>
      <p:sp>
        <p:nvSpPr>
          <p:cNvPr id="3" name="Footer Placeholder 2"/>
          <p:cNvSpPr>
            <a:spLocks noGrp="1"/>
          </p:cNvSpPr>
          <p:nvPr>
            <p:ph type="ftr" sz="quarter" idx="11"/>
          </p:nvPr>
        </p:nvSpPr>
        <p:spPr/>
        <p:txBody>
          <a:bodyPr/>
          <a:lstStyle/>
          <a:p>
            <a:r>
              <a:rPr lang="en-US"/>
              <a:t>PHY 711  Fall 2023 --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140970" y="153977"/>
            <a:ext cx="8382000" cy="461665"/>
          </a:xfrm>
          <a:prstGeom prst="rect">
            <a:avLst/>
          </a:prstGeom>
          <a:noFill/>
        </p:spPr>
        <p:txBody>
          <a:bodyPr wrap="square" rtlCol="0">
            <a:spAutoFit/>
          </a:bodyPr>
          <a:lstStyle/>
          <a:p>
            <a:r>
              <a:rPr lang="en-US" sz="2400" dirty="0">
                <a:latin typeface="+mj-lt"/>
              </a:rPr>
              <a:t>Examples of Bernoulli’s theorem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770098718"/>
              </p:ext>
            </p:extLst>
          </p:nvPr>
        </p:nvGraphicFramePr>
        <p:xfrm>
          <a:off x="749300" y="685800"/>
          <a:ext cx="3594100" cy="990600"/>
        </p:xfrm>
        <a:graphic>
          <a:graphicData uri="http://schemas.openxmlformats.org/presentationml/2006/ole">
            <mc:AlternateContent xmlns:mc="http://schemas.openxmlformats.org/markup-compatibility/2006">
              <mc:Choice xmlns:v="urn:schemas-microsoft-com:vml" Requires="v">
                <p:oleObj name="数式" r:id="rId3" imgW="1460160" imgH="419040" progId="Equation.3">
                  <p:embed/>
                </p:oleObj>
              </mc:Choice>
              <mc:Fallback>
                <p:oleObj name="数式" r:id="rId3" imgW="1460160" imgH="419040" progId="Equation.3">
                  <p:embed/>
                  <p:pic>
                    <p:nvPicPr>
                      <p:cNvPr id="0" name=""/>
                      <p:cNvPicPr>
                        <a:picLocks noChangeAspect="1" noChangeArrowheads="1"/>
                      </p:cNvPicPr>
                      <p:nvPr/>
                    </p:nvPicPr>
                    <p:blipFill>
                      <a:blip r:embed="rId4"/>
                      <a:srcRect/>
                      <a:stretch>
                        <a:fillRect/>
                      </a:stretch>
                    </p:blipFill>
                    <p:spPr bwMode="auto">
                      <a:xfrm>
                        <a:off x="749300" y="685800"/>
                        <a:ext cx="35941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82628" name="Picture 4" descr="E:\Media\Image_Library\chapter14\14P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447800"/>
            <a:ext cx="4482353" cy="110265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5181600" y="2268071"/>
            <a:ext cx="533400" cy="537865"/>
            <a:chOff x="2667000" y="4724400"/>
            <a:chExt cx="533400" cy="537865"/>
          </a:xfrm>
        </p:grpSpPr>
        <p:sp>
          <p:nvSpPr>
            <p:cNvPr id="10" name="Oval 9"/>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743200" y="4800600"/>
              <a:ext cx="381000" cy="461665"/>
            </a:xfrm>
            <a:prstGeom prst="rect">
              <a:avLst/>
            </a:prstGeom>
            <a:noFill/>
          </p:spPr>
          <p:txBody>
            <a:bodyPr wrap="square" rtlCol="0">
              <a:spAutoFit/>
            </a:bodyPr>
            <a:lstStyle/>
            <a:p>
              <a:r>
                <a:rPr lang="en-US" sz="2400" dirty="0">
                  <a:latin typeface="+mj-lt"/>
                </a:rPr>
                <a:t>2</a:t>
              </a:r>
            </a:p>
          </p:txBody>
        </p:sp>
      </p:grpSp>
      <p:grpSp>
        <p:nvGrpSpPr>
          <p:cNvPr id="13" name="Group 12"/>
          <p:cNvGrpSpPr/>
          <p:nvPr/>
        </p:nvGrpSpPr>
        <p:grpSpPr>
          <a:xfrm>
            <a:off x="2438400" y="2644606"/>
            <a:ext cx="533400" cy="537865"/>
            <a:chOff x="2667000" y="4724400"/>
            <a:chExt cx="533400" cy="537865"/>
          </a:xfrm>
        </p:grpSpPr>
        <p:sp>
          <p:nvSpPr>
            <p:cNvPr id="14" name="Oval 13"/>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43200" y="4800600"/>
              <a:ext cx="381000" cy="461665"/>
            </a:xfrm>
            <a:prstGeom prst="rect">
              <a:avLst/>
            </a:prstGeom>
            <a:noFill/>
          </p:spPr>
          <p:txBody>
            <a:bodyPr wrap="square" rtlCol="0">
              <a:spAutoFit/>
            </a:bodyPr>
            <a:lstStyle/>
            <a:p>
              <a:r>
                <a:rPr lang="en-US" sz="2400" dirty="0">
                  <a:latin typeface="+mj-lt"/>
                </a:rPr>
                <a:t>1</a:t>
              </a:r>
            </a:p>
          </p:txBody>
        </p:sp>
      </p:grpSp>
      <p:graphicFrame>
        <p:nvGraphicFramePr>
          <p:cNvPr id="7" name="Object 6"/>
          <p:cNvGraphicFramePr>
            <a:graphicFrameLocks noChangeAspect="1"/>
          </p:cNvGraphicFramePr>
          <p:nvPr>
            <p:extLst>
              <p:ext uri="{D42A27DB-BD31-4B8C-83A1-F6EECF244321}">
                <p14:modId xmlns:p14="http://schemas.microsoft.com/office/powerpoint/2010/main" val="2103665682"/>
              </p:ext>
            </p:extLst>
          </p:nvPr>
        </p:nvGraphicFramePr>
        <p:xfrm>
          <a:off x="1660525" y="3460750"/>
          <a:ext cx="3968750" cy="2943225"/>
        </p:xfrm>
        <a:graphic>
          <a:graphicData uri="http://schemas.openxmlformats.org/presentationml/2006/ole">
            <mc:AlternateContent xmlns:mc="http://schemas.openxmlformats.org/markup-compatibility/2006">
              <mc:Choice xmlns:v="urn:schemas-microsoft-com:vml" Requires="v">
                <p:oleObj name="数式" r:id="rId6" imgW="1612800" imgH="1244520" progId="Equation.3">
                  <p:embed/>
                </p:oleObj>
              </mc:Choice>
              <mc:Fallback>
                <p:oleObj name="数式" r:id="rId6" imgW="1612800" imgH="1244520" progId="Equation.3">
                  <p:embed/>
                  <p:pic>
                    <p:nvPicPr>
                      <p:cNvPr id="0" name=""/>
                      <p:cNvPicPr>
                        <a:picLocks noChangeAspect="1" noChangeArrowheads="1"/>
                      </p:cNvPicPr>
                      <p:nvPr/>
                    </p:nvPicPr>
                    <p:blipFill>
                      <a:blip r:embed="rId7"/>
                      <a:srcRect/>
                      <a:stretch>
                        <a:fillRect/>
                      </a:stretch>
                    </p:blipFill>
                    <p:spPr bwMode="auto">
                      <a:xfrm>
                        <a:off x="1660525" y="3460750"/>
                        <a:ext cx="396875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89632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1BE519-5E77-AFAF-5453-B093979ECF14}"/>
              </a:ext>
            </a:extLst>
          </p:cNvPr>
          <p:cNvPicPr>
            <a:picLocks noChangeAspect="1"/>
          </p:cNvPicPr>
          <p:nvPr/>
        </p:nvPicPr>
        <p:blipFill>
          <a:blip r:embed="rId3"/>
          <a:stretch>
            <a:fillRect/>
          </a:stretch>
        </p:blipFill>
        <p:spPr>
          <a:xfrm>
            <a:off x="228600" y="228498"/>
            <a:ext cx="8926810" cy="5181702"/>
          </a:xfrm>
          <a:prstGeom prst="rect">
            <a:avLst/>
          </a:prstGeom>
        </p:spPr>
      </p:pic>
      <p:sp>
        <p:nvSpPr>
          <p:cNvPr id="2" name="Date Placeholder 1"/>
          <p:cNvSpPr>
            <a:spLocks noGrp="1"/>
          </p:cNvSpPr>
          <p:nvPr>
            <p:ph type="dt" sz="half" idx="10"/>
          </p:nvPr>
        </p:nvSpPr>
        <p:spPr/>
        <p:txBody>
          <a:bodyPr/>
          <a:lstStyle/>
          <a:p>
            <a:r>
              <a:rPr lang="en-US"/>
              <a:t>10/30/2023</a:t>
            </a:r>
            <a:endParaRPr lang="en-US" dirty="0"/>
          </a:p>
        </p:txBody>
      </p:sp>
      <p:sp>
        <p:nvSpPr>
          <p:cNvPr id="3" name="Footer Placeholder 2"/>
          <p:cNvSpPr>
            <a:spLocks noGrp="1"/>
          </p:cNvSpPr>
          <p:nvPr>
            <p:ph type="ftr" sz="quarter" idx="11"/>
          </p:nvPr>
        </p:nvSpPr>
        <p:spPr/>
        <p:txBody>
          <a:bodyPr/>
          <a:lstStyle/>
          <a:p>
            <a:r>
              <a:rPr lang="en-US"/>
              <a:t>PHY 711  Fall 2023 --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8" name="Rectangle 7">
            <a:extLst>
              <a:ext uri="{FF2B5EF4-FFF2-40B4-BE49-F238E27FC236}">
                <a16:creationId xmlns:a16="http://schemas.microsoft.com/office/drawing/2014/main" id="{CABDDC47-7294-EF16-2F50-A66A764F378F}"/>
              </a:ext>
            </a:extLst>
          </p:cNvPr>
          <p:cNvSpPr/>
          <p:nvPr/>
        </p:nvSpPr>
        <p:spPr>
          <a:xfrm>
            <a:off x="26894" y="2057400"/>
            <a:ext cx="9090212" cy="304800"/>
          </a:xfrm>
          <a:prstGeom prst="rect">
            <a:avLst/>
          </a:prstGeom>
          <a:solidFill>
            <a:srgbClr val="92D05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10/30/2023</a:t>
            </a:r>
            <a:endParaRPr lang="en-US" dirty="0"/>
          </a:p>
        </p:txBody>
      </p:sp>
      <p:sp>
        <p:nvSpPr>
          <p:cNvPr id="3" name="Footer Placeholder 2"/>
          <p:cNvSpPr>
            <a:spLocks noGrp="1"/>
          </p:cNvSpPr>
          <p:nvPr>
            <p:ph type="ftr" sz="quarter" idx="11"/>
          </p:nvPr>
        </p:nvSpPr>
        <p:spPr/>
        <p:txBody>
          <a:bodyPr/>
          <a:lstStyle/>
          <a:p>
            <a:r>
              <a:rPr lang="en-US"/>
              <a:t>PHY 711  Fall 2023 --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pic>
        <p:nvPicPr>
          <p:cNvPr id="284674" name="Picture 2" descr="http://upload.wikimedia.org/wikipedia/commons/thumb/b/b3/Streamlines_around_a_NACA_0012.svg/302px-Streamlines_around_a_NACA_0012.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7" y="1844506"/>
            <a:ext cx="4314825" cy="23431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0970" y="153977"/>
            <a:ext cx="8382000" cy="830997"/>
          </a:xfrm>
          <a:prstGeom prst="rect">
            <a:avLst/>
          </a:prstGeom>
          <a:noFill/>
        </p:spPr>
        <p:txBody>
          <a:bodyPr wrap="square" rtlCol="0">
            <a:spAutoFit/>
          </a:bodyPr>
          <a:lstStyle/>
          <a:p>
            <a:r>
              <a:rPr lang="en-US" sz="2400" dirty="0">
                <a:latin typeface="+mj-lt"/>
              </a:rPr>
              <a:t>Examples of Bernoulli’s theorem – continued</a:t>
            </a:r>
          </a:p>
          <a:p>
            <a:r>
              <a:rPr lang="en-US" sz="2400" dirty="0">
                <a:latin typeface="+mj-lt"/>
              </a:rPr>
              <a:t>      Approximate explanation of airplane lift</a:t>
            </a:r>
          </a:p>
        </p:txBody>
      </p:sp>
      <p:sp>
        <p:nvSpPr>
          <p:cNvPr id="5" name="TextBox 4"/>
          <p:cNvSpPr txBox="1"/>
          <p:nvPr/>
        </p:nvSpPr>
        <p:spPr>
          <a:xfrm>
            <a:off x="1371600" y="921603"/>
            <a:ext cx="6922770" cy="830997"/>
          </a:xfrm>
          <a:prstGeom prst="rect">
            <a:avLst/>
          </a:prstGeom>
          <a:noFill/>
        </p:spPr>
        <p:txBody>
          <a:bodyPr wrap="square" rtlCol="0">
            <a:spAutoFit/>
          </a:bodyPr>
          <a:lstStyle/>
          <a:p>
            <a:r>
              <a:rPr lang="en-US" sz="2400" dirty="0">
                <a:latin typeface="+mj-lt"/>
              </a:rPr>
              <a:t>Cross section view of airplane wing</a:t>
            </a:r>
          </a:p>
          <a:p>
            <a:r>
              <a:rPr lang="en-US" sz="2400" dirty="0">
                <a:latin typeface="+mj-lt"/>
              </a:rPr>
              <a:t>    </a:t>
            </a:r>
            <a:r>
              <a:rPr lang="en-US" sz="2400" dirty="0">
                <a:latin typeface="+mj-lt"/>
                <a:hlinkClick r:id="rId4"/>
              </a:rPr>
              <a:t>http://en.wikipedia.org/wiki/Lift_%28force%29</a:t>
            </a:r>
            <a:endParaRPr lang="en-US" sz="2400" dirty="0">
              <a:latin typeface="+mj-lt"/>
            </a:endParaRPr>
          </a:p>
        </p:txBody>
      </p:sp>
      <p:grpSp>
        <p:nvGrpSpPr>
          <p:cNvPr id="8" name="Group 7"/>
          <p:cNvGrpSpPr/>
          <p:nvPr/>
        </p:nvGrpSpPr>
        <p:grpSpPr>
          <a:xfrm>
            <a:off x="2438400" y="2057400"/>
            <a:ext cx="533400" cy="537865"/>
            <a:chOff x="2667000" y="4724400"/>
            <a:chExt cx="533400" cy="537865"/>
          </a:xfrm>
        </p:grpSpPr>
        <p:sp>
          <p:nvSpPr>
            <p:cNvPr id="9" name="Oval 8"/>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43200" y="4800600"/>
              <a:ext cx="381000" cy="461665"/>
            </a:xfrm>
            <a:prstGeom prst="rect">
              <a:avLst/>
            </a:prstGeom>
            <a:noFill/>
          </p:spPr>
          <p:txBody>
            <a:bodyPr wrap="square" rtlCol="0">
              <a:spAutoFit/>
            </a:bodyPr>
            <a:lstStyle/>
            <a:p>
              <a:r>
                <a:rPr lang="en-US" sz="2400" dirty="0">
                  <a:latin typeface="+mj-lt"/>
                </a:rPr>
                <a:t>1</a:t>
              </a:r>
            </a:p>
          </p:txBody>
        </p:sp>
      </p:grpSp>
      <p:grpSp>
        <p:nvGrpSpPr>
          <p:cNvPr id="11" name="Group 10"/>
          <p:cNvGrpSpPr/>
          <p:nvPr/>
        </p:nvGrpSpPr>
        <p:grpSpPr>
          <a:xfrm>
            <a:off x="2590800" y="3729335"/>
            <a:ext cx="533400" cy="537865"/>
            <a:chOff x="2667000" y="4724400"/>
            <a:chExt cx="533400" cy="537865"/>
          </a:xfrm>
        </p:grpSpPr>
        <p:sp>
          <p:nvSpPr>
            <p:cNvPr id="12" name="Oval 11"/>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743200" y="4800600"/>
              <a:ext cx="381000" cy="461665"/>
            </a:xfrm>
            <a:prstGeom prst="rect">
              <a:avLst/>
            </a:prstGeom>
            <a:noFill/>
          </p:spPr>
          <p:txBody>
            <a:bodyPr wrap="square" rtlCol="0">
              <a:spAutoFit/>
            </a:bodyPr>
            <a:lstStyle/>
            <a:p>
              <a:r>
                <a:rPr lang="en-US" sz="2400" dirty="0">
                  <a:latin typeface="+mj-lt"/>
                </a:rPr>
                <a:t>2</a:t>
              </a:r>
            </a:p>
          </p:txBody>
        </p:sp>
      </p:grpSp>
      <p:graphicFrame>
        <p:nvGraphicFramePr>
          <p:cNvPr id="7" name="Object 6"/>
          <p:cNvGraphicFramePr>
            <a:graphicFrameLocks noChangeAspect="1"/>
          </p:cNvGraphicFramePr>
          <p:nvPr>
            <p:extLst>
              <p:ext uri="{D42A27DB-BD31-4B8C-83A1-F6EECF244321}">
                <p14:modId xmlns:p14="http://schemas.microsoft.com/office/powerpoint/2010/main" val="3077905862"/>
              </p:ext>
            </p:extLst>
          </p:nvPr>
        </p:nvGraphicFramePr>
        <p:xfrm>
          <a:off x="901700" y="4036367"/>
          <a:ext cx="5118100" cy="2459836"/>
        </p:xfrm>
        <a:graphic>
          <a:graphicData uri="http://schemas.openxmlformats.org/presentationml/2006/ole">
            <mc:AlternateContent xmlns:mc="http://schemas.openxmlformats.org/markup-compatibility/2006">
              <mc:Choice xmlns:v="urn:schemas-microsoft-com:vml" Requires="v">
                <p:oleObj name="Equation" r:id="rId5" imgW="2895480" imgH="1447560" progId="Equation.DSMT4">
                  <p:embed/>
                </p:oleObj>
              </mc:Choice>
              <mc:Fallback>
                <p:oleObj name="Equation" r:id="rId5" imgW="2895480" imgH="1447560" progId="Equation.DSMT4">
                  <p:embed/>
                  <p:pic>
                    <p:nvPicPr>
                      <p:cNvPr id="0" name="Object 6"/>
                      <p:cNvPicPr>
                        <a:picLocks noChangeAspect="1" noChangeArrowheads="1"/>
                      </p:cNvPicPr>
                      <p:nvPr/>
                    </p:nvPicPr>
                    <p:blipFill>
                      <a:blip r:embed="rId6"/>
                      <a:srcRect/>
                      <a:stretch>
                        <a:fillRect/>
                      </a:stretch>
                    </p:blipFill>
                    <p:spPr bwMode="auto">
                      <a:xfrm>
                        <a:off x="901700" y="4036367"/>
                        <a:ext cx="5118100" cy="245983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17718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5FBEFF-A0EE-41CC-830F-B6C11A06F138}"/>
              </a:ext>
            </a:extLst>
          </p:cNvPr>
          <p:cNvSpPr>
            <a:spLocks noGrp="1"/>
          </p:cNvSpPr>
          <p:nvPr>
            <p:ph type="dt" sz="half" idx="10"/>
          </p:nvPr>
        </p:nvSpPr>
        <p:spPr/>
        <p:txBody>
          <a:bodyPr/>
          <a:lstStyle/>
          <a:p>
            <a:r>
              <a:rPr lang="en-US"/>
              <a:t>10/30/2023</a:t>
            </a:r>
            <a:endParaRPr lang="en-US" dirty="0"/>
          </a:p>
        </p:txBody>
      </p:sp>
      <p:sp>
        <p:nvSpPr>
          <p:cNvPr id="3" name="Footer Placeholder 2">
            <a:extLst>
              <a:ext uri="{FF2B5EF4-FFF2-40B4-BE49-F238E27FC236}">
                <a16:creationId xmlns:a16="http://schemas.microsoft.com/office/drawing/2014/main" id="{3BBB6432-4F71-4212-BEA6-545D55B88132}"/>
              </a:ext>
            </a:extLst>
          </p:cNvPr>
          <p:cNvSpPr>
            <a:spLocks noGrp="1"/>
          </p:cNvSpPr>
          <p:nvPr>
            <p:ph type="ftr" sz="quarter" idx="11"/>
          </p:nvPr>
        </p:nvSpPr>
        <p:spPr/>
        <p:txBody>
          <a:bodyPr/>
          <a:lstStyle/>
          <a:p>
            <a:r>
              <a:rPr lang="en-US"/>
              <a:t>PHY 711  Fall 2023 -- Lecture 27</a:t>
            </a:r>
            <a:endParaRPr lang="en-US" dirty="0"/>
          </a:p>
        </p:txBody>
      </p:sp>
      <p:sp>
        <p:nvSpPr>
          <p:cNvPr id="4" name="Slide Number Placeholder 3">
            <a:extLst>
              <a:ext uri="{FF2B5EF4-FFF2-40B4-BE49-F238E27FC236}">
                <a16:creationId xmlns:a16="http://schemas.microsoft.com/office/drawing/2014/main" id="{329B43F2-305A-4233-9FF9-DFFD4AB57C3E}"/>
              </a:ext>
            </a:extLst>
          </p:cNvPr>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a:extLst>
              <a:ext uri="{FF2B5EF4-FFF2-40B4-BE49-F238E27FC236}">
                <a16:creationId xmlns:a16="http://schemas.microsoft.com/office/drawing/2014/main" id="{C7096696-C8FB-4565-8A69-0613A80C012E}"/>
              </a:ext>
            </a:extLst>
          </p:cNvPr>
          <p:cNvSpPr txBox="1"/>
          <p:nvPr/>
        </p:nvSpPr>
        <p:spPr>
          <a:xfrm>
            <a:off x="228600" y="304800"/>
            <a:ext cx="8305800" cy="3662541"/>
          </a:xfrm>
          <a:prstGeom prst="rect">
            <a:avLst/>
          </a:prstGeom>
          <a:noFill/>
        </p:spPr>
        <p:txBody>
          <a:bodyPr wrap="square" rtlCol="0">
            <a:spAutoFit/>
          </a:bodyPr>
          <a:lstStyle/>
          <a:p>
            <a:r>
              <a:rPr lang="en-US" sz="2400" dirty="0">
                <a:latin typeface="+mj-lt"/>
              </a:rPr>
              <a:t>Question -- </a:t>
            </a:r>
            <a:r>
              <a:rPr lang="en-US" sz="2400" dirty="0"/>
              <a:t>What aspects do over simplified Bernoulli's equation not include in studying fluid dynamics? </a:t>
            </a:r>
          </a:p>
          <a:p>
            <a:endParaRPr lang="en-US" sz="2400" dirty="0"/>
          </a:p>
          <a:p>
            <a:r>
              <a:rPr lang="en-US" sz="2400" dirty="0"/>
              <a:t>According to a Scientific American article,  the conclusion that v</a:t>
            </a:r>
            <a:r>
              <a:rPr lang="en-US" sz="2400" baseline="-25000" dirty="0"/>
              <a:t>2</a:t>
            </a:r>
            <a:r>
              <a:rPr lang="en-US" sz="2400" dirty="0"/>
              <a:t>&gt;v</a:t>
            </a:r>
            <a:r>
              <a:rPr lang="en-US" sz="2400" baseline="-25000" dirty="0"/>
              <a:t>1</a:t>
            </a:r>
            <a:r>
              <a:rPr lang="en-US" sz="2400" dirty="0"/>
              <a:t> because of the shape of the airplane wing is not quite true and because viscosity has an important effect.  Numerical modeling reveal a more complicated picture.</a:t>
            </a:r>
          </a:p>
          <a:p>
            <a:endParaRPr lang="en-US" sz="2400" dirty="0"/>
          </a:p>
          <a:p>
            <a:r>
              <a:rPr lang="en-US" sz="1600" dirty="0">
                <a:hlinkClick r:id="rId3"/>
              </a:rPr>
              <a:t>https://www.scientificamerican.com/article/no-one-can-explain-why-planes-stay-in-the-air/</a:t>
            </a:r>
            <a:endParaRPr lang="en-US" sz="1600" dirty="0"/>
          </a:p>
          <a:p>
            <a:r>
              <a:rPr lang="en-US" sz="2400" dirty="0">
                <a:latin typeface="+mj-lt"/>
              </a:rPr>
              <a:t> </a:t>
            </a:r>
          </a:p>
        </p:txBody>
      </p:sp>
    </p:spTree>
    <p:extLst>
      <p:ext uri="{BB962C8B-B14F-4D97-AF65-F5344CB8AC3E}">
        <p14:creationId xmlns:p14="http://schemas.microsoft.com/office/powerpoint/2010/main" val="1024067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C16982-C8ED-4539-A31F-009F736A1E16}"/>
              </a:ext>
            </a:extLst>
          </p:cNvPr>
          <p:cNvSpPr>
            <a:spLocks noGrp="1"/>
          </p:cNvSpPr>
          <p:nvPr>
            <p:ph type="dt" sz="half" idx="10"/>
          </p:nvPr>
        </p:nvSpPr>
        <p:spPr/>
        <p:txBody>
          <a:bodyPr/>
          <a:lstStyle/>
          <a:p>
            <a:r>
              <a:rPr lang="en-US"/>
              <a:t>10/30/2023</a:t>
            </a:r>
            <a:endParaRPr lang="en-US" dirty="0"/>
          </a:p>
        </p:txBody>
      </p:sp>
      <p:sp>
        <p:nvSpPr>
          <p:cNvPr id="3" name="Footer Placeholder 2">
            <a:extLst>
              <a:ext uri="{FF2B5EF4-FFF2-40B4-BE49-F238E27FC236}">
                <a16:creationId xmlns:a16="http://schemas.microsoft.com/office/drawing/2014/main" id="{4417182C-82F0-4F9F-B477-CA0E6CF5EDCA}"/>
              </a:ext>
            </a:extLst>
          </p:cNvPr>
          <p:cNvSpPr>
            <a:spLocks noGrp="1"/>
          </p:cNvSpPr>
          <p:nvPr>
            <p:ph type="ftr" sz="quarter" idx="11"/>
          </p:nvPr>
        </p:nvSpPr>
        <p:spPr/>
        <p:txBody>
          <a:bodyPr/>
          <a:lstStyle/>
          <a:p>
            <a:r>
              <a:rPr lang="en-US"/>
              <a:t>PHY 711  Fall 2023 -- Lecture 27</a:t>
            </a:r>
            <a:endParaRPr lang="en-US" dirty="0"/>
          </a:p>
        </p:txBody>
      </p:sp>
      <p:sp>
        <p:nvSpPr>
          <p:cNvPr id="4" name="Slide Number Placeholder 3">
            <a:extLst>
              <a:ext uri="{FF2B5EF4-FFF2-40B4-BE49-F238E27FC236}">
                <a16:creationId xmlns:a16="http://schemas.microsoft.com/office/drawing/2014/main" id="{FCFBE89C-7225-43B8-88B1-FB6802454B17}"/>
              </a:ext>
            </a:extLst>
          </p:cNvPr>
          <p:cNvSpPr>
            <a:spLocks noGrp="1"/>
          </p:cNvSpPr>
          <p:nvPr>
            <p:ph type="sldNum" sz="quarter" idx="12"/>
          </p:nvPr>
        </p:nvSpPr>
        <p:spPr/>
        <p:txBody>
          <a:bodyPr/>
          <a:lstStyle/>
          <a:p>
            <a:fld id="{CE368B07-CEBF-4C80-90AF-53B34FA04CF3}" type="slidenum">
              <a:rPr lang="en-US" smtClean="0"/>
              <a:t>22</a:t>
            </a:fld>
            <a:endParaRPr lang="en-US" dirty="0"/>
          </a:p>
        </p:txBody>
      </p:sp>
      <p:pic>
        <p:nvPicPr>
          <p:cNvPr id="5" name="69B124DE-6502-431E-9CA892D533677E48">
            <a:hlinkClick r:id="" action="ppaction://media"/>
            <a:extLst>
              <a:ext uri="{FF2B5EF4-FFF2-40B4-BE49-F238E27FC236}">
                <a16:creationId xmlns:a16="http://schemas.microsoft.com/office/drawing/2014/main" id="{A4D01BF4-072B-4011-B5DF-BE5A28542C5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533400"/>
            <a:ext cx="9144000" cy="4086225"/>
          </a:xfrm>
          <a:prstGeom prst="rect">
            <a:avLst/>
          </a:prstGeom>
        </p:spPr>
      </p:pic>
      <p:sp>
        <p:nvSpPr>
          <p:cNvPr id="6" name="TextBox 5">
            <a:extLst>
              <a:ext uri="{FF2B5EF4-FFF2-40B4-BE49-F238E27FC236}">
                <a16:creationId xmlns:a16="http://schemas.microsoft.com/office/drawing/2014/main" id="{CBAC0B04-9912-4AC7-9C4B-98D6BBFC8C9B}"/>
              </a:ext>
            </a:extLst>
          </p:cNvPr>
          <p:cNvSpPr txBox="1"/>
          <p:nvPr/>
        </p:nvSpPr>
        <p:spPr>
          <a:xfrm>
            <a:off x="25400" y="4953000"/>
            <a:ext cx="9144000" cy="1200329"/>
          </a:xfrm>
          <a:prstGeom prst="rect">
            <a:avLst/>
          </a:prstGeom>
          <a:noFill/>
        </p:spPr>
        <p:txBody>
          <a:bodyPr wrap="square" rtlCol="0">
            <a:spAutoFit/>
          </a:bodyPr>
          <a:lstStyle/>
          <a:p>
            <a:r>
              <a:rPr lang="en-US" sz="2400" dirty="0"/>
              <a:t>At NASA Ames Fluid Mechanics Laboratory, streamlines of dye in a water channel interact with a model airplane. Credit: </a:t>
            </a:r>
            <a:r>
              <a:rPr lang="en-US" sz="2400" i="1" dirty="0"/>
              <a:t>Ian Allen</a:t>
            </a:r>
            <a:endParaRPr lang="en-US" sz="2400" dirty="0"/>
          </a:p>
          <a:p>
            <a:r>
              <a:rPr lang="en-US" sz="2400" dirty="0">
                <a:latin typeface="+mj-lt"/>
              </a:rPr>
              <a:t>(copied from Scientific American page mentioned above).</a:t>
            </a:r>
          </a:p>
        </p:txBody>
      </p:sp>
    </p:spTree>
    <p:extLst>
      <p:ext uri="{BB962C8B-B14F-4D97-AF65-F5344CB8AC3E}">
        <p14:creationId xmlns:p14="http://schemas.microsoft.com/office/powerpoint/2010/main" val="102551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98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10/30/2023</a:t>
            </a:r>
            <a:endParaRPr lang="en-US" dirty="0"/>
          </a:p>
        </p:txBody>
      </p:sp>
      <p:sp>
        <p:nvSpPr>
          <p:cNvPr id="3" name="Footer Placeholder 2"/>
          <p:cNvSpPr>
            <a:spLocks noGrp="1"/>
          </p:cNvSpPr>
          <p:nvPr>
            <p:ph type="ftr" sz="quarter" idx="11"/>
          </p:nvPr>
        </p:nvSpPr>
        <p:spPr/>
        <p:txBody>
          <a:bodyPr/>
          <a:lstStyle/>
          <a:p>
            <a:r>
              <a:rPr lang="en-US"/>
              <a:t>PHY 711  Fall 2023 --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457200" y="304800"/>
            <a:ext cx="8382000" cy="461665"/>
          </a:xfrm>
          <a:prstGeom prst="rect">
            <a:avLst/>
          </a:prstGeom>
          <a:noFill/>
        </p:spPr>
        <p:txBody>
          <a:bodyPr wrap="square" rtlCol="0">
            <a:spAutoFit/>
          </a:bodyPr>
          <a:lstStyle/>
          <a:p>
            <a:r>
              <a:rPr lang="en-US" sz="2400" dirty="0">
                <a:latin typeface="+mj-lt"/>
              </a:rPr>
              <a:t>Continuity equation connecting fluid density and velocity:</a:t>
            </a:r>
          </a:p>
        </p:txBody>
      </p:sp>
      <p:graphicFrame>
        <p:nvGraphicFramePr>
          <p:cNvPr id="6" name="Object 5"/>
          <p:cNvGraphicFramePr>
            <a:graphicFrameLocks noChangeAspect="1"/>
          </p:cNvGraphicFramePr>
          <p:nvPr>
            <p:extLst>
              <p:ext uri="{D42A27DB-BD31-4B8C-83A1-F6EECF244321}">
                <p14:modId xmlns:p14="http://schemas.microsoft.com/office/powerpoint/2010/main" val="2559899923"/>
              </p:ext>
            </p:extLst>
          </p:nvPr>
        </p:nvGraphicFramePr>
        <p:xfrm>
          <a:off x="685801" y="1066800"/>
          <a:ext cx="6934200" cy="4386263"/>
        </p:xfrm>
        <a:graphic>
          <a:graphicData uri="http://schemas.openxmlformats.org/presentationml/2006/ole">
            <mc:AlternateContent xmlns:mc="http://schemas.openxmlformats.org/markup-compatibility/2006">
              <mc:Choice xmlns:v="urn:schemas-microsoft-com:vml" Requires="v">
                <p:oleObj name="Equation" r:id="rId3" imgW="3035160" imgH="1854000" progId="Equation.DSMT4">
                  <p:embed/>
                </p:oleObj>
              </mc:Choice>
              <mc:Fallback>
                <p:oleObj name="Equation" r:id="rId3" imgW="3035160" imgH="1854000" progId="Equation.DSMT4">
                  <p:embed/>
                  <p:pic>
                    <p:nvPicPr>
                      <p:cNvPr id="0" name="Object 4"/>
                      <p:cNvPicPr>
                        <a:picLocks noChangeAspect="1" noChangeArrowheads="1"/>
                      </p:cNvPicPr>
                      <p:nvPr/>
                    </p:nvPicPr>
                    <p:blipFill>
                      <a:blip r:embed="rId4"/>
                      <a:srcRect/>
                      <a:stretch>
                        <a:fillRect/>
                      </a:stretch>
                    </p:blipFill>
                    <p:spPr bwMode="auto">
                      <a:xfrm>
                        <a:off x="685801" y="1066800"/>
                        <a:ext cx="6934200" cy="438626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863074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10/30/2023</a:t>
            </a:r>
            <a:endParaRPr lang="en-US" dirty="0"/>
          </a:p>
        </p:txBody>
      </p:sp>
      <p:sp>
        <p:nvSpPr>
          <p:cNvPr id="3" name="Footer Placeholder 2"/>
          <p:cNvSpPr>
            <a:spLocks noGrp="1"/>
          </p:cNvSpPr>
          <p:nvPr>
            <p:ph type="ftr" sz="quarter" idx="11"/>
          </p:nvPr>
        </p:nvSpPr>
        <p:spPr/>
        <p:txBody>
          <a:bodyPr/>
          <a:lstStyle/>
          <a:p>
            <a:r>
              <a:rPr lang="en-US"/>
              <a:t>PHY 711  Fall 2023 --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381000" y="457200"/>
            <a:ext cx="8229600" cy="461665"/>
          </a:xfrm>
          <a:prstGeom prst="rect">
            <a:avLst/>
          </a:prstGeom>
          <a:noFill/>
        </p:spPr>
        <p:txBody>
          <a:bodyPr wrap="square" rtlCol="0">
            <a:spAutoFit/>
          </a:bodyPr>
          <a:lstStyle/>
          <a:p>
            <a:r>
              <a:rPr lang="en-US" sz="2400" dirty="0">
                <a:latin typeface="+mj-lt"/>
              </a:rPr>
              <a:t>Some details on the velocity potential</a:t>
            </a:r>
          </a:p>
        </p:txBody>
      </p:sp>
      <p:graphicFrame>
        <p:nvGraphicFramePr>
          <p:cNvPr id="6" name="Object 5"/>
          <p:cNvGraphicFramePr>
            <a:graphicFrameLocks noChangeAspect="1"/>
          </p:cNvGraphicFramePr>
          <p:nvPr>
            <p:extLst>
              <p:ext uri="{D42A27DB-BD31-4B8C-83A1-F6EECF244321}">
                <p14:modId xmlns:p14="http://schemas.microsoft.com/office/powerpoint/2010/main" val="1617801632"/>
              </p:ext>
            </p:extLst>
          </p:nvPr>
        </p:nvGraphicFramePr>
        <p:xfrm>
          <a:off x="346075" y="933450"/>
          <a:ext cx="7426325" cy="4565650"/>
        </p:xfrm>
        <a:graphic>
          <a:graphicData uri="http://schemas.openxmlformats.org/presentationml/2006/ole">
            <mc:AlternateContent xmlns:mc="http://schemas.openxmlformats.org/markup-compatibility/2006">
              <mc:Choice xmlns:v="urn:schemas-microsoft-com:vml" Requires="v">
                <p:oleObj name="数式" r:id="rId3" imgW="3187440" imgH="1930320" progId="Equation.3">
                  <p:embed/>
                </p:oleObj>
              </mc:Choice>
              <mc:Fallback>
                <p:oleObj name="数式" r:id="rId3" imgW="3187440" imgH="1930320" progId="Equation.3">
                  <p:embed/>
                  <p:pic>
                    <p:nvPicPr>
                      <p:cNvPr id="0" name=""/>
                      <p:cNvPicPr>
                        <a:picLocks noChangeAspect="1" noChangeArrowheads="1"/>
                      </p:cNvPicPr>
                      <p:nvPr/>
                    </p:nvPicPr>
                    <p:blipFill>
                      <a:blip r:embed="rId4"/>
                      <a:srcRect/>
                      <a:stretch>
                        <a:fillRect/>
                      </a:stretch>
                    </p:blipFill>
                    <p:spPr bwMode="auto">
                      <a:xfrm>
                        <a:off x="346075" y="933450"/>
                        <a:ext cx="7426325" cy="45656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1423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10/30/2023</a:t>
            </a:r>
            <a:endParaRPr lang="en-US" dirty="0"/>
          </a:p>
        </p:txBody>
      </p:sp>
      <p:sp>
        <p:nvSpPr>
          <p:cNvPr id="3" name="Footer Placeholder 2"/>
          <p:cNvSpPr>
            <a:spLocks noGrp="1"/>
          </p:cNvSpPr>
          <p:nvPr>
            <p:ph type="ftr" sz="quarter" idx="11"/>
          </p:nvPr>
        </p:nvSpPr>
        <p:spPr/>
        <p:txBody>
          <a:bodyPr/>
          <a:lstStyle/>
          <a:p>
            <a:r>
              <a:rPr lang="en-US"/>
              <a:t>PHY 711  Fall 2023 --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pSp>
        <p:nvGrpSpPr>
          <p:cNvPr id="15" name="Group 14"/>
          <p:cNvGrpSpPr/>
          <p:nvPr/>
        </p:nvGrpSpPr>
        <p:grpSpPr>
          <a:xfrm>
            <a:off x="723900" y="1057870"/>
            <a:ext cx="7581900" cy="2031385"/>
            <a:chOff x="723900" y="2510135"/>
            <a:chExt cx="7581900" cy="2031385"/>
          </a:xfrm>
        </p:grpSpPr>
        <p:sp>
          <p:nvSpPr>
            <p:cNvPr id="5" name="Cube 4"/>
            <p:cNvSpPr/>
            <p:nvPr/>
          </p:nvSpPr>
          <p:spPr>
            <a:xfrm>
              <a:off x="1066800" y="2667000"/>
              <a:ext cx="6781800" cy="1371600"/>
            </a:xfrm>
            <a:prstGeom prst="cube">
              <a:avLst/>
            </a:prstGeom>
            <a:solidFill>
              <a:schemeClr val="bg1">
                <a:lumMod val="65000"/>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1371600" y="33528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71600" y="35052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371600" y="36576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371600" y="38100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371600" y="32004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47505" y="4079855"/>
              <a:ext cx="1562100" cy="461665"/>
            </a:xfrm>
            <a:prstGeom prst="rect">
              <a:avLst/>
            </a:prstGeom>
            <a:noFill/>
          </p:spPr>
          <p:txBody>
            <a:bodyPr wrap="square" rtlCol="0">
              <a:spAutoFit/>
            </a:bodyPr>
            <a:lstStyle/>
            <a:p>
              <a:r>
                <a:rPr lang="en-US" sz="2400" dirty="0">
                  <a:latin typeface="+mj-lt"/>
                </a:rPr>
                <a:t>z</a:t>
              </a:r>
            </a:p>
          </p:txBody>
        </p:sp>
        <p:sp>
          <p:nvSpPr>
            <p:cNvPr id="13" name="TextBox 12"/>
            <p:cNvSpPr txBox="1"/>
            <p:nvPr/>
          </p:nvSpPr>
          <p:spPr>
            <a:xfrm>
              <a:off x="723900" y="3352800"/>
              <a:ext cx="1562100" cy="461665"/>
            </a:xfrm>
            <a:prstGeom prst="rect">
              <a:avLst/>
            </a:prstGeom>
            <a:noFill/>
          </p:spPr>
          <p:txBody>
            <a:bodyPr wrap="square" rtlCol="0">
              <a:spAutoFit/>
            </a:bodyPr>
            <a:lstStyle/>
            <a:p>
              <a:r>
                <a:rPr lang="en-US" sz="2400" dirty="0">
                  <a:latin typeface="+mj-lt"/>
                </a:rPr>
                <a:t>a</a:t>
              </a:r>
            </a:p>
          </p:txBody>
        </p:sp>
        <p:sp>
          <p:nvSpPr>
            <p:cNvPr id="14" name="TextBox 13"/>
            <p:cNvSpPr txBox="1"/>
            <p:nvPr/>
          </p:nvSpPr>
          <p:spPr>
            <a:xfrm>
              <a:off x="800100" y="2510135"/>
              <a:ext cx="1562100" cy="461665"/>
            </a:xfrm>
            <a:prstGeom prst="rect">
              <a:avLst/>
            </a:prstGeom>
            <a:noFill/>
          </p:spPr>
          <p:txBody>
            <a:bodyPr wrap="square" rtlCol="0">
              <a:spAutoFit/>
            </a:bodyPr>
            <a:lstStyle/>
            <a:p>
              <a:r>
                <a:rPr lang="en-US" sz="2400" dirty="0">
                  <a:latin typeface="+mj-lt"/>
                </a:rPr>
                <a:t>b</a:t>
              </a:r>
            </a:p>
          </p:txBody>
        </p:sp>
      </p:grpSp>
      <p:sp>
        <p:nvSpPr>
          <p:cNvPr id="16" name="TextBox 15"/>
          <p:cNvSpPr txBox="1"/>
          <p:nvPr/>
        </p:nvSpPr>
        <p:spPr>
          <a:xfrm>
            <a:off x="533400" y="304800"/>
            <a:ext cx="7315200" cy="461665"/>
          </a:xfrm>
          <a:prstGeom prst="rect">
            <a:avLst/>
          </a:prstGeom>
          <a:noFill/>
        </p:spPr>
        <p:txBody>
          <a:bodyPr wrap="square" rtlCol="0">
            <a:spAutoFit/>
          </a:bodyPr>
          <a:lstStyle/>
          <a:p>
            <a:r>
              <a:rPr lang="en-US" sz="2400" dirty="0">
                <a:latin typeface="+mj-lt"/>
              </a:rPr>
              <a:t>Example – uniform flow</a:t>
            </a:r>
          </a:p>
        </p:txBody>
      </p:sp>
      <p:graphicFrame>
        <p:nvGraphicFramePr>
          <p:cNvPr id="17" name="Object 16"/>
          <p:cNvGraphicFramePr>
            <a:graphicFrameLocks noChangeAspect="1"/>
          </p:cNvGraphicFramePr>
          <p:nvPr>
            <p:extLst>
              <p:ext uri="{D42A27DB-BD31-4B8C-83A1-F6EECF244321}">
                <p14:modId xmlns:p14="http://schemas.microsoft.com/office/powerpoint/2010/main" val="4007610911"/>
              </p:ext>
            </p:extLst>
          </p:nvPr>
        </p:nvGraphicFramePr>
        <p:xfrm>
          <a:off x="1371600" y="3103110"/>
          <a:ext cx="3324225" cy="1622425"/>
        </p:xfrm>
        <a:graphic>
          <a:graphicData uri="http://schemas.openxmlformats.org/presentationml/2006/ole">
            <mc:AlternateContent xmlns:mc="http://schemas.openxmlformats.org/markup-compatibility/2006">
              <mc:Choice xmlns:v="urn:schemas-microsoft-com:vml" Requires="v">
                <p:oleObj name="数式" r:id="rId3" imgW="1384200" imgH="685800" progId="Equation.3">
                  <p:embed/>
                </p:oleObj>
              </mc:Choice>
              <mc:Fallback>
                <p:oleObj name="数式" r:id="rId3" imgW="1384200" imgH="685800" progId="Equation.3">
                  <p:embed/>
                  <p:pic>
                    <p:nvPicPr>
                      <p:cNvPr id="0" name=""/>
                      <p:cNvPicPr>
                        <a:picLocks noChangeAspect="1" noChangeArrowheads="1"/>
                      </p:cNvPicPr>
                      <p:nvPr/>
                    </p:nvPicPr>
                    <p:blipFill>
                      <a:blip r:embed="rId4"/>
                      <a:srcRect/>
                      <a:stretch>
                        <a:fillRect/>
                      </a:stretch>
                    </p:blipFill>
                    <p:spPr bwMode="auto">
                      <a:xfrm>
                        <a:off x="1371600" y="3103110"/>
                        <a:ext cx="332422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592413989"/>
              </p:ext>
            </p:extLst>
          </p:nvPr>
        </p:nvGraphicFramePr>
        <p:xfrm>
          <a:off x="1752600" y="4814888"/>
          <a:ext cx="2713038" cy="1592262"/>
        </p:xfrm>
        <a:graphic>
          <a:graphicData uri="http://schemas.openxmlformats.org/presentationml/2006/ole">
            <mc:AlternateContent xmlns:mc="http://schemas.openxmlformats.org/markup-compatibility/2006">
              <mc:Choice xmlns:v="urn:schemas-microsoft-com:vml" Requires="v">
                <p:oleObj name="数式" r:id="rId5" imgW="1130040" imgH="672840" progId="Equation.3">
                  <p:embed/>
                </p:oleObj>
              </mc:Choice>
              <mc:Fallback>
                <p:oleObj name="数式" r:id="rId5" imgW="1130040" imgH="672840" progId="Equation.3">
                  <p:embed/>
                  <p:pic>
                    <p:nvPicPr>
                      <p:cNvPr id="0" name=""/>
                      <p:cNvPicPr>
                        <a:picLocks noChangeAspect="1" noChangeArrowheads="1"/>
                      </p:cNvPicPr>
                      <p:nvPr/>
                    </p:nvPicPr>
                    <p:blipFill>
                      <a:blip r:embed="rId6"/>
                      <a:srcRect/>
                      <a:stretch>
                        <a:fillRect/>
                      </a:stretch>
                    </p:blipFill>
                    <p:spPr bwMode="auto">
                      <a:xfrm>
                        <a:off x="1752600" y="4814888"/>
                        <a:ext cx="2713038"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10540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10/30/2023</a:t>
            </a:r>
            <a:endParaRPr lang="en-US" dirty="0"/>
          </a:p>
        </p:txBody>
      </p:sp>
      <p:sp>
        <p:nvSpPr>
          <p:cNvPr id="3" name="Footer Placeholder 2"/>
          <p:cNvSpPr>
            <a:spLocks noGrp="1"/>
          </p:cNvSpPr>
          <p:nvPr>
            <p:ph type="ftr" sz="quarter" idx="11"/>
          </p:nvPr>
        </p:nvSpPr>
        <p:spPr/>
        <p:txBody>
          <a:bodyPr/>
          <a:lstStyle/>
          <a:p>
            <a:r>
              <a:rPr lang="en-US"/>
              <a:t>PHY 711  Fall 2023 --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533400" y="83403"/>
            <a:ext cx="7315200" cy="830997"/>
          </a:xfrm>
          <a:prstGeom prst="rect">
            <a:avLst/>
          </a:prstGeom>
          <a:noFill/>
        </p:spPr>
        <p:txBody>
          <a:bodyPr wrap="square" rtlCol="0">
            <a:spAutoFit/>
          </a:bodyPr>
          <a:lstStyle/>
          <a:p>
            <a:r>
              <a:rPr lang="en-US" sz="2400" dirty="0">
                <a:latin typeface="+mj-lt"/>
              </a:rPr>
              <a:t>Example – flow around a long cylinder (oriented in the  </a:t>
            </a:r>
            <a:r>
              <a:rPr lang="en-US" sz="2400" b="1" i="1" dirty="0">
                <a:latin typeface="+mj-lt"/>
              </a:rPr>
              <a:t>Y</a:t>
            </a:r>
            <a:r>
              <a:rPr lang="en-US" sz="2400" dirty="0">
                <a:latin typeface="+mj-lt"/>
              </a:rPr>
              <a:t>   direction)</a:t>
            </a:r>
          </a:p>
        </p:txBody>
      </p:sp>
      <p:sp>
        <p:nvSpPr>
          <p:cNvPr id="6" name="Oval 5"/>
          <p:cNvSpPr/>
          <p:nvPr/>
        </p:nvSpPr>
        <p:spPr>
          <a:xfrm>
            <a:off x="2362200" y="1521767"/>
            <a:ext cx="10668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914400" y="1214735"/>
            <a:ext cx="1066800" cy="1223665"/>
            <a:chOff x="914400" y="1290935"/>
            <a:chExt cx="1066800" cy="1223665"/>
          </a:xfrm>
        </p:grpSpPr>
        <p:cxnSp>
          <p:nvCxnSpPr>
            <p:cNvPr id="8" name="Straight Arrow Connector 7"/>
            <p:cNvCxnSpPr/>
            <p:nvPr/>
          </p:nvCxnSpPr>
          <p:spPr>
            <a:xfrm>
              <a:off x="914400" y="19050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14400" y="20574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14400" y="22098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914400" y="23622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914400" y="25146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14400" y="1447800"/>
              <a:ext cx="1066800" cy="461665"/>
            </a:xfrm>
            <a:prstGeom prst="rect">
              <a:avLst/>
            </a:prstGeom>
            <a:noFill/>
          </p:spPr>
          <p:txBody>
            <a:bodyPr wrap="square" rtlCol="0">
              <a:spAutoFit/>
            </a:bodyPr>
            <a:lstStyle/>
            <a:p>
              <a:r>
                <a:rPr lang="en-US" sz="2400" i="1" dirty="0">
                  <a:latin typeface="+mj-lt"/>
                </a:rPr>
                <a:t>v</a:t>
              </a:r>
              <a:r>
                <a:rPr lang="en-US" sz="2400" i="1" baseline="-25000" dirty="0">
                  <a:latin typeface="+mj-lt"/>
                </a:rPr>
                <a:t>0</a:t>
              </a:r>
              <a:r>
                <a:rPr lang="en-US" sz="2400" i="1" dirty="0">
                  <a:latin typeface="+mj-lt"/>
                </a:rPr>
                <a:t> </a:t>
              </a:r>
              <a:r>
                <a:rPr lang="en-US" sz="2400" b="1" i="1" dirty="0">
                  <a:latin typeface="+mj-lt"/>
                </a:rPr>
                <a:t>Z</a:t>
              </a:r>
              <a:endParaRPr lang="en-US" sz="2400" i="1" dirty="0">
                <a:latin typeface="+mj-lt"/>
              </a:endParaRPr>
            </a:p>
          </p:txBody>
        </p:sp>
        <p:sp>
          <p:nvSpPr>
            <p:cNvPr id="14" name="TextBox 13"/>
            <p:cNvSpPr txBox="1"/>
            <p:nvPr/>
          </p:nvSpPr>
          <p:spPr>
            <a:xfrm>
              <a:off x="1295400" y="1290935"/>
              <a:ext cx="457200" cy="461665"/>
            </a:xfrm>
            <a:prstGeom prst="rect">
              <a:avLst/>
            </a:prstGeom>
            <a:noFill/>
          </p:spPr>
          <p:txBody>
            <a:bodyPr wrap="square" rtlCol="0">
              <a:spAutoFit/>
            </a:bodyPr>
            <a:lstStyle/>
            <a:p>
              <a:r>
                <a:rPr lang="en-US" sz="2400" b="1" dirty="0">
                  <a:latin typeface="+mj-lt"/>
                </a:rPr>
                <a:t>^</a:t>
              </a:r>
            </a:p>
          </p:txBody>
        </p:sp>
      </p:grpSp>
      <p:grpSp>
        <p:nvGrpSpPr>
          <p:cNvPr id="16" name="Group 15"/>
          <p:cNvGrpSpPr/>
          <p:nvPr/>
        </p:nvGrpSpPr>
        <p:grpSpPr>
          <a:xfrm>
            <a:off x="7239000" y="1443335"/>
            <a:ext cx="1066800" cy="1223665"/>
            <a:chOff x="914400" y="1290935"/>
            <a:chExt cx="1066800" cy="1223665"/>
          </a:xfrm>
        </p:grpSpPr>
        <p:cxnSp>
          <p:nvCxnSpPr>
            <p:cNvPr id="17" name="Straight Arrow Connector 16"/>
            <p:cNvCxnSpPr/>
            <p:nvPr/>
          </p:nvCxnSpPr>
          <p:spPr>
            <a:xfrm>
              <a:off x="914400" y="19050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914400" y="20574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914400" y="22098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914400" y="23622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914400" y="25146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14400" y="1447800"/>
              <a:ext cx="1066800" cy="461665"/>
            </a:xfrm>
            <a:prstGeom prst="rect">
              <a:avLst/>
            </a:prstGeom>
            <a:noFill/>
          </p:spPr>
          <p:txBody>
            <a:bodyPr wrap="square" rtlCol="0">
              <a:spAutoFit/>
            </a:bodyPr>
            <a:lstStyle/>
            <a:p>
              <a:r>
                <a:rPr lang="en-US" sz="2400" i="1" dirty="0">
                  <a:latin typeface="+mj-lt"/>
                </a:rPr>
                <a:t>v</a:t>
              </a:r>
              <a:r>
                <a:rPr lang="en-US" sz="2400" i="1" baseline="-25000" dirty="0">
                  <a:latin typeface="+mj-lt"/>
                </a:rPr>
                <a:t>0</a:t>
              </a:r>
              <a:r>
                <a:rPr lang="en-US" sz="2400" i="1" dirty="0">
                  <a:latin typeface="+mj-lt"/>
                </a:rPr>
                <a:t> </a:t>
              </a:r>
              <a:r>
                <a:rPr lang="en-US" sz="2400" b="1" i="1" dirty="0">
                  <a:latin typeface="+mj-lt"/>
                </a:rPr>
                <a:t>Z</a:t>
              </a:r>
              <a:endParaRPr lang="en-US" sz="2400" i="1" dirty="0">
                <a:latin typeface="+mj-lt"/>
              </a:endParaRPr>
            </a:p>
          </p:txBody>
        </p:sp>
        <p:sp>
          <p:nvSpPr>
            <p:cNvPr id="23" name="TextBox 22"/>
            <p:cNvSpPr txBox="1"/>
            <p:nvPr/>
          </p:nvSpPr>
          <p:spPr>
            <a:xfrm>
              <a:off x="1295400" y="1290935"/>
              <a:ext cx="457200" cy="461665"/>
            </a:xfrm>
            <a:prstGeom prst="rect">
              <a:avLst/>
            </a:prstGeom>
            <a:noFill/>
          </p:spPr>
          <p:txBody>
            <a:bodyPr wrap="square" rtlCol="0">
              <a:spAutoFit/>
            </a:bodyPr>
            <a:lstStyle/>
            <a:p>
              <a:r>
                <a:rPr lang="en-US" sz="2400" b="1" dirty="0">
                  <a:latin typeface="+mj-lt"/>
                </a:rPr>
                <a:t>^</a:t>
              </a:r>
            </a:p>
          </p:txBody>
        </p:sp>
      </p:grpSp>
      <p:graphicFrame>
        <p:nvGraphicFramePr>
          <p:cNvPr id="24" name="Object 23"/>
          <p:cNvGraphicFramePr>
            <a:graphicFrameLocks noChangeAspect="1"/>
          </p:cNvGraphicFramePr>
          <p:nvPr>
            <p:extLst>
              <p:ext uri="{D42A27DB-BD31-4B8C-83A1-F6EECF244321}">
                <p14:modId xmlns:p14="http://schemas.microsoft.com/office/powerpoint/2010/main" val="3458908137"/>
              </p:ext>
            </p:extLst>
          </p:nvPr>
        </p:nvGraphicFramePr>
        <p:xfrm>
          <a:off x="2209800" y="3330575"/>
          <a:ext cx="1646238" cy="1622425"/>
        </p:xfrm>
        <a:graphic>
          <a:graphicData uri="http://schemas.openxmlformats.org/presentationml/2006/ole">
            <mc:AlternateContent xmlns:mc="http://schemas.openxmlformats.org/markup-compatibility/2006">
              <mc:Choice xmlns:v="urn:schemas-microsoft-com:vml" Requires="v">
                <p:oleObj name="数式" r:id="rId3" imgW="685800" imgH="685800" progId="Equation.3">
                  <p:embed/>
                </p:oleObj>
              </mc:Choice>
              <mc:Fallback>
                <p:oleObj name="数式" r:id="rId3" imgW="685800" imgH="685800" progId="Equation.3">
                  <p:embed/>
                  <p:pic>
                    <p:nvPicPr>
                      <p:cNvPr id="0" name=""/>
                      <p:cNvPicPr>
                        <a:picLocks noChangeAspect="1" noChangeArrowheads="1"/>
                      </p:cNvPicPr>
                      <p:nvPr/>
                    </p:nvPicPr>
                    <p:blipFill>
                      <a:blip r:embed="rId4"/>
                      <a:srcRect/>
                      <a:stretch>
                        <a:fillRect/>
                      </a:stretch>
                    </p:blipFill>
                    <p:spPr bwMode="auto">
                      <a:xfrm>
                        <a:off x="2209800" y="3330575"/>
                        <a:ext cx="1646238"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6" name="Straight Arrow Connector 25"/>
          <p:cNvCxnSpPr/>
          <p:nvPr/>
        </p:nvCxnSpPr>
        <p:spPr>
          <a:xfrm flipV="1">
            <a:off x="2895600" y="914400"/>
            <a:ext cx="0" cy="11788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971800" y="838200"/>
            <a:ext cx="457200" cy="461665"/>
          </a:xfrm>
          <a:prstGeom prst="rect">
            <a:avLst/>
          </a:prstGeom>
          <a:noFill/>
        </p:spPr>
        <p:txBody>
          <a:bodyPr wrap="square" rtlCol="0">
            <a:spAutoFit/>
          </a:bodyPr>
          <a:lstStyle/>
          <a:p>
            <a:r>
              <a:rPr lang="en-US" sz="2400" b="1" dirty="0">
                <a:latin typeface="+mj-lt"/>
              </a:rPr>
              <a:t>^</a:t>
            </a:r>
          </a:p>
        </p:txBody>
      </p:sp>
      <p:sp>
        <p:nvSpPr>
          <p:cNvPr id="28" name="TextBox 27"/>
          <p:cNvSpPr txBox="1"/>
          <p:nvPr/>
        </p:nvSpPr>
        <p:spPr>
          <a:xfrm>
            <a:off x="2971800" y="990600"/>
            <a:ext cx="533400" cy="457200"/>
          </a:xfrm>
          <a:prstGeom prst="rect">
            <a:avLst/>
          </a:prstGeom>
          <a:noFill/>
        </p:spPr>
        <p:txBody>
          <a:bodyPr wrap="square" rtlCol="0">
            <a:spAutoFit/>
          </a:bodyPr>
          <a:lstStyle/>
          <a:p>
            <a:r>
              <a:rPr lang="en-US" sz="2400" b="1" dirty="0">
                <a:latin typeface="+mj-lt"/>
              </a:rPr>
              <a:t>X</a:t>
            </a:r>
          </a:p>
        </p:txBody>
      </p:sp>
      <p:cxnSp>
        <p:nvCxnSpPr>
          <p:cNvPr id="30" name="Straight Arrow Connector 29"/>
          <p:cNvCxnSpPr/>
          <p:nvPr/>
        </p:nvCxnSpPr>
        <p:spPr>
          <a:xfrm>
            <a:off x="2895600" y="2120900"/>
            <a:ext cx="1447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343400" y="1752600"/>
            <a:ext cx="457200" cy="461665"/>
          </a:xfrm>
          <a:prstGeom prst="rect">
            <a:avLst/>
          </a:prstGeom>
          <a:noFill/>
        </p:spPr>
        <p:txBody>
          <a:bodyPr wrap="square" rtlCol="0">
            <a:spAutoFit/>
          </a:bodyPr>
          <a:lstStyle/>
          <a:p>
            <a:r>
              <a:rPr lang="en-US" sz="2400" b="1" dirty="0">
                <a:latin typeface="+mj-lt"/>
              </a:rPr>
              <a:t>^</a:t>
            </a:r>
          </a:p>
        </p:txBody>
      </p:sp>
      <p:sp>
        <p:nvSpPr>
          <p:cNvPr id="32" name="TextBox 31"/>
          <p:cNvSpPr txBox="1"/>
          <p:nvPr/>
        </p:nvSpPr>
        <p:spPr>
          <a:xfrm>
            <a:off x="4343400" y="1905000"/>
            <a:ext cx="533400" cy="457200"/>
          </a:xfrm>
          <a:prstGeom prst="rect">
            <a:avLst/>
          </a:prstGeom>
          <a:noFill/>
        </p:spPr>
        <p:txBody>
          <a:bodyPr wrap="square" rtlCol="0">
            <a:spAutoFit/>
          </a:bodyPr>
          <a:lstStyle/>
          <a:p>
            <a:r>
              <a:rPr lang="en-US" sz="2400" b="1" dirty="0">
                <a:latin typeface="+mj-lt"/>
              </a:rPr>
              <a:t>Z</a:t>
            </a:r>
          </a:p>
        </p:txBody>
      </p:sp>
      <p:cxnSp>
        <p:nvCxnSpPr>
          <p:cNvPr id="34" name="Straight Arrow Connector 33"/>
          <p:cNvCxnSpPr>
            <a:endCxn id="6" idx="7"/>
          </p:cNvCxnSpPr>
          <p:nvPr/>
        </p:nvCxnSpPr>
        <p:spPr>
          <a:xfrm flipV="1">
            <a:off x="2895600" y="1689155"/>
            <a:ext cx="377171" cy="43174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200400" y="1371600"/>
            <a:ext cx="1295400" cy="461665"/>
          </a:xfrm>
          <a:prstGeom prst="rect">
            <a:avLst/>
          </a:prstGeom>
          <a:noFill/>
        </p:spPr>
        <p:txBody>
          <a:bodyPr wrap="square" rtlCol="0">
            <a:spAutoFit/>
          </a:bodyPr>
          <a:lstStyle/>
          <a:p>
            <a:r>
              <a:rPr lang="en-US" sz="2400" i="1" dirty="0">
                <a:latin typeface="+mj-lt"/>
              </a:rPr>
              <a:t>r=a</a:t>
            </a:r>
          </a:p>
        </p:txBody>
      </p:sp>
      <p:sp>
        <p:nvSpPr>
          <p:cNvPr id="36" name="TextBox 35"/>
          <p:cNvSpPr txBox="1"/>
          <p:nvPr/>
        </p:nvSpPr>
        <p:spPr>
          <a:xfrm>
            <a:off x="3124200" y="1676400"/>
            <a:ext cx="914400" cy="461665"/>
          </a:xfrm>
          <a:prstGeom prst="rect">
            <a:avLst/>
          </a:prstGeom>
          <a:noFill/>
        </p:spPr>
        <p:txBody>
          <a:bodyPr wrap="square" rtlCol="0">
            <a:spAutoFit/>
          </a:bodyPr>
          <a:lstStyle/>
          <a:p>
            <a:r>
              <a:rPr lang="en-US" sz="2400" b="1" dirty="0">
                <a:latin typeface="Symbol" pitchFamily="18" charset="2"/>
              </a:rPr>
              <a:t>q</a:t>
            </a:r>
          </a:p>
        </p:txBody>
      </p:sp>
    </p:spTree>
    <p:extLst>
      <p:ext uri="{BB962C8B-B14F-4D97-AF65-F5344CB8AC3E}">
        <p14:creationId xmlns:p14="http://schemas.microsoft.com/office/powerpoint/2010/main" val="2726198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10/30/2023</a:t>
            </a:r>
            <a:endParaRPr lang="en-US" dirty="0"/>
          </a:p>
        </p:txBody>
      </p:sp>
      <p:sp>
        <p:nvSpPr>
          <p:cNvPr id="3" name="Footer Placeholder 2"/>
          <p:cNvSpPr>
            <a:spLocks noGrp="1"/>
          </p:cNvSpPr>
          <p:nvPr>
            <p:ph type="ftr" sz="quarter" idx="11"/>
          </p:nvPr>
        </p:nvSpPr>
        <p:spPr/>
        <p:txBody>
          <a:bodyPr/>
          <a:lstStyle/>
          <a:p>
            <a:r>
              <a:rPr lang="en-US"/>
              <a:t>PHY 711  Fall 2023 --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17207955"/>
              </p:ext>
            </p:extLst>
          </p:nvPr>
        </p:nvGraphicFramePr>
        <p:xfrm>
          <a:off x="304800" y="152400"/>
          <a:ext cx="8466138" cy="2133600"/>
        </p:xfrm>
        <a:graphic>
          <a:graphicData uri="http://schemas.openxmlformats.org/presentationml/2006/ole">
            <mc:AlternateContent xmlns:mc="http://schemas.openxmlformats.org/markup-compatibility/2006">
              <mc:Choice xmlns:v="urn:schemas-microsoft-com:vml" Requires="v">
                <p:oleObj name="数式" r:id="rId3" imgW="3543120" imgH="901440" progId="Equation.3">
                  <p:embed/>
                </p:oleObj>
              </mc:Choice>
              <mc:Fallback>
                <p:oleObj name="数式" r:id="rId3" imgW="3543120" imgH="901440" progId="Equation.3">
                  <p:embed/>
                  <p:pic>
                    <p:nvPicPr>
                      <p:cNvPr id="0" name=""/>
                      <p:cNvPicPr>
                        <a:picLocks noChangeAspect="1" noChangeArrowheads="1"/>
                      </p:cNvPicPr>
                      <p:nvPr/>
                    </p:nvPicPr>
                    <p:blipFill>
                      <a:blip r:embed="rId4"/>
                      <a:srcRect/>
                      <a:stretch>
                        <a:fillRect/>
                      </a:stretch>
                    </p:blipFill>
                    <p:spPr bwMode="auto">
                      <a:xfrm>
                        <a:off x="304800" y="152400"/>
                        <a:ext cx="84661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64578795"/>
              </p:ext>
            </p:extLst>
          </p:nvPr>
        </p:nvGraphicFramePr>
        <p:xfrm>
          <a:off x="1588" y="2327275"/>
          <a:ext cx="9072562" cy="4148138"/>
        </p:xfrm>
        <a:graphic>
          <a:graphicData uri="http://schemas.openxmlformats.org/presentationml/2006/ole">
            <mc:AlternateContent xmlns:mc="http://schemas.openxmlformats.org/markup-compatibility/2006">
              <mc:Choice xmlns:v="urn:schemas-microsoft-com:vml" Requires="v">
                <p:oleObj name="数式" r:id="rId5" imgW="3797280" imgH="1752480" progId="Equation.3">
                  <p:embed/>
                </p:oleObj>
              </mc:Choice>
              <mc:Fallback>
                <p:oleObj name="数式" r:id="rId5" imgW="3797280" imgH="1752480" progId="Equation.3">
                  <p:embed/>
                  <p:pic>
                    <p:nvPicPr>
                      <p:cNvPr id="0" name=""/>
                      <p:cNvPicPr>
                        <a:picLocks noChangeAspect="1" noChangeArrowheads="1"/>
                      </p:cNvPicPr>
                      <p:nvPr/>
                    </p:nvPicPr>
                    <p:blipFill>
                      <a:blip r:embed="rId6"/>
                      <a:srcRect/>
                      <a:stretch>
                        <a:fillRect/>
                      </a:stretch>
                    </p:blipFill>
                    <p:spPr bwMode="auto">
                      <a:xfrm>
                        <a:off x="1588" y="2327275"/>
                        <a:ext cx="9072562"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60738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10/30/2023</a:t>
            </a:r>
            <a:endParaRPr lang="en-US" dirty="0"/>
          </a:p>
        </p:txBody>
      </p:sp>
      <p:sp>
        <p:nvSpPr>
          <p:cNvPr id="3" name="Footer Placeholder 2"/>
          <p:cNvSpPr>
            <a:spLocks noGrp="1"/>
          </p:cNvSpPr>
          <p:nvPr>
            <p:ph type="ftr" sz="quarter" idx="11"/>
          </p:nvPr>
        </p:nvSpPr>
        <p:spPr/>
        <p:txBody>
          <a:bodyPr/>
          <a:lstStyle/>
          <a:p>
            <a:r>
              <a:rPr lang="en-US"/>
              <a:t>PHY 711  Fall 2023 --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99832723"/>
              </p:ext>
            </p:extLst>
          </p:nvPr>
        </p:nvGraphicFramePr>
        <p:xfrm>
          <a:off x="533400" y="76200"/>
          <a:ext cx="6858000" cy="2405063"/>
        </p:xfrm>
        <a:graphic>
          <a:graphicData uri="http://schemas.openxmlformats.org/presentationml/2006/ole">
            <mc:AlternateContent xmlns:mc="http://schemas.openxmlformats.org/markup-compatibility/2006">
              <mc:Choice xmlns:v="urn:schemas-microsoft-com:vml" Requires="v">
                <p:oleObj name="数式" r:id="rId3" imgW="2869920" imgH="1015920" progId="Equation.3">
                  <p:embed/>
                </p:oleObj>
              </mc:Choice>
              <mc:Fallback>
                <p:oleObj name="数式" r:id="rId3" imgW="2869920" imgH="1015920" progId="Equation.3">
                  <p:embed/>
                  <p:pic>
                    <p:nvPicPr>
                      <p:cNvPr id="0" name=""/>
                      <p:cNvPicPr>
                        <a:picLocks noChangeAspect="1" noChangeArrowheads="1"/>
                      </p:cNvPicPr>
                      <p:nvPr/>
                    </p:nvPicPr>
                    <p:blipFill>
                      <a:blip r:embed="rId4"/>
                      <a:srcRect/>
                      <a:stretch>
                        <a:fillRect/>
                      </a:stretch>
                    </p:blipFill>
                    <p:spPr bwMode="auto">
                      <a:xfrm>
                        <a:off x="533400" y="76200"/>
                        <a:ext cx="685800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08454155"/>
              </p:ext>
            </p:extLst>
          </p:nvPr>
        </p:nvGraphicFramePr>
        <p:xfrm>
          <a:off x="609600" y="2500313"/>
          <a:ext cx="5946775" cy="3697287"/>
        </p:xfrm>
        <a:graphic>
          <a:graphicData uri="http://schemas.openxmlformats.org/presentationml/2006/ole">
            <mc:AlternateContent xmlns:mc="http://schemas.openxmlformats.org/markup-compatibility/2006">
              <mc:Choice xmlns:v="urn:schemas-microsoft-com:vml" Requires="v">
                <p:oleObj name="数式" r:id="rId5" imgW="2489040" imgH="1562040" progId="Equation.3">
                  <p:embed/>
                </p:oleObj>
              </mc:Choice>
              <mc:Fallback>
                <p:oleObj name="数式" r:id="rId5" imgW="2489040" imgH="1562040" progId="Equation.3">
                  <p:embed/>
                  <p:pic>
                    <p:nvPicPr>
                      <p:cNvPr id="0" name=""/>
                      <p:cNvPicPr>
                        <a:picLocks noChangeAspect="1" noChangeArrowheads="1"/>
                      </p:cNvPicPr>
                      <p:nvPr/>
                    </p:nvPicPr>
                    <p:blipFill>
                      <a:blip r:embed="rId6"/>
                      <a:srcRect/>
                      <a:stretch>
                        <a:fillRect/>
                      </a:stretch>
                    </p:blipFill>
                    <p:spPr bwMode="auto">
                      <a:xfrm>
                        <a:off x="609600" y="2500313"/>
                        <a:ext cx="5946775" cy="369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04047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10/30/2023</a:t>
            </a:r>
            <a:endParaRPr lang="en-US" dirty="0"/>
          </a:p>
        </p:txBody>
      </p:sp>
      <p:sp>
        <p:nvSpPr>
          <p:cNvPr id="3" name="Footer Placeholder 2"/>
          <p:cNvSpPr>
            <a:spLocks noGrp="1"/>
          </p:cNvSpPr>
          <p:nvPr>
            <p:ph type="ftr" sz="quarter" idx="11"/>
          </p:nvPr>
        </p:nvSpPr>
        <p:spPr/>
        <p:txBody>
          <a:bodyPr/>
          <a:lstStyle/>
          <a:p>
            <a:r>
              <a:rPr lang="en-US"/>
              <a:t>PHY 711  Fall 2023 --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60587508"/>
              </p:ext>
            </p:extLst>
          </p:nvPr>
        </p:nvGraphicFramePr>
        <p:xfrm>
          <a:off x="974725" y="381000"/>
          <a:ext cx="4429125" cy="3425825"/>
        </p:xfrm>
        <a:graphic>
          <a:graphicData uri="http://schemas.openxmlformats.org/presentationml/2006/ole">
            <mc:AlternateContent xmlns:mc="http://schemas.openxmlformats.org/markup-compatibility/2006">
              <mc:Choice xmlns:v="urn:schemas-microsoft-com:vml" Requires="v">
                <p:oleObj name="数式" r:id="rId3" imgW="1854000" imgH="1447560" progId="Equation.3">
                  <p:embed/>
                </p:oleObj>
              </mc:Choice>
              <mc:Fallback>
                <p:oleObj name="数式" r:id="rId3" imgW="1854000" imgH="1447560" progId="Equation.3">
                  <p:embed/>
                  <p:pic>
                    <p:nvPicPr>
                      <p:cNvPr id="0" name=""/>
                      <p:cNvPicPr>
                        <a:picLocks noChangeAspect="1" noChangeArrowheads="1"/>
                      </p:cNvPicPr>
                      <p:nvPr/>
                    </p:nvPicPr>
                    <p:blipFill>
                      <a:blip r:embed="rId4"/>
                      <a:srcRect/>
                      <a:stretch>
                        <a:fillRect/>
                      </a:stretch>
                    </p:blipFill>
                    <p:spPr bwMode="auto">
                      <a:xfrm>
                        <a:off x="974725" y="381000"/>
                        <a:ext cx="4429125"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54007760"/>
              </p:ext>
            </p:extLst>
          </p:nvPr>
        </p:nvGraphicFramePr>
        <p:xfrm>
          <a:off x="537210" y="4343400"/>
          <a:ext cx="8149590" cy="1752600"/>
        </p:xfrm>
        <a:graphic>
          <a:graphicData uri="http://schemas.openxmlformats.org/presentationml/2006/ole">
            <mc:AlternateContent xmlns:mc="http://schemas.openxmlformats.org/markup-compatibility/2006">
              <mc:Choice xmlns:v="urn:schemas-microsoft-com:vml" Requires="v">
                <p:oleObj name="Equation" r:id="rId5" imgW="6019560" imgH="1307880" progId="Equation.DSMT4">
                  <p:embed/>
                </p:oleObj>
              </mc:Choice>
              <mc:Fallback>
                <p:oleObj name="Equation" r:id="rId5" imgW="6019560" imgH="1307880" progId="Equation.DSMT4">
                  <p:embed/>
                  <p:pic>
                    <p:nvPicPr>
                      <p:cNvPr id="0" name=""/>
                      <p:cNvPicPr>
                        <a:picLocks noChangeAspect="1" noChangeArrowheads="1"/>
                      </p:cNvPicPr>
                      <p:nvPr/>
                    </p:nvPicPr>
                    <p:blipFill>
                      <a:blip r:embed="rId6"/>
                      <a:srcRect/>
                      <a:stretch>
                        <a:fillRect/>
                      </a:stretch>
                    </p:blipFill>
                    <p:spPr bwMode="auto">
                      <a:xfrm>
                        <a:off x="537210" y="4343400"/>
                        <a:ext cx="8149590" cy="1752600"/>
                      </a:xfrm>
                      <a:prstGeom prst="rect">
                        <a:avLst/>
                      </a:prstGeom>
                      <a:noFill/>
                      <a:ln>
                        <a:noFill/>
                      </a:ln>
                    </p:spPr>
                  </p:pic>
                </p:oleObj>
              </mc:Fallback>
            </mc:AlternateContent>
          </a:graphicData>
        </a:graphic>
      </p:graphicFrame>
      <p:sp>
        <p:nvSpPr>
          <p:cNvPr id="7" name="TextBox 6"/>
          <p:cNvSpPr txBox="1"/>
          <p:nvPr/>
        </p:nvSpPr>
        <p:spPr>
          <a:xfrm>
            <a:off x="609600" y="6096000"/>
            <a:ext cx="4876800" cy="461665"/>
          </a:xfrm>
          <a:prstGeom prst="rect">
            <a:avLst/>
          </a:prstGeom>
          <a:noFill/>
        </p:spPr>
        <p:txBody>
          <a:bodyPr wrap="square" rtlCol="0">
            <a:spAutoFit/>
          </a:bodyPr>
          <a:lstStyle/>
          <a:p>
            <a:r>
              <a:rPr lang="en-US" sz="2400" dirty="0">
                <a:latin typeface="+mj-lt"/>
              </a:rPr>
              <a:t>to be continued …</a:t>
            </a:r>
          </a:p>
        </p:txBody>
      </p:sp>
    </p:spTree>
    <p:extLst>
      <p:ext uri="{BB962C8B-B14F-4D97-AF65-F5344CB8AC3E}">
        <p14:creationId xmlns:p14="http://schemas.microsoft.com/office/powerpoint/2010/main" val="772928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1629D5-6A56-558D-55F5-03891B8B9A34}"/>
              </a:ext>
            </a:extLst>
          </p:cNvPr>
          <p:cNvSpPr>
            <a:spLocks noGrp="1"/>
          </p:cNvSpPr>
          <p:nvPr>
            <p:ph type="dt" sz="half" idx="10"/>
          </p:nvPr>
        </p:nvSpPr>
        <p:spPr/>
        <p:txBody>
          <a:bodyPr/>
          <a:lstStyle/>
          <a:p>
            <a:r>
              <a:rPr lang="en-US"/>
              <a:t>10/30/2023</a:t>
            </a:r>
            <a:endParaRPr lang="en-US" dirty="0"/>
          </a:p>
        </p:txBody>
      </p:sp>
      <p:sp>
        <p:nvSpPr>
          <p:cNvPr id="3" name="Footer Placeholder 2">
            <a:extLst>
              <a:ext uri="{FF2B5EF4-FFF2-40B4-BE49-F238E27FC236}">
                <a16:creationId xmlns:a16="http://schemas.microsoft.com/office/drawing/2014/main" id="{0EC0CE7C-AA33-1812-7066-9BD9409C6E96}"/>
              </a:ext>
            </a:extLst>
          </p:cNvPr>
          <p:cNvSpPr>
            <a:spLocks noGrp="1"/>
          </p:cNvSpPr>
          <p:nvPr>
            <p:ph type="ftr" sz="quarter" idx="11"/>
          </p:nvPr>
        </p:nvSpPr>
        <p:spPr/>
        <p:txBody>
          <a:bodyPr/>
          <a:lstStyle/>
          <a:p>
            <a:r>
              <a:rPr lang="en-US"/>
              <a:t>PHY 711  Fall 2023 -- Lecture 27</a:t>
            </a:r>
            <a:endParaRPr lang="en-US" dirty="0"/>
          </a:p>
        </p:txBody>
      </p:sp>
      <p:sp>
        <p:nvSpPr>
          <p:cNvPr id="4" name="Slide Number Placeholder 3">
            <a:extLst>
              <a:ext uri="{FF2B5EF4-FFF2-40B4-BE49-F238E27FC236}">
                <a16:creationId xmlns:a16="http://schemas.microsoft.com/office/drawing/2014/main" id="{F863C3D6-2E7F-1295-14EB-8362AFDE13BC}"/>
              </a:ext>
            </a:extLst>
          </p:cNvPr>
          <p:cNvSpPr>
            <a:spLocks noGrp="1"/>
          </p:cNvSpPr>
          <p:nvPr>
            <p:ph type="sldNum" sz="quarter" idx="12"/>
          </p:nvPr>
        </p:nvSpPr>
        <p:spPr/>
        <p:txBody>
          <a:bodyPr/>
          <a:lstStyle/>
          <a:p>
            <a:fld id="{CE368B07-CEBF-4C80-90AF-53B34FA04CF3}" type="slidenum">
              <a:rPr lang="en-US" smtClean="0"/>
              <a:pPr/>
              <a:t>3</a:t>
            </a:fld>
            <a:endParaRPr lang="en-US" dirty="0"/>
          </a:p>
        </p:txBody>
      </p:sp>
      <p:pic>
        <p:nvPicPr>
          <p:cNvPr id="5" name="Picture 4">
            <a:extLst>
              <a:ext uri="{FF2B5EF4-FFF2-40B4-BE49-F238E27FC236}">
                <a16:creationId xmlns:a16="http://schemas.microsoft.com/office/drawing/2014/main" id="{EDAB9766-3BAC-C0EE-44F1-13AE740031E1}"/>
              </a:ext>
            </a:extLst>
          </p:cNvPr>
          <p:cNvPicPr>
            <a:picLocks noChangeAspect="1"/>
          </p:cNvPicPr>
          <p:nvPr/>
        </p:nvPicPr>
        <p:blipFill>
          <a:blip r:embed="rId2"/>
          <a:stretch>
            <a:fillRect/>
          </a:stretch>
        </p:blipFill>
        <p:spPr>
          <a:xfrm>
            <a:off x="228600" y="990600"/>
            <a:ext cx="8580479" cy="3489394"/>
          </a:xfrm>
          <a:prstGeom prst="rect">
            <a:avLst/>
          </a:prstGeom>
        </p:spPr>
      </p:pic>
    </p:spTree>
    <p:extLst>
      <p:ext uri="{BB962C8B-B14F-4D97-AF65-F5344CB8AC3E}">
        <p14:creationId xmlns:p14="http://schemas.microsoft.com/office/powerpoint/2010/main" val="639364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1FC51C-6183-D020-6EA7-6B7CCE0FF9A9}"/>
              </a:ext>
            </a:extLst>
          </p:cNvPr>
          <p:cNvPicPr>
            <a:picLocks noChangeAspect="1"/>
          </p:cNvPicPr>
          <p:nvPr/>
        </p:nvPicPr>
        <p:blipFill>
          <a:blip r:embed="rId3"/>
          <a:stretch>
            <a:fillRect/>
          </a:stretch>
        </p:blipFill>
        <p:spPr>
          <a:xfrm>
            <a:off x="5179787" y="1099162"/>
            <a:ext cx="3824541" cy="3636256"/>
          </a:xfrm>
          <a:prstGeom prst="rect">
            <a:avLst/>
          </a:prstGeom>
        </p:spPr>
      </p:pic>
      <p:pic>
        <p:nvPicPr>
          <p:cNvPr id="6" name="Picture 5">
            <a:extLst>
              <a:ext uri="{FF2B5EF4-FFF2-40B4-BE49-F238E27FC236}">
                <a16:creationId xmlns:a16="http://schemas.microsoft.com/office/drawing/2014/main" id="{B3BC2A46-4584-7B11-351F-EE7CA6F87ECF}"/>
              </a:ext>
            </a:extLst>
          </p:cNvPr>
          <p:cNvPicPr>
            <a:picLocks noChangeAspect="1"/>
          </p:cNvPicPr>
          <p:nvPr/>
        </p:nvPicPr>
        <p:blipFill>
          <a:blip r:embed="rId4"/>
          <a:stretch>
            <a:fillRect/>
          </a:stretch>
        </p:blipFill>
        <p:spPr>
          <a:xfrm>
            <a:off x="536403" y="1076188"/>
            <a:ext cx="4138980" cy="3798271"/>
          </a:xfrm>
          <a:prstGeom prst="rect">
            <a:avLst/>
          </a:prstGeom>
        </p:spPr>
      </p:pic>
      <p:sp>
        <p:nvSpPr>
          <p:cNvPr id="2" name="Date Placeholder 1">
            <a:extLst>
              <a:ext uri="{FF2B5EF4-FFF2-40B4-BE49-F238E27FC236}">
                <a16:creationId xmlns:a16="http://schemas.microsoft.com/office/drawing/2014/main" id="{88913EA8-EBEC-4E84-AF15-E96947F76FCD}"/>
              </a:ext>
            </a:extLst>
          </p:cNvPr>
          <p:cNvSpPr>
            <a:spLocks noGrp="1"/>
          </p:cNvSpPr>
          <p:nvPr>
            <p:ph type="dt" sz="half" idx="10"/>
          </p:nvPr>
        </p:nvSpPr>
        <p:spPr/>
        <p:txBody>
          <a:bodyPr/>
          <a:lstStyle/>
          <a:p>
            <a:r>
              <a:rPr lang="en-US"/>
              <a:t>10/30/2023</a:t>
            </a:r>
            <a:endParaRPr lang="en-US" dirty="0"/>
          </a:p>
        </p:txBody>
      </p:sp>
      <p:sp>
        <p:nvSpPr>
          <p:cNvPr id="3" name="Footer Placeholder 2">
            <a:extLst>
              <a:ext uri="{FF2B5EF4-FFF2-40B4-BE49-F238E27FC236}">
                <a16:creationId xmlns:a16="http://schemas.microsoft.com/office/drawing/2014/main" id="{602AC155-03B7-4A90-9242-D4B09A765CFF}"/>
              </a:ext>
            </a:extLst>
          </p:cNvPr>
          <p:cNvSpPr>
            <a:spLocks noGrp="1"/>
          </p:cNvSpPr>
          <p:nvPr>
            <p:ph type="ftr" sz="quarter" idx="11"/>
          </p:nvPr>
        </p:nvSpPr>
        <p:spPr/>
        <p:txBody>
          <a:bodyPr/>
          <a:lstStyle/>
          <a:p>
            <a:r>
              <a:rPr lang="en-US"/>
              <a:t>PHY 711  Fall 2023 -- Lecture 27</a:t>
            </a:r>
            <a:endParaRPr lang="en-US" dirty="0"/>
          </a:p>
        </p:txBody>
      </p:sp>
      <p:sp>
        <p:nvSpPr>
          <p:cNvPr id="4" name="Slide Number Placeholder 3">
            <a:extLst>
              <a:ext uri="{FF2B5EF4-FFF2-40B4-BE49-F238E27FC236}">
                <a16:creationId xmlns:a16="http://schemas.microsoft.com/office/drawing/2014/main" id="{CDA06DF9-CF11-4298-9466-715F1EA1FA9B}"/>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a:extLst>
              <a:ext uri="{FF2B5EF4-FFF2-40B4-BE49-F238E27FC236}">
                <a16:creationId xmlns:a16="http://schemas.microsoft.com/office/drawing/2014/main" id="{688E52DF-6E3E-430B-BA25-AFB6FB2F9F38}"/>
              </a:ext>
            </a:extLst>
          </p:cNvPr>
          <p:cNvSpPr txBox="1"/>
          <p:nvPr/>
        </p:nvSpPr>
        <p:spPr>
          <a:xfrm>
            <a:off x="304800" y="304800"/>
            <a:ext cx="8229600" cy="461665"/>
          </a:xfrm>
          <a:prstGeom prst="rect">
            <a:avLst/>
          </a:prstGeom>
          <a:noFill/>
        </p:spPr>
        <p:txBody>
          <a:bodyPr wrap="square" rtlCol="0">
            <a:spAutoFit/>
          </a:bodyPr>
          <a:lstStyle/>
          <a:p>
            <a:r>
              <a:rPr lang="en-US" sz="2400" dirty="0">
                <a:latin typeface="+mj-lt"/>
              </a:rPr>
              <a:t>Now is a good time to start thinking about your projects --</a:t>
            </a:r>
          </a:p>
        </p:txBody>
      </p:sp>
      <p:sp>
        <p:nvSpPr>
          <p:cNvPr id="7" name="Rectangle 6">
            <a:extLst>
              <a:ext uri="{FF2B5EF4-FFF2-40B4-BE49-F238E27FC236}">
                <a16:creationId xmlns:a16="http://schemas.microsoft.com/office/drawing/2014/main" id="{5A7F0378-5465-4225-B692-3405F6CA0F4B}"/>
              </a:ext>
            </a:extLst>
          </p:cNvPr>
          <p:cNvSpPr/>
          <p:nvPr/>
        </p:nvSpPr>
        <p:spPr>
          <a:xfrm>
            <a:off x="5756839" y="2887236"/>
            <a:ext cx="2775800" cy="461665"/>
          </a:xfrm>
          <a:prstGeom prst="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Curved Right 8">
            <a:extLst>
              <a:ext uri="{FF2B5EF4-FFF2-40B4-BE49-F238E27FC236}">
                <a16:creationId xmlns:a16="http://schemas.microsoft.com/office/drawing/2014/main" id="{451F5F34-B860-42AC-A00D-61355CB61D4C}"/>
              </a:ext>
            </a:extLst>
          </p:cNvPr>
          <p:cNvSpPr/>
          <p:nvPr/>
        </p:nvSpPr>
        <p:spPr>
          <a:xfrm flipV="1">
            <a:off x="3400845" y="4577599"/>
            <a:ext cx="228600" cy="671215"/>
          </a:xfrm>
          <a:prstGeom prst="curvedRightArrow">
            <a:avLst/>
          </a:prstGeom>
          <a:ln>
            <a:solidFill>
              <a:srgbClr val="DA3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BCA931E1-52AC-4D48-BF90-7008E2F65A5F}"/>
              </a:ext>
            </a:extLst>
          </p:cNvPr>
          <p:cNvSpPr txBox="1"/>
          <p:nvPr/>
        </p:nvSpPr>
        <p:spPr>
          <a:xfrm>
            <a:off x="3423384" y="5155682"/>
            <a:ext cx="1219200" cy="646331"/>
          </a:xfrm>
          <a:prstGeom prst="rect">
            <a:avLst/>
          </a:prstGeom>
          <a:noFill/>
        </p:spPr>
        <p:txBody>
          <a:bodyPr wrap="square" rtlCol="0">
            <a:spAutoFit/>
          </a:bodyPr>
          <a:lstStyle/>
          <a:p>
            <a:r>
              <a:rPr lang="en-US" dirty="0">
                <a:solidFill>
                  <a:srgbClr val="DA32AA"/>
                </a:solidFill>
                <a:latin typeface="+mj-lt"/>
              </a:rPr>
              <a:t>Last day of class</a:t>
            </a:r>
          </a:p>
        </p:txBody>
      </p:sp>
      <p:sp>
        <p:nvSpPr>
          <p:cNvPr id="11" name="Arrow: Curved Right 10">
            <a:extLst>
              <a:ext uri="{FF2B5EF4-FFF2-40B4-BE49-F238E27FC236}">
                <a16:creationId xmlns:a16="http://schemas.microsoft.com/office/drawing/2014/main" id="{59E98D82-2711-4B69-956F-0BA8F3691F7C}"/>
              </a:ext>
            </a:extLst>
          </p:cNvPr>
          <p:cNvSpPr/>
          <p:nvPr/>
        </p:nvSpPr>
        <p:spPr>
          <a:xfrm rot="349841" flipV="1">
            <a:off x="358220" y="4483942"/>
            <a:ext cx="495300" cy="1679839"/>
          </a:xfrm>
          <a:prstGeom prst="curvedRightArrow">
            <a:avLst/>
          </a:prstGeom>
          <a:ln>
            <a:solidFill>
              <a:srgbClr val="DA3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urved Right 11">
            <a:extLst>
              <a:ext uri="{FF2B5EF4-FFF2-40B4-BE49-F238E27FC236}">
                <a16:creationId xmlns:a16="http://schemas.microsoft.com/office/drawing/2014/main" id="{AE93A05C-FB5E-4B60-A6E6-D74213A4A776}"/>
              </a:ext>
            </a:extLst>
          </p:cNvPr>
          <p:cNvSpPr/>
          <p:nvPr/>
        </p:nvSpPr>
        <p:spPr>
          <a:xfrm rot="602553" flipV="1">
            <a:off x="339169" y="4046571"/>
            <a:ext cx="533400" cy="1524000"/>
          </a:xfrm>
          <a:prstGeom prst="curvedRightArrow">
            <a:avLst/>
          </a:prstGeom>
          <a:ln>
            <a:solidFill>
              <a:srgbClr val="DA3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1F87E8C3-C0F6-424E-87C1-290CF14351BE}"/>
              </a:ext>
            </a:extLst>
          </p:cNvPr>
          <p:cNvSpPr txBox="1"/>
          <p:nvPr/>
        </p:nvSpPr>
        <p:spPr>
          <a:xfrm>
            <a:off x="702930" y="5294181"/>
            <a:ext cx="2228850" cy="369332"/>
          </a:xfrm>
          <a:prstGeom prst="rect">
            <a:avLst/>
          </a:prstGeom>
          <a:noFill/>
        </p:spPr>
        <p:txBody>
          <a:bodyPr wrap="square" rtlCol="0">
            <a:spAutoFit/>
          </a:bodyPr>
          <a:lstStyle/>
          <a:p>
            <a:r>
              <a:rPr lang="en-US" dirty="0">
                <a:latin typeface="+mj-lt"/>
              </a:rPr>
              <a:t>Presentations?</a:t>
            </a:r>
          </a:p>
        </p:txBody>
      </p:sp>
      <p:sp>
        <p:nvSpPr>
          <p:cNvPr id="14" name="TextBox 13">
            <a:extLst>
              <a:ext uri="{FF2B5EF4-FFF2-40B4-BE49-F238E27FC236}">
                <a16:creationId xmlns:a16="http://schemas.microsoft.com/office/drawing/2014/main" id="{F6674013-5B9C-4D57-AECD-E30EDEF99AE7}"/>
              </a:ext>
            </a:extLst>
          </p:cNvPr>
          <p:cNvSpPr txBox="1"/>
          <p:nvPr/>
        </p:nvSpPr>
        <p:spPr>
          <a:xfrm>
            <a:off x="726993" y="5928909"/>
            <a:ext cx="2228850" cy="369332"/>
          </a:xfrm>
          <a:prstGeom prst="rect">
            <a:avLst/>
          </a:prstGeom>
          <a:noFill/>
        </p:spPr>
        <p:txBody>
          <a:bodyPr wrap="square" rtlCol="0">
            <a:spAutoFit/>
          </a:bodyPr>
          <a:lstStyle/>
          <a:p>
            <a:r>
              <a:rPr lang="en-US" dirty="0">
                <a:latin typeface="+mj-lt"/>
              </a:rPr>
              <a:t>Presentations?</a:t>
            </a:r>
          </a:p>
        </p:txBody>
      </p:sp>
      <p:sp>
        <p:nvSpPr>
          <p:cNvPr id="15" name="Arrow: Curved Right 14">
            <a:extLst>
              <a:ext uri="{FF2B5EF4-FFF2-40B4-BE49-F238E27FC236}">
                <a16:creationId xmlns:a16="http://schemas.microsoft.com/office/drawing/2014/main" id="{B6EB0DD2-2172-409B-88ED-DDB7238317F4}"/>
              </a:ext>
            </a:extLst>
          </p:cNvPr>
          <p:cNvSpPr/>
          <p:nvPr/>
        </p:nvSpPr>
        <p:spPr>
          <a:xfrm flipV="1">
            <a:off x="4475653" y="2998148"/>
            <a:ext cx="847062" cy="2336282"/>
          </a:xfrm>
          <a:prstGeom prst="curvedRightArrow">
            <a:avLst/>
          </a:prstGeom>
          <a:ln>
            <a:solidFill>
              <a:srgbClr val="DA3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D54EC255-7B43-4408-BF7E-5E1C32F1D325}"/>
              </a:ext>
            </a:extLst>
          </p:cNvPr>
          <p:cNvSpPr txBox="1"/>
          <p:nvPr/>
        </p:nvSpPr>
        <p:spPr>
          <a:xfrm>
            <a:off x="5774352" y="4967011"/>
            <a:ext cx="3156096" cy="461665"/>
          </a:xfrm>
          <a:prstGeom prst="rect">
            <a:avLst/>
          </a:prstGeom>
          <a:noFill/>
        </p:spPr>
        <p:txBody>
          <a:bodyPr wrap="square" rtlCol="0">
            <a:spAutoFit/>
          </a:bodyPr>
          <a:lstStyle/>
          <a:p>
            <a:r>
              <a:rPr lang="en-US" sz="2400" dirty="0">
                <a:latin typeface="+mj-lt"/>
              </a:rPr>
              <a:t>Take home final</a:t>
            </a:r>
          </a:p>
        </p:txBody>
      </p:sp>
      <p:sp>
        <p:nvSpPr>
          <p:cNvPr id="19" name="Rectangle 18">
            <a:extLst>
              <a:ext uri="{FF2B5EF4-FFF2-40B4-BE49-F238E27FC236}">
                <a16:creationId xmlns:a16="http://schemas.microsoft.com/office/drawing/2014/main" id="{CF4380C8-350D-AF91-4264-79E3F95FA374}"/>
              </a:ext>
            </a:extLst>
          </p:cNvPr>
          <p:cNvSpPr/>
          <p:nvPr/>
        </p:nvSpPr>
        <p:spPr>
          <a:xfrm>
            <a:off x="2286000" y="3529292"/>
            <a:ext cx="1524000" cy="388658"/>
          </a:xfrm>
          <a:prstGeom prst="rect">
            <a:avLst/>
          </a:prstGeom>
          <a:solidFill>
            <a:srgbClr val="92D05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DF9AA0F-9E5A-A2C2-3D4F-B57533E0A902}"/>
              </a:ext>
            </a:extLst>
          </p:cNvPr>
          <p:cNvSpPr txBox="1"/>
          <p:nvPr/>
        </p:nvSpPr>
        <p:spPr>
          <a:xfrm>
            <a:off x="2491809" y="3362984"/>
            <a:ext cx="1219200" cy="276999"/>
          </a:xfrm>
          <a:prstGeom prst="rect">
            <a:avLst/>
          </a:prstGeom>
          <a:noFill/>
        </p:spPr>
        <p:txBody>
          <a:bodyPr wrap="square" rtlCol="0">
            <a:spAutoFit/>
          </a:bodyPr>
          <a:lstStyle/>
          <a:p>
            <a:r>
              <a:rPr lang="en-US" sz="1200" b="1" dirty="0">
                <a:solidFill>
                  <a:srgbClr val="00B050"/>
                </a:solidFill>
                <a:latin typeface="+mj-lt"/>
              </a:rPr>
              <a:t>Thanksgiving</a:t>
            </a:r>
          </a:p>
        </p:txBody>
      </p:sp>
    </p:spTree>
    <p:extLst>
      <p:ext uri="{BB962C8B-B14F-4D97-AF65-F5344CB8AC3E}">
        <p14:creationId xmlns:p14="http://schemas.microsoft.com/office/powerpoint/2010/main" val="696682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BBDF5C-2BA7-40FE-B975-C6D44D01475B}"/>
              </a:ext>
            </a:extLst>
          </p:cNvPr>
          <p:cNvSpPr>
            <a:spLocks noGrp="1"/>
          </p:cNvSpPr>
          <p:nvPr>
            <p:ph type="dt" sz="half" idx="10"/>
          </p:nvPr>
        </p:nvSpPr>
        <p:spPr/>
        <p:txBody>
          <a:bodyPr/>
          <a:lstStyle/>
          <a:p>
            <a:r>
              <a:rPr lang="en-US"/>
              <a:t>10/30/2023</a:t>
            </a:r>
            <a:endParaRPr lang="en-US" dirty="0"/>
          </a:p>
        </p:txBody>
      </p:sp>
      <p:sp>
        <p:nvSpPr>
          <p:cNvPr id="3" name="Footer Placeholder 2">
            <a:extLst>
              <a:ext uri="{FF2B5EF4-FFF2-40B4-BE49-F238E27FC236}">
                <a16:creationId xmlns:a16="http://schemas.microsoft.com/office/drawing/2014/main" id="{3502AC80-D9D1-4E2E-B9EE-5AE5B5C7A08F}"/>
              </a:ext>
            </a:extLst>
          </p:cNvPr>
          <p:cNvSpPr>
            <a:spLocks noGrp="1"/>
          </p:cNvSpPr>
          <p:nvPr>
            <p:ph type="ftr" sz="quarter" idx="11"/>
          </p:nvPr>
        </p:nvSpPr>
        <p:spPr/>
        <p:txBody>
          <a:bodyPr/>
          <a:lstStyle/>
          <a:p>
            <a:r>
              <a:rPr lang="en-US"/>
              <a:t>PHY 711  Fall 2023 -- Lecture 27</a:t>
            </a:r>
            <a:endParaRPr lang="en-US" dirty="0"/>
          </a:p>
        </p:txBody>
      </p:sp>
      <p:sp>
        <p:nvSpPr>
          <p:cNvPr id="4" name="Slide Number Placeholder 3">
            <a:extLst>
              <a:ext uri="{FF2B5EF4-FFF2-40B4-BE49-F238E27FC236}">
                <a16:creationId xmlns:a16="http://schemas.microsoft.com/office/drawing/2014/main" id="{73F26DF2-D4AA-4AFF-A195-A36C7DB5FE1F}"/>
              </a:ext>
            </a:extLst>
          </p:cNvPr>
          <p:cNvSpPr>
            <a:spLocks noGrp="1"/>
          </p:cNvSpPr>
          <p:nvPr>
            <p:ph type="sldNum" sz="quarter" idx="12"/>
          </p:nvPr>
        </p:nvSpPr>
        <p:spPr/>
        <p:txBody>
          <a:bodyPr/>
          <a:lstStyle/>
          <a:p>
            <a:fld id="{CE368B07-CEBF-4C80-90AF-53B34FA04CF3}" type="slidenum">
              <a:rPr lang="en-US" smtClean="0"/>
              <a:t>5</a:t>
            </a:fld>
            <a:endParaRPr lang="en-US" dirty="0"/>
          </a:p>
        </p:txBody>
      </p:sp>
      <p:sp>
        <p:nvSpPr>
          <p:cNvPr id="6" name="TextBox 5">
            <a:extLst>
              <a:ext uri="{FF2B5EF4-FFF2-40B4-BE49-F238E27FC236}">
                <a16:creationId xmlns:a16="http://schemas.microsoft.com/office/drawing/2014/main" id="{D8F8FB1B-315E-36FC-07D3-8F188919A160}"/>
              </a:ext>
            </a:extLst>
          </p:cNvPr>
          <p:cNvSpPr txBox="1"/>
          <p:nvPr/>
        </p:nvSpPr>
        <p:spPr>
          <a:xfrm>
            <a:off x="304800" y="381000"/>
            <a:ext cx="8534400" cy="2616101"/>
          </a:xfrm>
          <a:prstGeom prst="rect">
            <a:avLst/>
          </a:prstGeom>
          <a:noFill/>
        </p:spPr>
        <p:txBody>
          <a:bodyPr wrap="square" rtlCol="0">
            <a:spAutoFit/>
          </a:bodyPr>
          <a:lstStyle/>
          <a:p>
            <a:r>
              <a:rPr lang="en-US" sz="2400" dirty="0">
                <a:latin typeface="+mj-lt"/>
              </a:rPr>
              <a:t>Presentation expectations</a:t>
            </a:r>
          </a:p>
          <a:p>
            <a:pPr marL="800100" lvl="1" indent="-342900">
              <a:buFont typeface="Arial" panose="020B0604020202020204" pitchFamily="34" charset="0"/>
              <a:buChar char="•"/>
            </a:pPr>
            <a:r>
              <a:rPr lang="en-US" sz="2400" dirty="0">
                <a:latin typeface="+mj-lt"/>
              </a:rPr>
              <a:t>Prepare with </a:t>
            </a:r>
            <a:r>
              <a:rPr lang="en-US" sz="2400" dirty="0" err="1">
                <a:latin typeface="+mj-lt"/>
              </a:rPr>
              <a:t>powerpoint</a:t>
            </a:r>
            <a:r>
              <a:rPr lang="en-US" sz="2400" dirty="0">
                <a:latin typeface="+mj-lt"/>
              </a:rPr>
              <a:t> (or equivalent) for ~ 10 minutes and expect ~ 5 minutes for discussion (3 presentations per day)</a:t>
            </a:r>
          </a:p>
          <a:p>
            <a:pPr marL="800100" lvl="1" indent="-342900">
              <a:buFont typeface="Arial" panose="020B0604020202020204" pitchFamily="34" charset="0"/>
              <a:buChar char="•"/>
            </a:pPr>
            <a:r>
              <a:rPr lang="en-US" sz="2400" dirty="0">
                <a:latin typeface="+mj-lt"/>
              </a:rPr>
              <a:t>To accommodate all students,  we will need 3 days….</a:t>
            </a:r>
          </a:p>
          <a:p>
            <a:pPr marL="800100" lvl="1" indent="-342900">
              <a:buFont typeface="Arial" panose="020B0604020202020204" pitchFamily="34" charset="0"/>
              <a:buChar char="•"/>
            </a:pPr>
            <a:r>
              <a:rPr lang="en-US" sz="2400" dirty="0">
                <a:latin typeface="+mj-lt"/>
              </a:rPr>
              <a:t>Details listed on webpage </a:t>
            </a:r>
            <a:r>
              <a:rPr lang="en-US" sz="2000" dirty="0">
                <a:latin typeface="+mj-lt"/>
                <a:hlinkClick r:id="rId3"/>
              </a:rPr>
              <a:t>http://users.wfu.edu/natalie/f23phy711/info/computational.html</a:t>
            </a:r>
            <a:endParaRPr lang="en-US" sz="2000" dirty="0">
              <a:latin typeface="+mj-lt"/>
            </a:endParaRPr>
          </a:p>
        </p:txBody>
      </p:sp>
    </p:spTree>
    <p:extLst>
      <p:ext uri="{BB962C8B-B14F-4D97-AF65-F5344CB8AC3E}">
        <p14:creationId xmlns:p14="http://schemas.microsoft.com/office/powerpoint/2010/main" val="3249968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BDF670-EE4C-6B37-EE6F-F9D654CCA4CE}"/>
              </a:ext>
            </a:extLst>
          </p:cNvPr>
          <p:cNvSpPr>
            <a:spLocks noGrp="1"/>
          </p:cNvSpPr>
          <p:nvPr>
            <p:ph type="dt" sz="half" idx="10"/>
          </p:nvPr>
        </p:nvSpPr>
        <p:spPr/>
        <p:txBody>
          <a:bodyPr/>
          <a:lstStyle/>
          <a:p>
            <a:r>
              <a:rPr lang="en-US"/>
              <a:t>10/30/2023</a:t>
            </a:r>
            <a:endParaRPr lang="en-US" dirty="0"/>
          </a:p>
        </p:txBody>
      </p:sp>
      <p:sp>
        <p:nvSpPr>
          <p:cNvPr id="3" name="Footer Placeholder 2">
            <a:extLst>
              <a:ext uri="{FF2B5EF4-FFF2-40B4-BE49-F238E27FC236}">
                <a16:creationId xmlns:a16="http://schemas.microsoft.com/office/drawing/2014/main" id="{B1C8A546-4CDA-354D-3E2C-2B0889773CE1}"/>
              </a:ext>
            </a:extLst>
          </p:cNvPr>
          <p:cNvSpPr>
            <a:spLocks noGrp="1"/>
          </p:cNvSpPr>
          <p:nvPr>
            <p:ph type="ftr" sz="quarter" idx="11"/>
          </p:nvPr>
        </p:nvSpPr>
        <p:spPr/>
        <p:txBody>
          <a:bodyPr/>
          <a:lstStyle/>
          <a:p>
            <a:r>
              <a:rPr lang="en-US"/>
              <a:t>PHY 711  Fall 2023 -- Lecture 27</a:t>
            </a:r>
            <a:endParaRPr lang="en-US" dirty="0"/>
          </a:p>
        </p:txBody>
      </p:sp>
      <p:sp>
        <p:nvSpPr>
          <p:cNvPr id="4" name="Slide Number Placeholder 3">
            <a:extLst>
              <a:ext uri="{FF2B5EF4-FFF2-40B4-BE49-F238E27FC236}">
                <a16:creationId xmlns:a16="http://schemas.microsoft.com/office/drawing/2014/main" id="{AAE7A92D-104E-5694-8F70-47CA138AE987}"/>
              </a:ext>
            </a:extLst>
          </p:cNvPr>
          <p:cNvSpPr>
            <a:spLocks noGrp="1"/>
          </p:cNvSpPr>
          <p:nvPr>
            <p:ph type="sldNum" sz="quarter" idx="12"/>
          </p:nvPr>
        </p:nvSpPr>
        <p:spPr/>
        <p:txBody>
          <a:bodyPr/>
          <a:lstStyle/>
          <a:p>
            <a:fld id="{CE368B07-CEBF-4C80-90AF-53B34FA04CF3}" type="slidenum">
              <a:rPr lang="en-US" smtClean="0"/>
              <a:t>6</a:t>
            </a:fld>
            <a:endParaRPr lang="en-US" dirty="0"/>
          </a:p>
        </p:txBody>
      </p:sp>
      <p:pic>
        <p:nvPicPr>
          <p:cNvPr id="5" name="Picture 4">
            <a:extLst>
              <a:ext uri="{FF2B5EF4-FFF2-40B4-BE49-F238E27FC236}">
                <a16:creationId xmlns:a16="http://schemas.microsoft.com/office/drawing/2014/main" id="{074B99B4-0836-EA39-D6D9-02AF3831B57C}"/>
              </a:ext>
            </a:extLst>
          </p:cNvPr>
          <p:cNvPicPr>
            <a:picLocks noChangeAspect="1"/>
          </p:cNvPicPr>
          <p:nvPr/>
        </p:nvPicPr>
        <p:blipFill>
          <a:blip r:embed="rId2"/>
          <a:stretch>
            <a:fillRect/>
          </a:stretch>
        </p:blipFill>
        <p:spPr>
          <a:xfrm>
            <a:off x="0" y="1247721"/>
            <a:ext cx="8971926" cy="4362557"/>
          </a:xfrm>
          <a:prstGeom prst="rect">
            <a:avLst/>
          </a:prstGeom>
        </p:spPr>
      </p:pic>
    </p:spTree>
    <p:extLst>
      <p:ext uri="{BB962C8B-B14F-4D97-AF65-F5344CB8AC3E}">
        <p14:creationId xmlns:p14="http://schemas.microsoft.com/office/powerpoint/2010/main" val="1614117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10/30/2023</a:t>
            </a:r>
            <a:endParaRPr lang="en-US" dirty="0"/>
          </a:p>
        </p:txBody>
      </p:sp>
      <p:sp>
        <p:nvSpPr>
          <p:cNvPr id="3" name="Footer Placeholder 2"/>
          <p:cNvSpPr>
            <a:spLocks noGrp="1"/>
          </p:cNvSpPr>
          <p:nvPr>
            <p:ph type="ftr" sz="quarter" idx="11"/>
          </p:nvPr>
        </p:nvSpPr>
        <p:spPr/>
        <p:txBody>
          <a:bodyPr/>
          <a:lstStyle/>
          <a:p>
            <a:r>
              <a:rPr lang="en-US"/>
              <a:t>PHY 711  Fall 2023 --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381000" y="345141"/>
            <a:ext cx="8534400" cy="6001643"/>
          </a:xfrm>
          <a:prstGeom prst="rect">
            <a:avLst/>
          </a:prstGeom>
          <a:noFill/>
        </p:spPr>
        <p:txBody>
          <a:bodyPr wrap="square" rtlCol="0">
            <a:spAutoFit/>
          </a:bodyPr>
          <a:lstStyle/>
          <a:p>
            <a:r>
              <a:rPr lang="en-US" sz="2400" dirty="0">
                <a:latin typeface="+mj-lt"/>
              </a:rPr>
              <a:t>Hydrodynamic analysis</a:t>
            </a:r>
          </a:p>
          <a:p>
            <a:r>
              <a:rPr lang="en-US" sz="2400" dirty="0">
                <a:latin typeface="+mj-lt"/>
              </a:rPr>
              <a:t>Motivation</a:t>
            </a:r>
          </a:p>
          <a:p>
            <a:pPr marL="914400" lvl="1" indent="-457200">
              <a:buFont typeface="+mj-lt"/>
              <a:buAutoNum type="arabicPeriod"/>
            </a:pPr>
            <a:r>
              <a:rPr lang="en-US" sz="2400" dirty="0">
                <a:latin typeface="+mj-lt"/>
              </a:rPr>
              <a:t>Natural progression from strings, membranes, fluids; description of 1, 2, and 3 dimensional continua</a:t>
            </a:r>
          </a:p>
          <a:p>
            <a:pPr marL="914400" lvl="1" indent="-457200">
              <a:buFont typeface="+mj-lt"/>
              <a:buAutoNum type="arabicPeriod"/>
            </a:pPr>
            <a:r>
              <a:rPr lang="en-US" sz="2400" dirty="0">
                <a:latin typeface="+mj-lt"/>
              </a:rPr>
              <a:t>Interesting and technologically important phenomena associated with fluids</a:t>
            </a:r>
          </a:p>
          <a:p>
            <a:endParaRPr lang="en-US" sz="2400" dirty="0">
              <a:latin typeface="+mj-lt"/>
            </a:endParaRPr>
          </a:p>
          <a:p>
            <a:r>
              <a:rPr lang="en-US" sz="2400" dirty="0">
                <a:latin typeface="+mj-lt"/>
              </a:rPr>
              <a:t>Plan</a:t>
            </a:r>
          </a:p>
          <a:p>
            <a:pPr marL="914400" lvl="1" indent="-457200">
              <a:buFont typeface="+mj-lt"/>
              <a:buAutoNum type="arabicPeriod"/>
            </a:pPr>
            <a:r>
              <a:rPr lang="en-US" sz="2400" dirty="0">
                <a:latin typeface="+mj-lt"/>
              </a:rPr>
              <a:t>Newton’s laws for fluids (leaving out dissipative effects for now)</a:t>
            </a:r>
          </a:p>
          <a:p>
            <a:pPr marL="914400" lvl="1" indent="-457200">
              <a:buFont typeface="+mj-lt"/>
              <a:buAutoNum type="arabicPeriod"/>
            </a:pPr>
            <a:r>
              <a:rPr lang="en-US" sz="2400" dirty="0">
                <a:latin typeface="+mj-lt"/>
              </a:rPr>
              <a:t>Continuity equation</a:t>
            </a:r>
          </a:p>
          <a:p>
            <a:pPr marL="914400" lvl="1" indent="-457200">
              <a:buFont typeface="+mj-lt"/>
              <a:buAutoNum type="arabicPeriod"/>
            </a:pPr>
            <a:r>
              <a:rPr lang="en-US" sz="2400" dirty="0">
                <a:latin typeface="+mj-lt"/>
              </a:rPr>
              <a:t>Stress tensor</a:t>
            </a:r>
          </a:p>
          <a:p>
            <a:pPr marL="914400" lvl="1" indent="-457200">
              <a:buFont typeface="+mj-lt"/>
              <a:buAutoNum type="arabicPeriod"/>
            </a:pPr>
            <a:r>
              <a:rPr lang="en-US" sz="2400" dirty="0">
                <a:latin typeface="+mj-lt"/>
              </a:rPr>
              <a:t>Energy relations</a:t>
            </a:r>
          </a:p>
          <a:p>
            <a:pPr marL="914400" lvl="1" indent="-457200">
              <a:buFont typeface="+mj-lt"/>
              <a:buAutoNum type="arabicPeriod"/>
            </a:pPr>
            <a:r>
              <a:rPr lang="en-US" sz="2400" dirty="0">
                <a:latin typeface="+mj-lt"/>
              </a:rPr>
              <a:t>Bernoulli’s theorem</a:t>
            </a:r>
          </a:p>
          <a:p>
            <a:pPr marL="914400" lvl="1" indent="-457200">
              <a:buFont typeface="+mj-lt"/>
              <a:buAutoNum type="arabicPeriod"/>
            </a:pPr>
            <a:r>
              <a:rPr lang="en-US" sz="2400" dirty="0">
                <a:latin typeface="+mj-lt"/>
              </a:rPr>
              <a:t>Various examples</a:t>
            </a:r>
          </a:p>
          <a:p>
            <a:pPr marL="914400" lvl="1" indent="-457200">
              <a:buFont typeface="+mj-lt"/>
              <a:buAutoNum type="arabicPeriod"/>
            </a:pPr>
            <a:r>
              <a:rPr lang="en-US" sz="2400" dirty="0">
                <a:latin typeface="+mj-lt"/>
              </a:rPr>
              <a:t>Sound waves</a:t>
            </a:r>
          </a:p>
        </p:txBody>
      </p:sp>
    </p:spTree>
    <p:extLst>
      <p:ext uri="{BB962C8B-B14F-4D97-AF65-F5344CB8AC3E}">
        <p14:creationId xmlns:p14="http://schemas.microsoft.com/office/powerpoint/2010/main" val="4269944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10/30/2023</a:t>
            </a:r>
            <a:endParaRPr lang="en-US" dirty="0"/>
          </a:p>
        </p:txBody>
      </p:sp>
      <p:sp>
        <p:nvSpPr>
          <p:cNvPr id="3" name="Footer Placeholder 2"/>
          <p:cNvSpPr>
            <a:spLocks noGrp="1"/>
          </p:cNvSpPr>
          <p:nvPr>
            <p:ph type="ftr" sz="quarter" idx="11"/>
          </p:nvPr>
        </p:nvSpPr>
        <p:spPr/>
        <p:txBody>
          <a:bodyPr/>
          <a:lstStyle/>
          <a:p>
            <a:r>
              <a:rPr lang="en-US"/>
              <a:t>PHY 711  Fall 2023 --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228600" y="381000"/>
            <a:ext cx="8534400" cy="830997"/>
          </a:xfrm>
          <a:prstGeom prst="rect">
            <a:avLst/>
          </a:prstGeom>
          <a:noFill/>
        </p:spPr>
        <p:txBody>
          <a:bodyPr wrap="square" rtlCol="0">
            <a:spAutoFit/>
          </a:bodyPr>
          <a:lstStyle/>
          <a:p>
            <a:r>
              <a:rPr lang="en-US" sz="2400" dirty="0">
                <a:latin typeface="+mj-lt"/>
              </a:rPr>
              <a:t>Newton’s equations for fluids</a:t>
            </a:r>
          </a:p>
          <a:p>
            <a:pPr lvl="1"/>
            <a:r>
              <a:rPr lang="en-US" sz="2400" dirty="0">
                <a:latin typeface="+mj-lt"/>
              </a:rPr>
              <a:t> </a:t>
            </a:r>
            <a:r>
              <a:rPr lang="en-US" sz="2400">
                <a:latin typeface="+mj-lt"/>
              </a:rPr>
              <a:t>Use Euler </a:t>
            </a:r>
            <a:r>
              <a:rPr lang="en-US" sz="2400" dirty="0">
                <a:latin typeface="+mj-lt"/>
              </a:rPr>
              <a:t>formulation; following “particles” of fluid</a:t>
            </a:r>
          </a:p>
        </p:txBody>
      </p:sp>
      <p:graphicFrame>
        <p:nvGraphicFramePr>
          <p:cNvPr id="6" name="Object 5"/>
          <p:cNvGraphicFramePr>
            <a:graphicFrameLocks noChangeAspect="1"/>
          </p:cNvGraphicFramePr>
          <p:nvPr>
            <p:extLst>
              <p:ext uri="{D42A27DB-BD31-4B8C-83A1-F6EECF244321}">
                <p14:modId xmlns:p14="http://schemas.microsoft.com/office/powerpoint/2010/main" val="3256249767"/>
              </p:ext>
            </p:extLst>
          </p:nvPr>
        </p:nvGraphicFramePr>
        <p:xfrm>
          <a:off x="1941513" y="3152775"/>
          <a:ext cx="3741737" cy="3095625"/>
        </p:xfrm>
        <a:graphic>
          <a:graphicData uri="http://schemas.openxmlformats.org/presentationml/2006/ole">
            <mc:AlternateContent xmlns:mc="http://schemas.openxmlformats.org/markup-compatibility/2006">
              <mc:Choice xmlns:v="urn:schemas-microsoft-com:vml" Requires="v">
                <p:oleObj name="数式" r:id="rId3" imgW="1269720" imgH="1091880" progId="Equation.3">
                  <p:embed/>
                </p:oleObj>
              </mc:Choice>
              <mc:Fallback>
                <p:oleObj name="数式" r:id="rId3" imgW="1269720" imgH="1091880" progId="Equation.3">
                  <p:embed/>
                  <p:pic>
                    <p:nvPicPr>
                      <p:cNvPr id="0" name=""/>
                      <p:cNvPicPr/>
                      <p:nvPr/>
                    </p:nvPicPr>
                    <p:blipFill>
                      <a:blip r:embed="rId4"/>
                      <a:stretch>
                        <a:fillRect/>
                      </a:stretch>
                    </p:blipFill>
                    <p:spPr>
                      <a:xfrm>
                        <a:off x="1941513" y="3152775"/>
                        <a:ext cx="3741737" cy="30956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672136094"/>
              </p:ext>
            </p:extLst>
          </p:nvPr>
        </p:nvGraphicFramePr>
        <p:xfrm>
          <a:off x="1981200" y="1371600"/>
          <a:ext cx="5867400" cy="1828800"/>
        </p:xfrm>
        <a:graphic>
          <a:graphicData uri="http://schemas.openxmlformats.org/presentationml/2006/ole">
            <mc:AlternateContent xmlns:mc="http://schemas.openxmlformats.org/markup-compatibility/2006">
              <mc:Choice xmlns:v="urn:schemas-microsoft-com:vml" Requires="v">
                <p:oleObj name="数式" r:id="rId5" imgW="2120760" imgH="660240" progId="Equation.3">
                  <p:embed/>
                </p:oleObj>
              </mc:Choice>
              <mc:Fallback>
                <p:oleObj name="数式" r:id="rId5" imgW="2120760" imgH="660240" progId="Equation.3">
                  <p:embed/>
                  <p:pic>
                    <p:nvPicPr>
                      <p:cNvPr id="0" name="Object 5"/>
                      <p:cNvPicPr>
                        <a:picLocks noChangeAspect="1" noChangeArrowheads="1"/>
                      </p:cNvPicPr>
                      <p:nvPr/>
                    </p:nvPicPr>
                    <p:blipFill>
                      <a:blip r:embed="rId6"/>
                      <a:srcRect/>
                      <a:stretch>
                        <a:fillRect/>
                      </a:stretch>
                    </p:blipFill>
                    <p:spPr bwMode="auto">
                      <a:xfrm>
                        <a:off x="1981200" y="1371600"/>
                        <a:ext cx="5867400" cy="1828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69440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10/30/2023</a:t>
            </a:r>
            <a:endParaRPr lang="en-US" dirty="0"/>
          </a:p>
        </p:txBody>
      </p:sp>
      <p:sp>
        <p:nvSpPr>
          <p:cNvPr id="3" name="Footer Placeholder 2"/>
          <p:cNvSpPr>
            <a:spLocks noGrp="1"/>
          </p:cNvSpPr>
          <p:nvPr>
            <p:ph type="ftr" sz="quarter" idx="11"/>
          </p:nvPr>
        </p:nvSpPr>
        <p:spPr/>
        <p:txBody>
          <a:bodyPr/>
          <a:lstStyle/>
          <a:p>
            <a:r>
              <a:rPr lang="en-US"/>
              <a:t>PHY 711  Fall 2023 --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Cube 4"/>
          <p:cNvSpPr/>
          <p:nvPr/>
        </p:nvSpPr>
        <p:spPr>
          <a:xfrm>
            <a:off x="3276600" y="457200"/>
            <a:ext cx="1524000" cy="1219200"/>
          </a:xfrm>
          <a:prstGeom prst="cub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286000" y="94107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4953000" y="9144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56540" y="1270016"/>
            <a:ext cx="715260" cy="461665"/>
          </a:xfrm>
          <a:prstGeom prst="rect">
            <a:avLst/>
          </a:prstGeom>
          <a:noFill/>
        </p:spPr>
        <p:txBody>
          <a:bodyPr wrap="none" rtlCol="0">
            <a:spAutoFit/>
          </a:bodyPr>
          <a:lstStyle/>
          <a:p>
            <a:r>
              <a:rPr lang="en-US" sz="2400" i="1" dirty="0">
                <a:latin typeface="+mj-lt"/>
              </a:rPr>
              <a:t>p(x)</a:t>
            </a:r>
          </a:p>
        </p:txBody>
      </p:sp>
      <p:sp>
        <p:nvSpPr>
          <p:cNvPr id="10" name="TextBox 9"/>
          <p:cNvSpPr txBox="1"/>
          <p:nvPr/>
        </p:nvSpPr>
        <p:spPr>
          <a:xfrm>
            <a:off x="4953000" y="1290935"/>
            <a:ext cx="1220206" cy="461665"/>
          </a:xfrm>
          <a:prstGeom prst="rect">
            <a:avLst/>
          </a:prstGeom>
          <a:noFill/>
        </p:spPr>
        <p:txBody>
          <a:bodyPr wrap="none" rtlCol="0">
            <a:spAutoFit/>
          </a:bodyPr>
          <a:lstStyle/>
          <a:p>
            <a:r>
              <a:rPr lang="en-US" sz="2400" i="1" dirty="0">
                <a:latin typeface="+mj-lt"/>
              </a:rPr>
              <a:t>p(</a:t>
            </a:r>
            <a:r>
              <a:rPr lang="en-US" sz="2400" i="1" dirty="0" err="1">
                <a:latin typeface="+mj-lt"/>
              </a:rPr>
              <a:t>x+dx</a:t>
            </a:r>
            <a:r>
              <a:rPr lang="en-US" sz="2400" i="1" dirty="0">
                <a:latin typeface="+mj-lt"/>
              </a:rPr>
              <a:t>)</a:t>
            </a:r>
          </a:p>
        </p:txBody>
      </p:sp>
      <p:graphicFrame>
        <p:nvGraphicFramePr>
          <p:cNvPr id="11" name="Object 10"/>
          <p:cNvGraphicFramePr>
            <a:graphicFrameLocks noChangeAspect="1"/>
          </p:cNvGraphicFramePr>
          <p:nvPr>
            <p:extLst>
              <p:ext uri="{D42A27DB-BD31-4B8C-83A1-F6EECF244321}">
                <p14:modId xmlns:p14="http://schemas.microsoft.com/office/powerpoint/2010/main" val="4177025811"/>
              </p:ext>
            </p:extLst>
          </p:nvPr>
        </p:nvGraphicFramePr>
        <p:xfrm>
          <a:off x="685800" y="2239696"/>
          <a:ext cx="7620000" cy="2941904"/>
        </p:xfrm>
        <a:graphic>
          <a:graphicData uri="http://schemas.openxmlformats.org/presentationml/2006/ole">
            <mc:AlternateContent xmlns:mc="http://schemas.openxmlformats.org/markup-compatibility/2006">
              <mc:Choice xmlns:v="urn:schemas-microsoft-com:vml" Requires="v">
                <p:oleObj name="数式" r:id="rId3" imgW="2793960" imgH="1091880" progId="Equation.3">
                  <p:embed/>
                </p:oleObj>
              </mc:Choice>
              <mc:Fallback>
                <p:oleObj name="数式" r:id="rId3" imgW="2793960" imgH="1091880" progId="Equation.3">
                  <p:embed/>
                  <p:pic>
                    <p:nvPicPr>
                      <p:cNvPr id="0" name="Object 5"/>
                      <p:cNvPicPr>
                        <a:picLocks noChangeAspect="1" noChangeArrowheads="1"/>
                      </p:cNvPicPr>
                      <p:nvPr/>
                    </p:nvPicPr>
                    <p:blipFill>
                      <a:blip r:embed="rId4"/>
                      <a:srcRect/>
                      <a:stretch>
                        <a:fillRect/>
                      </a:stretch>
                    </p:blipFill>
                    <p:spPr bwMode="auto">
                      <a:xfrm>
                        <a:off x="685800" y="2239696"/>
                        <a:ext cx="7620000" cy="294190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750346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18532</TotalTime>
  <Words>1097</Words>
  <Application>Microsoft Office PowerPoint</Application>
  <PresentationFormat>On-screen Show (4:3)</PresentationFormat>
  <Paragraphs>223</Paragraphs>
  <Slides>29</Slides>
  <Notes>27</Notes>
  <HiddenSlides>0</HiddenSlides>
  <MMClips>1</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5" baseType="lpstr">
      <vt:lpstr>Arial</vt:lpstr>
      <vt:lpstr>Calibri</vt:lpstr>
      <vt:lpstr>Symbol</vt:lpstr>
      <vt:lpstr>Office Theme</vt:lpstr>
      <vt:lpstr>数式</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873</cp:revision>
  <cp:lastPrinted>2021-10-29T15:22:14Z</cp:lastPrinted>
  <dcterms:created xsi:type="dcterms:W3CDTF">2012-01-10T18:32:24Z</dcterms:created>
  <dcterms:modified xsi:type="dcterms:W3CDTF">2023-10-30T14:55:40Z</dcterms:modified>
</cp:coreProperties>
</file>