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96" r:id="rId3"/>
    <p:sldId id="430" r:id="rId4"/>
    <p:sldId id="354" r:id="rId5"/>
    <p:sldId id="425" r:id="rId6"/>
    <p:sldId id="395" r:id="rId7"/>
    <p:sldId id="396" r:id="rId8"/>
    <p:sldId id="419" r:id="rId9"/>
    <p:sldId id="420" r:id="rId10"/>
    <p:sldId id="428" r:id="rId11"/>
    <p:sldId id="423" r:id="rId12"/>
    <p:sldId id="386" r:id="rId13"/>
    <p:sldId id="424" r:id="rId14"/>
    <p:sldId id="387" r:id="rId15"/>
    <p:sldId id="388" r:id="rId16"/>
    <p:sldId id="389" r:id="rId17"/>
    <p:sldId id="390" r:id="rId18"/>
    <p:sldId id="391" r:id="rId19"/>
    <p:sldId id="417" r:id="rId20"/>
    <p:sldId id="394" r:id="rId21"/>
    <p:sldId id="398" r:id="rId22"/>
    <p:sldId id="399" r:id="rId23"/>
    <p:sldId id="421" r:id="rId24"/>
    <p:sldId id="400" r:id="rId25"/>
    <p:sldId id="401" r:id="rId26"/>
    <p:sldId id="402" r:id="rId27"/>
    <p:sldId id="403" r:id="rId28"/>
    <p:sldId id="404" r:id="rId29"/>
    <p:sldId id="431" r:id="rId30"/>
    <p:sldId id="432" r:id="rId31"/>
    <p:sldId id="433" r:id="rId32"/>
    <p:sldId id="434" r:id="rId33"/>
    <p:sldId id="435"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9642" autoAdjust="0"/>
  </p:normalViewPr>
  <p:slideViewPr>
    <p:cSldViewPr>
      <p:cViewPr varScale="1">
        <p:scale>
          <a:sx n="63" d="100"/>
          <a:sy n="63" d="100"/>
        </p:scale>
        <p:origin x="1072" y="52"/>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10/31/2023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10/31/2023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03729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Estimating the  wave velocity for air assuming that it is an ideal gas.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245070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ideal gas law with f representing the degrees of freedom.       It is convenient to replace the f with the gamma factor which can be measured experimentally.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262966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71078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ideal gas law under isentropic conditions </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411425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11/01/2023</a:t>
            </a:r>
            <a:endParaRPr lang="en-US" dirty="0"/>
          </a:p>
        </p:txBody>
      </p:sp>
      <p:sp>
        <p:nvSpPr>
          <p:cNvPr id="5" name="Footer Placeholder 4"/>
          <p:cNvSpPr>
            <a:spLocks noGrp="1"/>
          </p:cNvSpPr>
          <p:nvPr>
            <p:ph type="ftr" sz="quarter" idx="11"/>
          </p:nvPr>
        </p:nvSpPr>
        <p:spPr/>
        <p:txBody>
          <a:bodyPr/>
          <a:lstStyle/>
          <a:p>
            <a:r>
              <a:rPr lang="en-US"/>
              <a:t>PHY 711  Fall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11/01/2023</a:t>
            </a:r>
            <a:endParaRPr lang="en-US" dirty="0"/>
          </a:p>
        </p:txBody>
      </p:sp>
      <p:sp>
        <p:nvSpPr>
          <p:cNvPr id="5" name="Footer Placeholder 4"/>
          <p:cNvSpPr>
            <a:spLocks noGrp="1"/>
          </p:cNvSpPr>
          <p:nvPr>
            <p:ph type="ftr" sz="quarter" idx="11"/>
          </p:nvPr>
        </p:nvSpPr>
        <p:spPr/>
        <p:txBody>
          <a:bodyPr/>
          <a:lstStyle/>
          <a:p>
            <a:r>
              <a:rPr lang="en-US"/>
              <a:t>PHY 711  Fall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11/01/2023</a:t>
            </a:r>
            <a:endParaRPr lang="en-US" dirty="0"/>
          </a:p>
        </p:txBody>
      </p:sp>
      <p:sp>
        <p:nvSpPr>
          <p:cNvPr id="5" name="Footer Placeholder 4"/>
          <p:cNvSpPr>
            <a:spLocks noGrp="1"/>
          </p:cNvSpPr>
          <p:nvPr>
            <p:ph type="ftr" sz="quarter" idx="11"/>
          </p:nvPr>
        </p:nvSpPr>
        <p:spPr/>
        <p:txBody>
          <a:bodyPr/>
          <a:lstStyle/>
          <a:p>
            <a:r>
              <a:rPr lang="en-US"/>
              <a:t>PHY 711  Fall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11/01/2023</a:t>
            </a:r>
            <a:endParaRPr lang="en-US" dirty="0"/>
          </a:p>
        </p:txBody>
      </p:sp>
      <p:sp>
        <p:nvSpPr>
          <p:cNvPr id="5" name="Footer Placeholder 4"/>
          <p:cNvSpPr>
            <a:spLocks noGrp="1"/>
          </p:cNvSpPr>
          <p:nvPr>
            <p:ph type="ftr" sz="quarter" idx="11"/>
          </p:nvPr>
        </p:nvSpPr>
        <p:spPr/>
        <p:txBody>
          <a:bodyPr/>
          <a:lstStyle/>
          <a:p>
            <a:r>
              <a:rPr lang="en-US"/>
              <a:t>PHY 711  Fall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11/01/2023</a:t>
            </a:r>
            <a:endParaRPr lang="en-US" dirty="0"/>
          </a:p>
        </p:txBody>
      </p:sp>
      <p:sp>
        <p:nvSpPr>
          <p:cNvPr id="5" name="Footer Placeholder 4"/>
          <p:cNvSpPr>
            <a:spLocks noGrp="1"/>
          </p:cNvSpPr>
          <p:nvPr>
            <p:ph type="ftr" sz="quarter" idx="11"/>
          </p:nvPr>
        </p:nvSpPr>
        <p:spPr/>
        <p:txBody>
          <a:bodyPr/>
          <a:lstStyle/>
          <a:p>
            <a:r>
              <a:rPr lang="en-US"/>
              <a:t>PHY 711  Fall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11/01/2023</a:t>
            </a:r>
            <a:endParaRPr lang="en-US" dirty="0"/>
          </a:p>
        </p:txBody>
      </p:sp>
      <p:sp>
        <p:nvSpPr>
          <p:cNvPr id="6" name="Footer Placeholder 5"/>
          <p:cNvSpPr>
            <a:spLocks noGrp="1"/>
          </p:cNvSpPr>
          <p:nvPr>
            <p:ph type="ftr" sz="quarter" idx="11"/>
          </p:nvPr>
        </p:nvSpPr>
        <p:spPr/>
        <p:txBody>
          <a:bodyPr/>
          <a:lstStyle/>
          <a:p>
            <a:r>
              <a:rPr lang="en-US"/>
              <a:t>PHY 711  Fall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11/01/2023</a:t>
            </a:r>
            <a:endParaRPr lang="en-US" dirty="0"/>
          </a:p>
        </p:txBody>
      </p:sp>
      <p:sp>
        <p:nvSpPr>
          <p:cNvPr id="8" name="Footer Placeholder 7"/>
          <p:cNvSpPr>
            <a:spLocks noGrp="1"/>
          </p:cNvSpPr>
          <p:nvPr>
            <p:ph type="ftr" sz="quarter" idx="11"/>
          </p:nvPr>
        </p:nvSpPr>
        <p:spPr/>
        <p:txBody>
          <a:bodyPr/>
          <a:lstStyle/>
          <a:p>
            <a:r>
              <a:rPr lang="en-US"/>
              <a:t>PHY 711  Fall 2023 --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11/01/2023</a:t>
            </a:r>
            <a:endParaRPr lang="en-US" dirty="0"/>
          </a:p>
        </p:txBody>
      </p:sp>
      <p:sp>
        <p:nvSpPr>
          <p:cNvPr id="4" name="Footer Placeholder 3"/>
          <p:cNvSpPr>
            <a:spLocks noGrp="1"/>
          </p:cNvSpPr>
          <p:nvPr>
            <p:ph type="ftr" sz="quarter" idx="11"/>
          </p:nvPr>
        </p:nvSpPr>
        <p:spPr/>
        <p:txBody>
          <a:bodyPr/>
          <a:lstStyle/>
          <a:p>
            <a:r>
              <a:rPr lang="en-US"/>
              <a:t>PHY 711  Fall 2023 --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11/01/2023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11/01/2023</a:t>
            </a:r>
            <a:endParaRPr lang="en-US" dirty="0"/>
          </a:p>
        </p:txBody>
      </p:sp>
      <p:sp>
        <p:nvSpPr>
          <p:cNvPr id="6" name="Footer Placeholder 5"/>
          <p:cNvSpPr>
            <a:spLocks noGrp="1"/>
          </p:cNvSpPr>
          <p:nvPr>
            <p:ph type="ftr" sz="quarter" idx="11"/>
          </p:nvPr>
        </p:nvSpPr>
        <p:spPr/>
        <p:txBody>
          <a:bodyPr/>
          <a:lstStyle/>
          <a:p>
            <a:r>
              <a:rPr lang="en-US"/>
              <a:t>PHY 711  Fall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11/01/2023</a:t>
            </a:r>
            <a:endParaRPr lang="en-US" dirty="0"/>
          </a:p>
        </p:txBody>
      </p:sp>
      <p:sp>
        <p:nvSpPr>
          <p:cNvPr id="6" name="Footer Placeholder 5"/>
          <p:cNvSpPr>
            <a:spLocks noGrp="1"/>
          </p:cNvSpPr>
          <p:nvPr>
            <p:ph type="ftr" sz="quarter" idx="11"/>
          </p:nvPr>
        </p:nvSpPr>
        <p:spPr/>
        <p:txBody>
          <a:bodyPr/>
          <a:lstStyle/>
          <a:p>
            <a:r>
              <a:rPr lang="en-US"/>
              <a:t>PHY 711  Fall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9.bin"/><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4.bin"/><Relationship Id="rId4" Type="http://schemas.openxmlformats.org/officeDocument/2006/relationships/image" Target="../media/image43.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46.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image" Target="../media/image48.wmf"/><Relationship Id="rId5" Type="http://schemas.openxmlformats.org/officeDocument/2006/relationships/oleObject" Target="../embeddings/oleObject47.bin"/><Relationship Id="rId4" Type="http://schemas.openxmlformats.org/officeDocument/2006/relationships/image" Target="../media/image4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49.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image" Target="../media/image51.wmf"/><Relationship Id="rId5" Type="http://schemas.openxmlformats.org/officeDocument/2006/relationships/oleObject" Target="../embeddings/oleObject50.bin"/><Relationship Id="rId4" Type="http://schemas.openxmlformats.org/officeDocument/2006/relationships/image" Target="../media/image50.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7.x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28 --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name="Equation" r:id="rId3" imgW="1739880" imgH="1015920" progId="Equation.DSMT4">
                  <p:embed/>
                </p:oleObj>
              </mc:Choice>
              <mc:Fallback>
                <p:oleObj name="Equation" r:id="rId3" imgW="1739880" imgH="1015920" progId="Equation.DSMT4">
                  <p:embed/>
                  <p:pic>
                    <p:nvPicPr>
                      <p:cNvPr id="6" name="Object 5"/>
                      <p:cNvPicPr>
                        <a:picLocks noChangeAspect="1" noChangeArrowheads="1"/>
                      </p:cNvPicPr>
                      <p:nvPr/>
                    </p:nvPicPr>
                    <p:blipFill>
                      <a:blip r:embed="rId4"/>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name="Equation" r:id="rId5" imgW="241200" imgH="393480" progId="Equation.DSMT4">
                  <p:embed/>
                </p:oleObj>
              </mc:Choice>
              <mc:Fallback>
                <p:oleObj name="Equation" r:id="rId5" imgW="241200" imgH="393480" progId="Equation.DSMT4">
                  <p:embed/>
                  <p:pic>
                    <p:nvPicPr>
                      <p:cNvPr id="0" name=""/>
                      <p:cNvPicPr/>
                      <p:nvPr/>
                    </p:nvPicPr>
                    <p:blipFill>
                      <a:blip r:embed="rId6"/>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name="Equation" r:id="rId7" imgW="533160" imgH="253800" progId="Equation.DSMT4">
                  <p:embed/>
                </p:oleObj>
              </mc:Choice>
              <mc:Fallback>
                <p:oleObj name="Equation" r:id="rId7" imgW="533160" imgH="253800" progId="Equation.DSMT4">
                  <p:embed/>
                  <p:pic>
                    <p:nvPicPr>
                      <p:cNvPr id="0" name=""/>
                      <p:cNvPicPr/>
                      <p:nvPr/>
                    </p:nvPicPr>
                    <p:blipFill>
                      <a:blip r:embed="rId8"/>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name="Equation" r:id="rId9" imgW="965160" imgH="393480" progId="Equation.DSMT4">
                  <p:embed/>
                </p:oleObj>
              </mc:Choice>
              <mc:Fallback>
                <p:oleObj name="Equation" r:id="rId9" imgW="965160" imgH="393480" progId="Equation.DSMT4">
                  <p:embed/>
                  <p:pic>
                    <p:nvPicPr>
                      <p:cNvPr id="0" name=""/>
                      <p:cNvPicPr/>
                      <p:nvPr/>
                    </p:nvPicPr>
                    <p:blipFill>
                      <a:blip r:embed="rId10"/>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name="Equation" r:id="rId3" imgW="3644640" imgH="1981080" progId="Equation.DSMT4">
                  <p:embed/>
                </p:oleObj>
              </mc:Choice>
              <mc:Fallback>
                <p:oleObj name="Equation" r:id="rId3" imgW="3644640" imgH="1981080" progId="Equation.DSMT4">
                  <p:embed/>
                  <p:pic>
                    <p:nvPicPr>
                      <p:cNvPr id="0" name=""/>
                      <p:cNvPicPr>
                        <a:picLocks noChangeAspect="1" noChangeArrowheads="1"/>
                      </p:cNvPicPr>
                      <p:nvPr/>
                    </p:nvPicPr>
                    <p:blipFill>
                      <a:blip r:embed="rId4"/>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name="Equation" r:id="rId3" imgW="4025880" imgH="1104840" progId="Equation.DSMT4">
                  <p:embed/>
                </p:oleObj>
              </mc:Choice>
              <mc:Fallback>
                <p:oleObj name="Equation" r:id="rId3" imgW="4025880" imgH="1104840" progId="Equation.DSMT4">
                  <p:embed/>
                  <p:pic>
                    <p:nvPicPr>
                      <p:cNvPr id="0" name=""/>
                      <p:cNvPicPr/>
                      <p:nvPr/>
                    </p:nvPicPr>
                    <p:blipFill>
                      <a:blip r:embed="rId4"/>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228600" y="69413"/>
            <a:ext cx="7315200" cy="830997"/>
          </a:xfrm>
          <a:prstGeom prst="rect">
            <a:avLst/>
          </a:prstGeom>
          <a:noFill/>
        </p:spPr>
        <p:txBody>
          <a:bodyPr wrap="square" rtlCol="0">
            <a:spAutoFit/>
          </a:bodyPr>
          <a:lstStyle/>
          <a:p>
            <a:r>
              <a:rPr lang="en-US" sz="2400" dirty="0">
                <a:latin typeface="+mj-lt"/>
              </a:rPr>
              <a:t>Example of irrotational flow of an incompressible fluid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name="数式" r:id="rId3" imgW="1384200" imgH="685800" progId="Equation.3">
                  <p:embed/>
                </p:oleObj>
              </mc:Choice>
              <mc:Fallback>
                <p:oleObj name="数式" r:id="rId3" imgW="1384200" imgH="685800" progId="Equation.3">
                  <p:embed/>
                  <p:pic>
                    <p:nvPicPr>
                      <p:cNvPr id="0" name=""/>
                      <p:cNvPicPr>
                        <a:picLocks noChangeAspect="1" noChangeArrowheads="1"/>
                      </p:cNvPicPr>
                      <p:nvPr/>
                    </p:nvPicPr>
                    <p:blipFill>
                      <a:blip r:embed="rId4"/>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name="数式" r:id="rId5" imgW="1130040" imgH="672840" progId="Equation.3">
                  <p:embed/>
                </p:oleObj>
              </mc:Choice>
              <mc:Fallback>
                <p:oleObj name="数式" r:id="rId5" imgW="1130040" imgH="672840" progId="Equation.3">
                  <p:embed/>
                  <p:pic>
                    <p:nvPicPr>
                      <p:cNvPr id="0" name=""/>
                      <p:cNvPicPr>
                        <a:picLocks noChangeAspect="1" noChangeArrowheads="1"/>
                      </p:cNvPicPr>
                      <p:nvPr/>
                    </p:nvPicPr>
                    <p:blipFill>
                      <a:blip r:embed="rId6"/>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name="数式" r:id="rId3" imgW="685800" imgH="685800" progId="Equation.3">
                  <p:embed/>
                </p:oleObj>
              </mc:Choice>
              <mc:Fallback>
                <p:oleObj name="数式" r:id="rId3" imgW="685800" imgH="685800" progId="Equation.3">
                  <p:embed/>
                  <p:pic>
                    <p:nvPicPr>
                      <p:cNvPr id="0" name=""/>
                      <p:cNvPicPr>
                        <a:picLocks noChangeAspect="1" noChangeArrowheads="1"/>
                      </p:cNvPicPr>
                      <p:nvPr/>
                    </p:nvPicPr>
                    <p:blipFill>
                      <a:blip r:embed="rId4"/>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name="数式" r:id="rId3" imgW="3543120" imgH="901440" progId="Equation.3">
                  <p:embed/>
                </p:oleObj>
              </mc:Choice>
              <mc:Fallback>
                <p:oleObj name="数式" r:id="rId3" imgW="3543120" imgH="901440" progId="Equation.3">
                  <p:embed/>
                  <p:pic>
                    <p:nvPicPr>
                      <p:cNvPr id="0" name=""/>
                      <p:cNvPicPr>
                        <a:picLocks noChangeAspect="1" noChangeArrowheads="1"/>
                      </p:cNvPicPr>
                      <p:nvPr/>
                    </p:nvPicPr>
                    <p:blipFill>
                      <a:blip r:embed="rId4"/>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name="数式" r:id="rId5" imgW="3797280" imgH="1752480" progId="Equation.3">
                  <p:embed/>
                </p:oleObj>
              </mc:Choice>
              <mc:Fallback>
                <p:oleObj name="数式" r:id="rId5" imgW="3797280" imgH="1752480" progId="Equation.3">
                  <p:embed/>
                  <p:pic>
                    <p:nvPicPr>
                      <p:cNvPr id="0" name=""/>
                      <p:cNvPicPr>
                        <a:picLocks noChangeAspect="1" noChangeArrowheads="1"/>
                      </p:cNvPicPr>
                      <p:nvPr/>
                    </p:nvPicPr>
                    <p:blipFill>
                      <a:blip r:embed="rId6"/>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name="数式" r:id="rId3" imgW="2869920" imgH="1015920" progId="Equation.3">
                  <p:embed/>
                </p:oleObj>
              </mc:Choice>
              <mc:Fallback>
                <p:oleObj name="数式" r:id="rId3" imgW="2869920" imgH="1015920" progId="Equation.3">
                  <p:embed/>
                  <p:pic>
                    <p:nvPicPr>
                      <p:cNvPr id="0" name=""/>
                      <p:cNvPicPr>
                        <a:picLocks noChangeAspect="1" noChangeArrowheads="1"/>
                      </p:cNvPicPr>
                      <p:nvPr/>
                    </p:nvPicPr>
                    <p:blipFill>
                      <a:blip r:embed="rId4"/>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76409263"/>
              </p:ext>
            </p:extLst>
          </p:nvPr>
        </p:nvGraphicFramePr>
        <p:xfrm>
          <a:off x="609600" y="2493295"/>
          <a:ext cx="6856413" cy="3697287"/>
        </p:xfrm>
        <a:graphic>
          <a:graphicData uri="http://schemas.openxmlformats.org/presentationml/2006/ole">
            <mc:AlternateContent xmlns:mc="http://schemas.openxmlformats.org/markup-compatibility/2006">
              <mc:Choice xmlns:v="urn:schemas-microsoft-com:vml" Requires="v">
                <p:oleObj name="Equation" r:id="rId5" imgW="2869920" imgH="1562040" progId="Equation.DSMT4">
                  <p:embed/>
                </p:oleObj>
              </mc:Choice>
              <mc:Fallback>
                <p:oleObj name="Equation" r:id="rId5" imgW="2869920" imgH="1562040" progId="Equation.DSMT4">
                  <p:embed/>
                  <p:pic>
                    <p:nvPicPr>
                      <p:cNvPr id="0" name=""/>
                      <p:cNvPicPr>
                        <a:picLocks noChangeAspect="1" noChangeArrowheads="1"/>
                      </p:cNvPicPr>
                      <p:nvPr/>
                    </p:nvPicPr>
                    <p:blipFill>
                      <a:blip r:embed="rId6"/>
                      <a:srcRect/>
                      <a:stretch>
                        <a:fillRect/>
                      </a:stretch>
                    </p:blipFill>
                    <p:spPr bwMode="auto">
                      <a:xfrm>
                        <a:off x="609600" y="2493295"/>
                        <a:ext cx="685641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name="Equation" r:id="rId3" imgW="2895480" imgH="2171520" progId="Equation.DSMT4">
                  <p:embed/>
                </p:oleObj>
              </mc:Choice>
              <mc:Fallback>
                <p:oleObj name="Equation" r:id="rId3" imgW="2895480" imgH="2171520" progId="Equation.DSMT4">
                  <p:embed/>
                  <p:pic>
                    <p:nvPicPr>
                      <p:cNvPr id="0" name=""/>
                      <p:cNvPicPr>
                        <a:picLocks noChangeAspect="1" noChangeArrowheads="1"/>
                      </p:cNvPicPr>
                      <p:nvPr/>
                    </p:nvPicPr>
                    <p:blipFill>
                      <a:blip r:embed="rId4"/>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name="Equation" r:id="rId5" imgW="1828800" imgH="457200" progId="Equation.DSMT4">
                  <p:embed/>
                </p:oleObj>
              </mc:Choice>
              <mc:Fallback>
                <p:oleObj name="Equation" r:id="rId5" imgW="1828800" imgH="457200" progId="Equation.DSMT4">
                  <p:embed/>
                  <p:pic>
                    <p:nvPicPr>
                      <p:cNvPr id="0" name=""/>
                      <p:cNvPicPr/>
                      <p:nvPr/>
                    </p:nvPicPr>
                    <p:blipFill>
                      <a:blip r:embed="rId6"/>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name="Equation" r:id="rId3" imgW="6019560" imgH="1307880" progId="Equation.DSMT4">
                  <p:embed/>
                </p:oleObj>
              </mc:Choice>
              <mc:Fallback>
                <p:oleObj name="Equation" r:id="rId3" imgW="6019560" imgH="1307880" progId="Equation.DSMT4">
                  <p:embed/>
                  <p:pic>
                    <p:nvPicPr>
                      <p:cNvPr id="6" name="Object 5"/>
                      <p:cNvPicPr>
                        <a:picLocks noChangeAspect="1" noChangeArrowheads="1"/>
                      </p:cNvPicPr>
                      <p:nvPr/>
                    </p:nvPicPr>
                    <p:blipFill>
                      <a:blip r:embed="rId4"/>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name="Equation" r:id="rId3" imgW="6019560" imgH="977760" progId="Equation.DSMT4">
                  <p:embed/>
                </p:oleObj>
              </mc:Choice>
              <mc:Fallback>
                <p:oleObj name="Equation" r:id="rId3" imgW="6019560" imgH="977760" progId="Equation.DSMT4">
                  <p:embed/>
                  <p:pic>
                    <p:nvPicPr>
                      <p:cNvPr id="0" name=""/>
                      <p:cNvPicPr>
                        <a:picLocks noChangeAspect="1" noChangeArrowheads="1"/>
                      </p:cNvPicPr>
                      <p:nvPr/>
                    </p:nvPicPr>
                    <p:blipFill>
                      <a:blip r:embed="rId4"/>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name="Equation" r:id="rId5" imgW="5778360" imgH="3085920" progId="Equation.DSMT4">
                  <p:embed/>
                </p:oleObj>
              </mc:Choice>
              <mc:Fallback>
                <p:oleObj name="Equation" r:id="rId5" imgW="5778360" imgH="3085920" progId="Equation.DSMT4">
                  <p:embed/>
                  <p:pic>
                    <p:nvPicPr>
                      <p:cNvPr id="0" name=""/>
                      <p:cNvPicPr>
                        <a:picLocks noChangeAspect="1" noChangeArrowheads="1"/>
                      </p:cNvPicPr>
                      <p:nvPr/>
                    </p:nvPicPr>
                    <p:blipFill>
                      <a:blip r:embed="rId6"/>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6D4D5-A7B3-1657-BFEE-D8B72CBAD222}"/>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B32A09B9-7DCA-5140-4353-286827C660C1}"/>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E8065F66-99AF-CA19-89F6-BFDFB927A43C}"/>
              </a:ext>
            </a:extLst>
          </p:cNvPr>
          <p:cNvSpPr>
            <a:spLocks noGrp="1"/>
          </p:cNvSpPr>
          <p:nvPr>
            <p:ph type="sldNum" sz="quarter" idx="12"/>
          </p:nvPr>
        </p:nvSpPr>
        <p:spPr/>
        <p:txBody>
          <a:bodyPr/>
          <a:lstStyle/>
          <a:p>
            <a:fld id="{CE368B07-CEBF-4C80-90AF-53B34FA04CF3}" type="slidenum">
              <a:rPr lang="en-US" smtClean="0"/>
              <a:pPr/>
              <a:t>2</a:t>
            </a:fld>
            <a:endParaRPr lang="en-US" dirty="0"/>
          </a:p>
        </p:txBody>
      </p:sp>
      <p:pic>
        <p:nvPicPr>
          <p:cNvPr id="5" name="Picture 4">
            <a:extLst>
              <a:ext uri="{FF2B5EF4-FFF2-40B4-BE49-F238E27FC236}">
                <a16:creationId xmlns:a16="http://schemas.microsoft.com/office/drawing/2014/main" id="{57B1026E-A340-A0FB-60B2-AF4009E1C3E2}"/>
              </a:ext>
            </a:extLst>
          </p:cNvPr>
          <p:cNvPicPr>
            <a:picLocks noChangeAspect="1"/>
          </p:cNvPicPr>
          <p:nvPr/>
        </p:nvPicPr>
        <p:blipFill>
          <a:blip r:embed="rId2"/>
          <a:stretch>
            <a:fillRect/>
          </a:stretch>
        </p:blipFill>
        <p:spPr>
          <a:xfrm>
            <a:off x="1219200" y="152400"/>
            <a:ext cx="6032642" cy="6241144"/>
          </a:xfrm>
          <a:prstGeom prst="rect">
            <a:avLst/>
          </a:prstGeom>
        </p:spPr>
      </p:pic>
    </p:spTree>
    <p:extLst>
      <p:ext uri="{BB962C8B-B14F-4D97-AF65-F5344CB8AC3E}">
        <p14:creationId xmlns:p14="http://schemas.microsoft.com/office/powerpoint/2010/main" val="281198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name="数式" r:id="rId3" imgW="1955520" imgH="914400" progId="Equation.3">
                  <p:embed/>
                </p:oleObj>
              </mc:Choice>
              <mc:Fallback>
                <p:oleObj name="数式" r:id="rId3" imgW="1955520" imgH="914400" progId="Equation.3">
                  <p:embed/>
                  <p:pic>
                    <p:nvPicPr>
                      <p:cNvPr id="0" name=""/>
                      <p:cNvPicPr>
                        <a:picLocks noChangeAspect="1" noChangeArrowheads="1"/>
                      </p:cNvPicPr>
                      <p:nvPr/>
                    </p:nvPicPr>
                    <p:blipFill>
                      <a:blip r:embed="rId4"/>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5" imgW="2844720" imgH="1168200" progId="Equation.DSMT4">
                  <p:embed/>
                </p:oleObj>
              </mc:Choice>
              <mc:Fallback>
                <p:oleObj name="Equation" r:id="rId5" imgW="2844720" imgH="1168200" progId="Equation.DSMT4">
                  <p:embed/>
                  <p:pic>
                    <p:nvPicPr>
                      <p:cNvPr id="0" name=""/>
                      <p:cNvPicPr>
                        <a:picLocks noChangeAspect="1" noChangeArrowheads="1"/>
                      </p:cNvPicPr>
                      <p:nvPr/>
                    </p:nvPicPr>
                    <p:blipFill>
                      <a:blip r:embed="rId6"/>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7" imgW="2361960" imgH="419040" progId="Equation.3">
                  <p:embed/>
                </p:oleObj>
              </mc:Choice>
              <mc:Fallback>
                <p:oleObj name="数式" r:id="rId7" imgW="2361960" imgH="419040" progId="Equation.3">
                  <p:embed/>
                  <p:pic>
                    <p:nvPicPr>
                      <p:cNvPr id="0" name=""/>
                      <p:cNvPicPr>
                        <a:picLocks noChangeAspect="1" noChangeArrowheads="1"/>
                      </p:cNvPicPr>
                      <p:nvPr/>
                    </p:nvPicPr>
                    <p:blipFill>
                      <a:blip r:embed="rId8"/>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name="Equation" r:id="rId3" imgW="3390840" imgH="2311200" progId="Equation.DSMT4">
                  <p:embed/>
                </p:oleObj>
              </mc:Choice>
              <mc:Fallback>
                <p:oleObj name="Equation" r:id="rId3" imgW="3390840" imgH="2311200" progId="Equation.DSMT4">
                  <p:embed/>
                  <p:pic>
                    <p:nvPicPr>
                      <p:cNvPr id="0" name=""/>
                      <p:cNvPicPr>
                        <a:picLocks noChangeAspect="1" noChangeArrowheads="1"/>
                      </p:cNvPicPr>
                      <p:nvPr/>
                    </p:nvPicPr>
                    <p:blipFill>
                      <a:blip r:embed="rId4"/>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Extension of these ideas to some compressible fluids – now assuming  conditions of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3" imgW="2844720" imgH="1168200" progId="Equation.DSMT4">
                  <p:embed/>
                </p:oleObj>
              </mc:Choice>
              <mc:Fallback>
                <p:oleObj name="Equation" r:id="rId3" imgW="2844720" imgH="1168200" progId="Equation.DSMT4">
                  <p:embed/>
                  <p:pic>
                    <p:nvPicPr>
                      <p:cNvPr id="0" name=""/>
                      <p:cNvPicPr>
                        <a:picLocks noChangeAspect="1" noChangeArrowheads="1"/>
                      </p:cNvPicPr>
                      <p:nvPr/>
                    </p:nvPicPr>
                    <p:blipFill>
                      <a:blip r:embed="rId4"/>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name="Equation" r:id="rId7" imgW="2958840" imgH="888840" progId="Equation.DSMT4">
                  <p:embed/>
                </p:oleObj>
              </mc:Choice>
              <mc:Fallback>
                <p:oleObj name="Equation" r:id="rId7" imgW="2958840" imgH="888840" progId="Equation.DSMT4">
                  <p:embed/>
                  <p:pic>
                    <p:nvPicPr>
                      <p:cNvPr id="0" name=""/>
                      <p:cNvPicPr>
                        <a:picLocks noChangeAspect="1" noChangeArrowheads="1"/>
                      </p:cNvPicPr>
                      <p:nvPr/>
                    </p:nvPicPr>
                    <p:blipFill>
                      <a:blip r:embed="rId8"/>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BDD3AFE7-F1A4-4AF4-98E2-C0378CBBA4FA}"/>
              </a:ext>
            </a:extLst>
          </p:cNvPr>
          <p:cNvSpPr txBox="1"/>
          <p:nvPr/>
        </p:nvSpPr>
        <p:spPr>
          <a:xfrm>
            <a:off x="6620249" y="3944034"/>
            <a:ext cx="2133600" cy="646331"/>
          </a:xfrm>
          <a:prstGeom prst="rect">
            <a:avLst/>
          </a:prstGeom>
          <a:noFill/>
        </p:spPr>
        <p:txBody>
          <a:bodyPr wrap="square" rtlCol="0">
            <a:spAutoFit/>
          </a:bodyPr>
          <a:lstStyle/>
          <a:p>
            <a:r>
              <a:rPr lang="en-US" dirty="0">
                <a:solidFill>
                  <a:srgbClr val="FF0000"/>
                </a:solidFill>
                <a:latin typeface="+mj-lt"/>
              </a:rPr>
              <a:t>Comment about sign convention</a:t>
            </a:r>
          </a:p>
        </p:txBody>
      </p:sp>
      <p:sp>
        <p:nvSpPr>
          <p:cNvPr id="10" name="Arrow: Down 9">
            <a:extLst>
              <a:ext uri="{FF2B5EF4-FFF2-40B4-BE49-F238E27FC236}">
                <a16:creationId xmlns:a16="http://schemas.microsoft.com/office/drawing/2014/main" id="{48E1B9A1-2084-4F03-A34A-0A4C088A3D58}"/>
              </a:ext>
            </a:extLst>
          </p:cNvPr>
          <p:cNvSpPr/>
          <p:nvPr/>
        </p:nvSpPr>
        <p:spPr>
          <a:xfrm>
            <a:off x="6781800" y="4620785"/>
            <a:ext cx="457200" cy="1863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657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name="Equation" r:id="rId3" imgW="4101840" imgH="2197080" progId="Equation.DSMT4">
                  <p:embed/>
                </p:oleObj>
              </mc:Choice>
              <mc:Fallback>
                <p:oleObj name="Equation" r:id="rId3" imgW="4101840" imgH="2197080" progId="Equation.DSMT4">
                  <p:embed/>
                  <p:pic>
                    <p:nvPicPr>
                      <p:cNvPr id="0" name=""/>
                      <p:cNvPicPr>
                        <a:picLocks noChangeAspect="1" noChangeArrowheads="1"/>
                      </p:cNvPicPr>
                      <p:nvPr/>
                    </p:nvPicPr>
                    <p:blipFill>
                      <a:blip r:embed="rId4"/>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name="Equation" r:id="rId5" imgW="2920680" imgH="1168200" progId="Equation.DSMT4">
                  <p:embed/>
                </p:oleObj>
              </mc:Choice>
              <mc:Fallback>
                <p:oleObj name="Equation" r:id="rId5" imgW="2920680" imgH="1168200" progId="Equation.DSMT4">
                  <p:embed/>
                  <p:pic>
                    <p:nvPicPr>
                      <p:cNvPr id="0" name=""/>
                      <p:cNvPicPr>
                        <a:picLocks noChangeAspect="1" noChangeArrowheads="1"/>
                      </p:cNvPicPr>
                      <p:nvPr/>
                    </p:nvPicPr>
                    <p:blipFill>
                      <a:blip r:embed="rId6"/>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name="数式" r:id="rId3" imgW="2527200" imgH="1473120" progId="Equation.3">
                  <p:embed/>
                </p:oleObj>
              </mc:Choice>
              <mc:Fallback>
                <p:oleObj name="数式" r:id="rId3" imgW="2527200" imgH="1473120" progId="Equation.3">
                  <p:embed/>
                  <p:pic>
                    <p:nvPicPr>
                      <p:cNvPr id="0" name=""/>
                      <p:cNvPicPr>
                        <a:picLocks noChangeAspect="1" noChangeArrowheads="1"/>
                      </p:cNvPicPr>
                      <p:nvPr/>
                    </p:nvPicPr>
                    <p:blipFill>
                      <a:blip r:embed="rId4"/>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name="数式" r:id="rId3" imgW="2336760" imgH="939600" progId="Equation.3">
                  <p:embed/>
                </p:oleObj>
              </mc:Choice>
              <mc:Fallback>
                <p:oleObj name="数式" r:id="rId3" imgW="2336760" imgH="939600" progId="Equation.3">
                  <p:embed/>
                  <p:pic>
                    <p:nvPicPr>
                      <p:cNvPr id="0" name=""/>
                      <p:cNvPicPr>
                        <a:picLocks noChangeAspect="1" noChangeArrowheads="1"/>
                      </p:cNvPicPr>
                      <p:nvPr/>
                    </p:nvPicPr>
                    <p:blipFill>
                      <a:blip r:embed="rId4"/>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473749518"/>
              </p:ext>
            </p:extLst>
          </p:nvPr>
        </p:nvGraphicFramePr>
        <p:xfrm>
          <a:off x="792163" y="1820863"/>
          <a:ext cx="7829550" cy="1684337"/>
        </p:xfrm>
        <a:graphic>
          <a:graphicData uri="http://schemas.openxmlformats.org/presentationml/2006/ole">
            <mc:AlternateContent xmlns:mc="http://schemas.openxmlformats.org/markup-compatibility/2006">
              <mc:Choice xmlns:v="urn:schemas-microsoft-com:vml" Requires="v">
                <p:oleObj name="数式" r:id="rId7" imgW="3352680" imgH="711000" progId="Equation.3">
                  <p:embed/>
                </p:oleObj>
              </mc:Choice>
              <mc:Fallback>
                <p:oleObj name="数式" r:id="rId7" imgW="3352680" imgH="711000" progId="Equation.3">
                  <p:embed/>
                  <p:pic>
                    <p:nvPicPr>
                      <p:cNvPr id="0" name=""/>
                      <p:cNvPicPr>
                        <a:picLocks noChangeAspect="1" noChangeArrowheads="1"/>
                      </p:cNvPicPr>
                      <p:nvPr/>
                    </p:nvPicPr>
                    <p:blipFill>
                      <a:blip r:embed="rId8"/>
                      <a:srcRect/>
                      <a:stretch>
                        <a:fillRect/>
                      </a:stretch>
                    </p:blipFill>
                    <p:spPr bwMode="auto">
                      <a:xfrm>
                        <a:off x="792163" y="1820863"/>
                        <a:ext cx="7829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0" y="304800"/>
            <a:ext cx="6781800" cy="461665"/>
          </a:xfrm>
          <a:prstGeom prst="rect">
            <a:avLst/>
          </a:prstGeom>
          <a:noFill/>
        </p:spPr>
        <p:txBody>
          <a:bodyPr wrap="square" rtlCol="0">
            <a:spAutoFit/>
          </a:bodyPr>
          <a:lstStyle/>
          <a:p>
            <a:r>
              <a:rPr lang="en-US" sz="2400" dirty="0">
                <a:latin typeface="+mj-lt"/>
              </a:rPr>
              <a:t>Summary of Bernoulli’s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0" name=""/>
                      <p:cNvPicPr>
                        <a:picLocks noChangeAspect="1" noChangeArrowheads="1"/>
                      </p:cNvPicPr>
                      <p:nvPr/>
                    </p:nvPicPr>
                    <p:blipFill>
                      <a:blip r:embed="rId4"/>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name="数式" r:id="rId5" imgW="1625400" imgH="457200" progId="Equation.3">
                  <p:embed/>
                </p:oleObj>
              </mc:Choice>
              <mc:Fallback>
                <p:oleObj name="数式" r:id="rId5" imgW="1625400" imgH="457200" progId="Equation.3">
                  <p:embed/>
                  <p:pic>
                    <p:nvPicPr>
                      <p:cNvPr id="0" name=""/>
                      <p:cNvPicPr>
                        <a:picLocks noChangeAspect="1" noChangeArrowheads="1"/>
                      </p:cNvPicPr>
                      <p:nvPr/>
                    </p:nvPicPr>
                    <p:blipFill>
                      <a:blip r:embed="rId6"/>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08779108"/>
              </p:ext>
            </p:extLst>
          </p:nvPr>
        </p:nvGraphicFramePr>
        <p:xfrm>
          <a:off x="1293813" y="879178"/>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6" name="Object 5"/>
                      <p:cNvPicPr>
                        <a:picLocks noChangeAspect="1" noChangeArrowheads="1"/>
                      </p:cNvPicPr>
                      <p:nvPr/>
                    </p:nvPicPr>
                    <p:blipFill>
                      <a:blip r:embed="rId4"/>
                      <a:srcRect/>
                      <a:stretch>
                        <a:fillRect/>
                      </a:stretch>
                    </p:blipFill>
                    <p:spPr bwMode="auto">
                      <a:xfrm>
                        <a:off x="1293813" y="879178"/>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152400"/>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2214265"/>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In order to continue, we need to know the form of </a:t>
            </a:r>
          </a:p>
        </p:txBody>
      </p:sp>
      <p:graphicFrame>
        <p:nvGraphicFramePr>
          <p:cNvPr id="11" name="Object 10">
            <a:extLst>
              <a:ext uri="{FF2B5EF4-FFF2-40B4-BE49-F238E27FC236}">
                <a16:creationId xmlns:a16="http://schemas.microsoft.com/office/drawing/2014/main" id="{97EBFFA5-5756-0945-417E-58879F4ED4F6}"/>
              </a:ext>
            </a:extLst>
          </p:cNvPr>
          <p:cNvGraphicFramePr>
            <a:graphicFrameLocks noChangeAspect="1"/>
          </p:cNvGraphicFramePr>
          <p:nvPr>
            <p:extLst>
              <p:ext uri="{D42A27DB-BD31-4B8C-83A1-F6EECF244321}">
                <p14:modId xmlns:p14="http://schemas.microsoft.com/office/powerpoint/2010/main" val="4270323706"/>
              </p:ext>
            </p:extLst>
          </p:nvPr>
        </p:nvGraphicFramePr>
        <p:xfrm>
          <a:off x="2209799" y="3268781"/>
          <a:ext cx="1223903" cy="543957"/>
        </p:xfrm>
        <a:graphic>
          <a:graphicData uri="http://schemas.openxmlformats.org/presentationml/2006/ole">
            <mc:AlternateContent xmlns:mc="http://schemas.openxmlformats.org/markup-compatibility/2006">
              <mc:Choice xmlns:v="urn:schemas-microsoft-com:vml" Requires="v">
                <p:oleObj name="Equation" r:id="rId5" imgW="457200" imgH="203040" progId="Equation.DSMT4">
                  <p:embed/>
                </p:oleObj>
              </mc:Choice>
              <mc:Fallback>
                <p:oleObj name="Equation" r:id="rId5" imgW="457200" imgH="203040" progId="Equation.DSMT4">
                  <p:embed/>
                  <p:pic>
                    <p:nvPicPr>
                      <p:cNvPr id="0" name=""/>
                      <p:cNvPicPr/>
                      <p:nvPr/>
                    </p:nvPicPr>
                    <p:blipFill>
                      <a:blip r:embed="rId6"/>
                      <a:stretch>
                        <a:fillRect/>
                      </a:stretch>
                    </p:blipFill>
                    <p:spPr>
                      <a:xfrm>
                        <a:off x="2209799" y="3268781"/>
                        <a:ext cx="1223903" cy="54395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BA0F63AC-F967-E3B0-A887-52763BC26F27}"/>
              </a:ext>
            </a:extLst>
          </p:cNvPr>
          <p:cNvSpPr txBox="1"/>
          <p:nvPr/>
        </p:nvSpPr>
        <p:spPr>
          <a:xfrm>
            <a:off x="330200" y="4068842"/>
            <a:ext cx="8153400" cy="461665"/>
          </a:xfrm>
          <a:prstGeom prst="rect">
            <a:avLst/>
          </a:prstGeom>
          <a:noFill/>
        </p:spPr>
        <p:txBody>
          <a:bodyPr wrap="square" rtlCol="0">
            <a:spAutoFit/>
          </a:bodyPr>
          <a:lstStyle/>
          <a:p>
            <a:r>
              <a:rPr lang="en-US" sz="2400" dirty="0">
                <a:latin typeface="+mj-lt"/>
              </a:rPr>
              <a:t>which is different for each fluid….</a:t>
            </a:r>
          </a:p>
        </p:txBody>
      </p:sp>
    </p:spTree>
    <p:extLst>
      <p:ext uri="{BB962C8B-B14F-4D97-AF65-F5344CB8AC3E}">
        <p14:creationId xmlns:p14="http://schemas.microsoft.com/office/powerpoint/2010/main" val="142457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137530006"/>
              </p:ext>
            </p:extLst>
          </p:nvPr>
        </p:nvGraphicFramePr>
        <p:xfrm>
          <a:off x="403225" y="1600200"/>
          <a:ext cx="5681663" cy="3752850"/>
        </p:xfrm>
        <a:graphic>
          <a:graphicData uri="http://schemas.openxmlformats.org/presentationml/2006/ole">
            <mc:AlternateContent xmlns:mc="http://schemas.openxmlformats.org/markup-compatibility/2006">
              <mc:Choice xmlns:v="urn:schemas-microsoft-com:vml" Requires="v">
                <p:oleObj name="Equation" r:id="rId3" imgW="2311200" imgH="1587240" progId="Equation.DSMT4">
                  <p:embed/>
                </p:oleObj>
              </mc:Choice>
              <mc:Fallback>
                <p:oleObj name="Equation" r:id="rId3" imgW="2311200" imgH="1587240" progId="Equation.DSMT4">
                  <p:embed/>
                  <p:pic>
                    <p:nvPicPr>
                      <p:cNvPr id="7" name="Object 6"/>
                      <p:cNvPicPr>
                        <a:picLocks noChangeAspect="1" noChangeArrowheads="1"/>
                      </p:cNvPicPr>
                      <p:nvPr/>
                    </p:nvPicPr>
                    <p:blipFill>
                      <a:blip r:embed="rId4"/>
                      <a:srcRect/>
                      <a:stretch>
                        <a:fillRect/>
                      </a:stretch>
                    </p:blipFill>
                    <p:spPr bwMode="auto">
                      <a:xfrm>
                        <a:off x="403225" y="1600200"/>
                        <a:ext cx="5681663"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0A4D62C1-B976-736A-8AC0-CA5A6874C958}"/>
              </a:ext>
            </a:extLst>
          </p:cNvPr>
          <p:cNvSpPr txBox="1"/>
          <p:nvPr/>
        </p:nvSpPr>
        <p:spPr>
          <a:xfrm>
            <a:off x="228600" y="381000"/>
            <a:ext cx="8305800" cy="461665"/>
          </a:xfrm>
          <a:prstGeom prst="rect">
            <a:avLst/>
          </a:prstGeom>
          <a:noFill/>
        </p:spPr>
        <p:txBody>
          <a:bodyPr wrap="square" rtlCol="0">
            <a:spAutoFit/>
          </a:bodyPr>
          <a:lstStyle/>
          <a:p>
            <a:r>
              <a:rPr lang="en-US" sz="2400" dirty="0">
                <a:latin typeface="+mj-lt"/>
              </a:rPr>
              <a:t>Example – ideal gas fluid</a:t>
            </a:r>
          </a:p>
        </p:txBody>
      </p:sp>
    </p:spTree>
    <p:extLst>
      <p:ext uri="{BB962C8B-B14F-4D97-AF65-F5344CB8AC3E}">
        <p14:creationId xmlns:p14="http://schemas.microsoft.com/office/powerpoint/2010/main" val="353533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ight Arrow 4"/>
          <p:cNvSpPr/>
          <p:nvPr/>
        </p:nvSpPr>
        <p:spPr>
          <a:xfrm>
            <a:off x="25667" y="2362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70176342-731F-C929-B543-7D2A8E228104}"/>
              </a:ext>
            </a:extLst>
          </p:cNvPr>
          <p:cNvPicPr>
            <a:picLocks noChangeAspect="1"/>
          </p:cNvPicPr>
          <p:nvPr/>
        </p:nvPicPr>
        <p:blipFill>
          <a:blip r:embed="rId3"/>
          <a:stretch>
            <a:fillRect/>
          </a:stretch>
        </p:blipFill>
        <p:spPr>
          <a:xfrm>
            <a:off x="506128" y="331224"/>
            <a:ext cx="8442501" cy="5756607"/>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13739899"/>
              </p:ext>
            </p:extLst>
          </p:nvPr>
        </p:nvGraphicFramePr>
        <p:xfrm>
          <a:off x="426720" y="228600"/>
          <a:ext cx="6775450" cy="2103438"/>
        </p:xfrm>
        <a:graphic>
          <a:graphicData uri="http://schemas.openxmlformats.org/presentationml/2006/ole">
            <mc:AlternateContent xmlns:mc="http://schemas.openxmlformats.org/markup-compatibility/2006">
              <mc:Choice xmlns:v="urn:schemas-microsoft-com:vml" Requires="v">
                <p:oleObj name="Equation" r:id="rId3" imgW="2755800" imgH="888840" progId="Equation.DSMT4">
                  <p:embed/>
                </p:oleObj>
              </mc:Choice>
              <mc:Fallback>
                <p:oleObj name="Equation" r:id="rId3" imgW="2755800" imgH="888840" progId="Equation.DSMT4">
                  <p:embed/>
                  <p:pic>
                    <p:nvPicPr>
                      <p:cNvPr id="5" name="Object 4"/>
                      <p:cNvPicPr>
                        <a:picLocks noChangeAspect="1" noChangeArrowheads="1"/>
                      </p:cNvPicPr>
                      <p:nvPr/>
                    </p:nvPicPr>
                    <p:blipFill>
                      <a:blip r:embed="rId4"/>
                      <a:srcRect/>
                      <a:stretch>
                        <a:fillRect/>
                      </a:stretch>
                    </p:blipFill>
                    <p:spPr bwMode="auto">
                      <a:xfrm>
                        <a:off x="426720" y="228600"/>
                        <a:ext cx="677545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33367968"/>
              </p:ext>
            </p:extLst>
          </p:nvPr>
        </p:nvGraphicFramePr>
        <p:xfrm>
          <a:off x="685800" y="1992312"/>
          <a:ext cx="6705600" cy="4546600"/>
        </p:xfrm>
        <a:graphic>
          <a:graphicData uri="http://schemas.openxmlformats.org/presentationml/2006/ole">
            <mc:AlternateContent xmlns:mc="http://schemas.openxmlformats.org/markup-compatibility/2006">
              <mc:Choice xmlns:v="urn:schemas-microsoft-com:vml" Requires="v">
                <p:oleObj name="数式" r:id="rId5" imgW="2971800" imgH="2095200" progId="Equation.3">
                  <p:embed/>
                </p:oleObj>
              </mc:Choice>
              <mc:Fallback>
                <p:oleObj name="数式" r:id="rId5" imgW="2971800" imgH="2095200" progId="Equation.3">
                  <p:embed/>
                  <p:pic>
                    <p:nvPicPr>
                      <p:cNvPr id="6" name="Object 5"/>
                      <p:cNvPicPr>
                        <a:picLocks noChangeAspect="1" noChangeArrowheads="1"/>
                      </p:cNvPicPr>
                      <p:nvPr/>
                    </p:nvPicPr>
                    <p:blipFill>
                      <a:blip r:embed="rId6"/>
                      <a:srcRect/>
                      <a:stretch>
                        <a:fillRect/>
                      </a:stretch>
                    </p:blipFill>
                    <p:spPr bwMode="auto">
                      <a:xfrm>
                        <a:off x="685800" y="1992312"/>
                        <a:ext cx="6705600" cy="4546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980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9DA43-22FD-4376-A9BD-8378B262F40A}"/>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5546438E-0274-4D61-B26A-7248BF8AA19E}"/>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BB1B8323-AE9D-493E-B37A-D0B1958CD740}"/>
              </a:ext>
            </a:extLst>
          </p:cNvPr>
          <p:cNvSpPr>
            <a:spLocks noGrp="1"/>
          </p:cNvSpPr>
          <p:nvPr>
            <p:ph type="sldNum" sz="quarter" idx="12"/>
          </p:nvPr>
        </p:nvSpPr>
        <p:spPr/>
        <p:txBody>
          <a:bodyPr/>
          <a:lstStyle/>
          <a:p>
            <a:fld id="{CE368B07-CEBF-4C80-90AF-53B34FA04CF3}" type="slidenum">
              <a:rPr lang="en-US" smtClean="0"/>
              <a:t>31</a:t>
            </a:fld>
            <a:endParaRPr lang="en-US" dirty="0"/>
          </a:p>
        </p:txBody>
      </p:sp>
      <p:sp>
        <p:nvSpPr>
          <p:cNvPr id="6" name="TextBox 5">
            <a:extLst>
              <a:ext uri="{FF2B5EF4-FFF2-40B4-BE49-F238E27FC236}">
                <a16:creationId xmlns:a16="http://schemas.microsoft.com/office/drawing/2014/main" id="{BBBAB7C2-FE76-47E0-862B-CA2F1AEB8573}"/>
              </a:ext>
            </a:extLst>
          </p:cNvPr>
          <p:cNvSpPr txBox="1"/>
          <p:nvPr/>
        </p:nvSpPr>
        <p:spPr>
          <a:xfrm>
            <a:off x="609600" y="228600"/>
            <a:ext cx="4953000" cy="461665"/>
          </a:xfrm>
          <a:prstGeom prst="rect">
            <a:avLst/>
          </a:prstGeom>
          <a:noFill/>
        </p:spPr>
        <p:txBody>
          <a:bodyPr wrap="square" rtlCol="0">
            <a:spAutoFit/>
          </a:bodyPr>
          <a:lstStyle/>
          <a:p>
            <a:r>
              <a:rPr lang="en-US" sz="2400" dirty="0">
                <a:latin typeface="+mj-lt"/>
              </a:rPr>
              <a:t>Digression</a:t>
            </a:r>
          </a:p>
        </p:txBody>
      </p:sp>
      <p:graphicFrame>
        <p:nvGraphicFramePr>
          <p:cNvPr id="7" name="Object 6">
            <a:extLst>
              <a:ext uri="{FF2B5EF4-FFF2-40B4-BE49-F238E27FC236}">
                <a16:creationId xmlns:a16="http://schemas.microsoft.com/office/drawing/2014/main" id="{BC4F4474-A2E0-46A8-A392-F500E40C41D8}"/>
              </a:ext>
            </a:extLst>
          </p:cNvPr>
          <p:cNvGraphicFramePr>
            <a:graphicFrameLocks noChangeAspect="1"/>
          </p:cNvGraphicFramePr>
          <p:nvPr/>
        </p:nvGraphicFramePr>
        <p:xfrm>
          <a:off x="152400" y="762000"/>
          <a:ext cx="8774113" cy="2582862"/>
        </p:xfrm>
        <a:graphic>
          <a:graphicData uri="http://schemas.openxmlformats.org/presentationml/2006/ole">
            <mc:AlternateContent xmlns:mc="http://schemas.openxmlformats.org/markup-compatibility/2006">
              <mc:Choice xmlns:v="urn:schemas-microsoft-com:vml" Requires="v">
                <p:oleObj name="Equation" r:id="rId3" imgW="3568680" imgH="1091880" progId="Equation.DSMT4">
                  <p:embed/>
                </p:oleObj>
              </mc:Choice>
              <mc:Fallback>
                <p:oleObj name="Equation" r:id="rId3" imgW="3568680" imgH="1091880" progId="Equation.DSMT4">
                  <p:embed/>
                  <p:pic>
                    <p:nvPicPr>
                      <p:cNvPr id="7" name="Object 6">
                        <a:extLst>
                          <a:ext uri="{FF2B5EF4-FFF2-40B4-BE49-F238E27FC236}">
                            <a16:creationId xmlns:a16="http://schemas.microsoft.com/office/drawing/2014/main" id="{BC4F4474-A2E0-46A8-A392-F500E40C41D8}"/>
                          </a:ext>
                        </a:extLst>
                      </p:cNvPr>
                      <p:cNvPicPr>
                        <a:picLocks noChangeAspect="1" noChangeArrowheads="1"/>
                      </p:cNvPicPr>
                      <p:nvPr/>
                    </p:nvPicPr>
                    <p:blipFill>
                      <a:blip r:embed="rId4"/>
                      <a:srcRect/>
                      <a:stretch>
                        <a:fillRect/>
                      </a:stretch>
                    </p:blipFill>
                    <p:spPr bwMode="auto">
                      <a:xfrm>
                        <a:off x="152400" y="762000"/>
                        <a:ext cx="8774113" cy="258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Table 7">
            <a:extLst>
              <a:ext uri="{FF2B5EF4-FFF2-40B4-BE49-F238E27FC236}">
                <a16:creationId xmlns:a16="http://schemas.microsoft.com/office/drawing/2014/main" id="{33766C3F-844B-4CCC-BAAD-D5A5AB341D46}"/>
              </a:ext>
            </a:extLst>
          </p:cNvPr>
          <p:cNvGraphicFramePr>
            <a:graphicFrameLocks noGrp="1"/>
          </p:cNvGraphicFramePr>
          <p:nvPr/>
        </p:nvGraphicFramePr>
        <p:xfrm>
          <a:off x="1066800" y="4038600"/>
          <a:ext cx="6096000" cy="1371600"/>
        </p:xfrm>
        <a:graphic>
          <a:graphicData uri="http://schemas.openxmlformats.org/drawingml/2006/table">
            <a:tbl>
              <a:tblPr>
                <a:tableStyleId>{5C22544A-7EE6-4342-B048-85BDC9FD1C3A}</a:tableStyleId>
              </a:tblPr>
              <a:tblGrid>
                <a:gridCol w="3124200">
                  <a:extLst>
                    <a:ext uri="{9D8B030D-6E8A-4147-A177-3AD203B41FA5}">
                      <a16:colId xmlns:a16="http://schemas.microsoft.com/office/drawing/2014/main" val="2817090807"/>
                    </a:ext>
                  </a:extLst>
                </a:gridCol>
                <a:gridCol w="990600">
                  <a:extLst>
                    <a:ext uri="{9D8B030D-6E8A-4147-A177-3AD203B41FA5}">
                      <a16:colId xmlns:a16="http://schemas.microsoft.com/office/drawing/2014/main" val="4228814962"/>
                    </a:ext>
                  </a:extLst>
                </a:gridCol>
                <a:gridCol w="1981200">
                  <a:extLst>
                    <a:ext uri="{9D8B030D-6E8A-4147-A177-3AD203B41FA5}">
                      <a16:colId xmlns:a16="http://schemas.microsoft.com/office/drawing/2014/main" val="2743965908"/>
                    </a:ext>
                  </a:extLst>
                </a:gridCol>
              </a:tblGrid>
              <a:tr h="370840">
                <a:tc>
                  <a:txBody>
                    <a:bodyPr/>
                    <a:lstStyle/>
                    <a:p>
                      <a:pPr algn="ctr"/>
                      <a:endParaRPr lang="en-US" sz="2400" i="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i="1" dirty="0">
                          <a:latin typeface="+mn-lt"/>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Symbol" panose="05050102010706020507" pitchFamily="18" charset="2"/>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3565352"/>
                  </a:ext>
                </a:extLst>
              </a:tr>
              <a:tr h="370840">
                <a:tc>
                  <a:txBody>
                    <a:bodyPr/>
                    <a:lstStyle/>
                    <a:p>
                      <a:r>
                        <a:rPr lang="en-US" sz="2400" dirty="0">
                          <a:latin typeface="+mn-lt"/>
                        </a:rPr>
                        <a:t>Spherical</a:t>
                      </a:r>
                      <a:r>
                        <a:rPr lang="en-US" sz="2400" baseline="0" dirty="0">
                          <a:latin typeface="+mn-lt"/>
                        </a:rPr>
                        <a:t> atom</a:t>
                      </a:r>
                      <a:endParaRPr lang="en-US"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1.66667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1233723"/>
                  </a:ext>
                </a:extLst>
              </a:tr>
              <a:tr h="370840">
                <a:tc>
                  <a:txBody>
                    <a:bodyPr/>
                    <a:lstStyle/>
                    <a:p>
                      <a:r>
                        <a:rPr lang="en-US" sz="2400" dirty="0">
                          <a:latin typeface="+mn-lt"/>
                        </a:rPr>
                        <a:t>Diatomic molecule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1.40000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60859"/>
                  </a:ext>
                </a:extLst>
              </a:tr>
            </a:tbl>
          </a:graphicData>
        </a:graphic>
      </p:graphicFrame>
    </p:spTree>
    <p:extLst>
      <p:ext uri="{BB962C8B-B14F-4D97-AF65-F5344CB8AC3E}">
        <p14:creationId xmlns:p14="http://schemas.microsoft.com/office/powerpoint/2010/main" val="33258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nvGraphicFramePr>
        <p:xfrm>
          <a:off x="673100" y="381000"/>
          <a:ext cx="7462838" cy="1562100"/>
        </p:xfrm>
        <a:graphic>
          <a:graphicData uri="http://schemas.openxmlformats.org/presentationml/2006/ole">
            <mc:AlternateContent xmlns:mc="http://schemas.openxmlformats.org/markup-compatibility/2006">
              <mc:Choice xmlns:v="urn:schemas-microsoft-com:vml" Requires="v">
                <p:oleObj name="数式" r:id="rId3" imgW="3035160" imgH="660240" progId="Equation.3">
                  <p:embed/>
                </p:oleObj>
              </mc:Choice>
              <mc:Fallback>
                <p:oleObj name="数式" r:id="rId3" imgW="3035160" imgH="660240" progId="Equation.3">
                  <p:embed/>
                  <p:pic>
                    <p:nvPicPr>
                      <p:cNvPr id="5" name="Object 4"/>
                      <p:cNvPicPr>
                        <a:picLocks noChangeAspect="1" noChangeArrowheads="1"/>
                      </p:cNvPicPr>
                      <p:nvPr/>
                    </p:nvPicPr>
                    <p:blipFill>
                      <a:blip r:embed="rId4"/>
                      <a:srcRect/>
                      <a:stretch>
                        <a:fillRect/>
                      </a:stretch>
                    </p:blipFill>
                    <p:spPr bwMode="auto">
                      <a:xfrm>
                        <a:off x="673100" y="381000"/>
                        <a:ext cx="7462838"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58738" y="2174875"/>
          <a:ext cx="8899525" cy="3844925"/>
        </p:xfrm>
        <a:graphic>
          <a:graphicData uri="http://schemas.openxmlformats.org/presentationml/2006/ole">
            <mc:AlternateContent xmlns:mc="http://schemas.openxmlformats.org/markup-compatibility/2006">
              <mc:Choice xmlns:v="urn:schemas-microsoft-com:vml" Requires="v">
                <p:oleObj name="Equation" r:id="rId5" imgW="3619440" imgH="1625400" progId="Equation.DSMT4">
                  <p:embed/>
                </p:oleObj>
              </mc:Choice>
              <mc:Fallback>
                <p:oleObj name="Equation" r:id="rId5" imgW="3619440" imgH="1625400" progId="Equation.DSMT4">
                  <p:embed/>
                  <p:pic>
                    <p:nvPicPr>
                      <p:cNvPr id="6" name="Object 5"/>
                      <p:cNvPicPr>
                        <a:picLocks noChangeAspect="1" noChangeArrowheads="1"/>
                      </p:cNvPicPr>
                      <p:nvPr/>
                    </p:nvPicPr>
                    <p:blipFill>
                      <a:blip r:embed="rId6"/>
                      <a:srcRect/>
                      <a:stretch>
                        <a:fillRect/>
                      </a:stretch>
                    </p:blipFill>
                    <p:spPr bwMode="auto">
                      <a:xfrm>
                        <a:off x="58738" y="2174875"/>
                        <a:ext cx="8899525"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8982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7D5CA72B-08F5-F6EB-ABC0-F36FAAC04234}"/>
              </a:ext>
            </a:extLst>
          </p:cNvPr>
          <p:cNvPicPr>
            <a:picLocks noChangeAspect="1"/>
          </p:cNvPicPr>
          <p:nvPr/>
        </p:nvPicPr>
        <p:blipFill>
          <a:blip r:embed="rId3"/>
          <a:stretch>
            <a:fillRect/>
          </a:stretch>
        </p:blipFill>
        <p:spPr>
          <a:xfrm>
            <a:off x="85678" y="1066800"/>
            <a:ext cx="8972643" cy="388620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name="数式" r:id="rId3" imgW="2120760" imgH="660240" progId="Equation.3">
                  <p:embed/>
                </p:oleObj>
              </mc:Choice>
              <mc:Fallback>
                <p:oleObj name="数式" r:id="rId3" imgW="2120760" imgH="660240" progId="Equation.3">
                  <p:embed/>
                  <p:pic>
                    <p:nvPicPr>
                      <p:cNvPr id="0" name=""/>
                      <p:cNvPicPr>
                        <a:picLocks noChangeAspect="1" noChangeArrowheads="1"/>
                      </p:cNvPicPr>
                      <p:nvPr/>
                    </p:nvPicPr>
                    <p:blipFill>
                      <a:blip r:embed="rId4"/>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name="数式" r:id="rId5" imgW="1549080" imgH="634680" progId="Equation.3">
                  <p:embed/>
                </p:oleObj>
              </mc:Choice>
              <mc:Fallback>
                <p:oleObj name="数式" r:id="rId5" imgW="1549080" imgH="634680" progId="Equation.3">
                  <p:embed/>
                  <p:pic>
                    <p:nvPicPr>
                      <p:cNvPr id="0" name=""/>
                      <p:cNvPicPr>
                        <a:picLocks noChangeAspect="1" noChangeArrowheads="1"/>
                      </p:cNvPicPr>
                      <p:nvPr/>
                    </p:nvPicPr>
                    <p:blipFill>
                      <a:blip r:embed="rId6"/>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11/01/2023</a:t>
            </a:r>
            <a:endParaRPr lang="en-US" dirty="0"/>
          </a:p>
        </p:txBody>
      </p:sp>
      <p:sp>
        <p:nvSpPr>
          <p:cNvPr id="3" name="Footer Placeholder 2"/>
          <p:cNvSpPr>
            <a:spLocks noGrp="1"/>
          </p:cNvSpPr>
          <p:nvPr>
            <p:ph type="ftr" sz="quarter" idx="11"/>
          </p:nvPr>
        </p:nvSpPr>
        <p:spPr/>
        <p:txBody>
          <a:bodyPr/>
          <a:lstStyle/>
          <a:p>
            <a:r>
              <a:rPr lang="en-US"/>
              <a:t>PHY 711  Fall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96215694"/>
              </p:ext>
            </p:extLst>
          </p:nvPr>
        </p:nvGraphicFramePr>
        <p:xfrm>
          <a:off x="152624" y="1374168"/>
          <a:ext cx="8838751" cy="4109664"/>
        </p:xfrm>
        <a:graphic>
          <a:graphicData uri="http://schemas.openxmlformats.org/presentationml/2006/ole">
            <mc:AlternateContent xmlns:mc="http://schemas.openxmlformats.org/markup-compatibility/2006">
              <mc:Choice xmlns:v="urn:schemas-microsoft-com:vml" Requires="v">
                <p:oleObj name="Equation" r:id="rId3" imgW="4863960" imgH="2260440" progId="Equation.DSMT4">
                  <p:embed/>
                </p:oleObj>
              </mc:Choice>
              <mc:Fallback>
                <p:oleObj name="Equation" r:id="rId3" imgW="4863960" imgH="2260440" progId="Equation.DSMT4">
                  <p:embed/>
                  <p:pic>
                    <p:nvPicPr>
                      <p:cNvPr id="0" name=""/>
                      <p:cNvPicPr>
                        <a:picLocks noChangeAspect="1" noChangeArrowheads="1"/>
                      </p:cNvPicPr>
                      <p:nvPr/>
                    </p:nvPicPr>
                    <p:blipFill>
                      <a:blip r:embed="rId4"/>
                      <a:srcRect/>
                      <a:stretch>
                        <a:fillRect/>
                      </a:stretch>
                    </p:blipFill>
                    <p:spPr bwMode="auto">
                      <a:xfrm>
                        <a:off x="152624" y="1374168"/>
                        <a:ext cx="8838751" cy="41096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0172795"/>
              </p:ext>
            </p:extLst>
          </p:nvPr>
        </p:nvGraphicFramePr>
        <p:xfrm>
          <a:off x="4305300" y="5375882"/>
          <a:ext cx="4184525" cy="872518"/>
        </p:xfrm>
        <a:graphic>
          <a:graphicData uri="http://schemas.openxmlformats.org/presentationml/2006/ole">
            <mc:AlternateContent xmlns:mc="http://schemas.openxmlformats.org/markup-compatibility/2006">
              <mc:Choice xmlns:v="urn:schemas-microsoft-com:vml" Requires="v">
                <p:oleObj name="Equation" r:id="rId5" imgW="2984400" imgH="622080" progId="Equation.DSMT4">
                  <p:embed/>
                </p:oleObj>
              </mc:Choice>
              <mc:Fallback>
                <p:oleObj name="Equation" r:id="rId5" imgW="2984400" imgH="622080" progId="Equation.DSMT4">
                  <p:embed/>
                  <p:pic>
                    <p:nvPicPr>
                      <p:cNvPr id="0" name=""/>
                      <p:cNvPicPr/>
                      <p:nvPr/>
                    </p:nvPicPr>
                    <p:blipFill>
                      <a:blip r:embed="rId6"/>
                      <a:stretch>
                        <a:fillRect/>
                      </a:stretch>
                    </p:blipFill>
                    <p:spPr>
                      <a:xfrm>
                        <a:off x="4305300" y="5375882"/>
                        <a:ext cx="4184525" cy="872518"/>
                      </a:xfrm>
                      <a:prstGeom prst="rect">
                        <a:avLst/>
                      </a:prstGeom>
                    </p:spPr>
                  </p:pic>
                </p:oleObj>
              </mc:Fallback>
            </mc:AlternateContent>
          </a:graphicData>
        </a:graphic>
      </p:graphicFrame>
      <p:sp>
        <p:nvSpPr>
          <p:cNvPr id="8" name="TextBox 7"/>
          <p:cNvSpPr txBox="1"/>
          <p:nvPr/>
        </p:nvSpPr>
        <p:spPr>
          <a:xfrm>
            <a:off x="1143561" y="5617188"/>
            <a:ext cx="3428438" cy="461665"/>
          </a:xfrm>
          <a:prstGeom prst="rect">
            <a:avLst/>
          </a:prstGeom>
          <a:noFill/>
        </p:spPr>
        <p:txBody>
          <a:bodyPr wrap="square" rtlCol="0">
            <a:spAutoFit/>
          </a:bodyPr>
          <a:lstStyle/>
          <a:p>
            <a:r>
              <a:rPr lang="en-US" sz="2400" dirty="0">
                <a:latin typeface="+mj-lt"/>
              </a:rPr>
              <a:t>It can be shown that:</a:t>
            </a:r>
          </a:p>
        </p:txBody>
      </p:sp>
    </p:spTree>
    <p:extLst>
      <p:ext uri="{BB962C8B-B14F-4D97-AF65-F5344CB8AC3E}">
        <p14:creationId xmlns:p14="http://schemas.microsoft.com/office/powerpoint/2010/main" val="188578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name="Equation" r:id="rId3" imgW="5460840" imgH="3771720" progId="Equation.DSMT4">
                  <p:embed/>
                </p:oleObj>
              </mc:Choice>
              <mc:Fallback>
                <p:oleObj name="Equation" r:id="rId3" imgW="5460840" imgH="3771720" progId="Equation.DSMT4">
                  <p:embed/>
                  <p:pic>
                    <p:nvPicPr>
                      <p:cNvPr id="0" name=""/>
                      <p:cNvPicPr/>
                      <p:nvPr/>
                    </p:nvPicPr>
                    <p:blipFill>
                      <a:blip r:embed="rId4"/>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3987845593"/>
              </p:ext>
            </p:extLst>
          </p:nvPr>
        </p:nvGraphicFramePr>
        <p:xfrm>
          <a:off x="288925" y="1509713"/>
          <a:ext cx="8564563" cy="3605212"/>
        </p:xfrm>
        <a:graphic>
          <a:graphicData uri="http://schemas.openxmlformats.org/presentationml/2006/ole">
            <mc:AlternateContent xmlns:mc="http://schemas.openxmlformats.org/markup-compatibility/2006">
              <mc:Choice xmlns:v="urn:schemas-microsoft-com:vml" Requires="v">
                <p:oleObj name="Equation" r:id="rId3" imgW="5460840" imgH="2298600" progId="Equation.DSMT4">
                  <p:embed/>
                </p:oleObj>
              </mc:Choice>
              <mc:Fallback>
                <p:oleObj name="Equation" r:id="rId3" imgW="5460840" imgH="229860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4"/>
                      <a:stretch>
                        <a:fillRect/>
                      </a:stretch>
                    </p:blipFill>
                    <p:spPr>
                      <a:xfrm>
                        <a:off x="288925" y="1509713"/>
                        <a:ext cx="8564563" cy="3605212"/>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515E6-EFC2-F615-1A23-10C054B82FB4}"/>
              </a:ext>
            </a:extLst>
          </p:cNvPr>
          <p:cNvSpPr>
            <a:spLocks noGrp="1"/>
          </p:cNvSpPr>
          <p:nvPr>
            <p:ph type="dt" sz="half" idx="10"/>
          </p:nvPr>
        </p:nvSpPr>
        <p:spPr/>
        <p:txBody>
          <a:bodyPr/>
          <a:lstStyle/>
          <a:p>
            <a:r>
              <a:rPr lang="en-US"/>
              <a:t>11/01/2023</a:t>
            </a:r>
            <a:endParaRPr lang="en-US" dirty="0"/>
          </a:p>
        </p:txBody>
      </p:sp>
      <p:sp>
        <p:nvSpPr>
          <p:cNvPr id="3" name="Footer Placeholder 2">
            <a:extLst>
              <a:ext uri="{FF2B5EF4-FFF2-40B4-BE49-F238E27FC236}">
                <a16:creationId xmlns:a16="http://schemas.microsoft.com/office/drawing/2014/main" id="{6EA0AC08-8952-390D-3F7F-9C16300BF4FB}"/>
              </a:ext>
            </a:extLst>
          </p:cNvPr>
          <p:cNvSpPr>
            <a:spLocks noGrp="1"/>
          </p:cNvSpPr>
          <p:nvPr>
            <p:ph type="ftr" sz="quarter" idx="11"/>
          </p:nvPr>
        </p:nvSpPr>
        <p:spPr/>
        <p:txBody>
          <a:bodyPr/>
          <a:lstStyle/>
          <a:p>
            <a:r>
              <a:rPr lang="en-US"/>
              <a:t>PHY 711  Fall 2023 -- Lecture 28</a:t>
            </a:r>
            <a:endParaRPr lang="en-US" dirty="0"/>
          </a:p>
        </p:txBody>
      </p:sp>
      <p:sp>
        <p:nvSpPr>
          <p:cNvPr id="4" name="Slide Number Placeholder 3">
            <a:extLst>
              <a:ext uri="{FF2B5EF4-FFF2-40B4-BE49-F238E27FC236}">
                <a16:creationId xmlns:a16="http://schemas.microsoft.com/office/drawing/2014/main" id="{7CD34E10-C636-291A-5B4B-43BCB77F3026}"/>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E8FBC3EE-934E-FAA2-EF1A-825CEBA54395}"/>
              </a:ext>
            </a:extLst>
          </p:cNvPr>
          <p:cNvGraphicFramePr>
            <a:graphicFrameLocks noChangeAspect="1"/>
          </p:cNvGraphicFramePr>
          <p:nvPr>
            <p:extLst>
              <p:ext uri="{D42A27DB-BD31-4B8C-83A1-F6EECF244321}">
                <p14:modId xmlns:p14="http://schemas.microsoft.com/office/powerpoint/2010/main" val="3882894261"/>
              </p:ext>
            </p:extLst>
          </p:nvPr>
        </p:nvGraphicFramePr>
        <p:xfrm>
          <a:off x="457200" y="1318325"/>
          <a:ext cx="4687888" cy="2492375"/>
        </p:xfrm>
        <a:graphic>
          <a:graphicData uri="http://schemas.openxmlformats.org/presentationml/2006/ole">
            <mc:AlternateContent xmlns:mc="http://schemas.openxmlformats.org/markup-compatibility/2006">
              <mc:Choice xmlns:v="urn:schemas-microsoft-com:vml" Requires="v">
                <p:oleObj name="Equation" r:id="rId2" imgW="1904760" imgH="1054080" progId="Equation.DSMT4">
                  <p:embed/>
                </p:oleObj>
              </mc:Choice>
              <mc:Fallback>
                <p:oleObj name="Equation" r:id="rId2" imgW="1904760" imgH="1054080" progId="Equation.DSMT4">
                  <p:embed/>
                  <p:pic>
                    <p:nvPicPr>
                      <p:cNvPr id="5" name="Object 4"/>
                      <p:cNvPicPr>
                        <a:picLocks noChangeAspect="1" noChangeArrowheads="1"/>
                      </p:cNvPicPr>
                      <p:nvPr/>
                    </p:nvPicPr>
                    <p:blipFill>
                      <a:blip r:embed="rId3"/>
                      <a:srcRect/>
                      <a:stretch>
                        <a:fillRect/>
                      </a:stretch>
                    </p:blipFill>
                    <p:spPr bwMode="auto">
                      <a:xfrm>
                        <a:off x="457200" y="1318325"/>
                        <a:ext cx="4687888" cy="24923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537CF767-84F6-F74F-7717-29463F2254F7}"/>
              </a:ext>
            </a:extLst>
          </p:cNvPr>
          <p:cNvSpPr txBox="1"/>
          <p:nvPr/>
        </p:nvSpPr>
        <p:spPr>
          <a:xfrm>
            <a:off x="228600" y="381000"/>
            <a:ext cx="8534400" cy="1200329"/>
          </a:xfrm>
          <a:prstGeom prst="rect">
            <a:avLst/>
          </a:prstGeom>
          <a:noFill/>
        </p:spPr>
        <p:txBody>
          <a:bodyPr wrap="square" rtlCol="0">
            <a:spAutoFit/>
          </a:bodyPr>
          <a:lstStyle/>
          <a:p>
            <a:r>
              <a:rPr lang="en-US" sz="2400" dirty="0">
                <a:latin typeface="+mj-lt"/>
              </a:rPr>
              <a:t>For example,   applying this analysis to </a:t>
            </a:r>
          </a:p>
          <a:p>
            <a:r>
              <a:rPr lang="en-US" sz="2400" dirty="0">
                <a:latin typeface="+mj-lt"/>
              </a:rPr>
              <a:t>Newton’s equation of motion for fluids:</a:t>
            </a:r>
          </a:p>
          <a:p>
            <a:pPr lvl="1"/>
            <a:r>
              <a:rPr lang="en-US" sz="2400" dirty="0">
                <a:latin typeface="+mj-lt"/>
              </a:rPr>
              <a:t> </a:t>
            </a:r>
          </a:p>
        </p:txBody>
      </p:sp>
      <p:graphicFrame>
        <p:nvGraphicFramePr>
          <p:cNvPr id="7" name="Object 6">
            <a:extLst>
              <a:ext uri="{FF2B5EF4-FFF2-40B4-BE49-F238E27FC236}">
                <a16:creationId xmlns:a16="http://schemas.microsoft.com/office/drawing/2014/main" id="{D12FA5B6-DD47-F6AF-323E-046490B20AF0}"/>
              </a:ext>
            </a:extLst>
          </p:cNvPr>
          <p:cNvGraphicFramePr>
            <a:graphicFrameLocks noChangeAspect="1"/>
          </p:cNvGraphicFramePr>
          <p:nvPr>
            <p:extLst>
              <p:ext uri="{D42A27DB-BD31-4B8C-83A1-F6EECF244321}">
                <p14:modId xmlns:p14="http://schemas.microsoft.com/office/powerpoint/2010/main" val="3507123905"/>
              </p:ext>
            </p:extLst>
          </p:nvPr>
        </p:nvGraphicFramePr>
        <p:xfrm>
          <a:off x="5562600" y="1344964"/>
          <a:ext cx="2919638" cy="2492374"/>
        </p:xfrm>
        <a:graphic>
          <a:graphicData uri="http://schemas.openxmlformats.org/presentationml/2006/ole">
            <mc:AlternateContent xmlns:mc="http://schemas.openxmlformats.org/markup-compatibility/2006">
              <mc:Choice xmlns:v="urn:schemas-microsoft-com:vml" Requires="v">
                <p:oleObj name="Equation" r:id="rId4" imgW="1041120" imgH="888840" progId="Equation.DSMT4">
                  <p:embed/>
                </p:oleObj>
              </mc:Choice>
              <mc:Fallback>
                <p:oleObj name="Equation" r:id="rId4" imgW="1041120" imgH="888840" progId="Equation.DSMT4">
                  <p:embed/>
                  <p:pic>
                    <p:nvPicPr>
                      <p:cNvPr id="7" name="Object 6">
                        <a:extLst>
                          <a:ext uri="{FF2B5EF4-FFF2-40B4-BE49-F238E27FC236}">
                            <a16:creationId xmlns:a16="http://schemas.microsoft.com/office/drawing/2014/main" id="{093B67DA-0BE8-4737-89C9-D4CE1091841A}"/>
                          </a:ext>
                        </a:extLst>
                      </p:cNvPr>
                      <p:cNvPicPr/>
                      <p:nvPr/>
                    </p:nvPicPr>
                    <p:blipFill>
                      <a:blip r:embed="rId5"/>
                      <a:stretch>
                        <a:fillRect/>
                      </a:stretch>
                    </p:blipFill>
                    <p:spPr>
                      <a:xfrm>
                        <a:off x="5562600" y="1344964"/>
                        <a:ext cx="2919638" cy="249237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37BE96B-926A-86E1-2EE8-73B780836F07}"/>
              </a:ext>
            </a:extLst>
          </p:cNvPr>
          <p:cNvGraphicFramePr>
            <a:graphicFrameLocks noChangeAspect="1"/>
          </p:cNvGraphicFramePr>
          <p:nvPr>
            <p:extLst>
              <p:ext uri="{D42A27DB-BD31-4B8C-83A1-F6EECF244321}">
                <p14:modId xmlns:p14="http://schemas.microsoft.com/office/powerpoint/2010/main" val="2919334299"/>
              </p:ext>
            </p:extLst>
          </p:nvPr>
        </p:nvGraphicFramePr>
        <p:xfrm>
          <a:off x="609600" y="4236192"/>
          <a:ext cx="6376156" cy="1076944"/>
        </p:xfrm>
        <a:graphic>
          <a:graphicData uri="http://schemas.openxmlformats.org/presentationml/2006/ole">
            <mc:AlternateContent xmlns:mc="http://schemas.openxmlformats.org/markup-compatibility/2006">
              <mc:Choice xmlns:v="urn:schemas-microsoft-com:vml" Requires="v">
                <p:oleObj name="Equation" r:id="rId6" imgW="3682800" imgH="622080" progId="Equation.DSMT4">
                  <p:embed/>
                </p:oleObj>
              </mc:Choice>
              <mc:Fallback>
                <p:oleObj name="Equation" r:id="rId6" imgW="3682800" imgH="622080" progId="Equation.DSMT4">
                  <p:embed/>
                  <p:pic>
                    <p:nvPicPr>
                      <p:cNvPr id="0" name=""/>
                      <p:cNvPicPr/>
                      <p:nvPr/>
                    </p:nvPicPr>
                    <p:blipFill>
                      <a:blip r:embed="rId7"/>
                      <a:stretch>
                        <a:fillRect/>
                      </a:stretch>
                    </p:blipFill>
                    <p:spPr>
                      <a:xfrm>
                        <a:off x="609600" y="4236192"/>
                        <a:ext cx="6376156" cy="1076944"/>
                      </a:xfrm>
                      <a:prstGeom prst="rect">
                        <a:avLst/>
                      </a:prstGeom>
                    </p:spPr>
                  </p:pic>
                </p:oleObj>
              </mc:Fallback>
            </mc:AlternateContent>
          </a:graphicData>
        </a:graphic>
      </p:graphicFrame>
    </p:spTree>
    <p:extLst>
      <p:ext uri="{BB962C8B-B14F-4D97-AF65-F5344CB8AC3E}">
        <p14:creationId xmlns:p14="http://schemas.microsoft.com/office/powerpoint/2010/main" val="56792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18358</TotalTime>
  <Words>1126</Words>
  <Application>Microsoft Office PowerPoint</Application>
  <PresentationFormat>On-screen Show (4:3)</PresentationFormat>
  <Paragraphs>227</Paragraphs>
  <Slides>32</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32</vt:i4>
      </vt:variant>
    </vt:vector>
  </HeadingPairs>
  <TitlesOfParts>
    <vt:vector size="40" baseType="lpstr">
      <vt:lpstr>Arial</vt:lpstr>
      <vt:lpstr>Calibri</vt:lpstr>
      <vt:lpstr>Symbol</vt:lpstr>
      <vt:lpstr>Office Theme</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897</cp:revision>
  <cp:lastPrinted>2021-10-31T23:22:21Z</cp:lastPrinted>
  <dcterms:created xsi:type="dcterms:W3CDTF">2012-01-10T18:32:24Z</dcterms:created>
  <dcterms:modified xsi:type="dcterms:W3CDTF">2023-10-31T15:38:13Z</dcterms:modified>
</cp:coreProperties>
</file>