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handoutMasterIdLst>
    <p:handoutMasterId r:id="rId35"/>
  </p:handoutMasterIdLst>
  <p:sldIdLst>
    <p:sldId id="296" r:id="rId3"/>
    <p:sldId id="354" r:id="rId4"/>
    <p:sldId id="396" r:id="rId5"/>
    <p:sldId id="398" r:id="rId6"/>
    <p:sldId id="399" r:id="rId7"/>
    <p:sldId id="400" r:id="rId8"/>
    <p:sldId id="401" r:id="rId9"/>
    <p:sldId id="402" r:id="rId10"/>
    <p:sldId id="403" r:id="rId11"/>
    <p:sldId id="404" r:id="rId12"/>
    <p:sldId id="405" r:id="rId13"/>
    <p:sldId id="406" r:id="rId14"/>
    <p:sldId id="407" r:id="rId15"/>
    <p:sldId id="408" r:id="rId16"/>
    <p:sldId id="409" r:id="rId17"/>
    <p:sldId id="410" r:id="rId18"/>
    <p:sldId id="411" r:id="rId19"/>
    <p:sldId id="412" r:id="rId20"/>
    <p:sldId id="413" r:id="rId21"/>
    <p:sldId id="414" r:id="rId22"/>
    <p:sldId id="415" r:id="rId23"/>
    <p:sldId id="416" r:id="rId24"/>
    <p:sldId id="417" r:id="rId25"/>
    <p:sldId id="418" r:id="rId26"/>
    <p:sldId id="419" r:id="rId27"/>
    <p:sldId id="420" r:id="rId28"/>
    <p:sldId id="421" r:id="rId29"/>
    <p:sldId id="422" r:id="rId30"/>
    <p:sldId id="423" r:id="rId31"/>
    <p:sldId id="424" r:id="rId32"/>
    <p:sldId id="425"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1" autoAdjust="0"/>
    <p:restoredTop sz="87947" autoAdjust="0"/>
  </p:normalViewPr>
  <p:slideViewPr>
    <p:cSldViewPr>
      <p:cViewPr varScale="1">
        <p:scale>
          <a:sx n="62" d="100"/>
          <a:sy n="62" d="100"/>
        </p:scale>
        <p:origin x="744" y="44"/>
      </p:cViewPr>
      <p:guideLst>
        <p:guide orient="horz" pos="2160"/>
        <p:guide pos="2880"/>
      </p:guideLst>
    </p:cSldViewPr>
  </p:slideViewPr>
  <p:notesTextViewPr>
    <p:cViewPr>
      <p:scale>
        <a:sx n="1" d="1"/>
        <a:sy n="1" d="1"/>
      </p:scale>
      <p:origin x="0" y="0"/>
    </p:cViewPr>
  </p:notesTextViewPr>
  <p:sorterViewPr>
    <p:cViewPr>
      <p:scale>
        <a:sx n="29" d="100"/>
        <a:sy n="2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famous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587979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curve will win the race?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172826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of the Euler-Lagrange equations.      The green equations look harder.</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165676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Calling the integration 2a is very convenient.</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016591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333421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Visualization of the result.</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79538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did you do with your bet?</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072726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equations to use.</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555382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good idea to remember these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4002245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needing extra information.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305816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due on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minimize with a constraint.</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771081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Applying the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057788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695081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solutions in (almost)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815421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again.</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592271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equations to use.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97704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      Actually stopped at this slide.    Will continue discussion </a:t>
            </a:r>
            <a:r>
              <a:rPr lang="en-US"/>
              <a:t>on Wednesday.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example of the use of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046008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these steps, the solution is found up to some constants.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762865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087756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results for particular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945051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the equations we worked out last time.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95755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9/01/2023</a:t>
            </a:r>
            <a:endParaRPr lang="en-US" dirty="0"/>
          </a:p>
        </p:txBody>
      </p:sp>
      <p:sp>
        <p:nvSpPr>
          <p:cNvPr id="5" name="Footer Placeholder 4"/>
          <p:cNvSpPr>
            <a:spLocks noGrp="1"/>
          </p:cNvSpPr>
          <p:nvPr>
            <p:ph type="ftr" sz="quarter" idx="11"/>
          </p:nvPr>
        </p:nvSpPr>
        <p:spPr/>
        <p:txBody>
          <a:bodyPr/>
          <a:lstStyle/>
          <a:p>
            <a:r>
              <a:rPr lang="en-US"/>
              <a:t>PHY 711  Fall 2023 --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9/01/2023</a:t>
            </a:r>
            <a:endParaRPr lang="en-US" dirty="0"/>
          </a:p>
        </p:txBody>
      </p:sp>
      <p:sp>
        <p:nvSpPr>
          <p:cNvPr id="5" name="Footer Placeholder 4"/>
          <p:cNvSpPr>
            <a:spLocks noGrp="1"/>
          </p:cNvSpPr>
          <p:nvPr>
            <p:ph type="ftr" sz="quarter" idx="11"/>
          </p:nvPr>
        </p:nvSpPr>
        <p:spPr/>
        <p:txBody>
          <a:bodyPr/>
          <a:lstStyle/>
          <a:p>
            <a:r>
              <a:rPr lang="en-US"/>
              <a:t>PHY 711  Fall 2023 --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9/01/2023</a:t>
            </a:r>
            <a:endParaRPr lang="en-US" dirty="0"/>
          </a:p>
        </p:txBody>
      </p:sp>
      <p:sp>
        <p:nvSpPr>
          <p:cNvPr id="5" name="Footer Placeholder 4"/>
          <p:cNvSpPr>
            <a:spLocks noGrp="1"/>
          </p:cNvSpPr>
          <p:nvPr>
            <p:ph type="ftr" sz="quarter" idx="11"/>
          </p:nvPr>
        </p:nvSpPr>
        <p:spPr/>
        <p:txBody>
          <a:bodyPr/>
          <a:lstStyle/>
          <a:p>
            <a:r>
              <a:rPr lang="en-US"/>
              <a:t>PHY 711  Fall 2023 --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9/01/2023</a:t>
            </a:r>
            <a:endParaRPr lang="en-US" dirty="0"/>
          </a:p>
        </p:txBody>
      </p:sp>
      <p:sp>
        <p:nvSpPr>
          <p:cNvPr id="5" name="Footer Placeholder 4"/>
          <p:cNvSpPr>
            <a:spLocks noGrp="1"/>
          </p:cNvSpPr>
          <p:nvPr>
            <p:ph type="ftr" sz="quarter" idx="11"/>
          </p:nvPr>
        </p:nvSpPr>
        <p:spPr/>
        <p:txBody>
          <a:bodyPr/>
          <a:lstStyle/>
          <a:p>
            <a:r>
              <a:rPr lang="en-US"/>
              <a:t>PHY 711  Fall 2023 --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9/01/2023</a:t>
            </a:r>
            <a:endParaRPr lang="en-US" dirty="0"/>
          </a:p>
        </p:txBody>
      </p:sp>
      <p:sp>
        <p:nvSpPr>
          <p:cNvPr id="5" name="Footer Placeholder 4"/>
          <p:cNvSpPr>
            <a:spLocks noGrp="1"/>
          </p:cNvSpPr>
          <p:nvPr>
            <p:ph type="ftr" sz="quarter" idx="11"/>
          </p:nvPr>
        </p:nvSpPr>
        <p:spPr/>
        <p:txBody>
          <a:bodyPr/>
          <a:lstStyle/>
          <a:p>
            <a:r>
              <a:rPr lang="en-US"/>
              <a:t>PHY 711  Fall 2023 --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9/01/2023</a:t>
            </a:r>
            <a:endParaRPr lang="en-US" dirty="0"/>
          </a:p>
        </p:txBody>
      </p:sp>
      <p:sp>
        <p:nvSpPr>
          <p:cNvPr id="6" name="Footer Placeholder 5"/>
          <p:cNvSpPr>
            <a:spLocks noGrp="1"/>
          </p:cNvSpPr>
          <p:nvPr>
            <p:ph type="ftr" sz="quarter" idx="11"/>
          </p:nvPr>
        </p:nvSpPr>
        <p:spPr/>
        <p:txBody>
          <a:bodyPr/>
          <a:lstStyle/>
          <a:p>
            <a:r>
              <a:rPr lang="en-US"/>
              <a:t>PHY 711  Fall 2023 --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9/01/2023</a:t>
            </a:r>
            <a:endParaRPr lang="en-US" dirty="0"/>
          </a:p>
        </p:txBody>
      </p:sp>
      <p:sp>
        <p:nvSpPr>
          <p:cNvPr id="8" name="Footer Placeholder 7"/>
          <p:cNvSpPr>
            <a:spLocks noGrp="1"/>
          </p:cNvSpPr>
          <p:nvPr>
            <p:ph type="ftr" sz="quarter" idx="11"/>
          </p:nvPr>
        </p:nvSpPr>
        <p:spPr/>
        <p:txBody>
          <a:bodyPr/>
          <a:lstStyle/>
          <a:p>
            <a:r>
              <a:rPr lang="en-US"/>
              <a:t>PHY 711  Fall 2023 -- Lecture 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9/01/2023</a:t>
            </a:r>
            <a:endParaRPr lang="en-US" dirty="0"/>
          </a:p>
        </p:txBody>
      </p:sp>
      <p:sp>
        <p:nvSpPr>
          <p:cNvPr id="4" name="Footer Placeholder 3"/>
          <p:cNvSpPr>
            <a:spLocks noGrp="1"/>
          </p:cNvSpPr>
          <p:nvPr>
            <p:ph type="ftr" sz="quarter" idx="11"/>
          </p:nvPr>
        </p:nvSpPr>
        <p:spPr/>
        <p:txBody>
          <a:bodyPr/>
          <a:lstStyle/>
          <a:p>
            <a:r>
              <a:rPr lang="en-US"/>
              <a:t>PHY 711  Fall 2023 -- Lecture 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9/01/2023</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9/01/2023</a:t>
            </a:r>
            <a:endParaRPr lang="en-US" dirty="0"/>
          </a:p>
        </p:txBody>
      </p:sp>
      <p:sp>
        <p:nvSpPr>
          <p:cNvPr id="6" name="Footer Placeholder 5"/>
          <p:cNvSpPr>
            <a:spLocks noGrp="1"/>
          </p:cNvSpPr>
          <p:nvPr>
            <p:ph type="ftr" sz="quarter" idx="11"/>
          </p:nvPr>
        </p:nvSpPr>
        <p:spPr/>
        <p:txBody>
          <a:bodyPr/>
          <a:lstStyle/>
          <a:p>
            <a:r>
              <a:rPr lang="en-US"/>
              <a:t>PHY 711  Fall 2023 --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9/01/2023</a:t>
            </a:r>
            <a:endParaRPr lang="en-US" dirty="0"/>
          </a:p>
        </p:txBody>
      </p:sp>
      <p:sp>
        <p:nvSpPr>
          <p:cNvPr id="6" name="Footer Placeholder 5"/>
          <p:cNvSpPr>
            <a:spLocks noGrp="1"/>
          </p:cNvSpPr>
          <p:nvPr>
            <p:ph type="ftr" sz="quarter" idx="11"/>
          </p:nvPr>
        </p:nvSpPr>
        <p:spPr/>
        <p:txBody>
          <a:bodyPr/>
          <a:lstStyle/>
          <a:p>
            <a:r>
              <a:rPr lang="en-US"/>
              <a:t>PHY 711  Fall 2023 --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9/01/2023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9/01/2023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4.png"/><Relationship Id="rId7" Type="http://schemas.openxmlformats.org/officeDocument/2006/relationships/image" Target="../media/image16.wmf"/><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oleObject" Target="../embeddings/oleObject11.bin"/><Relationship Id="rId5" Type="http://schemas.openxmlformats.org/officeDocument/2006/relationships/image" Target="../media/image15.wmf"/><Relationship Id="rId4" Type="http://schemas.openxmlformats.org/officeDocument/2006/relationships/oleObject" Target="../embeddings/oleObject10.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wmf"/><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20.wmf"/><Relationship Id="rId5" Type="http://schemas.openxmlformats.org/officeDocument/2006/relationships/oleObject" Target="../embeddings/oleObject16.bin"/><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7.bin"/><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hyperlink" Target="http://mathworld.wolfram.com/BrachistochroneProblem.html" TargetMode="External"/><Relationship Id="rId7" Type="http://schemas.openxmlformats.org/officeDocument/2006/relationships/oleObject" Target="../embeddings/oleObject19.bin"/><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23.wmf"/><Relationship Id="rId5" Type="http://schemas.openxmlformats.org/officeDocument/2006/relationships/oleObject" Target="../embeddings/oleObject18.bin"/><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0.bin"/><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28.wmf"/><Relationship Id="rId5" Type="http://schemas.openxmlformats.org/officeDocument/2006/relationships/oleObject" Target="../embeddings/oleObject22.bin"/><Relationship Id="rId4" Type="http://schemas.openxmlformats.org/officeDocument/2006/relationships/image" Target="../media/image27.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9.wmf"/></Relationships>
</file>

<file path=ppt/slides/_rels/slide19.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31.wmf"/><Relationship Id="rId5" Type="http://schemas.openxmlformats.org/officeDocument/2006/relationships/oleObject" Target="../embeddings/oleObject25.bin"/><Relationship Id="rId4" Type="http://schemas.openxmlformats.org/officeDocument/2006/relationships/image" Target="../media/image30.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8.wmf"/><Relationship Id="rId3" Type="http://schemas.openxmlformats.org/officeDocument/2006/relationships/oleObject" Target="../embeddings/oleObject27.bin"/><Relationship Id="rId7" Type="http://schemas.openxmlformats.org/officeDocument/2006/relationships/image" Target="../media/image35.wmf"/><Relationship Id="rId12" Type="http://schemas.openxmlformats.org/officeDocument/2006/relationships/oleObject" Target="../embeddings/oleObject31.bin"/><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oleObject" Target="../embeddings/oleObject28.bin"/><Relationship Id="rId11" Type="http://schemas.openxmlformats.org/officeDocument/2006/relationships/image" Target="../media/image37.wmf"/><Relationship Id="rId5" Type="http://schemas.openxmlformats.org/officeDocument/2006/relationships/image" Target="../media/image26.png"/><Relationship Id="rId10" Type="http://schemas.openxmlformats.org/officeDocument/2006/relationships/oleObject" Target="../embeddings/oleObject30.bin"/><Relationship Id="rId4" Type="http://schemas.openxmlformats.org/officeDocument/2006/relationships/image" Target="../media/image34.wmf"/><Relationship Id="rId9" Type="http://schemas.openxmlformats.org/officeDocument/2006/relationships/image" Target="../media/image3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40.wmf"/><Relationship Id="rId5" Type="http://schemas.openxmlformats.org/officeDocument/2006/relationships/oleObject" Target="../embeddings/oleObject33.bin"/><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42.wmf"/><Relationship Id="rId5" Type="http://schemas.openxmlformats.org/officeDocument/2006/relationships/oleObject" Target="../embeddings/oleObject35.bin"/><Relationship Id="rId4" Type="http://schemas.openxmlformats.org/officeDocument/2006/relationships/image" Target="../media/image41.wmf"/></Relationships>
</file>

<file path=ppt/slides/_rels/slide2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4.jp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45.wmf"/></Relationships>
</file>

<file path=ppt/slides/_rels/slide27.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37.bin"/><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47.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48.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49.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50.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image" Target="../media/image8.jpeg"/><Relationship Id="rId1" Type="http://schemas.openxmlformats.org/officeDocument/2006/relationships/slideLayout" Target="../slideLayouts/slideLayout12.x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pPr/>
              <a:t>1</a:t>
            </a:fld>
            <a:endParaRPr lang="en-US" dirty="0"/>
          </a:p>
        </p:txBody>
      </p:sp>
      <p:sp>
        <p:nvSpPr>
          <p:cNvPr id="5" name="TextBox 4"/>
          <p:cNvSpPr txBox="1"/>
          <p:nvPr/>
        </p:nvSpPr>
        <p:spPr>
          <a:xfrm>
            <a:off x="114300" y="381000"/>
            <a:ext cx="8915400" cy="583236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Olin103</a:t>
            </a:r>
          </a:p>
          <a:p>
            <a:pPr algn="ctr"/>
            <a:endParaRPr lang="en-US" sz="1050" b="1" dirty="0"/>
          </a:p>
          <a:p>
            <a:pPr algn="ctr"/>
            <a:endParaRPr lang="en-US" sz="1050" b="1" dirty="0"/>
          </a:p>
          <a:p>
            <a:pPr algn="ctr"/>
            <a:r>
              <a:rPr lang="en-US" sz="3200" b="1" dirty="0"/>
              <a:t>Lecture notes for Lecture 3 </a:t>
            </a:r>
          </a:p>
          <a:p>
            <a:pPr algn="ctr"/>
            <a:r>
              <a:rPr lang="en-US" sz="3200" b="1" dirty="0"/>
              <a:t>Chapter 3.17 of F&amp;W </a:t>
            </a:r>
          </a:p>
          <a:p>
            <a:pPr marL="457200" lvl="2" algn="ctr">
              <a:spcBef>
                <a:spcPct val="50000"/>
              </a:spcBef>
            </a:pPr>
            <a:r>
              <a:rPr lang="en-US" sz="3200" b="1" dirty="0">
                <a:solidFill>
                  <a:schemeClr val="folHlink"/>
                </a:solidFill>
              </a:rPr>
              <a:t>More about the calculus of variations</a:t>
            </a:r>
          </a:p>
          <a:p>
            <a:pPr lvl="2" indent="-457200">
              <a:spcBef>
                <a:spcPct val="50000"/>
              </a:spcBef>
              <a:buFont typeface="+mj-lt"/>
              <a:buAutoNum type="arabicPeriod"/>
            </a:pPr>
            <a:r>
              <a:rPr lang="en-US" sz="3200" b="1" dirty="0">
                <a:solidFill>
                  <a:schemeClr val="folHlink"/>
                </a:solidFill>
              </a:rPr>
              <a:t>Review examples – Area of lamp shade</a:t>
            </a:r>
          </a:p>
          <a:p>
            <a:pPr lvl="2" indent="-457200">
              <a:spcBef>
                <a:spcPct val="50000"/>
              </a:spcBef>
              <a:buFont typeface="+mj-lt"/>
              <a:buAutoNum type="arabicPeriod"/>
            </a:pPr>
            <a:r>
              <a:rPr lang="en-US" sz="3200" b="1" dirty="0">
                <a:solidFill>
                  <a:schemeClr val="folHlink"/>
                </a:solidFill>
              </a:rPr>
              <a:t>Brachistochrone problem</a:t>
            </a:r>
          </a:p>
          <a:p>
            <a:pPr marL="971550" lvl="2" indent="-514350">
              <a:spcBef>
                <a:spcPct val="50000"/>
              </a:spcBef>
              <a:buFont typeface="+mj-lt"/>
              <a:buAutoNum type="arabicPeriod"/>
            </a:pPr>
            <a:r>
              <a:rPr lang="en-US" sz="3200" b="1" dirty="0">
                <a:solidFill>
                  <a:schemeClr val="folHlink"/>
                </a:solidFill>
              </a:rPr>
              <a:t>Calculus of variation with constraints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08892" y="2811095"/>
            <a:ext cx="3810000" cy="3810000"/>
          </a:xfrm>
          <a:prstGeom prst="rect">
            <a:avLst/>
          </a:prstGeom>
        </p:spPr>
      </p:pic>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6" name="Object 5"/>
          <p:cNvGraphicFramePr>
            <a:graphicFrameLocks noChangeAspect="1"/>
          </p:cNvGraphicFramePr>
          <p:nvPr/>
        </p:nvGraphicFramePr>
        <p:xfrm>
          <a:off x="3798644" y="2816408"/>
          <a:ext cx="4546600" cy="1524000"/>
        </p:xfrm>
        <a:graphic>
          <a:graphicData uri="http://schemas.openxmlformats.org/presentationml/2006/ole">
            <mc:AlternateContent xmlns:mc="http://schemas.openxmlformats.org/markup-compatibility/2006">
              <mc:Choice xmlns:v="urn:schemas-microsoft-com:vml" Requires="v">
                <p:oleObj name="Equation" r:id="rId4" imgW="2158920" imgH="723600" progId="Equation.DSMT4">
                  <p:embed/>
                </p:oleObj>
              </mc:Choice>
              <mc:Fallback>
                <p:oleObj name="Equation" r:id="rId4" imgW="2158920" imgH="723600" progId="Equation.DSMT4">
                  <p:embed/>
                  <p:pic>
                    <p:nvPicPr>
                      <p:cNvPr id="6" name="Object 5"/>
                      <p:cNvPicPr/>
                      <p:nvPr/>
                    </p:nvPicPr>
                    <p:blipFill>
                      <a:blip r:embed="rId5"/>
                      <a:stretch>
                        <a:fillRect/>
                      </a:stretch>
                    </p:blipFill>
                    <p:spPr>
                      <a:xfrm>
                        <a:off x="3798644" y="2816408"/>
                        <a:ext cx="4546600" cy="1524000"/>
                      </a:xfrm>
                      <a:prstGeom prst="rect">
                        <a:avLst/>
                      </a:prstGeom>
                    </p:spPr>
                  </p:pic>
                </p:oleObj>
              </mc:Fallback>
            </mc:AlternateContent>
          </a:graphicData>
        </a:graphic>
      </p:graphicFrame>
      <p:cxnSp>
        <p:nvCxnSpPr>
          <p:cNvPr id="8" name="Straight Arrow Connector 7"/>
          <p:cNvCxnSpPr/>
          <p:nvPr/>
        </p:nvCxnSpPr>
        <p:spPr>
          <a:xfrm flipH="1">
            <a:off x="3276967" y="3578408"/>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50789F7F-222B-428C-8A86-842DB1D26B96}"/>
              </a:ext>
            </a:extLst>
          </p:cNvPr>
          <p:cNvGraphicFramePr>
            <a:graphicFrameLocks noChangeAspect="1"/>
          </p:cNvGraphicFramePr>
          <p:nvPr/>
        </p:nvGraphicFramePr>
        <p:xfrm>
          <a:off x="314325" y="236905"/>
          <a:ext cx="4552950" cy="1630362"/>
        </p:xfrm>
        <a:graphic>
          <a:graphicData uri="http://schemas.openxmlformats.org/presentationml/2006/ole">
            <mc:AlternateContent xmlns:mc="http://schemas.openxmlformats.org/markup-compatibility/2006">
              <mc:Choice xmlns:v="urn:schemas-microsoft-com:vml" Requires="v">
                <p:oleObj name="Equation" r:id="rId6" imgW="3085920" imgH="1104840" progId="Equation.DSMT4">
                  <p:embed/>
                </p:oleObj>
              </mc:Choice>
              <mc:Fallback>
                <p:oleObj name="Equation" r:id="rId6" imgW="3085920" imgH="1104840" progId="Equation.DSMT4">
                  <p:embed/>
                  <p:pic>
                    <p:nvPicPr>
                      <p:cNvPr id="7" name="Object 6">
                        <a:extLst>
                          <a:ext uri="{FF2B5EF4-FFF2-40B4-BE49-F238E27FC236}">
                            <a16:creationId xmlns:a16="http://schemas.microsoft.com/office/drawing/2014/main" id="{50789F7F-222B-428C-8A86-842DB1D26B96}"/>
                          </a:ext>
                        </a:extLst>
                      </p:cNvPr>
                      <p:cNvPicPr/>
                      <p:nvPr/>
                    </p:nvPicPr>
                    <p:blipFill>
                      <a:blip r:embed="rId7"/>
                      <a:stretch>
                        <a:fillRect/>
                      </a:stretch>
                    </p:blipFill>
                    <p:spPr>
                      <a:xfrm>
                        <a:off x="314325" y="236905"/>
                        <a:ext cx="4552950" cy="16303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D6ACF97-B262-44AB-8356-6777A0E62FB3}"/>
              </a:ext>
            </a:extLst>
          </p:cNvPr>
          <p:cNvGraphicFramePr>
            <a:graphicFrameLocks noChangeAspect="1"/>
          </p:cNvGraphicFramePr>
          <p:nvPr/>
        </p:nvGraphicFramePr>
        <p:xfrm>
          <a:off x="1063625" y="1955800"/>
          <a:ext cx="4959350" cy="639763"/>
        </p:xfrm>
        <a:graphic>
          <a:graphicData uri="http://schemas.openxmlformats.org/presentationml/2006/ole">
            <mc:AlternateContent xmlns:mc="http://schemas.openxmlformats.org/markup-compatibility/2006">
              <mc:Choice xmlns:v="urn:schemas-microsoft-com:vml" Requires="v">
                <p:oleObj name="Equation" r:id="rId8" imgW="2361960" imgH="304560" progId="Equation.DSMT4">
                  <p:embed/>
                </p:oleObj>
              </mc:Choice>
              <mc:Fallback>
                <p:oleObj name="Equation" r:id="rId8" imgW="2361960" imgH="304560" progId="Equation.DSMT4">
                  <p:embed/>
                  <p:pic>
                    <p:nvPicPr>
                      <p:cNvPr id="9" name="Object 8">
                        <a:extLst>
                          <a:ext uri="{FF2B5EF4-FFF2-40B4-BE49-F238E27FC236}">
                            <a16:creationId xmlns:a16="http://schemas.microsoft.com/office/drawing/2014/main" id="{9D6ACF97-B262-44AB-8356-6777A0E62FB3}"/>
                          </a:ext>
                        </a:extLst>
                      </p:cNvPr>
                      <p:cNvPicPr/>
                      <p:nvPr/>
                    </p:nvPicPr>
                    <p:blipFill>
                      <a:blip r:embed="rId9"/>
                      <a:stretch>
                        <a:fillRect/>
                      </a:stretch>
                    </p:blipFill>
                    <p:spPr>
                      <a:xfrm>
                        <a:off x="1063625" y="1955800"/>
                        <a:ext cx="4959350" cy="639763"/>
                      </a:xfrm>
                      <a:prstGeom prst="rect">
                        <a:avLst/>
                      </a:prstGeom>
                    </p:spPr>
                  </p:pic>
                </p:oleObj>
              </mc:Fallback>
            </mc:AlternateContent>
          </a:graphicData>
        </a:graphic>
      </p:graphicFrame>
    </p:spTree>
    <p:extLst>
      <p:ext uri="{BB962C8B-B14F-4D97-AF65-F5344CB8AC3E}">
        <p14:creationId xmlns:p14="http://schemas.microsoft.com/office/powerpoint/2010/main" val="2604151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57200" y="609600"/>
            <a:ext cx="3810000" cy="3810000"/>
          </a:xfrm>
          <a:prstGeom prst="rect">
            <a:avLst/>
          </a:prstGeom>
        </p:spPr>
      </p:pic>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6" name="Object 5"/>
          <p:cNvGraphicFramePr>
            <a:graphicFrameLocks noChangeAspect="1"/>
          </p:cNvGraphicFramePr>
          <p:nvPr/>
        </p:nvGraphicFramePr>
        <p:xfrm>
          <a:off x="3657600" y="1066800"/>
          <a:ext cx="4546600" cy="1524000"/>
        </p:xfrm>
        <a:graphic>
          <a:graphicData uri="http://schemas.openxmlformats.org/presentationml/2006/ole">
            <mc:AlternateContent xmlns:mc="http://schemas.openxmlformats.org/markup-compatibility/2006">
              <mc:Choice xmlns:v="urn:schemas-microsoft-com:vml" Requires="v">
                <p:oleObj name="Equation" r:id="rId4" imgW="2158920" imgH="723600" progId="Equation.DSMT4">
                  <p:embed/>
                </p:oleObj>
              </mc:Choice>
              <mc:Fallback>
                <p:oleObj name="Equation" r:id="rId4" imgW="2158920" imgH="723600" progId="Equation.DSMT4">
                  <p:embed/>
                  <p:pic>
                    <p:nvPicPr>
                      <p:cNvPr id="6" name="Object 5"/>
                      <p:cNvPicPr/>
                      <p:nvPr/>
                    </p:nvPicPr>
                    <p:blipFill>
                      <a:blip r:embed="rId5"/>
                      <a:stretch>
                        <a:fillRect/>
                      </a:stretch>
                    </p:blipFill>
                    <p:spPr>
                      <a:xfrm>
                        <a:off x="3657600" y="1066800"/>
                        <a:ext cx="4546600" cy="1524000"/>
                      </a:xfrm>
                      <a:prstGeom prst="rect">
                        <a:avLst/>
                      </a:prstGeom>
                    </p:spPr>
                  </p:pic>
                </p:oleObj>
              </mc:Fallback>
            </mc:AlternateContent>
          </a:graphicData>
        </a:graphic>
      </p:graphicFrame>
      <p:cxnSp>
        <p:nvCxnSpPr>
          <p:cNvPr id="8" name="Straight Arrow Connector 7"/>
          <p:cNvCxnSpPr/>
          <p:nvPr/>
        </p:nvCxnSpPr>
        <p:spPr>
          <a:xfrm flipH="1">
            <a:off x="3124200" y="1828800"/>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ED82148B-3143-4E17-B6BD-FDE6D2F74ECB}"/>
              </a:ext>
            </a:extLst>
          </p:cNvPr>
          <p:cNvGraphicFramePr>
            <a:graphicFrameLocks noChangeAspect="1"/>
          </p:cNvGraphicFramePr>
          <p:nvPr/>
        </p:nvGraphicFramePr>
        <p:xfrm>
          <a:off x="838200" y="4572732"/>
          <a:ext cx="7094538" cy="1736725"/>
        </p:xfrm>
        <a:graphic>
          <a:graphicData uri="http://schemas.openxmlformats.org/presentationml/2006/ole">
            <mc:AlternateContent xmlns:mc="http://schemas.openxmlformats.org/markup-compatibility/2006">
              <mc:Choice xmlns:v="urn:schemas-microsoft-com:vml" Requires="v">
                <p:oleObj name="Equation" r:id="rId6" imgW="3009600" imgH="736560" progId="Equation.DSMT4">
                  <p:embed/>
                </p:oleObj>
              </mc:Choice>
              <mc:Fallback>
                <p:oleObj name="Equation" r:id="rId6" imgW="3009600" imgH="736560" progId="Equation.DSMT4">
                  <p:embed/>
                  <p:pic>
                    <p:nvPicPr>
                      <p:cNvPr id="10" name="Object 9">
                        <a:extLst>
                          <a:ext uri="{FF2B5EF4-FFF2-40B4-BE49-F238E27FC236}">
                            <a16:creationId xmlns:a16="http://schemas.microsoft.com/office/drawing/2014/main" id="{ED82148B-3143-4E17-B6BD-FDE6D2F74ECB}"/>
                          </a:ext>
                        </a:extLst>
                      </p:cNvPr>
                      <p:cNvPicPr/>
                      <p:nvPr/>
                    </p:nvPicPr>
                    <p:blipFill>
                      <a:blip r:embed="rId7"/>
                      <a:stretch>
                        <a:fillRect/>
                      </a:stretch>
                    </p:blipFill>
                    <p:spPr>
                      <a:xfrm>
                        <a:off x="838200" y="4572732"/>
                        <a:ext cx="7094538" cy="1736725"/>
                      </a:xfrm>
                      <a:prstGeom prst="rect">
                        <a:avLst/>
                      </a:prstGeom>
                    </p:spPr>
                  </p:pic>
                </p:oleObj>
              </mc:Fallback>
            </mc:AlternateContent>
          </a:graphicData>
        </a:graphic>
      </p:graphicFrame>
    </p:spTree>
    <p:extLst>
      <p:ext uri="{BB962C8B-B14F-4D97-AF65-F5344CB8AC3E}">
        <p14:creationId xmlns:p14="http://schemas.microsoft.com/office/powerpoint/2010/main" val="826613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nvGraphicFramePr>
        <p:xfrm>
          <a:off x="304800" y="61970"/>
          <a:ext cx="6400800" cy="2909830"/>
        </p:xfrm>
        <a:graphic>
          <a:graphicData uri="http://schemas.openxmlformats.org/presentationml/2006/ole">
            <mc:AlternateContent xmlns:mc="http://schemas.openxmlformats.org/markup-compatibility/2006">
              <mc:Choice xmlns:v="urn:schemas-microsoft-com:vml" Requires="v">
                <p:oleObj name="数式" r:id="rId3" imgW="3492360" imgH="1587240" progId="Equation.3">
                  <p:embed/>
                </p:oleObj>
              </mc:Choice>
              <mc:Fallback>
                <p:oleObj name="数式" r:id="rId3" imgW="3492360" imgH="1587240" progId="Equation.3">
                  <p:embed/>
                  <p:pic>
                    <p:nvPicPr>
                      <p:cNvPr id="5" name="Object 4"/>
                      <p:cNvPicPr>
                        <a:picLocks noChangeAspect="1" noChangeArrowheads="1"/>
                      </p:cNvPicPr>
                      <p:nvPr/>
                    </p:nvPicPr>
                    <p:blipFill>
                      <a:blip r:embed="rId4"/>
                      <a:srcRect/>
                      <a:stretch>
                        <a:fillRect/>
                      </a:stretch>
                    </p:blipFill>
                    <p:spPr bwMode="auto">
                      <a:xfrm>
                        <a:off x="304800" y="61970"/>
                        <a:ext cx="6400800" cy="290983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nvGraphicFramePr>
        <p:xfrm>
          <a:off x="228600" y="2825750"/>
          <a:ext cx="6400800" cy="3727450"/>
        </p:xfrm>
        <a:graphic>
          <a:graphicData uri="http://schemas.openxmlformats.org/presentationml/2006/ole">
            <mc:AlternateContent xmlns:mc="http://schemas.openxmlformats.org/markup-compatibility/2006">
              <mc:Choice xmlns:v="urn:schemas-microsoft-com:vml" Requires="v">
                <p:oleObj name="数式" r:id="rId5" imgW="3314520" imgH="1930320" progId="Equation.3">
                  <p:embed/>
                </p:oleObj>
              </mc:Choice>
              <mc:Fallback>
                <p:oleObj name="数式" r:id="rId5" imgW="3314520" imgH="1930320" progId="Equation.3">
                  <p:embed/>
                  <p:pic>
                    <p:nvPicPr>
                      <p:cNvPr id="6" name="Object 5"/>
                      <p:cNvPicPr>
                        <a:picLocks noChangeAspect="1" noChangeArrowheads="1"/>
                      </p:cNvPicPr>
                      <p:nvPr/>
                    </p:nvPicPr>
                    <p:blipFill>
                      <a:blip r:embed="rId6"/>
                      <a:srcRect/>
                      <a:stretch>
                        <a:fillRect/>
                      </a:stretch>
                    </p:blipFill>
                    <p:spPr bwMode="auto">
                      <a:xfrm>
                        <a:off x="228600" y="2825750"/>
                        <a:ext cx="6400800" cy="3727450"/>
                      </a:xfrm>
                      <a:prstGeom prst="rect">
                        <a:avLst/>
                      </a:prstGeom>
                      <a:noFill/>
                      <a:ln>
                        <a:noFill/>
                      </a:ln>
                    </p:spPr>
                  </p:pic>
                </p:oleObj>
              </mc:Fallback>
            </mc:AlternateContent>
          </a:graphicData>
        </a:graphic>
      </p:graphicFrame>
      <p:sp>
        <p:nvSpPr>
          <p:cNvPr id="7" name="Left Arrow 6"/>
          <p:cNvSpPr/>
          <p:nvPr/>
        </p:nvSpPr>
        <p:spPr>
          <a:xfrm>
            <a:off x="4581427" y="2175922"/>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2191882"/>
            <a:ext cx="3657600" cy="461665"/>
          </a:xfrm>
          <a:prstGeom prst="rect">
            <a:avLst/>
          </a:prstGeom>
          <a:noFill/>
        </p:spPr>
        <p:txBody>
          <a:bodyPr wrap="square" rtlCol="0">
            <a:spAutoFit/>
          </a:bodyPr>
          <a:lstStyle/>
          <a:p>
            <a:r>
              <a:rPr lang="en-US" sz="2400" dirty="0">
                <a:latin typeface="+mj-lt"/>
              </a:rPr>
              <a:t>Euler-Lagrange equation</a:t>
            </a:r>
          </a:p>
        </p:txBody>
      </p:sp>
      <p:sp>
        <p:nvSpPr>
          <p:cNvPr id="9" name="Left Arrow 8"/>
          <p:cNvSpPr/>
          <p:nvPr/>
        </p:nvSpPr>
        <p:spPr>
          <a:xfrm>
            <a:off x="4343400" y="5867400"/>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5680501"/>
            <a:ext cx="3657600" cy="830997"/>
          </a:xfrm>
          <a:prstGeom prst="rect">
            <a:avLst/>
          </a:prstGeom>
          <a:noFill/>
        </p:spPr>
        <p:txBody>
          <a:bodyPr wrap="square" rtlCol="0">
            <a:spAutoFit/>
          </a:bodyPr>
          <a:lstStyle/>
          <a:p>
            <a:r>
              <a:rPr lang="en-US" sz="2400" dirty="0">
                <a:latin typeface="+mj-lt"/>
              </a:rPr>
              <a:t>Alternate Euler-Lagrange equation</a:t>
            </a:r>
          </a:p>
        </p:txBody>
      </p:sp>
    </p:spTree>
    <p:extLst>
      <p:ext uri="{BB962C8B-B14F-4D97-AF65-F5344CB8AC3E}">
        <p14:creationId xmlns:p14="http://schemas.microsoft.com/office/powerpoint/2010/main" val="4198951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FB73A8-7BF3-4A9D-AB1D-F9A01FAB53FE}"/>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DBF2FF06-21B3-400D-A8CB-AEC63A4F3961}"/>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80013C4D-D8F2-498B-93A8-A317A085D787}"/>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B9F6F2A7-28E0-4B60-B02E-E8B66A732F27}"/>
              </a:ext>
            </a:extLst>
          </p:cNvPr>
          <p:cNvGraphicFramePr>
            <a:graphicFrameLocks noChangeAspect="1"/>
          </p:cNvGraphicFramePr>
          <p:nvPr>
            <p:extLst>
              <p:ext uri="{D42A27DB-BD31-4B8C-83A1-F6EECF244321}">
                <p14:modId xmlns:p14="http://schemas.microsoft.com/office/powerpoint/2010/main" val="1173876115"/>
              </p:ext>
            </p:extLst>
          </p:nvPr>
        </p:nvGraphicFramePr>
        <p:xfrm>
          <a:off x="1070768" y="914399"/>
          <a:ext cx="7235031" cy="5413071"/>
        </p:xfrm>
        <a:graphic>
          <a:graphicData uri="http://schemas.openxmlformats.org/presentationml/2006/ole">
            <mc:AlternateContent xmlns:mc="http://schemas.openxmlformats.org/markup-compatibility/2006">
              <mc:Choice xmlns:v="urn:schemas-microsoft-com:vml" Requires="v">
                <p:oleObj name="Equation" r:id="rId2" imgW="3479760" imgH="2603160" progId="Equation.DSMT4">
                  <p:embed/>
                </p:oleObj>
              </mc:Choice>
              <mc:Fallback>
                <p:oleObj name="Equation" r:id="rId2" imgW="3479760" imgH="2603160" progId="Equation.DSMT4">
                  <p:embed/>
                  <p:pic>
                    <p:nvPicPr>
                      <p:cNvPr id="5" name="Object 4">
                        <a:extLst>
                          <a:ext uri="{FF2B5EF4-FFF2-40B4-BE49-F238E27FC236}">
                            <a16:creationId xmlns:a16="http://schemas.microsoft.com/office/drawing/2014/main" id="{B9F6F2A7-28E0-4B60-B02E-E8B66A732F27}"/>
                          </a:ext>
                        </a:extLst>
                      </p:cNvPr>
                      <p:cNvPicPr/>
                      <p:nvPr/>
                    </p:nvPicPr>
                    <p:blipFill>
                      <a:blip r:embed="rId3"/>
                      <a:stretch>
                        <a:fillRect/>
                      </a:stretch>
                    </p:blipFill>
                    <p:spPr>
                      <a:xfrm>
                        <a:off x="1070768" y="914399"/>
                        <a:ext cx="7235031" cy="541307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6B9E4B5-7119-4F8A-9D56-7214DA4E9F3F}"/>
              </a:ext>
            </a:extLst>
          </p:cNvPr>
          <p:cNvSpPr txBox="1"/>
          <p:nvPr/>
        </p:nvSpPr>
        <p:spPr>
          <a:xfrm>
            <a:off x="304800" y="304800"/>
            <a:ext cx="7848600" cy="461665"/>
          </a:xfrm>
          <a:prstGeom prst="rect">
            <a:avLst/>
          </a:prstGeom>
          <a:noFill/>
        </p:spPr>
        <p:txBody>
          <a:bodyPr wrap="square" rtlCol="0">
            <a:spAutoFit/>
          </a:bodyPr>
          <a:lstStyle/>
          <a:p>
            <a:r>
              <a:rPr lang="en-US" sz="2400" dirty="0">
                <a:latin typeface="+mj-lt"/>
              </a:rPr>
              <a:t>A few more steps --</a:t>
            </a:r>
          </a:p>
        </p:txBody>
      </p:sp>
    </p:spTree>
    <p:extLst>
      <p:ext uri="{BB962C8B-B14F-4D97-AF65-F5344CB8AC3E}">
        <p14:creationId xmlns:p14="http://schemas.microsoft.com/office/powerpoint/2010/main" val="2367913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304800"/>
            <a:ext cx="8610600" cy="830997"/>
          </a:xfrm>
          <a:prstGeom prst="rect">
            <a:avLst/>
          </a:prstGeom>
          <a:noFill/>
        </p:spPr>
        <p:txBody>
          <a:bodyPr wrap="square" rtlCol="0">
            <a:spAutoFit/>
          </a:bodyPr>
          <a:lstStyle/>
          <a:p>
            <a:r>
              <a:rPr lang="en-US" sz="2400" b="1" dirty="0" err="1">
                <a:latin typeface="+mj-lt"/>
              </a:rPr>
              <a:t>Brachistochrone</a:t>
            </a:r>
            <a:r>
              <a:rPr lang="en-US" sz="2400" b="1" dirty="0">
                <a:latin typeface="+mj-lt"/>
              </a:rPr>
              <a:t> problem:   </a:t>
            </a:r>
            <a:r>
              <a:rPr lang="en-US" sz="2400" dirty="0">
                <a:latin typeface="+mj-lt"/>
              </a:rPr>
              <a:t>(solved by Newton in 1696)</a:t>
            </a:r>
            <a:endParaRPr lang="en-US" sz="2400" b="1" dirty="0">
              <a:latin typeface="+mj-lt"/>
            </a:endParaRPr>
          </a:p>
          <a:p>
            <a:r>
              <a:rPr lang="en-US" sz="2400" b="1" dirty="0">
                <a:latin typeface="+mj-lt"/>
              </a:rPr>
              <a:t>         </a:t>
            </a:r>
            <a:r>
              <a:rPr lang="en-US" dirty="0">
                <a:latin typeface="+mj-lt"/>
                <a:hlinkClick r:id="rId3"/>
              </a:rPr>
              <a:t>http://mathworld.wolfram.com/BrachistochroneProblem.html</a:t>
            </a:r>
            <a:endParaRPr lang="en-US" dirty="0">
              <a:latin typeface="+mj-lt"/>
            </a:endParaRPr>
          </a:p>
        </p:txBody>
      </p:sp>
      <p:sp>
        <p:nvSpPr>
          <p:cNvPr id="6" name="TextBox 5"/>
          <p:cNvSpPr txBox="1"/>
          <p:nvPr/>
        </p:nvSpPr>
        <p:spPr>
          <a:xfrm>
            <a:off x="5943600" y="1600200"/>
            <a:ext cx="2971800" cy="3416320"/>
          </a:xfrm>
          <a:prstGeom prst="rect">
            <a:avLst/>
          </a:prstGeom>
          <a:noFill/>
        </p:spPr>
        <p:txBody>
          <a:bodyPr wrap="square" rtlCol="0">
            <a:spAutoFit/>
          </a:bodyPr>
          <a:lstStyle/>
          <a:p>
            <a:r>
              <a:rPr lang="en-US" sz="2400" dirty="0">
                <a:latin typeface="+mj-lt"/>
              </a:rPr>
              <a:t>A particle of </a:t>
            </a:r>
            <a:r>
              <a:rPr lang="en-US" sz="2400" dirty="0"/>
              <a:t>weight </a:t>
            </a:r>
            <a:r>
              <a:rPr lang="en-US" sz="2400" i="1" dirty="0"/>
              <a:t>mg</a:t>
            </a:r>
            <a:r>
              <a:rPr lang="en-US" sz="2400" dirty="0"/>
              <a:t> travels </a:t>
            </a:r>
            <a:r>
              <a:rPr lang="en-US" sz="2400" dirty="0" err="1"/>
              <a:t>frictionlessly</a:t>
            </a:r>
            <a:r>
              <a:rPr lang="en-US" sz="2400" dirty="0"/>
              <a:t> down a path of shape </a:t>
            </a:r>
            <a:r>
              <a:rPr lang="en-US" sz="2400" i="1" dirty="0"/>
              <a:t>y(x). </a:t>
            </a:r>
            <a:r>
              <a:rPr lang="en-US" sz="2400" dirty="0">
                <a:latin typeface="+mj-lt"/>
              </a:rPr>
              <a:t>What is the shape of the path </a:t>
            </a:r>
            <a:r>
              <a:rPr lang="en-US" sz="2400" i="1" dirty="0">
                <a:latin typeface="+mj-lt"/>
              </a:rPr>
              <a:t>y(x)</a:t>
            </a:r>
            <a:r>
              <a:rPr lang="en-US" sz="2400" dirty="0">
                <a:latin typeface="+mj-lt"/>
              </a:rPr>
              <a:t> that minimizes the  travel time from</a:t>
            </a:r>
          </a:p>
          <a:p>
            <a:r>
              <a:rPr lang="en-US" sz="2400" i="1" dirty="0"/>
              <a:t>y(0)=0 </a:t>
            </a:r>
            <a:r>
              <a:rPr lang="en-US" sz="2400" dirty="0"/>
              <a:t>to </a:t>
            </a:r>
            <a:r>
              <a:rPr lang="en-US" sz="2400" i="1" dirty="0"/>
              <a:t>y(</a:t>
            </a:r>
            <a:r>
              <a:rPr lang="en-US" sz="2400" i="1" dirty="0">
                <a:latin typeface="Symbol" pitchFamily="18" charset="2"/>
              </a:rPr>
              <a:t>p</a:t>
            </a:r>
            <a:r>
              <a:rPr lang="en-US" sz="2400" i="1" dirty="0"/>
              <a:t>)=-</a:t>
            </a:r>
            <a:r>
              <a:rPr lang="en-US" sz="2400" i="1" dirty="0">
                <a:latin typeface="Symbol" pitchFamily="18" charset="2"/>
              </a:rPr>
              <a:t>2</a:t>
            </a:r>
            <a:r>
              <a:rPr lang="en-US" sz="2400" dirty="0">
                <a:latin typeface="+mj-lt"/>
              </a:rPr>
              <a:t> ? </a:t>
            </a:r>
          </a:p>
        </p:txBody>
      </p:sp>
      <p:pic>
        <p:nvPicPr>
          <p:cNvPr id="552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1516380"/>
            <a:ext cx="55816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a:extLst>
              <a:ext uri="{FF2B5EF4-FFF2-40B4-BE49-F238E27FC236}">
                <a16:creationId xmlns:a16="http://schemas.microsoft.com/office/drawing/2014/main" id="{2D82FBEC-0A55-4F38-B12F-3FE39127BCF6}"/>
              </a:ext>
            </a:extLst>
          </p:cNvPr>
          <p:cNvSpPr/>
          <p:nvPr/>
        </p:nvSpPr>
        <p:spPr>
          <a:xfrm>
            <a:off x="1295400" y="1600200"/>
            <a:ext cx="152400" cy="152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E5EF7011-B777-4F12-813F-FD3EEC9D4C27}"/>
              </a:ext>
            </a:extLst>
          </p:cNvPr>
          <p:cNvGraphicFramePr>
            <a:graphicFrameLocks noChangeAspect="1"/>
          </p:cNvGraphicFramePr>
          <p:nvPr>
            <p:extLst>
              <p:ext uri="{D42A27DB-BD31-4B8C-83A1-F6EECF244321}">
                <p14:modId xmlns:p14="http://schemas.microsoft.com/office/powerpoint/2010/main" val="1978625962"/>
              </p:ext>
            </p:extLst>
          </p:nvPr>
        </p:nvGraphicFramePr>
        <p:xfrm>
          <a:off x="508000" y="5257800"/>
          <a:ext cx="6064250" cy="1123950"/>
        </p:xfrm>
        <a:graphic>
          <a:graphicData uri="http://schemas.openxmlformats.org/presentationml/2006/ole">
            <mc:AlternateContent xmlns:mc="http://schemas.openxmlformats.org/markup-compatibility/2006">
              <mc:Choice xmlns:v="urn:schemas-microsoft-com:vml" Requires="v">
                <p:oleObj name="Equation" r:id="rId5" imgW="3288960" imgH="609480" progId="Equation.DSMT4">
                  <p:embed/>
                </p:oleObj>
              </mc:Choice>
              <mc:Fallback>
                <p:oleObj name="Equation" r:id="rId5" imgW="3288960" imgH="609480" progId="Equation.DSMT4">
                  <p:embed/>
                  <p:pic>
                    <p:nvPicPr>
                      <p:cNvPr id="8" name="Object 7">
                        <a:extLst>
                          <a:ext uri="{FF2B5EF4-FFF2-40B4-BE49-F238E27FC236}">
                            <a16:creationId xmlns:a16="http://schemas.microsoft.com/office/drawing/2014/main" id="{E5EF7011-B777-4F12-813F-FD3EEC9D4C27}"/>
                          </a:ext>
                        </a:extLst>
                      </p:cNvPr>
                      <p:cNvPicPr/>
                      <p:nvPr/>
                    </p:nvPicPr>
                    <p:blipFill>
                      <a:blip r:embed="rId6"/>
                      <a:stretch>
                        <a:fillRect/>
                      </a:stretch>
                    </p:blipFill>
                    <p:spPr>
                      <a:xfrm>
                        <a:off x="508000" y="5257800"/>
                        <a:ext cx="6064250" cy="11239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09B5A47-5F45-4F2D-9B18-EEB51487B0A4}"/>
              </a:ext>
            </a:extLst>
          </p:cNvPr>
          <p:cNvGraphicFramePr>
            <a:graphicFrameLocks noChangeAspect="1"/>
          </p:cNvGraphicFramePr>
          <p:nvPr/>
        </p:nvGraphicFramePr>
        <p:xfrm>
          <a:off x="1905000" y="1899412"/>
          <a:ext cx="3510947" cy="959275"/>
        </p:xfrm>
        <a:graphic>
          <a:graphicData uri="http://schemas.openxmlformats.org/presentationml/2006/ole">
            <mc:AlternateContent xmlns:mc="http://schemas.openxmlformats.org/markup-compatibility/2006">
              <mc:Choice xmlns:v="urn:schemas-microsoft-com:vml" Requires="v">
                <p:oleObj name="Equation" r:id="rId7" imgW="2323800" imgH="634680" progId="Equation.DSMT4">
                  <p:embed/>
                </p:oleObj>
              </mc:Choice>
              <mc:Fallback>
                <p:oleObj name="Equation" r:id="rId7" imgW="2323800" imgH="634680" progId="Equation.DSMT4">
                  <p:embed/>
                  <p:pic>
                    <p:nvPicPr>
                      <p:cNvPr id="9" name="Object 8">
                        <a:extLst>
                          <a:ext uri="{FF2B5EF4-FFF2-40B4-BE49-F238E27FC236}">
                            <a16:creationId xmlns:a16="http://schemas.microsoft.com/office/drawing/2014/main" id="{509B5A47-5F45-4F2D-9B18-EEB51487B0A4}"/>
                          </a:ext>
                        </a:extLst>
                      </p:cNvPr>
                      <p:cNvPicPr/>
                      <p:nvPr/>
                    </p:nvPicPr>
                    <p:blipFill>
                      <a:blip r:embed="rId8"/>
                      <a:stretch>
                        <a:fillRect/>
                      </a:stretch>
                    </p:blipFill>
                    <p:spPr>
                      <a:xfrm>
                        <a:off x="1905000" y="1899412"/>
                        <a:ext cx="3510947" cy="959275"/>
                      </a:xfrm>
                      <a:prstGeom prst="rect">
                        <a:avLst/>
                      </a:prstGeom>
                    </p:spPr>
                  </p:pic>
                </p:oleObj>
              </mc:Fallback>
            </mc:AlternateContent>
          </a:graphicData>
        </a:graphic>
      </p:graphicFrame>
    </p:spTree>
    <p:extLst>
      <p:ext uri="{BB962C8B-B14F-4D97-AF65-F5344CB8AC3E}">
        <p14:creationId xmlns:p14="http://schemas.microsoft.com/office/powerpoint/2010/main" val="1026740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ED6BDC-B74B-46D8-569E-2D6C06370FDC}"/>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F642588B-D95A-ACF2-0322-31BEC22AEB96}"/>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7A0127D5-37A1-4B0E-A838-A82F65C340B9}"/>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5408E1E2-1A17-0933-252B-902723AFFB0B}"/>
              </a:ext>
            </a:extLst>
          </p:cNvPr>
          <p:cNvGraphicFramePr>
            <a:graphicFrameLocks noChangeAspect="1"/>
          </p:cNvGraphicFramePr>
          <p:nvPr/>
        </p:nvGraphicFramePr>
        <p:xfrm>
          <a:off x="1143000" y="511359"/>
          <a:ext cx="6548733" cy="4275137"/>
        </p:xfrm>
        <a:graphic>
          <a:graphicData uri="http://schemas.openxmlformats.org/presentationml/2006/ole">
            <mc:AlternateContent xmlns:mc="http://schemas.openxmlformats.org/markup-compatibility/2006">
              <mc:Choice xmlns:v="urn:schemas-microsoft-com:vml" Requires="v">
                <p:oleObj name="Equation" r:id="rId2" imgW="2336760" imgH="1523880" progId="Equation.DSMT4">
                  <p:embed/>
                </p:oleObj>
              </mc:Choice>
              <mc:Fallback>
                <p:oleObj name="Equation" r:id="rId2" imgW="2336760" imgH="1523880" progId="Equation.DSMT4">
                  <p:embed/>
                  <p:pic>
                    <p:nvPicPr>
                      <p:cNvPr id="5" name="Object 4">
                        <a:extLst>
                          <a:ext uri="{FF2B5EF4-FFF2-40B4-BE49-F238E27FC236}">
                            <a16:creationId xmlns:a16="http://schemas.microsoft.com/office/drawing/2014/main" id="{5408E1E2-1A17-0933-252B-902723AFFB0B}"/>
                          </a:ext>
                        </a:extLst>
                      </p:cNvPr>
                      <p:cNvPicPr/>
                      <p:nvPr/>
                    </p:nvPicPr>
                    <p:blipFill>
                      <a:blip r:embed="rId3"/>
                      <a:stretch>
                        <a:fillRect/>
                      </a:stretch>
                    </p:blipFill>
                    <p:spPr>
                      <a:xfrm>
                        <a:off x="1143000" y="511359"/>
                        <a:ext cx="6548733" cy="4275137"/>
                      </a:xfrm>
                      <a:prstGeom prst="rect">
                        <a:avLst/>
                      </a:prstGeom>
                    </p:spPr>
                  </p:pic>
                </p:oleObj>
              </mc:Fallback>
            </mc:AlternateContent>
          </a:graphicData>
        </a:graphic>
      </p:graphicFrame>
    </p:spTree>
    <p:extLst>
      <p:ext uri="{BB962C8B-B14F-4D97-AF65-F5344CB8AC3E}">
        <p14:creationId xmlns:p14="http://schemas.microsoft.com/office/powerpoint/2010/main" val="358161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01B69-CC5A-4CF1-8DA2-656A4160FEC6}"/>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61AB8266-C2D1-46A3-B1F4-B5CB7412DB4C}"/>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FCEB1685-784D-4972-9F2A-E7764D7E7B77}"/>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6" name="TextBox 5">
            <a:extLst>
              <a:ext uri="{FF2B5EF4-FFF2-40B4-BE49-F238E27FC236}">
                <a16:creationId xmlns:a16="http://schemas.microsoft.com/office/drawing/2014/main" id="{06ECC33C-1ABA-4EF0-85FB-0F5EB1028E28}"/>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Vote for your favorite path</a:t>
            </a:r>
          </a:p>
        </p:txBody>
      </p:sp>
      <p:sp>
        <p:nvSpPr>
          <p:cNvPr id="7" name="TextBox 6">
            <a:extLst>
              <a:ext uri="{FF2B5EF4-FFF2-40B4-BE49-F238E27FC236}">
                <a16:creationId xmlns:a16="http://schemas.microsoft.com/office/drawing/2014/main" id="{1CB1318D-9EC7-4FA4-BF62-250E2A626C3B}"/>
              </a:ext>
            </a:extLst>
          </p:cNvPr>
          <p:cNvSpPr txBox="1"/>
          <p:nvPr/>
        </p:nvSpPr>
        <p:spPr>
          <a:xfrm>
            <a:off x="762000" y="4876800"/>
            <a:ext cx="5715000" cy="1569660"/>
          </a:xfrm>
          <a:prstGeom prst="rect">
            <a:avLst/>
          </a:prstGeom>
          <a:noFill/>
        </p:spPr>
        <p:txBody>
          <a:bodyPr wrap="square" rtlCol="0">
            <a:spAutoFit/>
          </a:bodyPr>
          <a:lstStyle/>
          <a:p>
            <a:r>
              <a:rPr lang="en-US" sz="2400" dirty="0">
                <a:latin typeface="+mj-lt"/>
              </a:rPr>
              <a:t>Which gives the shortest time?</a:t>
            </a:r>
          </a:p>
          <a:p>
            <a:pPr marL="457200" indent="-457200">
              <a:buFont typeface="+mj-lt"/>
              <a:buAutoNum type="alphaLcPeriod"/>
            </a:pPr>
            <a:r>
              <a:rPr lang="en-US" sz="2400" dirty="0">
                <a:solidFill>
                  <a:srgbClr val="00B050"/>
                </a:solidFill>
                <a:latin typeface="+mj-lt"/>
              </a:rPr>
              <a:t>Green</a:t>
            </a:r>
          </a:p>
          <a:p>
            <a:pPr marL="457200" indent="-457200">
              <a:buFont typeface="+mj-lt"/>
              <a:buAutoNum type="alphaLcPeriod"/>
            </a:pPr>
            <a:r>
              <a:rPr lang="en-US" sz="2400" dirty="0">
                <a:solidFill>
                  <a:srgbClr val="FF0000"/>
                </a:solidFill>
                <a:latin typeface="+mj-lt"/>
              </a:rPr>
              <a:t>Red</a:t>
            </a:r>
          </a:p>
          <a:p>
            <a:pPr marL="457200" indent="-457200">
              <a:buFont typeface="+mj-lt"/>
              <a:buAutoNum type="alphaLcPeriod"/>
            </a:pPr>
            <a:r>
              <a:rPr lang="en-US" sz="2400" dirty="0">
                <a:solidFill>
                  <a:srgbClr val="0070C0"/>
                </a:solidFill>
                <a:latin typeface="+mj-lt"/>
              </a:rPr>
              <a:t>Blue</a:t>
            </a:r>
          </a:p>
        </p:txBody>
      </p:sp>
      <p:sp>
        <p:nvSpPr>
          <p:cNvPr id="8" name="TextBox 7">
            <a:extLst>
              <a:ext uri="{FF2B5EF4-FFF2-40B4-BE49-F238E27FC236}">
                <a16:creationId xmlns:a16="http://schemas.microsoft.com/office/drawing/2014/main" id="{9FAB5292-0D7D-4B3A-853B-AC63CA78CA0F}"/>
              </a:ext>
            </a:extLst>
          </p:cNvPr>
          <p:cNvSpPr txBox="1"/>
          <p:nvPr/>
        </p:nvSpPr>
        <p:spPr>
          <a:xfrm>
            <a:off x="4495800" y="598190"/>
            <a:ext cx="533400" cy="461665"/>
          </a:xfrm>
          <a:prstGeom prst="rect">
            <a:avLst/>
          </a:prstGeom>
          <a:noFill/>
        </p:spPr>
        <p:txBody>
          <a:bodyPr wrap="square" rtlCol="0">
            <a:spAutoFit/>
          </a:bodyPr>
          <a:lstStyle/>
          <a:p>
            <a:r>
              <a:rPr lang="en-US" sz="2400" i="1" dirty="0">
                <a:latin typeface="+mj-lt"/>
              </a:rPr>
              <a:t>x</a:t>
            </a:r>
          </a:p>
        </p:txBody>
      </p:sp>
      <p:sp>
        <p:nvSpPr>
          <p:cNvPr id="9" name="TextBox 8">
            <a:extLst>
              <a:ext uri="{FF2B5EF4-FFF2-40B4-BE49-F238E27FC236}">
                <a16:creationId xmlns:a16="http://schemas.microsoft.com/office/drawing/2014/main" id="{D268BBA0-18C5-4B3B-B764-C58792A18478}"/>
              </a:ext>
            </a:extLst>
          </p:cNvPr>
          <p:cNvSpPr txBox="1"/>
          <p:nvPr/>
        </p:nvSpPr>
        <p:spPr>
          <a:xfrm>
            <a:off x="304800" y="2662535"/>
            <a:ext cx="533400" cy="461665"/>
          </a:xfrm>
          <a:prstGeom prst="rect">
            <a:avLst/>
          </a:prstGeom>
          <a:noFill/>
        </p:spPr>
        <p:txBody>
          <a:bodyPr wrap="square" rtlCol="0">
            <a:spAutoFit/>
          </a:bodyPr>
          <a:lstStyle/>
          <a:p>
            <a:r>
              <a:rPr lang="en-US" sz="2400" i="1" dirty="0">
                <a:latin typeface="+mj-lt"/>
              </a:rPr>
              <a:t>y</a:t>
            </a:r>
          </a:p>
        </p:txBody>
      </p:sp>
      <p:pic>
        <p:nvPicPr>
          <p:cNvPr id="10" name="Picture 9">
            <a:extLst>
              <a:ext uri="{FF2B5EF4-FFF2-40B4-BE49-F238E27FC236}">
                <a16:creationId xmlns:a16="http://schemas.microsoft.com/office/drawing/2014/main" id="{9AC33E02-343A-E25F-C537-BA3104E48233}"/>
              </a:ext>
            </a:extLst>
          </p:cNvPr>
          <p:cNvPicPr>
            <a:picLocks noChangeAspect="1"/>
          </p:cNvPicPr>
          <p:nvPr/>
        </p:nvPicPr>
        <p:blipFill>
          <a:blip r:embed="rId3"/>
          <a:stretch>
            <a:fillRect/>
          </a:stretch>
        </p:blipFill>
        <p:spPr>
          <a:xfrm>
            <a:off x="571500" y="863600"/>
            <a:ext cx="7277100" cy="3286125"/>
          </a:xfrm>
          <a:prstGeom prst="rect">
            <a:avLst/>
          </a:prstGeom>
        </p:spPr>
      </p:pic>
    </p:spTree>
    <p:extLst>
      <p:ext uri="{BB962C8B-B14F-4D97-AF65-F5344CB8AC3E}">
        <p14:creationId xmlns:p14="http://schemas.microsoft.com/office/powerpoint/2010/main" val="2259283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nvGraphicFramePr>
        <p:xfrm>
          <a:off x="228600" y="139859"/>
          <a:ext cx="6691313" cy="6064635"/>
        </p:xfrm>
        <a:graphic>
          <a:graphicData uri="http://schemas.openxmlformats.org/presentationml/2006/ole">
            <mc:AlternateContent xmlns:mc="http://schemas.openxmlformats.org/markup-compatibility/2006">
              <mc:Choice xmlns:v="urn:schemas-microsoft-com:vml" Requires="v">
                <p:oleObj name="Equation" r:id="rId3" imgW="5168880" imgH="4686120" progId="Equation.DSMT4">
                  <p:embed/>
                </p:oleObj>
              </mc:Choice>
              <mc:Fallback>
                <p:oleObj name="Equation" r:id="rId3" imgW="5168880" imgH="4686120" progId="Equation.DSMT4">
                  <p:embed/>
                  <p:pic>
                    <p:nvPicPr>
                      <p:cNvPr id="5" name="Object 4"/>
                      <p:cNvPicPr>
                        <a:picLocks noChangeAspect="1" noChangeArrowheads="1"/>
                      </p:cNvPicPr>
                      <p:nvPr/>
                    </p:nvPicPr>
                    <p:blipFill>
                      <a:blip r:embed="rId4"/>
                      <a:srcRect/>
                      <a:stretch>
                        <a:fillRect/>
                      </a:stretch>
                    </p:blipFill>
                    <p:spPr bwMode="auto">
                      <a:xfrm>
                        <a:off x="228600" y="139859"/>
                        <a:ext cx="6691313" cy="606463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nvGraphicFramePr>
        <p:xfrm>
          <a:off x="4195506" y="2209799"/>
          <a:ext cx="4922336" cy="4329113"/>
        </p:xfrm>
        <a:graphic>
          <a:graphicData uri="http://schemas.openxmlformats.org/presentationml/2006/ole">
            <mc:AlternateContent xmlns:mc="http://schemas.openxmlformats.org/markup-compatibility/2006">
              <mc:Choice xmlns:v="urn:schemas-microsoft-com:vml" Requires="v">
                <p:oleObj name="Equation" r:id="rId5" imgW="4101840" imgH="3606480" progId="Equation.DSMT4">
                  <p:embed/>
                </p:oleObj>
              </mc:Choice>
              <mc:Fallback>
                <p:oleObj name="Equation" r:id="rId5" imgW="4101840" imgH="3606480" progId="Equation.DSMT4">
                  <p:embed/>
                  <p:pic>
                    <p:nvPicPr>
                      <p:cNvPr id="6" name="Object 5"/>
                      <p:cNvPicPr>
                        <a:picLocks noChangeAspect="1" noChangeArrowheads="1"/>
                      </p:cNvPicPr>
                      <p:nvPr/>
                    </p:nvPicPr>
                    <p:blipFill>
                      <a:blip r:embed="rId6"/>
                      <a:srcRect/>
                      <a:stretch>
                        <a:fillRect/>
                      </a:stretch>
                    </p:blipFill>
                    <p:spPr bwMode="auto">
                      <a:xfrm>
                        <a:off x="4195506" y="2209799"/>
                        <a:ext cx="4922336" cy="4329113"/>
                      </a:xfrm>
                      <a:prstGeom prst="rect">
                        <a:avLst/>
                      </a:prstGeom>
                      <a:solidFill>
                        <a:srgbClr val="00B050">
                          <a:alpha val="21000"/>
                        </a:srgbClr>
                      </a:solidFill>
                      <a:ln>
                        <a:noFill/>
                      </a:ln>
                    </p:spPr>
                  </p:pic>
                </p:oleObj>
              </mc:Fallback>
            </mc:AlternateContent>
          </a:graphicData>
        </a:graphic>
      </p:graphicFrame>
    </p:spTree>
    <p:extLst>
      <p:ext uri="{BB962C8B-B14F-4D97-AF65-F5344CB8AC3E}">
        <p14:creationId xmlns:p14="http://schemas.microsoft.com/office/powerpoint/2010/main" val="469523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nvGraphicFramePr>
        <p:xfrm>
          <a:off x="771525" y="609600"/>
          <a:ext cx="6869113" cy="4513263"/>
        </p:xfrm>
        <a:graphic>
          <a:graphicData uri="http://schemas.openxmlformats.org/presentationml/2006/ole">
            <mc:AlternateContent xmlns:mc="http://schemas.openxmlformats.org/markup-compatibility/2006">
              <mc:Choice xmlns:v="urn:schemas-microsoft-com:vml" Requires="v">
                <p:oleObj name="数式" r:id="rId3" imgW="3555720" imgH="2336760" progId="Equation.3">
                  <p:embed/>
                </p:oleObj>
              </mc:Choice>
              <mc:Fallback>
                <p:oleObj name="数式" r:id="rId3" imgW="3555720" imgH="2336760" progId="Equation.3">
                  <p:embed/>
                  <p:pic>
                    <p:nvPicPr>
                      <p:cNvPr id="5" name="Object 4"/>
                      <p:cNvPicPr>
                        <a:picLocks noChangeAspect="1" noChangeArrowheads="1"/>
                      </p:cNvPicPr>
                      <p:nvPr/>
                    </p:nvPicPr>
                    <p:blipFill>
                      <a:blip r:embed="rId4"/>
                      <a:srcRect/>
                      <a:stretch>
                        <a:fillRect/>
                      </a:stretch>
                    </p:blipFill>
                    <p:spPr bwMode="auto">
                      <a:xfrm>
                        <a:off x="771525" y="609600"/>
                        <a:ext cx="6869113"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rrow: Up 5">
            <a:extLst>
              <a:ext uri="{FF2B5EF4-FFF2-40B4-BE49-F238E27FC236}">
                <a16:creationId xmlns:a16="http://schemas.microsoft.com/office/drawing/2014/main" id="{FBE434B0-621B-481A-ADFA-C9AB987EE211}"/>
              </a:ext>
            </a:extLst>
          </p:cNvPr>
          <p:cNvSpPr/>
          <p:nvPr/>
        </p:nvSpPr>
        <p:spPr>
          <a:xfrm>
            <a:off x="7096919" y="4343400"/>
            <a:ext cx="762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6DC754-E3E5-4B2E-B4E1-D48479AB2403}"/>
              </a:ext>
            </a:extLst>
          </p:cNvPr>
          <p:cNvSpPr txBox="1"/>
          <p:nvPr/>
        </p:nvSpPr>
        <p:spPr>
          <a:xfrm>
            <a:off x="4545496" y="4768761"/>
            <a:ext cx="4419600" cy="1569660"/>
          </a:xfrm>
          <a:prstGeom prst="rect">
            <a:avLst/>
          </a:prstGeom>
          <a:noFill/>
        </p:spPr>
        <p:txBody>
          <a:bodyPr wrap="square" rtlCol="0">
            <a:spAutoFit/>
          </a:bodyPr>
          <a:lstStyle/>
          <a:p>
            <a:r>
              <a:rPr lang="en-US" sz="2400" dirty="0">
                <a:latin typeface="+mj-lt"/>
              </a:rPr>
              <a:t>Question – why this choice?</a:t>
            </a:r>
          </a:p>
          <a:p>
            <a:r>
              <a:rPr lang="en-US" sz="2400" dirty="0">
                <a:latin typeface="+mj-lt"/>
              </a:rPr>
              <a:t>Answer – because the answer will be more beautiful. (Be sure that was not my cleverness.)</a:t>
            </a:r>
          </a:p>
        </p:txBody>
      </p:sp>
    </p:spTree>
    <p:extLst>
      <p:ext uri="{BB962C8B-B14F-4D97-AF65-F5344CB8AC3E}">
        <p14:creationId xmlns:p14="http://schemas.microsoft.com/office/powerpoint/2010/main" val="1244979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3886200"/>
            <a:ext cx="6096000" cy="1905000"/>
            <a:chOff x="762000" y="3886200"/>
            <a:chExt cx="6096000" cy="1905000"/>
          </a:xfrm>
        </p:grpSpPr>
        <p:sp>
          <p:nvSpPr>
            <p:cNvPr id="9" name="Rectangle 8"/>
            <p:cNvSpPr/>
            <p:nvPr/>
          </p:nvSpPr>
          <p:spPr>
            <a:xfrm>
              <a:off x="1295400" y="4419600"/>
              <a:ext cx="32004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886200"/>
              <a:ext cx="6096000" cy="461665"/>
            </a:xfrm>
            <a:prstGeom prst="rect">
              <a:avLst/>
            </a:prstGeom>
            <a:noFill/>
          </p:spPr>
          <p:txBody>
            <a:bodyPr wrap="square" rtlCol="0">
              <a:spAutoFit/>
            </a:bodyPr>
            <a:lstStyle/>
            <a:p>
              <a:r>
                <a:rPr lang="en-US" sz="2400" dirty="0">
                  <a:latin typeface="+mj-lt"/>
                </a:rPr>
                <a:t>Parametric equations for </a:t>
              </a:r>
              <a:r>
                <a:rPr lang="en-US" sz="2400" dirty="0" err="1">
                  <a:latin typeface="+mj-lt"/>
                </a:rPr>
                <a:t>Brachistochrone</a:t>
              </a:r>
              <a:r>
                <a:rPr lang="en-US" sz="2400" dirty="0">
                  <a:latin typeface="+mj-lt"/>
                </a:rPr>
                <a:t>:</a:t>
              </a:r>
            </a:p>
          </p:txBody>
        </p:sp>
        <p:graphicFrame>
          <p:nvGraphicFramePr>
            <p:cNvPr id="7" name="Object 6"/>
            <p:cNvGraphicFramePr>
              <a:graphicFrameLocks noChangeAspect="1"/>
            </p:cNvGraphicFramePr>
            <p:nvPr/>
          </p:nvGraphicFramePr>
          <p:xfrm>
            <a:off x="1295400" y="4347865"/>
            <a:ext cx="3152775" cy="1425413"/>
          </p:xfrm>
          <a:graphic>
            <a:graphicData uri="http://schemas.openxmlformats.org/presentationml/2006/ole">
              <mc:AlternateContent xmlns:mc="http://schemas.openxmlformats.org/markup-compatibility/2006">
                <mc:Choice xmlns:v="urn:schemas-microsoft-com:vml" Requires="v">
                  <p:oleObj name="数式" r:id="rId3" imgW="952200" imgH="431640" progId="Equation.3">
                    <p:embed/>
                  </p:oleObj>
                </mc:Choice>
                <mc:Fallback>
                  <p:oleObj name="数式" r:id="rId3" imgW="952200" imgH="431640" progId="Equation.3">
                    <p:embed/>
                    <p:pic>
                      <p:nvPicPr>
                        <p:cNvPr id="7" name="Object 6"/>
                        <p:cNvPicPr>
                          <a:picLocks noChangeAspect="1" noChangeArrowheads="1"/>
                        </p:cNvPicPr>
                        <p:nvPr/>
                      </p:nvPicPr>
                      <p:blipFill>
                        <a:blip r:embed="rId4"/>
                        <a:srcRect/>
                        <a:stretch>
                          <a:fillRect/>
                        </a:stretch>
                      </p:blipFill>
                      <p:spPr bwMode="auto">
                        <a:xfrm>
                          <a:off x="1295400" y="4347865"/>
                          <a:ext cx="3152775" cy="1425413"/>
                        </a:xfrm>
                        <a:prstGeom prst="rect">
                          <a:avLst/>
                        </a:prstGeom>
                        <a:noFill/>
                        <a:ln>
                          <a:noFill/>
                        </a:ln>
                      </p:spPr>
                    </p:pic>
                  </p:oleObj>
                </mc:Fallback>
              </mc:AlternateContent>
            </a:graphicData>
          </a:graphic>
        </p:graphicFrame>
      </p:grpSp>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nvGraphicFramePr>
        <p:xfrm>
          <a:off x="381000" y="304800"/>
          <a:ext cx="2992437" cy="3262313"/>
        </p:xfrm>
        <a:graphic>
          <a:graphicData uri="http://schemas.openxmlformats.org/presentationml/2006/ole">
            <mc:AlternateContent xmlns:mc="http://schemas.openxmlformats.org/markup-compatibility/2006">
              <mc:Choice xmlns:v="urn:schemas-microsoft-com:vml" Requires="v">
                <p:oleObj name="数式" r:id="rId5" imgW="1549080" imgH="1688760" progId="Equation.3">
                  <p:embed/>
                </p:oleObj>
              </mc:Choice>
              <mc:Fallback>
                <p:oleObj name="数式" r:id="rId5" imgW="1549080" imgH="1688760" progId="Equation.3">
                  <p:embed/>
                  <p:pic>
                    <p:nvPicPr>
                      <p:cNvPr id="5" name="Object 4"/>
                      <p:cNvPicPr>
                        <a:picLocks noChangeAspect="1" noChangeArrowheads="1"/>
                      </p:cNvPicPr>
                      <p:nvPr/>
                    </p:nvPicPr>
                    <p:blipFill>
                      <a:blip r:embed="rId6"/>
                      <a:srcRect/>
                      <a:stretch>
                        <a:fillRect/>
                      </a:stretch>
                    </p:blipFill>
                    <p:spPr bwMode="auto">
                      <a:xfrm>
                        <a:off x="381000" y="304800"/>
                        <a:ext cx="299243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4114800" y="563212"/>
          <a:ext cx="4830763" cy="2740025"/>
        </p:xfrm>
        <a:graphic>
          <a:graphicData uri="http://schemas.openxmlformats.org/presentationml/2006/ole">
            <mc:AlternateContent xmlns:mc="http://schemas.openxmlformats.org/markup-compatibility/2006">
              <mc:Choice xmlns:v="urn:schemas-microsoft-com:vml" Requires="v">
                <p:oleObj name="数式" r:id="rId7" imgW="2501640" imgH="1422360" progId="Equation.3">
                  <p:embed/>
                </p:oleObj>
              </mc:Choice>
              <mc:Fallback>
                <p:oleObj name="数式" r:id="rId7" imgW="2501640" imgH="1422360" progId="Equation.3">
                  <p:embed/>
                  <p:pic>
                    <p:nvPicPr>
                      <p:cNvPr id="6" name="Object 5"/>
                      <p:cNvPicPr>
                        <a:picLocks noChangeAspect="1" noChangeArrowheads="1"/>
                      </p:cNvPicPr>
                      <p:nvPr/>
                    </p:nvPicPr>
                    <p:blipFill>
                      <a:blip r:embed="rId8"/>
                      <a:srcRect/>
                      <a:stretch>
                        <a:fillRect/>
                      </a:stretch>
                    </p:blipFill>
                    <p:spPr bwMode="auto">
                      <a:xfrm>
                        <a:off x="4114800" y="563212"/>
                        <a:ext cx="4830763" cy="2740025"/>
                      </a:xfrm>
                      <a:prstGeom prst="rect">
                        <a:avLst/>
                      </a:prstGeom>
                      <a:solidFill>
                        <a:srgbClr val="7030A0">
                          <a:alpha val="11000"/>
                        </a:srgbClr>
                      </a:solidFill>
                      <a:ln>
                        <a:noFill/>
                      </a:ln>
                    </p:spPr>
                  </p:pic>
                </p:oleObj>
              </mc:Fallback>
            </mc:AlternateContent>
          </a:graphicData>
        </a:graphic>
      </p:graphicFrame>
    </p:spTree>
    <p:extLst>
      <p:ext uri="{BB962C8B-B14F-4D97-AF65-F5344CB8AC3E}">
        <p14:creationId xmlns:p14="http://schemas.microsoft.com/office/powerpoint/2010/main" val="38765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sp>
        <p:nvSpPr>
          <p:cNvPr id="5" name="Right Arrow 4"/>
          <p:cNvSpPr/>
          <p:nvPr/>
        </p:nvSpPr>
        <p:spPr>
          <a:xfrm>
            <a:off x="658506" y="30480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6B2B017-217C-D0CC-D017-F5E4E0A553E3}"/>
              </a:ext>
            </a:extLst>
          </p:cNvPr>
          <p:cNvPicPr>
            <a:picLocks noChangeAspect="1"/>
          </p:cNvPicPr>
          <p:nvPr/>
        </p:nvPicPr>
        <p:blipFill rotWithShape="1">
          <a:blip r:embed="rId3"/>
          <a:srcRect b="5589"/>
          <a:stretch/>
        </p:blipFill>
        <p:spPr>
          <a:xfrm>
            <a:off x="1120843" y="838200"/>
            <a:ext cx="7726919" cy="3244093"/>
          </a:xfrm>
          <a:prstGeom prst="rect">
            <a:avLst/>
          </a:prstGeom>
        </p:spPr>
      </p:pic>
      <p:sp>
        <p:nvSpPr>
          <p:cNvPr id="6" name="TextBox 5">
            <a:extLst>
              <a:ext uri="{FF2B5EF4-FFF2-40B4-BE49-F238E27FC236}">
                <a16:creationId xmlns:a16="http://schemas.microsoft.com/office/drawing/2014/main" id="{57466522-2057-F9D0-8543-987094A769FD}"/>
              </a:ext>
            </a:extLst>
          </p:cNvPr>
          <p:cNvSpPr txBox="1"/>
          <p:nvPr/>
        </p:nvSpPr>
        <p:spPr>
          <a:xfrm>
            <a:off x="457200" y="4648200"/>
            <a:ext cx="8229600" cy="461665"/>
          </a:xfrm>
          <a:prstGeom prst="rect">
            <a:avLst/>
          </a:prstGeom>
          <a:noFill/>
        </p:spPr>
        <p:txBody>
          <a:bodyPr wrap="square" rtlCol="0">
            <a:spAutoFit/>
          </a:bodyPr>
          <a:lstStyle/>
          <a:p>
            <a:r>
              <a:rPr lang="en-US" sz="2400" dirty="0">
                <a:latin typeface="+mj-lt"/>
              </a:rPr>
              <a:t>Note that Monday is not a holiday for us…</a:t>
            </a:r>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pic>
        <p:nvPicPr>
          <p:cNvPr id="6" name="Picture 5"/>
          <p:cNvPicPr>
            <a:picLocks noChangeAspect="1"/>
          </p:cNvPicPr>
          <p:nvPr/>
        </p:nvPicPr>
        <p:blipFill>
          <a:blip r:embed="rId3"/>
          <a:stretch>
            <a:fillRect/>
          </a:stretch>
        </p:blipFill>
        <p:spPr>
          <a:xfrm>
            <a:off x="1371600" y="1524000"/>
            <a:ext cx="6400800" cy="3810000"/>
          </a:xfrm>
          <a:prstGeom prst="rect">
            <a:avLst/>
          </a:prstGeom>
        </p:spPr>
      </p:pic>
      <p:sp>
        <p:nvSpPr>
          <p:cNvPr id="7" name="TextBox 6"/>
          <p:cNvSpPr txBox="1"/>
          <p:nvPr/>
        </p:nvSpPr>
        <p:spPr>
          <a:xfrm>
            <a:off x="762000" y="753560"/>
            <a:ext cx="7924800" cy="461665"/>
          </a:xfrm>
          <a:prstGeom prst="rect">
            <a:avLst/>
          </a:prstGeom>
          <a:noFill/>
        </p:spPr>
        <p:txBody>
          <a:bodyPr wrap="square" rtlCol="0">
            <a:spAutoFit/>
          </a:bodyPr>
          <a:lstStyle/>
          <a:p>
            <a:r>
              <a:rPr lang="en-US" sz="2400" dirty="0">
                <a:latin typeface="+mj-lt"/>
              </a:rPr>
              <a:t>plot([theta-sin(theta), cos(theta)-1, theta = 0 .. </a:t>
            </a:r>
            <a:r>
              <a:rPr lang="en-US" sz="2400">
                <a:latin typeface="+mj-lt"/>
              </a:rPr>
              <a:t>Pi])</a:t>
            </a:r>
            <a:endParaRPr lang="en-US" sz="2400" dirty="0">
              <a:latin typeface="+mj-lt"/>
            </a:endParaRPr>
          </a:p>
        </p:txBody>
      </p:sp>
      <p:sp>
        <p:nvSpPr>
          <p:cNvPr id="8" name="TextBox 7"/>
          <p:cNvSpPr txBox="1"/>
          <p:nvPr/>
        </p:nvSpPr>
        <p:spPr>
          <a:xfrm>
            <a:off x="304800" y="304800"/>
            <a:ext cx="8686800" cy="477193"/>
          </a:xfrm>
          <a:prstGeom prst="rect">
            <a:avLst/>
          </a:prstGeom>
          <a:noFill/>
        </p:spPr>
        <p:txBody>
          <a:bodyPr wrap="square" rtlCol="0">
            <a:spAutoFit/>
          </a:bodyPr>
          <a:lstStyle/>
          <a:p>
            <a:r>
              <a:rPr lang="en-US" sz="2400" dirty="0">
                <a:latin typeface="+mj-lt"/>
              </a:rPr>
              <a:t>Parametric plot --</a:t>
            </a:r>
          </a:p>
        </p:txBody>
      </p:sp>
      <p:sp>
        <p:nvSpPr>
          <p:cNvPr id="9" name="TextBox 8"/>
          <p:cNvSpPr txBox="1"/>
          <p:nvPr/>
        </p:nvSpPr>
        <p:spPr>
          <a:xfrm>
            <a:off x="1028700" y="2967335"/>
            <a:ext cx="990600" cy="584775"/>
          </a:xfrm>
          <a:prstGeom prst="rect">
            <a:avLst/>
          </a:prstGeom>
          <a:noFill/>
        </p:spPr>
        <p:txBody>
          <a:bodyPr wrap="square" rtlCol="0">
            <a:spAutoFit/>
          </a:bodyPr>
          <a:lstStyle/>
          <a:p>
            <a:r>
              <a:rPr lang="en-US" sz="3200" b="1" i="1" dirty="0">
                <a:latin typeface="+mj-lt"/>
              </a:rPr>
              <a:t>y</a:t>
            </a:r>
          </a:p>
        </p:txBody>
      </p:sp>
      <p:sp>
        <p:nvSpPr>
          <p:cNvPr id="10" name="TextBox 9"/>
          <p:cNvSpPr txBox="1"/>
          <p:nvPr/>
        </p:nvSpPr>
        <p:spPr>
          <a:xfrm>
            <a:off x="4572000" y="5105400"/>
            <a:ext cx="990600" cy="584775"/>
          </a:xfrm>
          <a:prstGeom prst="rect">
            <a:avLst/>
          </a:prstGeom>
          <a:noFill/>
        </p:spPr>
        <p:txBody>
          <a:bodyPr wrap="square" rtlCol="0">
            <a:spAutoFit/>
          </a:bodyPr>
          <a:lstStyle/>
          <a:p>
            <a:r>
              <a:rPr lang="en-US" sz="3200" b="1" i="1">
                <a:latin typeface="+mj-lt"/>
              </a:rPr>
              <a:t>x</a:t>
            </a:r>
            <a:endParaRPr lang="en-US" sz="3200" b="1" i="1" dirty="0">
              <a:latin typeface="+mj-lt"/>
            </a:endParaRPr>
          </a:p>
        </p:txBody>
      </p:sp>
    </p:spTree>
    <p:extLst>
      <p:ext uri="{BB962C8B-B14F-4D97-AF65-F5344CB8AC3E}">
        <p14:creationId xmlns:p14="http://schemas.microsoft.com/office/powerpoint/2010/main" val="1262255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01B69-CC5A-4CF1-8DA2-656A4160FEC6}"/>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61AB8266-C2D1-46A3-B1F4-B5CB7412DB4C}"/>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FCEB1685-784D-4972-9F2A-E7764D7E7B77}"/>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6" name="TextBox 5">
            <a:extLst>
              <a:ext uri="{FF2B5EF4-FFF2-40B4-BE49-F238E27FC236}">
                <a16:creationId xmlns:a16="http://schemas.microsoft.com/office/drawing/2014/main" id="{06ECC33C-1ABA-4EF0-85FB-0F5EB1028E28}"/>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Checking the results</a:t>
            </a:r>
          </a:p>
        </p:txBody>
      </p:sp>
      <p:graphicFrame>
        <p:nvGraphicFramePr>
          <p:cNvPr id="8" name="Object 7">
            <a:extLst>
              <a:ext uri="{FF2B5EF4-FFF2-40B4-BE49-F238E27FC236}">
                <a16:creationId xmlns:a16="http://schemas.microsoft.com/office/drawing/2014/main" id="{AB5FCAD0-9780-406C-9919-2FF78EA4EEF7}"/>
              </a:ext>
            </a:extLst>
          </p:cNvPr>
          <p:cNvGraphicFramePr>
            <a:graphicFrameLocks noChangeAspect="1"/>
          </p:cNvGraphicFramePr>
          <p:nvPr/>
        </p:nvGraphicFramePr>
        <p:xfrm>
          <a:off x="398670" y="972840"/>
          <a:ext cx="2692400" cy="1104900"/>
        </p:xfrm>
        <a:graphic>
          <a:graphicData uri="http://schemas.openxmlformats.org/presentationml/2006/ole">
            <mc:AlternateContent xmlns:mc="http://schemas.openxmlformats.org/markup-compatibility/2006">
              <mc:Choice xmlns:v="urn:schemas-microsoft-com:vml" Requires="v">
                <p:oleObj name="Equation" r:id="rId3" imgW="2692080" imgH="1104840" progId="Equation.DSMT4">
                  <p:embed/>
                </p:oleObj>
              </mc:Choice>
              <mc:Fallback>
                <p:oleObj name="Equation" r:id="rId3" imgW="2692080" imgH="1104840" progId="Equation.DSMT4">
                  <p:embed/>
                  <p:pic>
                    <p:nvPicPr>
                      <p:cNvPr id="8" name="Object 7">
                        <a:extLst>
                          <a:ext uri="{FF2B5EF4-FFF2-40B4-BE49-F238E27FC236}">
                            <a16:creationId xmlns:a16="http://schemas.microsoft.com/office/drawing/2014/main" id="{AB5FCAD0-9780-406C-9919-2FF78EA4EEF7}"/>
                          </a:ext>
                        </a:extLst>
                      </p:cNvPr>
                      <p:cNvPicPr/>
                      <p:nvPr/>
                    </p:nvPicPr>
                    <p:blipFill>
                      <a:blip r:embed="rId4"/>
                      <a:stretch>
                        <a:fillRect/>
                      </a:stretch>
                    </p:blipFill>
                    <p:spPr>
                      <a:xfrm>
                        <a:off x="398670" y="972840"/>
                        <a:ext cx="2692400" cy="11049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20EC5D21-0E22-4A76-AC9A-287C1A7FB40A}"/>
              </a:ext>
            </a:extLst>
          </p:cNvPr>
          <p:cNvSpPr txBox="1"/>
          <p:nvPr/>
        </p:nvSpPr>
        <p:spPr>
          <a:xfrm>
            <a:off x="838200" y="3276600"/>
            <a:ext cx="2133600" cy="1938992"/>
          </a:xfrm>
          <a:prstGeom prst="rect">
            <a:avLst/>
          </a:prstGeom>
          <a:noFill/>
        </p:spPr>
        <p:txBody>
          <a:bodyPr wrap="square" rtlCol="0">
            <a:spAutoFit/>
          </a:bodyPr>
          <a:lstStyle/>
          <a:p>
            <a:r>
              <a:rPr lang="en-US" sz="2400" b="1" dirty="0">
                <a:solidFill>
                  <a:srgbClr val="00B050"/>
                </a:solidFill>
                <a:latin typeface="+mj-lt"/>
              </a:rPr>
              <a:t>T=4.4429</a:t>
            </a:r>
          </a:p>
          <a:p>
            <a:endParaRPr lang="en-US" sz="2400" b="1" dirty="0">
              <a:solidFill>
                <a:srgbClr val="00B050"/>
              </a:solidFill>
              <a:latin typeface="+mj-lt"/>
            </a:endParaRPr>
          </a:p>
          <a:p>
            <a:r>
              <a:rPr lang="en-US" sz="2400" b="1" dirty="0">
                <a:solidFill>
                  <a:srgbClr val="FF0000"/>
                </a:solidFill>
                <a:latin typeface="+mj-lt"/>
              </a:rPr>
              <a:t>T=5.2668</a:t>
            </a:r>
          </a:p>
          <a:p>
            <a:endParaRPr lang="en-US" sz="2400" b="1" dirty="0">
              <a:solidFill>
                <a:srgbClr val="FF0000"/>
              </a:solidFill>
              <a:latin typeface="+mj-lt"/>
            </a:endParaRPr>
          </a:p>
          <a:p>
            <a:r>
              <a:rPr lang="en-US" sz="2400" b="1" dirty="0">
                <a:solidFill>
                  <a:srgbClr val="0070C0"/>
                </a:solidFill>
                <a:latin typeface="+mj-lt"/>
              </a:rPr>
              <a:t>T=infinite</a:t>
            </a:r>
          </a:p>
        </p:txBody>
      </p:sp>
      <p:pic>
        <p:nvPicPr>
          <p:cNvPr id="7" name="Picture 6">
            <a:extLst>
              <a:ext uri="{FF2B5EF4-FFF2-40B4-BE49-F238E27FC236}">
                <a16:creationId xmlns:a16="http://schemas.microsoft.com/office/drawing/2014/main" id="{BD3BDF24-55F9-500D-19B2-C07CD4CB9929}"/>
              </a:ext>
            </a:extLst>
          </p:cNvPr>
          <p:cNvPicPr>
            <a:picLocks noChangeAspect="1"/>
          </p:cNvPicPr>
          <p:nvPr/>
        </p:nvPicPr>
        <p:blipFill>
          <a:blip r:embed="rId5"/>
          <a:stretch>
            <a:fillRect/>
          </a:stretch>
        </p:blipFill>
        <p:spPr>
          <a:xfrm>
            <a:off x="3400425" y="367357"/>
            <a:ext cx="5238750" cy="2365666"/>
          </a:xfrm>
          <a:prstGeom prst="rect">
            <a:avLst/>
          </a:prstGeom>
        </p:spPr>
      </p:pic>
      <p:graphicFrame>
        <p:nvGraphicFramePr>
          <p:cNvPr id="11" name="Object 10">
            <a:extLst>
              <a:ext uri="{FF2B5EF4-FFF2-40B4-BE49-F238E27FC236}">
                <a16:creationId xmlns:a16="http://schemas.microsoft.com/office/drawing/2014/main" id="{94EA622A-DE4E-F0AA-F44F-E09DFB5282B9}"/>
              </a:ext>
            </a:extLst>
          </p:cNvPr>
          <p:cNvGraphicFramePr>
            <a:graphicFrameLocks noChangeAspect="1"/>
          </p:cNvGraphicFramePr>
          <p:nvPr>
            <p:extLst>
              <p:ext uri="{D42A27DB-BD31-4B8C-83A1-F6EECF244321}">
                <p14:modId xmlns:p14="http://schemas.microsoft.com/office/powerpoint/2010/main" val="2137462589"/>
              </p:ext>
            </p:extLst>
          </p:nvPr>
        </p:nvGraphicFramePr>
        <p:xfrm>
          <a:off x="2799735" y="3276600"/>
          <a:ext cx="3544530" cy="446555"/>
        </p:xfrm>
        <a:graphic>
          <a:graphicData uri="http://schemas.openxmlformats.org/presentationml/2006/ole">
            <mc:AlternateContent xmlns:mc="http://schemas.openxmlformats.org/markup-compatibility/2006">
              <mc:Choice xmlns:v="urn:schemas-microsoft-com:vml" Requires="v">
                <p:oleObj name="Equation" r:id="rId6" imgW="1612800" imgH="203040" progId="Equation.DSMT4">
                  <p:embed/>
                </p:oleObj>
              </mc:Choice>
              <mc:Fallback>
                <p:oleObj name="Equation" r:id="rId6" imgW="1612800" imgH="203040" progId="Equation.DSMT4">
                  <p:embed/>
                  <p:pic>
                    <p:nvPicPr>
                      <p:cNvPr id="0" name=""/>
                      <p:cNvPicPr/>
                      <p:nvPr/>
                    </p:nvPicPr>
                    <p:blipFill>
                      <a:blip r:embed="rId7"/>
                      <a:stretch>
                        <a:fillRect/>
                      </a:stretch>
                    </p:blipFill>
                    <p:spPr>
                      <a:xfrm>
                        <a:off x="2799735" y="3276600"/>
                        <a:ext cx="3544530" cy="446555"/>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0D80080-2E01-4EC1-B506-C1FABA9CF66B}"/>
              </a:ext>
            </a:extLst>
          </p:cNvPr>
          <p:cNvGraphicFramePr>
            <a:graphicFrameLocks noChangeAspect="1"/>
          </p:cNvGraphicFramePr>
          <p:nvPr>
            <p:extLst>
              <p:ext uri="{D42A27DB-BD31-4B8C-83A1-F6EECF244321}">
                <p14:modId xmlns:p14="http://schemas.microsoft.com/office/powerpoint/2010/main" val="3020415768"/>
              </p:ext>
            </p:extLst>
          </p:nvPr>
        </p:nvGraphicFramePr>
        <p:xfrm>
          <a:off x="382403" y="2383941"/>
          <a:ext cx="3243263" cy="707107"/>
        </p:xfrm>
        <a:graphic>
          <a:graphicData uri="http://schemas.openxmlformats.org/presentationml/2006/ole">
            <mc:AlternateContent xmlns:mc="http://schemas.openxmlformats.org/markup-compatibility/2006">
              <mc:Choice xmlns:v="urn:schemas-microsoft-com:vml" Requires="v">
                <p:oleObj name="Equation" r:id="rId8" imgW="2095200" imgH="457200" progId="Equation.DSMT4">
                  <p:embed/>
                </p:oleObj>
              </mc:Choice>
              <mc:Fallback>
                <p:oleObj name="Equation" r:id="rId8" imgW="2095200" imgH="457200" progId="Equation.DSMT4">
                  <p:embed/>
                  <p:pic>
                    <p:nvPicPr>
                      <p:cNvPr id="10" name="Object 9">
                        <a:extLst>
                          <a:ext uri="{FF2B5EF4-FFF2-40B4-BE49-F238E27FC236}">
                            <a16:creationId xmlns:a16="http://schemas.microsoft.com/office/drawing/2014/main" id="{30D80080-2E01-4EC1-B506-C1FABA9CF66B}"/>
                          </a:ext>
                        </a:extLst>
                      </p:cNvPr>
                      <p:cNvPicPr/>
                      <p:nvPr/>
                    </p:nvPicPr>
                    <p:blipFill>
                      <a:blip r:embed="rId9"/>
                      <a:stretch>
                        <a:fillRect/>
                      </a:stretch>
                    </p:blipFill>
                    <p:spPr>
                      <a:xfrm>
                        <a:off x="382403" y="2383941"/>
                        <a:ext cx="3243263" cy="707107"/>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13467224-5DB0-7183-4B28-546F9BC6424C}"/>
              </a:ext>
            </a:extLst>
          </p:cNvPr>
          <p:cNvGraphicFramePr>
            <a:graphicFrameLocks noChangeAspect="1"/>
          </p:cNvGraphicFramePr>
          <p:nvPr>
            <p:extLst>
              <p:ext uri="{D42A27DB-BD31-4B8C-83A1-F6EECF244321}">
                <p14:modId xmlns:p14="http://schemas.microsoft.com/office/powerpoint/2010/main" val="2739392507"/>
              </p:ext>
            </p:extLst>
          </p:nvPr>
        </p:nvGraphicFramePr>
        <p:xfrm>
          <a:off x="2799735" y="3908707"/>
          <a:ext cx="2298182" cy="510707"/>
        </p:xfrm>
        <a:graphic>
          <a:graphicData uri="http://schemas.openxmlformats.org/presentationml/2006/ole">
            <mc:AlternateContent xmlns:mc="http://schemas.openxmlformats.org/markup-compatibility/2006">
              <mc:Choice xmlns:v="urn:schemas-microsoft-com:vml" Requires="v">
                <p:oleObj name="Equation" r:id="rId10" imgW="914400" imgH="203040" progId="Equation.DSMT4">
                  <p:embed/>
                </p:oleObj>
              </mc:Choice>
              <mc:Fallback>
                <p:oleObj name="Equation" r:id="rId10" imgW="914400" imgH="203040" progId="Equation.DSMT4">
                  <p:embed/>
                  <p:pic>
                    <p:nvPicPr>
                      <p:cNvPr id="0" name=""/>
                      <p:cNvPicPr/>
                      <p:nvPr/>
                    </p:nvPicPr>
                    <p:blipFill>
                      <a:blip r:embed="rId11"/>
                      <a:stretch>
                        <a:fillRect/>
                      </a:stretch>
                    </p:blipFill>
                    <p:spPr>
                      <a:xfrm>
                        <a:off x="2799735" y="3908707"/>
                        <a:ext cx="2298182" cy="51070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07838CFD-912F-EAA3-928F-0EBD2C4FE1C0}"/>
              </a:ext>
            </a:extLst>
          </p:cNvPr>
          <p:cNvGraphicFramePr>
            <a:graphicFrameLocks noChangeAspect="1"/>
          </p:cNvGraphicFramePr>
          <p:nvPr>
            <p:extLst>
              <p:ext uri="{D42A27DB-BD31-4B8C-83A1-F6EECF244321}">
                <p14:modId xmlns:p14="http://schemas.microsoft.com/office/powerpoint/2010/main" val="2486741771"/>
              </p:ext>
            </p:extLst>
          </p:nvPr>
        </p:nvGraphicFramePr>
        <p:xfrm>
          <a:off x="2882025" y="4684154"/>
          <a:ext cx="2298181" cy="510707"/>
        </p:xfrm>
        <a:graphic>
          <a:graphicData uri="http://schemas.openxmlformats.org/presentationml/2006/ole">
            <mc:AlternateContent xmlns:mc="http://schemas.openxmlformats.org/markup-compatibility/2006">
              <mc:Choice xmlns:v="urn:schemas-microsoft-com:vml" Requires="v">
                <p:oleObj name="Equation" r:id="rId12" imgW="1028520" imgH="228600" progId="Equation.DSMT4">
                  <p:embed/>
                </p:oleObj>
              </mc:Choice>
              <mc:Fallback>
                <p:oleObj name="Equation" r:id="rId12" imgW="1028520" imgH="228600" progId="Equation.DSMT4">
                  <p:embed/>
                  <p:pic>
                    <p:nvPicPr>
                      <p:cNvPr id="0" name=""/>
                      <p:cNvPicPr/>
                      <p:nvPr/>
                    </p:nvPicPr>
                    <p:blipFill>
                      <a:blip r:embed="rId13"/>
                      <a:stretch>
                        <a:fillRect/>
                      </a:stretch>
                    </p:blipFill>
                    <p:spPr>
                      <a:xfrm>
                        <a:off x="2882025" y="4684154"/>
                        <a:ext cx="2298181" cy="510707"/>
                      </a:xfrm>
                      <a:prstGeom prst="rect">
                        <a:avLst/>
                      </a:prstGeom>
                    </p:spPr>
                  </p:pic>
                </p:oleObj>
              </mc:Fallback>
            </mc:AlternateContent>
          </a:graphicData>
        </a:graphic>
      </p:graphicFrame>
    </p:spTree>
    <p:extLst>
      <p:ext uri="{BB962C8B-B14F-4D97-AF65-F5344CB8AC3E}">
        <p14:creationId xmlns:p14="http://schemas.microsoft.com/office/powerpoint/2010/main" val="5881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152400" y="201273"/>
            <a:ext cx="8229600" cy="461665"/>
          </a:xfrm>
          <a:prstGeom prst="rect">
            <a:avLst/>
          </a:prstGeom>
          <a:noFill/>
        </p:spPr>
        <p:txBody>
          <a:bodyPr wrap="square" rtlCol="0">
            <a:spAutoFit/>
          </a:bodyPr>
          <a:lstStyle/>
          <a:p>
            <a:r>
              <a:rPr lang="en-US" sz="2400" dirty="0">
                <a:latin typeface="+mj-lt"/>
              </a:rPr>
              <a:t>Summary of the method of calculus of variation --</a:t>
            </a:r>
          </a:p>
        </p:txBody>
      </p:sp>
      <p:graphicFrame>
        <p:nvGraphicFramePr>
          <p:cNvPr id="6" name="Object 5"/>
          <p:cNvGraphicFramePr>
            <a:graphicFrameLocks noChangeAspect="1"/>
          </p:cNvGraphicFramePr>
          <p:nvPr/>
        </p:nvGraphicFramePr>
        <p:xfrm>
          <a:off x="695325" y="749300"/>
          <a:ext cx="8434388" cy="3389313"/>
        </p:xfrm>
        <a:graphic>
          <a:graphicData uri="http://schemas.openxmlformats.org/presentationml/2006/ole">
            <mc:AlternateContent xmlns:mc="http://schemas.openxmlformats.org/markup-compatibility/2006">
              <mc:Choice xmlns:v="urn:schemas-microsoft-com:vml" Requires="v">
                <p:oleObj name="Equation" r:id="rId3" imgW="5397480" imgH="2171520" progId="Equation.DSMT4">
                  <p:embed/>
                </p:oleObj>
              </mc:Choice>
              <mc:Fallback>
                <p:oleObj name="Equation" r:id="rId3" imgW="5397480" imgH="2171520" progId="Equation.DSMT4">
                  <p:embed/>
                  <p:pic>
                    <p:nvPicPr>
                      <p:cNvPr id="6" name="Object 5"/>
                      <p:cNvPicPr>
                        <a:picLocks noChangeAspect="1" noChangeArrowheads="1"/>
                      </p:cNvPicPr>
                      <p:nvPr/>
                    </p:nvPicPr>
                    <p:blipFill>
                      <a:blip r:embed="rId4"/>
                      <a:srcRect/>
                      <a:stretch>
                        <a:fillRect/>
                      </a:stretch>
                    </p:blipFill>
                    <p:spPr bwMode="auto">
                      <a:xfrm>
                        <a:off x="695325" y="749300"/>
                        <a:ext cx="8434388" cy="33893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nvGraphicFramePr>
        <p:xfrm>
          <a:off x="716504" y="4197097"/>
          <a:ext cx="7750175" cy="1797050"/>
        </p:xfrm>
        <a:graphic>
          <a:graphicData uri="http://schemas.openxmlformats.org/presentationml/2006/ole">
            <mc:AlternateContent xmlns:mc="http://schemas.openxmlformats.org/markup-compatibility/2006">
              <mc:Choice xmlns:v="urn:schemas-microsoft-com:vml" Requires="v">
                <p:oleObj name="Equation" r:id="rId5" imgW="5206680" imgH="1206360" progId="Equation.DSMT4">
                  <p:embed/>
                </p:oleObj>
              </mc:Choice>
              <mc:Fallback>
                <p:oleObj name="Equation" r:id="rId5" imgW="5206680" imgH="1206360" progId="Equation.DSMT4">
                  <p:embed/>
                  <p:pic>
                    <p:nvPicPr>
                      <p:cNvPr id="7" name="Object 6"/>
                      <p:cNvPicPr>
                        <a:picLocks noChangeAspect="1" noChangeArrowheads="1"/>
                      </p:cNvPicPr>
                      <p:nvPr/>
                    </p:nvPicPr>
                    <p:blipFill>
                      <a:blip r:embed="rId6"/>
                      <a:srcRect/>
                      <a:stretch>
                        <a:fillRect/>
                      </a:stretch>
                    </p:blipFill>
                    <p:spPr bwMode="auto">
                      <a:xfrm>
                        <a:off x="716504" y="4197097"/>
                        <a:ext cx="7750175" cy="179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27849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nvGraphicFramePr>
        <p:xfrm>
          <a:off x="507380" y="2971800"/>
          <a:ext cx="6278563" cy="2036763"/>
        </p:xfrm>
        <a:graphic>
          <a:graphicData uri="http://schemas.openxmlformats.org/presentationml/2006/ole">
            <mc:AlternateContent xmlns:mc="http://schemas.openxmlformats.org/markup-compatibility/2006">
              <mc:Choice xmlns:v="urn:schemas-microsoft-com:vml" Requires="v">
                <p:oleObj name="Equation" r:id="rId3" imgW="3251160" imgH="1054080" progId="Equation.DSMT4">
                  <p:embed/>
                </p:oleObj>
              </mc:Choice>
              <mc:Fallback>
                <p:oleObj name="Equation" r:id="rId3" imgW="3251160" imgH="1054080" progId="Equation.DSMT4">
                  <p:embed/>
                  <p:pic>
                    <p:nvPicPr>
                      <p:cNvPr id="5" name="Object 4"/>
                      <p:cNvPicPr>
                        <a:picLocks noChangeAspect="1" noChangeArrowheads="1"/>
                      </p:cNvPicPr>
                      <p:nvPr/>
                    </p:nvPicPr>
                    <p:blipFill>
                      <a:blip r:embed="rId4"/>
                      <a:srcRect/>
                      <a:stretch>
                        <a:fillRect/>
                      </a:stretch>
                    </p:blipFill>
                    <p:spPr bwMode="auto">
                      <a:xfrm>
                        <a:off x="507380" y="2971800"/>
                        <a:ext cx="6278563" cy="20367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nvGraphicFramePr>
        <p:xfrm>
          <a:off x="457199" y="284163"/>
          <a:ext cx="7243735" cy="2459037"/>
        </p:xfrm>
        <a:graphic>
          <a:graphicData uri="http://schemas.openxmlformats.org/presentationml/2006/ole">
            <mc:AlternateContent xmlns:mc="http://schemas.openxmlformats.org/markup-compatibility/2006">
              <mc:Choice xmlns:v="urn:schemas-microsoft-com:vml" Requires="v">
                <p:oleObj name="Equation" r:id="rId5" imgW="3555720" imgH="1206360" progId="Equation.DSMT4">
                  <p:embed/>
                </p:oleObj>
              </mc:Choice>
              <mc:Fallback>
                <p:oleObj name="Equation" r:id="rId5" imgW="3555720" imgH="1206360" progId="Equation.DSMT4">
                  <p:embed/>
                  <p:pic>
                    <p:nvPicPr>
                      <p:cNvPr id="6" name="Object 5"/>
                      <p:cNvPicPr>
                        <a:picLocks noChangeAspect="1" noChangeArrowheads="1"/>
                      </p:cNvPicPr>
                      <p:nvPr/>
                    </p:nvPicPr>
                    <p:blipFill>
                      <a:blip r:embed="rId6"/>
                      <a:srcRect/>
                      <a:stretch>
                        <a:fillRect/>
                      </a:stretch>
                    </p:blipFill>
                    <p:spPr bwMode="auto">
                      <a:xfrm>
                        <a:off x="457199" y="284163"/>
                        <a:ext cx="7243735" cy="24590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47258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19100" y="1501081"/>
            <a:ext cx="8305800" cy="830997"/>
          </a:xfrm>
          <a:prstGeom prst="rect">
            <a:avLst/>
          </a:prstGeom>
          <a:noFill/>
        </p:spPr>
        <p:txBody>
          <a:bodyPr wrap="square" rtlCol="0">
            <a:spAutoFit/>
          </a:bodyPr>
          <a:lstStyle/>
          <a:p>
            <a:r>
              <a:rPr lang="en-US" sz="2400" dirty="0">
                <a:latin typeface="+mj-lt"/>
              </a:rPr>
              <a:t>Determine the shape </a:t>
            </a:r>
            <a:r>
              <a:rPr lang="en-US" sz="2400" i="1" dirty="0">
                <a:latin typeface="+mj-lt"/>
              </a:rPr>
              <a:t>y(x)</a:t>
            </a:r>
            <a:r>
              <a:rPr lang="en-US" sz="2400" dirty="0">
                <a:latin typeface="+mj-lt"/>
              </a:rPr>
              <a:t> of a rope of length L and mass density </a:t>
            </a:r>
            <a:r>
              <a:rPr lang="en-US" sz="2400" dirty="0">
                <a:latin typeface="Symbol" pitchFamily="18" charset="2"/>
              </a:rPr>
              <a:t>r</a:t>
            </a:r>
            <a:r>
              <a:rPr lang="en-US" sz="2400" dirty="0">
                <a:latin typeface="+mj-lt"/>
              </a:rPr>
              <a:t> hanging between two points</a:t>
            </a:r>
          </a:p>
        </p:txBody>
      </p:sp>
      <p:pic>
        <p:nvPicPr>
          <p:cNvPr id="634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967335"/>
            <a:ext cx="4933950" cy="299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1600200" y="304353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24600" y="571053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81200" y="2803096"/>
            <a:ext cx="8382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 </a:t>
            </a:r>
            <a:r>
              <a:rPr lang="en-US" sz="2400" b="1" i="1" dirty="0">
                <a:latin typeface="+mj-lt"/>
              </a:rPr>
              <a:t>y</a:t>
            </a:r>
            <a:r>
              <a:rPr lang="en-US" sz="2400" b="1" i="1" baseline="-25000" dirty="0">
                <a:latin typeface="+mj-lt"/>
              </a:rPr>
              <a:t>1</a:t>
            </a:r>
            <a:endParaRPr lang="en-US" sz="2400" b="1" i="1" dirty="0">
              <a:latin typeface="+mj-lt"/>
            </a:endParaRPr>
          </a:p>
        </p:txBody>
      </p:sp>
      <p:sp>
        <p:nvSpPr>
          <p:cNvPr id="10" name="TextBox 9"/>
          <p:cNvSpPr txBox="1"/>
          <p:nvPr/>
        </p:nvSpPr>
        <p:spPr>
          <a:xfrm>
            <a:off x="6629400" y="5558135"/>
            <a:ext cx="8382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 </a:t>
            </a:r>
            <a:r>
              <a:rPr lang="en-US" sz="2400" b="1" i="1" dirty="0">
                <a:latin typeface="+mj-lt"/>
              </a:rPr>
              <a:t>y</a:t>
            </a:r>
            <a:r>
              <a:rPr lang="en-US" sz="2400" b="1" i="1" baseline="-25000" dirty="0">
                <a:latin typeface="+mj-lt"/>
              </a:rPr>
              <a:t>2</a:t>
            </a:r>
            <a:endParaRPr lang="en-US" sz="2400" b="1" i="1" dirty="0">
              <a:latin typeface="+mj-lt"/>
            </a:endParaRPr>
          </a:p>
        </p:txBody>
      </p:sp>
      <p:sp>
        <p:nvSpPr>
          <p:cNvPr id="9" name="TextBox 8"/>
          <p:cNvSpPr txBox="1"/>
          <p:nvPr/>
        </p:nvSpPr>
        <p:spPr>
          <a:xfrm>
            <a:off x="457200" y="281285"/>
            <a:ext cx="8229600" cy="461665"/>
          </a:xfrm>
          <a:prstGeom prst="rect">
            <a:avLst/>
          </a:prstGeom>
          <a:noFill/>
        </p:spPr>
        <p:txBody>
          <a:bodyPr wrap="square" rtlCol="0">
            <a:spAutoFit/>
          </a:bodyPr>
          <a:lstStyle/>
          <a:p>
            <a:r>
              <a:rPr lang="en-US" sz="2400" dirty="0">
                <a:latin typeface="+mj-lt"/>
              </a:rPr>
              <a:t>Another example optimization problem:</a:t>
            </a:r>
          </a:p>
        </p:txBody>
      </p:sp>
    </p:spTree>
    <p:extLst>
      <p:ext uri="{BB962C8B-B14F-4D97-AF65-F5344CB8AC3E}">
        <p14:creationId xmlns:p14="http://schemas.microsoft.com/office/powerpoint/2010/main" val="2436280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90A90B-C101-4AFE-8F88-59AD14771371}"/>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59AD817D-3B8C-47C3-BE2C-5FBCD9A1D3D5}"/>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15BDC571-20AF-4AA3-A835-4974896F447A}"/>
              </a:ext>
            </a:extLst>
          </p:cNvPr>
          <p:cNvSpPr>
            <a:spLocks noGrp="1"/>
          </p:cNvSpPr>
          <p:nvPr>
            <p:ph type="sldNum" sz="quarter" idx="12"/>
          </p:nvPr>
        </p:nvSpPr>
        <p:spPr/>
        <p:txBody>
          <a:bodyPr/>
          <a:lstStyle/>
          <a:p>
            <a:fld id="{CE368B07-CEBF-4C80-90AF-53B34FA04CF3}" type="slidenum">
              <a:rPr lang="en-US" smtClean="0"/>
              <a:t>25</a:t>
            </a:fld>
            <a:endParaRPr lang="en-US" dirty="0"/>
          </a:p>
        </p:txBody>
      </p:sp>
      <p:pic>
        <p:nvPicPr>
          <p:cNvPr id="8" name="Picture 7">
            <a:extLst>
              <a:ext uri="{FF2B5EF4-FFF2-40B4-BE49-F238E27FC236}">
                <a16:creationId xmlns:a16="http://schemas.microsoft.com/office/drawing/2014/main" id="{E82E253E-7260-47EF-9B48-B0A294844C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447800"/>
            <a:ext cx="6076950" cy="4572000"/>
          </a:xfrm>
          <a:prstGeom prst="rect">
            <a:avLst/>
          </a:prstGeom>
        </p:spPr>
      </p:pic>
      <p:sp>
        <p:nvSpPr>
          <p:cNvPr id="9" name="TextBox 8">
            <a:extLst>
              <a:ext uri="{FF2B5EF4-FFF2-40B4-BE49-F238E27FC236}">
                <a16:creationId xmlns:a16="http://schemas.microsoft.com/office/drawing/2014/main" id="{EF71B983-944B-479D-B9C4-0795005FF693}"/>
              </a:ext>
            </a:extLst>
          </p:cNvPr>
          <p:cNvSpPr txBox="1"/>
          <p:nvPr/>
        </p:nvSpPr>
        <p:spPr>
          <a:xfrm>
            <a:off x="304800" y="136525"/>
            <a:ext cx="8686800" cy="461665"/>
          </a:xfrm>
          <a:prstGeom prst="rect">
            <a:avLst/>
          </a:prstGeom>
          <a:noFill/>
        </p:spPr>
        <p:txBody>
          <a:bodyPr wrap="square" rtlCol="0">
            <a:spAutoFit/>
          </a:bodyPr>
          <a:lstStyle/>
          <a:p>
            <a:r>
              <a:rPr lang="en-US" sz="2400" dirty="0">
                <a:latin typeface="+mj-lt"/>
              </a:rPr>
              <a:t>Example from internet --</a:t>
            </a:r>
          </a:p>
        </p:txBody>
      </p:sp>
    </p:spTree>
    <p:extLst>
      <p:ext uri="{BB962C8B-B14F-4D97-AF65-F5344CB8AC3E}">
        <p14:creationId xmlns:p14="http://schemas.microsoft.com/office/powerpoint/2010/main" val="4139844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6" name="Object 5"/>
          <p:cNvGraphicFramePr>
            <a:graphicFrameLocks noChangeAspect="1"/>
          </p:cNvGraphicFramePr>
          <p:nvPr/>
        </p:nvGraphicFramePr>
        <p:xfrm>
          <a:off x="619125" y="228600"/>
          <a:ext cx="7458075" cy="5670551"/>
        </p:xfrm>
        <a:graphic>
          <a:graphicData uri="http://schemas.openxmlformats.org/presentationml/2006/ole">
            <mc:AlternateContent xmlns:mc="http://schemas.openxmlformats.org/markup-compatibility/2006">
              <mc:Choice xmlns:v="urn:schemas-microsoft-com:vml" Requires="v">
                <p:oleObj name="数式" r:id="rId3" imgW="2565360" imgH="1955520" progId="Equation.3">
                  <p:embed/>
                </p:oleObj>
              </mc:Choice>
              <mc:Fallback>
                <p:oleObj name="数式" r:id="rId3" imgW="2565360" imgH="1955520" progId="Equation.3">
                  <p:embed/>
                  <p:pic>
                    <p:nvPicPr>
                      <p:cNvPr id="6" name="Object 5"/>
                      <p:cNvPicPr>
                        <a:picLocks noChangeAspect="1" noChangeArrowheads="1"/>
                      </p:cNvPicPr>
                      <p:nvPr/>
                    </p:nvPicPr>
                    <p:blipFill>
                      <a:blip r:embed="rId4"/>
                      <a:srcRect/>
                      <a:stretch>
                        <a:fillRect/>
                      </a:stretch>
                    </p:blipFill>
                    <p:spPr bwMode="auto">
                      <a:xfrm>
                        <a:off x="619125" y="228600"/>
                        <a:ext cx="7458075" cy="5670551"/>
                      </a:xfrm>
                      <a:prstGeom prst="rect">
                        <a:avLst/>
                      </a:prstGeom>
                      <a:noFill/>
                      <a:ln>
                        <a:noFill/>
                      </a:ln>
                    </p:spPr>
                  </p:pic>
                </p:oleObj>
              </mc:Fallback>
            </mc:AlternateContent>
          </a:graphicData>
        </a:graphic>
      </p:graphicFrame>
      <p:cxnSp>
        <p:nvCxnSpPr>
          <p:cNvPr id="8" name="Straight Arrow Connector 7"/>
          <p:cNvCxnSpPr/>
          <p:nvPr/>
        </p:nvCxnSpPr>
        <p:spPr>
          <a:xfrm flipH="1" flipV="1">
            <a:off x="2438400" y="5867400"/>
            <a:ext cx="685800" cy="3048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0400" y="5788967"/>
            <a:ext cx="5029200" cy="461665"/>
          </a:xfrm>
          <a:prstGeom prst="rect">
            <a:avLst/>
          </a:prstGeom>
          <a:noFill/>
        </p:spPr>
        <p:txBody>
          <a:bodyPr wrap="square" rtlCol="0">
            <a:spAutoFit/>
          </a:bodyPr>
          <a:lstStyle/>
          <a:p>
            <a:r>
              <a:rPr lang="en-US" sz="2400" dirty="0">
                <a:latin typeface="+mj-lt"/>
              </a:rPr>
              <a:t>Lagrange multiplier</a:t>
            </a:r>
          </a:p>
        </p:txBody>
      </p:sp>
    </p:spTree>
    <p:extLst>
      <p:ext uri="{BB962C8B-B14F-4D97-AF65-F5344CB8AC3E}">
        <p14:creationId xmlns:p14="http://schemas.microsoft.com/office/powerpoint/2010/main" val="1386350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0ED07F-4242-47C4-BF0D-60FA7E4D2343}"/>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CEF0FC14-B71C-490A-A101-939C720CF1CE}"/>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31E37AF0-F894-4878-95E1-DD9780E8A89E}"/>
              </a:ext>
            </a:extLst>
          </p:cNvPr>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6" name="Object 5">
            <a:extLst>
              <a:ext uri="{FF2B5EF4-FFF2-40B4-BE49-F238E27FC236}">
                <a16:creationId xmlns:a16="http://schemas.microsoft.com/office/drawing/2014/main" id="{DD4B4048-C079-4483-A109-49AE96953911}"/>
              </a:ext>
            </a:extLst>
          </p:cNvPr>
          <p:cNvGraphicFramePr>
            <a:graphicFrameLocks noChangeAspect="1"/>
          </p:cNvGraphicFramePr>
          <p:nvPr/>
        </p:nvGraphicFramePr>
        <p:xfrm>
          <a:off x="263525" y="2239963"/>
          <a:ext cx="8615363" cy="3200400"/>
        </p:xfrm>
        <a:graphic>
          <a:graphicData uri="http://schemas.openxmlformats.org/presentationml/2006/ole">
            <mc:AlternateContent xmlns:mc="http://schemas.openxmlformats.org/markup-compatibility/2006">
              <mc:Choice xmlns:v="urn:schemas-microsoft-com:vml" Requires="v">
                <p:oleObj name="Equation" r:id="rId2" imgW="2323800" imgH="863280" progId="Equation.DSMT4">
                  <p:embed/>
                </p:oleObj>
              </mc:Choice>
              <mc:Fallback>
                <p:oleObj name="Equation" r:id="rId2" imgW="2323800" imgH="863280" progId="Equation.DSMT4">
                  <p:embed/>
                  <p:pic>
                    <p:nvPicPr>
                      <p:cNvPr id="6" name="Object 5">
                        <a:extLst>
                          <a:ext uri="{FF2B5EF4-FFF2-40B4-BE49-F238E27FC236}">
                            <a16:creationId xmlns:a16="http://schemas.microsoft.com/office/drawing/2014/main" id="{DD4B4048-C079-4483-A109-49AE96953911}"/>
                          </a:ext>
                        </a:extLst>
                      </p:cNvPr>
                      <p:cNvPicPr/>
                      <p:nvPr/>
                    </p:nvPicPr>
                    <p:blipFill>
                      <a:blip r:embed="rId3"/>
                      <a:stretch>
                        <a:fillRect/>
                      </a:stretch>
                    </p:blipFill>
                    <p:spPr>
                      <a:xfrm>
                        <a:off x="263525" y="2239963"/>
                        <a:ext cx="8615363" cy="3200400"/>
                      </a:xfrm>
                      <a:prstGeom prst="rect">
                        <a:avLst/>
                      </a:prstGeom>
                    </p:spPr>
                  </p:pic>
                </p:oleObj>
              </mc:Fallback>
            </mc:AlternateContent>
          </a:graphicData>
        </a:graphic>
      </p:graphicFrame>
    </p:spTree>
    <p:extLst>
      <p:ext uri="{BB962C8B-B14F-4D97-AF65-F5344CB8AC3E}">
        <p14:creationId xmlns:p14="http://schemas.microsoft.com/office/powerpoint/2010/main" val="1097446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nvGraphicFramePr>
        <p:xfrm>
          <a:off x="1066800" y="0"/>
          <a:ext cx="6798973" cy="6370638"/>
        </p:xfrm>
        <a:graphic>
          <a:graphicData uri="http://schemas.openxmlformats.org/presentationml/2006/ole">
            <mc:AlternateContent xmlns:mc="http://schemas.openxmlformats.org/markup-compatibility/2006">
              <mc:Choice xmlns:v="urn:schemas-microsoft-com:vml" Requires="v">
                <p:oleObj name="数式" r:id="rId3" imgW="2730240" imgH="2565360" progId="Equation.3">
                  <p:embed/>
                </p:oleObj>
              </mc:Choice>
              <mc:Fallback>
                <p:oleObj name="数式" r:id="rId3" imgW="2730240" imgH="2565360" progId="Equation.3">
                  <p:embed/>
                  <p:pic>
                    <p:nvPicPr>
                      <p:cNvPr id="5" name="Object 4"/>
                      <p:cNvPicPr>
                        <a:picLocks noChangeAspect="1" noChangeArrowheads="1"/>
                      </p:cNvPicPr>
                      <p:nvPr/>
                    </p:nvPicPr>
                    <p:blipFill>
                      <a:blip r:embed="rId4"/>
                      <a:srcRect/>
                      <a:stretch>
                        <a:fillRect/>
                      </a:stretch>
                    </p:blipFill>
                    <p:spPr bwMode="auto">
                      <a:xfrm>
                        <a:off x="1066800" y="0"/>
                        <a:ext cx="6798973" cy="63706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62148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nvGraphicFramePr>
        <p:xfrm>
          <a:off x="381000" y="139700"/>
          <a:ext cx="6356350" cy="6337300"/>
        </p:xfrm>
        <a:graphic>
          <a:graphicData uri="http://schemas.openxmlformats.org/presentationml/2006/ole">
            <mc:AlternateContent xmlns:mc="http://schemas.openxmlformats.org/markup-compatibility/2006">
              <mc:Choice xmlns:v="urn:schemas-microsoft-com:vml" Requires="v">
                <p:oleObj name="数式" r:id="rId3" imgW="2552400" imgH="2552400" progId="Equation.3">
                  <p:embed/>
                </p:oleObj>
              </mc:Choice>
              <mc:Fallback>
                <p:oleObj name="数式" r:id="rId3" imgW="2552400" imgH="2552400" progId="Equation.3">
                  <p:embed/>
                  <p:pic>
                    <p:nvPicPr>
                      <p:cNvPr id="5" name="Object 4"/>
                      <p:cNvPicPr>
                        <a:picLocks noChangeAspect="1" noChangeArrowheads="1"/>
                      </p:cNvPicPr>
                      <p:nvPr/>
                    </p:nvPicPr>
                    <p:blipFill>
                      <a:blip r:embed="rId4"/>
                      <a:srcRect/>
                      <a:stretch>
                        <a:fillRect/>
                      </a:stretch>
                    </p:blipFill>
                    <p:spPr bwMode="auto">
                      <a:xfrm>
                        <a:off x="381000" y="139700"/>
                        <a:ext cx="6356350" cy="633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68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5C05E6-86CB-16EF-5226-99853345022C}"/>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CCC99236-834E-C9BC-15C6-8781275C5B92}"/>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B25B0A2A-0FA9-2022-3F1C-7F8AAE198E85}"/>
              </a:ext>
            </a:extLst>
          </p:cNvPr>
          <p:cNvSpPr>
            <a:spLocks noGrp="1"/>
          </p:cNvSpPr>
          <p:nvPr>
            <p:ph type="sldNum" sz="quarter" idx="12"/>
          </p:nvPr>
        </p:nvSpPr>
        <p:spPr/>
        <p:txBody>
          <a:bodyPr/>
          <a:lstStyle/>
          <a:p>
            <a:fld id="{CE368B07-CEBF-4C80-90AF-53B34FA04CF3}" type="slidenum">
              <a:rPr lang="en-US" smtClean="0"/>
              <a:pPr/>
              <a:t>3</a:t>
            </a:fld>
            <a:endParaRPr lang="en-US" dirty="0"/>
          </a:p>
        </p:txBody>
      </p:sp>
      <p:pic>
        <p:nvPicPr>
          <p:cNvPr id="7" name="Picture 6" descr="A paper with text on it&#10;&#10;Description automatically generated">
            <a:extLst>
              <a:ext uri="{FF2B5EF4-FFF2-40B4-BE49-F238E27FC236}">
                <a16:creationId xmlns:a16="http://schemas.microsoft.com/office/drawing/2014/main" id="{D15338DA-0BAB-11A7-DD28-AE2377B2E4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63" y="533400"/>
            <a:ext cx="8786474" cy="5461132"/>
          </a:xfrm>
          <a:prstGeom prst="rect">
            <a:avLst/>
          </a:prstGeom>
        </p:spPr>
      </p:pic>
    </p:spTree>
    <p:extLst>
      <p:ext uri="{BB962C8B-B14F-4D97-AF65-F5344CB8AC3E}">
        <p14:creationId xmlns:p14="http://schemas.microsoft.com/office/powerpoint/2010/main" val="1665178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6" name="Object 5"/>
          <p:cNvGraphicFramePr>
            <a:graphicFrameLocks noChangeAspect="1"/>
          </p:cNvGraphicFramePr>
          <p:nvPr/>
        </p:nvGraphicFramePr>
        <p:xfrm>
          <a:off x="871538" y="1147763"/>
          <a:ext cx="5375275" cy="4319587"/>
        </p:xfrm>
        <a:graphic>
          <a:graphicData uri="http://schemas.openxmlformats.org/presentationml/2006/ole">
            <mc:AlternateContent xmlns:mc="http://schemas.openxmlformats.org/markup-compatibility/2006">
              <mc:Choice xmlns:v="urn:schemas-microsoft-com:vml" Requires="v">
                <p:oleObj name="数式" r:id="rId3" imgW="2158920" imgH="1739880" progId="Equation.3">
                  <p:embed/>
                </p:oleObj>
              </mc:Choice>
              <mc:Fallback>
                <p:oleObj name="数式" r:id="rId3" imgW="2158920" imgH="1739880" progId="Equation.3">
                  <p:embed/>
                  <p:pic>
                    <p:nvPicPr>
                      <p:cNvPr id="6" name="Object 5"/>
                      <p:cNvPicPr>
                        <a:picLocks noChangeAspect="1" noChangeArrowheads="1"/>
                      </p:cNvPicPr>
                      <p:nvPr/>
                    </p:nvPicPr>
                    <p:blipFill>
                      <a:blip r:embed="rId4"/>
                      <a:srcRect/>
                      <a:stretch>
                        <a:fillRect/>
                      </a:stretch>
                    </p:blipFill>
                    <p:spPr bwMode="auto">
                      <a:xfrm>
                        <a:off x="871538" y="1147763"/>
                        <a:ext cx="537527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53737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914400" y="381000"/>
            <a:ext cx="6172200" cy="461665"/>
          </a:xfrm>
          <a:prstGeom prst="rect">
            <a:avLst/>
          </a:prstGeom>
          <a:noFill/>
        </p:spPr>
        <p:txBody>
          <a:bodyPr wrap="square" rtlCol="0">
            <a:spAutoFit/>
          </a:bodyPr>
          <a:lstStyle/>
          <a:p>
            <a:r>
              <a:rPr lang="en-US" sz="2400" dirty="0">
                <a:latin typeface="+mj-lt"/>
              </a:rPr>
              <a:t>Summary of results</a:t>
            </a:r>
          </a:p>
        </p:txBody>
      </p:sp>
      <p:graphicFrame>
        <p:nvGraphicFramePr>
          <p:cNvPr id="6" name="Object 5"/>
          <p:cNvGraphicFramePr>
            <a:graphicFrameLocks noChangeAspect="1"/>
          </p:cNvGraphicFramePr>
          <p:nvPr/>
        </p:nvGraphicFramePr>
        <p:xfrm>
          <a:off x="762000" y="1271190"/>
          <a:ext cx="8167079" cy="4315619"/>
        </p:xfrm>
        <a:graphic>
          <a:graphicData uri="http://schemas.openxmlformats.org/presentationml/2006/ole">
            <mc:AlternateContent xmlns:mc="http://schemas.openxmlformats.org/markup-compatibility/2006">
              <mc:Choice xmlns:v="urn:schemas-microsoft-com:vml" Requires="v">
                <p:oleObj name="Equation" r:id="rId3" imgW="6362640" imgH="3365280" progId="Equation.DSMT4">
                  <p:embed/>
                </p:oleObj>
              </mc:Choice>
              <mc:Fallback>
                <p:oleObj name="Equation" r:id="rId3" imgW="6362640" imgH="3365280" progId="Equation.DSMT4">
                  <p:embed/>
                  <p:pic>
                    <p:nvPicPr>
                      <p:cNvPr id="6" name="Object 5"/>
                      <p:cNvPicPr>
                        <a:picLocks noChangeAspect="1" noChangeArrowheads="1"/>
                      </p:cNvPicPr>
                      <p:nvPr/>
                    </p:nvPicPr>
                    <p:blipFill>
                      <a:blip r:embed="rId4"/>
                      <a:srcRect/>
                      <a:stretch>
                        <a:fillRect/>
                      </a:stretch>
                    </p:blipFill>
                    <p:spPr bwMode="auto">
                      <a:xfrm>
                        <a:off x="762000" y="1271190"/>
                        <a:ext cx="8167079" cy="4315619"/>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3A530EFA-28B5-4946-9855-CF67A1DD33F9}"/>
              </a:ext>
            </a:extLst>
          </p:cNvPr>
          <p:cNvSpPr txBox="1"/>
          <p:nvPr/>
        </p:nvSpPr>
        <p:spPr>
          <a:xfrm>
            <a:off x="76200" y="4953000"/>
            <a:ext cx="609600" cy="461665"/>
          </a:xfrm>
          <a:prstGeom prst="rect">
            <a:avLst/>
          </a:prstGeom>
          <a:noFill/>
        </p:spPr>
        <p:txBody>
          <a:bodyPr wrap="square" rtlCol="0">
            <a:spAutoFit/>
          </a:bodyPr>
          <a:lstStyle/>
          <a:p>
            <a:r>
              <a:rPr lang="en-US" sz="2400" dirty="0">
                <a:latin typeface="+mj-lt"/>
              </a:rPr>
              <a:t>or</a:t>
            </a:r>
          </a:p>
        </p:txBody>
      </p:sp>
    </p:spTree>
    <p:extLst>
      <p:ext uri="{BB962C8B-B14F-4D97-AF65-F5344CB8AC3E}">
        <p14:creationId xmlns:p14="http://schemas.microsoft.com/office/powerpoint/2010/main" val="351567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152400" y="201273"/>
            <a:ext cx="8229600" cy="461665"/>
          </a:xfrm>
          <a:prstGeom prst="rect">
            <a:avLst/>
          </a:prstGeom>
          <a:noFill/>
        </p:spPr>
        <p:txBody>
          <a:bodyPr wrap="square" rtlCol="0">
            <a:spAutoFit/>
          </a:bodyPr>
          <a:lstStyle/>
          <a:p>
            <a:r>
              <a:rPr lang="en-US" sz="2400" dirty="0">
                <a:latin typeface="+mj-lt"/>
              </a:rPr>
              <a:t>Summary of the method of calculus of variation --</a:t>
            </a:r>
          </a:p>
        </p:txBody>
      </p:sp>
      <p:graphicFrame>
        <p:nvGraphicFramePr>
          <p:cNvPr id="6" name="Object 5"/>
          <p:cNvGraphicFramePr>
            <a:graphicFrameLocks noChangeAspect="1"/>
          </p:cNvGraphicFramePr>
          <p:nvPr/>
        </p:nvGraphicFramePr>
        <p:xfrm>
          <a:off x="676275" y="749300"/>
          <a:ext cx="8474075" cy="3389313"/>
        </p:xfrm>
        <a:graphic>
          <a:graphicData uri="http://schemas.openxmlformats.org/presentationml/2006/ole">
            <mc:AlternateContent xmlns:mc="http://schemas.openxmlformats.org/markup-compatibility/2006">
              <mc:Choice xmlns:v="urn:schemas-microsoft-com:vml" Requires="v">
                <p:oleObj name="Equation" r:id="rId3" imgW="5422680" imgH="2171520" progId="Equation.DSMT4">
                  <p:embed/>
                </p:oleObj>
              </mc:Choice>
              <mc:Fallback>
                <p:oleObj name="Equation" r:id="rId3" imgW="5422680" imgH="2171520" progId="Equation.DSMT4">
                  <p:embed/>
                  <p:pic>
                    <p:nvPicPr>
                      <p:cNvPr id="6" name="Object 5"/>
                      <p:cNvPicPr>
                        <a:picLocks noChangeAspect="1" noChangeArrowheads="1"/>
                      </p:cNvPicPr>
                      <p:nvPr/>
                    </p:nvPicPr>
                    <p:blipFill>
                      <a:blip r:embed="rId4"/>
                      <a:srcRect/>
                      <a:stretch>
                        <a:fillRect/>
                      </a:stretch>
                    </p:blipFill>
                    <p:spPr bwMode="auto">
                      <a:xfrm>
                        <a:off x="676275" y="749300"/>
                        <a:ext cx="8474075" cy="33893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nvGraphicFramePr>
        <p:xfrm>
          <a:off x="754063" y="4197350"/>
          <a:ext cx="7673975" cy="1797050"/>
        </p:xfrm>
        <a:graphic>
          <a:graphicData uri="http://schemas.openxmlformats.org/presentationml/2006/ole">
            <mc:AlternateContent xmlns:mc="http://schemas.openxmlformats.org/markup-compatibility/2006">
              <mc:Choice xmlns:v="urn:schemas-microsoft-com:vml" Requires="v">
                <p:oleObj name="Equation" r:id="rId5" imgW="5155920" imgH="1206360" progId="Equation.DSMT4">
                  <p:embed/>
                </p:oleObj>
              </mc:Choice>
              <mc:Fallback>
                <p:oleObj name="Equation" r:id="rId5" imgW="5155920" imgH="1206360" progId="Equation.DSMT4">
                  <p:embed/>
                  <p:pic>
                    <p:nvPicPr>
                      <p:cNvPr id="7" name="Object 6"/>
                      <p:cNvPicPr>
                        <a:picLocks noChangeAspect="1" noChangeArrowheads="1"/>
                      </p:cNvPicPr>
                      <p:nvPr/>
                    </p:nvPicPr>
                    <p:blipFill>
                      <a:blip r:embed="rId6"/>
                      <a:srcRect/>
                      <a:stretch>
                        <a:fillRect/>
                      </a:stretch>
                    </p:blipFill>
                    <p:spPr bwMode="auto">
                      <a:xfrm>
                        <a:off x="754063" y="4197350"/>
                        <a:ext cx="7673975" cy="179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3488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6" name="Object 5"/>
          <p:cNvGraphicFramePr>
            <a:graphicFrameLocks noChangeAspect="1"/>
          </p:cNvGraphicFramePr>
          <p:nvPr/>
        </p:nvGraphicFramePr>
        <p:xfrm>
          <a:off x="183356" y="126586"/>
          <a:ext cx="8777288" cy="4237038"/>
        </p:xfrm>
        <a:graphic>
          <a:graphicData uri="http://schemas.openxmlformats.org/presentationml/2006/ole">
            <mc:AlternateContent xmlns:mc="http://schemas.openxmlformats.org/markup-compatibility/2006">
              <mc:Choice xmlns:v="urn:schemas-microsoft-com:vml" Requires="v">
                <p:oleObj name="Equation" r:id="rId3" imgW="4152600" imgH="2006280" progId="Equation.DSMT4">
                  <p:embed/>
                </p:oleObj>
              </mc:Choice>
              <mc:Fallback>
                <p:oleObj name="Equation" r:id="rId3" imgW="4152600" imgH="2006280" progId="Equation.DSMT4">
                  <p:embed/>
                  <p:pic>
                    <p:nvPicPr>
                      <p:cNvPr id="6" name="Object 5"/>
                      <p:cNvPicPr>
                        <a:picLocks noChangeAspect="1" noChangeArrowheads="1"/>
                      </p:cNvPicPr>
                      <p:nvPr/>
                    </p:nvPicPr>
                    <p:blipFill>
                      <a:blip r:embed="rId4"/>
                      <a:srcRect/>
                      <a:stretch>
                        <a:fillRect/>
                      </a:stretch>
                    </p:blipFill>
                    <p:spPr bwMode="auto">
                      <a:xfrm>
                        <a:off x="183356" y="126586"/>
                        <a:ext cx="8777288" cy="423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name="Equation" r:id="rId5" imgW="4216320" imgH="1600200" progId="Equation.DSMT4">
                  <p:embed/>
                </p:oleObj>
              </mc:Choice>
              <mc:Fallback>
                <p:oleObj name="Equation" r:id="rId5" imgW="4216320" imgH="1600200" progId="Equation.DSMT4">
                  <p:embed/>
                  <p:pic>
                    <p:nvPicPr>
                      <p:cNvPr id="7" name="Object 6"/>
                      <p:cNvPicPr>
                        <a:picLocks noChangeAspect="1" noChangeArrowheads="1"/>
                      </p:cNvPicPr>
                      <p:nvPr/>
                    </p:nvPicPr>
                    <p:blipFill>
                      <a:blip r:embed="rId6"/>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name="Equation" r:id="rId7" imgW="799920" imgH="266400" progId="Equation.DSMT4">
                  <p:embed/>
                </p:oleObj>
              </mc:Choice>
              <mc:Fallback>
                <p:oleObj name="Equation" r:id="rId7" imgW="799920" imgH="266400" progId="Equation.DSMT4">
                  <p:embed/>
                  <p:pic>
                    <p:nvPicPr>
                      <p:cNvPr id="5" name="Object 4"/>
                      <p:cNvPicPr/>
                      <p:nvPr/>
                    </p:nvPicPr>
                    <p:blipFill>
                      <a:blip r:embed="rId8"/>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pSp>
        <p:nvGrpSpPr>
          <p:cNvPr id="14" name="Group 13"/>
          <p:cNvGrpSpPr/>
          <p:nvPr/>
        </p:nvGrpSpPr>
        <p:grpSpPr>
          <a:xfrm>
            <a:off x="4343400" y="2037694"/>
            <a:ext cx="4973955" cy="4843166"/>
            <a:chOff x="4343400" y="2037694"/>
            <a:chExt cx="4973955" cy="4843166"/>
          </a:xfrm>
        </p:grpSpPr>
        <p:grpSp>
          <p:nvGrpSpPr>
            <p:cNvPr id="10" name="Group 9"/>
            <p:cNvGrpSpPr/>
            <p:nvPr/>
          </p:nvGrpSpPr>
          <p:grpSpPr>
            <a:xfrm>
              <a:off x="4343400" y="2499359"/>
              <a:ext cx="4381500" cy="4381501"/>
              <a:chOff x="4762500" y="1371600"/>
              <a:chExt cx="4381500" cy="4381501"/>
            </a:xfrm>
          </p:grpSpPr>
          <p:pic>
            <p:nvPicPr>
              <p:cNvPr id="52226" name="Picture 2" descr="Ivory Bell Linen Lamp Shade 9x19x12.5 (Spi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5" name="TextBox 14"/>
            <p:cNvSpPr txBox="1"/>
            <p:nvPr/>
          </p:nvSpPr>
          <p:spPr>
            <a:xfrm>
              <a:off x="8783955" y="5650210"/>
              <a:ext cx="533400" cy="461665"/>
            </a:xfrm>
            <a:prstGeom prst="rect">
              <a:avLst/>
            </a:prstGeom>
            <a:noFill/>
          </p:spPr>
          <p:txBody>
            <a:bodyPr wrap="square" rtlCol="0">
              <a:spAutoFit/>
            </a:bodyPr>
            <a:lstStyle/>
            <a:p>
              <a:r>
                <a:rPr lang="en-US" sz="2400" b="1" i="1" dirty="0">
                  <a:latin typeface="+mj-lt"/>
                </a:rPr>
                <a:t>x</a:t>
              </a:r>
            </a:p>
          </p:txBody>
        </p:sp>
      </p:grpSp>
      <p:sp>
        <p:nvSpPr>
          <p:cNvPr id="17" name="TextBox 16"/>
          <p:cNvSpPr txBox="1"/>
          <p:nvPr/>
        </p:nvSpPr>
        <p:spPr>
          <a:xfrm>
            <a:off x="7543800" y="2891135"/>
            <a:ext cx="10668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i</a:t>
            </a:r>
            <a:r>
              <a:rPr lang="en-US" sz="2400" b="1" i="1" dirty="0">
                <a:latin typeface="+mj-lt"/>
              </a:rPr>
              <a:t>  </a:t>
            </a:r>
            <a:r>
              <a:rPr lang="en-US" sz="2400" b="1" i="1" dirty="0" err="1">
                <a:latin typeface="+mj-lt"/>
              </a:rPr>
              <a:t>y</a:t>
            </a:r>
            <a:r>
              <a:rPr lang="en-US" sz="2400" b="1" i="1" baseline="-25000" dirty="0" err="1">
                <a:latin typeface="+mj-lt"/>
              </a:rPr>
              <a:t>i</a:t>
            </a:r>
            <a:endParaRPr lang="en-US" sz="2400" b="1" i="1" dirty="0">
              <a:latin typeface="+mj-lt"/>
            </a:endParaRPr>
          </a:p>
        </p:txBody>
      </p:sp>
      <p:sp>
        <p:nvSpPr>
          <p:cNvPr id="18" name="TextBox 17"/>
          <p:cNvSpPr txBox="1"/>
          <p:nvPr/>
        </p:nvSpPr>
        <p:spPr>
          <a:xfrm>
            <a:off x="8153400" y="5867400"/>
            <a:ext cx="1066800" cy="461665"/>
          </a:xfrm>
          <a:prstGeom prst="rect">
            <a:avLst/>
          </a:prstGeom>
          <a:noFill/>
        </p:spPr>
        <p:txBody>
          <a:bodyPr wrap="square" rtlCol="0">
            <a:spAutoFit/>
          </a:bodyPr>
          <a:lstStyle/>
          <a:p>
            <a:r>
              <a:rPr lang="en-US" sz="2400" b="1" i="1" dirty="0" err="1">
                <a:latin typeface="+mj-lt"/>
              </a:rPr>
              <a:t>x</a:t>
            </a:r>
            <a:r>
              <a:rPr lang="en-US" sz="2400" b="1" i="1" baseline="-25000" dirty="0" err="1">
                <a:latin typeface="+mj-lt"/>
              </a:rPr>
              <a:t>f</a:t>
            </a:r>
            <a:r>
              <a:rPr lang="en-US" sz="2400" b="1" i="1" dirty="0">
                <a:latin typeface="+mj-lt"/>
              </a:rPr>
              <a:t>  </a:t>
            </a:r>
            <a:r>
              <a:rPr lang="en-US" sz="2400" b="1" i="1" dirty="0" err="1">
                <a:latin typeface="+mj-lt"/>
              </a:rPr>
              <a:t>y</a:t>
            </a:r>
            <a:r>
              <a:rPr lang="en-US" sz="2400" b="1" i="1" baseline="-25000" dirty="0" err="1">
                <a:latin typeface="+mj-lt"/>
              </a:rPr>
              <a:t>f</a:t>
            </a:r>
            <a:endParaRPr lang="en-US" sz="2400" b="1" i="1" dirty="0">
              <a:latin typeface="+mj-lt"/>
            </a:endParaRPr>
          </a:p>
        </p:txBody>
      </p:sp>
      <p:graphicFrame>
        <p:nvGraphicFramePr>
          <p:cNvPr id="5" name="Object 4"/>
          <p:cNvGraphicFramePr>
            <a:graphicFrameLocks noChangeAspect="1"/>
          </p:cNvGraphicFramePr>
          <p:nvPr/>
        </p:nvGraphicFramePr>
        <p:xfrm>
          <a:off x="243626" y="175531"/>
          <a:ext cx="8374062" cy="4291013"/>
        </p:xfrm>
        <a:graphic>
          <a:graphicData uri="http://schemas.openxmlformats.org/presentationml/2006/ole">
            <mc:AlternateContent xmlns:mc="http://schemas.openxmlformats.org/markup-compatibility/2006">
              <mc:Choice xmlns:v="urn:schemas-microsoft-com:vml" Requires="v">
                <p:oleObj name="Equation" r:id="rId4" imgW="3962160" imgH="2031840" progId="Equation.DSMT4">
                  <p:embed/>
                </p:oleObj>
              </mc:Choice>
              <mc:Fallback>
                <p:oleObj name="Equation" r:id="rId4" imgW="3962160" imgH="2031840" progId="Equation.DSMT4">
                  <p:embed/>
                  <p:pic>
                    <p:nvPicPr>
                      <p:cNvPr id="5" name="Object 4"/>
                      <p:cNvPicPr>
                        <a:picLocks noChangeAspect="1" noChangeArrowheads="1"/>
                      </p:cNvPicPr>
                      <p:nvPr/>
                    </p:nvPicPr>
                    <p:blipFill>
                      <a:blip r:embed="rId5"/>
                      <a:srcRect/>
                      <a:stretch>
                        <a:fillRect/>
                      </a:stretch>
                    </p:blipFill>
                    <p:spPr bwMode="auto">
                      <a:xfrm>
                        <a:off x="243626" y="175531"/>
                        <a:ext cx="8374062"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238500" y="121582"/>
            <a:ext cx="5638800" cy="461665"/>
          </a:xfrm>
          <a:prstGeom prst="rect">
            <a:avLst/>
          </a:prstGeom>
          <a:noFill/>
        </p:spPr>
        <p:txBody>
          <a:bodyPr wrap="square" rtlCol="0">
            <a:spAutoFit/>
          </a:bodyPr>
          <a:lstStyle/>
          <a:p>
            <a:r>
              <a:rPr lang="en-US" sz="2400" dirty="0">
                <a:latin typeface="+mj-lt"/>
              </a:rPr>
              <a:t>Lamp shade shape </a:t>
            </a:r>
            <a:r>
              <a:rPr lang="en-US" sz="2400" i="1" dirty="0">
                <a:latin typeface="+mj-lt"/>
              </a:rPr>
              <a:t>y(x)</a:t>
            </a:r>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Tree>
    <p:extLst>
      <p:ext uri="{BB962C8B-B14F-4D97-AF65-F5344CB8AC3E}">
        <p14:creationId xmlns:p14="http://schemas.microsoft.com/office/powerpoint/2010/main" val="205267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95687-A96D-951E-D1F3-03A18CB56DF9}"/>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68E682BC-0385-7D37-F9AE-4736CCCCA318}"/>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3D4FE36E-C9B6-EE03-4EDA-632BA5977A2F}"/>
              </a:ext>
            </a:extLst>
          </p:cNvPr>
          <p:cNvSpPr>
            <a:spLocks noGrp="1"/>
          </p:cNvSpPr>
          <p:nvPr>
            <p:ph type="sldNum" sz="quarter" idx="12"/>
          </p:nvPr>
        </p:nvSpPr>
        <p:spPr/>
        <p:txBody>
          <a:bodyPr/>
          <a:lstStyle/>
          <a:p>
            <a:fld id="{CE368B07-CEBF-4C80-90AF-53B34FA04CF3}" type="slidenum">
              <a:rPr lang="en-US" smtClean="0"/>
              <a:t>7</a:t>
            </a:fld>
            <a:endParaRPr lang="en-US" dirty="0"/>
          </a:p>
        </p:txBody>
      </p:sp>
      <p:pic>
        <p:nvPicPr>
          <p:cNvPr id="6" name="Picture 5" descr="A picture containing text, lamp, bell&#10;&#10;Description automatically generated">
            <a:extLst>
              <a:ext uri="{FF2B5EF4-FFF2-40B4-BE49-F238E27FC236}">
                <a16:creationId xmlns:a16="http://schemas.microsoft.com/office/drawing/2014/main" id="{8D967677-E553-F7CF-9329-B2B6DAC72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0"/>
            <a:ext cx="4648200" cy="6435969"/>
          </a:xfrm>
          <a:prstGeom prst="rect">
            <a:avLst/>
          </a:prstGeom>
        </p:spPr>
      </p:pic>
    </p:spTree>
    <p:extLst>
      <p:ext uri="{BB962C8B-B14F-4D97-AF65-F5344CB8AC3E}">
        <p14:creationId xmlns:p14="http://schemas.microsoft.com/office/powerpoint/2010/main" val="1469097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5EA50-F889-4D7B-B2B2-9FBE5324FE4E}"/>
              </a:ext>
            </a:extLst>
          </p:cNvPr>
          <p:cNvSpPr>
            <a:spLocks noGrp="1"/>
          </p:cNvSpPr>
          <p:nvPr>
            <p:ph type="dt" sz="half" idx="10"/>
          </p:nvPr>
        </p:nvSpPr>
        <p:spPr/>
        <p:txBody>
          <a:bodyPr/>
          <a:lstStyle/>
          <a:p>
            <a:r>
              <a:rPr lang="en-US"/>
              <a:t>9/01/2023</a:t>
            </a:r>
            <a:endParaRPr lang="en-US" dirty="0"/>
          </a:p>
        </p:txBody>
      </p:sp>
      <p:sp>
        <p:nvSpPr>
          <p:cNvPr id="3" name="Footer Placeholder 2">
            <a:extLst>
              <a:ext uri="{FF2B5EF4-FFF2-40B4-BE49-F238E27FC236}">
                <a16:creationId xmlns:a16="http://schemas.microsoft.com/office/drawing/2014/main" id="{7DE59D13-D8F8-ED13-A800-E17BB97C44BE}"/>
              </a:ext>
            </a:extLst>
          </p:cNvPr>
          <p:cNvSpPr>
            <a:spLocks noGrp="1"/>
          </p:cNvSpPr>
          <p:nvPr>
            <p:ph type="ftr" sz="quarter" idx="11"/>
          </p:nvPr>
        </p:nvSpPr>
        <p:spPr/>
        <p:txBody>
          <a:bodyPr/>
          <a:lstStyle/>
          <a:p>
            <a:r>
              <a:rPr lang="en-US"/>
              <a:t>PHY 711  Fall 2023 -- Lecture 3</a:t>
            </a:r>
            <a:endParaRPr lang="en-US" dirty="0"/>
          </a:p>
        </p:txBody>
      </p:sp>
      <p:sp>
        <p:nvSpPr>
          <p:cNvPr id="4" name="Slide Number Placeholder 3">
            <a:extLst>
              <a:ext uri="{FF2B5EF4-FFF2-40B4-BE49-F238E27FC236}">
                <a16:creationId xmlns:a16="http://schemas.microsoft.com/office/drawing/2014/main" id="{BC320A64-90B5-F2C5-9934-757981506BF6}"/>
              </a:ext>
            </a:extLst>
          </p:cNvPr>
          <p:cNvSpPr>
            <a:spLocks noGrp="1"/>
          </p:cNvSpPr>
          <p:nvPr>
            <p:ph type="sldNum" sz="quarter" idx="12"/>
          </p:nvPr>
        </p:nvSpPr>
        <p:spPr/>
        <p:txBody>
          <a:bodyPr/>
          <a:lstStyle/>
          <a:p>
            <a:fld id="{CE368B07-CEBF-4C80-90AF-53B34FA04CF3}" type="slidenum">
              <a:rPr lang="en-US" smtClean="0"/>
              <a:t>8</a:t>
            </a:fld>
            <a:endParaRPr lang="en-US" dirty="0"/>
          </a:p>
        </p:txBody>
      </p:sp>
      <p:grpSp>
        <p:nvGrpSpPr>
          <p:cNvPr id="6" name="Group 5">
            <a:extLst>
              <a:ext uri="{FF2B5EF4-FFF2-40B4-BE49-F238E27FC236}">
                <a16:creationId xmlns:a16="http://schemas.microsoft.com/office/drawing/2014/main" id="{594ABD48-5D73-5C4D-6C2C-2B26DEFD1270}"/>
              </a:ext>
            </a:extLst>
          </p:cNvPr>
          <p:cNvGrpSpPr/>
          <p:nvPr/>
        </p:nvGrpSpPr>
        <p:grpSpPr>
          <a:xfrm>
            <a:off x="103822" y="-30508"/>
            <a:ext cx="4973955" cy="4843166"/>
            <a:chOff x="4343400" y="2037694"/>
            <a:chExt cx="4973955" cy="4843166"/>
          </a:xfrm>
        </p:grpSpPr>
        <p:grpSp>
          <p:nvGrpSpPr>
            <p:cNvPr id="7" name="Group 6">
              <a:extLst>
                <a:ext uri="{FF2B5EF4-FFF2-40B4-BE49-F238E27FC236}">
                  <a16:creationId xmlns:a16="http://schemas.microsoft.com/office/drawing/2014/main" id="{C26F22E1-A0E0-87AB-012F-890BD2E55E18}"/>
                </a:ext>
              </a:extLst>
            </p:cNvPr>
            <p:cNvGrpSpPr/>
            <p:nvPr/>
          </p:nvGrpSpPr>
          <p:grpSpPr>
            <a:xfrm>
              <a:off x="4343400" y="2499359"/>
              <a:ext cx="4381500" cy="4381501"/>
              <a:chOff x="4762500" y="1371600"/>
              <a:chExt cx="4381500" cy="4381501"/>
            </a:xfrm>
          </p:grpSpPr>
          <p:pic>
            <p:nvPicPr>
              <p:cNvPr id="11" name="Picture 2" descr="Ivory Bell Linen Lamp Shade 9x19x12.5 (Spider)">
                <a:extLst>
                  <a:ext uri="{FF2B5EF4-FFF2-40B4-BE49-F238E27FC236}">
                    <a16:creationId xmlns:a16="http://schemas.microsoft.com/office/drawing/2014/main" id="{170628F5-FADE-D6FE-1DFC-4EDD7739A2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a:extLst>
                  <a:ext uri="{FF2B5EF4-FFF2-40B4-BE49-F238E27FC236}">
                    <a16:creationId xmlns:a16="http://schemas.microsoft.com/office/drawing/2014/main" id="{55212F53-FDDA-3B71-CB66-CFDABC02B207}"/>
                  </a:ext>
                </a:extLst>
              </p:cNvPr>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3765F3E-E090-95D0-606A-71005BA14FC7}"/>
                  </a:ext>
                </a:extLst>
              </p:cNvPr>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88C9B0E9-E677-3C47-25DA-1AC2BDDEB594}"/>
                </a:ext>
              </a:extLst>
            </p:cNvPr>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9357EC8-9783-2E38-EBBB-E1696D588D89}"/>
                </a:ext>
              </a:extLst>
            </p:cNvPr>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0" name="TextBox 9">
              <a:extLst>
                <a:ext uri="{FF2B5EF4-FFF2-40B4-BE49-F238E27FC236}">
                  <a16:creationId xmlns:a16="http://schemas.microsoft.com/office/drawing/2014/main" id="{EEAD3CBC-F445-0F86-E4FF-03A517ABCDF5}"/>
                </a:ext>
              </a:extLst>
            </p:cNvPr>
            <p:cNvSpPr txBox="1"/>
            <p:nvPr/>
          </p:nvSpPr>
          <p:spPr>
            <a:xfrm>
              <a:off x="8783955" y="5650210"/>
              <a:ext cx="533400" cy="461665"/>
            </a:xfrm>
            <a:prstGeom prst="rect">
              <a:avLst/>
            </a:prstGeom>
            <a:noFill/>
          </p:spPr>
          <p:txBody>
            <a:bodyPr wrap="square" rtlCol="0">
              <a:spAutoFit/>
            </a:bodyPr>
            <a:lstStyle/>
            <a:p>
              <a:r>
                <a:rPr lang="en-US" sz="2400" b="1" i="1" dirty="0">
                  <a:latin typeface="+mj-lt"/>
                </a:rPr>
                <a:t>x</a:t>
              </a:r>
            </a:p>
          </p:txBody>
        </p:sp>
      </p:grpSp>
      <p:sp>
        <p:nvSpPr>
          <p:cNvPr id="14" name="Oval 13">
            <a:extLst>
              <a:ext uri="{FF2B5EF4-FFF2-40B4-BE49-F238E27FC236}">
                <a16:creationId xmlns:a16="http://schemas.microsoft.com/office/drawing/2014/main" id="{BBD18BBA-07EF-CDE7-FE6F-0AC718B85121}"/>
              </a:ext>
            </a:extLst>
          </p:cNvPr>
          <p:cNvSpPr/>
          <p:nvPr/>
        </p:nvSpPr>
        <p:spPr>
          <a:xfrm>
            <a:off x="6019800" y="1339698"/>
            <a:ext cx="1752600" cy="1752600"/>
          </a:xfrm>
          <a:prstGeom prst="ellipse">
            <a:avLst/>
          </a:prstGeom>
          <a:noFill/>
          <a:ln w="666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740470A-DC5F-8521-1306-90897103D525}"/>
              </a:ext>
            </a:extLst>
          </p:cNvPr>
          <p:cNvSpPr>
            <a:spLocks noChangeAspect="1"/>
          </p:cNvSpPr>
          <p:nvPr/>
        </p:nvSpPr>
        <p:spPr>
          <a:xfrm>
            <a:off x="5821680" y="1164438"/>
            <a:ext cx="2103120" cy="2103120"/>
          </a:xfrm>
          <a:prstGeom prst="ellipse">
            <a:avLst/>
          </a:prstGeom>
          <a:noFill/>
          <a:ln w="666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980E46E-DE88-6CB3-5059-1C63D166FA67}"/>
              </a:ext>
            </a:extLst>
          </p:cNvPr>
          <p:cNvSpPr>
            <a:spLocks noChangeAspect="1"/>
          </p:cNvSpPr>
          <p:nvPr/>
        </p:nvSpPr>
        <p:spPr>
          <a:xfrm>
            <a:off x="5471160" y="791233"/>
            <a:ext cx="2804160" cy="2804160"/>
          </a:xfrm>
          <a:prstGeom prst="ellipse">
            <a:avLst/>
          </a:prstGeom>
          <a:noFill/>
          <a:ln w="666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F321324E-73A4-8441-B2D0-480A118FD955}"/>
              </a:ext>
            </a:extLst>
          </p:cNvPr>
          <p:cNvSpPr>
            <a:spLocks noChangeAspect="1"/>
          </p:cNvSpPr>
          <p:nvPr/>
        </p:nvSpPr>
        <p:spPr>
          <a:xfrm>
            <a:off x="5626748" y="966493"/>
            <a:ext cx="2453640" cy="2453640"/>
          </a:xfrm>
          <a:prstGeom prst="ellipse">
            <a:avLst/>
          </a:prstGeom>
          <a:noFill/>
          <a:ln w="666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E3AB310C-B64A-1570-D7EB-03953ECB80B6}"/>
              </a:ext>
            </a:extLst>
          </p:cNvPr>
          <p:cNvSpPr txBox="1"/>
          <p:nvPr/>
        </p:nvSpPr>
        <p:spPr>
          <a:xfrm>
            <a:off x="6271437" y="76200"/>
            <a:ext cx="2895600" cy="461665"/>
          </a:xfrm>
          <a:prstGeom prst="rect">
            <a:avLst/>
          </a:prstGeom>
          <a:noFill/>
        </p:spPr>
        <p:txBody>
          <a:bodyPr wrap="square" rtlCol="0">
            <a:spAutoFit/>
          </a:bodyPr>
          <a:lstStyle/>
          <a:p>
            <a:r>
              <a:rPr lang="en-US" sz="2400" dirty="0">
                <a:latin typeface="+mj-lt"/>
              </a:rPr>
              <a:t>Top view</a:t>
            </a:r>
          </a:p>
        </p:txBody>
      </p:sp>
      <p:cxnSp>
        <p:nvCxnSpPr>
          <p:cNvPr id="28" name="Straight Arrow Connector 27">
            <a:extLst>
              <a:ext uri="{FF2B5EF4-FFF2-40B4-BE49-F238E27FC236}">
                <a16:creationId xmlns:a16="http://schemas.microsoft.com/office/drawing/2014/main" id="{85059A21-CDD4-3FE8-98A0-51DE6A0B13D1}"/>
              </a:ext>
            </a:extLst>
          </p:cNvPr>
          <p:cNvCxnSpPr>
            <a:endCxn id="14" idx="6"/>
          </p:cNvCxnSpPr>
          <p:nvPr/>
        </p:nvCxnSpPr>
        <p:spPr>
          <a:xfrm>
            <a:off x="6873240" y="2193313"/>
            <a:ext cx="899160" cy="22685"/>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8E15001-F71B-CF39-6E23-3422EA519C06}"/>
              </a:ext>
            </a:extLst>
          </p:cNvPr>
          <p:cNvSpPr txBox="1"/>
          <p:nvPr/>
        </p:nvSpPr>
        <p:spPr>
          <a:xfrm>
            <a:off x="7010400" y="1796898"/>
            <a:ext cx="533400" cy="461665"/>
          </a:xfrm>
          <a:prstGeom prst="rect">
            <a:avLst/>
          </a:prstGeom>
          <a:noFill/>
        </p:spPr>
        <p:txBody>
          <a:bodyPr wrap="square" rtlCol="0">
            <a:spAutoFit/>
          </a:bodyPr>
          <a:lstStyle/>
          <a:p>
            <a:r>
              <a:rPr lang="en-US" sz="2400" b="1" i="1" dirty="0">
                <a:latin typeface="+mj-lt"/>
              </a:rPr>
              <a:t>x</a:t>
            </a:r>
          </a:p>
        </p:txBody>
      </p:sp>
      <p:graphicFrame>
        <p:nvGraphicFramePr>
          <p:cNvPr id="30" name="Object 29">
            <a:extLst>
              <a:ext uri="{FF2B5EF4-FFF2-40B4-BE49-F238E27FC236}">
                <a16:creationId xmlns:a16="http://schemas.microsoft.com/office/drawing/2014/main" id="{2BFD048E-5B48-031F-BAF0-D1CB6A0AF766}"/>
              </a:ext>
            </a:extLst>
          </p:cNvPr>
          <p:cNvGraphicFramePr>
            <a:graphicFrameLocks noChangeAspect="1"/>
          </p:cNvGraphicFramePr>
          <p:nvPr/>
        </p:nvGraphicFramePr>
        <p:xfrm>
          <a:off x="103822" y="4812658"/>
          <a:ext cx="4481821" cy="1073490"/>
        </p:xfrm>
        <a:graphic>
          <a:graphicData uri="http://schemas.openxmlformats.org/presentationml/2006/ole">
            <mc:AlternateContent xmlns:mc="http://schemas.openxmlformats.org/markup-compatibility/2006">
              <mc:Choice xmlns:v="urn:schemas-microsoft-com:vml" Requires="v">
                <p:oleObj name="Equation" r:id="rId3" imgW="2120760" imgH="507960" progId="Equation.DSMT4">
                  <p:embed/>
                </p:oleObj>
              </mc:Choice>
              <mc:Fallback>
                <p:oleObj name="Equation" r:id="rId3" imgW="2120760" imgH="507960" progId="Equation.DSMT4">
                  <p:embed/>
                  <p:pic>
                    <p:nvPicPr>
                      <p:cNvPr id="30" name="Object 29">
                        <a:extLst>
                          <a:ext uri="{FF2B5EF4-FFF2-40B4-BE49-F238E27FC236}">
                            <a16:creationId xmlns:a16="http://schemas.microsoft.com/office/drawing/2014/main" id="{2BFD048E-5B48-031F-BAF0-D1CB6A0AF766}"/>
                          </a:ext>
                        </a:extLst>
                      </p:cNvPr>
                      <p:cNvPicPr/>
                      <p:nvPr/>
                    </p:nvPicPr>
                    <p:blipFill>
                      <a:blip r:embed="rId4"/>
                      <a:stretch>
                        <a:fillRect/>
                      </a:stretch>
                    </p:blipFill>
                    <p:spPr>
                      <a:xfrm>
                        <a:off x="103822" y="4812658"/>
                        <a:ext cx="4481821" cy="107349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5201A47F-A06E-AF1A-CF92-B50FDCC71A4B}"/>
              </a:ext>
            </a:extLst>
          </p:cNvPr>
          <p:cNvGraphicFramePr>
            <a:graphicFrameLocks noChangeAspect="1"/>
          </p:cNvGraphicFramePr>
          <p:nvPr/>
        </p:nvGraphicFramePr>
        <p:xfrm>
          <a:off x="5257800" y="3886528"/>
          <a:ext cx="3886199" cy="2400299"/>
        </p:xfrm>
        <a:graphic>
          <a:graphicData uri="http://schemas.openxmlformats.org/presentationml/2006/ole">
            <mc:AlternateContent xmlns:mc="http://schemas.openxmlformats.org/markup-compatibility/2006">
              <mc:Choice xmlns:v="urn:schemas-microsoft-com:vml" Requires="v">
                <p:oleObj name="Equation" r:id="rId5" imgW="1726920" imgH="1066680" progId="Equation.DSMT4">
                  <p:embed/>
                </p:oleObj>
              </mc:Choice>
              <mc:Fallback>
                <p:oleObj name="Equation" r:id="rId5" imgW="1726920" imgH="1066680" progId="Equation.DSMT4">
                  <p:embed/>
                  <p:pic>
                    <p:nvPicPr>
                      <p:cNvPr id="22" name="Object 21">
                        <a:extLst>
                          <a:ext uri="{FF2B5EF4-FFF2-40B4-BE49-F238E27FC236}">
                            <a16:creationId xmlns:a16="http://schemas.microsoft.com/office/drawing/2014/main" id="{5201A47F-A06E-AF1A-CF92-B50FDCC71A4B}"/>
                          </a:ext>
                        </a:extLst>
                      </p:cNvPr>
                      <p:cNvPicPr/>
                      <p:nvPr/>
                    </p:nvPicPr>
                    <p:blipFill>
                      <a:blip r:embed="rId6"/>
                      <a:stretch>
                        <a:fillRect/>
                      </a:stretch>
                    </p:blipFill>
                    <p:spPr>
                      <a:xfrm>
                        <a:off x="5257800" y="3886528"/>
                        <a:ext cx="3886199" cy="2400299"/>
                      </a:xfrm>
                      <a:prstGeom prst="rect">
                        <a:avLst/>
                      </a:prstGeom>
                    </p:spPr>
                  </p:pic>
                </p:oleObj>
              </mc:Fallback>
            </mc:AlternateContent>
          </a:graphicData>
        </a:graphic>
      </p:graphicFrame>
    </p:spTree>
    <p:extLst>
      <p:ext uri="{BB962C8B-B14F-4D97-AF65-F5344CB8AC3E}">
        <p14:creationId xmlns:p14="http://schemas.microsoft.com/office/powerpoint/2010/main" val="307918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9/01/2023</a:t>
            </a:r>
            <a:endParaRPr lang="en-US" dirty="0"/>
          </a:p>
        </p:txBody>
      </p:sp>
      <p:sp>
        <p:nvSpPr>
          <p:cNvPr id="3" name="Footer Placeholder 2"/>
          <p:cNvSpPr>
            <a:spLocks noGrp="1"/>
          </p:cNvSpPr>
          <p:nvPr>
            <p:ph type="ftr" sz="quarter" idx="11"/>
          </p:nvPr>
        </p:nvSpPr>
        <p:spPr/>
        <p:txBody>
          <a:bodyPr/>
          <a:lstStyle/>
          <a:p>
            <a:r>
              <a:rPr lang="en-US"/>
              <a:t>PHY 711  Fall 2023 --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nvGraphicFramePr>
        <p:xfrm>
          <a:off x="1219200" y="228600"/>
          <a:ext cx="5489575" cy="5996361"/>
        </p:xfrm>
        <a:graphic>
          <a:graphicData uri="http://schemas.openxmlformats.org/presentationml/2006/ole">
            <mc:AlternateContent xmlns:mc="http://schemas.openxmlformats.org/markup-compatibility/2006">
              <mc:Choice xmlns:v="urn:schemas-microsoft-com:vml" Requires="v">
                <p:oleObj name="Equation" r:id="rId3" imgW="3390840" imgH="3708360" progId="Equation.DSMT4">
                  <p:embed/>
                </p:oleObj>
              </mc:Choice>
              <mc:Fallback>
                <p:oleObj name="Equation" r:id="rId3" imgW="3390840" imgH="3708360" progId="Equation.DSMT4">
                  <p:embed/>
                  <p:pic>
                    <p:nvPicPr>
                      <p:cNvPr id="5" name="Object 4"/>
                      <p:cNvPicPr>
                        <a:picLocks noChangeAspect="1" noChangeArrowheads="1"/>
                      </p:cNvPicPr>
                      <p:nvPr/>
                    </p:nvPicPr>
                    <p:blipFill>
                      <a:blip r:embed="rId4"/>
                      <a:srcRect/>
                      <a:stretch>
                        <a:fillRect/>
                      </a:stretch>
                    </p:blipFill>
                    <p:spPr bwMode="auto">
                      <a:xfrm>
                        <a:off x="1219200" y="228600"/>
                        <a:ext cx="5489575" cy="59963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92479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9048</TotalTime>
  <Words>808</Words>
  <Application>Microsoft Office PowerPoint</Application>
  <PresentationFormat>On-screen Show (4:3)</PresentationFormat>
  <Paragraphs>196</Paragraphs>
  <Slides>31</Slides>
  <Notes>24</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3</vt:i4>
      </vt:variant>
      <vt:variant>
        <vt:lpstr>Slide Titles</vt:lpstr>
      </vt:variant>
      <vt:variant>
        <vt:i4>31</vt:i4>
      </vt:variant>
    </vt:vector>
  </HeadingPairs>
  <TitlesOfParts>
    <vt:vector size="39" baseType="lpstr">
      <vt:lpstr>Arial</vt:lpstr>
      <vt:lpstr>Calibri</vt:lpstr>
      <vt:lpstr>Symbol</vt:lpstr>
      <vt:lpstr>Office Theme</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417</cp:revision>
  <cp:lastPrinted>2020-09-08T01:45:51Z</cp:lastPrinted>
  <dcterms:created xsi:type="dcterms:W3CDTF">2012-01-10T18:32:24Z</dcterms:created>
  <dcterms:modified xsi:type="dcterms:W3CDTF">2023-09-01T14:51:48Z</dcterms:modified>
</cp:coreProperties>
</file>