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handoutMasterIdLst>
    <p:handoutMasterId r:id="rId41"/>
  </p:handoutMasterIdLst>
  <p:sldIdLst>
    <p:sldId id="296" r:id="rId3"/>
    <p:sldId id="354" r:id="rId4"/>
    <p:sldId id="476" r:id="rId5"/>
    <p:sldId id="454" r:id="rId6"/>
    <p:sldId id="459" r:id="rId7"/>
    <p:sldId id="460" r:id="rId8"/>
    <p:sldId id="448" r:id="rId9"/>
    <p:sldId id="429" r:id="rId10"/>
    <p:sldId id="420" r:id="rId11"/>
    <p:sldId id="421" r:id="rId12"/>
    <p:sldId id="422" r:id="rId13"/>
    <p:sldId id="423" r:id="rId14"/>
    <p:sldId id="424" r:id="rId15"/>
    <p:sldId id="450" r:id="rId16"/>
    <p:sldId id="425" r:id="rId17"/>
    <p:sldId id="458" r:id="rId18"/>
    <p:sldId id="426" r:id="rId19"/>
    <p:sldId id="462" r:id="rId20"/>
    <p:sldId id="427" r:id="rId21"/>
    <p:sldId id="428" r:id="rId22"/>
    <p:sldId id="451" r:id="rId23"/>
    <p:sldId id="455" r:id="rId24"/>
    <p:sldId id="461" r:id="rId25"/>
    <p:sldId id="452" r:id="rId26"/>
    <p:sldId id="463" r:id="rId27"/>
    <p:sldId id="464" r:id="rId28"/>
    <p:sldId id="465" r:id="rId29"/>
    <p:sldId id="466" r:id="rId30"/>
    <p:sldId id="467" r:id="rId31"/>
    <p:sldId id="468" r:id="rId32"/>
    <p:sldId id="469" r:id="rId33"/>
    <p:sldId id="470" r:id="rId34"/>
    <p:sldId id="471" r:id="rId35"/>
    <p:sldId id="472" r:id="rId36"/>
    <p:sldId id="473" r:id="rId37"/>
    <p:sldId id="474" r:id="rId38"/>
    <p:sldId id="475" r:id="rId3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9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9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consider some solutions to the linear sound wave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boundary conditions for the sound wave within the pipe, focusing on the radial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53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Zeroes of the derivatives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01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also need to consider the boundary conditions for the air motion in the z direction where the paper can be either open or closed.    For the open, open pipe, we then find the resonant wavevectors.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4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00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other boundary conditions and their resonances.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829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we will consider </a:t>
            </a:r>
            <a:r>
              <a:rPr lang="en-US"/>
              <a:t>on Monday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4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think of wave equation with a source.         The Green’s function is a very powerful tool for solving these problems.   We will use similar techniques in solving the wave equation for electromagnetic waves.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5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 that we will derive.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2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step of derivation using Fourier transform in the time domain.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12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motivate the use of Green’s functions,    we consider the famous Green’s theorem.    Note that these details/derivations will also be discussed when we consider mathematically similar situations for electrodynamic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9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Derivation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63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we need to use a modified Green’s function to satisfy the boundary condition at z=0.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65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795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714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Changing to more convenient coordinates.       Preparing to evaluate the expression far from the moving piston.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92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27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Approximate solution continued.    In this approximation, the integral can be evaluated in terms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023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Estimating the power of the sound wave in this asymptotic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923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 of the power as a function of the polar angle theta.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3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equations we derived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57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we will be interested in time harmonic solutions to the wave equation, where omega denotes the pure frequency of the wave.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44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consider a pipe of length L and radius a.   In this pipe, we are interested in the behavior of the air.      Should you have such a piper at home, put your ear close to one end.     What do you hear?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consider the equations of linear air within the paper.   Cylindrical coordinates are the natural analysis tools for this case.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22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equation is separable in the radial, angular, z, and time variables.    Because of the cylindrical geometry,    the angular part takes the form of exp(I m phi), where m has to be an integer.    We also are motivated to assume that the Z(z) function has a sinusoidal form with an unknown constant alpha.     Finally, the equation for the radial equation now takes a familiar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86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certain assumptions, we can show that the radial solutions for the air motion, are Bessel functions of order 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2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plots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6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9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2.wmf"/><Relationship Id="rId9" Type="http://schemas.openxmlformats.org/officeDocument/2006/relationships/image" Target="../media/image6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Notes for Lecture 30 --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Wave equation for sound in linear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Wave equations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Plane wave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Standing wave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Coupling of resonances to audible sound.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399280"/>
              </p:ext>
            </p:extLst>
          </p:nvPr>
        </p:nvGraphicFramePr>
        <p:xfrm>
          <a:off x="220663" y="1955800"/>
          <a:ext cx="8755062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76360" imgH="1396800" progId="Equation.DSMT4">
                  <p:embed/>
                </p:oleObj>
              </mc:Choice>
              <mc:Fallback>
                <p:oleObj name="Equation" r:id="rId3" imgW="327636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1955800"/>
                        <a:ext cx="8755062" cy="368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73880"/>
              </p:ext>
            </p:extLst>
          </p:nvPr>
        </p:nvGraphicFramePr>
        <p:xfrm>
          <a:off x="609600" y="304800"/>
          <a:ext cx="76977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425680" imgH="419040" progId="Equation.3">
                  <p:embed/>
                </p:oleObj>
              </mc:Choice>
              <mc:Fallback>
                <p:oleObj name="数式" r:id="rId5" imgW="2425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6977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28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38199"/>
              </p:ext>
            </p:extLst>
          </p:nvPr>
        </p:nvGraphicFramePr>
        <p:xfrm>
          <a:off x="0" y="228600"/>
          <a:ext cx="89169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82880" imgH="482400" progId="Equation.3">
                  <p:embed/>
                </p:oleObj>
              </mc:Choice>
              <mc:Fallback>
                <p:oleObj name="数式" r:id="rId3" imgW="2882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89169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13984"/>
              </p:ext>
            </p:extLst>
          </p:nvPr>
        </p:nvGraphicFramePr>
        <p:xfrm>
          <a:off x="304800" y="1905000"/>
          <a:ext cx="620553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06280" imgH="228600" progId="Equation.3">
                  <p:embed/>
                </p:oleObj>
              </mc:Choice>
              <mc:Fallback>
                <p:oleObj name="数式" r:id="rId5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620553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54514"/>
              </p:ext>
            </p:extLst>
          </p:nvPr>
        </p:nvGraphicFramePr>
        <p:xfrm>
          <a:off x="93663" y="2819400"/>
          <a:ext cx="91122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946240" imgH="228600" progId="Equation.3">
                  <p:embed/>
                </p:oleObj>
              </mc:Choice>
              <mc:Fallback>
                <p:oleObj name="数式" r:id="rId7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2819400"/>
                        <a:ext cx="91122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035136"/>
              </p:ext>
            </p:extLst>
          </p:nvPr>
        </p:nvGraphicFramePr>
        <p:xfrm>
          <a:off x="152400" y="3634580"/>
          <a:ext cx="81676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320" imgH="253800" progId="Equation.DSMT4">
                  <p:embed/>
                </p:oleObj>
              </mc:Choice>
              <mc:Fallback>
                <p:oleObj name="Equation" r:id="rId9" imgW="264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634580"/>
                        <a:ext cx="81676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60773"/>
              </p:ext>
            </p:extLst>
          </p:nvPr>
        </p:nvGraphicFramePr>
        <p:xfrm>
          <a:off x="304800" y="4495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2286000" imgH="482400" progId="Equation.3">
                  <p:embed/>
                </p:oleObj>
              </mc:Choice>
              <mc:Fallback>
                <p:oleObj name="数式" r:id="rId11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3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84060"/>
              </p:ext>
            </p:extLst>
          </p:nvPr>
        </p:nvGraphicFramePr>
        <p:xfrm>
          <a:off x="-9525" y="2198688"/>
          <a:ext cx="9174163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81280" imgH="1574640" progId="Equation.DSMT4">
                  <p:embed/>
                </p:oleObj>
              </mc:Choice>
              <mc:Fallback>
                <p:oleObj name="Equation" r:id="rId3" imgW="358128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2198688"/>
                        <a:ext cx="9174163" cy="397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20562"/>
              </p:ext>
            </p:extLst>
          </p:nvPr>
        </p:nvGraphicFramePr>
        <p:xfrm>
          <a:off x="228600" y="304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286000" imgH="482400" progId="Equation.3">
                  <p:embed/>
                </p:oleObj>
              </mc:Choice>
              <mc:Fallback>
                <p:oleObj name="数式" r:id="rId5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62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81872"/>
              </p:ext>
            </p:extLst>
          </p:nvPr>
        </p:nvGraphicFramePr>
        <p:xfrm>
          <a:off x="228600" y="228600"/>
          <a:ext cx="4164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625400" imgH="228600" progId="Equation.3">
                  <p:embed/>
                </p:oleObj>
              </mc:Choice>
              <mc:Fallback>
                <p:oleObj name="数式" r:id="rId4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640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9307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24145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379265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4DE41-22E5-481C-A2CF-504E103C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3EDB2-1574-457B-9CE6-79204CC6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2782C-C00C-4C52-B99B-0DA2F092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91A757-9199-45E3-934F-E928D0CCE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20214"/>
              </p:ext>
            </p:extLst>
          </p:nvPr>
        </p:nvGraphicFramePr>
        <p:xfrm>
          <a:off x="2979400" y="762000"/>
          <a:ext cx="5735782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36760" imgH="838080" progId="Equation.DSMT4">
                  <p:embed/>
                </p:oleObj>
              </mc:Choice>
              <mc:Fallback>
                <p:oleObj name="Equation" r:id="rId3" imgW="2336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9400" y="762000"/>
                        <a:ext cx="5735782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74E96F9-C1A3-420A-B2E6-80F4925ADB4A}"/>
              </a:ext>
            </a:extLst>
          </p:cNvPr>
          <p:cNvSpPr txBox="1"/>
          <p:nvPr/>
        </p:nvSpPr>
        <p:spPr>
          <a:xfrm>
            <a:off x="228600" y="13652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recall the boundary conditions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Can 5">
            <a:extLst>
              <a:ext uri="{FF2B5EF4-FFF2-40B4-BE49-F238E27FC236}">
                <a16:creationId xmlns:a16="http://schemas.microsoft.com/office/drawing/2014/main" id="{750A4D92-EFF1-4DD5-BD8E-C33791627980}"/>
              </a:ext>
            </a:extLst>
          </p:cNvPr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324D74C-2DD6-44E5-9042-2A21F4E511E1}"/>
              </a:ext>
            </a:extLst>
          </p:cNvPr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00207-101B-486A-B6C4-740A18D1FFE4}"/>
              </a:ext>
            </a:extLst>
          </p:cNvPr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8D4A18-5E2A-4F8C-B2CD-CF5395119DC4}"/>
              </a:ext>
            </a:extLst>
          </p:cNvPr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682B89-ECCE-42E9-9925-1E5348F16AD5}"/>
              </a:ext>
            </a:extLst>
          </p:cNvPr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453BF6E-BC03-4D36-8881-7374E55A7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441389"/>
              </p:ext>
            </p:extLst>
          </p:nvPr>
        </p:nvGraphicFramePr>
        <p:xfrm>
          <a:off x="2819400" y="3463636"/>
          <a:ext cx="610870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95200" imgH="952200" progId="Equation.DSMT4">
                  <p:embed/>
                </p:oleObj>
              </mc:Choice>
              <mc:Fallback>
                <p:oleObj name="Equation" r:id="rId5" imgW="20952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3463636"/>
                        <a:ext cx="6108700" cy="277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515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995065"/>
            <a:ext cx="6076950" cy="3810000"/>
            <a:chOff x="914400" y="1752600"/>
            <a:chExt cx="6076950" cy="3810000"/>
          </a:xfrm>
        </p:grpSpPr>
        <p:pic>
          <p:nvPicPr>
            <p:cNvPr id="32153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752600"/>
              <a:ext cx="60769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24000" y="3729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752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4600" y="2438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m=2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87305"/>
              </p:ext>
            </p:extLst>
          </p:nvPr>
        </p:nvGraphicFramePr>
        <p:xfrm>
          <a:off x="304800" y="152400"/>
          <a:ext cx="60515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361960" imgH="393480" progId="Equation.3">
                  <p:embed/>
                </p:oleObj>
              </mc:Choice>
              <mc:Fallback>
                <p:oleObj name="数式" r:id="rId4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605155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Zeros of derivatives:  m=0:  0.00000, 3.83171, 7.01559</a:t>
            </a:r>
          </a:p>
          <a:p>
            <a:r>
              <a:rPr lang="en-US" sz="2400" dirty="0">
                <a:latin typeface="+mj-lt"/>
              </a:rPr>
              <a:t>                                   m=1:  1.84118, 5.33144, 8.53632</a:t>
            </a:r>
          </a:p>
          <a:p>
            <a:r>
              <a:rPr lang="en-US" sz="2400" dirty="0">
                <a:latin typeface="+mj-lt"/>
              </a:rPr>
              <a:t>                                   m=2:  0.00000, 3.05424, 6.70613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D62BB2-563F-3AD9-1F58-39D4F5DD46E2}"/>
              </a:ext>
            </a:extLst>
          </p:cNvPr>
          <p:cNvSpPr txBox="1"/>
          <p:nvPr/>
        </p:nvSpPr>
        <p:spPr>
          <a:xfrm>
            <a:off x="6781800" y="2866073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error on pg. 552 of F&amp;W  (thanks to David for noticing)</a:t>
            </a:r>
          </a:p>
        </p:txBody>
      </p:sp>
      <p:sp>
        <p:nvSpPr>
          <p:cNvPr id="12" name="Arrow: Curved Left 11">
            <a:extLst>
              <a:ext uri="{FF2B5EF4-FFF2-40B4-BE49-F238E27FC236}">
                <a16:creationId xmlns:a16="http://schemas.microsoft.com/office/drawing/2014/main" id="{A7E95639-D695-51CF-E7DA-5A22AAB9B167}"/>
              </a:ext>
            </a:extLst>
          </p:cNvPr>
          <p:cNvSpPr/>
          <p:nvPr/>
        </p:nvSpPr>
        <p:spPr>
          <a:xfrm>
            <a:off x="7924800" y="4805065"/>
            <a:ext cx="533400" cy="1551285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85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C3684-D026-44B9-9AF8-180786B4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CCABB-121C-4C38-BE3E-041F6144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70938-E99C-44CD-807E-AC0E00F8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48F0F-7465-4174-B507-7F108268A5C7}"/>
              </a:ext>
            </a:extLst>
          </p:cNvPr>
          <p:cNvSpPr txBox="1"/>
          <p:nvPr/>
        </p:nvSpPr>
        <p:spPr>
          <a:xfrm>
            <a:off x="381000" y="1288703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on the open pipe boundary conditions --</a:t>
            </a:r>
            <a:endParaRPr lang="en-US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97065-3AD4-41C4-AC11-85CC08FDBFF5}"/>
              </a:ext>
            </a:extLst>
          </p:cNvPr>
          <p:cNvSpPr txBox="1"/>
          <p:nvPr/>
        </p:nvSpPr>
        <p:spPr>
          <a:xfrm>
            <a:off x="609600" y="2743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  </a:t>
            </a:r>
          </a:p>
          <a:p>
            <a:r>
              <a:rPr lang="en-US" sz="2400" dirty="0">
                <a:latin typeface="+mj-lt"/>
              </a:rPr>
              <a:t>1.   Open pipe boundary condition</a:t>
            </a:r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E23E17E8-FB67-4671-B664-DA7CF22F94C4}"/>
              </a:ext>
            </a:extLst>
          </p:cNvPr>
          <p:cNvSpPr/>
          <p:nvPr/>
        </p:nvSpPr>
        <p:spPr>
          <a:xfrm rot="5400000">
            <a:off x="1606550" y="3880207"/>
            <a:ext cx="457200" cy="1143000"/>
          </a:xfrm>
          <a:prstGeom prst="can">
            <a:avLst>
              <a:gd name="adj" fmla="val 56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8C25DB09-B1D4-4E1F-AA9E-5042E0DEA5AB}"/>
              </a:ext>
            </a:extLst>
          </p:cNvPr>
          <p:cNvSpPr/>
          <p:nvPr/>
        </p:nvSpPr>
        <p:spPr>
          <a:xfrm rot="5400000">
            <a:off x="4876800" y="3962400"/>
            <a:ext cx="457200" cy="1143000"/>
          </a:xfrm>
          <a:prstGeom prst="can">
            <a:avLst>
              <a:gd name="adj" fmla="val 56579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3C1DCA-CD15-42F5-A2AE-7ECE719D93AD}"/>
              </a:ext>
            </a:extLst>
          </p:cNvPr>
          <p:cNvSpPr txBox="1"/>
          <p:nvPr/>
        </p:nvSpPr>
        <p:spPr>
          <a:xfrm>
            <a:off x="4838700" y="376144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air in pipe</a:t>
            </a: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1F19846B-DBD8-4E23-B8A4-E783BB0D1E1C}"/>
              </a:ext>
            </a:extLst>
          </p:cNvPr>
          <p:cNvSpPr/>
          <p:nvPr/>
        </p:nvSpPr>
        <p:spPr>
          <a:xfrm rot="4435080">
            <a:off x="4991575" y="4155122"/>
            <a:ext cx="423216" cy="2401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82BA2D-916E-475F-AEEA-8420D638B6BB}"/>
              </a:ext>
            </a:extLst>
          </p:cNvPr>
          <p:cNvSpPr txBox="1"/>
          <p:nvPr/>
        </p:nvSpPr>
        <p:spPr>
          <a:xfrm>
            <a:off x="3757918" y="4970224"/>
            <a:ext cx="32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open ends in contact with atmospheric pressure</a:t>
            </a:r>
          </a:p>
        </p:txBody>
      </p:sp>
      <p:sp>
        <p:nvSpPr>
          <p:cNvPr id="12" name="Arrow: Curved Down 11">
            <a:extLst>
              <a:ext uri="{FF2B5EF4-FFF2-40B4-BE49-F238E27FC236}">
                <a16:creationId xmlns:a16="http://schemas.microsoft.com/office/drawing/2014/main" id="{74F202A3-884F-4FBB-876D-E5EA10B3BEA2}"/>
              </a:ext>
            </a:extLst>
          </p:cNvPr>
          <p:cNvSpPr/>
          <p:nvPr/>
        </p:nvSpPr>
        <p:spPr>
          <a:xfrm rot="4435080" flipH="1" flipV="1">
            <a:off x="3979878" y="4519610"/>
            <a:ext cx="498321" cy="64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7468833C-5194-4EDC-9872-32CFEFF5F3D2}"/>
              </a:ext>
            </a:extLst>
          </p:cNvPr>
          <p:cNvSpPr/>
          <p:nvPr/>
        </p:nvSpPr>
        <p:spPr>
          <a:xfrm rot="5400000" flipH="1">
            <a:off x="5631252" y="4588515"/>
            <a:ext cx="571498" cy="3479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D439001-4B71-4935-9E73-7595344345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32488" y="4283075"/>
          <a:ext cx="13763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253800" progId="Equation.DSMT4">
                  <p:embed/>
                </p:oleObj>
              </mc:Choice>
              <mc:Fallback>
                <p:oleObj name="Equation" r:id="rId2" imgW="63468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D439001-4B71-4935-9E73-7595344345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32488" y="4283075"/>
                        <a:ext cx="1376362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FA1E0C5-F5DA-4A88-A3D0-D6DF1F7206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1490" y="4221162"/>
          <a:ext cx="13636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64011" imgH="541159" progId="Equation.DSMT4">
                  <p:embed/>
                </p:oleObj>
              </mc:Choice>
              <mc:Fallback>
                <p:oleObj name="Equation" r:id="rId4" imgW="1364011" imgH="541159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FA1E0C5-F5DA-4A88-A3D0-D6DF1F7206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1490" y="4221162"/>
                        <a:ext cx="1363663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200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 for z=0, z=L: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460655"/>
              </p:ext>
            </p:extLst>
          </p:nvPr>
        </p:nvGraphicFramePr>
        <p:xfrm>
          <a:off x="381001" y="1066800"/>
          <a:ext cx="5867399" cy="24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14600" imgH="1054080" progId="Equation.3">
                  <p:embed/>
                </p:oleObj>
              </mc:Choice>
              <mc:Fallback>
                <p:oleObj name="数式" r:id="rId3" imgW="25146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66800"/>
                        <a:ext cx="5867399" cy="24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629693"/>
              </p:ext>
            </p:extLst>
          </p:nvPr>
        </p:nvGraphicFramePr>
        <p:xfrm>
          <a:off x="422275" y="3657600"/>
          <a:ext cx="548005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71520" imgH="1155600" progId="Equation.DSMT4">
                  <p:embed/>
                </p:oleObj>
              </mc:Choice>
              <mc:Fallback>
                <p:oleObj name="Equation" r:id="rId5" imgW="217152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3657600"/>
                        <a:ext cx="548005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331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D4B328-1520-207E-0EC7-030E0ADD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73975-364B-9D18-699A-687C90A1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AE603-7CA8-ADCD-5AFE-65D5C41D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09E8B9E-1707-F2C7-0718-D7EFE9B42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079520"/>
              </p:ext>
            </p:extLst>
          </p:nvPr>
        </p:nvGraphicFramePr>
        <p:xfrm>
          <a:off x="291966" y="2459605"/>
          <a:ext cx="7950200" cy="42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1320480" progId="Equation.DSMT4">
                  <p:embed/>
                </p:oleObj>
              </mc:Choice>
              <mc:Fallback>
                <p:oleObj name="Equation" r:id="rId2" imgW="2476440" imgH="1320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646EDE0-1C61-467A-8833-31D0A6AC98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1966" y="2459605"/>
                        <a:ext cx="7950200" cy="424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A262768-2C19-E304-45EA-7C3B5557C1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38288"/>
              </p:ext>
            </p:extLst>
          </p:nvPr>
        </p:nvGraphicFramePr>
        <p:xfrm>
          <a:off x="304800" y="-76200"/>
          <a:ext cx="7149565" cy="2592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787320" progId="Equation.DSMT4">
                  <p:embed/>
                </p:oleObj>
              </mc:Choice>
              <mc:Fallback>
                <p:oleObj name="Equation" r:id="rId4" imgW="217152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-76200"/>
                        <a:ext cx="7149565" cy="2592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931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open pipe of length L and radius a: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788848"/>
              </p:ext>
            </p:extLst>
          </p:nvPr>
        </p:nvGraphicFramePr>
        <p:xfrm>
          <a:off x="687388" y="990600"/>
          <a:ext cx="8304212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88960" imgH="1028520" progId="Equation.DSMT4">
                  <p:embed/>
                </p:oleObj>
              </mc:Choice>
              <mc:Fallback>
                <p:oleObj name="Equation" r:id="rId3" imgW="32889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990600"/>
                        <a:ext cx="8304212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1EF9BA7-984F-40E8-BA2C-A9A437FE77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865530"/>
              </p:ext>
            </p:extLst>
          </p:nvPr>
        </p:nvGraphicFramePr>
        <p:xfrm>
          <a:off x="542365" y="3957637"/>
          <a:ext cx="7848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92080" imgH="685800" progId="Equation.DSMT4">
                  <p:embed/>
                </p:oleObj>
              </mc:Choice>
              <mc:Fallback>
                <p:oleObj name="Equation" r:id="rId5" imgW="2692080" imgH="685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453BF6E-BC03-4D36-8881-7374E55A7E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365" y="3957637"/>
                        <a:ext cx="7848600" cy="199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89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063" y="2819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751F83-45D5-44AA-5B0E-C8A7F2F5E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64" y="304800"/>
            <a:ext cx="8701736" cy="474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04780"/>
              </p:ext>
            </p:extLst>
          </p:nvPr>
        </p:nvGraphicFramePr>
        <p:xfrm>
          <a:off x="1036637" y="1295400"/>
          <a:ext cx="6964363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84400" imgH="1054080" progId="Equation.3">
                  <p:embed/>
                </p:oleObj>
              </mc:Choice>
              <mc:Fallback>
                <p:oleObj name="数式" r:id="rId3" imgW="29844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7" y="1295400"/>
                        <a:ext cx="6964363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boundary condition for z=0, z=L: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99542"/>
              </p:ext>
            </p:extLst>
          </p:nvPr>
        </p:nvGraphicFramePr>
        <p:xfrm>
          <a:off x="1219200" y="4267200"/>
          <a:ext cx="461645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828800" imgH="507960" progId="Equation.3">
                  <p:embed/>
                </p:oleObj>
              </mc:Choice>
              <mc:Fallback>
                <p:oleObj name="数式" r:id="rId5" imgW="1828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461645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808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4DC6D-B63F-416F-A628-8D07AAB7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662B9-0BDF-43CF-80C3-5662AF62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1ECEB-292E-45CB-97F2-E06BF6A3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BAF97-7CF2-41E8-AA82-DA8E888A60A6}"/>
              </a:ext>
            </a:extLst>
          </p:cNvPr>
          <p:cNvSpPr txBox="1"/>
          <p:nvPr/>
        </p:nvSpPr>
        <p:spPr>
          <a:xfrm>
            <a:off x="381000" y="5334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above analysis pertains to resonant air waves within a cylindrical pipe.    As previously mentioned, you can hear these resonances if you put your ear close to such a pipe.    The same phenomenon is the basis of several musical instruments such as   organ pipes,   recorders,   flutes,    clarinets, oboes, etc.    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Question – what about a trumpet, trombone, French horn, </a:t>
            </a:r>
            <a:r>
              <a:rPr lang="en-US" sz="2400" dirty="0" err="1">
                <a:latin typeface="+mj-lt"/>
              </a:rPr>
              <a:t>etc</a:t>
            </a:r>
            <a:r>
              <a:rPr lang="en-US" sz="2400" dirty="0">
                <a:latin typeface="+mj-lt"/>
              </a:rPr>
              <a:t>?</a:t>
            </a:r>
          </a:p>
          <a:p>
            <a:r>
              <a:rPr lang="en-US" sz="2400" dirty="0">
                <a:latin typeface="+mj-lt"/>
              </a:rPr>
              <a:t>    a.   Same idea?</a:t>
            </a:r>
          </a:p>
          <a:p>
            <a:r>
              <a:rPr lang="en-US" sz="2400" dirty="0">
                <a:latin typeface="+mj-lt"/>
              </a:rPr>
              <a:t>    b.    Totally different?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But for musical instruments, you do not want to put your ear next to the device – additional considerations must apply.  Basically, you want to couple these standing waves to produce traveling waves. </a:t>
            </a:r>
          </a:p>
        </p:txBody>
      </p:sp>
    </p:spTree>
    <p:extLst>
      <p:ext uri="{BB962C8B-B14F-4D97-AF65-F5344CB8AC3E}">
        <p14:creationId xmlns:p14="http://schemas.microsoft.com/office/powerpoint/2010/main" val="1064284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4788-DC04-4357-A4F8-FF1DF838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C17B5-D03E-40C9-87E7-145C59BD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FCFE8-7B0F-4004-964A-C6F3DB23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0F13B2-8A83-4E43-9367-A53B177D8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93" y="753794"/>
            <a:ext cx="5738813" cy="4824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4A6E4D-5D40-41F0-A530-AE1B15BFF304}"/>
              </a:ext>
            </a:extLst>
          </p:cNvPr>
          <p:cNvSpPr txBox="1"/>
          <p:nvPr/>
        </p:nvSpPr>
        <p:spPr>
          <a:xfrm>
            <a:off x="1524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Modifications needed for the pandemic --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159257-68D1-4F6C-8EF7-296A9ECBE652}"/>
              </a:ext>
            </a:extLst>
          </p:cNvPr>
          <p:cNvSpPr txBox="1"/>
          <p:nvPr/>
        </p:nvSpPr>
        <p:spPr>
          <a:xfrm>
            <a:off x="152400" y="5867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from the Winston-Salem Journal 11/1/2020</a:t>
            </a:r>
          </a:p>
        </p:txBody>
      </p:sp>
    </p:spTree>
    <p:extLst>
      <p:ext uri="{BB962C8B-B14F-4D97-AF65-F5344CB8AC3E}">
        <p14:creationId xmlns:p14="http://schemas.microsoft.com/office/powerpoint/2010/main" val="608013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3492C-1647-41F8-973F-9238F077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3543DD-E16B-496F-98F5-7B20011D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92322-F485-4EE1-AB9D-39474FB8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F7422-599C-4AD5-8336-B44665C37831}"/>
              </a:ext>
            </a:extLst>
          </p:cNvPr>
          <p:cNvSpPr txBox="1"/>
          <p:nvPr/>
        </p:nvSpPr>
        <p:spPr>
          <a:xfrm>
            <a:off x="685800" y="304800"/>
            <a:ext cx="13960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other instruments, the resonance is initiated by another</a:t>
            </a:r>
          </a:p>
          <a:p>
            <a:r>
              <a:rPr lang="en-US" sz="2400" dirty="0">
                <a:latin typeface="+mj-lt"/>
              </a:rPr>
              <a:t> resonant device which couples to air --</a:t>
            </a:r>
          </a:p>
        </p:txBody>
      </p:sp>
      <p:pic>
        <p:nvPicPr>
          <p:cNvPr id="363522" name="Picture 2" descr="7,000+ Best Acoustic Guitar Photos · 100% Free Download · Pexels Stock  Photos">
            <a:extLst>
              <a:ext uri="{FF2B5EF4-FFF2-40B4-BE49-F238E27FC236}">
                <a16:creationId xmlns:a16="http://schemas.microsoft.com/office/drawing/2014/main" id="{2BDC0A5E-5818-4DA7-B358-BB5BAC962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752600"/>
            <a:ext cx="6477000" cy="430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767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6C9B-18A0-4FB9-8547-47E5FBAF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BEFF9-CB96-442C-9F35-4F14E552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DC5A7-E2F0-4F91-9AE4-743D37F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95BF04-0FB2-49F7-BAEB-6FA883E96D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65800"/>
              </p:ext>
            </p:extLst>
          </p:nvPr>
        </p:nvGraphicFramePr>
        <p:xfrm>
          <a:off x="370464" y="1143000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549080" imgH="419040" progId="Equation.3">
                  <p:embed/>
                </p:oleObj>
              </mc:Choice>
              <mc:Fallback>
                <p:oleObj name="数式" r:id="rId3" imgW="154908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64" y="1143000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F0E8F6-2B4F-4BED-82F5-E5F0549587DD}"/>
              </a:ext>
            </a:extLst>
          </p:cNvPr>
          <p:cNvSpPr txBox="1"/>
          <p:nvPr/>
        </p:nvSpPr>
        <p:spPr>
          <a:xfrm>
            <a:off x="4953000" y="166266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2945DD-F55A-4A50-A7E7-3963D218F5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516613"/>
              </p:ext>
            </p:extLst>
          </p:nvPr>
        </p:nvGraphicFramePr>
        <p:xfrm>
          <a:off x="420536" y="2295152"/>
          <a:ext cx="8416925" cy="14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84520" imgH="952200" progId="Equation.DSMT4">
                  <p:embed/>
                </p:oleObj>
              </mc:Choice>
              <mc:Fallback>
                <p:oleObj name="Equation" r:id="rId5" imgW="5384520" imgH="952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36" y="2295152"/>
                        <a:ext cx="8416925" cy="14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>
            <a:extLst>
              <a:ext uri="{FF2B5EF4-FFF2-40B4-BE49-F238E27FC236}">
                <a16:creationId xmlns:a16="http://schemas.microsoft.com/office/drawing/2014/main" id="{E6173079-6291-4246-B8BB-66B4AE2EADC5}"/>
              </a:ext>
            </a:extLst>
          </p:cNvPr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5270BD60-7CA9-4133-9FC2-DFD6743761D1}"/>
              </a:ext>
            </a:extLst>
          </p:cNvPr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8ABCB2-8B68-42A7-80D8-1B2087A48BF3}"/>
              </a:ext>
            </a:extLst>
          </p:cNvPr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D8917EF-6C7C-4D9E-9577-395900577E23}"/>
              </a:ext>
            </a:extLst>
          </p:cNvPr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9C029E-F32B-4016-9C6C-E61F88BB094D}"/>
              </a:ext>
            </a:extLst>
          </p:cNvPr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4635DB-4A80-49B6-9C2C-A09B0695A443}"/>
              </a:ext>
            </a:extLst>
          </p:cNvPr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22925B-E17B-4824-AE8D-D61089E8BC13}"/>
              </a:ext>
            </a:extLst>
          </p:cNvPr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43CE23-0F97-465A-9BEB-4CF8F9C204C0}"/>
              </a:ext>
            </a:extLst>
          </p:cNvPr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FC8CB-CA84-4570-8E76-3DF80E66B43E}"/>
              </a:ext>
            </a:extLst>
          </p:cNvPr>
          <p:cNvSpPr txBox="1"/>
          <p:nvPr/>
        </p:nvSpPr>
        <p:spPr>
          <a:xfrm>
            <a:off x="152400" y="38125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order to understand how audible sound couples to sound wave resonances,   consider the following simple model of a sound amplifier --</a:t>
            </a:r>
          </a:p>
        </p:txBody>
      </p:sp>
    </p:spTree>
    <p:extLst>
      <p:ext uri="{BB962C8B-B14F-4D97-AF65-F5344CB8AC3E}">
        <p14:creationId xmlns:p14="http://schemas.microsoft.com/office/powerpoint/2010/main" val="149888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876970"/>
          <a:ext cx="8264525" cy="5363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00400" imgH="2158920" progId="Equation.DSMT4">
                  <p:embed/>
                </p:oleObj>
              </mc:Choice>
              <mc:Fallback>
                <p:oleObj name="Equation" r:id="rId3" imgW="3200400" imgH="21589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6970"/>
                        <a:ext cx="8264525" cy="5363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source: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51706" y="1143000"/>
          <a:ext cx="6478588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171520" imgH="965160" progId="Equation.3">
                  <p:embed/>
                </p:oleObj>
              </mc:Choice>
              <mc:Fallback>
                <p:oleObj name="数式" r:id="rId3" imgW="2171520" imgH="9651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706" y="1143000"/>
                        <a:ext cx="6478588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810240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Derivation of Green’s function for wave equation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1524000"/>
          <a:ext cx="7924800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71800" imgH="1180800" progId="Equation.3">
                  <p:embed/>
                </p:oleObj>
              </mc:Choice>
              <mc:Fallback>
                <p:oleObj name="数式" r:id="rId3" imgW="2971800" imgH="1180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7924800" cy="311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960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438" y="609600"/>
          <a:ext cx="888523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63760" imgH="825480" progId="Equation.3">
                  <p:embed/>
                </p:oleObj>
              </mc:Choice>
              <mc:Fallback>
                <p:oleObj name="数式" r:id="rId3" imgW="3263760" imgH="825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609600"/>
                        <a:ext cx="888523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600" y="2819400"/>
          <a:ext cx="54197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31840" imgH="507960" progId="Equation.3">
                  <p:embed/>
                </p:oleObj>
              </mc:Choice>
              <mc:Fallback>
                <p:oleObj name="数式" r:id="rId5" imgW="2031840" imgH="507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54197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6950" y="4292692"/>
          <a:ext cx="7461250" cy="226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3390840" imgH="1041120" progId="Equation.3">
                  <p:embed/>
                </p:oleObj>
              </mc:Choice>
              <mc:Fallback>
                <p:oleObj name="数式" r:id="rId7" imgW="3390840" imgH="1041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292692"/>
                        <a:ext cx="7461250" cy="2260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273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9596" y="3962400"/>
          <a:ext cx="8704807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663880" imgH="1460160" progId="Equation.DSMT4">
                  <p:embed/>
                </p:oleObj>
              </mc:Choice>
              <mc:Fallback>
                <p:oleObj name="Equation" r:id="rId3" imgW="5663880" imgH="1460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96" y="3962400"/>
                        <a:ext cx="8704807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228600"/>
          <a:ext cx="7488025" cy="3479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63880" imgH="2666880" progId="Equation.DSMT4">
                  <p:embed/>
                </p:oleObj>
              </mc:Choice>
              <mc:Fallback>
                <p:oleObj name="Equation" r:id="rId5" imgW="5663880" imgH="2666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7488025" cy="3479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599515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extra contributions from boundary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62F833-A415-F55B-75D4-6424B2FA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F3D15-C171-7191-2D19-DA68A9F68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BEAD9-49E1-4133-9B91-699E7C29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24F9F7-F87E-8470-775E-9451C091F6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2"/>
          <a:stretch/>
        </p:blipFill>
        <p:spPr>
          <a:xfrm>
            <a:off x="229968" y="1619284"/>
            <a:ext cx="8609232" cy="340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55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775" y="990600"/>
          <a:ext cx="788035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787320" progId="Equation.3">
                  <p:embed/>
                </p:oleObj>
              </mc:Choice>
              <mc:Fallback>
                <p:oleObj name="数式" r:id="rId3" imgW="3581280" imgH="7873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990600"/>
                        <a:ext cx="788035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0019" y="4824412"/>
          <a:ext cx="8017861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05440" imgH="1028520" progId="Equation.DSMT4">
                  <p:embed/>
                </p:oleObj>
              </mc:Choice>
              <mc:Fallback>
                <p:oleObj name="Equation" r:id="rId5" imgW="5905440" imgH="1028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19" y="4824412"/>
                        <a:ext cx="8017861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Treatment of boundary values for time-harmonic force: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2743200"/>
          <a:ext cx="6049962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222280" imgH="711000" progId="Equation.3">
                  <p:embed/>
                </p:oleObj>
              </mc:Choice>
              <mc:Fallback>
                <p:oleObj name="数式" r:id="rId7" imgW="2222280" imgH="7110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6049962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701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63575" y="381000"/>
          <a:ext cx="58975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679480" imgH="469800" progId="Equation.3">
                  <p:embed/>
                </p:oleObj>
              </mc:Choice>
              <mc:Fallback>
                <p:oleObj name="数式" r:id="rId3" imgW="2679480" imgH="469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81000"/>
                        <a:ext cx="58975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1975" y="2892425"/>
          <a:ext cx="82454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733560" imgH="1015920" progId="Equation.3">
                  <p:embed/>
                </p:oleObj>
              </mc:Choice>
              <mc:Fallback>
                <p:oleObj name="数式" r:id="rId5" imgW="3733560" imgH="10159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892425"/>
                        <a:ext cx="8245475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8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892309-6846-4E6D-AFD7-11B341D7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E53F9-A72C-4A3E-9D05-264FBD5F2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F06F4-3473-457C-B3F8-6CF9CC7E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BFCE7D8-381E-4E97-A3C2-1F967C81908E}"/>
              </a:ext>
            </a:extLst>
          </p:cNvPr>
          <p:cNvSpPr/>
          <p:nvPr/>
        </p:nvSpPr>
        <p:spPr>
          <a:xfrm>
            <a:off x="1874940" y="5105400"/>
            <a:ext cx="2392259" cy="103732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F67E66-CFF7-4C95-96A3-6CE30993BBA5}"/>
              </a:ext>
            </a:extLst>
          </p:cNvPr>
          <p:cNvSpPr txBox="1"/>
          <p:nvPr/>
        </p:nvSpPr>
        <p:spPr>
          <a:xfrm>
            <a:off x="1524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more details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510B3F7-0813-4A1C-8DD6-31D2900962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914400"/>
          <a:ext cx="7897813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16520" imgH="2019240" progId="Equation.DSMT4">
                  <p:embed/>
                </p:oleObj>
              </mc:Choice>
              <mc:Fallback>
                <p:oleObj name="Equation" r:id="rId3" imgW="5816520" imgH="2019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510B3F7-0813-4A1C-8DD6-31D2900962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7897813" cy="279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C387431-1393-4FB9-9349-85B2910153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024" y="3831418"/>
          <a:ext cx="8997951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54680" imgH="1460160" progId="Equation.DSMT4">
                  <p:embed/>
                </p:oleObj>
              </mc:Choice>
              <mc:Fallback>
                <p:oleObj name="Equation" r:id="rId5" imgW="5854680" imgH="1460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C387431-1393-4FB9-9349-85B2910153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4" y="3831418"/>
                        <a:ext cx="8997951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062AA1D-DD10-4E24-B6BD-6E658ED520F8}"/>
              </a:ext>
            </a:extLst>
          </p:cNvPr>
          <p:cNvSpPr txBox="1"/>
          <p:nvPr/>
        </p:nvSpPr>
        <p:spPr>
          <a:xfrm>
            <a:off x="3124200" y="5943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Need this term to vanish at z’=0</a:t>
            </a:r>
          </a:p>
        </p:txBody>
      </p:sp>
    </p:spTree>
    <p:extLst>
      <p:ext uri="{BB962C8B-B14F-4D97-AF65-F5344CB8AC3E}">
        <p14:creationId xmlns:p14="http://schemas.microsoft.com/office/powerpoint/2010/main" val="2228245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457200"/>
          <a:ext cx="58975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679480" imgH="990360" progId="Equation.3">
                  <p:embed/>
                </p:oleObj>
              </mc:Choice>
              <mc:Fallback>
                <p:oleObj name="数式" r:id="rId3" imgW="2679480" imgH="9903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58975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4838" y="3886200"/>
          <a:ext cx="600075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990360" progId="Equation.DSMT4">
                  <p:embed/>
                </p:oleObj>
              </mc:Choice>
              <mc:Fallback>
                <p:oleObj name="Equation" r:id="rId5" imgW="271764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3886200"/>
                        <a:ext cx="600075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06438" y="2819400"/>
          <a:ext cx="46116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95200" imgH="431640" progId="Equation.DSMT4">
                  <p:embed/>
                </p:oleObj>
              </mc:Choice>
              <mc:Fallback>
                <p:oleObj name="Equation" r:id="rId7" imgW="2095200" imgH="431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819400"/>
                        <a:ext cx="46116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97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776B5-BF2A-4C61-A997-11FA89EB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DD4D2-DDFC-4A51-BADA-AA7A4CFE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CEB6E-E4FA-49B7-9C20-2CD15649F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7091EF6-28CD-46A6-B357-68A3AA344C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188" y="457200"/>
          <a:ext cx="6149975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960" imgH="990360" progId="Equation.DSMT4">
                  <p:embed/>
                </p:oleObj>
              </mc:Choice>
              <mc:Fallback>
                <p:oleObj name="Equation" r:id="rId3" imgW="2793960" imgH="990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7091EF6-28CD-46A6-B357-68A3AA344C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457200"/>
                        <a:ext cx="6149975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339CE2E-19D0-4E73-9B5A-1C65ADE5B9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838" y="3886200"/>
          <a:ext cx="600075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990360" progId="Equation.DSMT4">
                  <p:embed/>
                </p:oleObj>
              </mc:Choice>
              <mc:Fallback>
                <p:oleObj name="Equation" r:id="rId5" imgW="2717640" imgH="990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339CE2E-19D0-4E73-9B5A-1C65ADE5B9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3886200"/>
                        <a:ext cx="600075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A725A7-DEF8-4CF6-9F06-A27FC8446E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6438" y="2819400"/>
          <a:ext cx="46116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95200" imgH="431640" progId="Equation.DSMT4">
                  <p:embed/>
                </p:oleObj>
              </mc:Choice>
              <mc:Fallback>
                <p:oleObj name="Equation" r:id="rId7" imgW="209520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A725A7-DEF8-4CF6-9F06-A27FC8446E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819400"/>
                        <a:ext cx="46116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F8EAB7C-CF64-4A1D-9A99-2996DB2AFB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85266" y="2130425"/>
            <a:ext cx="2228850" cy="225742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4C8B45-DAD3-4503-832E-7709066D0F46}"/>
              </a:ext>
            </a:extLst>
          </p:cNvPr>
          <p:cNvCxnSpPr>
            <a:cxnSpLocks/>
          </p:cNvCxnSpPr>
          <p:nvPr/>
        </p:nvCxnSpPr>
        <p:spPr>
          <a:xfrm flipV="1">
            <a:off x="6858000" y="1752602"/>
            <a:ext cx="1579562" cy="198119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3676691-FDC8-4EF2-B4F5-B459D6F5BE6E}"/>
              </a:ext>
            </a:extLst>
          </p:cNvPr>
          <p:cNvSpPr txBox="1"/>
          <p:nvPr/>
        </p:nvSpPr>
        <p:spPr>
          <a:xfrm>
            <a:off x="6858000" y="31242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94A173-8652-48D9-B155-7412A06EC766}"/>
              </a:ext>
            </a:extLst>
          </p:cNvPr>
          <p:cNvSpPr txBox="1"/>
          <p:nvPr/>
        </p:nvSpPr>
        <p:spPr>
          <a:xfrm>
            <a:off x="8414116" y="1447800"/>
            <a:ext cx="50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B2FCBA-740B-4FF7-AF2F-0719A519F5D0}"/>
              </a:ext>
            </a:extLst>
          </p:cNvPr>
          <p:cNvSpPr txBox="1"/>
          <p:nvPr/>
        </p:nvSpPr>
        <p:spPr>
          <a:xfrm>
            <a:off x="76200" y="152400"/>
            <a:ext cx="5241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</p:spTree>
    <p:extLst>
      <p:ext uri="{BB962C8B-B14F-4D97-AF65-F5344CB8AC3E}">
        <p14:creationId xmlns:p14="http://schemas.microsoft.com/office/powerpoint/2010/main" val="25229183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685800"/>
          <a:ext cx="5870575" cy="318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666880" imgH="1447560" progId="Equation.3">
                  <p:embed/>
                </p:oleObj>
              </mc:Choice>
              <mc:Fallback>
                <p:oleObj name="数式" r:id="rId3" imgW="2666880" imgH="14475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5870575" cy="3181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4038600"/>
          <a:ext cx="4949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247840" imgH="901440" progId="Equation.3">
                  <p:embed/>
                </p:oleObj>
              </mc:Choice>
              <mc:Fallback>
                <p:oleObj name="数式" r:id="rId5" imgW="2247840" imgH="9014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9498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4071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96937" y="600075"/>
          <a:ext cx="7104063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25600" imgH="1460160" progId="Equation.3">
                  <p:embed/>
                </p:oleObj>
              </mc:Choice>
              <mc:Fallback>
                <p:oleObj name="数式" r:id="rId3" imgW="3225600" imgH="14601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600075"/>
                        <a:ext cx="7104063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925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10" y="1331267"/>
            <a:ext cx="4681390" cy="311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37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" y="3733800"/>
            <a:ext cx="8382000" cy="2362200"/>
            <a:chOff x="304800" y="3733800"/>
            <a:chExt cx="8382000" cy="2362200"/>
          </a:xfrm>
        </p:grpSpPr>
        <p:sp>
          <p:nvSpPr>
            <p:cNvPr id="5" name="Cube 4"/>
            <p:cNvSpPr/>
            <p:nvPr/>
          </p:nvSpPr>
          <p:spPr>
            <a:xfrm>
              <a:off x="304800" y="4876800"/>
              <a:ext cx="8382000" cy="1219200"/>
            </a:xfrm>
            <a:prstGeom prst="cube">
              <a:avLst>
                <a:gd name="adj" fmla="val 79066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810000" y="5257800"/>
              <a:ext cx="1219200" cy="45720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419600" y="3733800"/>
              <a:ext cx="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369526" y="5410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4419600" y="4876800"/>
              <a:ext cx="1066800" cy="533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48200" y="3886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4792" y="4870102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200" y="5100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</p:grpSp>
      <p:cxnSp>
        <p:nvCxnSpPr>
          <p:cNvPr id="15" name="Straight Arrow Connector 14"/>
          <p:cNvCxnSpPr>
            <a:stCxn id="6" idx="0"/>
          </p:cNvCxnSpPr>
          <p:nvPr/>
        </p:nvCxnSpPr>
        <p:spPr>
          <a:xfrm flipV="1">
            <a:off x="4419600" y="2514600"/>
            <a:ext cx="1676400" cy="2971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114800" y="4953000"/>
            <a:ext cx="533400" cy="3048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4572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996156" y="92075"/>
          <a:ext cx="62372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831760" imgH="685800" progId="Equation.3">
                  <p:embed/>
                </p:oleObj>
              </mc:Choice>
              <mc:Fallback>
                <p:oleObj name="数式" r:id="rId4" imgW="2831760" imgH="68580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56" y="92075"/>
                        <a:ext cx="623728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67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645E2-2539-4437-A1DF-349B12C9C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758CF-3646-43A1-AEF2-D441BAFE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45E7A-8E0E-47BE-9227-E4EAB1CD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2B1A4-858D-47BA-BC6D-34A6070838DD}"/>
              </a:ext>
            </a:extLst>
          </p:cNvPr>
          <p:cNvSpPr txBox="1"/>
          <p:nvPr/>
        </p:nvSpPr>
        <p:spPr>
          <a:xfrm>
            <a:off x="609600" y="304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–</a:t>
            </a:r>
          </a:p>
          <a:p>
            <a:pPr lvl="1"/>
            <a:r>
              <a:rPr lang="en-US" sz="2400" dirty="0">
                <a:latin typeface="+mj-lt"/>
              </a:rPr>
              <a:t>Hydrodynamic equations for isentropic air + linearization about equilibrium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wave equation for air   (sound waves)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41A54-C566-4207-A3B2-C36C27835848}"/>
              </a:ext>
            </a:extLst>
          </p:cNvPr>
          <p:cNvSpPr txBox="1"/>
          <p:nvPr/>
        </p:nvSpPr>
        <p:spPr>
          <a:xfrm>
            <a:off x="685800" y="26670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 following things correctly describe the wave equation for sound in air and the wave equation for elastic media?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velocity is different for sound in air and waves in elastic media.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in elastic media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for sound in air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587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C420F-8C36-4044-80F5-0928D9E2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721A7-CA0C-4B97-8E45-7239A74A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9FF99-0C74-4508-A603-1C1C225A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C1DD63-C257-4B40-B37C-3B62F855D4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100823"/>
              </p:ext>
            </p:extLst>
          </p:nvPr>
        </p:nvGraphicFramePr>
        <p:xfrm>
          <a:off x="172243" y="381000"/>
          <a:ext cx="8799513" cy="233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22480" imgH="1054080" progId="Equation.DSMT4">
                  <p:embed/>
                </p:oleObj>
              </mc:Choice>
              <mc:Fallback>
                <p:oleObj name="Equation" r:id="rId2" imgW="3822480" imgH="1054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" y="381000"/>
                        <a:ext cx="8799513" cy="2331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879478-9E3A-48D4-92DC-265E879A75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210153"/>
              </p:ext>
            </p:extLst>
          </p:nvPr>
        </p:nvGraphicFramePr>
        <p:xfrm>
          <a:off x="1228725" y="2895600"/>
          <a:ext cx="668655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17640" imgH="1346040" progId="Equation.DSMT4">
                  <p:embed/>
                </p:oleObj>
              </mc:Choice>
              <mc:Fallback>
                <p:oleObj name="Equation" r:id="rId4" imgW="2717640" imgH="1346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895600"/>
                        <a:ext cx="6686550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76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F8A52-9448-40A4-AABE-86E5CF47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E2DD3-E4FB-433F-8EB6-7B80398F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D7C7C-3D92-4CD3-B141-5E36D137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3E372B2-38E5-428D-B8F2-BB8B69130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604024"/>
              </p:ext>
            </p:extLst>
          </p:nvPr>
        </p:nvGraphicFramePr>
        <p:xfrm>
          <a:off x="234950" y="381000"/>
          <a:ext cx="8056563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97200" imgH="1168200" progId="Equation.DSMT4">
                  <p:embed/>
                </p:oleObj>
              </mc:Choice>
              <mc:Fallback>
                <p:oleObj name="Equation" r:id="rId2" imgW="45972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4950" y="381000"/>
                        <a:ext cx="8056563" cy="204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8910B13-9FBA-41EA-9AD4-435B510EC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904802"/>
              </p:ext>
            </p:extLst>
          </p:nvPr>
        </p:nvGraphicFramePr>
        <p:xfrm>
          <a:off x="234950" y="2532856"/>
          <a:ext cx="8737600" cy="37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27400" imgH="1828800" progId="Equation.DSMT4">
                  <p:embed/>
                </p:oleObj>
              </mc:Choice>
              <mc:Fallback>
                <p:oleObj name="Equation" r:id="rId4" imgW="4127400" imgH="1828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2532856"/>
                        <a:ext cx="8737600" cy="371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616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838139"/>
              </p:ext>
            </p:extLst>
          </p:nvPr>
        </p:nvGraphicFramePr>
        <p:xfrm>
          <a:off x="168275" y="177800"/>
          <a:ext cx="346710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400" imgH="1346040" progId="Equation.DSMT4">
                  <p:embed/>
                </p:oleObj>
              </mc:Choice>
              <mc:Fallback>
                <p:oleObj name="Equation" r:id="rId3" imgW="140940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77800"/>
                        <a:ext cx="3467100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687417"/>
              </p:ext>
            </p:extLst>
          </p:nvPr>
        </p:nvGraphicFramePr>
        <p:xfrm>
          <a:off x="4419600" y="685800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98320" imgH="1066680" progId="Equation.DSMT4">
                  <p:embed/>
                </p:oleObj>
              </mc:Choice>
              <mc:Fallback>
                <p:oleObj name="Equation" r:id="rId5" imgW="149832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85800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02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060255"/>
              </p:ext>
            </p:extLst>
          </p:nvPr>
        </p:nvGraphicFramePr>
        <p:xfrm>
          <a:off x="452718" y="40835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31560" imgH="419040" progId="Equation.3">
                  <p:embed/>
                </p:oleObj>
              </mc:Choice>
              <mc:Fallback>
                <p:oleObj name="数式" r:id="rId3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18" y="40835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0666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851505"/>
              </p:ext>
            </p:extLst>
          </p:nvPr>
        </p:nvGraphicFramePr>
        <p:xfrm>
          <a:off x="519953" y="1593205"/>
          <a:ext cx="9156700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43120" imgH="1168200" progId="Equation.DSMT4">
                  <p:embed/>
                </p:oleObj>
              </mc:Choice>
              <mc:Fallback>
                <p:oleObj name="Equation" r:id="rId5" imgW="35431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53" y="1593205"/>
                        <a:ext cx="9156700" cy="290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47766BC-D6C7-41C1-8CB6-D6B07079E1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018055"/>
              </p:ext>
            </p:extLst>
          </p:nvPr>
        </p:nvGraphicFramePr>
        <p:xfrm>
          <a:off x="546847" y="4287540"/>
          <a:ext cx="6019800" cy="217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3800" imgH="838080" progId="Equation.DSMT4">
                  <p:embed/>
                </p:oleObj>
              </mc:Choice>
              <mc:Fallback>
                <p:oleObj name="Equation" r:id="rId7" imgW="23238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847" y="4287540"/>
                        <a:ext cx="6019800" cy="217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57046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 harmonic standing waves in a pipe</a:t>
            </a:r>
          </a:p>
        </p:txBody>
      </p:sp>
      <p:sp>
        <p:nvSpPr>
          <p:cNvPr id="6" name="Can 5"/>
          <p:cNvSpPr/>
          <p:nvPr/>
        </p:nvSpPr>
        <p:spPr>
          <a:xfrm>
            <a:off x="914400" y="32004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81000" y="34290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464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34290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7800" y="3124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801027"/>
              </p:ext>
            </p:extLst>
          </p:nvPr>
        </p:nvGraphicFramePr>
        <p:xfrm>
          <a:off x="2492188" y="3038213"/>
          <a:ext cx="350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104840" imgH="419040" progId="Equation.3">
                  <p:embed/>
                </p:oleObj>
              </mc:Choice>
              <mc:Fallback>
                <p:oleObj name="数式" r:id="rId3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188" y="3038213"/>
                        <a:ext cx="3505200" cy="1279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073964"/>
              </p:ext>
            </p:extLst>
          </p:nvPr>
        </p:nvGraphicFramePr>
        <p:xfrm>
          <a:off x="2819400" y="4343400"/>
          <a:ext cx="4373562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640" imgH="850680" progId="Equation.DSMT4">
                  <p:embed/>
                </p:oleObj>
              </mc:Choice>
              <mc:Fallback>
                <p:oleObj name="Equation" r:id="rId5" imgW="179064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43400"/>
                        <a:ext cx="4373562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258871E-E385-4A6C-95D4-979FBF9FC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67379"/>
              </p:ext>
            </p:extLst>
          </p:nvPr>
        </p:nvGraphicFramePr>
        <p:xfrm>
          <a:off x="381000" y="150527"/>
          <a:ext cx="7002014" cy="2408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59320" imgH="1917360" progId="Equation.DSMT4">
                  <p:embed/>
                </p:oleObj>
              </mc:Choice>
              <mc:Fallback>
                <p:oleObj name="Equation" r:id="rId7" imgW="5359320" imgH="1917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0527"/>
                        <a:ext cx="7002014" cy="2408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1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19510</TotalTime>
  <Words>1379</Words>
  <Application>Microsoft Office PowerPoint</Application>
  <PresentationFormat>On-screen Show (4:3)</PresentationFormat>
  <Paragraphs>235</Paragraphs>
  <Slides>37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Symbol</vt:lpstr>
      <vt:lpstr>Office Theme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921</cp:revision>
  <cp:lastPrinted>2018-11-05T03:48:13Z</cp:lastPrinted>
  <dcterms:created xsi:type="dcterms:W3CDTF">2012-01-10T18:32:24Z</dcterms:created>
  <dcterms:modified xsi:type="dcterms:W3CDTF">2023-11-06T16:34:23Z</dcterms:modified>
</cp:coreProperties>
</file>