
<file path=[Content_Types].xml><?xml version="1.0" encoding="utf-8"?>
<Types xmlns="http://schemas.openxmlformats.org/package/2006/content-types">
  <Default Extension="bin" ContentType="application/vnd.openxmlformats-officedocument.oleObject"/>
  <Default Extension="emf" ContentType="image/x-emf"/>
  <Default Extension="gif" ContentType="image/gif"/>
  <Default Extension="jpe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62" r:id="rId3"/>
  </p:sldMasterIdLst>
  <p:notesMasterIdLst>
    <p:notesMasterId r:id="rId53"/>
  </p:notesMasterIdLst>
  <p:handoutMasterIdLst>
    <p:handoutMasterId r:id="rId54"/>
  </p:handoutMasterIdLst>
  <p:sldIdLst>
    <p:sldId id="296" r:id="rId4"/>
    <p:sldId id="478" r:id="rId5"/>
    <p:sldId id="479" r:id="rId6"/>
    <p:sldId id="354" r:id="rId7"/>
    <p:sldId id="488" r:id="rId8"/>
    <p:sldId id="489" r:id="rId9"/>
    <p:sldId id="490" r:id="rId10"/>
    <p:sldId id="503" r:id="rId11"/>
    <p:sldId id="493" r:id="rId12"/>
    <p:sldId id="494" r:id="rId13"/>
    <p:sldId id="495" r:id="rId14"/>
    <p:sldId id="496" r:id="rId15"/>
    <p:sldId id="497" r:id="rId16"/>
    <p:sldId id="498" r:id="rId17"/>
    <p:sldId id="499" r:id="rId18"/>
    <p:sldId id="500" r:id="rId19"/>
    <p:sldId id="501" r:id="rId20"/>
    <p:sldId id="502" r:id="rId21"/>
    <p:sldId id="465" r:id="rId22"/>
    <p:sldId id="480" r:id="rId23"/>
    <p:sldId id="481" r:id="rId24"/>
    <p:sldId id="482" r:id="rId25"/>
    <p:sldId id="483" r:id="rId26"/>
    <p:sldId id="484" r:id="rId27"/>
    <p:sldId id="485" r:id="rId28"/>
    <p:sldId id="486" r:id="rId29"/>
    <p:sldId id="487" r:id="rId30"/>
    <p:sldId id="453" r:id="rId31"/>
    <p:sldId id="454" r:id="rId32"/>
    <p:sldId id="466" r:id="rId33"/>
    <p:sldId id="455" r:id="rId34"/>
    <p:sldId id="456" r:id="rId35"/>
    <p:sldId id="457" r:id="rId36"/>
    <p:sldId id="458" r:id="rId37"/>
    <p:sldId id="459" r:id="rId38"/>
    <p:sldId id="460" r:id="rId39"/>
    <p:sldId id="467" r:id="rId40"/>
    <p:sldId id="461" r:id="rId41"/>
    <p:sldId id="462" r:id="rId42"/>
    <p:sldId id="463" r:id="rId43"/>
    <p:sldId id="464" r:id="rId44"/>
    <p:sldId id="468" r:id="rId45"/>
    <p:sldId id="469" r:id="rId46"/>
    <p:sldId id="477" r:id="rId47"/>
    <p:sldId id="470" r:id="rId48"/>
    <p:sldId id="471" r:id="rId49"/>
    <p:sldId id="472" r:id="rId50"/>
    <p:sldId id="473" r:id="rId51"/>
    <p:sldId id="474" r:id="rId52"/>
  </p:sldIdLst>
  <p:sldSz cx="9144000" cy="6858000" type="screen4x3"/>
  <p:notesSz cx="7315200" cy="96012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A32A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06" autoAdjust="0"/>
    <p:restoredTop sz="88918" autoAdjust="0"/>
  </p:normalViewPr>
  <p:slideViewPr>
    <p:cSldViewPr>
      <p:cViewPr varScale="1">
        <p:scale>
          <a:sx n="62" d="100"/>
          <a:sy n="62" d="100"/>
        </p:scale>
        <p:origin x="368" y="52"/>
      </p:cViewPr>
      <p:guideLst>
        <p:guide orient="horz" pos="2160"/>
        <p:guide pos="2880"/>
      </p:guideLst>
    </p:cSldViewPr>
  </p:slideViewPr>
  <p:notesTextViewPr>
    <p:cViewPr>
      <p:scale>
        <a:sx n="1" d="1"/>
        <a:sy n="1" d="1"/>
      </p:scale>
      <p:origin x="0" y="0"/>
    </p:cViewPr>
  </p:notesTextViewPr>
  <p:sorterViewPr>
    <p:cViewPr>
      <p:scale>
        <a:sx n="78" d="100"/>
        <a:sy n="78"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slide" Target="slides/slide39.xml"/><Relationship Id="rId47" Type="http://schemas.openxmlformats.org/officeDocument/2006/relationships/slide" Target="slides/slide44.xml"/><Relationship Id="rId50" Type="http://schemas.openxmlformats.org/officeDocument/2006/relationships/slide" Target="slides/slide47.xml"/><Relationship Id="rId55" Type="http://schemas.openxmlformats.org/officeDocument/2006/relationships/presProps" Target="presProps.xml"/><Relationship Id="rId7" Type="http://schemas.openxmlformats.org/officeDocument/2006/relationships/slide" Target="slides/slide4.xml"/><Relationship Id="rId2" Type="http://schemas.openxmlformats.org/officeDocument/2006/relationships/slideMaster" Target="slideMasters/slideMaster2.xml"/><Relationship Id="rId16" Type="http://schemas.openxmlformats.org/officeDocument/2006/relationships/slide" Target="slides/slide13.xml"/><Relationship Id="rId29" Type="http://schemas.openxmlformats.org/officeDocument/2006/relationships/slide" Target="slides/slide26.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slide" Target="slides/slide42.xml"/><Relationship Id="rId53" Type="http://schemas.openxmlformats.org/officeDocument/2006/relationships/notesMaster" Target="notesMasters/notesMaster1.xml"/><Relationship Id="rId58" Type="http://schemas.openxmlformats.org/officeDocument/2006/relationships/tableStyles" Target="tableStyles.xml"/><Relationship Id="rId5" Type="http://schemas.openxmlformats.org/officeDocument/2006/relationships/slide" Target="slides/slide2.xml"/><Relationship Id="rId19" Type="http://schemas.openxmlformats.org/officeDocument/2006/relationships/slide" Target="slides/slide16.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slide" Target="slides/slide45.xml"/><Relationship Id="rId56" Type="http://schemas.openxmlformats.org/officeDocument/2006/relationships/viewProps" Target="viewProps.xml"/><Relationship Id="rId8" Type="http://schemas.openxmlformats.org/officeDocument/2006/relationships/slide" Target="slides/slide5.xml"/><Relationship Id="rId51" Type="http://schemas.openxmlformats.org/officeDocument/2006/relationships/slide" Target="slides/slide48.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20" Type="http://schemas.openxmlformats.org/officeDocument/2006/relationships/slide" Target="slides/slide17.xml"/><Relationship Id="rId41" Type="http://schemas.openxmlformats.org/officeDocument/2006/relationships/slide" Target="slides/slide38.xml"/><Relationship Id="rId54"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3.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slide" Target="slides/slide46.xml"/><Relationship Id="rId57" Type="http://schemas.openxmlformats.org/officeDocument/2006/relationships/theme" Target="theme/theme1.xml"/><Relationship Id="rId10" Type="http://schemas.openxmlformats.org/officeDocument/2006/relationships/slide" Target="slides/slide7.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slide" Target="slides/slide49.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1"/>
            <a:ext cx="3170238" cy="479425"/>
          </a:xfrm>
          <a:prstGeom prst="rect">
            <a:avLst/>
          </a:prstGeom>
        </p:spPr>
        <p:txBody>
          <a:bodyPr vert="horz" lIns="91427" tIns="45714" rIns="91427" bIns="45714" rtlCol="0"/>
          <a:lstStyle>
            <a:lvl1pPr algn="l">
              <a:defRPr sz="1200"/>
            </a:lvl1pPr>
          </a:lstStyle>
          <a:p>
            <a:endParaRPr lang="en-US"/>
          </a:p>
        </p:txBody>
      </p:sp>
      <p:sp>
        <p:nvSpPr>
          <p:cNvPr id="3" name="Date Placeholder 2"/>
          <p:cNvSpPr>
            <a:spLocks noGrp="1"/>
          </p:cNvSpPr>
          <p:nvPr>
            <p:ph type="dt" sz="quarter" idx="1"/>
          </p:nvPr>
        </p:nvSpPr>
        <p:spPr>
          <a:xfrm>
            <a:off x="4143376" y="1"/>
            <a:ext cx="3170238" cy="479425"/>
          </a:xfrm>
          <a:prstGeom prst="rect">
            <a:avLst/>
          </a:prstGeom>
        </p:spPr>
        <p:txBody>
          <a:bodyPr vert="horz" lIns="91427" tIns="45714" rIns="91427" bIns="45714" rtlCol="0"/>
          <a:lstStyle>
            <a:lvl1pPr algn="r">
              <a:defRPr sz="1200"/>
            </a:lvl1pPr>
          </a:lstStyle>
          <a:p>
            <a:fld id="{8194727C-8B30-4386-9703-61EF7B04C9A7}" type="datetimeFigureOut">
              <a:rPr lang="en-US" smtClean="0"/>
              <a:t>11/7/2023</a:t>
            </a:fld>
            <a:endParaRPr lang="en-US"/>
          </a:p>
        </p:txBody>
      </p:sp>
      <p:sp>
        <p:nvSpPr>
          <p:cNvPr id="4" name="Footer Placeholder 3"/>
          <p:cNvSpPr>
            <a:spLocks noGrp="1"/>
          </p:cNvSpPr>
          <p:nvPr>
            <p:ph type="ftr" sz="quarter" idx="2"/>
          </p:nvPr>
        </p:nvSpPr>
        <p:spPr>
          <a:xfrm>
            <a:off x="1" y="9120189"/>
            <a:ext cx="3170238" cy="479425"/>
          </a:xfrm>
          <a:prstGeom prst="rect">
            <a:avLst/>
          </a:prstGeom>
        </p:spPr>
        <p:txBody>
          <a:bodyPr vert="horz" lIns="91427" tIns="45714" rIns="91427" bIns="45714" rtlCol="0" anchor="b"/>
          <a:lstStyle>
            <a:lvl1pPr algn="l">
              <a:defRPr sz="1200"/>
            </a:lvl1pPr>
          </a:lstStyle>
          <a:p>
            <a:endParaRPr lang="en-US"/>
          </a:p>
        </p:txBody>
      </p:sp>
      <p:sp>
        <p:nvSpPr>
          <p:cNvPr id="5" name="Slide Number Placeholder 4"/>
          <p:cNvSpPr>
            <a:spLocks noGrp="1"/>
          </p:cNvSpPr>
          <p:nvPr>
            <p:ph type="sldNum" sz="quarter" idx="3"/>
          </p:nvPr>
        </p:nvSpPr>
        <p:spPr>
          <a:xfrm>
            <a:off x="4143376" y="9120189"/>
            <a:ext cx="3170238" cy="479425"/>
          </a:xfrm>
          <a:prstGeom prst="rect">
            <a:avLst/>
          </a:prstGeom>
        </p:spPr>
        <p:txBody>
          <a:bodyPr vert="horz" lIns="91427" tIns="45714" rIns="91427" bIns="45714" rtlCol="0" anchor="b"/>
          <a:lstStyle>
            <a:lvl1pPr algn="r">
              <a:defRPr sz="1200"/>
            </a:lvl1pPr>
          </a:lstStyle>
          <a:p>
            <a:fld id="{7E357BCF-F272-4C79-9BBA-DF21EFA30F88}" type="slidenum">
              <a:rPr lang="en-US" smtClean="0"/>
              <a:t>‹#›</a:t>
            </a:fld>
            <a:endParaRPr lang="en-US"/>
          </a:p>
        </p:txBody>
      </p:sp>
    </p:spTree>
    <p:extLst>
      <p:ext uri="{BB962C8B-B14F-4D97-AF65-F5344CB8AC3E}">
        <p14:creationId xmlns:p14="http://schemas.microsoft.com/office/powerpoint/2010/main" val="267658715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3169920" cy="480060"/>
          </a:xfrm>
          <a:prstGeom prst="rect">
            <a:avLst/>
          </a:prstGeom>
        </p:spPr>
        <p:txBody>
          <a:bodyPr vert="horz" lIns="96648" tIns="48325" rIns="96648" bIns="48325" rtlCol="0"/>
          <a:lstStyle>
            <a:lvl1pPr algn="l">
              <a:defRPr sz="1300"/>
            </a:lvl1pPr>
          </a:lstStyle>
          <a:p>
            <a:endParaRPr lang="en-US" dirty="0"/>
          </a:p>
        </p:txBody>
      </p:sp>
      <p:sp>
        <p:nvSpPr>
          <p:cNvPr id="3" name="Date Placeholder 2"/>
          <p:cNvSpPr>
            <a:spLocks noGrp="1"/>
          </p:cNvSpPr>
          <p:nvPr>
            <p:ph type="dt" idx="1"/>
          </p:nvPr>
        </p:nvSpPr>
        <p:spPr>
          <a:xfrm>
            <a:off x="4143587" y="1"/>
            <a:ext cx="3169920" cy="480060"/>
          </a:xfrm>
          <a:prstGeom prst="rect">
            <a:avLst/>
          </a:prstGeom>
        </p:spPr>
        <p:txBody>
          <a:bodyPr vert="horz" lIns="96648" tIns="48325" rIns="96648" bIns="48325" rtlCol="0"/>
          <a:lstStyle>
            <a:lvl1pPr algn="r">
              <a:defRPr sz="1300"/>
            </a:lvl1pPr>
          </a:lstStyle>
          <a:p>
            <a:fld id="{AC5D2E9F-93AF-4192-9362-BE5EFDABCE46}" type="datetimeFigureOut">
              <a:rPr lang="en-US" smtClean="0"/>
              <a:t>11/7/2023</a:t>
            </a:fld>
            <a:endParaRPr lang="en-US" dirty="0"/>
          </a:p>
        </p:txBody>
      </p:sp>
      <p:sp>
        <p:nvSpPr>
          <p:cNvPr id="4" name="Slide Image Placeholder 3"/>
          <p:cNvSpPr>
            <a:spLocks noGrp="1" noRot="1" noChangeAspect="1"/>
          </p:cNvSpPr>
          <p:nvPr>
            <p:ph type="sldImg" idx="2"/>
          </p:nvPr>
        </p:nvSpPr>
        <p:spPr>
          <a:xfrm>
            <a:off x="1257300" y="720725"/>
            <a:ext cx="4800600" cy="3600450"/>
          </a:xfrm>
          <a:prstGeom prst="rect">
            <a:avLst/>
          </a:prstGeom>
          <a:noFill/>
          <a:ln w="12700">
            <a:solidFill>
              <a:prstClr val="black"/>
            </a:solidFill>
          </a:ln>
        </p:spPr>
        <p:txBody>
          <a:bodyPr vert="horz" lIns="96648" tIns="48325" rIns="96648" bIns="48325" rtlCol="0" anchor="ctr"/>
          <a:lstStyle/>
          <a:p>
            <a:endParaRPr lang="en-US" dirty="0"/>
          </a:p>
        </p:txBody>
      </p:sp>
      <p:sp>
        <p:nvSpPr>
          <p:cNvPr id="5" name="Notes Placeholder 4"/>
          <p:cNvSpPr>
            <a:spLocks noGrp="1"/>
          </p:cNvSpPr>
          <p:nvPr>
            <p:ph type="body" sz="quarter" idx="3"/>
          </p:nvPr>
        </p:nvSpPr>
        <p:spPr>
          <a:xfrm>
            <a:off x="731520" y="4560571"/>
            <a:ext cx="5852160" cy="4320540"/>
          </a:xfrm>
          <a:prstGeom prst="rect">
            <a:avLst/>
          </a:prstGeom>
        </p:spPr>
        <p:txBody>
          <a:bodyPr vert="horz" lIns="96648" tIns="48325" rIns="96648" bIns="48325"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119475"/>
            <a:ext cx="3169920" cy="480060"/>
          </a:xfrm>
          <a:prstGeom prst="rect">
            <a:avLst/>
          </a:prstGeom>
        </p:spPr>
        <p:txBody>
          <a:bodyPr vert="horz" lIns="96648" tIns="48325" rIns="96648" bIns="48325" rtlCol="0" anchor="b"/>
          <a:lstStyle>
            <a:lvl1pPr algn="l">
              <a:defRPr sz="1300"/>
            </a:lvl1pPr>
          </a:lstStyle>
          <a:p>
            <a:endParaRPr lang="en-US" dirty="0"/>
          </a:p>
        </p:txBody>
      </p:sp>
      <p:sp>
        <p:nvSpPr>
          <p:cNvPr id="7" name="Slide Number Placeholder 6"/>
          <p:cNvSpPr>
            <a:spLocks noGrp="1"/>
          </p:cNvSpPr>
          <p:nvPr>
            <p:ph type="sldNum" sz="quarter" idx="5"/>
          </p:nvPr>
        </p:nvSpPr>
        <p:spPr>
          <a:xfrm>
            <a:off x="4143587" y="9119475"/>
            <a:ext cx="3169920" cy="480060"/>
          </a:xfrm>
          <a:prstGeom prst="rect">
            <a:avLst/>
          </a:prstGeom>
        </p:spPr>
        <p:txBody>
          <a:bodyPr vert="horz" lIns="96648" tIns="48325" rIns="96648" bIns="48325" rtlCol="0" anchor="b"/>
          <a:lstStyle>
            <a:lvl1pPr algn="r">
              <a:defRPr sz="1300"/>
            </a:lvl1pPr>
          </a:lstStyle>
          <a:p>
            <a:fld id="{615B37F0-B5B5-4873-843A-F6B8A32A0D0F}" type="slidenum">
              <a:rPr lang="en-US" smtClean="0"/>
              <a:t>‹#›</a:t>
            </a:fld>
            <a:endParaRPr lang="en-US" dirty="0"/>
          </a:p>
        </p:txBody>
      </p:sp>
    </p:spTree>
    <p:extLst>
      <p:ext uri="{BB962C8B-B14F-4D97-AF65-F5344CB8AC3E}">
        <p14:creationId xmlns:p14="http://schemas.microsoft.com/office/powerpoint/2010/main" val="287216094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this lecture, we will consider traveling wave solutions to the sound wave equations.</a:t>
            </a:r>
          </a:p>
        </p:txBody>
      </p:sp>
      <p:sp>
        <p:nvSpPr>
          <p:cNvPr id="4" name="Slide Number Placeholder 3"/>
          <p:cNvSpPr>
            <a:spLocks noGrp="1"/>
          </p:cNvSpPr>
          <p:nvPr>
            <p:ph type="sldNum" sz="quarter" idx="10"/>
          </p:nvPr>
        </p:nvSpPr>
        <p:spPr/>
        <p:txBody>
          <a:bodyPr/>
          <a:lstStyle/>
          <a:p>
            <a:fld id="{615B37F0-B5B5-4873-843A-F6B8A32A0D0F}" type="slidenum">
              <a:rPr lang="en-US" smtClean="0"/>
              <a:t>1</a:t>
            </a:fld>
            <a:endParaRPr lang="en-US" dirty="0"/>
          </a:p>
        </p:txBody>
      </p:sp>
    </p:spTree>
    <p:extLst>
      <p:ext uri="{BB962C8B-B14F-4D97-AF65-F5344CB8AC3E}">
        <p14:creationId xmlns:p14="http://schemas.microsoft.com/office/powerpoint/2010/main" val="326881049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Changing to more convenient coordinates.       Preparing to evaluate the expression far from the moving piston.</a:t>
            </a:r>
          </a:p>
        </p:txBody>
      </p:sp>
      <p:sp>
        <p:nvSpPr>
          <p:cNvPr id="4" name="Slide Number Placeholder 3"/>
          <p:cNvSpPr>
            <a:spLocks noGrp="1"/>
          </p:cNvSpPr>
          <p:nvPr>
            <p:ph type="sldNum" sz="quarter" idx="5"/>
          </p:nvPr>
        </p:nvSpPr>
        <p:spPr/>
        <p:txBody>
          <a:bodyPr/>
          <a:lstStyle/>
          <a:p>
            <a:fld id="{615B37F0-B5B5-4873-843A-F6B8A32A0D0F}" type="slidenum">
              <a:rPr lang="en-US" smtClean="0"/>
              <a:t>14</a:t>
            </a:fld>
            <a:endParaRPr lang="en-US" dirty="0"/>
          </a:p>
        </p:txBody>
      </p:sp>
    </p:spTree>
    <p:extLst>
      <p:ext uri="{BB962C8B-B14F-4D97-AF65-F5344CB8AC3E}">
        <p14:creationId xmlns:p14="http://schemas.microsoft.com/office/powerpoint/2010/main" val="295749281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15B37F0-B5B5-4873-843A-F6B8A32A0D0F}" type="slidenum">
              <a:rPr lang="en-US" smtClean="0"/>
              <a:t>15</a:t>
            </a:fld>
            <a:endParaRPr lang="en-US" dirty="0"/>
          </a:p>
        </p:txBody>
      </p:sp>
    </p:spTree>
    <p:extLst>
      <p:ext uri="{BB962C8B-B14F-4D97-AF65-F5344CB8AC3E}">
        <p14:creationId xmlns:p14="http://schemas.microsoft.com/office/powerpoint/2010/main" val="35477277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Approximate solution continued.    In this approximation, the integral can be evaluated in terms of Bessel functions.</a:t>
            </a:r>
          </a:p>
        </p:txBody>
      </p:sp>
      <p:sp>
        <p:nvSpPr>
          <p:cNvPr id="4" name="Slide Number Placeholder 3"/>
          <p:cNvSpPr>
            <a:spLocks noGrp="1"/>
          </p:cNvSpPr>
          <p:nvPr>
            <p:ph type="sldNum" sz="quarter" idx="5"/>
          </p:nvPr>
        </p:nvSpPr>
        <p:spPr/>
        <p:txBody>
          <a:bodyPr/>
          <a:lstStyle/>
          <a:p>
            <a:fld id="{615B37F0-B5B5-4873-843A-F6B8A32A0D0F}" type="slidenum">
              <a:rPr lang="en-US" smtClean="0"/>
              <a:t>16</a:t>
            </a:fld>
            <a:endParaRPr lang="en-US" dirty="0"/>
          </a:p>
        </p:txBody>
      </p:sp>
    </p:spTree>
    <p:extLst>
      <p:ext uri="{BB962C8B-B14F-4D97-AF65-F5344CB8AC3E}">
        <p14:creationId xmlns:p14="http://schemas.microsoft.com/office/powerpoint/2010/main" val="299710231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Estimating the power of the sound wave in this asymptotic regime.</a:t>
            </a:r>
          </a:p>
        </p:txBody>
      </p:sp>
      <p:sp>
        <p:nvSpPr>
          <p:cNvPr id="4" name="Slide Number Placeholder 3"/>
          <p:cNvSpPr>
            <a:spLocks noGrp="1"/>
          </p:cNvSpPr>
          <p:nvPr>
            <p:ph type="sldNum" sz="quarter" idx="5"/>
          </p:nvPr>
        </p:nvSpPr>
        <p:spPr/>
        <p:txBody>
          <a:bodyPr/>
          <a:lstStyle/>
          <a:p>
            <a:fld id="{615B37F0-B5B5-4873-843A-F6B8A32A0D0F}" type="slidenum">
              <a:rPr lang="en-US" smtClean="0"/>
              <a:t>17</a:t>
            </a:fld>
            <a:endParaRPr lang="en-US" dirty="0"/>
          </a:p>
        </p:txBody>
      </p:sp>
    </p:spTree>
    <p:extLst>
      <p:ext uri="{BB962C8B-B14F-4D97-AF65-F5344CB8AC3E}">
        <p14:creationId xmlns:p14="http://schemas.microsoft.com/office/powerpoint/2010/main" val="51489232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Graph of the power as a function of the polar angle theta.</a:t>
            </a:r>
          </a:p>
        </p:txBody>
      </p:sp>
      <p:sp>
        <p:nvSpPr>
          <p:cNvPr id="4" name="Slide Number Placeholder 3"/>
          <p:cNvSpPr>
            <a:spLocks noGrp="1"/>
          </p:cNvSpPr>
          <p:nvPr>
            <p:ph type="sldNum" sz="quarter" idx="5"/>
          </p:nvPr>
        </p:nvSpPr>
        <p:spPr/>
        <p:txBody>
          <a:bodyPr/>
          <a:lstStyle/>
          <a:p>
            <a:fld id="{615B37F0-B5B5-4873-843A-F6B8A32A0D0F}" type="slidenum">
              <a:rPr lang="en-US" smtClean="0"/>
              <a:t>18</a:t>
            </a:fld>
            <a:endParaRPr lang="en-US" dirty="0"/>
          </a:p>
        </p:txBody>
      </p:sp>
    </p:spTree>
    <p:extLst>
      <p:ext uri="{BB962C8B-B14F-4D97-AF65-F5344CB8AC3E}">
        <p14:creationId xmlns:p14="http://schemas.microsoft.com/office/powerpoint/2010/main" val="100353899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15B37F0-B5B5-4873-843A-F6B8A32A0D0F}" type="slidenum">
              <a:rPr lang="en-US" smtClean="0"/>
              <a:t>19</a:t>
            </a:fld>
            <a:endParaRPr lang="en-US" dirty="0"/>
          </a:p>
        </p:txBody>
      </p:sp>
    </p:spTree>
    <p:extLst>
      <p:ext uri="{BB962C8B-B14F-4D97-AF65-F5344CB8AC3E}">
        <p14:creationId xmlns:p14="http://schemas.microsoft.com/office/powerpoint/2010/main" val="202550068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Now consider the case of a plane wave of sound, scattering off of a cylindrical object.     Can you think of a physical situation for this model?</a:t>
            </a:r>
          </a:p>
        </p:txBody>
      </p:sp>
      <p:sp>
        <p:nvSpPr>
          <p:cNvPr id="4" name="Slide Number Placeholder 3"/>
          <p:cNvSpPr>
            <a:spLocks noGrp="1"/>
          </p:cNvSpPr>
          <p:nvPr>
            <p:ph type="sldNum" sz="quarter" idx="5"/>
          </p:nvPr>
        </p:nvSpPr>
        <p:spPr/>
        <p:txBody>
          <a:bodyPr/>
          <a:lstStyle/>
          <a:p>
            <a:fld id="{615B37F0-B5B5-4873-843A-F6B8A32A0D0F}" type="slidenum">
              <a:rPr lang="en-US" smtClean="0"/>
              <a:t>20</a:t>
            </a:fld>
            <a:endParaRPr lang="en-US" dirty="0"/>
          </a:p>
        </p:txBody>
      </p:sp>
    </p:spTree>
    <p:extLst>
      <p:ext uri="{BB962C8B-B14F-4D97-AF65-F5344CB8AC3E}">
        <p14:creationId xmlns:p14="http://schemas.microsoft.com/office/powerpoint/2010/main" val="199047553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15B37F0-B5B5-4873-843A-F6B8A32A0D0F}" type="slidenum">
              <a:rPr lang="en-US" smtClean="0"/>
              <a:t>21</a:t>
            </a:fld>
            <a:endParaRPr lang="en-US" dirty="0"/>
          </a:p>
        </p:txBody>
      </p:sp>
    </p:spTree>
    <p:extLst>
      <p:ext uri="{BB962C8B-B14F-4D97-AF65-F5344CB8AC3E}">
        <p14:creationId xmlns:p14="http://schemas.microsoft.com/office/powerpoint/2010/main" val="268265940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Analysis of the scattering wave using cylindrical coordinates.</a:t>
            </a:r>
          </a:p>
        </p:txBody>
      </p:sp>
      <p:sp>
        <p:nvSpPr>
          <p:cNvPr id="4" name="Slide Number Placeholder 3"/>
          <p:cNvSpPr>
            <a:spLocks noGrp="1"/>
          </p:cNvSpPr>
          <p:nvPr>
            <p:ph type="sldNum" sz="quarter" idx="5"/>
          </p:nvPr>
        </p:nvSpPr>
        <p:spPr/>
        <p:txBody>
          <a:bodyPr/>
          <a:lstStyle/>
          <a:p>
            <a:fld id="{615B37F0-B5B5-4873-843A-F6B8A32A0D0F}" type="slidenum">
              <a:rPr lang="en-US" smtClean="0"/>
              <a:t>22</a:t>
            </a:fld>
            <a:endParaRPr lang="en-US" dirty="0"/>
          </a:p>
        </p:txBody>
      </p:sp>
    </p:spTree>
    <p:extLst>
      <p:ext uri="{BB962C8B-B14F-4D97-AF65-F5344CB8AC3E}">
        <p14:creationId xmlns:p14="http://schemas.microsoft.com/office/powerpoint/2010/main" val="289966640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this case we expect a cylindrical wave that can be represented in terms of Bessel and Neumann functions, or more conveniently in terms of Hankel functions H.          Satisfying the boundary values on the surface of the scattering cylinder,   we find the coefficients of the expression.</a:t>
            </a:r>
          </a:p>
        </p:txBody>
      </p:sp>
      <p:sp>
        <p:nvSpPr>
          <p:cNvPr id="4" name="Slide Number Placeholder 3"/>
          <p:cNvSpPr>
            <a:spLocks noGrp="1"/>
          </p:cNvSpPr>
          <p:nvPr>
            <p:ph type="sldNum" sz="quarter" idx="5"/>
          </p:nvPr>
        </p:nvSpPr>
        <p:spPr/>
        <p:txBody>
          <a:bodyPr/>
          <a:lstStyle/>
          <a:p>
            <a:fld id="{615B37F0-B5B5-4873-843A-F6B8A32A0D0F}" type="slidenum">
              <a:rPr lang="en-US" smtClean="0"/>
              <a:t>23</a:t>
            </a:fld>
            <a:endParaRPr lang="en-US" dirty="0"/>
          </a:p>
        </p:txBody>
      </p:sp>
    </p:spTree>
    <p:extLst>
      <p:ext uri="{BB962C8B-B14F-4D97-AF65-F5344CB8AC3E}">
        <p14:creationId xmlns:p14="http://schemas.microsoft.com/office/powerpoint/2010/main" val="82643054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Schedule.</a:t>
            </a:r>
          </a:p>
        </p:txBody>
      </p:sp>
      <p:sp>
        <p:nvSpPr>
          <p:cNvPr id="4" name="Slide Number Placeholder 3"/>
          <p:cNvSpPr>
            <a:spLocks noGrp="1"/>
          </p:cNvSpPr>
          <p:nvPr>
            <p:ph type="sldNum" sz="quarter" idx="10"/>
          </p:nvPr>
        </p:nvSpPr>
        <p:spPr/>
        <p:txBody>
          <a:bodyPr/>
          <a:lstStyle/>
          <a:p>
            <a:fld id="{615B37F0-B5B5-4873-843A-F6B8A32A0D0F}" type="slidenum">
              <a:rPr lang="en-US" smtClean="0"/>
              <a:t>4</a:t>
            </a:fld>
            <a:endParaRPr lang="en-US" dirty="0"/>
          </a:p>
        </p:txBody>
      </p:sp>
    </p:spTree>
    <p:extLst>
      <p:ext uri="{BB962C8B-B14F-4D97-AF65-F5344CB8AC3E}">
        <p14:creationId xmlns:p14="http://schemas.microsoft.com/office/powerpoint/2010/main" val="302573830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Using the asymptotic form of the Hankel functions we can analyze the results further.</a:t>
            </a:r>
          </a:p>
        </p:txBody>
      </p:sp>
      <p:sp>
        <p:nvSpPr>
          <p:cNvPr id="4" name="Slide Number Placeholder 3"/>
          <p:cNvSpPr>
            <a:spLocks noGrp="1"/>
          </p:cNvSpPr>
          <p:nvPr>
            <p:ph type="sldNum" sz="quarter" idx="5"/>
          </p:nvPr>
        </p:nvSpPr>
        <p:spPr/>
        <p:txBody>
          <a:bodyPr/>
          <a:lstStyle/>
          <a:p>
            <a:fld id="{615B37F0-B5B5-4873-843A-F6B8A32A0D0F}" type="slidenum">
              <a:rPr lang="en-US" smtClean="0"/>
              <a:t>24</a:t>
            </a:fld>
            <a:endParaRPr lang="en-US" dirty="0"/>
          </a:p>
        </p:txBody>
      </p:sp>
    </p:spTree>
    <p:extLst>
      <p:ext uri="{BB962C8B-B14F-4D97-AF65-F5344CB8AC3E}">
        <p14:creationId xmlns:p14="http://schemas.microsoft.com/office/powerpoint/2010/main" val="269929029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Defining the appropriate scattering cross section, we can analyze the results further.     For ka&lt;&lt;1  (long wavelengths, low frequencies) we find that most of the sound is scattered backwards from the </a:t>
            </a:r>
            <a:r>
              <a:rPr lang="en-US"/>
              <a:t>propagation direction.</a:t>
            </a:r>
            <a:endParaRPr lang="en-US" dirty="0"/>
          </a:p>
        </p:txBody>
      </p:sp>
      <p:sp>
        <p:nvSpPr>
          <p:cNvPr id="4" name="Slide Number Placeholder 3"/>
          <p:cNvSpPr>
            <a:spLocks noGrp="1"/>
          </p:cNvSpPr>
          <p:nvPr>
            <p:ph type="sldNum" sz="quarter" idx="5"/>
          </p:nvPr>
        </p:nvSpPr>
        <p:spPr/>
        <p:txBody>
          <a:bodyPr/>
          <a:lstStyle/>
          <a:p>
            <a:fld id="{615B37F0-B5B5-4873-843A-F6B8A32A0D0F}" type="slidenum">
              <a:rPr lang="en-US" smtClean="0"/>
              <a:t>25</a:t>
            </a:fld>
            <a:endParaRPr lang="en-US" dirty="0"/>
          </a:p>
        </p:txBody>
      </p:sp>
    </p:spTree>
    <p:extLst>
      <p:ext uri="{BB962C8B-B14F-4D97-AF65-F5344CB8AC3E}">
        <p14:creationId xmlns:p14="http://schemas.microsoft.com/office/powerpoint/2010/main" val="91481052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15B37F0-B5B5-4873-843A-F6B8A32A0D0F}" type="slidenum">
              <a:rPr lang="en-US" smtClean="0"/>
              <a:t>26</a:t>
            </a:fld>
            <a:endParaRPr lang="en-US" dirty="0"/>
          </a:p>
        </p:txBody>
      </p:sp>
    </p:spTree>
    <p:extLst>
      <p:ext uri="{BB962C8B-B14F-4D97-AF65-F5344CB8AC3E}">
        <p14:creationId xmlns:p14="http://schemas.microsoft.com/office/powerpoint/2010/main" val="426650654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Review of basic equations,  specializing in one spatial dimension.</a:t>
            </a:r>
          </a:p>
        </p:txBody>
      </p:sp>
      <p:sp>
        <p:nvSpPr>
          <p:cNvPr id="4" name="Slide Number Placeholder 3"/>
          <p:cNvSpPr>
            <a:spLocks noGrp="1"/>
          </p:cNvSpPr>
          <p:nvPr>
            <p:ph type="sldNum" sz="quarter" idx="5"/>
          </p:nvPr>
        </p:nvSpPr>
        <p:spPr/>
        <p:txBody>
          <a:bodyPr/>
          <a:lstStyle/>
          <a:p>
            <a:fld id="{615B37F0-B5B5-4873-843A-F6B8A32A0D0F}" type="slidenum">
              <a:rPr lang="en-US" smtClean="0"/>
              <a:t>28</a:t>
            </a:fld>
            <a:endParaRPr lang="en-US" dirty="0"/>
          </a:p>
        </p:txBody>
      </p:sp>
    </p:spTree>
    <p:extLst>
      <p:ext uri="{BB962C8B-B14F-4D97-AF65-F5344CB8AC3E}">
        <p14:creationId xmlns:p14="http://schemas.microsoft.com/office/powerpoint/2010/main" val="34444356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Decoupling the variables.</a:t>
            </a:r>
          </a:p>
        </p:txBody>
      </p:sp>
      <p:sp>
        <p:nvSpPr>
          <p:cNvPr id="4" name="Slide Number Placeholder 3"/>
          <p:cNvSpPr>
            <a:spLocks noGrp="1"/>
          </p:cNvSpPr>
          <p:nvPr>
            <p:ph type="sldNum" sz="quarter" idx="5"/>
          </p:nvPr>
        </p:nvSpPr>
        <p:spPr/>
        <p:txBody>
          <a:bodyPr/>
          <a:lstStyle/>
          <a:p>
            <a:fld id="{615B37F0-B5B5-4873-843A-F6B8A32A0D0F}" type="slidenum">
              <a:rPr lang="en-US" smtClean="0"/>
              <a:t>29</a:t>
            </a:fld>
            <a:endParaRPr lang="en-US" dirty="0"/>
          </a:p>
        </p:txBody>
      </p:sp>
    </p:spTree>
    <p:extLst>
      <p:ext uri="{BB962C8B-B14F-4D97-AF65-F5344CB8AC3E}">
        <p14:creationId xmlns:p14="http://schemas.microsoft.com/office/powerpoint/2010/main" val="253454232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15B37F0-B5B5-4873-843A-F6B8A32A0D0F}" type="slidenum">
              <a:rPr lang="en-US" smtClean="0"/>
              <a:t>30</a:t>
            </a:fld>
            <a:endParaRPr lang="en-US" dirty="0"/>
          </a:p>
        </p:txBody>
      </p:sp>
    </p:spTree>
    <p:extLst>
      <p:ext uri="{BB962C8B-B14F-4D97-AF65-F5344CB8AC3E}">
        <p14:creationId xmlns:p14="http://schemas.microsoft.com/office/powerpoint/2010/main" val="18985926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More analysis.</a:t>
            </a:r>
          </a:p>
        </p:txBody>
      </p:sp>
      <p:sp>
        <p:nvSpPr>
          <p:cNvPr id="4" name="Slide Number Placeholder 3"/>
          <p:cNvSpPr>
            <a:spLocks noGrp="1"/>
          </p:cNvSpPr>
          <p:nvPr>
            <p:ph type="sldNum" sz="quarter" idx="5"/>
          </p:nvPr>
        </p:nvSpPr>
        <p:spPr/>
        <p:txBody>
          <a:bodyPr/>
          <a:lstStyle/>
          <a:p>
            <a:fld id="{615B37F0-B5B5-4873-843A-F6B8A32A0D0F}" type="slidenum">
              <a:rPr lang="en-US" smtClean="0"/>
              <a:t>31</a:t>
            </a:fld>
            <a:endParaRPr lang="en-US" dirty="0"/>
          </a:p>
        </p:txBody>
      </p:sp>
    </p:spTree>
    <p:extLst>
      <p:ext uri="{BB962C8B-B14F-4D97-AF65-F5344CB8AC3E}">
        <p14:creationId xmlns:p14="http://schemas.microsoft.com/office/powerpoint/2010/main" val="296100501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Further derivations.</a:t>
            </a:r>
          </a:p>
        </p:txBody>
      </p:sp>
      <p:sp>
        <p:nvSpPr>
          <p:cNvPr id="4" name="Slide Number Placeholder 3"/>
          <p:cNvSpPr>
            <a:spLocks noGrp="1"/>
          </p:cNvSpPr>
          <p:nvPr>
            <p:ph type="sldNum" sz="quarter" idx="5"/>
          </p:nvPr>
        </p:nvSpPr>
        <p:spPr/>
        <p:txBody>
          <a:bodyPr/>
          <a:lstStyle/>
          <a:p>
            <a:fld id="{615B37F0-B5B5-4873-843A-F6B8A32A0D0F}" type="slidenum">
              <a:rPr lang="en-US" smtClean="0"/>
              <a:t>32</a:t>
            </a:fld>
            <a:endParaRPr lang="en-US" dirty="0"/>
          </a:p>
        </p:txBody>
      </p:sp>
    </p:spTree>
    <p:extLst>
      <p:ext uri="{BB962C8B-B14F-4D97-AF65-F5344CB8AC3E}">
        <p14:creationId xmlns:p14="http://schemas.microsoft.com/office/powerpoint/2010/main" val="363924360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Using adiabatic relationships.</a:t>
            </a:r>
          </a:p>
        </p:txBody>
      </p:sp>
      <p:sp>
        <p:nvSpPr>
          <p:cNvPr id="4" name="Slide Number Placeholder 3"/>
          <p:cNvSpPr>
            <a:spLocks noGrp="1"/>
          </p:cNvSpPr>
          <p:nvPr>
            <p:ph type="sldNum" sz="quarter" idx="5"/>
          </p:nvPr>
        </p:nvSpPr>
        <p:spPr/>
        <p:txBody>
          <a:bodyPr/>
          <a:lstStyle/>
          <a:p>
            <a:fld id="{615B37F0-B5B5-4873-843A-F6B8A32A0D0F}" type="slidenum">
              <a:rPr lang="en-US" smtClean="0"/>
              <a:t>33</a:t>
            </a:fld>
            <a:endParaRPr lang="en-US" dirty="0"/>
          </a:p>
        </p:txBody>
      </p:sp>
    </p:spTree>
    <p:extLst>
      <p:ext uri="{BB962C8B-B14F-4D97-AF65-F5344CB8AC3E}">
        <p14:creationId xmlns:p14="http://schemas.microsoft.com/office/powerpoint/2010/main" val="403780506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Analysis of fluid velocity from a knowledge of the wave velocity.</a:t>
            </a:r>
          </a:p>
        </p:txBody>
      </p:sp>
      <p:sp>
        <p:nvSpPr>
          <p:cNvPr id="4" name="Slide Number Placeholder 3"/>
          <p:cNvSpPr>
            <a:spLocks noGrp="1"/>
          </p:cNvSpPr>
          <p:nvPr>
            <p:ph type="sldNum" sz="quarter" idx="5"/>
          </p:nvPr>
        </p:nvSpPr>
        <p:spPr/>
        <p:txBody>
          <a:bodyPr/>
          <a:lstStyle/>
          <a:p>
            <a:fld id="{615B37F0-B5B5-4873-843A-F6B8A32A0D0F}" type="slidenum">
              <a:rPr lang="en-US" smtClean="0"/>
              <a:t>34</a:t>
            </a:fld>
            <a:endParaRPr lang="en-US" dirty="0"/>
          </a:p>
        </p:txBody>
      </p:sp>
    </p:spTree>
    <p:extLst>
      <p:ext uri="{BB962C8B-B14F-4D97-AF65-F5344CB8AC3E}">
        <p14:creationId xmlns:p14="http://schemas.microsoft.com/office/powerpoint/2010/main" val="42536131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is what we will consider </a:t>
            </a:r>
            <a:r>
              <a:rPr lang="en-US"/>
              <a:t>on Monday</a:t>
            </a:r>
            <a:r>
              <a:rPr lang="en-US" dirty="0"/>
              <a:t>.</a:t>
            </a:r>
          </a:p>
        </p:txBody>
      </p:sp>
      <p:sp>
        <p:nvSpPr>
          <p:cNvPr id="4" name="Slide Number Placeholder 3"/>
          <p:cNvSpPr>
            <a:spLocks noGrp="1"/>
          </p:cNvSpPr>
          <p:nvPr>
            <p:ph type="sldNum" sz="quarter" idx="5"/>
          </p:nvPr>
        </p:nvSpPr>
        <p:spPr/>
        <p:txBody>
          <a:bodyPr/>
          <a:lstStyle/>
          <a:p>
            <a:fld id="{615B37F0-B5B5-4873-843A-F6B8A32A0D0F}" type="slidenum">
              <a:rPr lang="en-US" smtClean="0"/>
              <a:t>6</a:t>
            </a:fld>
            <a:endParaRPr lang="en-US" dirty="0"/>
          </a:p>
        </p:txBody>
      </p:sp>
    </p:spTree>
    <p:extLst>
      <p:ext uri="{BB962C8B-B14F-4D97-AF65-F5344CB8AC3E}">
        <p14:creationId xmlns:p14="http://schemas.microsoft.com/office/powerpoint/2010/main" val="12201410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Analysis for a traveling wave.</a:t>
            </a:r>
          </a:p>
        </p:txBody>
      </p:sp>
      <p:sp>
        <p:nvSpPr>
          <p:cNvPr id="4" name="Slide Number Placeholder 3"/>
          <p:cNvSpPr>
            <a:spLocks noGrp="1"/>
          </p:cNvSpPr>
          <p:nvPr>
            <p:ph type="sldNum" sz="quarter" idx="5"/>
          </p:nvPr>
        </p:nvSpPr>
        <p:spPr/>
        <p:txBody>
          <a:bodyPr/>
          <a:lstStyle/>
          <a:p>
            <a:fld id="{615B37F0-B5B5-4873-843A-F6B8A32A0D0F}" type="slidenum">
              <a:rPr lang="en-US" smtClean="0"/>
              <a:t>35</a:t>
            </a:fld>
            <a:endParaRPr lang="en-US" dirty="0"/>
          </a:p>
        </p:txBody>
      </p:sp>
    </p:spTree>
    <p:extLst>
      <p:ext uri="{BB962C8B-B14F-4D97-AF65-F5344CB8AC3E}">
        <p14:creationId xmlns:p14="http://schemas.microsoft.com/office/powerpoint/2010/main" val="315105110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Checking the linear result</a:t>
            </a:r>
          </a:p>
        </p:txBody>
      </p:sp>
      <p:sp>
        <p:nvSpPr>
          <p:cNvPr id="4" name="Slide Number Placeholder 3"/>
          <p:cNvSpPr>
            <a:spLocks noGrp="1"/>
          </p:cNvSpPr>
          <p:nvPr>
            <p:ph type="sldNum" sz="quarter" idx="5"/>
          </p:nvPr>
        </p:nvSpPr>
        <p:spPr/>
        <p:txBody>
          <a:bodyPr/>
          <a:lstStyle/>
          <a:p>
            <a:fld id="{615B37F0-B5B5-4873-843A-F6B8A32A0D0F}" type="slidenum">
              <a:rPr lang="en-US" smtClean="0"/>
              <a:t>36</a:t>
            </a:fld>
            <a:endParaRPr lang="en-US" dirty="0"/>
          </a:p>
        </p:txBody>
      </p:sp>
    </p:spTree>
    <p:extLst>
      <p:ext uri="{BB962C8B-B14F-4D97-AF65-F5344CB8AC3E}">
        <p14:creationId xmlns:p14="http://schemas.microsoft.com/office/powerpoint/2010/main" val="3266247467"/>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15B37F0-B5B5-4873-843A-F6B8A32A0D0F}" type="slidenum">
              <a:rPr lang="en-US" smtClean="0"/>
              <a:t>37</a:t>
            </a:fld>
            <a:endParaRPr lang="en-US" dirty="0"/>
          </a:p>
        </p:txBody>
      </p:sp>
    </p:spTree>
    <p:extLst>
      <p:ext uri="{BB962C8B-B14F-4D97-AF65-F5344CB8AC3E}">
        <p14:creationId xmlns:p14="http://schemas.microsoft.com/office/powerpoint/2010/main" val="1739290226"/>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Analysis of how to visualize the traveling wave solution.</a:t>
            </a:r>
          </a:p>
        </p:txBody>
      </p:sp>
      <p:sp>
        <p:nvSpPr>
          <p:cNvPr id="4" name="Slide Number Placeholder 3"/>
          <p:cNvSpPr>
            <a:spLocks noGrp="1"/>
          </p:cNvSpPr>
          <p:nvPr>
            <p:ph type="sldNum" sz="quarter" idx="5"/>
          </p:nvPr>
        </p:nvSpPr>
        <p:spPr/>
        <p:txBody>
          <a:bodyPr/>
          <a:lstStyle/>
          <a:p>
            <a:fld id="{615B37F0-B5B5-4873-843A-F6B8A32A0D0F}" type="slidenum">
              <a:rPr lang="en-US" smtClean="0"/>
              <a:t>38</a:t>
            </a:fld>
            <a:endParaRPr lang="en-US" dirty="0"/>
          </a:p>
        </p:txBody>
      </p:sp>
    </p:spTree>
    <p:extLst>
      <p:ext uri="{BB962C8B-B14F-4D97-AF65-F5344CB8AC3E}">
        <p14:creationId xmlns:p14="http://schemas.microsoft.com/office/powerpoint/2010/main" val="3702933859"/>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More details.</a:t>
            </a:r>
          </a:p>
        </p:txBody>
      </p:sp>
      <p:sp>
        <p:nvSpPr>
          <p:cNvPr id="4" name="Slide Number Placeholder 3"/>
          <p:cNvSpPr>
            <a:spLocks noGrp="1"/>
          </p:cNvSpPr>
          <p:nvPr>
            <p:ph type="sldNum" sz="quarter" idx="5"/>
          </p:nvPr>
        </p:nvSpPr>
        <p:spPr/>
        <p:txBody>
          <a:bodyPr/>
          <a:lstStyle/>
          <a:p>
            <a:fld id="{615B37F0-B5B5-4873-843A-F6B8A32A0D0F}" type="slidenum">
              <a:rPr lang="en-US" smtClean="0"/>
              <a:t>39</a:t>
            </a:fld>
            <a:endParaRPr lang="en-US" dirty="0"/>
          </a:p>
        </p:txBody>
      </p:sp>
    </p:spTree>
    <p:extLst>
      <p:ext uri="{BB962C8B-B14F-4D97-AF65-F5344CB8AC3E}">
        <p14:creationId xmlns:p14="http://schemas.microsoft.com/office/powerpoint/2010/main" val="1541538567"/>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Summary.</a:t>
            </a:r>
          </a:p>
        </p:txBody>
      </p:sp>
      <p:sp>
        <p:nvSpPr>
          <p:cNvPr id="4" name="Slide Number Placeholder 3"/>
          <p:cNvSpPr>
            <a:spLocks noGrp="1"/>
          </p:cNvSpPr>
          <p:nvPr>
            <p:ph type="sldNum" sz="quarter" idx="10"/>
          </p:nvPr>
        </p:nvSpPr>
        <p:spPr/>
        <p:txBody>
          <a:bodyPr/>
          <a:lstStyle/>
          <a:p>
            <a:fld id="{615B37F0-B5B5-4873-843A-F6B8A32A0D0F}" type="slidenum">
              <a:rPr lang="en-US" smtClean="0"/>
              <a:t>40</a:t>
            </a:fld>
            <a:endParaRPr lang="en-US" dirty="0"/>
          </a:p>
        </p:txBody>
      </p:sp>
    </p:spTree>
    <p:extLst>
      <p:ext uri="{BB962C8B-B14F-4D97-AF65-F5344CB8AC3E}">
        <p14:creationId xmlns:p14="http://schemas.microsoft.com/office/powerpoint/2010/main" val="2469608489"/>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Example visualization.</a:t>
            </a:r>
          </a:p>
        </p:txBody>
      </p:sp>
      <p:sp>
        <p:nvSpPr>
          <p:cNvPr id="4" name="Slide Number Placeholder 3"/>
          <p:cNvSpPr>
            <a:spLocks noGrp="1"/>
          </p:cNvSpPr>
          <p:nvPr>
            <p:ph type="sldNum" sz="quarter" idx="5"/>
          </p:nvPr>
        </p:nvSpPr>
        <p:spPr/>
        <p:txBody>
          <a:bodyPr/>
          <a:lstStyle/>
          <a:p>
            <a:fld id="{615B37F0-B5B5-4873-843A-F6B8A32A0D0F}" type="slidenum">
              <a:rPr lang="en-US" smtClean="0"/>
              <a:t>41</a:t>
            </a:fld>
            <a:endParaRPr lang="en-US" dirty="0"/>
          </a:p>
        </p:txBody>
      </p:sp>
    </p:spTree>
    <p:extLst>
      <p:ext uri="{BB962C8B-B14F-4D97-AF65-F5344CB8AC3E}">
        <p14:creationId xmlns:p14="http://schemas.microsoft.com/office/powerpoint/2010/main" val="729953359"/>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Animations from Maple.</a:t>
            </a:r>
          </a:p>
        </p:txBody>
      </p:sp>
      <p:sp>
        <p:nvSpPr>
          <p:cNvPr id="4" name="Slide Number Placeholder 3"/>
          <p:cNvSpPr>
            <a:spLocks noGrp="1"/>
          </p:cNvSpPr>
          <p:nvPr>
            <p:ph type="sldNum" sz="quarter" idx="5"/>
          </p:nvPr>
        </p:nvSpPr>
        <p:spPr/>
        <p:txBody>
          <a:bodyPr/>
          <a:lstStyle/>
          <a:p>
            <a:fld id="{615B37F0-B5B5-4873-843A-F6B8A32A0D0F}" type="slidenum">
              <a:rPr lang="en-US" smtClean="0"/>
              <a:t>42</a:t>
            </a:fld>
            <a:endParaRPr lang="en-US" dirty="0"/>
          </a:p>
        </p:txBody>
      </p:sp>
    </p:spTree>
    <p:extLst>
      <p:ext uri="{BB962C8B-B14F-4D97-AF65-F5344CB8AC3E}">
        <p14:creationId xmlns:p14="http://schemas.microsoft.com/office/powerpoint/2010/main" val="462709386"/>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Note that the vertical axis represents the longitudinal wave displacement.    When this displacement becomes multivalued for a given coordinate x as shown, the solution  becomes unphysical.     At this point we need to consider the analysis in a different way.</a:t>
            </a:r>
          </a:p>
        </p:txBody>
      </p:sp>
      <p:sp>
        <p:nvSpPr>
          <p:cNvPr id="4" name="Slide Number Placeholder 3"/>
          <p:cNvSpPr>
            <a:spLocks noGrp="1"/>
          </p:cNvSpPr>
          <p:nvPr>
            <p:ph type="sldNum" sz="quarter" idx="5"/>
          </p:nvPr>
        </p:nvSpPr>
        <p:spPr/>
        <p:txBody>
          <a:bodyPr/>
          <a:lstStyle/>
          <a:p>
            <a:fld id="{615B37F0-B5B5-4873-843A-F6B8A32A0D0F}" type="slidenum">
              <a:rPr lang="en-US" smtClean="0"/>
              <a:t>43</a:t>
            </a:fld>
            <a:endParaRPr lang="en-US" dirty="0"/>
          </a:p>
        </p:txBody>
      </p:sp>
    </p:spTree>
    <p:extLst>
      <p:ext uri="{BB962C8B-B14F-4D97-AF65-F5344CB8AC3E}">
        <p14:creationId xmlns:p14="http://schemas.microsoft.com/office/powerpoint/2010/main" val="2743345313"/>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15B37F0-B5B5-4873-843A-F6B8A32A0D0F}" type="slidenum">
              <a:rPr lang="en-US" smtClean="0"/>
              <a:t>44</a:t>
            </a:fld>
            <a:endParaRPr lang="en-US" dirty="0"/>
          </a:p>
        </p:txBody>
      </p:sp>
    </p:spTree>
    <p:extLst>
      <p:ext uri="{BB962C8B-B14F-4D97-AF65-F5344CB8AC3E}">
        <p14:creationId xmlns:p14="http://schemas.microsoft.com/office/powerpoint/2010/main" val="185912421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Now think of wave equation with a source.         The Green’s function is a very powerful tool for solving these problems.   We will use similar techniques in solving the wave equation for electromagnetic waves.</a:t>
            </a:r>
          </a:p>
        </p:txBody>
      </p:sp>
      <p:sp>
        <p:nvSpPr>
          <p:cNvPr id="4" name="Slide Number Placeholder 3"/>
          <p:cNvSpPr>
            <a:spLocks noGrp="1"/>
          </p:cNvSpPr>
          <p:nvPr>
            <p:ph type="sldNum" sz="quarter" idx="5"/>
          </p:nvPr>
        </p:nvSpPr>
        <p:spPr/>
        <p:txBody>
          <a:bodyPr/>
          <a:lstStyle/>
          <a:p>
            <a:fld id="{615B37F0-B5B5-4873-843A-F6B8A32A0D0F}" type="slidenum">
              <a:rPr lang="en-US" smtClean="0"/>
              <a:t>7</a:t>
            </a:fld>
            <a:endParaRPr lang="en-US" dirty="0"/>
          </a:p>
        </p:txBody>
      </p:sp>
    </p:spTree>
    <p:extLst>
      <p:ext uri="{BB962C8B-B14F-4D97-AF65-F5344CB8AC3E}">
        <p14:creationId xmlns:p14="http://schemas.microsoft.com/office/powerpoint/2010/main" val="409585675"/>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Your textbook discusses the shock wave analysis.    Here we assume that there is a region (blue) where the analysis fails,  but assumes that we can properly analyze the physics before and after the shock.     The notation given here is similar to that given in your text.</a:t>
            </a:r>
          </a:p>
        </p:txBody>
      </p:sp>
      <p:sp>
        <p:nvSpPr>
          <p:cNvPr id="4" name="Slide Number Placeholder 3"/>
          <p:cNvSpPr>
            <a:spLocks noGrp="1"/>
          </p:cNvSpPr>
          <p:nvPr>
            <p:ph type="sldNum" sz="quarter" idx="5"/>
          </p:nvPr>
        </p:nvSpPr>
        <p:spPr/>
        <p:txBody>
          <a:bodyPr/>
          <a:lstStyle/>
          <a:p>
            <a:fld id="{615B37F0-B5B5-4873-843A-F6B8A32A0D0F}" type="slidenum">
              <a:rPr lang="en-US" smtClean="0"/>
              <a:t>45</a:t>
            </a:fld>
            <a:endParaRPr lang="en-US" dirty="0"/>
          </a:p>
        </p:txBody>
      </p:sp>
    </p:spTree>
    <p:extLst>
      <p:ext uri="{BB962C8B-B14F-4D97-AF65-F5344CB8AC3E}">
        <p14:creationId xmlns:p14="http://schemas.microsoft.com/office/powerpoint/2010/main" val="2746848282"/>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Some of the details of the analysis before and after the shock event.</a:t>
            </a:r>
          </a:p>
        </p:txBody>
      </p:sp>
      <p:sp>
        <p:nvSpPr>
          <p:cNvPr id="4" name="Slide Number Placeholder 3"/>
          <p:cNvSpPr>
            <a:spLocks noGrp="1"/>
          </p:cNvSpPr>
          <p:nvPr>
            <p:ph type="sldNum" sz="quarter" idx="5"/>
          </p:nvPr>
        </p:nvSpPr>
        <p:spPr/>
        <p:txBody>
          <a:bodyPr/>
          <a:lstStyle/>
          <a:p>
            <a:fld id="{615B37F0-B5B5-4873-843A-F6B8A32A0D0F}" type="slidenum">
              <a:rPr lang="en-US" smtClean="0"/>
              <a:t>46</a:t>
            </a:fld>
            <a:endParaRPr lang="en-US" dirty="0"/>
          </a:p>
        </p:txBody>
      </p:sp>
    </p:spTree>
    <p:extLst>
      <p:ext uri="{BB962C8B-B14F-4D97-AF65-F5344CB8AC3E}">
        <p14:creationId xmlns:p14="http://schemas.microsoft.com/office/powerpoint/2010/main" val="3257878442"/>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Analyzing the equations.</a:t>
            </a:r>
          </a:p>
        </p:txBody>
      </p:sp>
      <p:sp>
        <p:nvSpPr>
          <p:cNvPr id="4" name="Slide Number Placeholder 3"/>
          <p:cNvSpPr>
            <a:spLocks noGrp="1"/>
          </p:cNvSpPr>
          <p:nvPr>
            <p:ph type="sldNum" sz="quarter" idx="5"/>
          </p:nvPr>
        </p:nvSpPr>
        <p:spPr/>
        <p:txBody>
          <a:bodyPr/>
          <a:lstStyle/>
          <a:p>
            <a:fld id="{615B37F0-B5B5-4873-843A-F6B8A32A0D0F}" type="slidenum">
              <a:rPr lang="en-US" smtClean="0"/>
              <a:t>47</a:t>
            </a:fld>
            <a:endParaRPr lang="en-US" dirty="0"/>
          </a:p>
        </p:txBody>
      </p:sp>
    </p:spTree>
    <p:extLst>
      <p:ext uri="{BB962C8B-B14F-4D97-AF65-F5344CB8AC3E}">
        <p14:creationId xmlns:p14="http://schemas.microsoft.com/office/powerpoint/2010/main" val="861763987"/>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Analyzing ratio of the density after and before the shock wave.</a:t>
            </a:r>
          </a:p>
        </p:txBody>
      </p:sp>
      <p:sp>
        <p:nvSpPr>
          <p:cNvPr id="4" name="Slide Number Placeholder 3"/>
          <p:cNvSpPr>
            <a:spLocks noGrp="1"/>
          </p:cNvSpPr>
          <p:nvPr>
            <p:ph type="sldNum" sz="quarter" idx="5"/>
          </p:nvPr>
        </p:nvSpPr>
        <p:spPr/>
        <p:txBody>
          <a:bodyPr/>
          <a:lstStyle/>
          <a:p>
            <a:fld id="{615B37F0-B5B5-4873-843A-F6B8A32A0D0F}" type="slidenum">
              <a:rPr lang="en-US" smtClean="0"/>
              <a:t>48</a:t>
            </a:fld>
            <a:endParaRPr lang="en-US" dirty="0"/>
          </a:p>
        </p:txBody>
      </p:sp>
    </p:spTree>
    <p:extLst>
      <p:ext uri="{BB962C8B-B14F-4D97-AF65-F5344CB8AC3E}">
        <p14:creationId xmlns:p14="http://schemas.microsoft.com/office/powerpoint/2010/main" val="1763540685"/>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Analyzing the entropy before and after the shock wave.     In general, many more relationships can be analyzed.    Consult your textbook for more details.   </a:t>
            </a:r>
          </a:p>
        </p:txBody>
      </p:sp>
      <p:sp>
        <p:nvSpPr>
          <p:cNvPr id="4" name="Slide Number Placeholder 3"/>
          <p:cNvSpPr>
            <a:spLocks noGrp="1"/>
          </p:cNvSpPr>
          <p:nvPr>
            <p:ph type="sldNum" sz="quarter" idx="10"/>
          </p:nvPr>
        </p:nvSpPr>
        <p:spPr/>
        <p:txBody>
          <a:bodyPr/>
          <a:lstStyle/>
          <a:p>
            <a:fld id="{615B37F0-B5B5-4873-843A-F6B8A32A0D0F}" type="slidenum">
              <a:rPr lang="en-US" smtClean="0"/>
              <a:t>49</a:t>
            </a:fld>
            <a:endParaRPr lang="en-US" dirty="0"/>
          </a:p>
        </p:txBody>
      </p:sp>
    </p:spTree>
    <p:extLst>
      <p:ext uri="{BB962C8B-B14F-4D97-AF65-F5344CB8AC3E}">
        <p14:creationId xmlns:p14="http://schemas.microsoft.com/office/powerpoint/2010/main" val="14704872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order to motivate the use of Green’s functions,    we consider the famous Green’s theorem.    Note that these details/derivations will also be discussed when we consider mathematically similar situations for electrodynamic systems.</a:t>
            </a:r>
          </a:p>
        </p:txBody>
      </p:sp>
      <p:sp>
        <p:nvSpPr>
          <p:cNvPr id="4" name="Slide Number Placeholder 3"/>
          <p:cNvSpPr>
            <a:spLocks noGrp="1"/>
          </p:cNvSpPr>
          <p:nvPr>
            <p:ph type="sldNum" sz="quarter" idx="5"/>
          </p:nvPr>
        </p:nvSpPr>
        <p:spPr/>
        <p:txBody>
          <a:bodyPr/>
          <a:lstStyle/>
          <a:p>
            <a:fld id="{615B37F0-B5B5-4873-843A-F6B8A32A0D0F}" type="slidenum">
              <a:rPr lang="en-US" smtClean="0"/>
              <a:t>9</a:t>
            </a:fld>
            <a:endParaRPr lang="en-US" dirty="0"/>
          </a:p>
        </p:txBody>
      </p:sp>
    </p:spTree>
    <p:extLst>
      <p:ext uri="{BB962C8B-B14F-4D97-AF65-F5344CB8AC3E}">
        <p14:creationId xmlns:p14="http://schemas.microsoft.com/office/powerpoint/2010/main" val="51189175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Derivation continued.</a:t>
            </a:r>
          </a:p>
        </p:txBody>
      </p:sp>
      <p:sp>
        <p:nvSpPr>
          <p:cNvPr id="4" name="Slide Number Placeholder 3"/>
          <p:cNvSpPr>
            <a:spLocks noGrp="1"/>
          </p:cNvSpPr>
          <p:nvPr>
            <p:ph type="sldNum" sz="quarter" idx="5"/>
          </p:nvPr>
        </p:nvSpPr>
        <p:spPr/>
        <p:txBody>
          <a:bodyPr/>
          <a:lstStyle/>
          <a:p>
            <a:fld id="{615B37F0-B5B5-4873-843A-F6B8A32A0D0F}" type="slidenum">
              <a:rPr lang="en-US" smtClean="0"/>
              <a:t>10</a:t>
            </a:fld>
            <a:endParaRPr lang="en-US" dirty="0"/>
          </a:p>
        </p:txBody>
      </p:sp>
    </p:spTree>
    <p:extLst>
      <p:ext uri="{BB962C8B-B14F-4D97-AF65-F5344CB8AC3E}">
        <p14:creationId xmlns:p14="http://schemas.microsoft.com/office/powerpoint/2010/main" val="266086396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this case, we need to use a modified Green’s function to satisfy the boundary condition at z=0.</a:t>
            </a:r>
          </a:p>
        </p:txBody>
      </p:sp>
      <p:sp>
        <p:nvSpPr>
          <p:cNvPr id="4" name="Slide Number Placeholder 3"/>
          <p:cNvSpPr>
            <a:spLocks noGrp="1"/>
          </p:cNvSpPr>
          <p:nvPr>
            <p:ph type="sldNum" sz="quarter" idx="5"/>
          </p:nvPr>
        </p:nvSpPr>
        <p:spPr/>
        <p:txBody>
          <a:bodyPr/>
          <a:lstStyle/>
          <a:p>
            <a:fld id="{615B37F0-B5B5-4873-843A-F6B8A32A0D0F}" type="slidenum">
              <a:rPr lang="en-US" smtClean="0"/>
              <a:t>11</a:t>
            </a:fld>
            <a:endParaRPr lang="en-US" dirty="0"/>
          </a:p>
        </p:txBody>
      </p:sp>
    </p:spTree>
    <p:extLst>
      <p:ext uri="{BB962C8B-B14F-4D97-AF65-F5344CB8AC3E}">
        <p14:creationId xmlns:p14="http://schemas.microsoft.com/office/powerpoint/2010/main" val="293676589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Some details.</a:t>
            </a:r>
          </a:p>
        </p:txBody>
      </p:sp>
      <p:sp>
        <p:nvSpPr>
          <p:cNvPr id="4" name="Slide Number Placeholder 3"/>
          <p:cNvSpPr>
            <a:spLocks noGrp="1"/>
          </p:cNvSpPr>
          <p:nvPr>
            <p:ph type="sldNum" sz="quarter" idx="5"/>
          </p:nvPr>
        </p:nvSpPr>
        <p:spPr/>
        <p:txBody>
          <a:bodyPr/>
          <a:lstStyle/>
          <a:p>
            <a:fld id="{615B37F0-B5B5-4873-843A-F6B8A32A0D0F}" type="slidenum">
              <a:rPr lang="en-US" smtClean="0"/>
              <a:t>12</a:t>
            </a:fld>
            <a:endParaRPr lang="en-US" dirty="0"/>
          </a:p>
        </p:txBody>
      </p:sp>
    </p:spTree>
    <p:extLst>
      <p:ext uri="{BB962C8B-B14F-4D97-AF65-F5344CB8AC3E}">
        <p14:creationId xmlns:p14="http://schemas.microsoft.com/office/powerpoint/2010/main" val="56967958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15B37F0-B5B5-4873-843A-F6B8A32A0D0F}" type="slidenum">
              <a:rPr lang="en-US" smtClean="0"/>
              <a:t>13</a:t>
            </a:fld>
            <a:endParaRPr lang="en-US" dirty="0"/>
          </a:p>
        </p:txBody>
      </p:sp>
    </p:spTree>
    <p:extLst>
      <p:ext uri="{BB962C8B-B14F-4D97-AF65-F5344CB8AC3E}">
        <p14:creationId xmlns:p14="http://schemas.microsoft.com/office/powerpoint/2010/main" val="116177140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r>
              <a:rPr lang="en-US"/>
              <a:t>11/8/2022</a:t>
            </a:r>
            <a:endParaRPr lang="en-US" dirty="0"/>
          </a:p>
        </p:txBody>
      </p:sp>
      <p:sp>
        <p:nvSpPr>
          <p:cNvPr id="5" name="Footer Placeholder 4"/>
          <p:cNvSpPr>
            <a:spLocks noGrp="1"/>
          </p:cNvSpPr>
          <p:nvPr>
            <p:ph type="ftr" sz="quarter" idx="11"/>
          </p:nvPr>
        </p:nvSpPr>
        <p:spPr/>
        <p:txBody>
          <a:bodyPr/>
          <a:lstStyle/>
          <a:p>
            <a:r>
              <a:rPr lang="en-US"/>
              <a:t>PHY 711  Fall 2023 -- Lecture 31</a:t>
            </a:r>
            <a:endParaRPr lang="en-US" dirty="0"/>
          </a:p>
        </p:txBody>
      </p:sp>
      <p:sp>
        <p:nvSpPr>
          <p:cNvPr id="6" name="Slide Number Placeholder 5"/>
          <p:cNvSpPr>
            <a:spLocks noGrp="1"/>
          </p:cNvSpPr>
          <p:nvPr>
            <p:ph type="sldNum" sz="quarter" idx="12"/>
          </p:nvPr>
        </p:nvSpPr>
        <p:spPr/>
        <p:txBody>
          <a:bodyPr/>
          <a:lstStyle/>
          <a:p>
            <a:fld id="{CE368B07-CEBF-4C80-90AF-53B34FA04CF3}" type="slidenum">
              <a:rPr lang="en-US" smtClean="0"/>
              <a:t>‹#›</a:t>
            </a:fld>
            <a:endParaRPr lang="en-US" dirty="0"/>
          </a:p>
        </p:txBody>
      </p:sp>
    </p:spTree>
    <p:extLst>
      <p:ext uri="{BB962C8B-B14F-4D97-AF65-F5344CB8AC3E}">
        <p14:creationId xmlns:p14="http://schemas.microsoft.com/office/powerpoint/2010/main" val="180225421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r>
              <a:rPr lang="en-US"/>
              <a:t>11/8/2022</a:t>
            </a:r>
            <a:endParaRPr lang="en-US" dirty="0"/>
          </a:p>
        </p:txBody>
      </p:sp>
      <p:sp>
        <p:nvSpPr>
          <p:cNvPr id="5" name="Footer Placeholder 4"/>
          <p:cNvSpPr>
            <a:spLocks noGrp="1"/>
          </p:cNvSpPr>
          <p:nvPr>
            <p:ph type="ftr" sz="quarter" idx="11"/>
          </p:nvPr>
        </p:nvSpPr>
        <p:spPr/>
        <p:txBody>
          <a:bodyPr/>
          <a:lstStyle/>
          <a:p>
            <a:r>
              <a:rPr lang="en-US"/>
              <a:t>PHY 711  Fall 2023 -- Lecture 31</a:t>
            </a:r>
            <a:endParaRPr lang="en-US" dirty="0"/>
          </a:p>
        </p:txBody>
      </p:sp>
      <p:sp>
        <p:nvSpPr>
          <p:cNvPr id="6" name="Slide Number Placeholder 5"/>
          <p:cNvSpPr>
            <a:spLocks noGrp="1"/>
          </p:cNvSpPr>
          <p:nvPr>
            <p:ph type="sldNum" sz="quarter" idx="12"/>
          </p:nvPr>
        </p:nvSpPr>
        <p:spPr/>
        <p:txBody>
          <a:bodyPr/>
          <a:lstStyle/>
          <a:p>
            <a:fld id="{CE368B07-CEBF-4C80-90AF-53B34FA04CF3}" type="slidenum">
              <a:rPr lang="en-US" smtClean="0"/>
              <a:t>‹#›</a:t>
            </a:fld>
            <a:endParaRPr lang="en-US" dirty="0"/>
          </a:p>
        </p:txBody>
      </p:sp>
    </p:spTree>
    <p:extLst>
      <p:ext uri="{BB962C8B-B14F-4D97-AF65-F5344CB8AC3E}">
        <p14:creationId xmlns:p14="http://schemas.microsoft.com/office/powerpoint/2010/main" val="404015515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r>
              <a:rPr lang="en-US"/>
              <a:t>11/8/2022</a:t>
            </a:r>
            <a:endParaRPr lang="en-US" dirty="0"/>
          </a:p>
        </p:txBody>
      </p:sp>
      <p:sp>
        <p:nvSpPr>
          <p:cNvPr id="5" name="Footer Placeholder 4"/>
          <p:cNvSpPr>
            <a:spLocks noGrp="1"/>
          </p:cNvSpPr>
          <p:nvPr>
            <p:ph type="ftr" sz="quarter" idx="11"/>
          </p:nvPr>
        </p:nvSpPr>
        <p:spPr/>
        <p:txBody>
          <a:bodyPr/>
          <a:lstStyle/>
          <a:p>
            <a:r>
              <a:rPr lang="en-US"/>
              <a:t>PHY 711  Fall 2023 -- Lecture 31</a:t>
            </a:r>
            <a:endParaRPr lang="en-US" dirty="0"/>
          </a:p>
        </p:txBody>
      </p:sp>
      <p:sp>
        <p:nvSpPr>
          <p:cNvPr id="6" name="Slide Number Placeholder 5"/>
          <p:cNvSpPr>
            <a:spLocks noGrp="1"/>
          </p:cNvSpPr>
          <p:nvPr>
            <p:ph type="sldNum" sz="quarter" idx="12"/>
          </p:nvPr>
        </p:nvSpPr>
        <p:spPr/>
        <p:txBody>
          <a:bodyPr/>
          <a:lstStyle/>
          <a:p>
            <a:fld id="{CE368B07-CEBF-4C80-90AF-53B34FA04CF3}" type="slidenum">
              <a:rPr lang="en-US" smtClean="0"/>
              <a:t>‹#›</a:t>
            </a:fld>
            <a:endParaRPr lang="en-US" dirty="0"/>
          </a:p>
        </p:txBody>
      </p:sp>
    </p:spTree>
    <p:extLst>
      <p:ext uri="{BB962C8B-B14F-4D97-AF65-F5344CB8AC3E}">
        <p14:creationId xmlns:p14="http://schemas.microsoft.com/office/powerpoint/2010/main" val="180428876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11/8/2022</a:t>
            </a:r>
            <a:endParaRPr lang="en-US" dirty="0"/>
          </a:p>
        </p:txBody>
      </p:sp>
      <p:sp>
        <p:nvSpPr>
          <p:cNvPr id="3" name="Footer Placeholder 2"/>
          <p:cNvSpPr>
            <a:spLocks noGrp="1"/>
          </p:cNvSpPr>
          <p:nvPr>
            <p:ph type="ftr" sz="quarter" idx="11"/>
          </p:nvPr>
        </p:nvSpPr>
        <p:spPr/>
        <p:txBody>
          <a:bodyPr/>
          <a:lstStyle/>
          <a:p>
            <a:r>
              <a:rPr lang="en-US"/>
              <a:t>PHY 711  Fall 2023 -- Lecture 31</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a:t>
            </a:fld>
            <a:endParaRPr lang="en-US" dirty="0"/>
          </a:p>
        </p:txBody>
      </p:sp>
    </p:spTree>
    <p:extLst>
      <p:ext uri="{BB962C8B-B14F-4D97-AF65-F5344CB8AC3E}">
        <p14:creationId xmlns:p14="http://schemas.microsoft.com/office/powerpoint/2010/main" val="109586557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11/06/2023</a:t>
            </a:r>
            <a:endParaRPr lang="en-US" dirty="0"/>
          </a:p>
        </p:txBody>
      </p:sp>
      <p:sp>
        <p:nvSpPr>
          <p:cNvPr id="3" name="Footer Placeholder 2"/>
          <p:cNvSpPr>
            <a:spLocks noGrp="1"/>
          </p:cNvSpPr>
          <p:nvPr>
            <p:ph type="ftr" sz="quarter" idx="11"/>
          </p:nvPr>
        </p:nvSpPr>
        <p:spPr/>
        <p:txBody>
          <a:bodyPr/>
          <a:lstStyle/>
          <a:p>
            <a:r>
              <a:rPr lang="en-US"/>
              <a:t>PHY 711  Fall 2023 -- Lecture 30</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a:t>
            </a:fld>
            <a:endParaRPr lang="en-US" dirty="0"/>
          </a:p>
        </p:txBody>
      </p:sp>
    </p:spTree>
    <p:extLst>
      <p:ext uri="{BB962C8B-B14F-4D97-AF65-F5344CB8AC3E}">
        <p14:creationId xmlns:p14="http://schemas.microsoft.com/office/powerpoint/2010/main" val="109586557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sz="1400" b="1"/>
            </a:lvl1pPr>
          </a:lstStyle>
          <a:p>
            <a:r>
              <a:rPr lang="en-US"/>
              <a:t>11/06/2023</a:t>
            </a:r>
            <a:endParaRPr lang="en-US" dirty="0"/>
          </a:p>
        </p:txBody>
      </p:sp>
      <p:sp>
        <p:nvSpPr>
          <p:cNvPr id="3" name="Footer Placeholder 2"/>
          <p:cNvSpPr>
            <a:spLocks noGrp="1"/>
          </p:cNvSpPr>
          <p:nvPr>
            <p:ph type="ftr" sz="quarter" idx="11"/>
          </p:nvPr>
        </p:nvSpPr>
        <p:spPr/>
        <p:txBody>
          <a:bodyPr/>
          <a:lstStyle>
            <a:lvl1pPr>
              <a:defRPr sz="1400" b="1"/>
            </a:lvl1pPr>
          </a:lstStyle>
          <a:p>
            <a:r>
              <a:rPr lang="en-US"/>
              <a:t>PHY 711  Fall 2023 -- Lecture 30</a:t>
            </a:r>
            <a:endParaRPr lang="en-US" dirty="0"/>
          </a:p>
        </p:txBody>
      </p:sp>
      <p:sp>
        <p:nvSpPr>
          <p:cNvPr id="4" name="Slide Number Placeholder 3"/>
          <p:cNvSpPr>
            <a:spLocks noGrp="1"/>
          </p:cNvSpPr>
          <p:nvPr>
            <p:ph type="sldNum" sz="quarter" idx="12"/>
          </p:nvPr>
        </p:nvSpPr>
        <p:spPr/>
        <p:txBody>
          <a:bodyPr/>
          <a:lstStyle>
            <a:lvl1pPr>
              <a:defRPr sz="1400" b="1"/>
            </a:lvl1pPr>
          </a:lstStyle>
          <a:p>
            <a:fld id="{CE368B07-CEBF-4C80-90AF-53B34FA04CF3}" type="slidenum">
              <a:rPr lang="en-US" smtClean="0"/>
              <a:pPr/>
              <a:t>‹#›</a:t>
            </a:fld>
            <a:endParaRPr lang="en-US" dirty="0"/>
          </a:p>
        </p:txBody>
      </p:sp>
    </p:spTree>
    <p:extLst>
      <p:ext uri="{BB962C8B-B14F-4D97-AF65-F5344CB8AC3E}">
        <p14:creationId xmlns:p14="http://schemas.microsoft.com/office/powerpoint/2010/main" val="109586557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r>
              <a:rPr lang="en-US"/>
              <a:t>11/8/2022</a:t>
            </a:r>
            <a:endParaRPr lang="en-US" dirty="0"/>
          </a:p>
        </p:txBody>
      </p:sp>
      <p:sp>
        <p:nvSpPr>
          <p:cNvPr id="5" name="Footer Placeholder 4"/>
          <p:cNvSpPr>
            <a:spLocks noGrp="1"/>
          </p:cNvSpPr>
          <p:nvPr>
            <p:ph type="ftr" sz="quarter" idx="11"/>
          </p:nvPr>
        </p:nvSpPr>
        <p:spPr/>
        <p:txBody>
          <a:bodyPr/>
          <a:lstStyle/>
          <a:p>
            <a:r>
              <a:rPr lang="en-US"/>
              <a:t>PHY 711  Fall 2023 -- Lecture 31</a:t>
            </a:r>
            <a:endParaRPr lang="en-US" dirty="0"/>
          </a:p>
        </p:txBody>
      </p:sp>
      <p:sp>
        <p:nvSpPr>
          <p:cNvPr id="6" name="Slide Number Placeholder 5"/>
          <p:cNvSpPr>
            <a:spLocks noGrp="1"/>
          </p:cNvSpPr>
          <p:nvPr>
            <p:ph type="sldNum" sz="quarter" idx="12"/>
          </p:nvPr>
        </p:nvSpPr>
        <p:spPr/>
        <p:txBody>
          <a:bodyPr/>
          <a:lstStyle/>
          <a:p>
            <a:fld id="{CE368B07-CEBF-4C80-90AF-53B34FA04CF3}" type="slidenum">
              <a:rPr lang="en-US" smtClean="0"/>
              <a:t>‹#›</a:t>
            </a:fld>
            <a:endParaRPr lang="en-US" dirty="0"/>
          </a:p>
        </p:txBody>
      </p:sp>
    </p:spTree>
    <p:extLst>
      <p:ext uri="{BB962C8B-B14F-4D97-AF65-F5344CB8AC3E}">
        <p14:creationId xmlns:p14="http://schemas.microsoft.com/office/powerpoint/2010/main" val="333285577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r>
              <a:rPr lang="en-US"/>
              <a:t>11/8/2022</a:t>
            </a:r>
            <a:endParaRPr lang="en-US" dirty="0"/>
          </a:p>
        </p:txBody>
      </p:sp>
      <p:sp>
        <p:nvSpPr>
          <p:cNvPr id="5" name="Footer Placeholder 4"/>
          <p:cNvSpPr>
            <a:spLocks noGrp="1"/>
          </p:cNvSpPr>
          <p:nvPr>
            <p:ph type="ftr" sz="quarter" idx="11"/>
          </p:nvPr>
        </p:nvSpPr>
        <p:spPr/>
        <p:txBody>
          <a:bodyPr/>
          <a:lstStyle/>
          <a:p>
            <a:r>
              <a:rPr lang="en-US"/>
              <a:t>PHY 711  Fall 2023 -- Lecture 31</a:t>
            </a:r>
            <a:endParaRPr lang="en-US" dirty="0"/>
          </a:p>
        </p:txBody>
      </p:sp>
      <p:sp>
        <p:nvSpPr>
          <p:cNvPr id="6" name="Slide Number Placeholder 5"/>
          <p:cNvSpPr>
            <a:spLocks noGrp="1"/>
          </p:cNvSpPr>
          <p:nvPr>
            <p:ph type="sldNum" sz="quarter" idx="12"/>
          </p:nvPr>
        </p:nvSpPr>
        <p:spPr/>
        <p:txBody>
          <a:bodyPr/>
          <a:lstStyle/>
          <a:p>
            <a:fld id="{CE368B07-CEBF-4C80-90AF-53B34FA04CF3}" type="slidenum">
              <a:rPr lang="en-US" smtClean="0"/>
              <a:t>‹#›</a:t>
            </a:fld>
            <a:endParaRPr lang="en-US" dirty="0"/>
          </a:p>
        </p:txBody>
      </p:sp>
    </p:spTree>
    <p:extLst>
      <p:ext uri="{BB962C8B-B14F-4D97-AF65-F5344CB8AC3E}">
        <p14:creationId xmlns:p14="http://schemas.microsoft.com/office/powerpoint/2010/main" val="332038373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r>
              <a:rPr lang="en-US"/>
              <a:t>11/8/2022</a:t>
            </a:r>
            <a:endParaRPr lang="en-US" dirty="0"/>
          </a:p>
        </p:txBody>
      </p:sp>
      <p:sp>
        <p:nvSpPr>
          <p:cNvPr id="6" name="Footer Placeholder 5"/>
          <p:cNvSpPr>
            <a:spLocks noGrp="1"/>
          </p:cNvSpPr>
          <p:nvPr>
            <p:ph type="ftr" sz="quarter" idx="11"/>
          </p:nvPr>
        </p:nvSpPr>
        <p:spPr/>
        <p:txBody>
          <a:bodyPr/>
          <a:lstStyle/>
          <a:p>
            <a:r>
              <a:rPr lang="en-US"/>
              <a:t>PHY 711  Fall 2023 -- Lecture 31</a:t>
            </a:r>
            <a:endParaRPr lang="en-US" dirty="0"/>
          </a:p>
        </p:txBody>
      </p:sp>
      <p:sp>
        <p:nvSpPr>
          <p:cNvPr id="7" name="Slide Number Placeholder 6"/>
          <p:cNvSpPr>
            <a:spLocks noGrp="1"/>
          </p:cNvSpPr>
          <p:nvPr>
            <p:ph type="sldNum" sz="quarter" idx="12"/>
          </p:nvPr>
        </p:nvSpPr>
        <p:spPr/>
        <p:txBody>
          <a:bodyPr/>
          <a:lstStyle/>
          <a:p>
            <a:fld id="{CE368B07-CEBF-4C80-90AF-53B34FA04CF3}" type="slidenum">
              <a:rPr lang="en-US" smtClean="0"/>
              <a:t>‹#›</a:t>
            </a:fld>
            <a:endParaRPr lang="en-US" dirty="0"/>
          </a:p>
        </p:txBody>
      </p:sp>
    </p:spTree>
    <p:extLst>
      <p:ext uri="{BB962C8B-B14F-4D97-AF65-F5344CB8AC3E}">
        <p14:creationId xmlns:p14="http://schemas.microsoft.com/office/powerpoint/2010/main" val="32736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r>
              <a:rPr lang="en-US"/>
              <a:t>11/8/2022</a:t>
            </a:r>
            <a:endParaRPr lang="en-US" dirty="0"/>
          </a:p>
        </p:txBody>
      </p:sp>
      <p:sp>
        <p:nvSpPr>
          <p:cNvPr id="8" name="Footer Placeholder 7"/>
          <p:cNvSpPr>
            <a:spLocks noGrp="1"/>
          </p:cNvSpPr>
          <p:nvPr>
            <p:ph type="ftr" sz="quarter" idx="11"/>
          </p:nvPr>
        </p:nvSpPr>
        <p:spPr/>
        <p:txBody>
          <a:bodyPr/>
          <a:lstStyle/>
          <a:p>
            <a:r>
              <a:rPr lang="en-US"/>
              <a:t>PHY 711  Fall 2023 -- Lecture 31</a:t>
            </a:r>
            <a:endParaRPr lang="en-US" dirty="0"/>
          </a:p>
        </p:txBody>
      </p:sp>
      <p:sp>
        <p:nvSpPr>
          <p:cNvPr id="9" name="Slide Number Placeholder 8"/>
          <p:cNvSpPr>
            <a:spLocks noGrp="1"/>
          </p:cNvSpPr>
          <p:nvPr>
            <p:ph type="sldNum" sz="quarter" idx="12"/>
          </p:nvPr>
        </p:nvSpPr>
        <p:spPr/>
        <p:txBody>
          <a:bodyPr/>
          <a:lstStyle/>
          <a:p>
            <a:fld id="{CE368B07-CEBF-4C80-90AF-53B34FA04CF3}" type="slidenum">
              <a:rPr lang="en-US" smtClean="0"/>
              <a:t>‹#›</a:t>
            </a:fld>
            <a:endParaRPr lang="en-US" dirty="0"/>
          </a:p>
        </p:txBody>
      </p:sp>
    </p:spTree>
    <p:extLst>
      <p:ext uri="{BB962C8B-B14F-4D97-AF65-F5344CB8AC3E}">
        <p14:creationId xmlns:p14="http://schemas.microsoft.com/office/powerpoint/2010/main" val="203692254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r>
              <a:rPr lang="en-US"/>
              <a:t>11/8/2022</a:t>
            </a:r>
            <a:endParaRPr lang="en-US" dirty="0"/>
          </a:p>
        </p:txBody>
      </p:sp>
      <p:sp>
        <p:nvSpPr>
          <p:cNvPr id="4" name="Footer Placeholder 3"/>
          <p:cNvSpPr>
            <a:spLocks noGrp="1"/>
          </p:cNvSpPr>
          <p:nvPr>
            <p:ph type="ftr" sz="quarter" idx="11"/>
          </p:nvPr>
        </p:nvSpPr>
        <p:spPr/>
        <p:txBody>
          <a:bodyPr/>
          <a:lstStyle/>
          <a:p>
            <a:r>
              <a:rPr lang="en-US"/>
              <a:t>PHY 711  Fall 2023 -- Lecture 31</a:t>
            </a:r>
            <a:endParaRPr lang="en-US" dirty="0"/>
          </a:p>
        </p:txBody>
      </p:sp>
      <p:sp>
        <p:nvSpPr>
          <p:cNvPr id="5" name="Slide Number Placeholder 4"/>
          <p:cNvSpPr>
            <a:spLocks noGrp="1"/>
          </p:cNvSpPr>
          <p:nvPr>
            <p:ph type="sldNum" sz="quarter" idx="12"/>
          </p:nvPr>
        </p:nvSpPr>
        <p:spPr/>
        <p:txBody>
          <a:bodyPr/>
          <a:lstStyle/>
          <a:p>
            <a:fld id="{CE368B07-CEBF-4C80-90AF-53B34FA04CF3}" type="slidenum">
              <a:rPr lang="en-US" smtClean="0"/>
              <a:t>‹#›</a:t>
            </a:fld>
            <a:endParaRPr lang="en-US" dirty="0"/>
          </a:p>
        </p:txBody>
      </p:sp>
    </p:spTree>
    <p:extLst>
      <p:ext uri="{BB962C8B-B14F-4D97-AF65-F5344CB8AC3E}">
        <p14:creationId xmlns:p14="http://schemas.microsoft.com/office/powerpoint/2010/main" val="366891639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sz="1400" b="1"/>
            </a:lvl1pPr>
          </a:lstStyle>
          <a:p>
            <a:r>
              <a:rPr lang="en-US"/>
              <a:t>11/8/2022</a:t>
            </a:r>
            <a:endParaRPr lang="en-US" dirty="0"/>
          </a:p>
        </p:txBody>
      </p:sp>
      <p:sp>
        <p:nvSpPr>
          <p:cNvPr id="3" name="Footer Placeholder 2"/>
          <p:cNvSpPr>
            <a:spLocks noGrp="1"/>
          </p:cNvSpPr>
          <p:nvPr>
            <p:ph type="ftr" sz="quarter" idx="11"/>
          </p:nvPr>
        </p:nvSpPr>
        <p:spPr/>
        <p:txBody>
          <a:bodyPr/>
          <a:lstStyle>
            <a:lvl1pPr>
              <a:defRPr sz="1400" b="1"/>
            </a:lvl1pPr>
          </a:lstStyle>
          <a:p>
            <a:r>
              <a:rPr lang="en-US"/>
              <a:t>PHY 711  Fall 2023 -- Lecture 31</a:t>
            </a:r>
            <a:endParaRPr lang="en-US" dirty="0"/>
          </a:p>
        </p:txBody>
      </p:sp>
      <p:sp>
        <p:nvSpPr>
          <p:cNvPr id="4" name="Slide Number Placeholder 3"/>
          <p:cNvSpPr>
            <a:spLocks noGrp="1"/>
          </p:cNvSpPr>
          <p:nvPr>
            <p:ph type="sldNum" sz="quarter" idx="12"/>
          </p:nvPr>
        </p:nvSpPr>
        <p:spPr/>
        <p:txBody>
          <a:bodyPr/>
          <a:lstStyle>
            <a:lvl1pPr>
              <a:defRPr sz="1400" b="1"/>
            </a:lvl1pPr>
          </a:lstStyle>
          <a:p>
            <a:fld id="{CE368B07-CEBF-4C80-90AF-53B34FA04CF3}" type="slidenum">
              <a:rPr lang="en-US" smtClean="0"/>
              <a:pPr/>
              <a:t>‹#›</a:t>
            </a:fld>
            <a:endParaRPr lang="en-US" dirty="0"/>
          </a:p>
        </p:txBody>
      </p:sp>
    </p:spTree>
    <p:extLst>
      <p:ext uri="{BB962C8B-B14F-4D97-AF65-F5344CB8AC3E}">
        <p14:creationId xmlns:p14="http://schemas.microsoft.com/office/powerpoint/2010/main" val="109586557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r>
              <a:rPr lang="en-US"/>
              <a:t>11/8/2022</a:t>
            </a:r>
            <a:endParaRPr lang="en-US" dirty="0"/>
          </a:p>
        </p:txBody>
      </p:sp>
      <p:sp>
        <p:nvSpPr>
          <p:cNvPr id="6" name="Footer Placeholder 5"/>
          <p:cNvSpPr>
            <a:spLocks noGrp="1"/>
          </p:cNvSpPr>
          <p:nvPr>
            <p:ph type="ftr" sz="quarter" idx="11"/>
          </p:nvPr>
        </p:nvSpPr>
        <p:spPr/>
        <p:txBody>
          <a:bodyPr/>
          <a:lstStyle/>
          <a:p>
            <a:r>
              <a:rPr lang="en-US"/>
              <a:t>PHY 711  Fall 2023 -- Lecture 31</a:t>
            </a:r>
            <a:endParaRPr lang="en-US" dirty="0"/>
          </a:p>
        </p:txBody>
      </p:sp>
      <p:sp>
        <p:nvSpPr>
          <p:cNvPr id="7" name="Slide Number Placeholder 6"/>
          <p:cNvSpPr>
            <a:spLocks noGrp="1"/>
          </p:cNvSpPr>
          <p:nvPr>
            <p:ph type="sldNum" sz="quarter" idx="12"/>
          </p:nvPr>
        </p:nvSpPr>
        <p:spPr/>
        <p:txBody>
          <a:bodyPr/>
          <a:lstStyle/>
          <a:p>
            <a:fld id="{CE368B07-CEBF-4C80-90AF-53B34FA04CF3}" type="slidenum">
              <a:rPr lang="en-US" smtClean="0"/>
              <a:t>‹#›</a:t>
            </a:fld>
            <a:endParaRPr lang="en-US" dirty="0"/>
          </a:p>
        </p:txBody>
      </p:sp>
    </p:spTree>
    <p:extLst>
      <p:ext uri="{BB962C8B-B14F-4D97-AF65-F5344CB8AC3E}">
        <p14:creationId xmlns:p14="http://schemas.microsoft.com/office/powerpoint/2010/main" val="142250246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r>
              <a:rPr lang="en-US"/>
              <a:t>11/8/2022</a:t>
            </a:r>
            <a:endParaRPr lang="en-US" dirty="0"/>
          </a:p>
        </p:txBody>
      </p:sp>
      <p:sp>
        <p:nvSpPr>
          <p:cNvPr id="6" name="Footer Placeholder 5"/>
          <p:cNvSpPr>
            <a:spLocks noGrp="1"/>
          </p:cNvSpPr>
          <p:nvPr>
            <p:ph type="ftr" sz="quarter" idx="11"/>
          </p:nvPr>
        </p:nvSpPr>
        <p:spPr/>
        <p:txBody>
          <a:bodyPr/>
          <a:lstStyle/>
          <a:p>
            <a:r>
              <a:rPr lang="en-US"/>
              <a:t>PHY 711  Fall 2023 -- Lecture 31</a:t>
            </a:r>
            <a:endParaRPr lang="en-US" dirty="0"/>
          </a:p>
        </p:txBody>
      </p:sp>
      <p:sp>
        <p:nvSpPr>
          <p:cNvPr id="7" name="Slide Number Placeholder 6"/>
          <p:cNvSpPr>
            <a:spLocks noGrp="1"/>
          </p:cNvSpPr>
          <p:nvPr>
            <p:ph type="sldNum" sz="quarter" idx="12"/>
          </p:nvPr>
        </p:nvSpPr>
        <p:spPr/>
        <p:txBody>
          <a:bodyPr/>
          <a:lstStyle/>
          <a:p>
            <a:fld id="{CE368B07-CEBF-4C80-90AF-53B34FA04CF3}" type="slidenum">
              <a:rPr lang="en-US" smtClean="0"/>
              <a:t>‹#›</a:t>
            </a:fld>
            <a:endParaRPr lang="en-US" dirty="0"/>
          </a:p>
        </p:txBody>
      </p:sp>
    </p:spTree>
    <p:extLst>
      <p:ext uri="{BB962C8B-B14F-4D97-AF65-F5344CB8AC3E}">
        <p14:creationId xmlns:p14="http://schemas.microsoft.com/office/powerpoint/2010/main" val="363024472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12.xml"/></Relationships>
</file>

<file path=ppt/slideMasters/_rels/slideMaster3.xml.rels><?xml version="1.0" encoding="UTF-8" standalone="yes"?>
<Relationships xmlns="http://schemas.openxmlformats.org/package/2006/relationships"><Relationship Id="rId3" Type="http://schemas.openxmlformats.org/officeDocument/2006/relationships/theme" Target="../theme/theme3.xml"/><Relationship Id="rId2" Type="http://schemas.openxmlformats.org/officeDocument/2006/relationships/slideLayout" Target="../slideLayouts/slideLayout14.xml"/><Relationship Id="rId1" Type="http://schemas.openxmlformats.org/officeDocument/2006/relationships/slideLayout" Target="../slideLayouts/slideLayout1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US"/>
              <a:t>11/8/2022</a:t>
            </a:r>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PHY 711  Fall 2023 -- Lecture 31</a:t>
            </a:r>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E368B07-CEBF-4C80-90AF-53B34FA04CF3}" type="slidenum">
              <a:rPr lang="en-US" smtClean="0"/>
              <a:t>‹#›</a:t>
            </a:fld>
            <a:endParaRPr lang="en-US" dirty="0"/>
          </a:p>
        </p:txBody>
      </p:sp>
    </p:spTree>
    <p:extLst>
      <p:ext uri="{BB962C8B-B14F-4D97-AF65-F5344CB8AC3E}">
        <p14:creationId xmlns:p14="http://schemas.microsoft.com/office/powerpoint/2010/main" val="270017271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US"/>
              <a:t>11/8/2022</a:t>
            </a:r>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PHY 711  Fall 2023 -- Lecture 31</a:t>
            </a:r>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E368B07-CEBF-4C80-90AF-53B34FA04CF3}" type="slidenum">
              <a:rPr lang="en-US" smtClean="0"/>
              <a:t>‹#›</a:t>
            </a:fld>
            <a:endParaRPr lang="en-US" dirty="0"/>
          </a:p>
        </p:txBody>
      </p:sp>
    </p:spTree>
    <p:extLst>
      <p:ext uri="{BB962C8B-B14F-4D97-AF65-F5344CB8AC3E}">
        <p14:creationId xmlns:p14="http://schemas.microsoft.com/office/powerpoint/2010/main" val="2700172715"/>
      </p:ext>
    </p:extLst>
  </p:cSld>
  <p:clrMap bg1="lt1" tx1="dk1" bg2="lt2" tx2="dk2" accent1="accent1" accent2="accent2" accent3="accent3" accent4="accent4" accent5="accent5" accent6="accent6" hlink="hlink" folHlink="folHlink"/>
  <p:sldLayoutIdLst>
    <p:sldLayoutId id="2147483661" r:id="rId1"/>
  </p:sldLayoutIdLst>
  <p:hf hdr="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US"/>
              <a:t>11/06/2023</a:t>
            </a:r>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PHY 711  Fall 2023 -- Lecture 30</a:t>
            </a:r>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E368B07-CEBF-4C80-90AF-53B34FA04CF3}" type="slidenum">
              <a:rPr lang="en-US" smtClean="0"/>
              <a:t>‹#›</a:t>
            </a:fld>
            <a:endParaRPr lang="en-US" dirty="0"/>
          </a:p>
        </p:txBody>
      </p:sp>
    </p:spTree>
    <p:extLst>
      <p:ext uri="{BB962C8B-B14F-4D97-AF65-F5344CB8AC3E}">
        <p14:creationId xmlns:p14="http://schemas.microsoft.com/office/powerpoint/2010/main" val="2700172715"/>
      </p:ext>
    </p:extLst>
  </p:cSld>
  <p:clrMap bg1="lt1" tx1="dk1" bg2="lt2" tx2="dk2" accent1="accent1" accent2="accent2" accent3="accent3" accent4="accent4" accent5="accent5" accent6="accent6" hlink="hlink" folHlink="folHlink"/>
  <p:sldLayoutIdLst>
    <p:sldLayoutId id="2147483664" r:id="rId1"/>
    <p:sldLayoutId id="2147483663" r:id="rId2"/>
  </p:sldLayoutIdLst>
  <p:hf hdr="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oleObject" Target="../embeddings/oleObject9.bin"/><Relationship Id="rId2" Type="http://schemas.openxmlformats.org/officeDocument/2006/relationships/notesSlide" Target="../notesSlides/notesSlide6.xml"/><Relationship Id="rId1" Type="http://schemas.openxmlformats.org/officeDocument/2006/relationships/slideLayout" Target="../slideLayouts/slideLayout13.xml"/><Relationship Id="rId6" Type="http://schemas.openxmlformats.org/officeDocument/2006/relationships/image" Target="../media/image13.wmf"/><Relationship Id="rId5" Type="http://schemas.openxmlformats.org/officeDocument/2006/relationships/oleObject" Target="../embeddings/oleObject10.bin"/><Relationship Id="rId4" Type="http://schemas.openxmlformats.org/officeDocument/2006/relationships/image" Target="../media/image12.wmf"/></Relationships>
</file>

<file path=ppt/slides/_rels/slide11.xml.rels><?xml version="1.0" encoding="UTF-8" standalone="yes"?>
<Relationships xmlns="http://schemas.openxmlformats.org/package/2006/relationships"><Relationship Id="rId8" Type="http://schemas.openxmlformats.org/officeDocument/2006/relationships/image" Target="../media/image16.wmf"/><Relationship Id="rId3" Type="http://schemas.openxmlformats.org/officeDocument/2006/relationships/oleObject" Target="../embeddings/oleObject11.bin"/><Relationship Id="rId7" Type="http://schemas.openxmlformats.org/officeDocument/2006/relationships/oleObject" Target="../embeddings/oleObject13.bin"/><Relationship Id="rId2" Type="http://schemas.openxmlformats.org/officeDocument/2006/relationships/notesSlide" Target="../notesSlides/notesSlide7.xml"/><Relationship Id="rId1" Type="http://schemas.openxmlformats.org/officeDocument/2006/relationships/slideLayout" Target="../slideLayouts/slideLayout13.xml"/><Relationship Id="rId6" Type="http://schemas.openxmlformats.org/officeDocument/2006/relationships/image" Target="../media/image15.wmf"/><Relationship Id="rId5" Type="http://schemas.openxmlformats.org/officeDocument/2006/relationships/oleObject" Target="../embeddings/oleObject12.bin"/><Relationship Id="rId4" Type="http://schemas.openxmlformats.org/officeDocument/2006/relationships/image" Target="../media/image14.wmf"/></Relationships>
</file>

<file path=ppt/slides/_rels/slide12.xml.rels><?xml version="1.0" encoding="UTF-8" standalone="yes"?>
<Relationships xmlns="http://schemas.openxmlformats.org/package/2006/relationships"><Relationship Id="rId3" Type="http://schemas.openxmlformats.org/officeDocument/2006/relationships/oleObject" Target="../embeddings/oleObject14.bin"/><Relationship Id="rId2" Type="http://schemas.openxmlformats.org/officeDocument/2006/relationships/notesSlide" Target="../notesSlides/notesSlide8.xml"/><Relationship Id="rId1" Type="http://schemas.openxmlformats.org/officeDocument/2006/relationships/slideLayout" Target="../slideLayouts/slideLayout13.xml"/><Relationship Id="rId6" Type="http://schemas.openxmlformats.org/officeDocument/2006/relationships/image" Target="../media/image18.wmf"/><Relationship Id="rId5" Type="http://schemas.openxmlformats.org/officeDocument/2006/relationships/oleObject" Target="../embeddings/oleObject15.bin"/><Relationship Id="rId4" Type="http://schemas.openxmlformats.org/officeDocument/2006/relationships/image" Target="../media/image17.wmf"/></Relationships>
</file>

<file path=ppt/slides/_rels/slide13.xml.rels><?xml version="1.0" encoding="UTF-8" standalone="yes"?>
<Relationships xmlns="http://schemas.openxmlformats.org/package/2006/relationships"><Relationship Id="rId3" Type="http://schemas.openxmlformats.org/officeDocument/2006/relationships/oleObject" Target="../embeddings/oleObject16.bin"/><Relationship Id="rId2" Type="http://schemas.openxmlformats.org/officeDocument/2006/relationships/notesSlide" Target="../notesSlides/notesSlide9.xml"/><Relationship Id="rId1" Type="http://schemas.openxmlformats.org/officeDocument/2006/relationships/slideLayout" Target="../slideLayouts/slideLayout13.xml"/><Relationship Id="rId6" Type="http://schemas.openxmlformats.org/officeDocument/2006/relationships/image" Target="../media/image20.wmf"/><Relationship Id="rId5" Type="http://schemas.openxmlformats.org/officeDocument/2006/relationships/oleObject" Target="../embeddings/oleObject17.bin"/><Relationship Id="rId4" Type="http://schemas.openxmlformats.org/officeDocument/2006/relationships/image" Target="../media/image19.wmf"/></Relationships>
</file>

<file path=ppt/slides/_rels/slide14.xml.rels><?xml version="1.0" encoding="UTF-8" standalone="yes"?>
<Relationships xmlns="http://schemas.openxmlformats.org/package/2006/relationships"><Relationship Id="rId8" Type="http://schemas.openxmlformats.org/officeDocument/2006/relationships/image" Target="../media/image23.wmf"/><Relationship Id="rId3" Type="http://schemas.openxmlformats.org/officeDocument/2006/relationships/oleObject" Target="../embeddings/oleObject18.bin"/><Relationship Id="rId7" Type="http://schemas.openxmlformats.org/officeDocument/2006/relationships/oleObject" Target="../embeddings/oleObject20.bin"/><Relationship Id="rId2" Type="http://schemas.openxmlformats.org/officeDocument/2006/relationships/notesSlide" Target="../notesSlides/notesSlide10.xml"/><Relationship Id="rId1" Type="http://schemas.openxmlformats.org/officeDocument/2006/relationships/slideLayout" Target="../slideLayouts/slideLayout13.xml"/><Relationship Id="rId6" Type="http://schemas.openxmlformats.org/officeDocument/2006/relationships/image" Target="../media/image22.wmf"/><Relationship Id="rId5" Type="http://schemas.openxmlformats.org/officeDocument/2006/relationships/oleObject" Target="../embeddings/oleObject19.bin"/><Relationship Id="rId4" Type="http://schemas.openxmlformats.org/officeDocument/2006/relationships/image" Target="../media/image21.wmf"/></Relationships>
</file>

<file path=ppt/slides/_rels/slide15.xml.rels><?xml version="1.0" encoding="UTF-8" standalone="yes"?>
<Relationships xmlns="http://schemas.openxmlformats.org/package/2006/relationships"><Relationship Id="rId8" Type="http://schemas.openxmlformats.org/officeDocument/2006/relationships/image" Target="../media/image23.wmf"/><Relationship Id="rId3" Type="http://schemas.openxmlformats.org/officeDocument/2006/relationships/oleObject" Target="../embeddings/oleObject21.bin"/><Relationship Id="rId7" Type="http://schemas.openxmlformats.org/officeDocument/2006/relationships/oleObject" Target="../embeddings/oleObject23.bin"/><Relationship Id="rId2" Type="http://schemas.openxmlformats.org/officeDocument/2006/relationships/notesSlide" Target="../notesSlides/notesSlide11.xml"/><Relationship Id="rId1" Type="http://schemas.openxmlformats.org/officeDocument/2006/relationships/slideLayout" Target="../slideLayouts/slideLayout13.xml"/><Relationship Id="rId6" Type="http://schemas.openxmlformats.org/officeDocument/2006/relationships/image" Target="../media/image22.wmf"/><Relationship Id="rId5" Type="http://schemas.openxmlformats.org/officeDocument/2006/relationships/oleObject" Target="../embeddings/oleObject22.bin"/><Relationship Id="rId4" Type="http://schemas.openxmlformats.org/officeDocument/2006/relationships/image" Target="../media/image24.wmf"/><Relationship Id="rId9" Type="http://schemas.openxmlformats.org/officeDocument/2006/relationships/image" Target="../media/image25.png"/></Relationships>
</file>

<file path=ppt/slides/_rels/slide16.xml.rels><?xml version="1.0" encoding="UTF-8" standalone="yes"?>
<Relationships xmlns="http://schemas.openxmlformats.org/package/2006/relationships"><Relationship Id="rId3" Type="http://schemas.openxmlformats.org/officeDocument/2006/relationships/oleObject" Target="../embeddings/oleObject24.bin"/><Relationship Id="rId2" Type="http://schemas.openxmlformats.org/officeDocument/2006/relationships/notesSlide" Target="../notesSlides/notesSlide12.xml"/><Relationship Id="rId1" Type="http://schemas.openxmlformats.org/officeDocument/2006/relationships/slideLayout" Target="../slideLayouts/slideLayout13.xml"/><Relationship Id="rId6" Type="http://schemas.openxmlformats.org/officeDocument/2006/relationships/image" Target="../media/image27.wmf"/><Relationship Id="rId5" Type="http://schemas.openxmlformats.org/officeDocument/2006/relationships/oleObject" Target="../embeddings/oleObject25.bin"/><Relationship Id="rId4" Type="http://schemas.openxmlformats.org/officeDocument/2006/relationships/image" Target="../media/image26.wmf"/></Relationships>
</file>

<file path=ppt/slides/_rels/slide17.xml.rels><?xml version="1.0" encoding="UTF-8" standalone="yes"?>
<Relationships xmlns="http://schemas.openxmlformats.org/package/2006/relationships"><Relationship Id="rId3" Type="http://schemas.openxmlformats.org/officeDocument/2006/relationships/oleObject" Target="../embeddings/oleObject26.bin"/><Relationship Id="rId2" Type="http://schemas.openxmlformats.org/officeDocument/2006/relationships/notesSlide" Target="../notesSlides/notesSlide13.xml"/><Relationship Id="rId1" Type="http://schemas.openxmlformats.org/officeDocument/2006/relationships/slideLayout" Target="../slideLayouts/slideLayout13.xml"/><Relationship Id="rId4" Type="http://schemas.openxmlformats.org/officeDocument/2006/relationships/image" Target="../media/image28.wmf"/></Relationships>
</file>

<file path=ppt/slides/_rels/slide18.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4.xml"/><Relationship Id="rId1" Type="http://schemas.openxmlformats.org/officeDocument/2006/relationships/slideLayout" Target="../slideLayouts/slideLayout13.xml"/><Relationship Id="rId5" Type="http://schemas.openxmlformats.org/officeDocument/2006/relationships/image" Target="../media/image30.wmf"/><Relationship Id="rId4" Type="http://schemas.openxmlformats.org/officeDocument/2006/relationships/oleObject" Target="../embeddings/oleObject27.bin"/></Relationships>
</file>

<file path=ppt/slides/_rels/slide19.xml.rels><?xml version="1.0" encoding="UTF-8" standalone="yes"?>
<Relationships xmlns="http://schemas.openxmlformats.org/package/2006/relationships"><Relationship Id="rId3" Type="http://schemas.openxmlformats.org/officeDocument/2006/relationships/image" Target="../media/image31.gif"/><Relationship Id="rId2" Type="http://schemas.openxmlformats.org/officeDocument/2006/relationships/notesSlide" Target="../notesSlides/notesSlide15.xml"/><Relationship Id="rId1" Type="http://schemas.openxmlformats.org/officeDocument/2006/relationships/slideLayout" Target="../slideLayouts/slideLayout7.xml"/><Relationship Id="rId4" Type="http://schemas.openxmlformats.org/officeDocument/2006/relationships/hyperlink" Target="https://www.acs.psu.edu/drussell/Demos/waves/wavemotion.html" TargetMode="Externa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6.xml"/><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17.xml"/><Relationship Id="rId1" Type="http://schemas.openxmlformats.org/officeDocument/2006/relationships/slideLayout" Target="../slideLayouts/slideLayout12.xml"/><Relationship Id="rId4" Type="http://schemas.openxmlformats.org/officeDocument/2006/relationships/image" Target="../media/image34.png"/></Relationships>
</file>

<file path=ppt/slides/_rels/slide22.xml.rels><?xml version="1.0" encoding="UTF-8" standalone="yes"?>
<Relationships xmlns="http://schemas.openxmlformats.org/package/2006/relationships"><Relationship Id="rId3" Type="http://schemas.openxmlformats.org/officeDocument/2006/relationships/oleObject" Target="../embeddings/oleObject28.bin"/><Relationship Id="rId2" Type="http://schemas.openxmlformats.org/officeDocument/2006/relationships/notesSlide" Target="../notesSlides/notesSlide18.xml"/><Relationship Id="rId1" Type="http://schemas.openxmlformats.org/officeDocument/2006/relationships/slideLayout" Target="../slideLayouts/slideLayout12.xml"/><Relationship Id="rId6" Type="http://schemas.openxmlformats.org/officeDocument/2006/relationships/image" Target="../media/image36.wmf"/><Relationship Id="rId5" Type="http://schemas.openxmlformats.org/officeDocument/2006/relationships/oleObject" Target="../embeddings/oleObject29.bin"/><Relationship Id="rId4" Type="http://schemas.openxmlformats.org/officeDocument/2006/relationships/image" Target="../media/image35.wmf"/></Relationships>
</file>

<file path=ppt/slides/_rels/slide23.xml.rels><?xml version="1.0" encoding="UTF-8" standalone="yes"?>
<Relationships xmlns="http://schemas.openxmlformats.org/package/2006/relationships"><Relationship Id="rId3" Type="http://schemas.openxmlformats.org/officeDocument/2006/relationships/image" Target="../media/image32.png"/><Relationship Id="rId7" Type="http://schemas.openxmlformats.org/officeDocument/2006/relationships/image" Target="../media/image38.wmf"/><Relationship Id="rId2" Type="http://schemas.openxmlformats.org/officeDocument/2006/relationships/notesSlide" Target="../notesSlides/notesSlide19.xml"/><Relationship Id="rId1" Type="http://schemas.openxmlformats.org/officeDocument/2006/relationships/slideLayout" Target="../slideLayouts/slideLayout12.xml"/><Relationship Id="rId6" Type="http://schemas.openxmlformats.org/officeDocument/2006/relationships/oleObject" Target="../embeddings/oleObject31.bin"/><Relationship Id="rId5" Type="http://schemas.openxmlformats.org/officeDocument/2006/relationships/image" Target="../media/image37.wmf"/><Relationship Id="rId4" Type="http://schemas.openxmlformats.org/officeDocument/2006/relationships/oleObject" Target="../embeddings/oleObject30.bin"/></Relationships>
</file>

<file path=ppt/slides/_rels/slide24.xml.rels><?xml version="1.0" encoding="UTF-8" standalone="yes"?>
<Relationships xmlns="http://schemas.openxmlformats.org/package/2006/relationships"><Relationship Id="rId8" Type="http://schemas.openxmlformats.org/officeDocument/2006/relationships/oleObject" Target="../embeddings/oleObject34.bin"/><Relationship Id="rId3" Type="http://schemas.openxmlformats.org/officeDocument/2006/relationships/image" Target="../media/image32.png"/><Relationship Id="rId7" Type="http://schemas.openxmlformats.org/officeDocument/2006/relationships/image" Target="../media/image40.wmf"/><Relationship Id="rId2" Type="http://schemas.openxmlformats.org/officeDocument/2006/relationships/notesSlide" Target="../notesSlides/notesSlide20.xml"/><Relationship Id="rId1" Type="http://schemas.openxmlformats.org/officeDocument/2006/relationships/slideLayout" Target="../slideLayouts/slideLayout12.xml"/><Relationship Id="rId6" Type="http://schemas.openxmlformats.org/officeDocument/2006/relationships/oleObject" Target="../embeddings/oleObject33.bin"/><Relationship Id="rId5" Type="http://schemas.openxmlformats.org/officeDocument/2006/relationships/image" Target="../media/image39.wmf"/><Relationship Id="rId4" Type="http://schemas.openxmlformats.org/officeDocument/2006/relationships/oleObject" Target="../embeddings/oleObject32.bin"/><Relationship Id="rId9" Type="http://schemas.openxmlformats.org/officeDocument/2006/relationships/image" Target="../media/image41.wmf"/></Relationships>
</file>

<file path=ppt/slides/_rels/slide25.xml.rels><?xml version="1.0" encoding="UTF-8" standalone="yes"?>
<Relationships xmlns="http://schemas.openxmlformats.org/package/2006/relationships"><Relationship Id="rId8" Type="http://schemas.openxmlformats.org/officeDocument/2006/relationships/image" Target="../media/image44.wmf"/><Relationship Id="rId3" Type="http://schemas.openxmlformats.org/officeDocument/2006/relationships/image" Target="../media/image42.png"/><Relationship Id="rId7" Type="http://schemas.openxmlformats.org/officeDocument/2006/relationships/oleObject" Target="../embeddings/oleObject36.bin"/><Relationship Id="rId2" Type="http://schemas.openxmlformats.org/officeDocument/2006/relationships/notesSlide" Target="../notesSlides/notesSlide21.xml"/><Relationship Id="rId1" Type="http://schemas.openxmlformats.org/officeDocument/2006/relationships/slideLayout" Target="../slideLayouts/slideLayout12.xml"/><Relationship Id="rId6" Type="http://schemas.openxmlformats.org/officeDocument/2006/relationships/image" Target="../media/image32.png"/><Relationship Id="rId5" Type="http://schemas.openxmlformats.org/officeDocument/2006/relationships/image" Target="../media/image43.wmf"/><Relationship Id="rId10" Type="http://schemas.openxmlformats.org/officeDocument/2006/relationships/image" Target="../media/image45.wmf"/><Relationship Id="rId4" Type="http://schemas.openxmlformats.org/officeDocument/2006/relationships/oleObject" Target="../embeddings/oleObject35.bin"/><Relationship Id="rId9" Type="http://schemas.openxmlformats.org/officeDocument/2006/relationships/oleObject" Target="../embeddings/oleObject37.bin"/></Relationships>
</file>

<file path=ppt/slides/_rels/slide26.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22.xml"/><Relationship Id="rId1" Type="http://schemas.openxmlformats.org/officeDocument/2006/relationships/slideLayout" Target="../slideLayouts/slideLayout12.xml"/><Relationship Id="rId4" Type="http://schemas.openxmlformats.org/officeDocument/2006/relationships/image" Target="../media/image34.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3" Type="http://schemas.openxmlformats.org/officeDocument/2006/relationships/oleObject" Target="../embeddings/oleObject38.bin"/><Relationship Id="rId2" Type="http://schemas.openxmlformats.org/officeDocument/2006/relationships/notesSlide" Target="../notesSlides/notesSlide23.xml"/><Relationship Id="rId1" Type="http://schemas.openxmlformats.org/officeDocument/2006/relationships/slideLayout" Target="../slideLayouts/slideLayout7.xml"/><Relationship Id="rId6" Type="http://schemas.openxmlformats.org/officeDocument/2006/relationships/image" Target="../media/image47.wmf"/><Relationship Id="rId5" Type="http://schemas.openxmlformats.org/officeDocument/2006/relationships/oleObject" Target="../embeddings/oleObject39.bin"/><Relationship Id="rId4" Type="http://schemas.openxmlformats.org/officeDocument/2006/relationships/image" Target="../media/image46.wmf"/></Relationships>
</file>

<file path=ppt/slides/_rels/slide29.xml.rels><?xml version="1.0" encoding="UTF-8" standalone="yes"?>
<Relationships xmlns="http://schemas.openxmlformats.org/package/2006/relationships"><Relationship Id="rId3" Type="http://schemas.openxmlformats.org/officeDocument/2006/relationships/oleObject" Target="../embeddings/oleObject40.bin"/><Relationship Id="rId2" Type="http://schemas.openxmlformats.org/officeDocument/2006/relationships/notesSlide" Target="../notesSlides/notesSlide24.xml"/><Relationship Id="rId1" Type="http://schemas.openxmlformats.org/officeDocument/2006/relationships/slideLayout" Target="../slideLayouts/slideLayout7.xml"/><Relationship Id="rId6" Type="http://schemas.openxmlformats.org/officeDocument/2006/relationships/image" Target="../media/image49.wmf"/><Relationship Id="rId5" Type="http://schemas.openxmlformats.org/officeDocument/2006/relationships/oleObject" Target="../embeddings/oleObject41.bin"/><Relationship Id="rId4" Type="http://schemas.openxmlformats.org/officeDocument/2006/relationships/image" Target="../media/image48.wmf"/></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oleObject" Target="../embeddings/oleObject42.bin"/><Relationship Id="rId2" Type="http://schemas.openxmlformats.org/officeDocument/2006/relationships/notesSlide" Target="../notesSlides/notesSlide25.xml"/><Relationship Id="rId1" Type="http://schemas.openxmlformats.org/officeDocument/2006/relationships/slideLayout" Target="../slideLayouts/slideLayout7.xml"/><Relationship Id="rId6" Type="http://schemas.openxmlformats.org/officeDocument/2006/relationships/image" Target="../media/image51.wmf"/><Relationship Id="rId5" Type="http://schemas.openxmlformats.org/officeDocument/2006/relationships/oleObject" Target="../embeddings/oleObject43.bin"/><Relationship Id="rId4" Type="http://schemas.openxmlformats.org/officeDocument/2006/relationships/image" Target="../media/image50.wmf"/></Relationships>
</file>

<file path=ppt/slides/_rels/slide31.xml.rels><?xml version="1.0" encoding="UTF-8" standalone="yes"?>
<Relationships xmlns="http://schemas.openxmlformats.org/package/2006/relationships"><Relationship Id="rId3" Type="http://schemas.openxmlformats.org/officeDocument/2006/relationships/oleObject" Target="../embeddings/oleObject44.bin"/><Relationship Id="rId2" Type="http://schemas.openxmlformats.org/officeDocument/2006/relationships/notesSlide" Target="../notesSlides/notesSlide26.xml"/><Relationship Id="rId1" Type="http://schemas.openxmlformats.org/officeDocument/2006/relationships/slideLayout" Target="../slideLayouts/slideLayout7.xml"/><Relationship Id="rId6" Type="http://schemas.openxmlformats.org/officeDocument/2006/relationships/image" Target="../media/image53.wmf"/><Relationship Id="rId5" Type="http://schemas.openxmlformats.org/officeDocument/2006/relationships/oleObject" Target="../embeddings/oleObject45.bin"/><Relationship Id="rId4" Type="http://schemas.openxmlformats.org/officeDocument/2006/relationships/image" Target="../media/image52.wmf"/></Relationships>
</file>

<file path=ppt/slides/_rels/slide32.xml.rels><?xml version="1.0" encoding="UTF-8" standalone="yes"?>
<Relationships xmlns="http://schemas.openxmlformats.org/package/2006/relationships"><Relationship Id="rId3" Type="http://schemas.openxmlformats.org/officeDocument/2006/relationships/oleObject" Target="../embeddings/oleObject46.bin"/><Relationship Id="rId2" Type="http://schemas.openxmlformats.org/officeDocument/2006/relationships/notesSlide" Target="../notesSlides/notesSlide27.xml"/><Relationship Id="rId1" Type="http://schemas.openxmlformats.org/officeDocument/2006/relationships/slideLayout" Target="../slideLayouts/slideLayout7.xml"/><Relationship Id="rId4" Type="http://schemas.openxmlformats.org/officeDocument/2006/relationships/image" Target="../media/image54.wmf"/></Relationships>
</file>

<file path=ppt/slides/_rels/slide33.xml.rels><?xml version="1.0" encoding="UTF-8" standalone="yes"?>
<Relationships xmlns="http://schemas.openxmlformats.org/package/2006/relationships"><Relationship Id="rId3" Type="http://schemas.openxmlformats.org/officeDocument/2006/relationships/oleObject" Target="../embeddings/oleObject47.bin"/><Relationship Id="rId2" Type="http://schemas.openxmlformats.org/officeDocument/2006/relationships/notesSlide" Target="../notesSlides/notesSlide28.xml"/><Relationship Id="rId1" Type="http://schemas.openxmlformats.org/officeDocument/2006/relationships/slideLayout" Target="../slideLayouts/slideLayout7.xml"/><Relationship Id="rId4" Type="http://schemas.openxmlformats.org/officeDocument/2006/relationships/image" Target="../media/image55.wmf"/></Relationships>
</file>

<file path=ppt/slides/_rels/slide34.xml.rels><?xml version="1.0" encoding="UTF-8" standalone="yes"?>
<Relationships xmlns="http://schemas.openxmlformats.org/package/2006/relationships"><Relationship Id="rId3" Type="http://schemas.openxmlformats.org/officeDocument/2006/relationships/oleObject" Target="../embeddings/oleObject48.bin"/><Relationship Id="rId2" Type="http://schemas.openxmlformats.org/officeDocument/2006/relationships/notesSlide" Target="../notesSlides/notesSlide29.xml"/><Relationship Id="rId1" Type="http://schemas.openxmlformats.org/officeDocument/2006/relationships/slideLayout" Target="../slideLayouts/slideLayout7.xml"/><Relationship Id="rId6" Type="http://schemas.openxmlformats.org/officeDocument/2006/relationships/image" Target="../media/image57.wmf"/><Relationship Id="rId5" Type="http://schemas.openxmlformats.org/officeDocument/2006/relationships/oleObject" Target="../embeddings/oleObject49.bin"/><Relationship Id="rId4" Type="http://schemas.openxmlformats.org/officeDocument/2006/relationships/image" Target="../media/image56.wmf"/></Relationships>
</file>

<file path=ppt/slides/_rels/slide35.xml.rels><?xml version="1.0" encoding="UTF-8" standalone="yes"?>
<Relationships xmlns="http://schemas.openxmlformats.org/package/2006/relationships"><Relationship Id="rId3" Type="http://schemas.openxmlformats.org/officeDocument/2006/relationships/oleObject" Target="../embeddings/oleObject50.bin"/><Relationship Id="rId2" Type="http://schemas.openxmlformats.org/officeDocument/2006/relationships/notesSlide" Target="../notesSlides/notesSlide30.xml"/><Relationship Id="rId1" Type="http://schemas.openxmlformats.org/officeDocument/2006/relationships/slideLayout" Target="../slideLayouts/slideLayout7.xml"/><Relationship Id="rId6" Type="http://schemas.openxmlformats.org/officeDocument/2006/relationships/image" Target="../media/image59.wmf"/><Relationship Id="rId5" Type="http://schemas.openxmlformats.org/officeDocument/2006/relationships/oleObject" Target="../embeddings/oleObject51.bin"/><Relationship Id="rId4" Type="http://schemas.openxmlformats.org/officeDocument/2006/relationships/image" Target="../media/image58.wmf"/></Relationships>
</file>

<file path=ppt/slides/_rels/slide36.xml.rels><?xml version="1.0" encoding="UTF-8" standalone="yes"?>
<Relationships xmlns="http://schemas.openxmlformats.org/package/2006/relationships"><Relationship Id="rId8" Type="http://schemas.openxmlformats.org/officeDocument/2006/relationships/image" Target="../media/image61.wmf"/><Relationship Id="rId3" Type="http://schemas.openxmlformats.org/officeDocument/2006/relationships/oleObject" Target="../embeddings/oleObject52.bin"/><Relationship Id="rId7" Type="http://schemas.openxmlformats.org/officeDocument/2006/relationships/oleObject" Target="../embeddings/oleObject54.bin"/><Relationship Id="rId2" Type="http://schemas.openxmlformats.org/officeDocument/2006/relationships/notesSlide" Target="../notesSlides/notesSlide31.xml"/><Relationship Id="rId1" Type="http://schemas.openxmlformats.org/officeDocument/2006/relationships/slideLayout" Target="../slideLayouts/slideLayout7.xml"/><Relationship Id="rId6" Type="http://schemas.openxmlformats.org/officeDocument/2006/relationships/image" Target="../media/image59.wmf"/><Relationship Id="rId5" Type="http://schemas.openxmlformats.org/officeDocument/2006/relationships/oleObject" Target="../embeddings/oleObject53.bin"/><Relationship Id="rId4" Type="http://schemas.openxmlformats.org/officeDocument/2006/relationships/image" Target="../media/image60.wmf"/></Relationships>
</file>

<file path=ppt/slides/_rels/slide37.xml.rels><?xml version="1.0" encoding="UTF-8" standalone="yes"?>
<Relationships xmlns="http://schemas.openxmlformats.org/package/2006/relationships"><Relationship Id="rId3" Type="http://schemas.openxmlformats.org/officeDocument/2006/relationships/oleObject" Target="../embeddings/oleObject55.bin"/><Relationship Id="rId2" Type="http://schemas.openxmlformats.org/officeDocument/2006/relationships/notesSlide" Target="../notesSlides/notesSlide32.xml"/><Relationship Id="rId1" Type="http://schemas.openxmlformats.org/officeDocument/2006/relationships/slideLayout" Target="../slideLayouts/slideLayout7.xml"/><Relationship Id="rId6" Type="http://schemas.openxmlformats.org/officeDocument/2006/relationships/image" Target="../media/image63.wmf"/><Relationship Id="rId5" Type="http://schemas.openxmlformats.org/officeDocument/2006/relationships/oleObject" Target="../embeddings/oleObject56.bin"/><Relationship Id="rId4" Type="http://schemas.openxmlformats.org/officeDocument/2006/relationships/image" Target="../media/image62.emf"/></Relationships>
</file>

<file path=ppt/slides/_rels/slide38.xml.rels><?xml version="1.0" encoding="UTF-8" standalone="yes"?>
<Relationships xmlns="http://schemas.openxmlformats.org/package/2006/relationships"><Relationship Id="rId3" Type="http://schemas.openxmlformats.org/officeDocument/2006/relationships/oleObject" Target="../embeddings/oleObject57.bin"/><Relationship Id="rId2" Type="http://schemas.openxmlformats.org/officeDocument/2006/relationships/notesSlide" Target="../notesSlides/notesSlide33.xml"/><Relationship Id="rId1" Type="http://schemas.openxmlformats.org/officeDocument/2006/relationships/slideLayout" Target="../slideLayouts/slideLayout7.xml"/><Relationship Id="rId6" Type="http://schemas.openxmlformats.org/officeDocument/2006/relationships/image" Target="../media/image65.wmf"/><Relationship Id="rId5" Type="http://schemas.openxmlformats.org/officeDocument/2006/relationships/oleObject" Target="../embeddings/oleObject58.bin"/><Relationship Id="rId4" Type="http://schemas.openxmlformats.org/officeDocument/2006/relationships/image" Target="../media/image64.wmf"/></Relationships>
</file>

<file path=ppt/slides/_rels/slide39.xml.rels><?xml version="1.0" encoding="UTF-8" standalone="yes"?>
<Relationships xmlns="http://schemas.openxmlformats.org/package/2006/relationships"><Relationship Id="rId3" Type="http://schemas.openxmlformats.org/officeDocument/2006/relationships/oleObject" Target="../embeddings/oleObject59.bin"/><Relationship Id="rId2" Type="http://schemas.openxmlformats.org/officeDocument/2006/relationships/notesSlide" Target="../notesSlides/notesSlide34.xml"/><Relationship Id="rId1" Type="http://schemas.openxmlformats.org/officeDocument/2006/relationships/slideLayout" Target="../slideLayouts/slideLayout7.xml"/><Relationship Id="rId4" Type="http://schemas.openxmlformats.org/officeDocument/2006/relationships/image" Target="../media/image66.wmf"/></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8" Type="http://schemas.openxmlformats.org/officeDocument/2006/relationships/image" Target="../media/image69.wmf"/><Relationship Id="rId3" Type="http://schemas.openxmlformats.org/officeDocument/2006/relationships/oleObject" Target="../embeddings/oleObject60.bin"/><Relationship Id="rId7" Type="http://schemas.openxmlformats.org/officeDocument/2006/relationships/oleObject" Target="../embeddings/oleObject62.bin"/><Relationship Id="rId2" Type="http://schemas.openxmlformats.org/officeDocument/2006/relationships/notesSlide" Target="../notesSlides/notesSlide35.xml"/><Relationship Id="rId1" Type="http://schemas.openxmlformats.org/officeDocument/2006/relationships/slideLayout" Target="../slideLayouts/slideLayout7.xml"/><Relationship Id="rId6" Type="http://schemas.openxmlformats.org/officeDocument/2006/relationships/image" Target="../media/image68.wmf"/><Relationship Id="rId5" Type="http://schemas.openxmlformats.org/officeDocument/2006/relationships/oleObject" Target="../embeddings/oleObject61.bin"/><Relationship Id="rId4" Type="http://schemas.openxmlformats.org/officeDocument/2006/relationships/image" Target="../media/image67.wmf"/></Relationships>
</file>

<file path=ppt/slides/_rels/slide41.xml.rels><?xml version="1.0" encoding="UTF-8" standalone="yes"?>
<Relationships xmlns="http://schemas.openxmlformats.org/package/2006/relationships"><Relationship Id="rId3" Type="http://schemas.openxmlformats.org/officeDocument/2006/relationships/image" Target="../media/image70.png"/><Relationship Id="rId2" Type="http://schemas.openxmlformats.org/officeDocument/2006/relationships/notesSlide" Target="../notesSlides/notesSlide36.xml"/><Relationship Id="rId1" Type="http://schemas.openxmlformats.org/officeDocument/2006/relationships/slideLayout" Target="../slideLayouts/slideLayout7.xml"/><Relationship Id="rId4" Type="http://schemas.openxmlformats.org/officeDocument/2006/relationships/image" Target="../media/image71.png"/></Relationships>
</file>

<file path=ppt/slides/_rels/slide42.xml.rels><?xml version="1.0" encoding="UTF-8" standalone="yes"?>
<Relationships xmlns="http://schemas.openxmlformats.org/package/2006/relationships"><Relationship Id="rId3" Type="http://schemas.openxmlformats.org/officeDocument/2006/relationships/image" Target="../media/image72.gif"/><Relationship Id="rId2" Type="http://schemas.openxmlformats.org/officeDocument/2006/relationships/notesSlide" Target="../notesSlides/notesSlide37.xml"/><Relationship Id="rId1" Type="http://schemas.openxmlformats.org/officeDocument/2006/relationships/slideLayout" Target="../slideLayouts/slideLayout7.xml"/><Relationship Id="rId4" Type="http://schemas.openxmlformats.org/officeDocument/2006/relationships/image" Target="../media/image73.gif"/></Relationships>
</file>

<file path=ppt/slides/_rels/slide43.xml.rels><?xml version="1.0" encoding="UTF-8" standalone="yes"?>
<Relationships xmlns="http://schemas.openxmlformats.org/package/2006/relationships"><Relationship Id="rId3" Type="http://schemas.openxmlformats.org/officeDocument/2006/relationships/image" Target="../media/image71.png"/><Relationship Id="rId2" Type="http://schemas.openxmlformats.org/officeDocument/2006/relationships/notesSlide" Target="../notesSlides/notesSlide38.xml"/><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3" Type="http://schemas.openxmlformats.org/officeDocument/2006/relationships/image" Target="../media/image74.png"/><Relationship Id="rId2" Type="http://schemas.openxmlformats.org/officeDocument/2006/relationships/notesSlide" Target="../notesSlides/notesSlide39.xml"/><Relationship Id="rId1" Type="http://schemas.openxmlformats.org/officeDocument/2006/relationships/slideLayout" Target="../slideLayouts/slideLayout7.xml"/><Relationship Id="rId4" Type="http://schemas.openxmlformats.org/officeDocument/2006/relationships/image" Target="../media/image75.png"/></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3" Type="http://schemas.openxmlformats.org/officeDocument/2006/relationships/image" Target="../media/image76.png"/><Relationship Id="rId2" Type="http://schemas.openxmlformats.org/officeDocument/2006/relationships/notesSlide" Target="../notesSlides/notesSlide41.xml"/><Relationship Id="rId1" Type="http://schemas.openxmlformats.org/officeDocument/2006/relationships/slideLayout" Target="../slideLayouts/slideLayout7.xml"/><Relationship Id="rId5" Type="http://schemas.openxmlformats.org/officeDocument/2006/relationships/image" Target="../media/image77.wmf"/><Relationship Id="rId4" Type="http://schemas.openxmlformats.org/officeDocument/2006/relationships/oleObject" Target="../embeddings/oleObject63.bin"/></Relationships>
</file>

<file path=ppt/slides/_rels/slide47.xml.rels><?xml version="1.0" encoding="UTF-8" standalone="yes"?>
<Relationships xmlns="http://schemas.openxmlformats.org/package/2006/relationships"><Relationship Id="rId3" Type="http://schemas.openxmlformats.org/officeDocument/2006/relationships/image" Target="../media/image76.png"/><Relationship Id="rId2" Type="http://schemas.openxmlformats.org/officeDocument/2006/relationships/notesSlide" Target="../notesSlides/notesSlide42.xml"/><Relationship Id="rId1" Type="http://schemas.openxmlformats.org/officeDocument/2006/relationships/slideLayout" Target="../slideLayouts/slideLayout7.xml"/><Relationship Id="rId5" Type="http://schemas.openxmlformats.org/officeDocument/2006/relationships/image" Target="../media/image78.wmf"/><Relationship Id="rId4" Type="http://schemas.openxmlformats.org/officeDocument/2006/relationships/oleObject" Target="../embeddings/oleObject64.bin"/></Relationships>
</file>

<file path=ppt/slides/_rels/slide48.xml.rels><?xml version="1.0" encoding="UTF-8" standalone="yes"?>
<Relationships xmlns="http://schemas.openxmlformats.org/package/2006/relationships"><Relationship Id="rId3" Type="http://schemas.openxmlformats.org/officeDocument/2006/relationships/oleObject" Target="../embeddings/oleObject65.bin"/><Relationship Id="rId2" Type="http://schemas.openxmlformats.org/officeDocument/2006/relationships/notesSlide" Target="../notesSlides/notesSlide43.xml"/><Relationship Id="rId1" Type="http://schemas.openxmlformats.org/officeDocument/2006/relationships/slideLayout" Target="../slideLayouts/slideLayout7.xml"/><Relationship Id="rId6" Type="http://schemas.openxmlformats.org/officeDocument/2006/relationships/image" Target="../media/image80.png"/><Relationship Id="rId5" Type="http://schemas.openxmlformats.org/officeDocument/2006/relationships/image" Target="../media/image76.png"/><Relationship Id="rId4" Type="http://schemas.openxmlformats.org/officeDocument/2006/relationships/image" Target="../media/image79.wmf"/></Relationships>
</file>

<file path=ppt/slides/_rels/slide49.xml.rels><?xml version="1.0" encoding="UTF-8" standalone="yes"?>
<Relationships xmlns="http://schemas.openxmlformats.org/package/2006/relationships"><Relationship Id="rId3" Type="http://schemas.openxmlformats.org/officeDocument/2006/relationships/oleObject" Target="../embeddings/oleObject66.bin"/><Relationship Id="rId2" Type="http://schemas.openxmlformats.org/officeDocument/2006/relationships/notesSlide" Target="../notesSlides/notesSlide44.xml"/><Relationship Id="rId1" Type="http://schemas.openxmlformats.org/officeDocument/2006/relationships/slideLayout" Target="../slideLayouts/slideLayout7.xml"/><Relationship Id="rId4" Type="http://schemas.openxmlformats.org/officeDocument/2006/relationships/image" Target="../media/image81.wmf"/></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notesSlide" Target="../notesSlides/notesSlide3.xml"/><Relationship Id="rId1" Type="http://schemas.openxmlformats.org/officeDocument/2006/relationships/slideLayout" Target="../slideLayouts/slideLayout14.xml"/><Relationship Id="rId6" Type="http://schemas.openxmlformats.org/officeDocument/2006/relationships/image" Target="../media/image5.wmf"/><Relationship Id="rId5" Type="http://schemas.openxmlformats.org/officeDocument/2006/relationships/oleObject" Target="../embeddings/oleObject2.bin"/><Relationship Id="rId4" Type="http://schemas.openxmlformats.org/officeDocument/2006/relationships/image" Target="../media/image4.wmf"/></Relationships>
</file>

<file path=ppt/slides/_rels/slide7.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notesSlide" Target="../notesSlides/notesSlide4.xml"/><Relationship Id="rId1" Type="http://schemas.openxmlformats.org/officeDocument/2006/relationships/slideLayout" Target="../slideLayouts/slideLayout13.xml"/><Relationship Id="rId4" Type="http://schemas.openxmlformats.org/officeDocument/2006/relationships/image" Target="../media/image6.wmf"/></Relationships>
</file>

<file path=ppt/slides/_rels/slide8.xml.rels><?xml version="1.0" encoding="UTF-8" standalone="yes"?>
<Relationships xmlns="http://schemas.openxmlformats.org/package/2006/relationships"><Relationship Id="rId3" Type="http://schemas.openxmlformats.org/officeDocument/2006/relationships/image" Target="../media/image7.wmf"/><Relationship Id="rId2" Type="http://schemas.openxmlformats.org/officeDocument/2006/relationships/oleObject" Target="../embeddings/oleObject4.bin"/><Relationship Id="rId1" Type="http://schemas.openxmlformats.org/officeDocument/2006/relationships/slideLayout" Target="../slideLayouts/slideLayout14.xml"/><Relationship Id="rId5" Type="http://schemas.openxmlformats.org/officeDocument/2006/relationships/image" Target="../media/image8.wmf"/><Relationship Id="rId4" Type="http://schemas.openxmlformats.org/officeDocument/2006/relationships/oleObject" Target="../embeddings/oleObject5.bin"/></Relationships>
</file>

<file path=ppt/slides/_rels/slide9.xml.rels><?xml version="1.0" encoding="UTF-8" standalone="yes"?>
<Relationships xmlns="http://schemas.openxmlformats.org/package/2006/relationships"><Relationship Id="rId8" Type="http://schemas.openxmlformats.org/officeDocument/2006/relationships/image" Target="../media/image11.wmf"/><Relationship Id="rId3" Type="http://schemas.openxmlformats.org/officeDocument/2006/relationships/oleObject" Target="../embeddings/oleObject6.bin"/><Relationship Id="rId7" Type="http://schemas.openxmlformats.org/officeDocument/2006/relationships/oleObject" Target="../embeddings/oleObject8.bin"/><Relationship Id="rId2" Type="http://schemas.openxmlformats.org/officeDocument/2006/relationships/notesSlide" Target="../notesSlides/notesSlide5.xml"/><Relationship Id="rId1" Type="http://schemas.openxmlformats.org/officeDocument/2006/relationships/slideLayout" Target="../slideLayouts/slideLayout13.xml"/><Relationship Id="rId6" Type="http://schemas.openxmlformats.org/officeDocument/2006/relationships/image" Target="../media/image10.wmf"/><Relationship Id="rId5" Type="http://schemas.openxmlformats.org/officeDocument/2006/relationships/oleObject" Target="../embeddings/oleObject7.bin"/><Relationship Id="rId4" Type="http://schemas.openxmlformats.org/officeDocument/2006/relationships/image" Target="../media/image9.w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11/8/2022</a:t>
            </a:r>
            <a:endParaRPr lang="en-US" dirty="0"/>
          </a:p>
        </p:txBody>
      </p:sp>
      <p:sp>
        <p:nvSpPr>
          <p:cNvPr id="3" name="Footer Placeholder 2"/>
          <p:cNvSpPr>
            <a:spLocks noGrp="1"/>
          </p:cNvSpPr>
          <p:nvPr>
            <p:ph type="ftr" sz="quarter" idx="11"/>
          </p:nvPr>
        </p:nvSpPr>
        <p:spPr/>
        <p:txBody>
          <a:bodyPr/>
          <a:lstStyle/>
          <a:p>
            <a:r>
              <a:rPr lang="en-US"/>
              <a:t>PHY 711  Fall 2023 -- Lecture 31</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1</a:t>
            </a:fld>
            <a:endParaRPr lang="en-US" dirty="0"/>
          </a:p>
        </p:txBody>
      </p:sp>
      <p:sp>
        <p:nvSpPr>
          <p:cNvPr id="5" name="TextBox 4"/>
          <p:cNvSpPr txBox="1"/>
          <p:nvPr/>
        </p:nvSpPr>
        <p:spPr>
          <a:xfrm>
            <a:off x="152400" y="457200"/>
            <a:ext cx="8839200" cy="5386090"/>
          </a:xfrm>
          <a:prstGeom prst="rect">
            <a:avLst/>
          </a:prstGeom>
          <a:noFill/>
        </p:spPr>
        <p:txBody>
          <a:bodyPr wrap="square" rtlCol="0">
            <a:spAutoFit/>
          </a:bodyPr>
          <a:lstStyle/>
          <a:p>
            <a:pPr algn="ctr"/>
            <a:r>
              <a:rPr lang="en-US" sz="3200" b="1" dirty="0"/>
              <a:t>PHY 711 Classical Mechanics and Mathematical Methods</a:t>
            </a:r>
          </a:p>
          <a:p>
            <a:pPr algn="ctr"/>
            <a:r>
              <a:rPr lang="en-US" sz="3200" b="1" dirty="0"/>
              <a:t>10-10:50 AM  MWF in Olin 103</a:t>
            </a:r>
          </a:p>
          <a:p>
            <a:pPr algn="ctr"/>
            <a:endParaRPr lang="en-US" sz="2400" b="1" dirty="0"/>
          </a:p>
          <a:p>
            <a:pPr algn="ctr"/>
            <a:r>
              <a:rPr lang="en-US" sz="3200" b="1" dirty="0"/>
              <a:t>Notes on Lecture 31: Chap. 9 of F&amp;W</a:t>
            </a:r>
          </a:p>
          <a:p>
            <a:pPr marL="457200" lvl="2" algn="ctr">
              <a:spcBef>
                <a:spcPct val="50000"/>
              </a:spcBef>
            </a:pPr>
            <a:r>
              <a:rPr lang="en-US" sz="3200" b="1" dirty="0">
                <a:solidFill>
                  <a:schemeClr val="folHlink"/>
                </a:solidFill>
              </a:rPr>
              <a:t>Linear and non-linear sound waves</a:t>
            </a:r>
          </a:p>
          <a:p>
            <a:pPr marL="1428750" lvl="3" indent="-514350">
              <a:spcBef>
                <a:spcPct val="50000"/>
              </a:spcBef>
              <a:buFont typeface="+mj-lt"/>
              <a:buAutoNum type="arabicPeriod"/>
            </a:pPr>
            <a:r>
              <a:rPr lang="en-US" sz="2400" b="1" dirty="0">
                <a:solidFill>
                  <a:schemeClr val="folHlink"/>
                </a:solidFill>
                <a:sym typeface="Wingdings" pitchFamily="2" charset="2"/>
              </a:rPr>
              <a:t>Comment on HW #21</a:t>
            </a:r>
          </a:p>
          <a:p>
            <a:pPr lvl="3" indent="-457200">
              <a:spcBef>
                <a:spcPct val="50000"/>
              </a:spcBef>
              <a:buFont typeface="+mj-lt"/>
              <a:buAutoNum type="arabicPeriod"/>
            </a:pPr>
            <a:r>
              <a:rPr lang="en-US" sz="2400" b="1" dirty="0">
                <a:solidFill>
                  <a:schemeClr val="folHlink"/>
                </a:solidFill>
                <a:sym typeface="Wingdings" pitchFamily="2" charset="2"/>
              </a:rPr>
              <a:t> Summary of linear sound phenomena</a:t>
            </a:r>
          </a:p>
          <a:p>
            <a:pPr marL="1428750" lvl="3" indent="-514350">
              <a:spcBef>
                <a:spcPct val="50000"/>
              </a:spcBef>
              <a:buFont typeface="+mj-lt"/>
              <a:buAutoNum type="arabicPeriod"/>
            </a:pPr>
            <a:r>
              <a:rPr lang="en-US" sz="2400" b="1" dirty="0">
                <a:solidFill>
                  <a:schemeClr val="folHlink"/>
                </a:solidFill>
                <a:sym typeface="Wingdings" pitchFamily="2" charset="2"/>
              </a:rPr>
              <a:t>Introduction to non-linear effects</a:t>
            </a:r>
          </a:p>
          <a:p>
            <a:pPr marL="1428750" lvl="3" indent="-514350">
              <a:spcBef>
                <a:spcPct val="50000"/>
              </a:spcBef>
              <a:buFont typeface="+mj-lt"/>
              <a:buAutoNum type="arabicPeriod"/>
            </a:pPr>
            <a:r>
              <a:rPr lang="en-US" sz="2400" b="1" dirty="0">
                <a:solidFill>
                  <a:schemeClr val="folHlink"/>
                </a:solidFill>
                <a:sym typeface="Wingdings" pitchFamily="2" charset="2"/>
              </a:rPr>
              <a:t>Analysis of instability – shock phenomena</a:t>
            </a:r>
          </a:p>
        </p:txBody>
      </p:sp>
    </p:spTree>
    <p:extLst>
      <p:ext uri="{BB962C8B-B14F-4D97-AF65-F5344CB8AC3E}">
        <p14:creationId xmlns:p14="http://schemas.microsoft.com/office/powerpoint/2010/main" val="379987409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11/06/2023</a:t>
            </a:r>
            <a:endParaRPr lang="en-US" dirty="0"/>
          </a:p>
        </p:txBody>
      </p:sp>
      <p:sp>
        <p:nvSpPr>
          <p:cNvPr id="3" name="Footer Placeholder 2"/>
          <p:cNvSpPr>
            <a:spLocks noGrp="1"/>
          </p:cNvSpPr>
          <p:nvPr>
            <p:ph type="ftr" sz="quarter" idx="11"/>
          </p:nvPr>
        </p:nvSpPr>
        <p:spPr/>
        <p:txBody>
          <a:bodyPr/>
          <a:lstStyle/>
          <a:p>
            <a:r>
              <a:rPr lang="en-US"/>
              <a:t>PHY 711  Fall 2023 -- Lecture 30</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10</a:t>
            </a:fld>
            <a:endParaRPr lang="en-US" dirty="0"/>
          </a:p>
        </p:txBody>
      </p:sp>
      <p:graphicFrame>
        <p:nvGraphicFramePr>
          <p:cNvPr id="5" name="Object 4"/>
          <p:cNvGraphicFramePr>
            <a:graphicFrameLocks noChangeAspect="1"/>
          </p:cNvGraphicFramePr>
          <p:nvPr/>
        </p:nvGraphicFramePr>
        <p:xfrm>
          <a:off x="219596" y="3962400"/>
          <a:ext cx="8704807" cy="2239963"/>
        </p:xfrm>
        <a:graphic>
          <a:graphicData uri="http://schemas.openxmlformats.org/presentationml/2006/ole">
            <mc:AlternateContent xmlns:mc="http://schemas.openxmlformats.org/markup-compatibility/2006">
              <mc:Choice xmlns:v="urn:schemas-microsoft-com:vml" Requires="v">
                <p:oleObj name="Equation" r:id="rId3" imgW="5663880" imgH="1460160" progId="Equation.DSMT4">
                  <p:embed/>
                </p:oleObj>
              </mc:Choice>
              <mc:Fallback>
                <p:oleObj name="Equation" r:id="rId3" imgW="5663880" imgH="1460160" progId="Equation.DSMT4">
                  <p:embed/>
                  <p:pic>
                    <p:nvPicPr>
                      <p:cNvPr id="5" name="Object 4"/>
                      <p:cNvPicPr>
                        <a:picLocks noChangeAspect="1" noChangeArrowheads="1"/>
                      </p:cNvPicPr>
                      <p:nvPr/>
                    </p:nvPicPr>
                    <p:blipFill>
                      <a:blip r:embed="rId4"/>
                      <a:srcRect/>
                      <a:stretch>
                        <a:fillRect/>
                      </a:stretch>
                    </p:blipFill>
                    <p:spPr bwMode="auto">
                      <a:xfrm>
                        <a:off x="219596" y="3962400"/>
                        <a:ext cx="8704807" cy="2239963"/>
                      </a:xfrm>
                      <a:prstGeom prst="rect">
                        <a:avLst/>
                      </a:prstGeom>
                      <a:noFill/>
                      <a:ln>
                        <a:noFill/>
                      </a:ln>
                    </p:spPr>
                  </p:pic>
                </p:oleObj>
              </mc:Fallback>
            </mc:AlternateContent>
          </a:graphicData>
        </a:graphic>
      </p:graphicFrame>
      <p:graphicFrame>
        <p:nvGraphicFramePr>
          <p:cNvPr id="6" name="Object 5"/>
          <p:cNvGraphicFramePr>
            <a:graphicFrameLocks noChangeAspect="1"/>
          </p:cNvGraphicFramePr>
          <p:nvPr/>
        </p:nvGraphicFramePr>
        <p:xfrm>
          <a:off x="304800" y="228600"/>
          <a:ext cx="7488025" cy="3479343"/>
        </p:xfrm>
        <a:graphic>
          <a:graphicData uri="http://schemas.openxmlformats.org/presentationml/2006/ole">
            <mc:AlternateContent xmlns:mc="http://schemas.openxmlformats.org/markup-compatibility/2006">
              <mc:Choice xmlns:v="urn:schemas-microsoft-com:vml" Requires="v">
                <p:oleObj name="Equation" r:id="rId5" imgW="5663880" imgH="2666880" progId="Equation.DSMT4">
                  <p:embed/>
                </p:oleObj>
              </mc:Choice>
              <mc:Fallback>
                <p:oleObj name="Equation" r:id="rId5" imgW="5663880" imgH="2666880" progId="Equation.DSMT4">
                  <p:embed/>
                  <p:pic>
                    <p:nvPicPr>
                      <p:cNvPr id="6" name="Object 5"/>
                      <p:cNvPicPr>
                        <a:picLocks noChangeAspect="1" noChangeArrowheads="1"/>
                      </p:cNvPicPr>
                      <p:nvPr/>
                    </p:nvPicPr>
                    <p:blipFill>
                      <a:blip r:embed="rId6"/>
                      <a:srcRect/>
                      <a:stretch>
                        <a:fillRect/>
                      </a:stretch>
                    </p:blipFill>
                    <p:spPr bwMode="auto">
                      <a:xfrm>
                        <a:off x="304800" y="228600"/>
                        <a:ext cx="7488025" cy="3479343"/>
                      </a:xfrm>
                      <a:prstGeom prst="rect">
                        <a:avLst/>
                      </a:prstGeom>
                      <a:noFill/>
                      <a:ln>
                        <a:noFill/>
                      </a:ln>
                    </p:spPr>
                  </p:pic>
                </p:oleObj>
              </mc:Fallback>
            </mc:AlternateContent>
          </a:graphicData>
        </a:graphic>
      </p:graphicFrame>
      <p:sp>
        <p:nvSpPr>
          <p:cNvPr id="7" name="TextBox 6"/>
          <p:cNvSpPr txBox="1"/>
          <p:nvPr/>
        </p:nvSpPr>
        <p:spPr>
          <a:xfrm>
            <a:off x="2819400" y="5995155"/>
            <a:ext cx="5638800" cy="461665"/>
          </a:xfrm>
          <a:prstGeom prst="rect">
            <a:avLst/>
          </a:prstGeom>
          <a:noFill/>
        </p:spPr>
        <p:txBody>
          <a:bodyPr wrap="square" rtlCol="0">
            <a:spAutoFit/>
          </a:bodyPr>
          <a:lstStyle/>
          <a:p>
            <a:r>
              <a:rPr lang="en-US" sz="2400" dirty="0">
                <a:latin typeface="+mj-lt"/>
                <a:sym typeface="Wingdings" panose="05000000000000000000" pitchFamily="2" charset="2"/>
              </a:rPr>
              <a:t>extra contributions from boundary</a:t>
            </a:r>
            <a:endParaRPr lang="en-US" sz="2400" dirty="0">
              <a:latin typeface="+mj-lt"/>
            </a:endParaRPr>
          </a:p>
        </p:txBody>
      </p:sp>
    </p:spTree>
    <p:extLst>
      <p:ext uri="{BB962C8B-B14F-4D97-AF65-F5344CB8AC3E}">
        <p14:creationId xmlns:p14="http://schemas.microsoft.com/office/powerpoint/2010/main" val="4203702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11/06/2023</a:t>
            </a:r>
            <a:endParaRPr lang="en-US" dirty="0"/>
          </a:p>
        </p:txBody>
      </p:sp>
      <p:sp>
        <p:nvSpPr>
          <p:cNvPr id="3" name="Footer Placeholder 2"/>
          <p:cNvSpPr>
            <a:spLocks noGrp="1"/>
          </p:cNvSpPr>
          <p:nvPr>
            <p:ph type="ftr" sz="quarter" idx="11"/>
          </p:nvPr>
        </p:nvSpPr>
        <p:spPr/>
        <p:txBody>
          <a:bodyPr/>
          <a:lstStyle/>
          <a:p>
            <a:r>
              <a:rPr lang="en-US"/>
              <a:t>PHY 711  Fall 2023 -- Lecture 30</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11</a:t>
            </a:fld>
            <a:endParaRPr lang="en-US" dirty="0"/>
          </a:p>
        </p:txBody>
      </p:sp>
      <p:graphicFrame>
        <p:nvGraphicFramePr>
          <p:cNvPr id="5" name="Object 4"/>
          <p:cNvGraphicFramePr>
            <a:graphicFrameLocks noChangeAspect="1"/>
          </p:cNvGraphicFramePr>
          <p:nvPr/>
        </p:nvGraphicFramePr>
        <p:xfrm>
          <a:off x="358775" y="990600"/>
          <a:ext cx="7880350" cy="1728788"/>
        </p:xfrm>
        <a:graphic>
          <a:graphicData uri="http://schemas.openxmlformats.org/presentationml/2006/ole">
            <mc:AlternateContent xmlns:mc="http://schemas.openxmlformats.org/markup-compatibility/2006">
              <mc:Choice xmlns:v="urn:schemas-microsoft-com:vml" Requires="v">
                <p:oleObj name="数式" r:id="rId3" imgW="3581280" imgH="787320" progId="Equation.3">
                  <p:embed/>
                </p:oleObj>
              </mc:Choice>
              <mc:Fallback>
                <p:oleObj name="数式" r:id="rId3" imgW="3581280" imgH="787320" progId="Equation.3">
                  <p:embed/>
                  <p:pic>
                    <p:nvPicPr>
                      <p:cNvPr id="5" name="Object 4"/>
                      <p:cNvPicPr>
                        <a:picLocks noChangeAspect="1" noChangeArrowheads="1"/>
                      </p:cNvPicPr>
                      <p:nvPr/>
                    </p:nvPicPr>
                    <p:blipFill>
                      <a:blip r:embed="rId4"/>
                      <a:srcRect/>
                      <a:stretch>
                        <a:fillRect/>
                      </a:stretch>
                    </p:blipFill>
                    <p:spPr bwMode="auto">
                      <a:xfrm>
                        <a:off x="358775" y="990600"/>
                        <a:ext cx="7880350" cy="1728788"/>
                      </a:xfrm>
                      <a:prstGeom prst="rect">
                        <a:avLst/>
                      </a:prstGeom>
                      <a:noFill/>
                      <a:ln>
                        <a:noFill/>
                      </a:ln>
                    </p:spPr>
                  </p:pic>
                </p:oleObj>
              </mc:Fallback>
            </mc:AlternateContent>
          </a:graphicData>
        </a:graphic>
      </p:graphicFrame>
      <p:graphicFrame>
        <p:nvGraphicFramePr>
          <p:cNvPr id="6" name="Object 5"/>
          <p:cNvGraphicFramePr>
            <a:graphicFrameLocks noChangeAspect="1"/>
          </p:cNvGraphicFramePr>
          <p:nvPr/>
        </p:nvGraphicFramePr>
        <p:xfrm>
          <a:off x="290019" y="4824412"/>
          <a:ext cx="8017861" cy="1423988"/>
        </p:xfrm>
        <a:graphic>
          <a:graphicData uri="http://schemas.openxmlformats.org/presentationml/2006/ole">
            <mc:AlternateContent xmlns:mc="http://schemas.openxmlformats.org/markup-compatibility/2006">
              <mc:Choice xmlns:v="urn:schemas-microsoft-com:vml" Requires="v">
                <p:oleObj name="Equation" r:id="rId5" imgW="5905440" imgH="1028520" progId="Equation.DSMT4">
                  <p:embed/>
                </p:oleObj>
              </mc:Choice>
              <mc:Fallback>
                <p:oleObj name="Equation" r:id="rId5" imgW="5905440" imgH="1028520" progId="Equation.DSMT4">
                  <p:embed/>
                  <p:pic>
                    <p:nvPicPr>
                      <p:cNvPr id="6" name="Object 5"/>
                      <p:cNvPicPr>
                        <a:picLocks noChangeAspect="1" noChangeArrowheads="1"/>
                      </p:cNvPicPr>
                      <p:nvPr/>
                    </p:nvPicPr>
                    <p:blipFill>
                      <a:blip r:embed="rId6"/>
                      <a:srcRect/>
                      <a:stretch>
                        <a:fillRect/>
                      </a:stretch>
                    </p:blipFill>
                    <p:spPr bwMode="auto">
                      <a:xfrm>
                        <a:off x="290019" y="4824412"/>
                        <a:ext cx="8017861" cy="1423988"/>
                      </a:xfrm>
                      <a:prstGeom prst="rect">
                        <a:avLst/>
                      </a:prstGeom>
                      <a:noFill/>
                      <a:ln>
                        <a:noFill/>
                      </a:ln>
                    </p:spPr>
                  </p:pic>
                </p:oleObj>
              </mc:Fallback>
            </mc:AlternateContent>
          </a:graphicData>
        </a:graphic>
      </p:graphicFrame>
      <p:sp>
        <p:nvSpPr>
          <p:cNvPr id="7" name="TextBox 6"/>
          <p:cNvSpPr txBox="1"/>
          <p:nvPr/>
        </p:nvSpPr>
        <p:spPr>
          <a:xfrm>
            <a:off x="228600" y="228600"/>
            <a:ext cx="8458200" cy="461665"/>
          </a:xfrm>
          <a:prstGeom prst="rect">
            <a:avLst/>
          </a:prstGeom>
          <a:noFill/>
        </p:spPr>
        <p:txBody>
          <a:bodyPr wrap="square" rtlCol="0">
            <a:spAutoFit/>
          </a:bodyPr>
          <a:lstStyle/>
          <a:p>
            <a:r>
              <a:rPr lang="en-US" sz="2400" dirty="0">
                <a:latin typeface="+mj-lt"/>
              </a:rPr>
              <a:t>Treatment of boundary values for time-harmonic force:</a:t>
            </a:r>
          </a:p>
        </p:txBody>
      </p:sp>
      <p:graphicFrame>
        <p:nvGraphicFramePr>
          <p:cNvPr id="8" name="Object 7"/>
          <p:cNvGraphicFramePr>
            <a:graphicFrameLocks noChangeAspect="1"/>
          </p:cNvGraphicFramePr>
          <p:nvPr/>
        </p:nvGraphicFramePr>
        <p:xfrm>
          <a:off x="228600" y="2743200"/>
          <a:ext cx="6049962" cy="1911350"/>
        </p:xfrm>
        <a:graphic>
          <a:graphicData uri="http://schemas.openxmlformats.org/presentationml/2006/ole">
            <mc:AlternateContent xmlns:mc="http://schemas.openxmlformats.org/markup-compatibility/2006">
              <mc:Choice xmlns:v="urn:schemas-microsoft-com:vml" Requires="v">
                <p:oleObj name="数式" r:id="rId7" imgW="2222280" imgH="711000" progId="Equation.3">
                  <p:embed/>
                </p:oleObj>
              </mc:Choice>
              <mc:Fallback>
                <p:oleObj name="数式" r:id="rId7" imgW="2222280" imgH="711000" progId="Equation.3">
                  <p:embed/>
                  <p:pic>
                    <p:nvPicPr>
                      <p:cNvPr id="8" name="Object 7"/>
                      <p:cNvPicPr>
                        <a:picLocks noChangeAspect="1" noChangeArrowheads="1"/>
                      </p:cNvPicPr>
                      <p:nvPr/>
                    </p:nvPicPr>
                    <p:blipFill>
                      <a:blip r:embed="rId8"/>
                      <a:srcRect/>
                      <a:stretch>
                        <a:fillRect/>
                      </a:stretch>
                    </p:blipFill>
                    <p:spPr bwMode="auto">
                      <a:xfrm>
                        <a:off x="228600" y="2743200"/>
                        <a:ext cx="6049962" cy="191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267870112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11/06/2023</a:t>
            </a:r>
            <a:endParaRPr lang="en-US" dirty="0"/>
          </a:p>
        </p:txBody>
      </p:sp>
      <p:sp>
        <p:nvSpPr>
          <p:cNvPr id="3" name="Footer Placeholder 2"/>
          <p:cNvSpPr>
            <a:spLocks noGrp="1"/>
          </p:cNvSpPr>
          <p:nvPr>
            <p:ph type="ftr" sz="quarter" idx="11"/>
          </p:nvPr>
        </p:nvSpPr>
        <p:spPr/>
        <p:txBody>
          <a:bodyPr/>
          <a:lstStyle/>
          <a:p>
            <a:r>
              <a:rPr lang="en-US"/>
              <a:t>PHY 711  Fall 2023 -- Lecture 30</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12</a:t>
            </a:fld>
            <a:endParaRPr lang="en-US" dirty="0"/>
          </a:p>
        </p:txBody>
      </p:sp>
      <p:graphicFrame>
        <p:nvGraphicFramePr>
          <p:cNvPr id="5" name="Object 4"/>
          <p:cNvGraphicFramePr>
            <a:graphicFrameLocks noChangeAspect="1"/>
          </p:cNvGraphicFramePr>
          <p:nvPr/>
        </p:nvGraphicFramePr>
        <p:xfrm>
          <a:off x="663575" y="381000"/>
          <a:ext cx="5897563" cy="1031875"/>
        </p:xfrm>
        <a:graphic>
          <a:graphicData uri="http://schemas.openxmlformats.org/presentationml/2006/ole">
            <mc:AlternateContent xmlns:mc="http://schemas.openxmlformats.org/markup-compatibility/2006">
              <mc:Choice xmlns:v="urn:schemas-microsoft-com:vml" Requires="v">
                <p:oleObj name="数式" r:id="rId3" imgW="2679480" imgH="469800" progId="Equation.3">
                  <p:embed/>
                </p:oleObj>
              </mc:Choice>
              <mc:Fallback>
                <p:oleObj name="数式" r:id="rId3" imgW="2679480" imgH="469800" progId="Equation.3">
                  <p:embed/>
                  <p:pic>
                    <p:nvPicPr>
                      <p:cNvPr id="5" name="Object 4"/>
                      <p:cNvPicPr>
                        <a:picLocks noChangeAspect="1" noChangeArrowheads="1"/>
                      </p:cNvPicPr>
                      <p:nvPr/>
                    </p:nvPicPr>
                    <p:blipFill>
                      <a:blip r:embed="rId4"/>
                      <a:srcRect/>
                      <a:stretch>
                        <a:fillRect/>
                      </a:stretch>
                    </p:blipFill>
                    <p:spPr bwMode="auto">
                      <a:xfrm>
                        <a:off x="663575" y="381000"/>
                        <a:ext cx="5897563" cy="1031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7" name="Object 6"/>
          <p:cNvGraphicFramePr>
            <a:graphicFrameLocks noChangeAspect="1"/>
          </p:cNvGraphicFramePr>
          <p:nvPr/>
        </p:nvGraphicFramePr>
        <p:xfrm>
          <a:off x="561975" y="2892425"/>
          <a:ext cx="8245475" cy="2289175"/>
        </p:xfrm>
        <a:graphic>
          <a:graphicData uri="http://schemas.openxmlformats.org/presentationml/2006/ole">
            <mc:AlternateContent xmlns:mc="http://schemas.openxmlformats.org/markup-compatibility/2006">
              <mc:Choice xmlns:v="urn:schemas-microsoft-com:vml" Requires="v">
                <p:oleObj name="数式" r:id="rId5" imgW="3733560" imgH="1015920" progId="Equation.3">
                  <p:embed/>
                </p:oleObj>
              </mc:Choice>
              <mc:Fallback>
                <p:oleObj name="数式" r:id="rId5" imgW="3733560" imgH="1015920" progId="Equation.3">
                  <p:embed/>
                  <p:pic>
                    <p:nvPicPr>
                      <p:cNvPr id="7" name="Object 6"/>
                      <p:cNvPicPr>
                        <a:picLocks noChangeAspect="1" noChangeArrowheads="1"/>
                      </p:cNvPicPr>
                      <p:nvPr/>
                    </p:nvPicPr>
                    <p:blipFill>
                      <a:blip r:embed="rId6"/>
                      <a:srcRect/>
                      <a:stretch>
                        <a:fillRect/>
                      </a:stretch>
                    </p:blipFill>
                    <p:spPr bwMode="auto">
                      <a:xfrm>
                        <a:off x="561975" y="2892425"/>
                        <a:ext cx="8245475" cy="2289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310166869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5892309-6846-4E6D-AFD7-11B341D795A7}"/>
              </a:ext>
            </a:extLst>
          </p:cNvPr>
          <p:cNvSpPr>
            <a:spLocks noGrp="1"/>
          </p:cNvSpPr>
          <p:nvPr>
            <p:ph type="dt" sz="half" idx="10"/>
          </p:nvPr>
        </p:nvSpPr>
        <p:spPr/>
        <p:txBody>
          <a:bodyPr/>
          <a:lstStyle/>
          <a:p>
            <a:r>
              <a:rPr lang="en-US"/>
              <a:t>11/06/2023</a:t>
            </a:r>
            <a:endParaRPr lang="en-US" dirty="0"/>
          </a:p>
        </p:txBody>
      </p:sp>
      <p:sp>
        <p:nvSpPr>
          <p:cNvPr id="3" name="Footer Placeholder 2">
            <a:extLst>
              <a:ext uri="{FF2B5EF4-FFF2-40B4-BE49-F238E27FC236}">
                <a16:creationId xmlns:a16="http://schemas.microsoft.com/office/drawing/2014/main" id="{82BE53F9-A72C-4A3E-9D05-264FBD5F2360}"/>
              </a:ext>
            </a:extLst>
          </p:cNvPr>
          <p:cNvSpPr>
            <a:spLocks noGrp="1"/>
          </p:cNvSpPr>
          <p:nvPr>
            <p:ph type="ftr" sz="quarter" idx="11"/>
          </p:nvPr>
        </p:nvSpPr>
        <p:spPr/>
        <p:txBody>
          <a:bodyPr/>
          <a:lstStyle/>
          <a:p>
            <a:r>
              <a:rPr lang="en-US"/>
              <a:t>PHY 711  Fall 2023 -- Lecture 30</a:t>
            </a:r>
            <a:endParaRPr lang="en-US" dirty="0"/>
          </a:p>
        </p:txBody>
      </p:sp>
      <p:sp>
        <p:nvSpPr>
          <p:cNvPr id="4" name="Slide Number Placeholder 3">
            <a:extLst>
              <a:ext uri="{FF2B5EF4-FFF2-40B4-BE49-F238E27FC236}">
                <a16:creationId xmlns:a16="http://schemas.microsoft.com/office/drawing/2014/main" id="{EC3F06F4-3473-457C-B3F8-6CF9CC7E17A1}"/>
              </a:ext>
            </a:extLst>
          </p:cNvPr>
          <p:cNvSpPr>
            <a:spLocks noGrp="1"/>
          </p:cNvSpPr>
          <p:nvPr>
            <p:ph type="sldNum" sz="quarter" idx="12"/>
          </p:nvPr>
        </p:nvSpPr>
        <p:spPr/>
        <p:txBody>
          <a:bodyPr/>
          <a:lstStyle/>
          <a:p>
            <a:fld id="{CE368B07-CEBF-4C80-90AF-53B34FA04CF3}" type="slidenum">
              <a:rPr lang="en-US" smtClean="0"/>
              <a:t>13</a:t>
            </a:fld>
            <a:endParaRPr lang="en-US" dirty="0"/>
          </a:p>
        </p:txBody>
      </p:sp>
      <p:sp>
        <p:nvSpPr>
          <p:cNvPr id="5" name="Oval 4">
            <a:extLst>
              <a:ext uri="{FF2B5EF4-FFF2-40B4-BE49-F238E27FC236}">
                <a16:creationId xmlns:a16="http://schemas.microsoft.com/office/drawing/2014/main" id="{6BFCE7D8-381E-4E97-A3C2-1F967C81908E}"/>
              </a:ext>
            </a:extLst>
          </p:cNvPr>
          <p:cNvSpPr/>
          <p:nvPr/>
        </p:nvSpPr>
        <p:spPr>
          <a:xfrm>
            <a:off x="1874940" y="5105400"/>
            <a:ext cx="2392259" cy="1037328"/>
          </a:xfrm>
          <a:prstGeom prst="ellipse">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B9F67E66-CFF7-4C95-96A3-6CE30993BBA5}"/>
              </a:ext>
            </a:extLst>
          </p:cNvPr>
          <p:cNvSpPr txBox="1"/>
          <p:nvPr/>
        </p:nvSpPr>
        <p:spPr>
          <a:xfrm>
            <a:off x="152400" y="304800"/>
            <a:ext cx="7696200" cy="461665"/>
          </a:xfrm>
          <a:prstGeom prst="rect">
            <a:avLst/>
          </a:prstGeom>
          <a:noFill/>
        </p:spPr>
        <p:txBody>
          <a:bodyPr wrap="square" rtlCol="0">
            <a:spAutoFit/>
          </a:bodyPr>
          <a:lstStyle/>
          <a:p>
            <a:r>
              <a:rPr lang="en-US" sz="2400" dirty="0">
                <a:latin typeface="+mj-lt"/>
              </a:rPr>
              <a:t>Some more details --</a:t>
            </a:r>
          </a:p>
        </p:txBody>
      </p:sp>
      <p:graphicFrame>
        <p:nvGraphicFramePr>
          <p:cNvPr id="7" name="Object 6">
            <a:extLst>
              <a:ext uri="{FF2B5EF4-FFF2-40B4-BE49-F238E27FC236}">
                <a16:creationId xmlns:a16="http://schemas.microsoft.com/office/drawing/2014/main" id="{3510B3F7-0813-4A1C-8DD6-31D2900962ED}"/>
              </a:ext>
            </a:extLst>
          </p:cNvPr>
          <p:cNvGraphicFramePr>
            <a:graphicFrameLocks noChangeAspect="1"/>
          </p:cNvGraphicFramePr>
          <p:nvPr/>
        </p:nvGraphicFramePr>
        <p:xfrm>
          <a:off x="304800" y="914400"/>
          <a:ext cx="7897813" cy="2795587"/>
        </p:xfrm>
        <a:graphic>
          <a:graphicData uri="http://schemas.openxmlformats.org/presentationml/2006/ole">
            <mc:AlternateContent xmlns:mc="http://schemas.openxmlformats.org/markup-compatibility/2006">
              <mc:Choice xmlns:v="urn:schemas-microsoft-com:vml" Requires="v">
                <p:oleObj name="Equation" r:id="rId3" imgW="5816520" imgH="2019240" progId="Equation.DSMT4">
                  <p:embed/>
                </p:oleObj>
              </mc:Choice>
              <mc:Fallback>
                <p:oleObj name="Equation" r:id="rId3" imgW="5816520" imgH="2019240" progId="Equation.DSMT4">
                  <p:embed/>
                  <p:pic>
                    <p:nvPicPr>
                      <p:cNvPr id="7" name="Object 6">
                        <a:extLst>
                          <a:ext uri="{FF2B5EF4-FFF2-40B4-BE49-F238E27FC236}">
                            <a16:creationId xmlns:a16="http://schemas.microsoft.com/office/drawing/2014/main" id="{3510B3F7-0813-4A1C-8DD6-31D2900962ED}"/>
                          </a:ext>
                        </a:extLst>
                      </p:cNvPr>
                      <p:cNvPicPr>
                        <a:picLocks noChangeAspect="1" noChangeArrowheads="1"/>
                      </p:cNvPicPr>
                      <p:nvPr/>
                    </p:nvPicPr>
                    <p:blipFill>
                      <a:blip r:embed="rId4"/>
                      <a:srcRect/>
                      <a:stretch>
                        <a:fillRect/>
                      </a:stretch>
                    </p:blipFill>
                    <p:spPr bwMode="auto">
                      <a:xfrm>
                        <a:off x="304800" y="914400"/>
                        <a:ext cx="7897813" cy="2795587"/>
                      </a:xfrm>
                      <a:prstGeom prst="rect">
                        <a:avLst/>
                      </a:prstGeom>
                      <a:noFill/>
                      <a:ln>
                        <a:noFill/>
                      </a:ln>
                    </p:spPr>
                  </p:pic>
                </p:oleObj>
              </mc:Fallback>
            </mc:AlternateContent>
          </a:graphicData>
        </a:graphic>
      </p:graphicFrame>
      <p:graphicFrame>
        <p:nvGraphicFramePr>
          <p:cNvPr id="8" name="Object 7">
            <a:extLst>
              <a:ext uri="{FF2B5EF4-FFF2-40B4-BE49-F238E27FC236}">
                <a16:creationId xmlns:a16="http://schemas.microsoft.com/office/drawing/2014/main" id="{1C387431-1393-4FB9-9349-85B2910153C7}"/>
              </a:ext>
            </a:extLst>
          </p:cNvPr>
          <p:cNvGraphicFramePr>
            <a:graphicFrameLocks noChangeAspect="1"/>
          </p:cNvGraphicFramePr>
          <p:nvPr/>
        </p:nvGraphicFramePr>
        <p:xfrm>
          <a:off x="73024" y="3831418"/>
          <a:ext cx="8997951" cy="2239963"/>
        </p:xfrm>
        <a:graphic>
          <a:graphicData uri="http://schemas.openxmlformats.org/presentationml/2006/ole">
            <mc:AlternateContent xmlns:mc="http://schemas.openxmlformats.org/markup-compatibility/2006">
              <mc:Choice xmlns:v="urn:schemas-microsoft-com:vml" Requires="v">
                <p:oleObj name="Equation" r:id="rId5" imgW="5854680" imgH="1460160" progId="Equation.DSMT4">
                  <p:embed/>
                </p:oleObj>
              </mc:Choice>
              <mc:Fallback>
                <p:oleObj name="Equation" r:id="rId5" imgW="5854680" imgH="1460160" progId="Equation.DSMT4">
                  <p:embed/>
                  <p:pic>
                    <p:nvPicPr>
                      <p:cNvPr id="8" name="Object 7">
                        <a:extLst>
                          <a:ext uri="{FF2B5EF4-FFF2-40B4-BE49-F238E27FC236}">
                            <a16:creationId xmlns:a16="http://schemas.microsoft.com/office/drawing/2014/main" id="{1C387431-1393-4FB9-9349-85B2910153C7}"/>
                          </a:ext>
                        </a:extLst>
                      </p:cNvPr>
                      <p:cNvPicPr>
                        <a:picLocks noChangeAspect="1" noChangeArrowheads="1"/>
                      </p:cNvPicPr>
                      <p:nvPr/>
                    </p:nvPicPr>
                    <p:blipFill>
                      <a:blip r:embed="rId6"/>
                      <a:srcRect/>
                      <a:stretch>
                        <a:fillRect/>
                      </a:stretch>
                    </p:blipFill>
                    <p:spPr bwMode="auto">
                      <a:xfrm>
                        <a:off x="73024" y="3831418"/>
                        <a:ext cx="8997951" cy="2239963"/>
                      </a:xfrm>
                      <a:prstGeom prst="rect">
                        <a:avLst/>
                      </a:prstGeom>
                      <a:noFill/>
                      <a:ln>
                        <a:noFill/>
                      </a:ln>
                    </p:spPr>
                  </p:pic>
                </p:oleObj>
              </mc:Fallback>
            </mc:AlternateContent>
          </a:graphicData>
        </a:graphic>
      </p:graphicFrame>
      <p:sp>
        <p:nvSpPr>
          <p:cNvPr id="9" name="TextBox 8">
            <a:extLst>
              <a:ext uri="{FF2B5EF4-FFF2-40B4-BE49-F238E27FC236}">
                <a16:creationId xmlns:a16="http://schemas.microsoft.com/office/drawing/2014/main" id="{5062AA1D-DD10-4E24-B6BD-6E658ED520F8}"/>
              </a:ext>
            </a:extLst>
          </p:cNvPr>
          <p:cNvSpPr txBox="1"/>
          <p:nvPr/>
        </p:nvSpPr>
        <p:spPr>
          <a:xfrm>
            <a:off x="3124200" y="5943600"/>
            <a:ext cx="4953000" cy="461665"/>
          </a:xfrm>
          <a:prstGeom prst="rect">
            <a:avLst/>
          </a:prstGeom>
          <a:noFill/>
        </p:spPr>
        <p:txBody>
          <a:bodyPr wrap="square" rtlCol="0">
            <a:spAutoFit/>
          </a:bodyPr>
          <a:lstStyle/>
          <a:p>
            <a:r>
              <a:rPr lang="en-US" sz="2400" dirty="0">
                <a:latin typeface="+mj-lt"/>
              </a:rPr>
              <a:t>Need this term to vanish at z’=0</a:t>
            </a:r>
          </a:p>
        </p:txBody>
      </p:sp>
    </p:spTree>
    <p:extLst>
      <p:ext uri="{BB962C8B-B14F-4D97-AF65-F5344CB8AC3E}">
        <p14:creationId xmlns:p14="http://schemas.microsoft.com/office/powerpoint/2010/main" val="222824572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11/06/2023</a:t>
            </a:r>
            <a:endParaRPr lang="en-US" dirty="0"/>
          </a:p>
        </p:txBody>
      </p:sp>
      <p:sp>
        <p:nvSpPr>
          <p:cNvPr id="3" name="Footer Placeholder 2"/>
          <p:cNvSpPr>
            <a:spLocks noGrp="1"/>
          </p:cNvSpPr>
          <p:nvPr>
            <p:ph type="ftr" sz="quarter" idx="11"/>
          </p:nvPr>
        </p:nvSpPr>
        <p:spPr/>
        <p:txBody>
          <a:bodyPr/>
          <a:lstStyle/>
          <a:p>
            <a:r>
              <a:rPr lang="en-US"/>
              <a:t>PHY 711  Fall 2023 -- Lecture 30</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14</a:t>
            </a:fld>
            <a:endParaRPr lang="en-US" dirty="0"/>
          </a:p>
        </p:txBody>
      </p:sp>
      <p:graphicFrame>
        <p:nvGraphicFramePr>
          <p:cNvPr id="5" name="Object 4"/>
          <p:cNvGraphicFramePr>
            <a:graphicFrameLocks noChangeAspect="1"/>
          </p:cNvGraphicFramePr>
          <p:nvPr/>
        </p:nvGraphicFramePr>
        <p:xfrm>
          <a:off x="609600" y="457200"/>
          <a:ext cx="5897563" cy="2174875"/>
        </p:xfrm>
        <a:graphic>
          <a:graphicData uri="http://schemas.openxmlformats.org/presentationml/2006/ole">
            <mc:AlternateContent xmlns:mc="http://schemas.openxmlformats.org/markup-compatibility/2006">
              <mc:Choice xmlns:v="urn:schemas-microsoft-com:vml" Requires="v">
                <p:oleObj name="数式" r:id="rId3" imgW="2679480" imgH="990360" progId="Equation.3">
                  <p:embed/>
                </p:oleObj>
              </mc:Choice>
              <mc:Fallback>
                <p:oleObj name="数式" r:id="rId3" imgW="2679480" imgH="990360" progId="Equation.3">
                  <p:embed/>
                  <p:pic>
                    <p:nvPicPr>
                      <p:cNvPr id="5" name="Object 4"/>
                      <p:cNvPicPr>
                        <a:picLocks noChangeAspect="1" noChangeArrowheads="1"/>
                      </p:cNvPicPr>
                      <p:nvPr/>
                    </p:nvPicPr>
                    <p:blipFill>
                      <a:blip r:embed="rId4"/>
                      <a:srcRect/>
                      <a:stretch>
                        <a:fillRect/>
                      </a:stretch>
                    </p:blipFill>
                    <p:spPr bwMode="auto">
                      <a:xfrm>
                        <a:off x="609600" y="457200"/>
                        <a:ext cx="5897563" cy="2174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6" name="Object 5"/>
          <p:cNvGraphicFramePr>
            <a:graphicFrameLocks noChangeAspect="1"/>
          </p:cNvGraphicFramePr>
          <p:nvPr/>
        </p:nvGraphicFramePr>
        <p:xfrm>
          <a:off x="604838" y="3886200"/>
          <a:ext cx="6000750" cy="2235200"/>
        </p:xfrm>
        <a:graphic>
          <a:graphicData uri="http://schemas.openxmlformats.org/presentationml/2006/ole">
            <mc:AlternateContent xmlns:mc="http://schemas.openxmlformats.org/markup-compatibility/2006">
              <mc:Choice xmlns:v="urn:schemas-microsoft-com:vml" Requires="v">
                <p:oleObj name="Equation" r:id="rId5" imgW="2717640" imgH="990360" progId="Equation.DSMT4">
                  <p:embed/>
                </p:oleObj>
              </mc:Choice>
              <mc:Fallback>
                <p:oleObj name="Equation" r:id="rId5" imgW="2717640" imgH="990360" progId="Equation.DSMT4">
                  <p:embed/>
                  <p:pic>
                    <p:nvPicPr>
                      <p:cNvPr id="6" name="Object 5"/>
                      <p:cNvPicPr>
                        <a:picLocks noChangeAspect="1" noChangeArrowheads="1"/>
                      </p:cNvPicPr>
                      <p:nvPr/>
                    </p:nvPicPr>
                    <p:blipFill>
                      <a:blip r:embed="rId6"/>
                      <a:srcRect/>
                      <a:stretch>
                        <a:fillRect/>
                      </a:stretch>
                    </p:blipFill>
                    <p:spPr bwMode="auto">
                      <a:xfrm>
                        <a:off x="604838" y="3886200"/>
                        <a:ext cx="6000750" cy="2235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8" name="Object 7"/>
          <p:cNvGraphicFramePr>
            <a:graphicFrameLocks noChangeAspect="1"/>
          </p:cNvGraphicFramePr>
          <p:nvPr/>
        </p:nvGraphicFramePr>
        <p:xfrm>
          <a:off x="706438" y="2819400"/>
          <a:ext cx="4611687" cy="949325"/>
        </p:xfrm>
        <a:graphic>
          <a:graphicData uri="http://schemas.openxmlformats.org/presentationml/2006/ole">
            <mc:AlternateContent xmlns:mc="http://schemas.openxmlformats.org/markup-compatibility/2006">
              <mc:Choice xmlns:v="urn:schemas-microsoft-com:vml" Requires="v">
                <p:oleObj name="Equation" r:id="rId7" imgW="2095200" imgH="431640" progId="Equation.DSMT4">
                  <p:embed/>
                </p:oleObj>
              </mc:Choice>
              <mc:Fallback>
                <p:oleObj name="Equation" r:id="rId7" imgW="2095200" imgH="431640" progId="Equation.DSMT4">
                  <p:embed/>
                  <p:pic>
                    <p:nvPicPr>
                      <p:cNvPr id="8" name="Object 7"/>
                      <p:cNvPicPr>
                        <a:picLocks noChangeAspect="1" noChangeArrowheads="1"/>
                      </p:cNvPicPr>
                      <p:nvPr/>
                    </p:nvPicPr>
                    <p:blipFill>
                      <a:blip r:embed="rId8"/>
                      <a:srcRect/>
                      <a:stretch>
                        <a:fillRect/>
                      </a:stretch>
                    </p:blipFill>
                    <p:spPr bwMode="auto">
                      <a:xfrm>
                        <a:off x="706438" y="2819400"/>
                        <a:ext cx="4611687" cy="949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368539741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F1776B5-BF2A-4C61-A997-11FA89EB33DA}"/>
              </a:ext>
            </a:extLst>
          </p:cNvPr>
          <p:cNvSpPr>
            <a:spLocks noGrp="1"/>
          </p:cNvSpPr>
          <p:nvPr>
            <p:ph type="dt" sz="half" idx="10"/>
          </p:nvPr>
        </p:nvSpPr>
        <p:spPr/>
        <p:txBody>
          <a:bodyPr/>
          <a:lstStyle/>
          <a:p>
            <a:r>
              <a:rPr lang="en-US"/>
              <a:t>11/06/2023</a:t>
            </a:r>
            <a:endParaRPr lang="en-US" dirty="0"/>
          </a:p>
        </p:txBody>
      </p:sp>
      <p:sp>
        <p:nvSpPr>
          <p:cNvPr id="3" name="Footer Placeholder 2">
            <a:extLst>
              <a:ext uri="{FF2B5EF4-FFF2-40B4-BE49-F238E27FC236}">
                <a16:creationId xmlns:a16="http://schemas.microsoft.com/office/drawing/2014/main" id="{686DD4D2-DDFC-4A51-BADA-AA7A4CFE40A2}"/>
              </a:ext>
            </a:extLst>
          </p:cNvPr>
          <p:cNvSpPr>
            <a:spLocks noGrp="1"/>
          </p:cNvSpPr>
          <p:nvPr>
            <p:ph type="ftr" sz="quarter" idx="11"/>
          </p:nvPr>
        </p:nvSpPr>
        <p:spPr/>
        <p:txBody>
          <a:bodyPr/>
          <a:lstStyle/>
          <a:p>
            <a:r>
              <a:rPr lang="en-US"/>
              <a:t>PHY 711  Fall 2023 -- Lecture 30</a:t>
            </a:r>
            <a:endParaRPr lang="en-US" dirty="0"/>
          </a:p>
        </p:txBody>
      </p:sp>
      <p:sp>
        <p:nvSpPr>
          <p:cNvPr id="4" name="Slide Number Placeholder 3">
            <a:extLst>
              <a:ext uri="{FF2B5EF4-FFF2-40B4-BE49-F238E27FC236}">
                <a16:creationId xmlns:a16="http://schemas.microsoft.com/office/drawing/2014/main" id="{83CCEB6E-E4FA-49B7-9C20-2CD15649FC4E}"/>
              </a:ext>
            </a:extLst>
          </p:cNvPr>
          <p:cNvSpPr>
            <a:spLocks noGrp="1"/>
          </p:cNvSpPr>
          <p:nvPr>
            <p:ph type="sldNum" sz="quarter" idx="12"/>
          </p:nvPr>
        </p:nvSpPr>
        <p:spPr/>
        <p:txBody>
          <a:bodyPr/>
          <a:lstStyle/>
          <a:p>
            <a:fld id="{CE368B07-CEBF-4C80-90AF-53B34FA04CF3}" type="slidenum">
              <a:rPr lang="en-US" smtClean="0"/>
              <a:t>15</a:t>
            </a:fld>
            <a:endParaRPr lang="en-US" dirty="0"/>
          </a:p>
        </p:txBody>
      </p:sp>
      <p:graphicFrame>
        <p:nvGraphicFramePr>
          <p:cNvPr id="5" name="Object 4">
            <a:extLst>
              <a:ext uri="{FF2B5EF4-FFF2-40B4-BE49-F238E27FC236}">
                <a16:creationId xmlns:a16="http://schemas.microsoft.com/office/drawing/2014/main" id="{67091EF6-28CD-46A6-B357-68A3AA344CB8}"/>
              </a:ext>
            </a:extLst>
          </p:cNvPr>
          <p:cNvGraphicFramePr>
            <a:graphicFrameLocks noChangeAspect="1"/>
          </p:cNvGraphicFramePr>
          <p:nvPr/>
        </p:nvGraphicFramePr>
        <p:xfrm>
          <a:off x="484188" y="457200"/>
          <a:ext cx="6149975" cy="2174875"/>
        </p:xfrm>
        <a:graphic>
          <a:graphicData uri="http://schemas.openxmlformats.org/presentationml/2006/ole">
            <mc:AlternateContent xmlns:mc="http://schemas.openxmlformats.org/markup-compatibility/2006">
              <mc:Choice xmlns:v="urn:schemas-microsoft-com:vml" Requires="v">
                <p:oleObj name="Equation" r:id="rId3" imgW="2793960" imgH="990360" progId="Equation.DSMT4">
                  <p:embed/>
                </p:oleObj>
              </mc:Choice>
              <mc:Fallback>
                <p:oleObj name="Equation" r:id="rId3" imgW="2793960" imgH="990360" progId="Equation.DSMT4">
                  <p:embed/>
                  <p:pic>
                    <p:nvPicPr>
                      <p:cNvPr id="5" name="Object 4">
                        <a:extLst>
                          <a:ext uri="{FF2B5EF4-FFF2-40B4-BE49-F238E27FC236}">
                            <a16:creationId xmlns:a16="http://schemas.microsoft.com/office/drawing/2014/main" id="{67091EF6-28CD-46A6-B357-68A3AA344CB8}"/>
                          </a:ext>
                        </a:extLst>
                      </p:cNvPr>
                      <p:cNvPicPr>
                        <a:picLocks noChangeAspect="1" noChangeArrowheads="1"/>
                      </p:cNvPicPr>
                      <p:nvPr/>
                    </p:nvPicPr>
                    <p:blipFill>
                      <a:blip r:embed="rId4"/>
                      <a:srcRect/>
                      <a:stretch>
                        <a:fillRect/>
                      </a:stretch>
                    </p:blipFill>
                    <p:spPr bwMode="auto">
                      <a:xfrm>
                        <a:off x="484188" y="457200"/>
                        <a:ext cx="6149975" cy="2174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6" name="Object 5">
            <a:extLst>
              <a:ext uri="{FF2B5EF4-FFF2-40B4-BE49-F238E27FC236}">
                <a16:creationId xmlns:a16="http://schemas.microsoft.com/office/drawing/2014/main" id="{6339CE2E-19D0-4E73-9B5A-1C65ADE5B985}"/>
              </a:ext>
            </a:extLst>
          </p:cNvPr>
          <p:cNvGraphicFramePr>
            <a:graphicFrameLocks noChangeAspect="1"/>
          </p:cNvGraphicFramePr>
          <p:nvPr/>
        </p:nvGraphicFramePr>
        <p:xfrm>
          <a:off x="604838" y="3886200"/>
          <a:ext cx="6000750" cy="2235200"/>
        </p:xfrm>
        <a:graphic>
          <a:graphicData uri="http://schemas.openxmlformats.org/presentationml/2006/ole">
            <mc:AlternateContent xmlns:mc="http://schemas.openxmlformats.org/markup-compatibility/2006">
              <mc:Choice xmlns:v="urn:schemas-microsoft-com:vml" Requires="v">
                <p:oleObj name="Equation" r:id="rId5" imgW="2717640" imgH="990360" progId="Equation.DSMT4">
                  <p:embed/>
                </p:oleObj>
              </mc:Choice>
              <mc:Fallback>
                <p:oleObj name="Equation" r:id="rId5" imgW="2717640" imgH="990360" progId="Equation.DSMT4">
                  <p:embed/>
                  <p:pic>
                    <p:nvPicPr>
                      <p:cNvPr id="6" name="Object 5">
                        <a:extLst>
                          <a:ext uri="{FF2B5EF4-FFF2-40B4-BE49-F238E27FC236}">
                            <a16:creationId xmlns:a16="http://schemas.microsoft.com/office/drawing/2014/main" id="{6339CE2E-19D0-4E73-9B5A-1C65ADE5B985}"/>
                          </a:ext>
                        </a:extLst>
                      </p:cNvPr>
                      <p:cNvPicPr>
                        <a:picLocks noChangeAspect="1" noChangeArrowheads="1"/>
                      </p:cNvPicPr>
                      <p:nvPr/>
                    </p:nvPicPr>
                    <p:blipFill>
                      <a:blip r:embed="rId6"/>
                      <a:srcRect/>
                      <a:stretch>
                        <a:fillRect/>
                      </a:stretch>
                    </p:blipFill>
                    <p:spPr bwMode="auto">
                      <a:xfrm>
                        <a:off x="604838" y="3886200"/>
                        <a:ext cx="6000750" cy="2235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7" name="Object 6">
            <a:extLst>
              <a:ext uri="{FF2B5EF4-FFF2-40B4-BE49-F238E27FC236}">
                <a16:creationId xmlns:a16="http://schemas.microsoft.com/office/drawing/2014/main" id="{87A725A7-DEF8-4CF6-9F06-A27FC8446ED9}"/>
              </a:ext>
            </a:extLst>
          </p:cNvPr>
          <p:cNvGraphicFramePr>
            <a:graphicFrameLocks noChangeAspect="1"/>
          </p:cNvGraphicFramePr>
          <p:nvPr/>
        </p:nvGraphicFramePr>
        <p:xfrm>
          <a:off x="706438" y="2819400"/>
          <a:ext cx="4611687" cy="949325"/>
        </p:xfrm>
        <a:graphic>
          <a:graphicData uri="http://schemas.openxmlformats.org/presentationml/2006/ole">
            <mc:AlternateContent xmlns:mc="http://schemas.openxmlformats.org/markup-compatibility/2006">
              <mc:Choice xmlns:v="urn:schemas-microsoft-com:vml" Requires="v">
                <p:oleObj name="Equation" r:id="rId7" imgW="2095200" imgH="431640" progId="Equation.DSMT4">
                  <p:embed/>
                </p:oleObj>
              </mc:Choice>
              <mc:Fallback>
                <p:oleObj name="Equation" r:id="rId7" imgW="2095200" imgH="431640" progId="Equation.DSMT4">
                  <p:embed/>
                  <p:pic>
                    <p:nvPicPr>
                      <p:cNvPr id="7" name="Object 6">
                        <a:extLst>
                          <a:ext uri="{FF2B5EF4-FFF2-40B4-BE49-F238E27FC236}">
                            <a16:creationId xmlns:a16="http://schemas.microsoft.com/office/drawing/2014/main" id="{87A725A7-DEF8-4CF6-9F06-A27FC8446ED9}"/>
                          </a:ext>
                        </a:extLst>
                      </p:cNvPr>
                      <p:cNvPicPr>
                        <a:picLocks noChangeAspect="1" noChangeArrowheads="1"/>
                      </p:cNvPicPr>
                      <p:nvPr/>
                    </p:nvPicPr>
                    <p:blipFill>
                      <a:blip r:embed="rId8"/>
                      <a:srcRect/>
                      <a:stretch>
                        <a:fillRect/>
                      </a:stretch>
                    </p:blipFill>
                    <p:spPr bwMode="auto">
                      <a:xfrm>
                        <a:off x="706438" y="2819400"/>
                        <a:ext cx="4611687" cy="949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pic>
        <p:nvPicPr>
          <p:cNvPr id="8" name="Picture 7">
            <a:extLst>
              <a:ext uri="{FF2B5EF4-FFF2-40B4-BE49-F238E27FC236}">
                <a16:creationId xmlns:a16="http://schemas.microsoft.com/office/drawing/2014/main" id="{1F8EAB7C-CF64-4A1D-9A99-2996DB2AFBA8}"/>
              </a:ext>
            </a:extLst>
          </p:cNvPr>
          <p:cNvPicPr>
            <a:picLocks noChangeAspect="1"/>
          </p:cNvPicPr>
          <p:nvPr/>
        </p:nvPicPr>
        <p:blipFill>
          <a:blip r:embed="rId9"/>
          <a:stretch>
            <a:fillRect/>
          </a:stretch>
        </p:blipFill>
        <p:spPr>
          <a:xfrm>
            <a:off x="6185266" y="2130425"/>
            <a:ext cx="2228850" cy="2257425"/>
          </a:xfrm>
          <a:prstGeom prst="rect">
            <a:avLst/>
          </a:prstGeom>
        </p:spPr>
      </p:pic>
      <p:cxnSp>
        <p:nvCxnSpPr>
          <p:cNvPr id="9" name="Straight Arrow Connector 8">
            <a:extLst>
              <a:ext uri="{FF2B5EF4-FFF2-40B4-BE49-F238E27FC236}">
                <a16:creationId xmlns:a16="http://schemas.microsoft.com/office/drawing/2014/main" id="{684C8B45-DAD3-4503-832E-7709066D0F46}"/>
              </a:ext>
            </a:extLst>
          </p:cNvPr>
          <p:cNvCxnSpPr>
            <a:cxnSpLocks/>
          </p:cNvCxnSpPr>
          <p:nvPr/>
        </p:nvCxnSpPr>
        <p:spPr>
          <a:xfrm flipV="1">
            <a:off x="6858000" y="1752602"/>
            <a:ext cx="1579562" cy="1981198"/>
          </a:xfrm>
          <a:prstGeom prst="straightConnector1">
            <a:avLst/>
          </a:prstGeom>
          <a:ln w="38100">
            <a:solidFill>
              <a:srgbClr val="0070C0"/>
            </a:solidFill>
            <a:tailEnd type="triangle"/>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63676691-FDC8-4EF2-B4F5-B459D6F5BE6E}"/>
              </a:ext>
            </a:extLst>
          </p:cNvPr>
          <p:cNvSpPr txBox="1"/>
          <p:nvPr/>
        </p:nvSpPr>
        <p:spPr>
          <a:xfrm>
            <a:off x="6858000" y="3124200"/>
            <a:ext cx="228600" cy="461665"/>
          </a:xfrm>
          <a:prstGeom prst="rect">
            <a:avLst/>
          </a:prstGeom>
          <a:noFill/>
        </p:spPr>
        <p:txBody>
          <a:bodyPr wrap="square" rtlCol="0">
            <a:spAutoFit/>
          </a:bodyPr>
          <a:lstStyle/>
          <a:p>
            <a:r>
              <a:rPr lang="en-US" sz="2400" dirty="0">
                <a:solidFill>
                  <a:srgbClr val="0070C0"/>
                </a:solidFill>
                <a:latin typeface="Symbol" panose="05050102010706020507" pitchFamily="18" charset="2"/>
              </a:rPr>
              <a:t>q</a:t>
            </a:r>
          </a:p>
        </p:txBody>
      </p:sp>
      <p:sp>
        <p:nvSpPr>
          <p:cNvPr id="11" name="TextBox 10">
            <a:extLst>
              <a:ext uri="{FF2B5EF4-FFF2-40B4-BE49-F238E27FC236}">
                <a16:creationId xmlns:a16="http://schemas.microsoft.com/office/drawing/2014/main" id="{F594A173-8652-48D9-B155-7412A06EC766}"/>
              </a:ext>
            </a:extLst>
          </p:cNvPr>
          <p:cNvSpPr txBox="1"/>
          <p:nvPr/>
        </p:nvSpPr>
        <p:spPr>
          <a:xfrm>
            <a:off x="8414116" y="1447800"/>
            <a:ext cx="501284" cy="461665"/>
          </a:xfrm>
          <a:prstGeom prst="rect">
            <a:avLst/>
          </a:prstGeom>
          <a:noFill/>
        </p:spPr>
        <p:txBody>
          <a:bodyPr wrap="square" rtlCol="0">
            <a:spAutoFit/>
          </a:bodyPr>
          <a:lstStyle/>
          <a:p>
            <a:r>
              <a:rPr lang="en-US" sz="2400" b="1" dirty="0">
                <a:solidFill>
                  <a:srgbClr val="0070C0"/>
                </a:solidFill>
                <a:latin typeface="+mj-lt"/>
              </a:rPr>
              <a:t>r</a:t>
            </a:r>
          </a:p>
        </p:txBody>
      </p:sp>
      <p:sp>
        <p:nvSpPr>
          <p:cNvPr id="12" name="TextBox 11">
            <a:extLst>
              <a:ext uri="{FF2B5EF4-FFF2-40B4-BE49-F238E27FC236}">
                <a16:creationId xmlns:a16="http://schemas.microsoft.com/office/drawing/2014/main" id="{ECB2FCBA-740B-4FF7-AF2F-0719A519F5D0}"/>
              </a:ext>
            </a:extLst>
          </p:cNvPr>
          <p:cNvSpPr txBox="1"/>
          <p:nvPr/>
        </p:nvSpPr>
        <p:spPr>
          <a:xfrm>
            <a:off x="76200" y="152400"/>
            <a:ext cx="5241925" cy="461665"/>
          </a:xfrm>
          <a:prstGeom prst="rect">
            <a:avLst/>
          </a:prstGeom>
          <a:noFill/>
        </p:spPr>
        <p:txBody>
          <a:bodyPr wrap="square" rtlCol="0">
            <a:spAutoFit/>
          </a:bodyPr>
          <a:lstStyle/>
          <a:p>
            <a:r>
              <a:rPr lang="en-US" sz="2400" dirty="0">
                <a:latin typeface="+mj-lt"/>
              </a:rPr>
              <a:t>More details</a:t>
            </a:r>
          </a:p>
        </p:txBody>
      </p:sp>
    </p:spTree>
    <p:extLst>
      <p:ext uri="{BB962C8B-B14F-4D97-AF65-F5344CB8AC3E}">
        <p14:creationId xmlns:p14="http://schemas.microsoft.com/office/powerpoint/2010/main" val="252291839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11/06/2023</a:t>
            </a:r>
            <a:endParaRPr lang="en-US" dirty="0"/>
          </a:p>
        </p:txBody>
      </p:sp>
      <p:sp>
        <p:nvSpPr>
          <p:cNvPr id="3" name="Footer Placeholder 2"/>
          <p:cNvSpPr>
            <a:spLocks noGrp="1"/>
          </p:cNvSpPr>
          <p:nvPr>
            <p:ph type="ftr" sz="quarter" idx="11"/>
          </p:nvPr>
        </p:nvSpPr>
        <p:spPr/>
        <p:txBody>
          <a:bodyPr/>
          <a:lstStyle/>
          <a:p>
            <a:r>
              <a:rPr lang="en-US"/>
              <a:t>PHY 711  Fall 2023 -- Lecture 30</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16</a:t>
            </a:fld>
            <a:endParaRPr lang="en-US" dirty="0"/>
          </a:p>
        </p:txBody>
      </p:sp>
      <p:graphicFrame>
        <p:nvGraphicFramePr>
          <p:cNvPr id="5" name="Object 4"/>
          <p:cNvGraphicFramePr>
            <a:graphicFrameLocks noChangeAspect="1"/>
          </p:cNvGraphicFramePr>
          <p:nvPr/>
        </p:nvGraphicFramePr>
        <p:xfrm>
          <a:off x="762000" y="685800"/>
          <a:ext cx="5870575" cy="3181351"/>
        </p:xfrm>
        <a:graphic>
          <a:graphicData uri="http://schemas.openxmlformats.org/presentationml/2006/ole">
            <mc:AlternateContent xmlns:mc="http://schemas.openxmlformats.org/markup-compatibility/2006">
              <mc:Choice xmlns:v="urn:schemas-microsoft-com:vml" Requires="v">
                <p:oleObj name="数式" r:id="rId3" imgW="2666880" imgH="1447560" progId="Equation.3">
                  <p:embed/>
                </p:oleObj>
              </mc:Choice>
              <mc:Fallback>
                <p:oleObj name="数式" r:id="rId3" imgW="2666880" imgH="1447560" progId="Equation.3">
                  <p:embed/>
                  <p:pic>
                    <p:nvPicPr>
                      <p:cNvPr id="5" name="Object 4"/>
                      <p:cNvPicPr>
                        <a:picLocks noChangeAspect="1" noChangeArrowheads="1"/>
                      </p:cNvPicPr>
                      <p:nvPr/>
                    </p:nvPicPr>
                    <p:blipFill>
                      <a:blip r:embed="rId4"/>
                      <a:srcRect/>
                      <a:stretch>
                        <a:fillRect/>
                      </a:stretch>
                    </p:blipFill>
                    <p:spPr bwMode="auto">
                      <a:xfrm>
                        <a:off x="762000" y="685800"/>
                        <a:ext cx="5870575" cy="31813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6" name="Object 5"/>
          <p:cNvGraphicFramePr>
            <a:graphicFrameLocks noChangeAspect="1"/>
          </p:cNvGraphicFramePr>
          <p:nvPr/>
        </p:nvGraphicFramePr>
        <p:xfrm>
          <a:off x="914400" y="4038600"/>
          <a:ext cx="4949825" cy="1981200"/>
        </p:xfrm>
        <a:graphic>
          <a:graphicData uri="http://schemas.openxmlformats.org/presentationml/2006/ole">
            <mc:AlternateContent xmlns:mc="http://schemas.openxmlformats.org/markup-compatibility/2006">
              <mc:Choice xmlns:v="urn:schemas-microsoft-com:vml" Requires="v">
                <p:oleObj name="数式" r:id="rId5" imgW="2247840" imgH="901440" progId="Equation.3">
                  <p:embed/>
                </p:oleObj>
              </mc:Choice>
              <mc:Fallback>
                <p:oleObj name="数式" r:id="rId5" imgW="2247840" imgH="901440" progId="Equation.3">
                  <p:embed/>
                  <p:pic>
                    <p:nvPicPr>
                      <p:cNvPr id="6" name="Object 5"/>
                      <p:cNvPicPr>
                        <a:picLocks noChangeAspect="1" noChangeArrowheads="1"/>
                      </p:cNvPicPr>
                      <p:nvPr/>
                    </p:nvPicPr>
                    <p:blipFill>
                      <a:blip r:embed="rId6"/>
                      <a:srcRect/>
                      <a:stretch>
                        <a:fillRect/>
                      </a:stretch>
                    </p:blipFill>
                    <p:spPr bwMode="auto">
                      <a:xfrm>
                        <a:off x="914400" y="4038600"/>
                        <a:ext cx="4949825" cy="198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410140716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11/06/2023</a:t>
            </a:r>
            <a:endParaRPr lang="en-US" dirty="0"/>
          </a:p>
        </p:txBody>
      </p:sp>
      <p:sp>
        <p:nvSpPr>
          <p:cNvPr id="3" name="Footer Placeholder 2"/>
          <p:cNvSpPr>
            <a:spLocks noGrp="1"/>
          </p:cNvSpPr>
          <p:nvPr>
            <p:ph type="ftr" sz="quarter" idx="11"/>
          </p:nvPr>
        </p:nvSpPr>
        <p:spPr/>
        <p:txBody>
          <a:bodyPr/>
          <a:lstStyle/>
          <a:p>
            <a:r>
              <a:rPr lang="en-US"/>
              <a:t>PHY 711  Fall 2023 -- Lecture 30</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17</a:t>
            </a:fld>
            <a:endParaRPr lang="en-US" dirty="0"/>
          </a:p>
        </p:txBody>
      </p:sp>
      <p:graphicFrame>
        <p:nvGraphicFramePr>
          <p:cNvPr id="5" name="Object 4"/>
          <p:cNvGraphicFramePr>
            <a:graphicFrameLocks noChangeAspect="1"/>
          </p:cNvGraphicFramePr>
          <p:nvPr/>
        </p:nvGraphicFramePr>
        <p:xfrm>
          <a:off x="896937" y="600075"/>
          <a:ext cx="7104063" cy="3209925"/>
        </p:xfrm>
        <a:graphic>
          <a:graphicData uri="http://schemas.openxmlformats.org/presentationml/2006/ole">
            <mc:AlternateContent xmlns:mc="http://schemas.openxmlformats.org/markup-compatibility/2006">
              <mc:Choice xmlns:v="urn:schemas-microsoft-com:vml" Requires="v">
                <p:oleObj name="数式" r:id="rId3" imgW="3225600" imgH="1460160" progId="Equation.3">
                  <p:embed/>
                </p:oleObj>
              </mc:Choice>
              <mc:Fallback>
                <p:oleObj name="数式" r:id="rId3" imgW="3225600" imgH="1460160" progId="Equation.3">
                  <p:embed/>
                  <p:pic>
                    <p:nvPicPr>
                      <p:cNvPr id="5" name="Object 4"/>
                      <p:cNvPicPr>
                        <a:picLocks noChangeAspect="1" noChangeArrowheads="1"/>
                      </p:cNvPicPr>
                      <p:nvPr/>
                    </p:nvPicPr>
                    <p:blipFill>
                      <a:blip r:embed="rId4"/>
                      <a:srcRect/>
                      <a:stretch>
                        <a:fillRect/>
                      </a:stretch>
                    </p:blipFill>
                    <p:spPr bwMode="auto">
                      <a:xfrm>
                        <a:off x="896937" y="600075"/>
                        <a:ext cx="7104063" cy="3209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140692563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352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05410" y="1331267"/>
            <a:ext cx="4681390" cy="31105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Date Placeholder 1"/>
          <p:cNvSpPr>
            <a:spLocks noGrp="1"/>
          </p:cNvSpPr>
          <p:nvPr>
            <p:ph type="dt" sz="half" idx="10"/>
          </p:nvPr>
        </p:nvSpPr>
        <p:spPr/>
        <p:txBody>
          <a:bodyPr/>
          <a:lstStyle/>
          <a:p>
            <a:r>
              <a:rPr lang="en-US"/>
              <a:t>11/06/2023</a:t>
            </a:r>
            <a:endParaRPr lang="en-US" dirty="0"/>
          </a:p>
        </p:txBody>
      </p:sp>
      <p:sp>
        <p:nvSpPr>
          <p:cNvPr id="3" name="Footer Placeholder 2"/>
          <p:cNvSpPr>
            <a:spLocks noGrp="1"/>
          </p:cNvSpPr>
          <p:nvPr>
            <p:ph type="ftr" sz="quarter" idx="11"/>
          </p:nvPr>
        </p:nvSpPr>
        <p:spPr/>
        <p:txBody>
          <a:bodyPr/>
          <a:lstStyle/>
          <a:p>
            <a:r>
              <a:rPr lang="en-US"/>
              <a:t>PHY 711  Fall 2023 -- Lecture 30</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18</a:t>
            </a:fld>
            <a:endParaRPr lang="en-US" dirty="0"/>
          </a:p>
        </p:txBody>
      </p:sp>
      <p:grpSp>
        <p:nvGrpSpPr>
          <p:cNvPr id="13" name="Group 12"/>
          <p:cNvGrpSpPr/>
          <p:nvPr/>
        </p:nvGrpSpPr>
        <p:grpSpPr>
          <a:xfrm>
            <a:off x="304800" y="3733800"/>
            <a:ext cx="8382000" cy="2362200"/>
            <a:chOff x="304800" y="3733800"/>
            <a:chExt cx="8382000" cy="2362200"/>
          </a:xfrm>
        </p:grpSpPr>
        <p:sp>
          <p:nvSpPr>
            <p:cNvPr id="5" name="Cube 4"/>
            <p:cNvSpPr/>
            <p:nvPr/>
          </p:nvSpPr>
          <p:spPr>
            <a:xfrm>
              <a:off x="304800" y="4876800"/>
              <a:ext cx="8382000" cy="1219200"/>
            </a:xfrm>
            <a:prstGeom prst="cube">
              <a:avLst>
                <a:gd name="adj" fmla="val 79066"/>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Can 5"/>
            <p:cNvSpPr/>
            <p:nvPr/>
          </p:nvSpPr>
          <p:spPr>
            <a:xfrm>
              <a:off x="3810000" y="5257800"/>
              <a:ext cx="1219200" cy="457200"/>
            </a:xfrm>
            <a:prstGeom prst="can">
              <a:avLst>
                <a:gd name="adj" fmla="val 50000"/>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 name="Straight Arrow Connector 6"/>
            <p:cNvCxnSpPr/>
            <p:nvPr/>
          </p:nvCxnSpPr>
          <p:spPr>
            <a:xfrm flipV="1">
              <a:off x="4419600" y="3733800"/>
              <a:ext cx="0" cy="167640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8" name="Straight Arrow Connector 7"/>
            <p:cNvCxnSpPr/>
            <p:nvPr/>
          </p:nvCxnSpPr>
          <p:spPr>
            <a:xfrm>
              <a:off x="4369526" y="5410200"/>
              <a:ext cx="1447800" cy="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flipV="1">
              <a:off x="4419600" y="4876800"/>
              <a:ext cx="1066800" cy="53340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4648200" y="3886200"/>
              <a:ext cx="304800" cy="461665"/>
            </a:xfrm>
            <a:prstGeom prst="rect">
              <a:avLst/>
            </a:prstGeom>
            <a:noFill/>
          </p:spPr>
          <p:txBody>
            <a:bodyPr wrap="square" rtlCol="0">
              <a:spAutoFit/>
            </a:bodyPr>
            <a:lstStyle/>
            <a:p>
              <a:r>
                <a:rPr lang="en-US" sz="2400" b="1" dirty="0">
                  <a:latin typeface="+mj-lt"/>
                </a:rPr>
                <a:t>z</a:t>
              </a:r>
            </a:p>
          </p:txBody>
        </p:sp>
        <p:sp>
          <p:nvSpPr>
            <p:cNvPr id="11" name="TextBox 10"/>
            <p:cNvSpPr txBox="1"/>
            <p:nvPr/>
          </p:nvSpPr>
          <p:spPr>
            <a:xfrm>
              <a:off x="5134792" y="4870102"/>
              <a:ext cx="304800" cy="461665"/>
            </a:xfrm>
            <a:prstGeom prst="rect">
              <a:avLst/>
            </a:prstGeom>
            <a:noFill/>
          </p:spPr>
          <p:txBody>
            <a:bodyPr wrap="square" rtlCol="0">
              <a:spAutoFit/>
            </a:bodyPr>
            <a:lstStyle/>
            <a:p>
              <a:r>
                <a:rPr lang="en-US" sz="2400" b="1" dirty="0">
                  <a:latin typeface="+mj-lt"/>
                </a:rPr>
                <a:t>y</a:t>
              </a:r>
            </a:p>
          </p:txBody>
        </p:sp>
        <p:sp>
          <p:nvSpPr>
            <p:cNvPr id="12" name="TextBox 11"/>
            <p:cNvSpPr txBox="1"/>
            <p:nvPr/>
          </p:nvSpPr>
          <p:spPr>
            <a:xfrm>
              <a:off x="5791200" y="5100935"/>
              <a:ext cx="304800" cy="461665"/>
            </a:xfrm>
            <a:prstGeom prst="rect">
              <a:avLst/>
            </a:prstGeom>
            <a:noFill/>
          </p:spPr>
          <p:txBody>
            <a:bodyPr wrap="square" rtlCol="0">
              <a:spAutoFit/>
            </a:bodyPr>
            <a:lstStyle/>
            <a:p>
              <a:r>
                <a:rPr lang="en-US" sz="2400" b="1" dirty="0">
                  <a:latin typeface="+mj-lt"/>
                </a:rPr>
                <a:t>x</a:t>
              </a:r>
            </a:p>
          </p:txBody>
        </p:sp>
      </p:grpSp>
      <p:cxnSp>
        <p:nvCxnSpPr>
          <p:cNvPr id="15" name="Straight Arrow Connector 14"/>
          <p:cNvCxnSpPr>
            <a:stCxn id="6" idx="0"/>
          </p:cNvCxnSpPr>
          <p:nvPr/>
        </p:nvCxnSpPr>
        <p:spPr>
          <a:xfrm flipV="1">
            <a:off x="4419600" y="2514600"/>
            <a:ext cx="1676400" cy="297180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6" name="Arc 15"/>
          <p:cNvSpPr/>
          <p:nvPr/>
        </p:nvSpPr>
        <p:spPr>
          <a:xfrm>
            <a:off x="4114800" y="4953000"/>
            <a:ext cx="533400" cy="304800"/>
          </a:xfrm>
          <a:prstGeom prst="arc">
            <a:avLst/>
          </a:prstGeom>
          <a:ln w="254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7" name="TextBox 16"/>
          <p:cNvSpPr txBox="1"/>
          <p:nvPr/>
        </p:nvSpPr>
        <p:spPr>
          <a:xfrm>
            <a:off x="4419600" y="4572000"/>
            <a:ext cx="457200" cy="400110"/>
          </a:xfrm>
          <a:prstGeom prst="rect">
            <a:avLst/>
          </a:prstGeom>
          <a:noFill/>
        </p:spPr>
        <p:txBody>
          <a:bodyPr wrap="square" rtlCol="0">
            <a:spAutoFit/>
          </a:bodyPr>
          <a:lstStyle/>
          <a:p>
            <a:r>
              <a:rPr lang="en-US" sz="2000" b="1" dirty="0">
                <a:latin typeface="Symbol" pitchFamily="18" charset="2"/>
              </a:rPr>
              <a:t>q</a:t>
            </a:r>
          </a:p>
        </p:txBody>
      </p:sp>
      <p:graphicFrame>
        <p:nvGraphicFramePr>
          <p:cNvPr id="18" name="Object 17"/>
          <p:cNvGraphicFramePr>
            <a:graphicFrameLocks noChangeAspect="1"/>
          </p:cNvGraphicFramePr>
          <p:nvPr/>
        </p:nvGraphicFramePr>
        <p:xfrm>
          <a:off x="996156" y="92075"/>
          <a:ext cx="6237288" cy="1508125"/>
        </p:xfrm>
        <a:graphic>
          <a:graphicData uri="http://schemas.openxmlformats.org/presentationml/2006/ole">
            <mc:AlternateContent xmlns:mc="http://schemas.openxmlformats.org/markup-compatibility/2006">
              <mc:Choice xmlns:v="urn:schemas-microsoft-com:vml" Requires="v">
                <p:oleObj name="数式" r:id="rId4" imgW="2831760" imgH="685800" progId="Equation.3">
                  <p:embed/>
                </p:oleObj>
              </mc:Choice>
              <mc:Fallback>
                <p:oleObj name="数式" r:id="rId4" imgW="2831760" imgH="685800" progId="Equation.3">
                  <p:embed/>
                  <p:pic>
                    <p:nvPicPr>
                      <p:cNvPr id="18" name="Object 17"/>
                      <p:cNvPicPr>
                        <a:picLocks noChangeAspect="1" noChangeArrowheads="1"/>
                      </p:cNvPicPr>
                      <p:nvPr/>
                    </p:nvPicPr>
                    <p:blipFill>
                      <a:blip r:embed="rId5"/>
                      <a:srcRect/>
                      <a:stretch>
                        <a:fillRect/>
                      </a:stretch>
                    </p:blipFill>
                    <p:spPr bwMode="auto">
                      <a:xfrm>
                        <a:off x="996156" y="92075"/>
                        <a:ext cx="6237288" cy="1508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71467485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450D0A0-2130-4203-BD65-9B671C5FC8E6}"/>
              </a:ext>
            </a:extLst>
          </p:cNvPr>
          <p:cNvSpPr>
            <a:spLocks noGrp="1"/>
          </p:cNvSpPr>
          <p:nvPr>
            <p:ph type="dt" sz="half" idx="10"/>
          </p:nvPr>
        </p:nvSpPr>
        <p:spPr/>
        <p:txBody>
          <a:bodyPr/>
          <a:lstStyle/>
          <a:p>
            <a:r>
              <a:rPr lang="en-US"/>
              <a:t>11/8/2022</a:t>
            </a:r>
            <a:endParaRPr lang="en-US" dirty="0"/>
          </a:p>
        </p:txBody>
      </p:sp>
      <p:sp>
        <p:nvSpPr>
          <p:cNvPr id="3" name="Footer Placeholder 2">
            <a:extLst>
              <a:ext uri="{FF2B5EF4-FFF2-40B4-BE49-F238E27FC236}">
                <a16:creationId xmlns:a16="http://schemas.microsoft.com/office/drawing/2014/main" id="{2E071760-3236-458E-B19E-957E5A3C3854}"/>
              </a:ext>
            </a:extLst>
          </p:cNvPr>
          <p:cNvSpPr>
            <a:spLocks noGrp="1"/>
          </p:cNvSpPr>
          <p:nvPr>
            <p:ph type="ftr" sz="quarter" idx="11"/>
          </p:nvPr>
        </p:nvSpPr>
        <p:spPr/>
        <p:txBody>
          <a:bodyPr/>
          <a:lstStyle/>
          <a:p>
            <a:r>
              <a:rPr lang="en-US"/>
              <a:t>PHY 711  Fall 2023 -- Lecture 31</a:t>
            </a:r>
            <a:endParaRPr lang="en-US" dirty="0"/>
          </a:p>
        </p:txBody>
      </p:sp>
      <p:sp>
        <p:nvSpPr>
          <p:cNvPr id="4" name="Slide Number Placeholder 3">
            <a:extLst>
              <a:ext uri="{FF2B5EF4-FFF2-40B4-BE49-F238E27FC236}">
                <a16:creationId xmlns:a16="http://schemas.microsoft.com/office/drawing/2014/main" id="{5B56771F-9963-4E13-89D7-08976A4101BE}"/>
              </a:ext>
            </a:extLst>
          </p:cNvPr>
          <p:cNvSpPr>
            <a:spLocks noGrp="1"/>
          </p:cNvSpPr>
          <p:nvPr>
            <p:ph type="sldNum" sz="quarter" idx="12"/>
          </p:nvPr>
        </p:nvSpPr>
        <p:spPr/>
        <p:txBody>
          <a:bodyPr/>
          <a:lstStyle/>
          <a:p>
            <a:fld id="{CE368B07-CEBF-4C80-90AF-53B34FA04CF3}" type="slidenum">
              <a:rPr lang="en-US" smtClean="0"/>
              <a:t>19</a:t>
            </a:fld>
            <a:endParaRPr lang="en-US" dirty="0"/>
          </a:p>
        </p:txBody>
      </p:sp>
      <p:sp>
        <p:nvSpPr>
          <p:cNvPr id="6" name="TextBox 5">
            <a:extLst>
              <a:ext uri="{FF2B5EF4-FFF2-40B4-BE49-F238E27FC236}">
                <a16:creationId xmlns:a16="http://schemas.microsoft.com/office/drawing/2014/main" id="{B710D1A2-1A1F-42C7-B2B4-D4ACD4A3A9D9}"/>
              </a:ext>
            </a:extLst>
          </p:cNvPr>
          <p:cNvSpPr txBox="1"/>
          <p:nvPr/>
        </p:nvSpPr>
        <p:spPr>
          <a:xfrm>
            <a:off x="381000" y="136525"/>
            <a:ext cx="7391400" cy="461665"/>
          </a:xfrm>
          <a:prstGeom prst="rect">
            <a:avLst/>
          </a:prstGeom>
          <a:noFill/>
        </p:spPr>
        <p:txBody>
          <a:bodyPr wrap="square" rtlCol="0">
            <a:spAutoFit/>
          </a:bodyPr>
          <a:lstStyle/>
          <a:p>
            <a:r>
              <a:rPr lang="en-US" sz="2400" dirty="0">
                <a:latin typeface="+mj-lt"/>
              </a:rPr>
              <a:t>Visualization of longitudinal wave motion</a:t>
            </a:r>
          </a:p>
        </p:txBody>
      </p:sp>
      <p:pic>
        <p:nvPicPr>
          <p:cNvPr id="8" name="Picture 7">
            <a:extLst>
              <a:ext uri="{FF2B5EF4-FFF2-40B4-BE49-F238E27FC236}">
                <a16:creationId xmlns:a16="http://schemas.microsoft.com/office/drawing/2014/main" id="{EDA1DDF7-3D25-4304-BB9D-75BAD1EB139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5750" y="2000250"/>
            <a:ext cx="8572500" cy="2857500"/>
          </a:xfrm>
          <a:prstGeom prst="rect">
            <a:avLst/>
          </a:prstGeom>
        </p:spPr>
      </p:pic>
      <p:sp>
        <p:nvSpPr>
          <p:cNvPr id="9" name="TextBox 8">
            <a:extLst>
              <a:ext uri="{FF2B5EF4-FFF2-40B4-BE49-F238E27FC236}">
                <a16:creationId xmlns:a16="http://schemas.microsoft.com/office/drawing/2014/main" id="{3DF6C429-D088-4C2B-B1CC-14847945731B}"/>
              </a:ext>
            </a:extLst>
          </p:cNvPr>
          <p:cNvSpPr txBox="1"/>
          <p:nvPr/>
        </p:nvSpPr>
        <p:spPr>
          <a:xfrm>
            <a:off x="285750" y="762000"/>
            <a:ext cx="8401050" cy="707886"/>
          </a:xfrm>
          <a:prstGeom prst="rect">
            <a:avLst/>
          </a:prstGeom>
          <a:noFill/>
        </p:spPr>
        <p:txBody>
          <a:bodyPr wrap="square" rtlCol="0">
            <a:spAutoFit/>
          </a:bodyPr>
          <a:lstStyle/>
          <a:p>
            <a:r>
              <a:rPr lang="en-US" sz="2000" dirty="0">
                <a:latin typeface="+mj-lt"/>
              </a:rPr>
              <a:t>From the website:</a:t>
            </a:r>
          </a:p>
          <a:p>
            <a:r>
              <a:rPr lang="en-US" sz="2000" dirty="0">
                <a:latin typeface="+mj-lt"/>
                <a:hlinkClick r:id="rId4"/>
              </a:rPr>
              <a:t>https://www.acs.psu.edu/drussell/Demos/waves/wavemotion.html</a:t>
            </a:r>
            <a:endParaRPr lang="en-US" sz="2000" dirty="0">
              <a:latin typeface="+mj-lt"/>
            </a:endParaRPr>
          </a:p>
        </p:txBody>
      </p:sp>
    </p:spTree>
    <p:extLst>
      <p:ext uri="{BB962C8B-B14F-4D97-AF65-F5344CB8AC3E}">
        <p14:creationId xmlns:p14="http://schemas.microsoft.com/office/powerpoint/2010/main" val="359318666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C97FD19-173A-85E0-FCE6-B72219C31C5F}"/>
              </a:ext>
            </a:extLst>
          </p:cNvPr>
          <p:cNvSpPr>
            <a:spLocks noGrp="1"/>
          </p:cNvSpPr>
          <p:nvPr>
            <p:ph type="dt" sz="half" idx="10"/>
          </p:nvPr>
        </p:nvSpPr>
        <p:spPr/>
        <p:txBody>
          <a:bodyPr/>
          <a:lstStyle/>
          <a:p>
            <a:r>
              <a:rPr lang="en-US"/>
              <a:t>11/8/2022</a:t>
            </a:r>
            <a:endParaRPr lang="en-US" dirty="0"/>
          </a:p>
        </p:txBody>
      </p:sp>
      <p:sp>
        <p:nvSpPr>
          <p:cNvPr id="3" name="Footer Placeholder 2">
            <a:extLst>
              <a:ext uri="{FF2B5EF4-FFF2-40B4-BE49-F238E27FC236}">
                <a16:creationId xmlns:a16="http://schemas.microsoft.com/office/drawing/2014/main" id="{CBA17385-703D-93C2-0345-7ECDA5200F63}"/>
              </a:ext>
            </a:extLst>
          </p:cNvPr>
          <p:cNvSpPr>
            <a:spLocks noGrp="1"/>
          </p:cNvSpPr>
          <p:nvPr>
            <p:ph type="ftr" sz="quarter" idx="11"/>
          </p:nvPr>
        </p:nvSpPr>
        <p:spPr/>
        <p:txBody>
          <a:bodyPr/>
          <a:lstStyle/>
          <a:p>
            <a:r>
              <a:rPr lang="en-US"/>
              <a:t>PHY 711  Fall 2023 -- Lecture 31</a:t>
            </a:r>
            <a:endParaRPr lang="en-US" dirty="0"/>
          </a:p>
        </p:txBody>
      </p:sp>
      <p:sp>
        <p:nvSpPr>
          <p:cNvPr id="4" name="Slide Number Placeholder 3">
            <a:extLst>
              <a:ext uri="{FF2B5EF4-FFF2-40B4-BE49-F238E27FC236}">
                <a16:creationId xmlns:a16="http://schemas.microsoft.com/office/drawing/2014/main" id="{7EA18941-52C6-A8A9-07A4-E205EE35D6E2}"/>
              </a:ext>
            </a:extLst>
          </p:cNvPr>
          <p:cNvSpPr>
            <a:spLocks noGrp="1"/>
          </p:cNvSpPr>
          <p:nvPr>
            <p:ph type="sldNum" sz="quarter" idx="12"/>
          </p:nvPr>
        </p:nvSpPr>
        <p:spPr/>
        <p:txBody>
          <a:bodyPr/>
          <a:lstStyle/>
          <a:p>
            <a:fld id="{CE368B07-CEBF-4C80-90AF-53B34FA04CF3}" type="slidenum">
              <a:rPr lang="en-US" smtClean="0"/>
              <a:t>2</a:t>
            </a:fld>
            <a:endParaRPr lang="en-US" dirty="0"/>
          </a:p>
        </p:txBody>
      </p:sp>
      <p:pic>
        <p:nvPicPr>
          <p:cNvPr id="6" name="Picture 5">
            <a:extLst>
              <a:ext uri="{FF2B5EF4-FFF2-40B4-BE49-F238E27FC236}">
                <a16:creationId xmlns:a16="http://schemas.microsoft.com/office/drawing/2014/main" id="{79549613-B246-1B41-8B3C-E98F833D9C05}"/>
              </a:ext>
            </a:extLst>
          </p:cNvPr>
          <p:cNvPicPr>
            <a:picLocks noChangeAspect="1"/>
          </p:cNvPicPr>
          <p:nvPr/>
        </p:nvPicPr>
        <p:blipFill>
          <a:blip r:embed="rId2"/>
          <a:stretch>
            <a:fillRect/>
          </a:stretch>
        </p:blipFill>
        <p:spPr>
          <a:xfrm>
            <a:off x="1143000" y="336239"/>
            <a:ext cx="6360560" cy="5797794"/>
          </a:xfrm>
          <a:prstGeom prst="rect">
            <a:avLst/>
          </a:prstGeom>
        </p:spPr>
      </p:pic>
    </p:spTree>
    <p:extLst>
      <p:ext uri="{BB962C8B-B14F-4D97-AF65-F5344CB8AC3E}">
        <p14:creationId xmlns:p14="http://schemas.microsoft.com/office/powerpoint/2010/main" val="13499345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11/8/2022</a:t>
            </a:r>
            <a:endParaRPr lang="en-US" dirty="0"/>
          </a:p>
        </p:txBody>
      </p:sp>
      <p:sp>
        <p:nvSpPr>
          <p:cNvPr id="3" name="Footer Placeholder 2"/>
          <p:cNvSpPr>
            <a:spLocks noGrp="1"/>
          </p:cNvSpPr>
          <p:nvPr>
            <p:ph type="ftr" sz="quarter" idx="11"/>
          </p:nvPr>
        </p:nvSpPr>
        <p:spPr/>
        <p:txBody>
          <a:bodyPr/>
          <a:lstStyle/>
          <a:p>
            <a:r>
              <a:rPr lang="en-US"/>
              <a:t>PHY 711  Fall 2023 -- Lecture 31</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20</a:t>
            </a:fld>
            <a:endParaRPr lang="en-US" dirty="0"/>
          </a:p>
        </p:txBody>
      </p:sp>
      <p:pic>
        <p:nvPicPr>
          <p:cNvPr id="5" name="Picture 4"/>
          <p:cNvPicPr>
            <a:picLocks noChangeAspect="1"/>
          </p:cNvPicPr>
          <p:nvPr/>
        </p:nvPicPr>
        <p:blipFill>
          <a:blip r:embed="rId3"/>
          <a:stretch>
            <a:fillRect/>
          </a:stretch>
        </p:blipFill>
        <p:spPr>
          <a:xfrm>
            <a:off x="1219200" y="228600"/>
            <a:ext cx="7315200" cy="5724525"/>
          </a:xfrm>
          <a:prstGeom prst="rect">
            <a:avLst/>
          </a:prstGeom>
        </p:spPr>
      </p:pic>
      <p:sp>
        <p:nvSpPr>
          <p:cNvPr id="6" name="TextBox 5"/>
          <p:cNvSpPr txBox="1"/>
          <p:nvPr/>
        </p:nvSpPr>
        <p:spPr>
          <a:xfrm>
            <a:off x="427463" y="5894685"/>
            <a:ext cx="6096000" cy="461665"/>
          </a:xfrm>
          <a:prstGeom prst="rect">
            <a:avLst/>
          </a:prstGeom>
          <a:noFill/>
        </p:spPr>
        <p:txBody>
          <a:bodyPr wrap="square" rtlCol="0">
            <a:spAutoFit/>
          </a:bodyPr>
          <a:lstStyle/>
          <a:p>
            <a:r>
              <a:rPr lang="en-US" sz="2400" dirty="0">
                <a:latin typeface="+mj-lt"/>
              </a:rPr>
              <a:t>Figure from Fetter and </a:t>
            </a:r>
            <a:r>
              <a:rPr lang="en-US" sz="2400" dirty="0" err="1">
                <a:latin typeface="+mj-lt"/>
              </a:rPr>
              <a:t>Walecka</a:t>
            </a:r>
            <a:r>
              <a:rPr lang="en-US" sz="2400" dirty="0">
                <a:latin typeface="+mj-lt"/>
              </a:rPr>
              <a:t> pg. 337</a:t>
            </a:r>
          </a:p>
        </p:txBody>
      </p:sp>
      <p:sp>
        <p:nvSpPr>
          <p:cNvPr id="7" name="TextBox 6"/>
          <p:cNvSpPr txBox="1"/>
          <p:nvPr/>
        </p:nvSpPr>
        <p:spPr>
          <a:xfrm>
            <a:off x="381000" y="228600"/>
            <a:ext cx="7620000" cy="830997"/>
          </a:xfrm>
          <a:prstGeom prst="rect">
            <a:avLst/>
          </a:prstGeom>
          <a:noFill/>
        </p:spPr>
        <p:txBody>
          <a:bodyPr wrap="square" rtlCol="0">
            <a:spAutoFit/>
          </a:bodyPr>
          <a:lstStyle/>
          <a:p>
            <a:r>
              <a:rPr lang="en-US" sz="2400" dirty="0">
                <a:latin typeface="+mj-lt"/>
              </a:rPr>
              <a:t>Continuing to discuss linear sound waves –</a:t>
            </a:r>
          </a:p>
          <a:p>
            <a:r>
              <a:rPr lang="en-US" sz="2400" dirty="0">
                <a:latin typeface="+mj-lt"/>
              </a:rPr>
              <a:t>    Scattering from a rigid cylinder</a:t>
            </a:r>
          </a:p>
        </p:txBody>
      </p:sp>
    </p:spTree>
    <p:extLst>
      <p:ext uri="{BB962C8B-B14F-4D97-AF65-F5344CB8AC3E}">
        <p14:creationId xmlns:p14="http://schemas.microsoft.com/office/powerpoint/2010/main" val="378175905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68BDE3E-B01C-417E-88D2-D23DE4BA998A}"/>
              </a:ext>
            </a:extLst>
          </p:cNvPr>
          <p:cNvSpPr>
            <a:spLocks noGrp="1"/>
          </p:cNvSpPr>
          <p:nvPr>
            <p:ph type="dt" sz="half" idx="10"/>
          </p:nvPr>
        </p:nvSpPr>
        <p:spPr/>
        <p:txBody>
          <a:bodyPr/>
          <a:lstStyle/>
          <a:p>
            <a:r>
              <a:rPr lang="en-US"/>
              <a:t>11/8/2022</a:t>
            </a:r>
            <a:endParaRPr lang="en-US" dirty="0"/>
          </a:p>
        </p:txBody>
      </p:sp>
      <p:sp>
        <p:nvSpPr>
          <p:cNvPr id="3" name="Footer Placeholder 2">
            <a:extLst>
              <a:ext uri="{FF2B5EF4-FFF2-40B4-BE49-F238E27FC236}">
                <a16:creationId xmlns:a16="http://schemas.microsoft.com/office/drawing/2014/main" id="{412A0955-3C10-4034-86EF-5F894ABD69DA}"/>
              </a:ext>
            </a:extLst>
          </p:cNvPr>
          <p:cNvSpPr>
            <a:spLocks noGrp="1"/>
          </p:cNvSpPr>
          <p:nvPr>
            <p:ph type="ftr" sz="quarter" idx="11"/>
          </p:nvPr>
        </p:nvSpPr>
        <p:spPr/>
        <p:txBody>
          <a:bodyPr/>
          <a:lstStyle/>
          <a:p>
            <a:r>
              <a:rPr lang="en-US"/>
              <a:t>PHY 711  Fall 2023 -- Lecture 31</a:t>
            </a:r>
            <a:endParaRPr lang="en-US" dirty="0"/>
          </a:p>
        </p:txBody>
      </p:sp>
      <p:sp>
        <p:nvSpPr>
          <p:cNvPr id="4" name="Slide Number Placeholder 3">
            <a:extLst>
              <a:ext uri="{FF2B5EF4-FFF2-40B4-BE49-F238E27FC236}">
                <a16:creationId xmlns:a16="http://schemas.microsoft.com/office/drawing/2014/main" id="{3A6955E0-62F7-46D7-A413-945F5C96FDEC}"/>
              </a:ext>
            </a:extLst>
          </p:cNvPr>
          <p:cNvSpPr>
            <a:spLocks noGrp="1"/>
          </p:cNvSpPr>
          <p:nvPr>
            <p:ph type="sldNum" sz="quarter" idx="12"/>
          </p:nvPr>
        </p:nvSpPr>
        <p:spPr/>
        <p:txBody>
          <a:bodyPr/>
          <a:lstStyle/>
          <a:p>
            <a:fld id="{CE368B07-CEBF-4C80-90AF-53B34FA04CF3}" type="slidenum">
              <a:rPr lang="en-US" smtClean="0"/>
              <a:t>21</a:t>
            </a:fld>
            <a:endParaRPr lang="en-US" dirty="0"/>
          </a:p>
        </p:txBody>
      </p:sp>
      <p:pic>
        <p:nvPicPr>
          <p:cNvPr id="12" name="Picture 11">
            <a:extLst>
              <a:ext uri="{FF2B5EF4-FFF2-40B4-BE49-F238E27FC236}">
                <a16:creationId xmlns:a16="http://schemas.microsoft.com/office/drawing/2014/main" id="{5373403F-AA94-466A-8E88-7AA30286CF7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47530" y="762000"/>
            <a:ext cx="6010540" cy="4542340"/>
          </a:xfrm>
          <a:prstGeom prst="rect">
            <a:avLst/>
          </a:prstGeom>
        </p:spPr>
      </p:pic>
      <p:sp>
        <p:nvSpPr>
          <p:cNvPr id="13" name="TextBox 12">
            <a:extLst>
              <a:ext uri="{FF2B5EF4-FFF2-40B4-BE49-F238E27FC236}">
                <a16:creationId xmlns:a16="http://schemas.microsoft.com/office/drawing/2014/main" id="{D49F41DD-18AA-42A7-AA42-84439959361E}"/>
              </a:ext>
            </a:extLst>
          </p:cNvPr>
          <p:cNvSpPr txBox="1"/>
          <p:nvPr/>
        </p:nvSpPr>
        <p:spPr>
          <a:xfrm>
            <a:off x="152400" y="136525"/>
            <a:ext cx="8458200" cy="461665"/>
          </a:xfrm>
          <a:prstGeom prst="rect">
            <a:avLst/>
          </a:prstGeom>
          <a:noFill/>
        </p:spPr>
        <p:txBody>
          <a:bodyPr wrap="square" rtlCol="0">
            <a:spAutoFit/>
          </a:bodyPr>
          <a:lstStyle/>
          <a:p>
            <a:r>
              <a:rPr lang="en-US" sz="2400" dirty="0">
                <a:latin typeface="+mj-lt"/>
              </a:rPr>
              <a:t>Example of cylindrical scattering objects --</a:t>
            </a:r>
          </a:p>
        </p:txBody>
      </p:sp>
      <p:sp>
        <p:nvSpPr>
          <p:cNvPr id="14" name="TextBox 13">
            <a:extLst>
              <a:ext uri="{FF2B5EF4-FFF2-40B4-BE49-F238E27FC236}">
                <a16:creationId xmlns:a16="http://schemas.microsoft.com/office/drawing/2014/main" id="{EB8BB700-685F-4291-8B04-0EF4DCCE772C}"/>
              </a:ext>
            </a:extLst>
          </p:cNvPr>
          <p:cNvSpPr txBox="1"/>
          <p:nvPr/>
        </p:nvSpPr>
        <p:spPr>
          <a:xfrm>
            <a:off x="304800" y="5462369"/>
            <a:ext cx="8839200" cy="646331"/>
          </a:xfrm>
          <a:prstGeom prst="rect">
            <a:avLst/>
          </a:prstGeom>
          <a:noFill/>
        </p:spPr>
        <p:txBody>
          <a:bodyPr wrap="square" rtlCol="0">
            <a:spAutoFit/>
          </a:bodyPr>
          <a:lstStyle/>
          <a:p>
            <a:r>
              <a:rPr lang="en-US" dirty="0">
                <a:latin typeface="+mj-lt"/>
              </a:rPr>
              <a:t>Suppose a trumpeter is playing near the columns.   Maximal scattering occurs when</a:t>
            </a:r>
          </a:p>
          <a:p>
            <a:r>
              <a:rPr lang="en-US" dirty="0">
                <a:latin typeface="+mj-lt"/>
              </a:rPr>
              <a:t>a.  Facing toward the column                      b.  Facing away from the column.</a:t>
            </a:r>
          </a:p>
        </p:txBody>
      </p:sp>
      <p:pic>
        <p:nvPicPr>
          <p:cNvPr id="8" name="Picture 7">
            <a:extLst>
              <a:ext uri="{FF2B5EF4-FFF2-40B4-BE49-F238E27FC236}">
                <a16:creationId xmlns:a16="http://schemas.microsoft.com/office/drawing/2014/main" id="{B983A3CB-72D8-421D-A78A-57604687CEF6}"/>
              </a:ext>
            </a:extLst>
          </p:cNvPr>
          <p:cNvPicPr>
            <a:picLocks noChangeAspect="1"/>
          </p:cNvPicPr>
          <p:nvPr/>
        </p:nvPicPr>
        <p:blipFill rotWithShape="1">
          <a:blip r:embed="rId4"/>
          <a:srcRect l="2763"/>
          <a:stretch/>
        </p:blipFill>
        <p:spPr>
          <a:xfrm>
            <a:off x="6553200" y="1866900"/>
            <a:ext cx="2196006" cy="1562100"/>
          </a:xfrm>
          <a:prstGeom prst="rect">
            <a:avLst/>
          </a:prstGeom>
        </p:spPr>
      </p:pic>
    </p:spTree>
    <p:extLst>
      <p:ext uri="{BB962C8B-B14F-4D97-AF65-F5344CB8AC3E}">
        <p14:creationId xmlns:p14="http://schemas.microsoft.com/office/powerpoint/2010/main" val="240912055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11/8/2022</a:t>
            </a:r>
            <a:endParaRPr lang="en-US" dirty="0"/>
          </a:p>
        </p:txBody>
      </p:sp>
      <p:sp>
        <p:nvSpPr>
          <p:cNvPr id="3" name="Footer Placeholder 2"/>
          <p:cNvSpPr>
            <a:spLocks noGrp="1"/>
          </p:cNvSpPr>
          <p:nvPr>
            <p:ph type="ftr" sz="quarter" idx="11"/>
          </p:nvPr>
        </p:nvSpPr>
        <p:spPr/>
        <p:txBody>
          <a:bodyPr/>
          <a:lstStyle/>
          <a:p>
            <a:r>
              <a:rPr lang="en-US"/>
              <a:t>PHY 711  Fall 2023 -- Lecture 31</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22</a:t>
            </a:fld>
            <a:endParaRPr lang="en-US" dirty="0"/>
          </a:p>
        </p:txBody>
      </p:sp>
      <p:sp>
        <p:nvSpPr>
          <p:cNvPr id="5" name="TextBox 4"/>
          <p:cNvSpPr txBox="1"/>
          <p:nvPr/>
        </p:nvSpPr>
        <p:spPr>
          <a:xfrm>
            <a:off x="381000" y="228600"/>
            <a:ext cx="5638800" cy="830997"/>
          </a:xfrm>
          <a:prstGeom prst="rect">
            <a:avLst/>
          </a:prstGeom>
          <a:noFill/>
        </p:spPr>
        <p:txBody>
          <a:bodyPr wrap="square" rtlCol="0">
            <a:spAutoFit/>
          </a:bodyPr>
          <a:lstStyle/>
          <a:p>
            <a:r>
              <a:rPr lang="en-US" sz="2400" dirty="0">
                <a:latin typeface="+mj-lt"/>
              </a:rPr>
              <a:t>Scattering of sound waves – </a:t>
            </a:r>
          </a:p>
          <a:p>
            <a:r>
              <a:rPr lang="en-US" sz="2400" dirty="0">
                <a:latin typeface="+mj-lt"/>
              </a:rPr>
              <a:t>        for example, from a rigid cylinder</a:t>
            </a:r>
          </a:p>
        </p:txBody>
      </p:sp>
      <p:graphicFrame>
        <p:nvGraphicFramePr>
          <p:cNvPr id="6" name="Object 5"/>
          <p:cNvGraphicFramePr>
            <a:graphicFrameLocks noChangeAspect="1"/>
          </p:cNvGraphicFramePr>
          <p:nvPr/>
        </p:nvGraphicFramePr>
        <p:xfrm>
          <a:off x="1143000" y="1219200"/>
          <a:ext cx="7122735" cy="896937"/>
        </p:xfrm>
        <a:graphic>
          <a:graphicData uri="http://schemas.openxmlformats.org/presentationml/2006/ole">
            <mc:AlternateContent xmlns:mc="http://schemas.openxmlformats.org/markup-compatibility/2006">
              <mc:Choice xmlns:v="urn:schemas-microsoft-com:vml" Requires="v">
                <p:oleObj name="Equation" r:id="rId3" imgW="5143320" imgH="647640" progId="Equation.DSMT4">
                  <p:embed/>
                </p:oleObj>
              </mc:Choice>
              <mc:Fallback>
                <p:oleObj name="Equation" r:id="rId3" imgW="5143320" imgH="647640" progId="Equation.DSMT4">
                  <p:embed/>
                  <p:pic>
                    <p:nvPicPr>
                      <p:cNvPr id="6" name="Object 5"/>
                      <p:cNvPicPr/>
                      <p:nvPr/>
                    </p:nvPicPr>
                    <p:blipFill>
                      <a:blip r:embed="rId4"/>
                      <a:stretch>
                        <a:fillRect/>
                      </a:stretch>
                    </p:blipFill>
                    <p:spPr>
                      <a:xfrm>
                        <a:off x="1143000" y="1219200"/>
                        <a:ext cx="7122735" cy="896937"/>
                      </a:xfrm>
                      <a:prstGeom prst="rect">
                        <a:avLst/>
                      </a:prstGeom>
                    </p:spPr>
                  </p:pic>
                </p:oleObj>
              </mc:Fallback>
            </mc:AlternateContent>
          </a:graphicData>
        </a:graphic>
      </p:graphicFrame>
      <p:graphicFrame>
        <p:nvGraphicFramePr>
          <p:cNvPr id="7" name="Object 6"/>
          <p:cNvGraphicFramePr>
            <a:graphicFrameLocks noChangeAspect="1"/>
          </p:cNvGraphicFramePr>
          <p:nvPr/>
        </p:nvGraphicFramePr>
        <p:xfrm>
          <a:off x="1075871" y="2292305"/>
          <a:ext cx="6992257" cy="3124200"/>
        </p:xfrm>
        <a:graphic>
          <a:graphicData uri="http://schemas.openxmlformats.org/presentationml/2006/ole">
            <mc:AlternateContent xmlns:mc="http://schemas.openxmlformats.org/markup-compatibility/2006">
              <mc:Choice xmlns:v="urn:schemas-microsoft-com:vml" Requires="v">
                <p:oleObj name="Equation" r:id="rId5" imgW="5371920" imgH="2400120" progId="Equation.DSMT4">
                  <p:embed/>
                </p:oleObj>
              </mc:Choice>
              <mc:Fallback>
                <p:oleObj name="Equation" r:id="rId5" imgW="5371920" imgH="2400120" progId="Equation.DSMT4">
                  <p:embed/>
                  <p:pic>
                    <p:nvPicPr>
                      <p:cNvPr id="7" name="Object 6"/>
                      <p:cNvPicPr/>
                      <p:nvPr/>
                    </p:nvPicPr>
                    <p:blipFill>
                      <a:blip r:embed="rId6"/>
                      <a:stretch>
                        <a:fillRect/>
                      </a:stretch>
                    </p:blipFill>
                    <p:spPr>
                      <a:xfrm>
                        <a:off x="1075871" y="2292305"/>
                        <a:ext cx="6992257" cy="3124200"/>
                      </a:xfrm>
                      <a:prstGeom prst="rect">
                        <a:avLst/>
                      </a:prstGeom>
                    </p:spPr>
                  </p:pic>
                </p:oleObj>
              </mc:Fallback>
            </mc:AlternateContent>
          </a:graphicData>
        </a:graphic>
      </p:graphicFrame>
    </p:spTree>
    <p:extLst>
      <p:ext uri="{BB962C8B-B14F-4D97-AF65-F5344CB8AC3E}">
        <p14:creationId xmlns:p14="http://schemas.microsoft.com/office/powerpoint/2010/main" val="299765303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11/8/2022</a:t>
            </a:r>
            <a:endParaRPr lang="en-US" dirty="0"/>
          </a:p>
        </p:txBody>
      </p:sp>
      <p:sp>
        <p:nvSpPr>
          <p:cNvPr id="3" name="Footer Placeholder 2"/>
          <p:cNvSpPr>
            <a:spLocks noGrp="1"/>
          </p:cNvSpPr>
          <p:nvPr>
            <p:ph type="ftr" sz="quarter" idx="11"/>
          </p:nvPr>
        </p:nvSpPr>
        <p:spPr/>
        <p:txBody>
          <a:bodyPr/>
          <a:lstStyle/>
          <a:p>
            <a:r>
              <a:rPr lang="en-US"/>
              <a:t>PHY 711  Fall 2023 -- Lecture 31</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23</a:t>
            </a:fld>
            <a:endParaRPr lang="en-US" dirty="0"/>
          </a:p>
        </p:txBody>
      </p:sp>
      <p:pic>
        <p:nvPicPr>
          <p:cNvPr id="5" name="Picture 4"/>
          <p:cNvPicPr>
            <a:picLocks noChangeAspect="1"/>
          </p:cNvPicPr>
          <p:nvPr/>
        </p:nvPicPr>
        <p:blipFill>
          <a:blip r:embed="rId3"/>
          <a:stretch>
            <a:fillRect/>
          </a:stretch>
        </p:blipFill>
        <p:spPr>
          <a:xfrm>
            <a:off x="304800" y="152400"/>
            <a:ext cx="3962400" cy="3100784"/>
          </a:xfrm>
          <a:prstGeom prst="rect">
            <a:avLst/>
          </a:prstGeom>
        </p:spPr>
      </p:pic>
      <p:graphicFrame>
        <p:nvGraphicFramePr>
          <p:cNvPr id="6" name="Object 5"/>
          <p:cNvGraphicFramePr>
            <a:graphicFrameLocks noChangeAspect="1"/>
          </p:cNvGraphicFramePr>
          <p:nvPr/>
        </p:nvGraphicFramePr>
        <p:xfrm>
          <a:off x="3657600" y="685800"/>
          <a:ext cx="5257800" cy="862012"/>
        </p:xfrm>
        <a:graphic>
          <a:graphicData uri="http://schemas.openxmlformats.org/presentationml/2006/ole">
            <mc:AlternateContent xmlns:mc="http://schemas.openxmlformats.org/markup-compatibility/2006">
              <mc:Choice xmlns:v="urn:schemas-microsoft-com:vml" Requires="v">
                <p:oleObj name="Equation" r:id="rId4" imgW="3797280" imgH="622080" progId="Equation.DSMT4">
                  <p:embed/>
                </p:oleObj>
              </mc:Choice>
              <mc:Fallback>
                <p:oleObj name="Equation" r:id="rId4" imgW="3797280" imgH="622080" progId="Equation.DSMT4">
                  <p:embed/>
                  <p:pic>
                    <p:nvPicPr>
                      <p:cNvPr id="6" name="Object 5"/>
                      <p:cNvPicPr/>
                      <p:nvPr/>
                    </p:nvPicPr>
                    <p:blipFill>
                      <a:blip r:embed="rId5"/>
                      <a:stretch>
                        <a:fillRect/>
                      </a:stretch>
                    </p:blipFill>
                    <p:spPr>
                      <a:xfrm>
                        <a:off x="3657600" y="685800"/>
                        <a:ext cx="5257800" cy="862012"/>
                      </a:xfrm>
                      <a:prstGeom prst="rect">
                        <a:avLst/>
                      </a:prstGeom>
                    </p:spPr>
                  </p:pic>
                </p:oleObj>
              </mc:Fallback>
            </mc:AlternateContent>
          </a:graphicData>
        </a:graphic>
      </p:graphicFrame>
      <p:graphicFrame>
        <p:nvGraphicFramePr>
          <p:cNvPr id="7" name="Object 6"/>
          <p:cNvGraphicFramePr>
            <a:graphicFrameLocks noChangeAspect="1"/>
          </p:cNvGraphicFramePr>
          <p:nvPr/>
        </p:nvGraphicFramePr>
        <p:xfrm>
          <a:off x="477838" y="3298825"/>
          <a:ext cx="7720012" cy="3219450"/>
        </p:xfrm>
        <a:graphic>
          <a:graphicData uri="http://schemas.openxmlformats.org/presentationml/2006/ole">
            <mc:AlternateContent xmlns:mc="http://schemas.openxmlformats.org/markup-compatibility/2006">
              <mc:Choice xmlns:v="urn:schemas-microsoft-com:vml" Requires="v">
                <p:oleObj name="Equation" r:id="rId6" imgW="5574960" imgH="2323800" progId="Equation.DSMT4">
                  <p:embed/>
                </p:oleObj>
              </mc:Choice>
              <mc:Fallback>
                <p:oleObj name="Equation" r:id="rId6" imgW="5574960" imgH="2323800" progId="Equation.DSMT4">
                  <p:embed/>
                  <p:pic>
                    <p:nvPicPr>
                      <p:cNvPr id="7" name="Object 6"/>
                      <p:cNvPicPr/>
                      <p:nvPr/>
                    </p:nvPicPr>
                    <p:blipFill>
                      <a:blip r:embed="rId7"/>
                      <a:stretch>
                        <a:fillRect/>
                      </a:stretch>
                    </p:blipFill>
                    <p:spPr>
                      <a:xfrm>
                        <a:off x="477838" y="3298825"/>
                        <a:ext cx="7720012" cy="3219450"/>
                      </a:xfrm>
                      <a:prstGeom prst="rect">
                        <a:avLst/>
                      </a:prstGeom>
                    </p:spPr>
                  </p:pic>
                </p:oleObj>
              </mc:Fallback>
            </mc:AlternateContent>
          </a:graphicData>
        </a:graphic>
      </p:graphicFrame>
    </p:spTree>
    <p:extLst>
      <p:ext uri="{BB962C8B-B14F-4D97-AF65-F5344CB8AC3E}">
        <p14:creationId xmlns:p14="http://schemas.microsoft.com/office/powerpoint/2010/main" val="283083224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11/8/2022</a:t>
            </a:r>
            <a:endParaRPr lang="en-US" dirty="0"/>
          </a:p>
        </p:txBody>
      </p:sp>
      <p:sp>
        <p:nvSpPr>
          <p:cNvPr id="3" name="Footer Placeholder 2"/>
          <p:cNvSpPr>
            <a:spLocks noGrp="1"/>
          </p:cNvSpPr>
          <p:nvPr>
            <p:ph type="ftr" sz="quarter" idx="11"/>
          </p:nvPr>
        </p:nvSpPr>
        <p:spPr/>
        <p:txBody>
          <a:bodyPr/>
          <a:lstStyle/>
          <a:p>
            <a:r>
              <a:rPr lang="en-US"/>
              <a:t>PHY 711  Fall 2023 -- Lecture 31</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24</a:t>
            </a:fld>
            <a:endParaRPr lang="en-US" dirty="0"/>
          </a:p>
        </p:txBody>
      </p:sp>
      <p:pic>
        <p:nvPicPr>
          <p:cNvPr id="5" name="Picture 4"/>
          <p:cNvPicPr>
            <a:picLocks noChangeAspect="1"/>
          </p:cNvPicPr>
          <p:nvPr/>
        </p:nvPicPr>
        <p:blipFill>
          <a:blip r:embed="rId3"/>
          <a:stretch>
            <a:fillRect/>
          </a:stretch>
        </p:blipFill>
        <p:spPr>
          <a:xfrm>
            <a:off x="304800" y="152400"/>
            <a:ext cx="3962400" cy="3100784"/>
          </a:xfrm>
          <a:prstGeom prst="rect">
            <a:avLst/>
          </a:prstGeom>
        </p:spPr>
      </p:pic>
      <p:graphicFrame>
        <p:nvGraphicFramePr>
          <p:cNvPr id="6" name="Object 5"/>
          <p:cNvGraphicFramePr>
            <a:graphicFrameLocks noChangeAspect="1"/>
          </p:cNvGraphicFramePr>
          <p:nvPr/>
        </p:nvGraphicFramePr>
        <p:xfrm>
          <a:off x="4038600" y="609600"/>
          <a:ext cx="4800600" cy="896937"/>
        </p:xfrm>
        <a:graphic>
          <a:graphicData uri="http://schemas.openxmlformats.org/presentationml/2006/ole">
            <mc:AlternateContent xmlns:mc="http://schemas.openxmlformats.org/markup-compatibility/2006">
              <mc:Choice xmlns:v="urn:schemas-microsoft-com:vml" Requires="v">
                <p:oleObj name="Equation" r:id="rId4" imgW="3466800" imgH="647640" progId="Equation.DSMT4">
                  <p:embed/>
                </p:oleObj>
              </mc:Choice>
              <mc:Fallback>
                <p:oleObj name="Equation" r:id="rId4" imgW="3466800" imgH="647640" progId="Equation.DSMT4">
                  <p:embed/>
                  <p:pic>
                    <p:nvPicPr>
                      <p:cNvPr id="6" name="Object 5"/>
                      <p:cNvPicPr/>
                      <p:nvPr/>
                    </p:nvPicPr>
                    <p:blipFill>
                      <a:blip r:embed="rId5"/>
                      <a:stretch>
                        <a:fillRect/>
                      </a:stretch>
                    </p:blipFill>
                    <p:spPr>
                      <a:xfrm>
                        <a:off x="4038600" y="609600"/>
                        <a:ext cx="4800600" cy="896937"/>
                      </a:xfrm>
                      <a:prstGeom prst="rect">
                        <a:avLst/>
                      </a:prstGeom>
                    </p:spPr>
                  </p:pic>
                </p:oleObj>
              </mc:Fallback>
            </mc:AlternateContent>
          </a:graphicData>
        </a:graphic>
      </p:graphicFrame>
      <p:graphicFrame>
        <p:nvGraphicFramePr>
          <p:cNvPr id="7" name="Object 6"/>
          <p:cNvGraphicFramePr>
            <a:graphicFrameLocks noChangeAspect="1"/>
          </p:cNvGraphicFramePr>
          <p:nvPr/>
        </p:nvGraphicFramePr>
        <p:xfrm>
          <a:off x="4419600" y="1752600"/>
          <a:ext cx="3509158" cy="1371600"/>
        </p:xfrm>
        <a:graphic>
          <a:graphicData uri="http://schemas.openxmlformats.org/presentationml/2006/ole">
            <mc:AlternateContent xmlns:mc="http://schemas.openxmlformats.org/markup-compatibility/2006">
              <mc:Choice xmlns:v="urn:schemas-microsoft-com:vml" Requires="v">
                <p:oleObj name="Equation" r:id="rId6" imgW="2501640" imgH="977760" progId="Equation.DSMT4">
                  <p:embed/>
                </p:oleObj>
              </mc:Choice>
              <mc:Fallback>
                <p:oleObj name="Equation" r:id="rId6" imgW="2501640" imgH="977760" progId="Equation.DSMT4">
                  <p:embed/>
                  <p:pic>
                    <p:nvPicPr>
                      <p:cNvPr id="7" name="Object 6"/>
                      <p:cNvPicPr/>
                      <p:nvPr/>
                    </p:nvPicPr>
                    <p:blipFill>
                      <a:blip r:embed="rId7"/>
                      <a:stretch>
                        <a:fillRect/>
                      </a:stretch>
                    </p:blipFill>
                    <p:spPr>
                      <a:xfrm>
                        <a:off x="4419600" y="1752600"/>
                        <a:ext cx="3509158" cy="1371600"/>
                      </a:xfrm>
                      <a:prstGeom prst="rect">
                        <a:avLst/>
                      </a:prstGeom>
                    </p:spPr>
                  </p:pic>
                </p:oleObj>
              </mc:Fallback>
            </mc:AlternateContent>
          </a:graphicData>
        </a:graphic>
      </p:graphicFrame>
      <p:graphicFrame>
        <p:nvGraphicFramePr>
          <p:cNvPr id="8" name="Object 7"/>
          <p:cNvGraphicFramePr>
            <a:graphicFrameLocks noChangeAspect="1"/>
          </p:cNvGraphicFramePr>
          <p:nvPr/>
        </p:nvGraphicFramePr>
        <p:xfrm>
          <a:off x="530225" y="3429000"/>
          <a:ext cx="7192963" cy="1952625"/>
        </p:xfrm>
        <a:graphic>
          <a:graphicData uri="http://schemas.openxmlformats.org/presentationml/2006/ole">
            <mc:AlternateContent xmlns:mc="http://schemas.openxmlformats.org/markup-compatibility/2006">
              <mc:Choice xmlns:v="urn:schemas-microsoft-com:vml" Requires="v">
                <p:oleObj name="Equation" r:id="rId8" imgW="5194080" imgH="1409400" progId="Equation.DSMT4">
                  <p:embed/>
                </p:oleObj>
              </mc:Choice>
              <mc:Fallback>
                <p:oleObj name="Equation" r:id="rId8" imgW="5194080" imgH="1409400" progId="Equation.DSMT4">
                  <p:embed/>
                  <p:pic>
                    <p:nvPicPr>
                      <p:cNvPr id="8" name="Object 7"/>
                      <p:cNvPicPr/>
                      <p:nvPr/>
                    </p:nvPicPr>
                    <p:blipFill>
                      <a:blip r:embed="rId9"/>
                      <a:stretch>
                        <a:fillRect/>
                      </a:stretch>
                    </p:blipFill>
                    <p:spPr>
                      <a:xfrm>
                        <a:off x="530225" y="3429000"/>
                        <a:ext cx="7192963" cy="1952625"/>
                      </a:xfrm>
                      <a:prstGeom prst="rect">
                        <a:avLst/>
                      </a:prstGeom>
                    </p:spPr>
                  </p:pic>
                </p:oleObj>
              </mc:Fallback>
            </mc:AlternateContent>
          </a:graphicData>
        </a:graphic>
      </p:graphicFrame>
    </p:spTree>
    <p:extLst>
      <p:ext uri="{BB962C8B-B14F-4D97-AF65-F5344CB8AC3E}">
        <p14:creationId xmlns:p14="http://schemas.microsoft.com/office/powerpoint/2010/main" val="94931818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3"/>
          <a:stretch>
            <a:fillRect/>
          </a:stretch>
        </p:blipFill>
        <p:spPr>
          <a:xfrm>
            <a:off x="228600" y="3035688"/>
            <a:ext cx="3810000" cy="3810000"/>
          </a:xfrm>
          <a:prstGeom prst="rect">
            <a:avLst/>
          </a:prstGeom>
        </p:spPr>
      </p:pic>
      <p:sp>
        <p:nvSpPr>
          <p:cNvPr id="2" name="Date Placeholder 1"/>
          <p:cNvSpPr>
            <a:spLocks noGrp="1"/>
          </p:cNvSpPr>
          <p:nvPr>
            <p:ph type="dt" sz="half" idx="10"/>
          </p:nvPr>
        </p:nvSpPr>
        <p:spPr/>
        <p:txBody>
          <a:bodyPr/>
          <a:lstStyle/>
          <a:p>
            <a:r>
              <a:rPr lang="en-US"/>
              <a:t>11/8/2022</a:t>
            </a:r>
            <a:endParaRPr lang="en-US" dirty="0"/>
          </a:p>
        </p:txBody>
      </p:sp>
      <p:sp>
        <p:nvSpPr>
          <p:cNvPr id="3" name="Footer Placeholder 2"/>
          <p:cNvSpPr>
            <a:spLocks noGrp="1"/>
          </p:cNvSpPr>
          <p:nvPr>
            <p:ph type="ftr" sz="quarter" idx="11"/>
          </p:nvPr>
        </p:nvSpPr>
        <p:spPr/>
        <p:txBody>
          <a:bodyPr/>
          <a:lstStyle/>
          <a:p>
            <a:r>
              <a:rPr lang="en-US"/>
              <a:t>PHY 711  Fall 2023 -- Lecture 31</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25</a:t>
            </a:fld>
            <a:endParaRPr lang="en-US" dirty="0"/>
          </a:p>
        </p:txBody>
      </p:sp>
      <p:graphicFrame>
        <p:nvGraphicFramePr>
          <p:cNvPr id="5" name="Object 4"/>
          <p:cNvGraphicFramePr>
            <a:graphicFrameLocks noChangeAspect="1"/>
          </p:cNvGraphicFramePr>
          <p:nvPr/>
        </p:nvGraphicFramePr>
        <p:xfrm>
          <a:off x="5334000" y="533400"/>
          <a:ext cx="1742661" cy="853548"/>
        </p:xfrm>
        <a:graphic>
          <a:graphicData uri="http://schemas.openxmlformats.org/presentationml/2006/ole">
            <mc:AlternateContent xmlns:mc="http://schemas.openxmlformats.org/markup-compatibility/2006">
              <mc:Choice xmlns:v="urn:schemas-microsoft-com:vml" Requires="v">
                <p:oleObj name="Equation" r:id="rId4" imgW="1244520" imgH="609480" progId="Equation.DSMT4">
                  <p:embed/>
                </p:oleObj>
              </mc:Choice>
              <mc:Fallback>
                <p:oleObj name="Equation" r:id="rId4" imgW="1244520" imgH="609480" progId="Equation.DSMT4">
                  <p:embed/>
                  <p:pic>
                    <p:nvPicPr>
                      <p:cNvPr id="5" name="Object 4"/>
                      <p:cNvPicPr/>
                      <p:nvPr/>
                    </p:nvPicPr>
                    <p:blipFill>
                      <a:blip r:embed="rId5"/>
                      <a:stretch>
                        <a:fillRect/>
                      </a:stretch>
                    </p:blipFill>
                    <p:spPr>
                      <a:xfrm>
                        <a:off x="5334000" y="533400"/>
                        <a:ext cx="1742661" cy="853548"/>
                      </a:xfrm>
                      <a:prstGeom prst="rect">
                        <a:avLst/>
                      </a:prstGeom>
                    </p:spPr>
                  </p:pic>
                </p:oleObj>
              </mc:Fallback>
            </mc:AlternateContent>
          </a:graphicData>
        </a:graphic>
      </p:graphicFrame>
      <p:pic>
        <p:nvPicPr>
          <p:cNvPr id="6" name="Picture 5"/>
          <p:cNvPicPr>
            <a:picLocks noChangeAspect="1"/>
          </p:cNvPicPr>
          <p:nvPr/>
        </p:nvPicPr>
        <p:blipFill>
          <a:blip r:embed="rId6"/>
          <a:stretch>
            <a:fillRect/>
          </a:stretch>
        </p:blipFill>
        <p:spPr>
          <a:xfrm>
            <a:off x="304800" y="152400"/>
            <a:ext cx="3962400" cy="3100784"/>
          </a:xfrm>
          <a:prstGeom prst="rect">
            <a:avLst/>
          </a:prstGeom>
        </p:spPr>
      </p:pic>
      <p:sp>
        <p:nvSpPr>
          <p:cNvPr id="7" name="TextBox 6"/>
          <p:cNvSpPr txBox="1"/>
          <p:nvPr/>
        </p:nvSpPr>
        <p:spPr>
          <a:xfrm>
            <a:off x="4324068" y="3919676"/>
            <a:ext cx="4191000" cy="457200"/>
          </a:xfrm>
          <a:prstGeom prst="rect">
            <a:avLst/>
          </a:prstGeom>
          <a:noFill/>
        </p:spPr>
        <p:txBody>
          <a:bodyPr wrap="square" rtlCol="0">
            <a:spAutoFit/>
          </a:bodyPr>
          <a:lstStyle/>
          <a:p>
            <a:r>
              <a:rPr lang="en-US" sz="2400" dirty="0">
                <a:latin typeface="+mj-lt"/>
              </a:rPr>
              <a:t>For </a:t>
            </a:r>
            <a:r>
              <a:rPr lang="en-US" sz="2400" i="1" dirty="0" err="1">
                <a:latin typeface="+mj-lt"/>
              </a:rPr>
              <a:t>ka</a:t>
            </a:r>
            <a:r>
              <a:rPr lang="en-US" sz="2400" i="1" dirty="0">
                <a:latin typeface="+mj-lt"/>
              </a:rPr>
              <a:t> &lt;&lt; 1</a:t>
            </a:r>
            <a:endParaRPr lang="en-US" sz="2400" dirty="0">
              <a:latin typeface="+mj-lt"/>
            </a:endParaRPr>
          </a:p>
        </p:txBody>
      </p:sp>
      <p:graphicFrame>
        <p:nvGraphicFramePr>
          <p:cNvPr id="8" name="Object 7"/>
          <p:cNvGraphicFramePr>
            <a:graphicFrameLocks noChangeAspect="1"/>
          </p:cNvGraphicFramePr>
          <p:nvPr/>
        </p:nvGraphicFramePr>
        <p:xfrm>
          <a:off x="4303643" y="4514444"/>
          <a:ext cx="4695825" cy="852488"/>
        </p:xfrm>
        <a:graphic>
          <a:graphicData uri="http://schemas.openxmlformats.org/presentationml/2006/ole">
            <mc:AlternateContent xmlns:mc="http://schemas.openxmlformats.org/markup-compatibility/2006">
              <mc:Choice xmlns:v="urn:schemas-microsoft-com:vml" Requires="v">
                <p:oleObj name="Equation" r:id="rId7" imgW="3352680" imgH="609480" progId="Equation.DSMT4">
                  <p:embed/>
                </p:oleObj>
              </mc:Choice>
              <mc:Fallback>
                <p:oleObj name="Equation" r:id="rId7" imgW="3352680" imgH="609480" progId="Equation.DSMT4">
                  <p:embed/>
                  <p:pic>
                    <p:nvPicPr>
                      <p:cNvPr id="8" name="Object 7"/>
                      <p:cNvPicPr/>
                      <p:nvPr/>
                    </p:nvPicPr>
                    <p:blipFill>
                      <a:blip r:embed="rId8"/>
                      <a:stretch>
                        <a:fillRect/>
                      </a:stretch>
                    </p:blipFill>
                    <p:spPr>
                      <a:xfrm>
                        <a:off x="4303643" y="4514444"/>
                        <a:ext cx="4695825" cy="852488"/>
                      </a:xfrm>
                      <a:prstGeom prst="rect">
                        <a:avLst/>
                      </a:prstGeom>
                    </p:spPr>
                  </p:pic>
                </p:oleObj>
              </mc:Fallback>
            </mc:AlternateContent>
          </a:graphicData>
        </a:graphic>
      </p:graphicFrame>
      <p:graphicFrame>
        <p:nvGraphicFramePr>
          <p:cNvPr id="10" name="Object 9"/>
          <p:cNvGraphicFramePr>
            <a:graphicFrameLocks noChangeAspect="1"/>
          </p:cNvGraphicFramePr>
          <p:nvPr/>
        </p:nvGraphicFramePr>
        <p:xfrm>
          <a:off x="4035458" y="2631884"/>
          <a:ext cx="4556125" cy="949325"/>
        </p:xfrm>
        <a:graphic>
          <a:graphicData uri="http://schemas.openxmlformats.org/presentationml/2006/ole">
            <mc:AlternateContent xmlns:mc="http://schemas.openxmlformats.org/markup-compatibility/2006">
              <mc:Choice xmlns:v="urn:schemas-microsoft-com:vml" Requires="v">
                <p:oleObj name="Equation" r:id="rId9" imgW="3288960" imgH="685800" progId="Equation.DSMT4">
                  <p:embed/>
                </p:oleObj>
              </mc:Choice>
              <mc:Fallback>
                <p:oleObj name="Equation" r:id="rId9" imgW="3288960" imgH="685800" progId="Equation.DSMT4">
                  <p:embed/>
                  <p:pic>
                    <p:nvPicPr>
                      <p:cNvPr id="10" name="Object 9"/>
                      <p:cNvPicPr/>
                      <p:nvPr/>
                    </p:nvPicPr>
                    <p:blipFill>
                      <a:blip r:embed="rId10"/>
                      <a:stretch>
                        <a:fillRect/>
                      </a:stretch>
                    </p:blipFill>
                    <p:spPr>
                      <a:xfrm>
                        <a:off x="4035458" y="2631884"/>
                        <a:ext cx="4556125" cy="949325"/>
                      </a:xfrm>
                      <a:prstGeom prst="rect">
                        <a:avLst/>
                      </a:prstGeom>
                    </p:spPr>
                  </p:pic>
                </p:oleObj>
              </mc:Fallback>
            </mc:AlternateContent>
          </a:graphicData>
        </a:graphic>
      </p:graphicFrame>
    </p:spTree>
    <p:extLst>
      <p:ext uri="{BB962C8B-B14F-4D97-AF65-F5344CB8AC3E}">
        <p14:creationId xmlns:p14="http://schemas.microsoft.com/office/powerpoint/2010/main" val="369589566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68BDE3E-B01C-417E-88D2-D23DE4BA998A}"/>
              </a:ext>
            </a:extLst>
          </p:cNvPr>
          <p:cNvSpPr>
            <a:spLocks noGrp="1"/>
          </p:cNvSpPr>
          <p:nvPr>
            <p:ph type="dt" sz="half" idx="10"/>
          </p:nvPr>
        </p:nvSpPr>
        <p:spPr/>
        <p:txBody>
          <a:bodyPr/>
          <a:lstStyle/>
          <a:p>
            <a:r>
              <a:rPr lang="en-US"/>
              <a:t>11/8/2022</a:t>
            </a:r>
            <a:endParaRPr lang="en-US" dirty="0"/>
          </a:p>
        </p:txBody>
      </p:sp>
      <p:sp>
        <p:nvSpPr>
          <p:cNvPr id="3" name="Footer Placeholder 2">
            <a:extLst>
              <a:ext uri="{FF2B5EF4-FFF2-40B4-BE49-F238E27FC236}">
                <a16:creationId xmlns:a16="http://schemas.microsoft.com/office/drawing/2014/main" id="{412A0955-3C10-4034-86EF-5F894ABD69DA}"/>
              </a:ext>
            </a:extLst>
          </p:cNvPr>
          <p:cNvSpPr>
            <a:spLocks noGrp="1"/>
          </p:cNvSpPr>
          <p:nvPr>
            <p:ph type="ftr" sz="quarter" idx="11"/>
          </p:nvPr>
        </p:nvSpPr>
        <p:spPr/>
        <p:txBody>
          <a:bodyPr/>
          <a:lstStyle/>
          <a:p>
            <a:r>
              <a:rPr lang="en-US"/>
              <a:t>PHY 711  Fall 2023 -- Lecture 31</a:t>
            </a:r>
            <a:endParaRPr lang="en-US" dirty="0"/>
          </a:p>
        </p:txBody>
      </p:sp>
      <p:sp>
        <p:nvSpPr>
          <p:cNvPr id="4" name="Slide Number Placeholder 3">
            <a:extLst>
              <a:ext uri="{FF2B5EF4-FFF2-40B4-BE49-F238E27FC236}">
                <a16:creationId xmlns:a16="http://schemas.microsoft.com/office/drawing/2014/main" id="{3A6955E0-62F7-46D7-A413-945F5C96FDEC}"/>
              </a:ext>
            </a:extLst>
          </p:cNvPr>
          <p:cNvSpPr>
            <a:spLocks noGrp="1"/>
          </p:cNvSpPr>
          <p:nvPr>
            <p:ph type="sldNum" sz="quarter" idx="12"/>
          </p:nvPr>
        </p:nvSpPr>
        <p:spPr/>
        <p:txBody>
          <a:bodyPr/>
          <a:lstStyle/>
          <a:p>
            <a:fld id="{CE368B07-CEBF-4C80-90AF-53B34FA04CF3}" type="slidenum">
              <a:rPr lang="en-US" smtClean="0"/>
              <a:t>26</a:t>
            </a:fld>
            <a:endParaRPr lang="en-US" dirty="0"/>
          </a:p>
        </p:txBody>
      </p:sp>
      <p:pic>
        <p:nvPicPr>
          <p:cNvPr id="12" name="Picture 11">
            <a:extLst>
              <a:ext uri="{FF2B5EF4-FFF2-40B4-BE49-F238E27FC236}">
                <a16:creationId xmlns:a16="http://schemas.microsoft.com/office/drawing/2014/main" id="{5373403F-AA94-466A-8E88-7AA30286CF7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47530" y="762000"/>
            <a:ext cx="6010540" cy="4542340"/>
          </a:xfrm>
          <a:prstGeom prst="rect">
            <a:avLst/>
          </a:prstGeom>
        </p:spPr>
      </p:pic>
      <p:sp>
        <p:nvSpPr>
          <p:cNvPr id="13" name="TextBox 12">
            <a:extLst>
              <a:ext uri="{FF2B5EF4-FFF2-40B4-BE49-F238E27FC236}">
                <a16:creationId xmlns:a16="http://schemas.microsoft.com/office/drawing/2014/main" id="{D49F41DD-18AA-42A7-AA42-84439959361E}"/>
              </a:ext>
            </a:extLst>
          </p:cNvPr>
          <p:cNvSpPr txBox="1"/>
          <p:nvPr/>
        </p:nvSpPr>
        <p:spPr>
          <a:xfrm>
            <a:off x="152400" y="136525"/>
            <a:ext cx="8458200" cy="461665"/>
          </a:xfrm>
          <a:prstGeom prst="rect">
            <a:avLst/>
          </a:prstGeom>
          <a:noFill/>
        </p:spPr>
        <p:txBody>
          <a:bodyPr wrap="square" rtlCol="0">
            <a:spAutoFit/>
          </a:bodyPr>
          <a:lstStyle/>
          <a:p>
            <a:r>
              <a:rPr lang="en-US" sz="2400" dirty="0">
                <a:latin typeface="+mj-lt"/>
              </a:rPr>
              <a:t>Revisiting the trumpeter question --</a:t>
            </a:r>
          </a:p>
        </p:txBody>
      </p:sp>
      <p:sp>
        <p:nvSpPr>
          <p:cNvPr id="14" name="TextBox 13">
            <a:extLst>
              <a:ext uri="{FF2B5EF4-FFF2-40B4-BE49-F238E27FC236}">
                <a16:creationId xmlns:a16="http://schemas.microsoft.com/office/drawing/2014/main" id="{EB8BB700-685F-4291-8B04-0EF4DCCE772C}"/>
              </a:ext>
            </a:extLst>
          </p:cNvPr>
          <p:cNvSpPr txBox="1"/>
          <p:nvPr/>
        </p:nvSpPr>
        <p:spPr>
          <a:xfrm>
            <a:off x="990600" y="5736828"/>
            <a:ext cx="8839200" cy="369332"/>
          </a:xfrm>
          <a:prstGeom prst="rect">
            <a:avLst/>
          </a:prstGeom>
          <a:noFill/>
        </p:spPr>
        <p:txBody>
          <a:bodyPr wrap="square" rtlCol="0">
            <a:spAutoFit/>
          </a:bodyPr>
          <a:lstStyle/>
          <a:p>
            <a:r>
              <a:rPr lang="en-US" dirty="0">
                <a:latin typeface="+mj-lt"/>
              </a:rPr>
              <a:t>Conclusion – be careful when choosing a place to play your trumpet --</a:t>
            </a:r>
          </a:p>
        </p:txBody>
      </p:sp>
      <p:pic>
        <p:nvPicPr>
          <p:cNvPr id="8" name="Picture 7">
            <a:extLst>
              <a:ext uri="{FF2B5EF4-FFF2-40B4-BE49-F238E27FC236}">
                <a16:creationId xmlns:a16="http://schemas.microsoft.com/office/drawing/2014/main" id="{B983A3CB-72D8-421D-A78A-57604687CEF6}"/>
              </a:ext>
            </a:extLst>
          </p:cNvPr>
          <p:cNvPicPr>
            <a:picLocks noChangeAspect="1"/>
          </p:cNvPicPr>
          <p:nvPr/>
        </p:nvPicPr>
        <p:blipFill rotWithShape="1">
          <a:blip r:embed="rId4"/>
          <a:srcRect l="2763"/>
          <a:stretch/>
        </p:blipFill>
        <p:spPr>
          <a:xfrm>
            <a:off x="6553200" y="1866900"/>
            <a:ext cx="2196006" cy="1562100"/>
          </a:xfrm>
          <a:prstGeom prst="rect">
            <a:avLst/>
          </a:prstGeom>
        </p:spPr>
      </p:pic>
    </p:spTree>
    <p:extLst>
      <p:ext uri="{BB962C8B-B14F-4D97-AF65-F5344CB8AC3E}">
        <p14:creationId xmlns:p14="http://schemas.microsoft.com/office/powerpoint/2010/main" val="404955500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D08E693-DFD6-B273-F472-09F68D2F00D4}"/>
              </a:ext>
            </a:extLst>
          </p:cNvPr>
          <p:cNvSpPr>
            <a:spLocks noGrp="1"/>
          </p:cNvSpPr>
          <p:nvPr>
            <p:ph type="dt" sz="half" idx="10"/>
          </p:nvPr>
        </p:nvSpPr>
        <p:spPr/>
        <p:txBody>
          <a:bodyPr/>
          <a:lstStyle/>
          <a:p>
            <a:r>
              <a:rPr lang="en-US"/>
              <a:t>11/8/2022</a:t>
            </a:r>
            <a:endParaRPr lang="en-US" dirty="0"/>
          </a:p>
        </p:txBody>
      </p:sp>
      <p:sp>
        <p:nvSpPr>
          <p:cNvPr id="3" name="Footer Placeholder 2">
            <a:extLst>
              <a:ext uri="{FF2B5EF4-FFF2-40B4-BE49-F238E27FC236}">
                <a16:creationId xmlns:a16="http://schemas.microsoft.com/office/drawing/2014/main" id="{4FD82A06-1D2A-8AC2-B57E-AA294B8E1E39}"/>
              </a:ext>
            </a:extLst>
          </p:cNvPr>
          <p:cNvSpPr>
            <a:spLocks noGrp="1"/>
          </p:cNvSpPr>
          <p:nvPr>
            <p:ph type="ftr" sz="quarter" idx="11"/>
          </p:nvPr>
        </p:nvSpPr>
        <p:spPr/>
        <p:txBody>
          <a:bodyPr/>
          <a:lstStyle/>
          <a:p>
            <a:r>
              <a:rPr lang="en-US"/>
              <a:t>PHY 711  Fall 2023 -- Lecture 31</a:t>
            </a:r>
            <a:endParaRPr lang="en-US" dirty="0"/>
          </a:p>
        </p:txBody>
      </p:sp>
      <p:sp>
        <p:nvSpPr>
          <p:cNvPr id="4" name="Slide Number Placeholder 3">
            <a:extLst>
              <a:ext uri="{FF2B5EF4-FFF2-40B4-BE49-F238E27FC236}">
                <a16:creationId xmlns:a16="http://schemas.microsoft.com/office/drawing/2014/main" id="{360B0A68-C619-F0FC-5DA9-BCCFECEDC6FD}"/>
              </a:ext>
            </a:extLst>
          </p:cNvPr>
          <p:cNvSpPr>
            <a:spLocks noGrp="1"/>
          </p:cNvSpPr>
          <p:nvPr>
            <p:ph type="sldNum" sz="quarter" idx="12"/>
          </p:nvPr>
        </p:nvSpPr>
        <p:spPr/>
        <p:txBody>
          <a:bodyPr/>
          <a:lstStyle/>
          <a:p>
            <a:fld id="{CE368B07-CEBF-4C80-90AF-53B34FA04CF3}" type="slidenum">
              <a:rPr lang="en-US" smtClean="0"/>
              <a:t>27</a:t>
            </a:fld>
            <a:endParaRPr lang="en-US" dirty="0"/>
          </a:p>
        </p:txBody>
      </p:sp>
      <p:sp>
        <p:nvSpPr>
          <p:cNvPr id="5" name="TextBox 4">
            <a:extLst>
              <a:ext uri="{FF2B5EF4-FFF2-40B4-BE49-F238E27FC236}">
                <a16:creationId xmlns:a16="http://schemas.microsoft.com/office/drawing/2014/main" id="{195F0C03-BB28-6167-C106-F1A262CD4DED}"/>
              </a:ext>
            </a:extLst>
          </p:cNvPr>
          <p:cNvSpPr txBox="1"/>
          <p:nvPr/>
        </p:nvSpPr>
        <p:spPr>
          <a:xfrm>
            <a:off x="533400" y="609600"/>
            <a:ext cx="7924800" cy="1200329"/>
          </a:xfrm>
          <a:prstGeom prst="rect">
            <a:avLst/>
          </a:prstGeom>
          <a:noFill/>
        </p:spPr>
        <p:txBody>
          <a:bodyPr wrap="square" rtlCol="0">
            <a:spAutoFit/>
          </a:bodyPr>
          <a:lstStyle/>
          <a:p>
            <a:r>
              <a:rPr lang="en-US" sz="2400" dirty="0">
                <a:latin typeface="+mj-lt"/>
              </a:rPr>
              <a:t>Now consider some non-linear effects in sound</a:t>
            </a:r>
          </a:p>
          <a:p>
            <a:endParaRPr lang="en-US" sz="2400" dirty="0">
              <a:latin typeface="+mj-lt"/>
            </a:endParaRPr>
          </a:p>
          <a:p>
            <a:r>
              <a:rPr lang="en-US" sz="2400" dirty="0">
                <a:latin typeface="+mj-lt"/>
              </a:rPr>
              <a:t>       Examples?</a:t>
            </a:r>
          </a:p>
        </p:txBody>
      </p:sp>
      <p:sp>
        <p:nvSpPr>
          <p:cNvPr id="6" name="TextBox 5">
            <a:extLst>
              <a:ext uri="{FF2B5EF4-FFF2-40B4-BE49-F238E27FC236}">
                <a16:creationId xmlns:a16="http://schemas.microsoft.com/office/drawing/2014/main" id="{A15CC3ED-CB01-75EA-EFD0-DBDECB3AC4AF}"/>
              </a:ext>
            </a:extLst>
          </p:cNvPr>
          <p:cNvSpPr txBox="1"/>
          <p:nvPr/>
        </p:nvSpPr>
        <p:spPr>
          <a:xfrm>
            <a:off x="533400" y="2743200"/>
            <a:ext cx="7924800" cy="2308324"/>
          </a:xfrm>
          <a:prstGeom prst="rect">
            <a:avLst/>
          </a:prstGeom>
          <a:noFill/>
        </p:spPr>
        <p:txBody>
          <a:bodyPr wrap="square" rtlCol="0">
            <a:spAutoFit/>
          </a:bodyPr>
          <a:lstStyle/>
          <a:p>
            <a:r>
              <a:rPr lang="en-US" sz="2400" dirty="0">
                <a:latin typeface="+mj-lt"/>
              </a:rPr>
              <a:t>We will consider the simple case –</a:t>
            </a:r>
          </a:p>
          <a:p>
            <a:pPr marL="914400" lvl="1" indent="-457200">
              <a:buFont typeface="+mj-lt"/>
              <a:buAutoNum type="arabicPeriod"/>
            </a:pPr>
            <a:r>
              <a:rPr lang="en-US" sz="2400" dirty="0">
                <a:latin typeface="+mj-lt"/>
              </a:rPr>
              <a:t>One dimension for motion</a:t>
            </a:r>
          </a:p>
          <a:p>
            <a:pPr marL="914400" lvl="1" indent="-457200">
              <a:buFont typeface="+mj-lt"/>
              <a:buAutoNum type="arabicPeriod"/>
            </a:pPr>
            <a:r>
              <a:rPr lang="en-US" sz="2400" dirty="0">
                <a:latin typeface="+mj-lt"/>
              </a:rPr>
              <a:t>Fluid is assumed to be an ideal gas</a:t>
            </a:r>
          </a:p>
          <a:p>
            <a:pPr marL="914400" lvl="1" indent="-457200">
              <a:buFont typeface="+mj-lt"/>
              <a:buAutoNum type="arabicPeriod"/>
            </a:pPr>
            <a:r>
              <a:rPr lang="en-US" sz="2400" dirty="0">
                <a:latin typeface="+mj-lt"/>
              </a:rPr>
              <a:t>Adiabatic conditions</a:t>
            </a:r>
          </a:p>
          <a:p>
            <a:pPr marL="914400" lvl="1" indent="-457200">
              <a:buFont typeface="+mj-lt"/>
              <a:buAutoNum type="arabicPeriod"/>
            </a:pPr>
            <a:r>
              <a:rPr lang="en-US" sz="2400" dirty="0">
                <a:latin typeface="+mj-lt"/>
              </a:rPr>
              <a:t>All variables will be expressed in terms of the density   </a:t>
            </a:r>
            <a:r>
              <a:rPr lang="en-US" sz="2400" i="1" dirty="0">
                <a:latin typeface="Symbol" panose="05050102010706020507" pitchFamily="18" charset="2"/>
              </a:rPr>
              <a:t>r</a:t>
            </a:r>
            <a:r>
              <a:rPr lang="en-US" sz="2400" i="1" dirty="0"/>
              <a:t>(</a:t>
            </a:r>
            <a:r>
              <a:rPr lang="en-US" sz="2400" i="1" dirty="0" err="1"/>
              <a:t>x,t</a:t>
            </a:r>
            <a:r>
              <a:rPr lang="en-US" sz="2400" i="1" dirty="0"/>
              <a:t>)</a:t>
            </a:r>
            <a:endParaRPr lang="en-US" sz="2400" i="1" dirty="0">
              <a:latin typeface="Symbol" panose="05050102010706020507" pitchFamily="18" charset="2"/>
            </a:endParaRPr>
          </a:p>
        </p:txBody>
      </p:sp>
    </p:spTree>
    <p:extLst>
      <p:ext uri="{BB962C8B-B14F-4D97-AF65-F5344CB8AC3E}">
        <p14:creationId xmlns:p14="http://schemas.microsoft.com/office/powerpoint/2010/main" val="36912315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11/8/2022</a:t>
            </a:r>
            <a:endParaRPr lang="en-US" dirty="0"/>
          </a:p>
        </p:txBody>
      </p:sp>
      <p:sp>
        <p:nvSpPr>
          <p:cNvPr id="3" name="Footer Placeholder 2"/>
          <p:cNvSpPr>
            <a:spLocks noGrp="1"/>
          </p:cNvSpPr>
          <p:nvPr>
            <p:ph type="ftr" sz="quarter" idx="11"/>
          </p:nvPr>
        </p:nvSpPr>
        <p:spPr/>
        <p:txBody>
          <a:bodyPr/>
          <a:lstStyle/>
          <a:p>
            <a:r>
              <a:rPr lang="en-US"/>
              <a:t>PHY 711  Fall 2023 -- Lecture 31</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28</a:t>
            </a:fld>
            <a:endParaRPr lang="en-US" dirty="0"/>
          </a:p>
        </p:txBody>
      </p:sp>
      <p:sp>
        <p:nvSpPr>
          <p:cNvPr id="5" name="TextBox 4"/>
          <p:cNvSpPr txBox="1"/>
          <p:nvPr/>
        </p:nvSpPr>
        <p:spPr>
          <a:xfrm>
            <a:off x="533400" y="76200"/>
            <a:ext cx="7467600" cy="830997"/>
          </a:xfrm>
          <a:prstGeom prst="rect">
            <a:avLst/>
          </a:prstGeom>
          <a:noFill/>
        </p:spPr>
        <p:txBody>
          <a:bodyPr wrap="square" rtlCol="0">
            <a:spAutoFit/>
          </a:bodyPr>
          <a:lstStyle/>
          <a:p>
            <a:r>
              <a:rPr lang="en-US" sz="2400" dirty="0">
                <a:latin typeface="+mj-lt"/>
              </a:rPr>
              <a:t>Effects of nonlinearities in fluid equations  </a:t>
            </a:r>
          </a:p>
          <a:p>
            <a:r>
              <a:rPr lang="en-US" sz="2400" dirty="0">
                <a:latin typeface="+mj-lt"/>
              </a:rPr>
              <a:t>  -- one dimensional case</a:t>
            </a:r>
          </a:p>
        </p:txBody>
      </p:sp>
      <p:graphicFrame>
        <p:nvGraphicFramePr>
          <p:cNvPr id="6" name="Object 5"/>
          <p:cNvGraphicFramePr>
            <a:graphicFrameLocks noChangeAspect="1"/>
          </p:cNvGraphicFramePr>
          <p:nvPr>
            <p:extLst>
              <p:ext uri="{D42A27DB-BD31-4B8C-83A1-F6EECF244321}">
                <p14:modId xmlns:p14="http://schemas.microsoft.com/office/powerpoint/2010/main" val="908884230"/>
              </p:ext>
            </p:extLst>
          </p:nvPr>
        </p:nvGraphicFramePr>
        <p:xfrm>
          <a:off x="914400" y="907197"/>
          <a:ext cx="6030913" cy="2492375"/>
        </p:xfrm>
        <a:graphic>
          <a:graphicData uri="http://schemas.openxmlformats.org/presentationml/2006/ole">
            <mc:AlternateContent xmlns:mc="http://schemas.openxmlformats.org/markup-compatibility/2006">
              <mc:Choice xmlns:v="urn:schemas-microsoft-com:vml" Requires="v">
                <p:oleObj name="数式" r:id="rId3" imgW="2451100" imgH="1054100" progId="Equation.3">
                  <p:embed/>
                </p:oleObj>
              </mc:Choice>
              <mc:Fallback>
                <p:oleObj name="数式" r:id="rId3" imgW="2451100" imgH="1054100" progId="Equation.3">
                  <p:embed/>
                  <p:pic>
                    <p:nvPicPr>
                      <p:cNvPr id="6" name="Object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14400" y="907197"/>
                        <a:ext cx="6030913" cy="2492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7" name="Object 6"/>
          <p:cNvGraphicFramePr>
            <a:graphicFrameLocks noChangeAspect="1"/>
          </p:cNvGraphicFramePr>
          <p:nvPr>
            <p:extLst>
              <p:ext uri="{D42A27DB-BD31-4B8C-83A1-F6EECF244321}">
                <p14:modId xmlns:p14="http://schemas.microsoft.com/office/powerpoint/2010/main" val="1169637390"/>
              </p:ext>
            </p:extLst>
          </p:nvPr>
        </p:nvGraphicFramePr>
        <p:xfrm>
          <a:off x="914400" y="3399572"/>
          <a:ext cx="7696200" cy="3126889"/>
        </p:xfrm>
        <a:graphic>
          <a:graphicData uri="http://schemas.openxmlformats.org/presentationml/2006/ole">
            <mc:AlternateContent xmlns:mc="http://schemas.openxmlformats.org/markup-compatibility/2006">
              <mc:Choice xmlns:v="urn:schemas-microsoft-com:vml" Requires="v">
                <p:oleObj name="Equation" r:id="rId5" imgW="4533840" imgH="1917360" progId="Equation.DSMT4">
                  <p:embed/>
                </p:oleObj>
              </mc:Choice>
              <mc:Fallback>
                <p:oleObj name="Equation" r:id="rId5" imgW="4533840" imgH="1917360" progId="Equation.DSMT4">
                  <p:embed/>
                  <p:pic>
                    <p:nvPicPr>
                      <p:cNvPr id="7" name="Object 6"/>
                      <p:cNvPicPr>
                        <a:picLocks noChangeAspect="1" noChangeArrowheads="1"/>
                      </p:cNvPicPr>
                      <p:nvPr/>
                    </p:nvPicPr>
                    <p:blipFill>
                      <a:blip r:embed="rId6"/>
                      <a:srcRect/>
                      <a:stretch>
                        <a:fillRect/>
                      </a:stretch>
                    </p:blipFill>
                    <p:spPr bwMode="auto">
                      <a:xfrm>
                        <a:off x="914400" y="3399572"/>
                        <a:ext cx="7696200" cy="3126889"/>
                      </a:xfrm>
                      <a:prstGeom prst="rect">
                        <a:avLst/>
                      </a:prstGeom>
                      <a:noFill/>
                      <a:ln>
                        <a:noFill/>
                      </a:ln>
                    </p:spPr>
                  </p:pic>
                </p:oleObj>
              </mc:Fallback>
            </mc:AlternateContent>
          </a:graphicData>
        </a:graphic>
      </p:graphicFrame>
    </p:spTree>
    <p:extLst>
      <p:ext uri="{BB962C8B-B14F-4D97-AF65-F5344CB8AC3E}">
        <p14:creationId xmlns:p14="http://schemas.microsoft.com/office/powerpoint/2010/main" val="255475618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11/8/2022</a:t>
            </a:r>
            <a:endParaRPr lang="en-US" dirty="0"/>
          </a:p>
        </p:txBody>
      </p:sp>
      <p:sp>
        <p:nvSpPr>
          <p:cNvPr id="3" name="Footer Placeholder 2"/>
          <p:cNvSpPr>
            <a:spLocks noGrp="1"/>
          </p:cNvSpPr>
          <p:nvPr>
            <p:ph type="ftr" sz="quarter" idx="11"/>
          </p:nvPr>
        </p:nvSpPr>
        <p:spPr/>
        <p:txBody>
          <a:bodyPr/>
          <a:lstStyle/>
          <a:p>
            <a:r>
              <a:rPr lang="en-US"/>
              <a:t>PHY 711  Fall 2023 -- Lecture 31</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29</a:t>
            </a:fld>
            <a:endParaRPr lang="en-US" dirty="0"/>
          </a:p>
        </p:txBody>
      </p:sp>
      <p:graphicFrame>
        <p:nvGraphicFramePr>
          <p:cNvPr id="5" name="Object 4"/>
          <p:cNvGraphicFramePr>
            <a:graphicFrameLocks noChangeAspect="1"/>
          </p:cNvGraphicFramePr>
          <p:nvPr>
            <p:extLst>
              <p:ext uri="{D42A27DB-BD31-4B8C-83A1-F6EECF244321}">
                <p14:modId xmlns:p14="http://schemas.microsoft.com/office/powerpoint/2010/main" val="3166732754"/>
              </p:ext>
            </p:extLst>
          </p:nvPr>
        </p:nvGraphicFramePr>
        <p:xfrm>
          <a:off x="703262" y="228600"/>
          <a:ext cx="7373938" cy="3541713"/>
        </p:xfrm>
        <a:graphic>
          <a:graphicData uri="http://schemas.openxmlformats.org/presentationml/2006/ole">
            <mc:AlternateContent xmlns:mc="http://schemas.openxmlformats.org/markup-compatibility/2006">
              <mc:Choice xmlns:v="urn:schemas-microsoft-com:vml" Requires="v">
                <p:oleObj name="数式" r:id="rId3" imgW="2997000" imgH="1498320" progId="Equation.3">
                  <p:embed/>
                </p:oleObj>
              </mc:Choice>
              <mc:Fallback>
                <p:oleObj name="数式" r:id="rId3" imgW="2997000" imgH="1498320" progId="Equation.3">
                  <p:embed/>
                  <p:pic>
                    <p:nvPicPr>
                      <p:cNvPr id="5" name="Object 4"/>
                      <p:cNvPicPr>
                        <a:picLocks noChangeAspect="1" noChangeArrowheads="1"/>
                      </p:cNvPicPr>
                      <p:nvPr/>
                    </p:nvPicPr>
                    <p:blipFill>
                      <a:blip r:embed="rId4"/>
                      <a:srcRect/>
                      <a:stretch>
                        <a:fillRect/>
                      </a:stretch>
                    </p:blipFill>
                    <p:spPr bwMode="auto">
                      <a:xfrm>
                        <a:off x="703262" y="228600"/>
                        <a:ext cx="7373938" cy="3541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6" name="Object 5"/>
          <p:cNvGraphicFramePr>
            <a:graphicFrameLocks noChangeAspect="1"/>
          </p:cNvGraphicFramePr>
          <p:nvPr>
            <p:extLst>
              <p:ext uri="{D42A27DB-BD31-4B8C-83A1-F6EECF244321}">
                <p14:modId xmlns:p14="http://schemas.microsoft.com/office/powerpoint/2010/main" val="3268348954"/>
              </p:ext>
            </p:extLst>
          </p:nvPr>
        </p:nvGraphicFramePr>
        <p:xfrm>
          <a:off x="533400" y="4100512"/>
          <a:ext cx="8153400" cy="2255838"/>
        </p:xfrm>
        <a:graphic>
          <a:graphicData uri="http://schemas.openxmlformats.org/presentationml/2006/ole">
            <mc:AlternateContent xmlns:mc="http://schemas.openxmlformats.org/markup-compatibility/2006">
              <mc:Choice xmlns:v="urn:schemas-microsoft-com:vml" Requires="v">
                <p:oleObj name="Equation" r:id="rId5" imgW="5333760" imgH="1536480" progId="Equation.DSMT4">
                  <p:embed/>
                </p:oleObj>
              </mc:Choice>
              <mc:Fallback>
                <p:oleObj name="Equation" r:id="rId5" imgW="5333760" imgH="1536480" progId="Equation.DSMT4">
                  <p:embed/>
                  <p:pic>
                    <p:nvPicPr>
                      <p:cNvPr id="6" name="Object 5"/>
                      <p:cNvPicPr>
                        <a:picLocks noChangeAspect="1" noChangeArrowheads="1"/>
                      </p:cNvPicPr>
                      <p:nvPr/>
                    </p:nvPicPr>
                    <p:blipFill>
                      <a:blip r:embed="rId6"/>
                      <a:srcRect/>
                      <a:stretch>
                        <a:fillRect/>
                      </a:stretch>
                    </p:blipFill>
                    <p:spPr bwMode="auto">
                      <a:xfrm>
                        <a:off x="533400" y="4100512"/>
                        <a:ext cx="8153400" cy="2255838"/>
                      </a:xfrm>
                      <a:prstGeom prst="rect">
                        <a:avLst/>
                      </a:prstGeom>
                      <a:noFill/>
                      <a:ln>
                        <a:noFill/>
                      </a:ln>
                    </p:spPr>
                  </p:pic>
                </p:oleObj>
              </mc:Fallback>
            </mc:AlternateContent>
          </a:graphicData>
        </a:graphic>
      </p:graphicFrame>
      <p:sp>
        <p:nvSpPr>
          <p:cNvPr id="7" name="Curved Right Arrow 6"/>
          <p:cNvSpPr/>
          <p:nvPr/>
        </p:nvSpPr>
        <p:spPr>
          <a:xfrm>
            <a:off x="76200" y="685800"/>
            <a:ext cx="609600" cy="2514600"/>
          </a:xfrm>
          <a:prstGeom prst="curv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212775696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C489397-91B7-A6C4-753E-676C64AD4C7B}"/>
              </a:ext>
            </a:extLst>
          </p:cNvPr>
          <p:cNvSpPr>
            <a:spLocks noGrp="1"/>
          </p:cNvSpPr>
          <p:nvPr>
            <p:ph type="dt" sz="half" idx="10"/>
          </p:nvPr>
        </p:nvSpPr>
        <p:spPr/>
        <p:txBody>
          <a:bodyPr/>
          <a:lstStyle/>
          <a:p>
            <a:r>
              <a:rPr lang="en-US"/>
              <a:t>11/8/2022</a:t>
            </a:r>
            <a:endParaRPr lang="en-US" dirty="0"/>
          </a:p>
        </p:txBody>
      </p:sp>
      <p:sp>
        <p:nvSpPr>
          <p:cNvPr id="3" name="Footer Placeholder 2">
            <a:extLst>
              <a:ext uri="{FF2B5EF4-FFF2-40B4-BE49-F238E27FC236}">
                <a16:creationId xmlns:a16="http://schemas.microsoft.com/office/drawing/2014/main" id="{DED3FEC2-33F7-2E28-72B2-DAF41D4EC4BA}"/>
              </a:ext>
            </a:extLst>
          </p:cNvPr>
          <p:cNvSpPr>
            <a:spLocks noGrp="1"/>
          </p:cNvSpPr>
          <p:nvPr>
            <p:ph type="ftr" sz="quarter" idx="11"/>
          </p:nvPr>
        </p:nvSpPr>
        <p:spPr/>
        <p:txBody>
          <a:bodyPr/>
          <a:lstStyle/>
          <a:p>
            <a:r>
              <a:rPr lang="en-US"/>
              <a:t>PHY 711  Fall 2023 -- Lecture 31</a:t>
            </a:r>
            <a:endParaRPr lang="en-US" dirty="0"/>
          </a:p>
        </p:txBody>
      </p:sp>
      <p:sp>
        <p:nvSpPr>
          <p:cNvPr id="4" name="Slide Number Placeholder 3">
            <a:extLst>
              <a:ext uri="{FF2B5EF4-FFF2-40B4-BE49-F238E27FC236}">
                <a16:creationId xmlns:a16="http://schemas.microsoft.com/office/drawing/2014/main" id="{99C9BD9A-BE56-DF78-E013-110F65AA7A91}"/>
              </a:ext>
            </a:extLst>
          </p:cNvPr>
          <p:cNvSpPr>
            <a:spLocks noGrp="1"/>
          </p:cNvSpPr>
          <p:nvPr>
            <p:ph type="sldNum" sz="quarter" idx="12"/>
          </p:nvPr>
        </p:nvSpPr>
        <p:spPr/>
        <p:txBody>
          <a:bodyPr/>
          <a:lstStyle/>
          <a:p>
            <a:fld id="{CE368B07-CEBF-4C80-90AF-53B34FA04CF3}" type="slidenum">
              <a:rPr lang="en-US" smtClean="0"/>
              <a:t>3</a:t>
            </a:fld>
            <a:endParaRPr lang="en-US" dirty="0"/>
          </a:p>
        </p:txBody>
      </p:sp>
      <p:pic>
        <p:nvPicPr>
          <p:cNvPr id="7" name="Picture 6">
            <a:extLst>
              <a:ext uri="{FF2B5EF4-FFF2-40B4-BE49-F238E27FC236}">
                <a16:creationId xmlns:a16="http://schemas.microsoft.com/office/drawing/2014/main" id="{7DDFCEEF-F192-E40D-BA63-F8E6CB1058C0}"/>
              </a:ext>
            </a:extLst>
          </p:cNvPr>
          <p:cNvPicPr>
            <a:picLocks noChangeAspect="1"/>
          </p:cNvPicPr>
          <p:nvPr/>
        </p:nvPicPr>
        <p:blipFill>
          <a:blip r:embed="rId2"/>
          <a:stretch>
            <a:fillRect/>
          </a:stretch>
        </p:blipFill>
        <p:spPr>
          <a:xfrm>
            <a:off x="199800" y="148119"/>
            <a:ext cx="8744399" cy="2895600"/>
          </a:xfrm>
          <a:prstGeom prst="rect">
            <a:avLst/>
          </a:prstGeom>
        </p:spPr>
      </p:pic>
      <p:sp>
        <p:nvSpPr>
          <p:cNvPr id="8" name="Cube 7">
            <a:extLst>
              <a:ext uri="{FF2B5EF4-FFF2-40B4-BE49-F238E27FC236}">
                <a16:creationId xmlns:a16="http://schemas.microsoft.com/office/drawing/2014/main" id="{04DCCA62-A52F-7D14-5687-15743FB072AF}"/>
              </a:ext>
            </a:extLst>
          </p:cNvPr>
          <p:cNvSpPr/>
          <p:nvPr/>
        </p:nvSpPr>
        <p:spPr>
          <a:xfrm flipH="1">
            <a:off x="1066800" y="3505201"/>
            <a:ext cx="1905000" cy="1676400"/>
          </a:xfrm>
          <a:prstGeom prst="cube">
            <a:avLst/>
          </a:prstGeom>
          <a:solidFill>
            <a:schemeClr val="accent1">
              <a:alpha val="36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Cube 8">
            <a:extLst>
              <a:ext uri="{FF2B5EF4-FFF2-40B4-BE49-F238E27FC236}">
                <a16:creationId xmlns:a16="http://schemas.microsoft.com/office/drawing/2014/main" id="{192CFCF3-91AC-C6B5-232B-A3900D0007A3}"/>
              </a:ext>
            </a:extLst>
          </p:cNvPr>
          <p:cNvSpPr/>
          <p:nvPr/>
        </p:nvSpPr>
        <p:spPr>
          <a:xfrm flipH="1">
            <a:off x="1078786" y="3733800"/>
            <a:ext cx="1893013" cy="1434101"/>
          </a:xfrm>
          <a:prstGeom prst="cube">
            <a:avLst/>
          </a:prstGeom>
          <a:solidFill>
            <a:srgbClr val="00B0F0">
              <a:alpha val="21000"/>
            </a:srgb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Cylinder 9">
            <a:extLst>
              <a:ext uri="{FF2B5EF4-FFF2-40B4-BE49-F238E27FC236}">
                <a16:creationId xmlns:a16="http://schemas.microsoft.com/office/drawing/2014/main" id="{12880302-5686-D2B3-4DCE-0781128BBF26}"/>
              </a:ext>
            </a:extLst>
          </p:cNvPr>
          <p:cNvSpPr/>
          <p:nvPr/>
        </p:nvSpPr>
        <p:spPr>
          <a:xfrm>
            <a:off x="2019300" y="5137936"/>
            <a:ext cx="152400" cy="304799"/>
          </a:xfrm>
          <a:prstGeom prst="can">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2" name="Straight Connector 11">
            <a:extLst>
              <a:ext uri="{FF2B5EF4-FFF2-40B4-BE49-F238E27FC236}">
                <a16:creationId xmlns:a16="http://schemas.microsoft.com/office/drawing/2014/main" id="{C20BE863-753A-9B8D-4C94-A1C114C59811}"/>
              </a:ext>
            </a:extLst>
          </p:cNvPr>
          <p:cNvCxnSpPr/>
          <p:nvPr/>
        </p:nvCxnSpPr>
        <p:spPr>
          <a:xfrm>
            <a:off x="3276600" y="5562600"/>
            <a:ext cx="762000"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3F4BF2F6-0B8E-D398-1C05-B79927559867}"/>
              </a:ext>
            </a:extLst>
          </p:cNvPr>
          <p:cNvCxnSpPr/>
          <p:nvPr/>
        </p:nvCxnSpPr>
        <p:spPr>
          <a:xfrm>
            <a:off x="3276600" y="5161053"/>
            <a:ext cx="762000"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A2942B2C-1042-47C1-F233-2BC19312DA5E}"/>
              </a:ext>
            </a:extLst>
          </p:cNvPr>
          <p:cNvCxnSpPr/>
          <p:nvPr/>
        </p:nvCxnSpPr>
        <p:spPr>
          <a:xfrm>
            <a:off x="3276600" y="4114800"/>
            <a:ext cx="762000"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 name="Straight Arrow Connector 15">
            <a:extLst>
              <a:ext uri="{FF2B5EF4-FFF2-40B4-BE49-F238E27FC236}">
                <a16:creationId xmlns:a16="http://schemas.microsoft.com/office/drawing/2014/main" id="{15BDBC7C-A776-96D9-000A-5A2E6A440E1D}"/>
              </a:ext>
            </a:extLst>
          </p:cNvPr>
          <p:cNvCxnSpPr/>
          <p:nvPr/>
        </p:nvCxnSpPr>
        <p:spPr>
          <a:xfrm>
            <a:off x="3657600" y="4114800"/>
            <a:ext cx="0" cy="1023136"/>
          </a:xfrm>
          <a:prstGeom prst="straightConnector1">
            <a:avLst/>
          </a:prstGeom>
          <a:ln w="50800">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7" name="Straight Arrow Connector 16">
            <a:extLst>
              <a:ext uri="{FF2B5EF4-FFF2-40B4-BE49-F238E27FC236}">
                <a16:creationId xmlns:a16="http://schemas.microsoft.com/office/drawing/2014/main" id="{C9AC72C0-15F8-834C-0E49-C146D7B8C251}"/>
              </a:ext>
            </a:extLst>
          </p:cNvPr>
          <p:cNvCxnSpPr>
            <a:cxnSpLocks/>
          </p:cNvCxnSpPr>
          <p:nvPr/>
        </p:nvCxnSpPr>
        <p:spPr>
          <a:xfrm>
            <a:off x="3810000" y="5105400"/>
            <a:ext cx="0" cy="489736"/>
          </a:xfrm>
          <a:prstGeom prst="straightConnector1">
            <a:avLst/>
          </a:prstGeom>
          <a:ln w="50800">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1880CFE6-8143-A7E7-D848-2D3A185C2EFB}"/>
              </a:ext>
            </a:extLst>
          </p:cNvPr>
          <p:cNvSpPr txBox="1"/>
          <p:nvPr/>
        </p:nvSpPr>
        <p:spPr>
          <a:xfrm>
            <a:off x="3735940" y="4426281"/>
            <a:ext cx="990599" cy="461665"/>
          </a:xfrm>
          <a:prstGeom prst="rect">
            <a:avLst/>
          </a:prstGeom>
          <a:noFill/>
        </p:spPr>
        <p:txBody>
          <a:bodyPr wrap="square" rtlCol="0">
            <a:spAutoFit/>
          </a:bodyPr>
          <a:lstStyle/>
          <a:p>
            <a:r>
              <a:rPr lang="en-US" sz="2400" dirty="0">
                <a:latin typeface="+mj-lt"/>
              </a:rPr>
              <a:t>10m</a:t>
            </a:r>
          </a:p>
        </p:txBody>
      </p:sp>
      <p:sp>
        <p:nvSpPr>
          <p:cNvPr id="20" name="TextBox 19">
            <a:extLst>
              <a:ext uri="{FF2B5EF4-FFF2-40B4-BE49-F238E27FC236}">
                <a16:creationId xmlns:a16="http://schemas.microsoft.com/office/drawing/2014/main" id="{ACD55D1B-AD9F-50BE-0DE8-FFEA7BC2CC2A}"/>
              </a:ext>
            </a:extLst>
          </p:cNvPr>
          <p:cNvSpPr txBox="1"/>
          <p:nvPr/>
        </p:nvSpPr>
        <p:spPr>
          <a:xfrm>
            <a:off x="3962400" y="5149923"/>
            <a:ext cx="990599" cy="461665"/>
          </a:xfrm>
          <a:prstGeom prst="rect">
            <a:avLst/>
          </a:prstGeom>
          <a:noFill/>
        </p:spPr>
        <p:txBody>
          <a:bodyPr wrap="square" rtlCol="0">
            <a:spAutoFit/>
          </a:bodyPr>
          <a:lstStyle/>
          <a:p>
            <a:r>
              <a:rPr lang="en-US" sz="2400" dirty="0">
                <a:latin typeface="+mj-lt"/>
              </a:rPr>
              <a:t>1m</a:t>
            </a:r>
          </a:p>
        </p:txBody>
      </p:sp>
      <p:cxnSp>
        <p:nvCxnSpPr>
          <p:cNvPr id="21" name="Straight Connector 20">
            <a:extLst>
              <a:ext uri="{FF2B5EF4-FFF2-40B4-BE49-F238E27FC236}">
                <a16:creationId xmlns:a16="http://schemas.microsoft.com/office/drawing/2014/main" id="{B91AA845-93BA-1E1F-0F6D-344152632826}"/>
              </a:ext>
            </a:extLst>
          </p:cNvPr>
          <p:cNvCxnSpPr/>
          <p:nvPr/>
        </p:nvCxnSpPr>
        <p:spPr>
          <a:xfrm>
            <a:off x="4952999" y="5562600"/>
            <a:ext cx="762000"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88D384FC-C6FA-8D3A-9A23-91BE793F3858}"/>
              </a:ext>
            </a:extLst>
          </p:cNvPr>
          <p:cNvCxnSpPr/>
          <p:nvPr/>
        </p:nvCxnSpPr>
        <p:spPr>
          <a:xfrm>
            <a:off x="4876799" y="4325421"/>
            <a:ext cx="762000"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 name="Straight Arrow Connector 22">
            <a:extLst>
              <a:ext uri="{FF2B5EF4-FFF2-40B4-BE49-F238E27FC236}">
                <a16:creationId xmlns:a16="http://schemas.microsoft.com/office/drawing/2014/main" id="{D62961CE-1E42-936E-D2E7-F327DC4C7BB3}"/>
              </a:ext>
            </a:extLst>
          </p:cNvPr>
          <p:cNvCxnSpPr>
            <a:cxnSpLocks/>
          </p:cNvCxnSpPr>
          <p:nvPr/>
        </p:nvCxnSpPr>
        <p:spPr>
          <a:xfrm flipH="1">
            <a:off x="5256087" y="4343401"/>
            <a:ext cx="1711" cy="1172110"/>
          </a:xfrm>
          <a:prstGeom prst="straightConnector1">
            <a:avLst/>
          </a:prstGeom>
          <a:ln w="50800">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26" name="TextBox 25">
            <a:extLst>
              <a:ext uri="{FF2B5EF4-FFF2-40B4-BE49-F238E27FC236}">
                <a16:creationId xmlns:a16="http://schemas.microsoft.com/office/drawing/2014/main" id="{3A21D580-2536-4987-6E85-E5224B04F3FF}"/>
              </a:ext>
            </a:extLst>
          </p:cNvPr>
          <p:cNvSpPr txBox="1"/>
          <p:nvPr/>
        </p:nvSpPr>
        <p:spPr>
          <a:xfrm>
            <a:off x="5271500" y="4657506"/>
            <a:ext cx="990599" cy="461665"/>
          </a:xfrm>
          <a:prstGeom prst="rect">
            <a:avLst/>
          </a:prstGeom>
          <a:noFill/>
        </p:spPr>
        <p:txBody>
          <a:bodyPr wrap="square" rtlCol="0">
            <a:spAutoFit/>
          </a:bodyPr>
          <a:lstStyle/>
          <a:p>
            <a:r>
              <a:rPr lang="en-US" sz="2400" i="1" dirty="0">
                <a:latin typeface="+mj-lt"/>
              </a:rPr>
              <a:t>y</a:t>
            </a:r>
          </a:p>
        </p:txBody>
      </p:sp>
      <p:sp>
        <p:nvSpPr>
          <p:cNvPr id="27" name="TextBox 26">
            <a:extLst>
              <a:ext uri="{FF2B5EF4-FFF2-40B4-BE49-F238E27FC236}">
                <a16:creationId xmlns:a16="http://schemas.microsoft.com/office/drawing/2014/main" id="{1B6A0DFC-BE00-A194-8B68-46780350747B}"/>
              </a:ext>
            </a:extLst>
          </p:cNvPr>
          <p:cNvSpPr txBox="1"/>
          <p:nvPr/>
        </p:nvSpPr>
        <p:spPr>
          <a:xfrm>
            <a:off x="6422200" y="3814282"/>
            <a:ext cx="2666999" cy="1938992"/>
          </a:xfrm>
          <a:prstGeom prst="rect">
            <a:avLst/>
          </a:prstGeom>
          <a:noFill/>
        </p:spPr>
        <p:txBody>
          <a:bodyPr wrap="square" rtlCol="0">
            <a:spAutoFit/>
          </a:bodyPr>
          <a:lstStyle/>
          <a:p>
            <a:r>
              <a:rPr lang="en-US" sz="2400" dirty="0">
                <a:latin typeface="+mj-lt"/>
              </a:rPr>
              <a:t>Note that the speed of the water changes as the water flows out.</a:t>
            </a:r>
          </a:p>
        </p:txBody>
      </p:sp>
    </p:spTree>
    <p:extLst>
      <p:ext uri="{BB962C8B-B14F-4D97-AF65-F5344CB8AC3E}">
        <p14:creationId xmlns:p14="http://schemas.microsoft.com/office/powerpoint/2010/main" val="44368382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A806254-9D11-4E1A-90DA-AE244AF9F0C4}"/>
              </a:ext>
            </a:extLst>
          </p:cNvPr>
          <p:cNvSpPr>
            <a:spLocks noGrp="1"/>
          </p:cNvSpPr>
          <p:nvPr>
            <p:ph type="dt" sz="half" idx="10"/>
          </p:nvPr>
        </p:nvSpPr>
        <p:spPr/>
        <p:txBody>
          <a:bodyPr/>
          <a:lstStyle/>
          <a:p>
            <a:r>
              <a:rPr lang="en-US"/>
              <a:t>11/8/2022</a:t>
            </a:r>
            <a:endParaRPr lang="en-US" dirty="0"/>
          </a:p>
        </p:txBody>
      </p:sp>
      <p:sp>
        <p:nvSpPr>
          <p:cNvPr id="3" name="Footer Placeholder 2">
            <a:extLst>
              <a:ext uri="{FF2B5EF4-FFF2-40B4-BE49-F238E27FC236}">
                <a16:creationId xmlns:a16="http://schemas.microsoft.com/office/drawing/2014/main" id="{744FBC5A-78BC-45EC-9FE4-88B8ACAD3C8C}"/>
              </a:ext>
            </a:extLst>
          </p:cNvPr>
          <p:cNvSpPr>
            <a:spLocks noGrp="1"/>
          </p:cNvSpPr>
          <p:nvPr>
            <p:ph type="ftr" sz="quarter" idx="11"/>
          </p:nvPr>
        </p:nvSpPr>
        <p:spPr/>
        <p:txBody>
          <a:bodyPr/>
          <a:lstStyle/>
          <a:p>
            <a:r>
              <a:rPr lang="en-US"/>
              <a:t>PHY 711  Fall 2023 -- Lecture 31</a:t>
            </a:r>
            <a:endParaRPr lang="en-US" dirty="0"/>
          </a:p>
        </p:txBody>
      </p:sp>
      <p:sp>
        <p:nvSpPr>
          <p:cNvPr id="4" name="Slide Number Placeholder 3">
            <a:extLst>
              <a:ext uri="{FF2B5EF4-FFF2-40B4-BE49-F238E27FC236}">
                <a16:creationId xmlns:a16="http://schemas.microsoft.com/office/drawing/2014/main" id="{23A43397-1E5C-48CB-89BA-4470634D5B87}"/>
              </a:ext>
            </a:extLst>
          </p:cNvPr>
          <p:cNvSpPr>
            <a:spLocks noGrp="1"/>
          </p:cNvSpPr>
          <p:nvPr>
            <p:ph type="sldNum" sz="quarter" idx="12"/>
          </p:nvPr>
        </p:nvSpPr>
        <p:spPr/>
        <p:txBody>
          <a:bodyPr/>
          <a:lstStyle/>
          <a:p>
            <a:fld id="{CE368B07-CEBF-4C80-90AF-53B34FA04CF3}" type="slidenum">
              <a:rPr lang="en-US" smtClean="0"/>
              <a:t>30</a:t>
            </a:fld>
            <a:endParaRPr lang="en-US" dirty="0"/>
          </a:p>
        </p:txBody>
      </p:sp>
      <p:sp>
        <p:nvSpPr>
          <p:cNvPr id="5" name="TextBox 4">
            <a:extLst>
              <a:ext uri="{FF2B5EF4-FFF2-40B4-BE49-F238E27FC236}">
                <a16:creationId xmlns:a16="http://schemas.microsoft.com/office/drawing/2014/main" id="{AC9CAF06-6B1B-4184-B1F8-47E851E7F544}"/>
              </a:ext>
            </a:extLst>
          </p:cNvPr>
          <p:cNvSpPr txBox="1"/>
          <p:nvPr/>
        </p:nvSpPr>
        <p:spPr>
          <a:xfrm>
            <a:off x="228600" y="228600"/>
            <a:ext cx="8077200" cy="461665"/>
          </a:xfrm>
          <a:prstGeom prst="rect">
            <a:avLst/>
          </a:prstGeom>
          <a:noFill/>
        </p:spPr>
        <p:txBody>
          <a:bodyPr wrap="square" rtlCol="0">
            <a:spAutoFit/>
          </a:bodyPr>
          <a:lstStyle/>
          <a:p>
            <a:r>
              <a:rPr lang="en-US" sz="2400" dirty="0">
                <a:latin typeface="+mj-lt"/>
              </a:rPr>
              <a:t>Digression – What is gamma?</a:t>
            </a:r>
          </a:p>
        </p:txBody>
      </p:sp>
      <p:graphicFrame>
        <p:nvGraphicFramePr>
          <p:cNvPr id="6" name="Object 5">
            <a:extLst>
              <a:ext uri="{FF2B5EF4-FFF2-40B4-BE49-F238E27FC236}">
                <a16:creationId xmlns:a16="http://schemas.microsoft.com/office/drawing/2014/main" id="{0CB69964-31C7-4BD4-9ADF-745050BFDC82}"/>
              </a:ext>
            </a:extLst>
          </p:cNvPr>
          <p:cNvGraphicFramePr>
            <a:graphicFrameLocks noChangeAspect="1"/>
          </p:cNvGraphicFramePr>
          <p:nvPr>
            <p:extLst>
              <p:ext uri="{D42A27DB-BD31-4B8C-83A1-F6EECF244321}">
                <p14:modId xmlns:p14="http://schemas.microsoft.com/office/powerpoint/2010/main" val="3765793159"/>
              </p:ext>
            </p:extLst>
          </p:nvPr>
        </p:nvGraphicFramePr>
        <p:xfrm>
          <a:off x="373063" y="925513"/>
          <a:ext cx="8586787" cy="1060450"/>
        </p:xfrm>
        <a:graphic>
          <a:graphicData uri="http://schemas.openxmlformats.org/presentationml/2006/ole">
            <mc:AlternateContent xmlns:mc="http://schemas.openxmlformats.org/markup-compatibility/2006">
              <mc:Choice xmlns:v="urn:schemas-microsoft-com:vml" Requires="v">
                <p:oleObj name="Equation" r:id="rId3" imgW="4952880" imgH="634680" progId="Equation.DSMT4">
                  <p:embed/>
                </p:oleObj>
              </mc:Choice>
              <mc:Fallback>
                <p:oleObj name="Equation" r:id="rId3" imgW="4952880" imgH="634680" progId="Equation.DSMT4">
                  <p:embed/>
                  <p:pic>
                    <p:nvPicPr>
                      <p:cNvPr id="6" name="Object 5">
                        <a:extLst>
                          <a:ext uri="{FF2B5EF4-FFF2-40B4-BE49-F238E27FC236}">
                            <a16:creationId xmlns:a16="http://schemas.microsoft.com/office/drawing/2014/main" id="{00E47F1B-0887-40E5-B600-CEFAB891040B}"/>
                          </a:ext>
                        </a:extLst>
                      </p:cNvPr>
                      <p:cNvPicPr>
                        <a:picLocks noChangeAspect="1" noChangeArrowheads="1"/>
                      </p:cNvPicPr>
                      <p:nvPr/>
                    </p:nvPicPr>
                    <p:blipFill>
                      <a:blip r:embed="rId4"/>
                      <a:srcRect/>
                      <a:stretch>
                        <a:fillRect/>
                      </a:stretch>
                    </p:blipFill>
                    <p:spPr bwMode="auto">
                      <a:xfrm>
                        <a:off x="373063" y="925513"/>
                        <a:ext cx="8586787" cy="1060450"/>
                      </a:xfrm>
                      <a:prstGeom prst="rect">
                        <a:avLst/>
                      </a:prstGeom>
                      <a:noFill/>
                      <a:ln>
                        <a:noFill/>
                      </a:ln>
                    </p:spPr>
                  </p:pic>
                </p:oleObj>
              </mc:Fallback>
            </mc:AlternateContent>
          </a:graphicData>
        </a:graphic>
      </p:graphicFrame>
      <p:graphicFrame>
        <p:nvGraphicFramePr>
          <p:cNvPr id="7" name="Object 6">
            <a:extLst>
              <a:ext uri="{FF2B5EF4-FFF2-40B4-BE49-F238E27FC236}">
                <a16:creationId xmlns:a16="http://schemas.microsoft.com/office/drawing/2014/main" id="{3DF03324-477E-424F-B214-FAE90D1E6CC4}"/>
              </a:ext>
            </a:extLst>
          </p:cNvPr>
          <p:cNvGraphicFramePr>
            <a:graphicFrameLocks noChangeAspect="1"/>
          </p:cNvGraphicFramePr>
          <p:nvPr>
            <p:extLst>
              <p:ext uri="{D42A27DB-BD31-4B8C-83A1-F6EECF244321}">
                <p14:modId xmlns:p14="http://schemas.microsoft.com/office/powerpoint/2010/main" val="3117667096"/>
              </p:ext>
            </p:extLst>
          </p:nvPr>
        </p:nvGraphicFramePr>
        <p:xfrm>
          <a:off x="274638" y="1779588"/>
          <a:ext cx="8285162" cy="4602162"/>
        </p:xfrm>
        <a:graphic>
          <a:graphicData uri="http://schemas.openxmlformats.org/presentationml/2006/ole">
            <mc:AlternateContent xmlns:mc="http://schemas.openxmlformats.org/markup-compatibility/2006">
              <mc:Choice xmlns:v="urn:schemas-microsoft-com:vml" Requires="v">
                <p:oleObj name="Equation" r:id="rId5" imgW="3670200" imgH="2120760" progId="Equation.DSMT4">
                  <p:embed/>
                </p:oleObj>
              </mc:Choice>
              <mc:Fallback>
                <p:oleObj name="Equation" r:id="rId5" imgW="3670200" imgH="2120760" progId="Equation.DSMT4">
                  <p:embed/>
                  <p:pic>
                    <p:nvPicPr>
                      <p:cNvPr id="7" name="Object 6">
                        <a:extLst>
                          <a:ext uri="{FF2B5EF4-FFF2-40B4-BE49-F238E27FC236}">
                            <a16:creationId xmlns:a16="http://schemas.microsoft.com/office/drawing/2014/main" id="{50522017-5CF8-4326-944A-992B8D754341}"/>
                          </a:ext>
                        </a:extLst>
                      </p:cNvPr>
                      <p:cNvPicPr>
                        <a:picLocks noChangeAspect="1" noChangeArrowheads="1"/>
                      </p:cNvPicPr>
                      <p:nvPr/>
                    </p:nvPicPr>
                    <p:blipFill>
                      <a:blip r:embed="rId6"/>
                      <a:srcRect/>
                      <a:stretch>
                        <a:fillRect/>
                      </a:stretch>
                    </p:blipFill>
                    <p:spPr bwMode="auto">
                      <a:xfrm>
                        <a:off x="274638" y="1779588"/>
                        <a:ext cx="8285162" cy="4602162"/>
                      </a:xfrm>
                      <a:prstGeom prst="rect">
                        <a:avLst/>
                      </a:prstGeom>
                      <a:noFill/>
                      <a:ln>
                        <a:noFill/>
                      </a:ln>
                    </p:spPr>
                  </p:pic>
                </p:oleObj>
              </mc:Fallback>
            </mc:AlternateContent>
          </a:graphicData>
        </a:graphic>
      </p:graphicFrame>
    </p:spTree>
    <p:extLst>
      <p:ext uri="{BB962C8B-B14F-4D97-AF65-F5344CB8AC3E}">
        <p14:creationId xmlns:p14="http://schemas.microsoft.com/office/powerpoint/2010/main" val="253698084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11/8/2022</a:t>
            </a:r>
            <a:endParaRPr lang="en-US" dirty="0"/>
          </a:p>
        </p:txBody>
      </p:sp>
      <p:sp>
        <p:nvSpPr>
          <p:cNvPr id="3" name="Footer Placeholder 2"/>
          <p:cNvSpPr>
            <a:spLocks noGrp="1"/>
          </p:cNvSpPr>
          <p:nvPr>
            <p:ph type="ftr" sz="quarter" idx="11"/>
          </p:nvPr>
        </p:nvSpPr>
        <p:spPr/>
        <p:txBody>
          <a:bodyPr/>
          <a:lstStyle/>
          <a:p>
            <a:r>
              <a:rPr lang="en-US"/>
              <a:t>PHY 711  Fall 2023 -- Lecture 31</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31</a:t>
            </a:fld>
            <a:endParaRPr lang="en-US" dirty="0"/>
          </a:p>
        </p:txBody>
      </p:sp>
      <p:graphicFrame>
        <p:nvGraphicFramePr>
          <p:cNvPr id="5" name="Object 4"/>
          <p:cNvGraphicFramePr>
            <a:graphicFrameLocks noChangeAspect="1"/>
          </p:cNvGraphicFramePr>
          <p:nvPr>
            <p:extLst>
              <p:ext uri="{D42A27DB-BD31-4B8C-83A1-F6EECF244321}">
                <p14:modId xmlns:p14="http://schemas.microsoft.com/office/powerpoint/2010/main" val="1053104545"/>
              </p:ext>
            </p:extLst>
          </p:nvPr>
        </p:nvGraphicFramePr>
        <p:xfrm>
          <a:off x="1446213" y="609600"/>
          <a:ext cx="3811587" cy="2041525"/>
        </p:xfrm>
        <a:graphic>
          <a:graphicData uri="http://schemas.openxmlformats.org/presentationml/2006/ole">
            <mc:AlternateContent xmlns:mc="http://schemas.openxmlformats.org/markup-compatibility/2006">
              <mc:Choice xmlns:v="urn:schemas-microsoft-com:vml" Requires="v">
                <p:oleObj name="数式" r:id="rId3" imgW="1549080" imgH="863280" progId="Equation.3">
                  <p:embed/>
                </p:oleObj>
              </mc:Choice>
              <mc:Fallback>
                <p:oleObj name="数式" r:id="rId3" imgW="1549080" imgH="863280" progId="Equation.3">
                  <p:embed/>
                  <p:pic>
                    <p:nvPicPr>
                      <p:cNvPr id="5" name="Object 4"/>
                      <p:cNvPicPr>
                        <a:picLocks noChangeAspect="1" noChangeArrowheads="1"/>
                      </p:cNvPicPr>
                      <p:nvPr/>
                    </p:nvPicPr>
                    <p:blipFill>
                      <a:blip r:embed="rId4"/>
                      <a:srcRect/>
                      <a:stretch>
                        <a:fillRect/>
                      </a:stretch>
                    </p:blipFill>
                    <p:spPr bwMode="auto">
                      <a:xfrm>
                        <a:off x="1446213" y="609600"/>
                        <a:ext cx="3811587" cy="2041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6" name="Object 5"/>
          <p:cNvGraphicFramePr>
            <a:graphicFrameLocks noChangeAspect="1"/>
          </p:cNvGraphicFramePr>
          <p:nvPr>
            <p:extLst>
              <p:ext uri="{D42A27DB-BD31-4B8C-83A1-F6EECF244321}">
                <p14:modId xmlns:p14="http://schemas.microsoft.com/office/powerpoint/2010/main" val="4241006443"/>
              </p:ext>
            </p:extLst>
          </p:nvPr>
        </p:nvGraphicFramePr>
        <p:xfrm>
          <a:off x="1295400" y="2895600"/>
          <a:ext cx="7159626" cy="2938478"/>
        </p:xfrm>
        <a:graphic>
          <a:graphicData uri="http://schemas.openxmlformats.org/presentationml/2006/ole">
            <mc:AlternateContent xmlns:mc="http://schemas.openxmlformats.org/markup-compatibility/2006">
              <mc:Choice xmlns:v="urn:schemas-microsoft-com:vml" Requires="v">
                <p:oleObj name="Equation" r:id="rId5" imgW="3962160" imgH="1688760" progId="Equation.DSMT4">
                  <p:embed/>
                </p:oleObj>
              </mc:Choice>
              <mc:Fallback>
                <p:oleObj name="Equation" r:id="rId5" imgW="3962160" imgH="1688760" progId="Equation.DSMT4">
                  <p:embed/>
                  <p:pic>
                    <p:nvPicPr>
                      <p:cNvPr id="6" name="Object 5"/>
                      <p:cNvPicPr>
                        <a:picLocks noChangeAspect="1" noChangeArrowheads="1"/>
                      </p:cNvPicPr>
                      <p:nvPr/>
                    </p:nvPicPr>
                    <p:blipFill>
                      <a:blip r:embed="rId6"/>
                      <a:srcRect/>
                      <a:stretch>
                        <a:fillRect/>
                      </a:stretch>
                    </p:blipFill>
                    <p:spPr bwMode="auto">
                      <a:xfrm>
                        <a:off x="1295400" y="2895600"/>
                        <a:ext cx="7159626" cy="2938478"/>
                      </a:xfrm>
                      <a:prstGeom prst="rect">
                        <a:avLst/>
                      </a:prstGeom>
                      <a:noFill/>
                      <a:ln>
                        <a:noFill/>
                      </a:ln>
                    </p:spPr>
                  </p:pic>
                </p:oleObj>
              </mc:Fallback>
            </mc:AlternateContent>
          </a:graphicData>
        </a:graphic>
      </p:graphicFrame>
      <p:sp>
        <p:nvSpPr>
          <p:cNvPr id="7" name="Curved Right Arrow 6"/>
          <p:cNvSpPr/>
          <p:nvPr/>
        </p:nvSpPr>
        <p:spPr>
          <a:xfrm>
            <a:off x="76200" y="1143000"/>
            <a:ext cx="1143000" cy="3200400"/>
          </a:xfrm>
          <a:prstGeom prst="curv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8" name="Curved Right Arrow 7"/>
          <p:cNvSpPr/>
          <p:nvPr/>
        </p:nvSpPr>
        <p:spPr>
          <a:xfrm>
            <a:off x="152400" y="2057400"/>
            <a:ext cx="1143000" cy="3200400"/>
          </a:xfrm>
          <a:prstGeom prst="curved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417009469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11/8/2022</a:t>
            </a:r>
            <a:endParaRPr lang="en-US" dirty="0"/>
          </a:p>
        </p:txBody>
      </p:sp>
      <p:sp>
        <p:nvSpPr>
          <p:cNvPr id="3" name="Footer Placeholder 2"/>
          <p:cNvSpPr>
            <a:spLocks noGrp="1"/>
          </p:cNvSpPr>
          <p:nvPr>
            <p:ph type="ftr" sz="quarter" idx="11"/>
          </p:nvPr>
        </p:nvSpPr>
        <p:spPr/>
        <p:txBody>
          <a:bodyPr/>
          <a:lstStyle/>
          <a:p>
            <a:r>
              <a:rPr lang="en-US"/>
              <a:t>PHY 711  Fall 2023 -- Lecture 31</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32</a:t>
            </a:fld>
            <a:endParaRPr lang="en-US" dirty="0"/>
          </a:p>
        </p:txBody>
      </p:sp>
      <p:graphicFrame>
        <p:nvGraphicFramePr>
          <p:cNvPr id="6" name="Object 5"/>
          <p:cNvGraphicFramePr>
            <a:graphicFrameLocks noChangeAspect="1"/>
          </p:cNvGraphicFramePr>
          <p:nvPr>
            <p:extLst>
              <p:ext uri="{D42A27DB-BD31-4B8C-83A1-F6EECF244321}">
                <p14:modId xmlns:p14="http://schemas.microsoft.com/office/powerpoint/2010/main" val="3434343025"/>
              </p:ext>
            </p:extLst>
          </p:nvPr>
        </p:nvGraphicFramePr>
        <p:xfrm>
          <a:off x="381000" y="277812"/>
          <a:ext cx="7942263" cy="5894388"/>
        </p:xfrm>
        <a:graphic>
          <a:graphicData uri="http://schemas.openxmlformats.org/presentationml/2006/ole">
            <mc:AlternateContent xmlns:mc="http://schemas.openxmlformats.org/markup-compatibility/2006">
              <mc:Choice xmlns:v="urn:schemas-microsoft-com:vml" Requires="v">
                <p:oleObj name="数式" r:id="rId3" imgW="3340080" imgH="2489040" progId="Equation.3">
                  <p:embed/>
                </p:oleObj>
              </mc:Choice>
              <mc:Fallback>
                <p:oleObj name="数式" r:id="rId3" imgW="3340080" imgH="2489040" progId="Equation.3">
                  <p:embed/>
                  <p:pic>
                    <p:nvPicPr>
                      <p:cNvPr id="6" name="Object 5"/>
                      <p:cNvPicPr>
                        <a:picLocks noChangeAspect="1" noChangeArrowheads="1"/>
                      </p:cNvPicPr>
                      <p:nvPr/>
                    </p:nvPicPr>
                    <p:blipFill>
                      <a:blip r:embed="rId4"/>
                      <a:srcRect/>
                      <a:stretch>
                        <a:fillRect/>
                      </a:stretch>
                    </p:blipFill>
                    <p:spPr bwMode="auto">
                      <a:xfrm>
                        <a:off x="381000" y="277812"/>
                        <a:ext cx="7942263" cy="5894388"/>
                      </a:xfrm>
                      <a:prstGeom prst="rect">
                        <a:avLst/>
                      </a:prstGeom>
                      <a:noFill/>
                      <a:ln>
                        <a:noFill/>
                      </a:ln>
                    </p:spPr>
                  </p:pic>
                </p:oleObj>
              </mc:Fallback>
            </mc:AlternateContent>
          </a:graphicData>
        </a:graphic>
      </p:graphicFrame>
    </p:spTree>
    <p:extLst>
      <p:ext uri="{BB962C8B-B14F-4D97-AF65-F5344CB8AC3E}">
        <p14:creationId xmlns:p14="http://schemas.microsoft.com/office/powerpoint/2010/main" val="33832507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11/8/2022</a:t>
            </a:r>
            <a:endParaRPr lang="en-US" dirty="0"/>
          </a:p>
        </p:txBody>
      </p:sp>
      <p:sp>
        <p:nvSpPr>
          <p:cNvPr id="3" name="Footer Placeholder 2"/>
          <p:cNvSpPr>
            <a:spLocks noGrp="1"/>
          </p:cNvSpPr>
          <p:nvPr>
            <p:ph type="ftr" sz="quarter" idx="11"/>
          </p:nvPr>
        </p:nvSpPr>
        <p:spPr/>
        <p:txBody>
          <a:bodyPr/>
          <a:lstStyle/>
          <a:p>
            <a:r>
              <a:rPr lang="en-US"/>
              <a:t>PHY 711  Fall 2023 -- Lecture 31</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33</a:t>
            </a:fld>
            <a:endParaRPr lang="en-US" dirty="0"/>
          </a:p>
        </p:txBody>
      </p:sp>
      <p:graphicFrame>
        <p:nvGraphicFramePr>
          <p:cNvPr id="5" name="Object 4"/>
          <p:cNvGraphicFramePr>
            <a:graphicFrameLocks noChangeAspect="1"/>
          </p:cNvGraphicFramePr>
          <p:nvPr>
            <p:extLst>
              <p:ext uri="{D42A27DB-BD31-4B8C-83A1-F6EECF244321}">
                <p14:modId xmlns:p14="http://schemas.microsoft.com/office/powerpoint/2010/main" val="2932663525"/>
              </p:ext>
            </p:extLst>
          </p:nvPr>
        </p:nvGraphicFramePr>
        <p:xfrm>
          <a:off x="212725" y="625475"/>
          <a:ext cx="8758238" cy="5232400"/>
        </p:xfrm>
        <a:graphic>
          <a:graphicData uri="http://schemas.openxmlformats.org/presentationml/2006/ole">
            <mc:AlternateContent xmlns:mc="http://schemas.openxmlformats.org/markup-compatibility/2006">
              <mc:Choice xmlns:v="urn:schemas-microsoft-com:vml" Requires="v">
                <p:oleObj name="Equation" r:id="rId3" imgW="3682800" imgH="2209680" progId="Equation.DSMT4">
                  <p:embed/>
                </p:oleObj>
              </mc:Choice>
              <mc:Fallback>
                <p:oleObj name="Equation" r:id="rId3" imgW="3682800" imgH="2209680" progId="Equation.DSMT4">
                  <p:embed/>
                  <p:pic>
                    <p:nvPicPr>
                      <p:cNvPr id="5" name="Object 4"/>
                      <p:cNvPicPr>
                        <a:picLocks noChangeAspect="1" noChangeArrowheads="1"/>
                      </p:cNvPicPr>
                      <p:nvPr/>
                    </p:nvPicPr>
                    <p:blipFill>
                      <a:blip r:embed="rId4"/>
                      <a:srcRect/>
                      <a:stretch>
                        <a:fillRect/>
                      </a:stretch>
                    </p:blipFill>
                    <p:spPr bwMode="auto">
                      <a:xfrm>
                        <a:off x="212725" y="625475"/>
                        <a:ext cx="8758238" cy="523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261069019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11/8/2022</a:t>
            </a:r>
            <a:endParaRPr lang="en-US" dirty="0"/>
          </a:p>
        </p:txBody>
      </p:sp>
      <p:sp>
        <p:nvSpPr>
          <p:cNvPr id="3" name="Footer Placeholder 2"/>
          <p:cNvSpPr>
            <a:spLocks noGrp="1"/>
          </p:cNvSpPr>
          <p:nvPr>
            <p:ph type="ftr" sz="quarter" idx="11"/>
          </p:nvPr>
        </p:nvSpPr>
        <p:spPr/>
        <p:txBody>
          <a:bodyPr/>
          <a:lstStyle/>
          <a:p>
            <a:r>
              <a:rPr lang="en-US"/>
              <a:t>PHY 711  Fall 2023 -- Lecture 31</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34</a:t>
            </a:fld>
            <a:endParaRPr lang="en-US" dirty="0"/>
          </a:p>
        </p:txBody>
      </p:sp>
      <p:graphicFrame>
        <p:nvGraphicFramePr>
          <p:cNvPr id="6" name="Object 5"/>
          <p:cNvGraphicFramePr>
            <a:graphicFrameLocks noChangeAspect="1"/>
          </p:cNvGraphicFramePr>
          <p:nvPr>
            <p:extLst>
              <p:ext uri="{D42A27DB-BD31-4B8C-83A1-F6EECF244321}">
                <p14:modId xmlns:p14="http://schemas.microsoft.com/office/powerpoint/2010/main" val="172894583"/>
              </p:ext>
            </p:extLst>
          </p:nvPr>
        </p:nvGraphicFramePr>
        <p:xfrm>
          <a:off x="609600" y="228600"/>
          <a:ext cx="4076700" cy="2495550"/>
        </p:xfrm>
        <a:graphic>
          <a:graphicData uri="http://schemas.openxmlformats.org/presentationml/2006/ole">
            <mc:AlternateContent xmlns:mc="http://schemas.openxmlformats.org/markup-compatibility/2006">
              <mc:Choice xmlns:v="urn:schemas-microsoft-com:vml" Requires="v">
                <p:oleObj name="数式" r:id="rId3" imgW="1714320" imgH="1054080" progId="Equation.3">
                  <p:embed/>
                </p:oleObj>
              </mc:Choice>
              <mc:Fallback>
                <p:oleObj name="数式" r:id="rId3" imgW="1714320" imgH="1054080" progId="Equation.3">
                  <p:embed/>
                  <p:pic>
                    <p:nvPicPr>
                      <p:cNvPr id="6" name="Object 5"/>
                      <p:cNvPicPr>
                        <a:picLocks noChangeAspect="1" noChangeArrowheads="1"/>
                      </p:cNvPicPr>
                      <p:nvPr/>
                    </p:nvPicPr>
                    <p:blipFill>
                      <a:blip r:embed="rId4"/>
                      <a:srcRect/>
                      <a:stretch>
                        <a:fillRect/>
                      </a:stretch>
                    </p:blipFill>
                    <p:spPr bwMode="auto">
                      <a:xfrm>
                        <a:off x="609600" y="228600"/>
                        <a:ext cx="4076700" cy="2495550"/>
                      </a:xfrm>
                      <a:prstGeom prst="rect">
                        <a:avLst/>
                      </a:prstGeom>
                      <a:noFill/>
                      <a:ln>
                        <a:noFill/>
                      </a:ln>
                    </p:spPr>
                  </p:pic>
                </p:oleObj>
              </mc:Fallback>
            </mc:AlternateContent>
          </a:graphicData>
        </a:graphic>
      </p:graphicFrame>
      <p:graphicFrame>
        <p:nvGraphicFramePr>
          <p:cNvPr id="5" name="Object 4"/>
          <p:cNvGraphicFramePr>
            <a:graphicFrameLocks noChangeAspect="1"/>
          </p:cNvGraphicFramePr>
          <p:nvPr>
            <p:extLst>
              <p:ext uri="{D42A27DB-BD31-4B8C-83A1-F6EECF244321}">
                <p14:modId xmlns:p14="http://schemas.microsoft.com/office/powerpoint/2010/main" val="1656713892"/>
              </p:ext>
            </p:extLst>
          </p:nvPr>
        </p:nvGraphicFramePr>
        <p:xfrm>
          <a:off x="228600" y="3294063"/>
          <a:ext cx="8726488" cy="2584450"/>
        </p:xfrm>
        <a:graphic>
          <a:graphicData uri="http://schemas.openxmlformats.org/presentationml/2006/ole">
            <mc:AlternateContent xmlns:mc="http://schemas.openxmlformats.org/markup-compatibility/2006">
              <mc:Choice xmlns:v="urn:schemas-microsoft-com:vml" Requires="v">
                <p:oleObj name="数式" r:id="rId5" imgW="3670200" imgH="1091880" progId="Equation.3">
                  <p:embed/>
                </p:oleObj>
              </mc:Choice>
              <mc:Fallback>
                <p:oleObj name="数式" r:id="rId5" imgW="3670200" imgH="1091880" progId="Equation.3">
                  <p:embed/>
                  <p:pic>
                    <p:nvPicPr>
                      <p:cNvPr id="5" name="Object 4"/>
                      <p:cNvPicPr>
                        <a:picLocks noChangeAspect="1" noChangeArrowheads="1"/>
                      </p:cNvPicPr>
                      <p:nvPr/>
                    </p:nvPicPr>
                    <p:blipFill>
                      <a:blip r:embed="rId6"/>
                      <a:srcRect/>
                      <a:stretch>
                        <a:fillRect/>
                      </a:stretch>
                    </p:blipFill>
                    <p:spPr bwMode="auto">
                      <a:xfrm>
                        <a:off x="228600" y="3294063"/>
                        <a:ext cx="8726488" cy="2584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34254924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11/8/2022</a:t>
            </a:r>
            <a:endParaRPr lang="en-US" dirty="0"/>
          </a:p>
        </p:txBody>
      </p:sp>
      <p:sp>
        <p:nvSpPr>
          <p:cNvPr id="3" name="Footer Placeholder 2"/>
          <p:cNvSpPr>
            <a:spLocks noGrp="1"/>
          </p:cNvSpPr>
          <p:nvPr>
            <p:ph type="ftr" sz="quarter" idx="11"/>
          </p:nvPr>
        </p:nvSpPr>
        <p:spPr/>
        <p:txBody>
          <a:bodyPr/>
          <a:lstStyle/>
          <a:p>
            <a:r>
              <a:rPr lang="en-US"/>
              <a:t>PHY 711  Fall 2023 -- Lecture 31</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35</a:t>
            </a:fld>
            <a:endParaRPr lang="en-US" dirty="0"/>
          </a:p>
        </p:txBody>
      </p:sp>
      <p:graphicFrame>
        <p:nvGraphicFramePr>
          <p:cNvPr id="5" name="Object 4"/>
          <p:cNvGraphicFramePr>
            <a:graphicFrameLocks noChangeAspect="1"/>
          </p:cNvGraphicFramePr>
          <p:nvPr>
            <p:extLst>
              <p:ext uri="{D42A27DB-BD31-4B8C-83A1-F6EECF244321}">
                <p14:modId xmlns:p14="http://schemas.microsoft.com/office/powerpoint/2010/main" val="513086243"/>
              </p:ext>
            </p:extLst>
          </p:nvPr>
        </p:nvGraphicFramePr>
        <p:xfrm>
          <a:off x="762000" y="1066800"/>
          <a:ext cx="7670800" cy="3097212"/>
        </p:xfrm>
        <a:graphic>
          <a:graphicData uri="http://schemas.openxmlformats.org/presentationml/2006/ole">
            <mc:AlternateContent xmlns:mc="http://schemas.openxmlformats.org/markup-compatibility/2006">
              <mc:Choice xmlns:v="urn:schemas-microsoft-com:vml" Requires="v">
                <p:oleObj name="数式" r:id="rId3" imgW="3225600" imgH="1307880" progId="Equation.3">
                  <p:embed/>
                </p:oleObj>
              </mc:Choice>
              <mc:Fallback>
                <p:oleObj name="数式" r:id="rId3" imgW="3225600" imgH="1307880" progId="Equation.3">
                  <p:embed/>
                  <p:pic>
                    <p:nvPicPr>
                      <p:cNvPr id="5" name="Object 4"/>
                      <p:cNvPicPr>
                        <a:picLocks noChangeAspect="1" noChangeArrowheads="1"/>
                      </p:cNvPicPr>
                      <p:nvPr/>
                    </p:nvPicPr>
                    <p:blipFill>
                      <a:blip r:embed="rId4"/>
                      <a:srcRect/>
                      <a:stretch>
                        <a:fillRect/>
                      </a:stretch>
                    </p:blipFill>
                    <p:spPr bwMode="auto">
                      <a:xfrm>
                        <a:off x="762000" y="1066800"/>
                        <a:ext cx="7670800" cy="3097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6" name="TextBox 5"/>
          <p:cNvSpPr txBox="1"/>
          <p:nvPr/>
        </p:nvSpPr>
        <p:spPr>
          <a:xfrm>
            <a:off x="228600" y="304800"/>
            <a:ext cx="7467600" cy="461665"/>
          </a:xfrm>
          <a:prstGeom prst="rect">
            <a:avLst/>
          </a:prstGeom>
          <a:noFill/>
        </p:spPr>
        <p:txBody>
          <a:bodyPr wrap="square" rtlCol="0">
            <a:spAutoFit/>
          </a:bodyPr>
          <a:lstStyle/>
          <a:p>
            <a:r>
              <a:rPr lang="en-US" sz="2400" dirty="0">
                <a:latin typeface="+mj-lt"/>
              </a:rPr>
              <a:t>Traveling wave solution:</a:t>
            </a:r>
          </a:p>
        </p:txBody>
      </p:sp>
      <p:graphicFrame>
        <p:nvGraphicFramePr>
          <p:cNvPr id="7" name="Object 6"/>
          <p:cNvGraphicFramePr>
            <a:graphicFrameLocks noChangeAspect="1"/>
          </p:cNvGraphicFramePr>
          <p:nvPr>
            <p:extLst>
              <p:ext uri="{D42A27DB-BD31-4B8C-83A1-F6EECF244321}">
                <p14:modId xmlns:p14="http://schemas.microsoft.com/office/powerpoint/2010/main" val="2448309366"/>
              </p:ext>
            </p:extLst>
          </p:nvPr>
        </p:nvGraphicFramePr>
        <p:xfrm>
          <a:off x="838200" y="4419600"/>
          <a:ext cx="5586413" cy="1865313"/>
        </p:xfrm>
        <a:graphic>
          <a:graphicData uri="http://schemas.openxmlformats.org/presentationml/2006/ole">
            <mc:AlternateContent xmlns:mc="http://schemas.openxmlformats.org/markup-compatibility/2006">
              <mc:Choice xmlns:v="urn:schemas-microsoft-com:vml" Requires="v">
                <p:oleObj name="数式" r:id="rId5" imgW="2349360" imgH="787320" progId="Equation.3">
                  <p:embed/>
                </p:oleObj>
              </mc:Choice>
              <mc:Fallback>
                <p:oleObj name="数式" r:id="rId5" imgW="2349360" imgH="787320" progId="Equation.3">
                  <p:embed/>
                  <p:pic>
                    <p:nvPicPr>
                      <p:cNvPr id="7" name="Object 6"/>
                      <p:cNvPicPr>
                        <a:picLocks noChangeAspect="1" noChangeArrowheads="1"/>
                      </p:cNvPicPr>
                      <p:nvPr/>
                    </p:nvPicPr>
                    <p:blipFill>
                      <a:blip r:embed="rId6"/>
                      <a:srcRect/>
                      <a:stretch>
                        <a:fillRect/>
                      </a:stretch>
                    </p:blipFill>
                    <p:spPr bwMode="auto">
                      <a:xfrm>
                        <a:off x="838200" y="4419600"/>
                        <a:ext cx="5586413" cy="1865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277436263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11/8/2022</a:t>
            </a:r>
            <a:endParaRPr lang="en-US" dirty="0"/>
          </a:p>
        </p:txBody>
      </p:sp>
      <p:sp>
        <p:nvSpPr>
          <p:cNvPr id="3" name="Footer Placeholder 2"/>
          <p:cNvSpPr>
            <a:spLocks noGrp="1"/>
          </p:cNvSpPr>
          <p:nvPr>
            <p:ph type="ftr" sz="quarter" idx="11"/>
          </p:nvPr>
        </p:nvSpPr>
        <p:spPr/>
        <p:txBody>
          <a:bodyPr/>
          <a:lstStyle/>
          <a:p>
            <a:r>
              <a:rPr lang="en-US"/>
              <a:t>PHY 711  Fall 2023 -- Lecture 31</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36</a:t>
            </a:fld>
            <a:endParaRPr lang="en-US" dirty="0"/>
          </a:p>
        </p:txBody>
      </p:sp>
      <p:graphicFrame>
        <p:nvGraphicFramePr>
          <p:cNvPr id="5" name="Object 4"/>
          <p:cNvGraphicFramePr>
            <a:graphicFrameLocks noChangeAspect="1"/>
          </p:cNvGraphicFramePr>
          <p:nvPr>
            <p:extLst>
              <p:ext uri="{D42A27DB-BD31-4B8C-83A1-F6EECF244321}">
                <p14:modId xmlns:p14="http://schemas.microsoft.com/office/powerpoint/2010/main" val="1186671342"/>
              </p:ext>
            </p:extLst>
          </p:nvPr>
        </p:nvGraphicFramePr>
        <p:xfrm>
          <a:off x="570706" y="810913"/>
          <a:ext cx="8002588" cy="1503363"/>
        </p:xfrm>
        <a:graphic>
          <a:graphicData uri="http://schemas.openxmlformats.org/presentationml/2006/ole">
            <mc:AlternateContent xmlns:mc="http://schemas.openxmlformats.org/markup-compatibility/2006">
              <mc:Choice xmlns:v="urn:schemas-microsoft-com:vml" Requires="v">
                <p:oleObj name="数式" r:id="rId3" imgW="3365280" imgH="634680" progId="Equation.3">
                  <p:embed/>
                </p:oleObj>
              </mc:Choice>
              <mc:Fallback>
                <p:oleObj name="数式" r:id="rId3" imgW="3365280" imgH="634680" progId="Equation.3">
                  <p:embed/>
                  <p:pic>
                    <p:nvPicPr>
                      <p:cNvPr id="5" name="Object 4"/>
                      <p:cNvPicPr>
                        <a:picLocks noChangeAspect="1" noChangeArrowheads="1"/>
                      </p:cNvPicPr>
                      <p:nvPr/>
                    </p:nvPicPr>
                    <p:blipFill>
                      <a:blip r:embed="rId4"/>
                      <a:srcRect/>
                      <a:stretch>
                        <a:fillRect/>
                      </a:stretch>
                    </p:blipFill>
                    <p:spPr bwMode="auto">
                      <a:xfrm>
                        <a:off x="570706" y="810913"/>
                        <a:ext cx="8002588" cy="1503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6" name="TextBox 5"/>
          <p:cNvSpPr txBox="1"/>
          <p:nvPr/>
        </p:nvSpPr>
        <p:spPr>
          <a:xfrm>
            <a:off x="228600" y="304800"/>
            <a:ext cx="7467600" cy="461665"/>
          </a:xfrm>
          <a:prstGeom prst="rect">
            <a:avLst/>
          </a:prstGeom>
          <a:noFill/>
        </p:spPr>
        <p:txBody>
          <a:bodyPr wrap="square" rtlCol="0">
            <a:spAutoFit/>
          </a:bodyPr>
          <a:lstStyle/>
          <a:p>
            <a:r>
              <a:rPr lang="en-US" sz="2400" dirty="0">
                <a:latin typeface="+mj-lt"/>
              </a:rPr>
              <a:t>Traveling wave solution  -- continued:</a:t>
            </a:r>
          </a:p>
        </p:txBody>
      </p:sp>
      <p:graphicFrame>
        <p:nvGraphicFramePr>
          <p:cNvPr id="7" name="Object 6"/>
          <p:cNvGraphicFramePr>
            <a:graphicFrameLocks noChangeAspect="1"/>
          </p:cNvGraphicFramePr>
          <p:nvPr>
            <p:extLst>
              <p:ext uri="{D42A27DB-BD31-4B8C-83A1-F6EECF244321}">
                <p14:modId xmlns:p14="http://schemas.microsoft.com/office/powerpoint/2010/main" val="1064211448"/>
              </p:ext>
            </p:extLst>
          </p:nvPr>
        </p:nvGraphicFramePr>
        <p:xfrm>
          <a:off x="570706" y="2421851"/>
          <a:ext cx="5586413" cy="1865313"/>
        </p:xfrm>
        <a:graphic>
          <a:graphicData uri="http://schemas.openxmlformats.org/presentationml/2006/ole">
            <mc:AlternateContent xmlns:mc="http://schemas.openxmlformats.org/markup-compatibility/2006">
              <mc:Choice xmlns:v="urn:schemas-microsoft-com:vml" Requires="v">
                <p:oleObj name="数式" r:id="rId5" imgW="2349360" imgH="787320" progId="Equation.3">
                  <p:embed/>
                </p:oleObj>
              </mc:Choice>
              <mc:Fallback>
                <p:oleObj name="数式" r:id="rId5" imgW="2349360" imgH="787320" progId="Equation.3">
                  <p:embed/>
                  <p:pic>
                    <p:nvPicPr>
                      <p:cNvPr id="7" name="Object 6"/>
                      <p:cNvPicPr>
                        <a:picLocks noChangeAspect="1" noChangeArrowheads="1"/>
                      </p:cNvPicPr>
                      <p:nvPr/>
                    </p:nvPicPr>
                    <p:blipFill>
                      <a:blip r:embed="rId6"/>
                      <a:srcRect/>
                      <a:stretch>
                        <a:fillRect/>
                      </a:stretch>
                    </p:blipFill>
                    <p:spPr bwMode="auto">
                      <a:xfrm>
                        <a:off x="570706" y="2421851"/>
                        <a:ext cx="5586413" cy="1865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8" name="Object 7"/>
          <p:cNvGraphicFramePr>
            <a:graphicFrameLocks noChangeAspect="1"/>
          </p:cNvGraphicFramePr>
          <p:nvPr>
            <p:extLst>
              <p:ext uri="{D42A27DB-BD31-4B8C-83A1-F6EECF244321}">
                <p14:modId xmlns:p14="http://schemas.microsoft.com/office/powerpoint/2010/main" val="1529844630"/>
              </p:ext>
            </p:extLst>
          </p:nvPr>
        </p:nvGraphicFramePr>
        <p:xfrm>
          <a:off x="543236" y="4127500"/>
          <a:ext cx="5613884" cy="2197100"/>
        </p:xfrm>
        <a:graphic>
          <a:graphicData uri="http://schemas.openxmlformats.org/presentationml/2006/ole">
            <mc:AlternateContent xmlns:mc="http://schemas.openxmlformats.org/markup-compatibility/2006">
              <mc:Choice xmlns:v="urn:schemas-microsoft-com:vml" Requires="v">
                <p:oleObj name="Equation" r:id="rId7" imgW="2514600" imgH="927000" progId="Equation.DSMT4">
                  <p:embed/>
                </p:oleObj>
              </mc:Choice>
              <mc:Fallback>
                <p:oleObj name="Equation" r:id="rId7" imgW="2514600" imgH="927000" progId="Equation.DSMT4">
                  <p:embed/>
                  <p:pic>
                    <p:nvPicPr>
                      <p:cNvPr id="8" name="Object 7"/>
                      <p:cNvPicPr>
                        <a:picLocks noChangeAspect="1" noChangeArrowheads="1"/>
                      </p:cNvPicPr>
                      <p:nvPr/>
                    </p:nvPicPr>
                    <p:blipFill>
                      <a:blip r:embed="rId8"/>
                      <a:srcRect/>
                      <a:stretch>
                        <a:fillRect/>
                      </a:stretch>
                    </p:blipFill>
                    <p:spPr bwMode="auto">
                      <a:xfrm>
                        <a:off x="543236" y="4127500"/>
                        <a:ext cx="5613884" cy="2197100"/>
                      </a:xfrm>
                      <a:prstGeom prst="rect">
                        <a:avLst/>
                      </a:prstGeom>
                      <a:noFill/>
                      <a:ln>
                        <a:noFill/>
                      </a:ln>
                    </p:spPr>
                  </p:pic>
                </p:oleObj>
              </mc:Fallback>
            </mc:AlternateContent>
          </a:graphicData>
        </a:graphic>
      </p:graphicFrame>
    </p:spTree>
    <p:extLst>
      <p:ext uri="{BB962C8B-B14F-4D97-AF65-F5344CB8AC3E}">
        <p14:creationId xmlns:p14="http://schemas.microsoft.com/office/powerpoint/2010/main" val="214920421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E9001A2-72FE-4AB4-A6F9-EF899C049360}"/>
              </a:ext>
            </a:extLst>
          </p:cNvPr>
          <p:cNvSpPr>
            <a:spLocks noGrp="1"/>
          </p:cNvSpPr>
          <p:nvPr>
            <p:ph type="dt" sz="half" idx="10"/>
          </p:nvPr>
        </p:nvSpPr>
        <p:spPr/>
        <p:txBody>
          <a:bodyPr/>
          <a:lstStyle/>
          <a:p>
            <a:r>
              <a:rPr lang="en-US"/>
              <a:t>11/8/2022</a:t>
            </a:r>
            <a:endParaRPr lang="en-US" dirty="0"/>
          </a:p>
        </p:txBody>
      </p:sp>
      <p:sp>
        <p:nvSpPr>
          <p:cNvPr id="3" name="Footer Placeholder 2">
            <a:extLst>
              <a:ext uri="{FF2B5EF4-FFF2-40B4-BE49-F238E27FC236}">
                <a16:creationId xmlns:a16="http://schemas.microsoft.com/office/drawing/2014/main" id="{FDB3A90F-C236-467C-A5AC-37C2C4137DFF}"/>
              </a:ext>
            </a:extLst>
          </p:cNvPr>
          <p:cNvSpPr>
            <a:spLocks noGrp="1"/>
          </p:cNvSpPr>
          <p:nvPr>
            <p:ph type="ftr" sz="quarter" idx="11"/>
          </p:nvPr>
        </p:nvSpPr>
        <p:spPr/>
        <p:txBody>
          <a:bodyPr/>
          <a:lstStyle/>
          <a:p>
            <a:r>
              <a:rPr lang="en-US"/>
              <a:t>PHY 711  Fall 2023 -- Lecture 31</a:t>
            </a:r>
            <a:endParaRPr lang="en-US" dirty="0"/>
          </a:p>
        </p:txBody>
      </p:sp>
      <p:sp>
        <p:nvSpPr>
          <p:cNvPr id="4" name="Slide Number Placeholder 3">
            <a:extLst>
              <a:ext uri="{FF2B5EF4-FFF2-40B4-BE49-F238E27FC236}">
                <a16:creationId xmlns:a16="http://schemas.microsoft.com/office/drawing/2014/main" id="{14F32B94-D758-4D2D-B5AB-39560A585067}"/>
              </a:ext>
            </a:extLst>
          </p:cNvPr>
          <p:cNvSpPr>
            <a:spLocks noGrp="1"/>
          </p:cNvSpPr>
          <p:nvPr>
            <p:ph type="sldNum" sz="quarter" idx="12"/>
          </p:nvPr>
        </p:nvSpPr>
        <p:spPr/>
        <p:txBody>
          <a:bodyPr/>
          <a:lstStyle/>
          <a:p>
            <a:fld id="{CE368B07-CEBF-4C80-90AF-53B34FA04CF3}" type="slidenum">
              <a:rPr lang="en-US" smtClean="0"/>
              <a:t>37</a:t>
            </a:fld>
            <a:endParaRPr lang="en-US" dirty="0"/>
          </a:p>
        </p:txBody>
      </p:sp>
      <p:graphicFrame>
        <p:nvGraphicFramePr>
          <p:cNvPr id="5" name="Object 4">
            <a:extLst>
              <a:ext uri="{FF2B5EF4-FFF2-40B4-BE49-F238E27FC236}">
                <a16:creationId xmlns:a16="http://schemas.microsoft.com/office/drawing/2014/main" id="{3C286A31-2EE9-489C-9F9A-A61479ED0600}"/>
              </a:ext>
            </a:extLst>
          </p:cNvPr>
          <p:cNvGraphicFramePr>
            <a:graphicFrameLocks noChangeAspect="1"/>
          </p:cNvGraphicFramePr>
          <p:nvPr>
            <p:extLst>
              <p:ext uri="{D42A27DB-BD31-4B8C-83A1-F6EECF244321}">
                <p14:modId xmlns:p14="http://schemas.microsoft.com/office/powerpoint/2010/main" val="1683651145"/>
              </p:ext>
            </p:extLst>
          </p:nvPr>
        </p:nvGraphicFramePr>
        <p:xfrm>
          <a:off x="762000" y="444169"/>
          <a:ext cx="6271419" cy="2524671"/>
        </p:xfrm>
        <a:graphic>
          <a:graphicData uri="http://schemas.openxmlformats.org/presentationml/2006/ole">
            <mc:AlternateContent xmlns:mc="http://schemas.openxmlformats.org/markup-compatibility/2006">
              <mc:Choice xmlns:v="urn:schemas-microsoft-com:vml" Requires="v">
                <p:oleObj name="Equation" r:id="rId3" imgW="7665533" imgH="3086349" progId="Equation.DSMT4">
                  <p:embed/>
                </p:oleObj>
              </mc:Choice>
              <mc:Fallback>
                <p:oleObj name="Equation" r:id="rId3" imgW="7665533" imgH="3086349" progId="Equation.DSMT4">
                  <p:embed/>
                  <p:pic>
                    <p:nvPicPr>
                      <p:cNvPr id="5" name="Object 4">
                        <a:extLst>
                          <a:ext uri="{FF2B5EF4-FFF2-40B4-BE49-F238E27FC236}">
                            <a16:creationId xmlns:a16="http://schemas.microsoft.com/office/drawing/2014/main" id="{A9F98164-7205-4763-8062-A91BE1D4E281}"/>
                          </a:ext>
                        </a:extLst>
                      </p:cNvPr>
                      <p:cNvPicPr/>
                      <p:nvPr/>
                    </p:nvPicPr>
                    <p:blipFill>
                      <a:blip r:embed="rId4"/>
                      <a:stretch>
                        <a:fillRect/>
                      </a:stretch>
                    </p:blipFill>
                    <p:spPr>
                      <a:xfrm>
                        <a:off x="762000" y="444169"/>
                        <a:ext cx="6271419" cy="2524671"/>
                      </a:xfrm>
                      <a:prstGeom prst="rect">
                        <a:avLst/>
                      </a:prstGeom>
                    </p:spPr>
                  </p:pic>
                </p:oleObj>
              </mc:Fallback>
            </mc:AlternateContent>
          </a:graphicData>
        </a:graphic>
      </p:graphicFrame>
      <p:sp>
        <p:nvSpPr>
          <p:cNvPr id="6" name="TextBox 5">
            <a:extLst>
              <a:ext uri="{FF2B5EF4-FFF2-40B4-BE49-F238E27FC236}">
                <a16:creationId xmlns:a16="http://schemas.microsoft.com/office/drawing/2014/main" id="{1F7B3F53-4852-4280-925D-D78AC7B50164}"/>
              </a:ext>
            </a:extLst>
          </p:cNvPr>
          <p:cNvSpPr txBox="1"/>
          <p:nvPr/>
        </p:nvSpPr>
        <p:spPr>
          <a:xfrm>
            <a:off x="152400" y="136525"/>
            <a:ext cx="6553200" cy="461665"/>
          </a:xfrm>
          <a:prstGeom prst="rect">
            <a:avLst/>
          </a:prstGeom>
          <a:noFill/>
        </p:spPr>
        <p:txBody>
          <a:bodyPr wrap="square" rtlCol="0">
            <a:spAutoFit/>
          </a:bodyPr>
          <a:lstStyle/>
          <a:p>
            <a:r>
              <a:rPr lang="en-US" sz="2400" dirty="0">
                <a:latin typeface="+mj-lt"/>
              </a:rPr>
              <a:t>Some details</a:t>
            </a:r>
          </a:p>
        </p:txBody>
      </p:sp>
      <p:graphicFrame>
        <p:nvGraphicFramePr>
          <p:cNvPr id="7" name="Object 6">
            <a:extLst>
              <a:ext uri="{FF2B5EF4-FFF2-40B4-BE49-F238E27FC236}">
                <a16:creationId xmlns:a16="http://schemas.microsoft.com/office/drawing/2014/main" id="{F2815831-6B34-419C-B62A-369F804205FE}"/>
              </a:ext>
            </a:extLst>
          </p:cNvPr>
          <p:cNvGraphicFramePr>
            <a:graphicFrameLocks noChangeAspect="1"/>
          </p:cNvGraphicFramePr>
          <p:nvPr>
            <p:extLst>
              <p:ext uri="{D42A27DB-BD31-4B8C-83A1-F6EECF244321}">
                <p14:modId xmlns:p14="http://schemas.microsoft.com/office/powerpoint/2010/main" val="2557953561"/>
              </p:ext>
            </p:extLst>
          </p:nvPr>
        </p:nvGraphicFramePr>
        <p:xfrm>
          <a:off x="901700" y="3205163"/>
          <a:ext cx="6718300" cy="3022600"/>
        </p:xfrm>
        <a:graphic>
          <a:graphicData uri="http://schemas.openxmlformats.org/presentationml/2006/ole">
            <mc:AlternateContent xmlns:mc="http://schemas.openxmlformats.org/markup-compatibility/2006">
              <mc:Choice xmlns:v="urn:schemas-microsoft-com:vml" Requires="v">
                <p:oleObj name="Equation" r:id="rId5" imgW="3301920" imgH="1485720" progId="Equation.DSMT4">
                  <p:embed/>
                </p:oleObj>
              </mc:Choice>
              <mc:Fallback>
                <p:oleObj name="Equation" r:id="rId5" imgW="3301920" imgH="1485720" progId="Equation.DSMT4">
                  <p:embed/>
                  <p:pic>
                    <p:nvPicPr>
                      <p:cNvPr id="7" name="Object 6">
                        <a:extLst>
                          <a:ext uri="{FF2B5EF4-FFF2-40B4-BE49-F238E27FC236}">
                            <a16:creationId xmlns:a16="http://schemas.microsoft.com/office/drawing/2014/main" id="{E66A0B4E-49B7-4350-B50E-82F650EFFF84}"/>
                          </a:ext>
                        </a:extLst>
                      </p:cNvPr>
                      <p:cNvPicPr/>
                      <p:nvPr/>
                    </p:nvPicPr>
                    <p:blipFill>
                      <a:blip r:embed="rId6"/>
                      <a:stretch>
                        <a:fillRect/>
                      </a:stretch>
                    </p:blipFill>
                    <p:spPr>
                      <a:xfrm>
                        <a:off x="901700" y="3205163"/>
                        <a:ext cx="6718300" cy="3022600"/>
                      </a:xfrm>
                      <a:prstGeom prst="rect">
                        <a:avLst/>
                      </a:prstGeom>
                    </p:spPr>
                  </p:pic>
                </p:oleObj>
              </mc:Fallback>
            </mc:AlternateContent>
          </a:graphicData>
        </a:graphic>
      </p:graphicFrame>
    </p:spTree>
    <p:extLst>
      <p:ext uri="{BB962C8B-B14F-4D97-AF65-F5344CB8AC3E}">
        <p14:creationId xmlns:p14="http://schemas.microsoft.com/office/powerpoint/2010/main" val="422638892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11/8/2022</a:t>
            </a:r>
            <a:endParaRPr lang="en-US" dirty="0"/>
          </a:p>
        </p:txBody>
      </p:sp>
      <p:sp>
        <p:nvSpPr>
          <p:cNvPr id="3" name="Footer Placeholder 2"/>
          <p:cNvSpPr>
            <a:spLocks noGrp="1"/>
          </p:cNvSpPr>
          <p:nvPr>
            <p:ph type="ftr" sz="quarter" idx="11"/>
          </p:nvPr>
        </p:nvSpPr>
        <p:spPr/>
        <p:txBody>
          <a:bodyPr/>
          <a:lstStyle/>
          <a:p>
            <a:r>
              <a:rPr lang="en-US"/>
              <a:t>PHY 711  Fall 2023 -- Lecture 31</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38</a:t>
            </a:fld>
            <a:endParaRPr lang="en-US" dirty="0"/>
          </a:p>
        </p:txBody>
      </p:sp>
      <p:graphicFrame>
        <p:nvGraphicFramePr>
          <p:cNvPr id="5" name="Object 4"/>
          <p:cNvGraphicFramePr>
            <a:graphicFrameLocks noChangeAspect="1"/>
          </p:cNvGraphicFramePr>
          <p:nvPr>
            <p:extLst>
              <p:ext uri="{D42A27DB-BD31-4B8C-83A1-F6EECF244321}">
                <p14:modId xmlns:p14="http://schemas.microsoft.com/office/powerpoint/2010/main" val="2759634098"/>
              </p:ext>
            </p:extLst>
          </p:nvPr>
        </p:nvGraphicFramePr>
        <p:xfrm>
          <a:off x="381000" y="1133049"/>
          <a:ext cx="8686800" cy="1982542"/>
        </p:xfrm>
        <a:graphic>
          <a:graphicData uri="http://schemas.openxmlformats.org/presentationml/2006/ole">
            <mc:AlternateContent xmlns:mc="http://schemas.openxmlformats.org/markup-compatibility/2006">
              <mc:Choice xmlns:v="urn:schemas-microsoft-com:vml" Requires="v">
                <p:oleObj name="Equation" r:id="rId3" imgW="5816520" imgH="1333440" progId="Equation.DSMT4">
                  <p:embed/>
                </p:oleObj>
              </mc:Choice>
              <mc:Fallback>
                <p:oleObj name="Equation" r:id="rId3" imgW="5816520" imgH="1333440" progId="Equation.DSMT4">
                  <p:embed/>
                  <p:pic>
                    <p:nvPicPr>
                      <p:cNvPr id="5" name="Object 4"/>
                      <p:cNvPicPr>
                        <a:picLocks noChangeAspect="1" noChangeArrowheads="1"/>
                      </p:cNvPicPr>
                      <p:nvPr/>
                    </p:nvPicPr>
                    <p:blipFill>
                      <a:blip r:embed="rId4"/>
                      <a:srcRect/>
                      <a:stretch>
                        <a:fillRect/>
                      </a:stretch>
                    </p:blipFill>
                    <p:spPr bwMode="auto">
                      <a:xfrm>
                        <a:off x="381000" y="1133049"/>
                        <a:ext cx="8686800" cy="1982542"/>
                      </a:xfrm>
                      <a:prstGeom prst="rect">
                        <a:avLst/>
                      </a:prstGeom>
                      <a:noFill/>
                      <a:ln>
                        <a:noFill/>
                      </a:ln>
                    </p:spPr>
                  </p:pic>
                </p:oleObj>
              </mc:Fallback>
            </mc:AlternateContent>
          </a:graphicData>
        </a:graphic>
      </p:graphicFrame>
      <p:graphicFrame>
        <p:nvGraphicFramePr>
          <p:cNvPr id="6" name="Object 5"/>
          <p:cNvGraphicFramePr>
            <a:graphicFrameLocks noChangeAspect="1"/>
          </p:cNvGraphicFramePr>
          <p:nvPr>
            <p:extLst>
              <p:ext uri="{D42A27DB-BD31-4B8C-83A1-F6EECF244321}">
                <p14:modId xmlns:p14="http://schemas.microsoft.com/office/powerpoint/2010/main" val="2406267346"/>
              </p:ext>
            </p:extLst>
          </p:nvPr>
        </p:nvGraphicFramePr>
        <p:xfrm>
          <a:off x="519112" y="3144166"/>
          <a:ext cx="6516688" cy="3336922"/>
        </p:xfrm>
        <a:graphic>
          <a:graphicData uri="http://schemas.openxmlformats.org/presentationml/2006/ole">
            <mc:AlternateContent xmlns:mc="http://schemas.openxmlformats.org/markup-compatibility/2006">
              <mc:Choice xmlns:v="urn:schemas-microsoft-com:vml" Requires="v">
                <p:oleObj name="Equation" r:id="rId5" imgW="3682800" imgH="1892160" progId="Equation.DSMT4">
                  <p:embed/>
                </p:oleObj>
              </mc:Choice>
              <mc:Fallback>
                <p:oleObj name="Equation" r:id="rId5" imgW="3682800" imgH="1892160" progId="Equation.DSMT4">
                  <p:embed/>
                  <p:pic>
                    <p:nvPicPr>
                      <p:cNvPr id="6" name="Object 5"/>
                      <p:cNvPicPr>
                        <a:picLocks noChangeAspect="1" noChangeArrowheads="1"/>
                      </p:cNvPicPr>
                      <p:nvPr/>
                    </p:nvPicPr>
                    <p:blipFill>
                      <a:blip r:embed="rId6"/>
                      <a:srcRect/>
                      <a:stretch>
                        <a:fillRect/>
                      </a:stretch>
                    </p:blipFill>
                    <p:spPr bwMode="auto">
                      <a:xfrm>
                        <a:off x="519112" y="3144166"/>
                        <a:ext cx="6516688" cy="3336922"/>
                      </a:xfrm>
                      <a:prstGeom prst="rect">
                        <a:avLst/>
                      </a:prstGeom>
                      <a:noFill/>
                      <a:ln>
                        <a:noFill/>
                      </a:ln>
                    </p:spPr>
                  </p:pic>
                </p:oleObj>
              </mc:Fallback>
            </mc:AlternateContent>
          </a:graphicData>
        </a:graphic>
      </p:graphicFrame>
      <p:sp>
        <p:nvSpPr>
          <p:cNvPr id="7" name="TextBox 6"/>
          <p:cNvSpPr txBox="1"/>
          <p:nvPr/>
        </p:nvSpPr>
        <p:spPr>
          <a:xfrm>
            <a:off x="228600" y="304800"/>
            <a:ext cx="7467600" cy="461665"/>
          </a:xfrm>
          <a:prstGeom prst="rect">
            <a:avLst/>
          </a:prstGeom>
          <a:noFill/>
        </p:spPr>
        <p:txBody>
          <a:bodyPr wrap="square" rtlCol="0">
            <a:spAutoFit/>
          </a:bodyPr>
          <a:lstStyle/>
          <a:p>
            <a:r>
              <a:rPr lang="en-US" sz="2400" dirty="0">
                <a:latin typeface="+mj-lt"/>
              </a:rPr>
              <a:t>Traveling wave solution  -- full non-linear case:</a:t>
            </a:r>
          </a:p>
        </p:txBody>
      </p:sp>
      <p:sp>
        <p:nvSpPr>
          <p:cNvPr id="8" name="Right Brace 7"/>
          <p:cNvSpPr/>
          <p:nvPr/>
        </p:nvSpPr>
        <p:spPr>
          <a:xfrm rot="5400000">
            <a:off x="8048932" y="1190932"/>
            <a:ext cx="381000" cy="1047135"/>
          </a:xfrm>
          <a:prstGeom prst="rightBrace">
            <a:avLst/>
          </a:prstGeom>
          <a:ln w="254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9" name="TextBox 8"/>
          <p:cNvSpPr txBox="1"/>
          <p:nvPr/>
        </p:nvSpPr>
        <p:spPr>
          <a:xfrm>
            <a:off x="8077200" y="1923108"/>
            <a:ext cx="533400" cy="461665"/>
          </a:xfrm>
          <a:prstGeom prst="rect">
            <a:avLst/>
          </a:prstGeom>
          <a:noFill/>
        </p:spPr>
        <p:txBody>
          <a:bodyPr wrap="square" rtlCol="0">
            <a:spAutoFit/>
          </a:bodyPr>
          <a:lstStyle/>
          <a:p>
            <a:r>
              <a:rPr lang="en-US" sz="2400" i="1" dirty="0">
                <a:latin typeface="+mj-lt"/>
              </a:rPr>
              <a:t>w</a:t>
            </a:r>
          </a:p>
        </p:txBody>
      </p:sp>
    </p:spTree>
    <p:extLst>
      <p:ext uri="{BB962C8B-B14F-4D97-AF65-F5344CB8AC3E}">
        <p14:creationId xmlns:p14="http://schemas.microsoft.com/office/powerpoint/2010/main" val="425756618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11/8/2022</a:t>
            </a:r>
            <a:endParaRPr lang="en-US" dirty="0"/>
          </a:p>
        </p:txBody>
      </p:sp>
      <p:sp>
        <p:nvSpPr>
          <p:cNvPr id="3" name="Footer Placeholder 2"/>
          <p:cNvSpPr>
            <a:spLocks noGrp="1"/>
          </p:cNvSpPr>
          <p:nvPr>
            <p:ph type="ftr" sz="quarter" idx="11"/>
          </p:nvPr>
        </p:nvSpPr>
        <p:spPr/>
        <p:txBody>
          <a:bodyPr/>
          <a:lstStyle/>
          <a:p>
            <a:r>
              <a:rPr lang="en-US"/>
              <a:t>PHY 711  Fall 2023 -- Lecture 31</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39</a:t>
            </a:fld>
            <a:endParaRPr lang="en-US" dirty="0"/>
          </a:p>
        </p:txBody>
      </p:sp>
      <p:graphicFrame>
        <p:nvGraphicFramePr>
          <p:cNvPr id="5" name="Object 4"/>
          <p:cNvGraphicFramePr>
            <a:graphicFrameLocks noChangeAspect="1"/>
          </p:cNvGraphicFramePr>
          <p:nvPr>
            <p:extLst>
              <p:ext uri="{D42A27DB-BD31-4B8C-83A1-F6EECF244321}">
                <p14:modId xmlns:p14="http://schemas.microsoft.com/office/powerpoint/2010/main" val="2845459364"/>
              </p:ext>
            </p:extLst>
          </p:nvPr>
        </p:nvGraphicFramePr>
        <p:xfrm>
          <a:off x="928255" y="1038225"/>
          <a:ext cx="6629400" cy="4781550"/>
        </p:xfrm>
        <a:graphic>
          <a:graphicData uri="http://schemas.openxmlformats.org/presentationml/2006/ole">
            <mc:AlternateContent xmlns:mc="http://schemas.openxmlformats.org/markup-compatibility/2006">
              <mc:Choice xmlns:v="urn:schemas-microsoft-com:vml" Requires="v">
                <p:oleObj name="Equation" r:id="rId3" imgW="4686120" imgH="3390840" progId="Equation.DSMT4">
                  <p:embed/>
                </p:oleObj>
              </mc:Choice>
              <mc:Fallback>
                <p:oleObj name="Equation" r:id="rId3" imgW="4686120" imgH="3390840" progId="Equation.DSMT4">
                  <p:embed/>
                  <p:pic>
                    <p:nvPicPr>
                      <p:cNvPr id="5" name="Object 4"/>
                      <p:cNvPicPr>
                        <a:picLocks noChangeAspect="1" noChangeArrowheads="1"/>
                      </p:cNvPicPr>
                      <p:nvPr/>
                    </p:nvPicPr>
                    <p:blipFill>
                      <a:blip r:embed="rId4"/>
                      <a:srcRect/>
                      <a:stretch>
                        <a:fillRect/>
                      </a:stretch>
                    </p:blipFill>
                    <p:spPr bwMode="auto">
                      <a:xfrm>
                        <a:off x="928255" y="1038225"/>
                        <a:ext cx="6629400" cy="4781550"/>
                      </a:xfrm>
                      <a:prstGeom prst="rect">
                        <a:avLst/>
                      </a:prstGeom>
                      <a:noFill/>
                      <a:ln>
                        <a:noFill/>
                      </a:ln>
                    </p:spPr>
                  </p:pic>
                </p:oleObj>
              </mc:Fallback>
            </mc:AlternateContent>
          </a:graphicData>
        </a:graphic>
      </p:graphicFrame>
      <p:sp>
        <p:nvSpPr>
          <p:cNvPr id="6" name="TextBox 5"/>
          <p:cNvSpPr txBox="1"/>
          <p:nvPr/>
        </p:nvSpPr>
        <p:spPr>
          <a:xfrm>
            <a:off x="304800" y="304800"/>
            <a:ext cx="7239000" cy="461665"/>
          </a:xfrm>
          <a:prstGeom prst="rect">
            <a:avLst/>
          </a:prstGeom>
          <a:noFill/>
        </p:spPr>
        <p:txBody>
          <a:bodyPr wrap="square" rtlCol="0">
            <a:spAutoFit/>
          </a:bodyPr>
          <a:lstStyle/>
          <a:p>
            <a:r>
              <a:rPr lang="en-US" sz="2400" dirty="0">
                <a:latin typeface="+mj-lt"/>
              </a:rPr>
              <a:t>Visualization continued:</a:t>
            </a:r>
          </a:p>
        </p:txBody>
      </p:sp>
    </p:spTree>
    <p:extLst>
      <p:ext uri="{BB962C8B-B14F-4D97-AF65-F5344CB8AC3E}">
        <p14:creationId xmlns:p14="http://schemas.microsoft.com/office/powerpoint/2010/main" val="4789575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11/8/2022</a:t>
            </a:r>
            <a:endParaRPr lang="en-US" dirty="0"/>
          </a:p>
        </p:txBody>
      </p:sp>
      <p:sp>
        <p:nvSpPr>
          <p:cNvPr id="3" name="Footer Placeholder 2"/>
          <p:cNvSpPr>
            <a:spLocks noGrp="1"/>
          </p:cNvSpPr>
          <p:nvPr>
            <p:ph type="ftr" sz="quarter" idx="11"/>
          </p:nvPr>
        </p:nvSpPr>
        <p:spPr/>
        <p:txBody>
          <a:bodyPr/>
          <a:lstStyle/>
          <a:p>
            <a:r>
              <a:rPr lang="en-US"/>
              <a:t>PHY 711  Fall 2023 -- Lecture 31</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4</a:t>
            </a:fld>
            <a:endParaRPr lang="en-US" dirty="0"/>
          </a:p>
        </p:txBody>
      </p:sp>
      <p:sp>
        <p:nvSpPr>
          <p:cNvPr id="5" name="Right Arrow 4"/>
          <p:cNvSpPr/>
          <p:nvPr/>
        </p:nvSpPr>
        <p:spPr>
          <a:xfrm>
            <a:off x="129649" y="2950222"/>
            <a:ext cx="457200" cy="381000"/>
          </a:xfrm>
          <a:prstGeom prst="right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6" name="Picture 5">
            <a:extLst>
              <a:ext uri="{FF2B5EF4-FFF2-40B4-BE49-F238E27FC236}">
                <a16:creationId xmlns:a16="http://schemas.microsoft.com/office/drawing/2014/main" id="{D28126D8-67BB-FEBC-18EB-00FA412CF24B}"/>
              </a:ext>
            </a:extLst>
          </p:cNvPr>
          <p:cNvPicPr>
            <a:picLocks noChangeAspect="1"/>
          </p:cNvPicPr>
          <p:nvPr/>
        </p:nvPicPr>
        <p:blipFill>
          <a:blip r:embed="rId3"/>
          <a:stretch>
            <a:fillRect/>
          </a:stretch>
        </p:blipFill>
        <p:spPr>
          <a:xfrm>
            <a:off x="631370" y="392031"/>
            <a:ext cx="8468109" cy="5022963"/>
          </a:xfrm>
          <a:prstGeom prst="rect">
            <a:avLst/>
          </a:prstGeom>
        </p:spPr>
      </p:pic>
      <p:sp>
        <p:nvSpPr>
          <p:cNvPr id="8" name="Arrow: Curved Up 7">
            <a:extLst>
              <a:ext uri="{FF2B5EF4-FFF2-40B4-BE49-F238E27FC236}">
                <a16:creationId xmlns:a16="http://schemas.microsoft.com/office/drawing/2014/main" id="{860D7536-993A-B3BF-6054-2756D29196DB}"/>
              </a:ext>
            </a:extLst>
          </p:cNvPr>
          <p:cNvSpPr/>
          <p:nvPr/>
        </p:nvSpPr>
        <p:spPr>
          <a:xfrm rot="17093527">
            <a:off x="6412370" y="4193210"/>
            <a:ext cx="3509727" cy="1219200"/>
          </a:xfrm>
          <a:prstGeom prst="curvedUp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9" name="TextBox 8">
            <a:extLst>
              <a:ext uri="{FF2B5EF4-FFF2-40B4-BE49-F238E27FC236}">
                <a16:creationId xmlns:a16="http://schemas.microsoft.com/office/drawing/2014/main" id="{A923138A-77ED-2F26-4EC2-E99710D4E0EE}"/>
              </a:ext>
            </a:extLst>
          </p:cNvPr>
          <p:cNvSpPr txBox="1"/>
          <p:nvPr/>
        </p:nvSpPr>
        <p:spPr>
          <a:xfrm>
            <a:off x="2209800" y="5334000"/>
            <a:ext cx="5105400" cy="1200329"/>
          </a:xfrm>
          <a:prstGeom prst="rect">
            <a:avLst/>
          </a:prstGeom>
          <a:noFill/>
        </p:spPr>
        <p:txBody>
          <a:bodyPr wrap="square" rtlCol="0">
            <a:spAutoFit/>
          </a:bodyPr>
          <a:lstStyle/>
          <a:p>
            <a:r>
              <a:rPr lang="en-US" sz="2400" dirty="0">
                <a:latin typeface="+mj-lt"/>
              </a:rPr>
              <a:t>No explicit homework, but please send me your presentation topic by</a:t>
            </a:r>
          </a:p>
          <a:p>
            <a:r>
              <a:rPr lang="en-US" sz="2400" dirty="0">
                <a:latin typeface="+mj-lt"/>
              </a:rPr>
              <a:t>Mon. 10/13/2023</a:t>
            </a:r>
          </a:p>
        </p:txBody>
      </p:sp>
    </p:spTree>
    <p:extLst>
      <p:ext uri="{BB962C8B-B14F-4D97-AF65-F5344CB8AC3E}">
        <p14:creationId xmlns:p14="http://schemas.microsoft.com/office/powerpoint/2010/main" val="266663344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11/8/2022</a:t>
            </a:r>
            <a:endParaRPr lang="en-US" dirty="0"/>
          </a:p>
        </p:txBody>
      </p:sp>
      <p:sp>
        <p:nvSpPr>
          <p:cNvPr id="3" name="Footer Placeholder 2"/>
          <p:cNvSpPr>
            <a:spLocks noGrp="1"/>
          </p:cNvSpPr>
          <p:nvPr>
            <p:ph type="ftr" sz="quarter" idx="11"/>
          </p:nvPr>
        </p:nvSpPr>
        <p:spPr/>
        <p:txBody>
          <a:bodyPr/>
          <a:lstStyle/>
          <a:p>
            <a:r>
              <a:rPr lang="en-US"/>
              <a:t>PHY 711  Fall 2023 -- Lecture 31</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40</a:t>
            </a:fld>
            <a:endParaRPr lang="en-US" dirty="0"/>
          </a:p>
        </p:txBody>
      </p:sp>
      <p:sp>
        <p:nvSpPr>
          <p:cNvPr id="5" name="TextBox 4"/>
          <p:cNvSpPr txBox="1"/>
          <p:nvPr/>
        </p:nvSpPr>
        <p:spPr>
          <a:xfrm>
            <a:off x="152400" y="92697"/>
            <a:ext cx="1502334" cy="461665"/>
          </a:xfrm>
          <a:prstGeom prst="rect">
            <a:avLst/>
          </a:prstGeom>
          <a:noFill/>
        </p:spPr>
        <p:txBody>
          <a:bodyPr wrap="none" rtlCol="0">
            <a:spAutoFit/>
          </a:bodyPr>
          <a:lstStyle/>
          <a:p>
            <a:r>
              <a:rPr lang="en-US" sz="2400" dirty="0">
                <a:latin typeface="+mj-lt"/>
              </a:rPr>
              <a:t>Summary</a:t>
            </a:r>
          </a:p>
        </p:txBody>
      </p:sp>
      <p:graphicFrame>
        <p:nvGraphicFramePr>
          <p:cNvPr id="6" name="Object 5"/>
          <p:cNvGraphicFramePr>
            <a:graphicFrameLocks noChangeAspect="1"/>
          </p:cNvGraphicFramePr>
          <p:nvPr>
            <p:extLst>
              <p:ext uri="{D42A27DB-BD31-4B8C-83A1-F6EECF244321}">
                <p14:modId xmlns:p14="http://schemas.microsoft.com/office/powerpoint/2010/main" val="3029722092"/>
              </p:ext>
            </p:extLst>
          </p:nvPr>
        </p:nvGraphicFramePr>
        <p:xfrm>
          <a:off x="457200" y="669421"/>
          <a:ext cx="7354888" cy="1342064"/>
        </p:xfrm>
        <a:graphic>
          <a:graphicData uri="http://schemas.openxmlformats.org/presentationml/2006/ole">
            <mc:AlternateContent xmlns:mc="http://schemas.openxmlformats.org/markup-compatibility/2006">
              <mc:Choice xmlns:v="urn:schemas-microsoft-com:vml" Requires="v">
                <p:oleObj name="Equation" r:id="rId3" imgW="5194080" imgH="952200" progId="Equation.DSMT4">
                  <p:embed/>
                </p:oleObj>
              </mc:Choice>
              <mc:Fallback>
                <p:oleObj name="Equation" r:id="rId3" imgW="5194080" imgH="952200" progId="Equation.DSMT4">
                  <p:embed/>
                  <p:pic>
                    <p:nvPicPr>
                      <p:cNvPr id="6" name="Object 5"/>
                      <p:cNvPicPr>
                        <a:picLocks noChangeAspect="1" noChangeArrowheads="1"/>
                      </p:cNvPicPr>
                      <p:nvPr/>
                    </p:nvPicPr>
                    <p:blipFill>
                      <a:blip r:embed="rId4"/>
                      <a:srcRect/>
                      <a:stretch>
                        <a:fillRect/>
                      </a:stretch>
                    </p:blipFill>
                    <p:spPr bwMode="auto">
                      <a:xfrm>
                        <a:off x="457200" y="669421"/>
                        <a:ext cx="7354888" cy="1342064"/>
                      </a:xfrm>
                      <a:prstGeom prst="rect">
                        <a:avLst/>
                      </a:prstGeom>
                      <a:noFill/>
                      <a:ln>
                        <a:noFill/>
                      </a:ln>
                    </p:spPr>
                  </p:pic>
                </p:oleObj>
              </mc:Fallback>
            </mc:AlternateContent>
          </a:graphicData>
        </a:graphic>
      </p:graphicFrame>
      <p:graphicFrame>
        <p:nvGraphicFramePr>
          <p:cNvPr id="7" name="Object 6"/>
          <p:cNvGraphicFramePr>
            <a:graphicFrameLocks noChangeAspect="1"/>
          </p:cNvGraphicFramePr>
          <p:nvPr>
            <p:extLst>
              <p:ext uri="{D42A27DB-BD31-4B8C-83A1-F6EECF244321}">
                <p14:modId xmlns:p14="http://schemas.microsoft.com/office/powerpoint/2010/main" val="2613472312"/>
              </p:ext>
            </p:extLst>
          </p:nvPr>
        </p:nvGraphicFramePr>
        <p:xfrm>
          <a:off x="450574" y="2116992"/>
          <a:ext cx="8001001" cy="1377950"/>
        </p:xfrm>
        <a:graphic>
          <a:graphicData uri="http://schemas.openxmlformats.org/presentationml/2006/ole">
            <mc:AlternateContent xmlns:mc="http://schemas.openxmlformats.org/markup-compatibility/2006">
              <mc:Choice xmlns:v="urn:schemas-microsoft-com:vml" Requires="v">
                <p:oleObj name="Equation" r:id="rId5" imgW="5981400" imgH="1028520" progId="Equation.DSMT4">
                  <p:embed/>
                </p:oleObj>
              </mc:Choice>
              <mc:Fallback>
                <p:oleObj name="Equation" r:id="rId5" imgW="5981400" imgH="1028520" progId="Equation.DSMT4">
                  <p:embed/>
                  <p:pic>
                    <p:nvPicPr>
                      <p:cNvPr id="7" name="Object 6"/>
                      <p:cNvPicPr/>
                      <p:nvPr/>
                    </p:nvPicPr>
                    <p:blipFill>
                      <a:blip r:embed="rId6"/>
                      <a:stretch>
                        <a:fillRect/>
                      </a:stretch>
                    </p:blipFill>
                    <p:spPr>
                      <a:xfrm>
                        <a:off x="450574" y="2116992"/>
                        <a:ext cx="8001001" cy="1377950"/>
                      </a:xfrm>
                      <a:prstGeom prst="rect">
                        <a:avLst/>
                      </a:prstGeom>
                    </p:spPr>
                  </p:pic>
                </p:oleObj>
              </mc:Fallback>
            </mc:AlternateContent>
          </a:graphicData>
        </a:graphic>
      </p:graphicFrame>
      <p:graphicFrame>
        <p:nvGraphicFramePr>
          <p:cNvPr id="8" name="Object 7"/>
          <p:cNvGraphicFramePr>
            <a:graphicFrameLocks noChangeAspect="1"/>
          </p:cNvGraphicFramePr>
          <p:nvPr>
            <p:extLst>
              <p:ext uri="{D42A27DB-BD31-4B8C-83A1-F6EECF244321}">
                <p14:modId xmlns:p14="http://schemas.microsoft.com/office/powerpoint/2010/main" val="1435465022"/>
              </p:ext>
            </p:extLst>
          </p:nvPr>
        </p:nvGraphicFramePr>
        <p:xfrm>
          <a:off x="450574" y="3492996"/>
          <a:ext cx="8229600" cy="2792413"/>
        </p:xfrm>
        <a:graphic>
          <a:graphicData uri="http://schemas.openxmlformats.org/presentationml/2006/ole">
            <mc:AlternateContent xmlns:mc="http://schemas.openxmlformats.org/markup-compatibility/2006">
              <mc:Choice xmlns:v="urn:schemas-microsoft-com:vml" Requires="v">
                <p:oleObj name="Equation" r:id="rId7" imgW="5816520" imgH="1981080" progId="Equation.DSMT4">
                  <p:embed/>
                </p:oleObj>
              </mc:Choice>
              <mc:Fallback>
                <p:oleObj name="Equation" r:id="rId7" imgW="5816520" imgH="1981080" progId="Equation.DSMT4">
                  <p:embed/>
                  <p:pic>
                    <p:nvPicPr>
                      <p:cNvPr id="8" name="Object 7"/>
                      <p:cNvPicPr>
                        <a:picLocks noChangeAspect="1" noChangeArrowheads="1"/>
                      </p:cNvPicPr>
                      <p:nvPr/>
                    </p:nvPicPr>
                    <p:blipFill>
                      <a:blip r:embed="rId8"/>
                      <a:srcRect/>
                      <a:stretch>
                        <a:fillRect/>
                      </a:stretch>
                    </p:blipFill>
                    <p:spPr bwMode="auto">
                      <a:xfrm>
                        <a:off x="450574" y="3492996"/>
                        <a:ext cx="8229600" cy="2792413"/>
                      </a:xfrm>
                      <a:prstGeom prst="rect">
                        <a:avLst/>
                      </a:prstGeom>
                      <a:noFill/>
                      <a:ln>
                        <a:noFill/>
                      </a:ln>
                    </p:spPr>
                  </p:pic>
                </p:oleObj>
              </mc:Fallback>
            </mc:AlternateContent>
          </a:graphicData>
        </a:graphic>
      </p:graphicFrame>
    </p:spTree>
    <p:extLst>
      <p:ext uri="{BB962C8B-B14F-4D97-AF65-F5344CB8AC3E}">
        <p14:creationId xmlns:p14="http://schemas.microsoft.com/office/powerpoint/2010/main" val="100599716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11/8/2022</a:t>
            </a:r>
            <a:endParaRPr lang="en-US" dirty="0"/>
          </a:p>
        </p:txBody>
      </p:sp>
      <p:sp>
        <p:nvSpPr>
          <p:cNvPr id="3" name="Footer Placeholder 2"/>
          <p:cNvSpPr>
            <a:spLocks noGrp="1"/>
          </p:cNvSpPr>
          <p:nvPr>
            <p:ph type="ftr" sz="quarter" idx="11"/>
          </p:nvPr>
        </p:nvSpPr>
        <p:spPr/>
        <p:txBody>
          <a:bodyPr/>
          <a:lstStyle/>
          <a:p>
            <a:r>
              <a:rPr lang="en-US"/>
              <a:t>PHY 711  Fall 2023 -- Lecture 31</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41</a:t>
            </a:fld>
            <a:endParaRPr lang="en-US" dirty="0"/>
          </a:p>
        </p:txBody>
      </p:sp>
      <p:pic>
        <p:nvPicPr>
          <p:cNvPr id="360450"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16047" r="11858"/>
          <a:stretch/>
        </p:blipFill>
        <p:spPr bwMode="auto">
          <a:xfrm>
            <a:off x="1981200" y="80665"/>
            <a:ext cx="5559562" cy="304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Box 4"/>
          <p:cNvSpPr txBox="1"/>
          <p:nvPr/>
        </p:nvSpPr>
        <p:spPr>
          <a:xfrm>
            <a:off x="381000" y="304800"/>
            <a:ext cx="7620000" cy="461665"/>
          </a:xfrm>
          <a:prstGeom prst="rect">
            <a:avLst/>
          </a:prstGeom>
          <a:noFill/>
        </p:spPr>
        <p:txBody>
          <a:bodyPr wrap="square" rtlCol="0">
            <a:spAutoFit/>
          </a:bodyPr>
          <a:lstStyle/>
          <a:p>
            <a:r>
              <a:rPr lang="en-US" sz="2400" dirty="0">
                <a:latin typeface="+mj-lt"/>
              </a:rPr>
              <a:t>Linear wave:</a:t>
            </a:r>
          </a:p>
        </p:txBody>
      </p:sp>
      <p:pic>
        <p:nvPicPr>
          <p:cNvPr id="360451" name="Picture 3"/>
          <p:cNvPicPr>
            <a:picLocks noChangeAspect="1" noChangeArrowheads="1"/>
          </p:cNvPicPr>
          <p:nvPr/>
        </p:nvPicPr>
        <p:blipFill rotWithShape="1">
          <a:blip r:embed="rId4">
            <a:extLst>
              <a:ext uri="{28A0092B-C50C-407E-A947-70E740481C1C}">
                <a14:useLocalDpi xmlns:a14="http://schemas.microsoft.com/office/drawing/2010/main" val="0"/>
              </a:ext>
            </a:extLst>
          </a:blip>
          <a:srcRect l="15139" r="4116"/>
          <a:stretch/>
        </p:blipFill>
        <p:spPr bwMode="auto">
          <a:xfrm>
            <a:off x="2133600" y="2971800"/>
            <a:ext cx="6608074" cy="304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TextBox 7"/>
          <p:cNvSpPr txBox="1"/>
          <p:nvPr/>
        </p:nvSpPr>
        <p:spPr>
          <a:xfrm>
            <a:off x="457200" y="3348335"/>
            <a:ext cx="7620000" cy="461665"/>
          </a:xfrm>
          <a:prstGeom prst="rect">
            <a:avLst/>
          </a:prstGeom>
          <a:noFill/>
        </p:spPr>
        <p:txBody>
          <a:bodyPr wrap="square" rtlCol="0">
            <a:spAutoFit/>
          </a:bodyPr>
          <a:lstStyle/>
          <a:p>
            <a:r>
              <a:rPr lang="en-US" sz="2400" dirty="0">
                <a:latin typeface="+mj-lt"/>
              </a:rPr>
              <a:t>Non-linear wave:</a:t>
            </a:r>
          </a:p>
        </p:txBody>
      </p:sp>
    </p:spTree>
    <p:extLst>
      <p:ext uri="{BB962C8B-B14F-4D97-AF65-F5344CB8AC3E}">
        <p14:creationId xmlns:p14="http://schemas.microsoft.com/office/powerpoint/2010/main" val="3848487400"/>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28600"/>
            <a:ext cx="9144000" cy="2916746"/>
          </a:xfrm>
          <a:prstGeom prst="rect">
            <a:avLst/>
          </a:prstGeom>
        </p:spPr>
      </p:pic>
      <p:sp>
        <p:nvSpPr>
          <p:cNvPr id="2" name="Date Placeholder 1"/>
          <p:cNvSpPr>
            <a:spLocks noGrp="1"/>
          </p:cNvSpPr>
          <p:nvPr>
            <p:ph type="dt" sz="half" idx="10"/>
          </p:nvPr>
        </p:nvSpPr>
        <p:spPr/>
        <p:txBody>
          <a:bodyPr/>
          <a:lstStyle/>
          <a:p>
            <a:r>
              <a:rPr lang="en-US"/>
              <a:t>11/8/2022</a:t>
            </a:r>
            <a:endParaRPr lang="en-US" dirty="0"/>
          </a:p>
        </p:txBody>
      </p:sp>
      <p:sp>
        <p:nvSpPr>
          <p:cNvPr id="3" name="Footer Placeholder 2"/>
          <p:cNvSpPr>
            <a:spLocks noGrp="1"/>
          </p:cNvSpPr>
          <p:nvPr>
            <p:ph type="ftr" sz="quarter" idx="11"/>
          </p:nvPr>
        </p:nvSpPr>
        <p:spPr/>
        <p:txBody>
          <a:bodyPr/>
          <a:lstStyle/>
          <a:p>
            <a:r>
              <a:rPr lang="en-US"/>
              <a:t>PHY 711  Fall 2023 -- Lecture 31</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42</a:t>
            </a:fld>
            <a:endParaRPr lang="en-US" dirty="0"/>
          </a:p>
        </p:txBody>
      </p:sp>
      <p:sp>
        <p:nvSpPr>
          <p:cNvPr id="5" name="TextBox 4"/>
          <p:cNvSpPr txBox="1"/>
          <p:nvPr/>
        </p:nvSpPr>
        <p:spPr>
          <a:xfrm>
            <a:off x="304800" y="152400"/>
            <a:ext cx="5105400" cy="461665"/>
          </a:xfrm>
          <a:prstGeom prst="rect">
            <a:avLst/>
          </a:prstGeom>
          <a:noFill/>
        </p:spPr>
        <p:txBody>
          <a:bodyPr wrap="square" rtlCol="0">
            <a:spAutoFit/>
          </a:bodyPr>
          <a:lstStyle/>
          <a:p>
            <a:r>
              <a:rPr lang="en-US" sz="2400" dirty="0">
                <a:latin typeface="+mj-lt"/>
              </a:rPr>
              <a:t>Linear wave</a:t>
            </a:r>
          </a:p>
        </p:txBody>
      </p:sp>
      <p:sp>
        <p:nvSpPr>
          <p:cNvPr id="7" name="TextBox 6"/>
          <p:cNvSpPr txBox="1"/>
          <p:nvPr/>
        </p:nvSpPr>
        <p:spPr>
          <a:xfrm>
            <a:off x="331839" y="3102582"/>
            <a:ext cx="2667000" cy="461665"/>
          </a:xfrm>
          <a:prstGeom prst="rect">
            <a:avLst/>
          </a:prstGeom>
          <a:noFill/>
        </p:spPr>
        <p:txBody>
          <a:bodyPr wrap="square" rtlCol="0">
            <a:spAutoFit/>
          </a:bodyPr>
          <a:lstStyle/>
          <a:p>
            <a:r>
              <a:rPr lang="en-US" sz="2400" dirty="0">
                <a:latin typeface="+mj-lt"/>
              </a:rPr>
              <a:t>Non-linear wave</a:t>
            </a:r>
          </a:p>
        </p:txBody>
      </p:sp>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4748" y="3712822"/>
            <a:ext cx="9144000" cy="2494952"/>
          </a:xfrm>
          <a:prstGeom prst="rect">
            <a:avLst/>
          </a:prstGeom>
        </p:spPr>
      </p:pic>
    </p:spTree>
    <p:extLst>
      <p:ext uri="{BB962C8B-B14F-4D97-AF65-F5344CB8AC3E}">
        <p14:creationId xmlns:p14="http://schemas.microsoft.com/office/powerpoint/2010/main" val="41653896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11/8/2022</a:t>
            </a:r>
            <a:endParaRPr lang="en-US" dirty="0"/>
          </a:p>
        </p:txBody>
      </p:sp>
      <p:sp>
        <p:nvSpPr>
          <p:cNvPr id="3" name="Footer Placeholder 2"/>
          <p:cNvSpPr>
            <a:spLocks noGrp="1"/>
          </p:cNvSpPr>
          <p:nvPr>
            <p:ph type="ftr" sz="quarter" idx="11"/>
          </p:nvPr>
        </p:nvSpPr>
        <p:spPr/>
        <p:txBody>
          <a:bodyPr/>
          <a:lstStyle/>
          <a:p>
            <a:r>
              <a:rPr lang="en-US"/>
              <a:t>PHY 711  Fall 2023 -- Lecture 31</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43</a:t>
            </a:fld>
            <a:endParaRPr lang="en-US" dirty="0"/>
          </a:p>
        </p:txBody>
      </p:sp>
      <p:sp>
        <p:nvSpPr>
          <p:cNvPr id="5" name="TextBox 4"/>
          <p:cNvSpPr txBox="1"/>
          <p:nvPr/>
        </p:nvSpPr>
        <p:spPr>
          <a:xfrm>
            <a:off x="381000" y="304800"/>
            <a:ext cx="7239000" cy="830997"/>
          </a:xfrm>
          <a:prstGeom prst="rect">
            <a:avLst/>
          </a:prstGeom>
          <a:noFill/>
        </p:spPr>
        <p:txBody>
          <a:bodyPr wrap="square" rtlCol="0">
            <a:spAutoFit/>
          </a:bodyPr>
          <a:lstStyle/>
          <a:p>
            <a:r>
              <a:rPr lang="en-US" sz="2400" dirty="0">
                <a:latin typeface="+mj-lt"/>
              </a:rPr>
              <a:t>Analysis of shock wave</a:t>
            </a:r>
          </a:p>
          <a:p>
            <a:r>
              <a:rPr lang="en-US" sz="2400" dirty="0">
                <a:latin typeface="+mj-lt"/>
              </a:rPr>
              <a:t>   Plots of </a:t>
            </a:r>
            <a:r>
              <a:rPr lang="en-US" sz="2400" dirty="0" err="1">
                <a:latin typeface="Symbol" pitchFamily="18" charset="2"/>
              </a:rPr>
              <a:t>dr</a:t>
            </a:r>
            <a:endParaRPr lang="en-US" sz="2400" dirty="0">
              <a:latin typeface="Symbol" pitchFamily="18" charset="2"/>
            </a:endParaRPr>
          </a:p>
        </p:txBody>
      </p:sp>
      <p:pic>
        <p:nvPicPr>
          <p:cNvPr id="6"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l="15139" r="4116"/>
          <a:stretch/>
        </p:blipFill>
        <p:spPr bwMode="auto">
          <a:xfrm>
            <a:off x="533400" y="1219200"/>
            <a:ext cx="8260092" cy="381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8" name="Straight Connector 7"/>
          <p:cNvCxnSpPr/>
          <p:nvPr/>
        </p:nvCxnSpPr>
        <p:spPr>
          <a:xfrm>
            <a:off x="5448300" y="535632"/>
            <a:ext cx="38100" cy="4493568"/>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5638800" y="457200"/>
            <a:ext cx="2819400" cy="830997"/>
          </a:xfrm>
          <a:prstGeom prst="rect">
            <a:avLst/>
          </a:prstGeom>
          <a:noFill/>
        </p:spPr>
        <p:txBody>
          <a:bodyPr wrap="square" rtlCol="0">
            <a:spAutoFit/>
          </a:bodyPr>
          <a:lstStyle/>
          <a:p>
            <a:r>
              <a:rPr lang="en-US" sz="2400" dirty="0">
                <a:latin typeface="+mj-lt"/>
              </a:rPr>
              <a:t>Solution becomes unphysical</a:t>
            </a:r>
          </a:p>
        </p:txBody>
      </p:sp>
      <p:sp>
        <p:nvSpPr>
          <p:cNvPr id="7" name="TextBox 6">
            <a:extLst>
              <a:ext uri="{FF2B5EF4-FFF2-40B4-BE49-F238E27FC236}">
                <a16:creationId xmlns:a16="http://schemas.microsoft.com/office/drawing/2014/main" id="{F7389D38-B440-42DC-932A-0837413808C8}"/>
              </a:ext>
            </a:extLst>
          </p:cNvPr>
          <p:cNvSpPr txBox="1"/>
          <p:nvPr/>
        </p:nvSpPr>
        <p:spPr>
          <a:xfrm>
            <a:off x="5105400" y="5257800"/>
            <a:ext cx="1905000" cy="461665"/>
          </a:xfrm>
          <a:prstGeom prst="rect">
            <a:avLst/>
          </a:prstGeom>
          <a:noFill/>
        </p:spPr>
        <p:txBody>
          <a:bodyPr wrap="square" rtlCol="0">
            <a:spAutoFit/>
          </a:bodyPr>
          <a:lstStyle/>
          <a:p>
            <a:r>
              <a:rPr lang="en-US" sz="2400" dirty="0">
                <a:latin typeface="+mj-lt"/>
              </a:rPr>
              <a:t>shock</a:t>
            </a:r>
          </a:p>
        </p:txBody>
      </p:sp>
    </p:spTree>
    <p:extLst>
      <p:ext uri="{BB962C8B-B14F-4D97-AF65-F5344CB8AC3E}">
        <p14:creationId xmlns:p14="http://schemas.microsoft.com/office/powerpoint/2010/main" val="2039593533"/>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D568A1F-8AE2-47EC-A588-31CF618C0760}"/>
              </a:ext>
            </a:extLst>
          </p:cNvPr>
          <p:cNvSpPr>
            <a:spLocks noGrp="1"/>
          </p:cNvSpPr>
          <p:nvPr>
            <p:ph type="dt" sz="half" idx="10"/>
          </p:nvPr>
        </p:nvSpPr>
        <p:spPr/>
        <p:txBody>
          <a:bodyPr/>
          <a:lstStyle/>
          <a:p>
            <a:r>
              <a:rPr lang="en-US"/>
              <a:t>11/8/2022</a:t>
            </a:r>
            <a:endParaRPr lang="en-US" dirty="0"/>
          </a:p>
        </p:txBody>
      </p:sp>
      <p:sp>
        <p:nvSpPr>
          <p:cNvPr id="3" name="Footer Placeholder 2">
            <a:extLst>
              <a:ext uri="{FF2B5EF4-FFF2-40B4-BE49-F238E27FC236}">
                <a16:creationId xmlns:a16="http://schemas.microsoft.com/office/drawing/2014/main" id="{C82987D5-6420-444B-8C4B-9ADA21F33ECB}"/>
              </a:ext>
            </a:extLst>
          </p:cNvPr>
          <p:cNvSpPr>
            <a:spLocks noGrp="1"/>
          </p:cNvSpPr>
          <p:nvPr>
            <p:ph type="ftr" sz="quarter" idx="11"/>
          </p:nvPr>
        </p:nvSpPr>
        <p:spPr/>
        <p:txBody>
          <a:bodyPr/>
          <a:lstStyle/>
          <a:p>
            <a:r>
              <a:rPr lang="en-US"/>
              <a:t>PHY 711  Fall 2023 -- Lecture 31</a:t>
            </a:r>
            <a:endParaRPr lang="en-US" dirty="0"/>
          </a:p>
        </p:txBody>
      </p:sp>
      <p:sp>
        <p:nvSpPr>
          <p:cNvPr id="4" name="Slide Number Placeholder 3">
            <a:extLst>
              <a:ext uri="{FF2B5EF4-FFF2-40B4-BE49-F238E27FC236}">
                <a16:creationId xmlns:a16="http://schemas.microsoft.com/office/drawing/2014/main" id="{9A158ACD-1778-4752-87C0-9FEC56981DCE}"/>
              </a:ext>
            </a:extLst>
          </p:cNvPr>
          <p:cNvSpPr>
            <a:spLocks noGrp="1"/>
          </p:cNvSpPr>
          <p:nvPr>
            <p:ph type="sldNum" sz="quarter" idx="12"/>
          </p:nvPr>
        </p:nvSpPr>
        <p:spPr/>
        <p:txBody>
          <a:bodyPr/>
          <a:lstStyle/>
          <a:p>
            <a:fld id="{CE368B07-CEBF-4C80-90AF-53B34FA04CF3}" type="slidenum">
              <a:rPr lang="en-US" smtClean="0"/>
              <a:t>44</a:t>
            </a:fld>
            <a:endParaRPr lang="en-US" dirty="0"/>
          </a:p>
        </p:txBody>
      </p:sp>
      <p:pic>
        <p:nvPicPr>
          <p:cNvPr id="5" name="Picture 4">
            <a:extLst>
              <a:ext uri="{FF2B5EF4-FFF2-40B4-BE49-F238E27FC236}">
                <a16:creationId xmlns:a16="http://schemas.microsoft.com/office/drawing/2014/main" id="{4D4B381F-ECDE-47E7-964D-7CF0CBFADCDC}"/>
              </a:ext>
            </a:extLst>
          </p:cNvPr>
          <p:cNvPicPr>
            <a:picLocks noChangeAspect="1"/>
          </p:cNvPicPr>
          <p:nvPr/>
        </p:nvPicPr>
        <p:blipFill>
          <a:blip r:embed="rId3"/>
          <a:stretch>
            <a:fillRect/>
          </a:stretch>
        </p:blipFill>
        <p:spPr>
          <a:xfrm>
            <a:off x="-228600" y="3304285"/>
            <a:ext cx="7529623" cy="2795780"/>
          </a:xfrm>
          <a:prstGeom prst="rect">
            <a:avLst/>
          </a:prstGeom>
        </p:spPr>
      </p:pic>
      <p:pic>
        <p:nvPicPr>
          <p:cNvPr id="6" name="Picture 5">
            <a:extLst>
              <a:ext uri="{FF2B5EF4-FFF2-40B4-BE49-F238E27FC236}">
                <a16:creationId xmlns:a16="http://schemas.microsoft.com/office/drawing/2014/main" id="{41283DB7-9B21-47C5-8708-BF1C8E8E280C}"/>
              </a:ext>
            </a:extLst>
          </p:cNvPr>
          <p:cNvPicPr>
            <a:picLocks noChangeAspect="1"/>
          </p:cNvPicPr>
          <p:nvPr/>
        </p:nvPicPr>
        <p:blipFill>
          <a:blip r:embed="rId4"/>
          <a:stretch>
            <a:fillRect/>
          </a:stretch>
        </p:blipFill>
        <p:spPr>
          <a:xfrm>
            <a:off x="14177" y="656352"/>
            <a:ext cx="6848475" cy="2391648"/>
          </a:xfrm>
          <a:prstGeom prst="rect">
            <a:avLst/>
          </a:prstGeom>
        </p:spPr>
      </p:pic>
      <p:sp>
        <p:nvSpPr>
          <p:cNvPr id="7" name="TextBox 6">
            <a:extLst>
              <a:ext uri="{FF2B5EF4-FFF2-40B4-BE49-F238E27FC236}">
                <a16:creationId xmlns:a16="http://schemas.microsoft.com/office/drawing/2014/main" id="{92463AF4-25C1-41F0-83BD-9D6E1E09F4CA}"/>
              </a:ext>
            </a:extLst>
          </p:cNvPr>
          <p:cNvSpPr txBox="1"/>
          <p:nvPr/>
        </p:nvSpPr>
        <p:spPr>
          <a:xfrm>
            <a:off x="304800" y="136525"/>
            <a:ext cx="6848475" cy="461665"/>
          </a:xfrm>
          <a:prstGeom prst="rect">
            <a:avLst/>
          </a:prstGeom>
          <a:noFill/>
        </p:spPr>
        <p:txBody>
          <a:bodyPr wrap="square" rtlCol="0">
            <a:spAutoFit/>
          </a:bodyPr>
          <a:lstStyle/>
          <a:p>
            <a:r>
              <a:rPr lang="en-US" sz="2400" dirty="0">
                <a:latin typeface="+mj-lt"/>
              </a:rPr>
              <a:t>Effects of amplitude of </a:t>
            </a:r>
            <a:r>
              <a:rPr lang="en-US" sz="2400" dirty="0" err="1">
                <a:latin typeface="Symbol" panose="05050102010706020507" pitchFamily="18" charset="2"/>
              </a:rPr>
              <a:t>dr</a:t>
            </a:r>
            <a:endParaRPr lang="en-US" sz="2400" dirty="0">
              <a:latin typeface="Symbol" panose="05050102010706020507" pitchFamily="18" charset="2"/>
            </a:endParaRPr>
          </a:p>
        </p:txBody>
      </p:sp>
      <p:sp>
        <p:nvSpPr>
          <p:cNvPr id="8" name="TextBox 7">
            <a:extLst>
              <a:ext uri="{FF2B5EF4-FFF2-40B4-BE49-F238E27FC236}">
                <a16:creationId xmlns:a16="http://schemas.microsoft.com/office/drawing/2014/main" id="{D39BF02E-8FFC-4884-B98D-39B36B768504}"/>
              </a:ext>
            </a:extLst>
          </p:cNvPr>
          <p:cNvSpPr txBox="1"/>
          <p:nvPr/>
        </p:nvSpPr>
        <p:spPr>
          <a:xfrm>
            <a:off x="6553200" y="1524000"/>
            <a:ext cx="2438400" cy="461665"/>
          </a:xfrm>
          <a:prstGeom prst="rect">
            <a:avLst/>
          </a:prstGeom>
          <a:noFill/>
        </p:spPr>
        <p:txBody>
          <a:bodyPr wrap="square" rtlCol="0">
            <a:spAutoFit/>
          </a:bodyPr>
          <a:lstStyle/>
          <a:p>
            <a:r>
              <a:rPr lang="en-US" sz="2400" dirty="0">
                <a:latin typeface="+mj-lt"/>
              </a:rPr>
              <a:t>Large amplitude</a:t>
            </a:r>
          </a:p>
        </p:txBody>
      </p:sp>
      <p:sp>
        <p:nvSpPr>
          <p:cNvPr id="9" name="TextBox 8">
            <a:extLst>
              <a:ext uri="{FF2B5EF4-FFF2-40B4-BE49-F238E27FC236}">
                <a16:creationId xmlns:a16="http://schemas.microsoft.com/office/drawing/2014/main" id="{A733C0DB-401D-4144-94AB-4670BB3706A7}"/>
              </a:ext>
            </a:extLst>
          </p:cNvPr>
          <p:cNvSpPr txBox="1"/>
          <p:nvPr/>
        </p:nvSpPr>
        <p:spPr>
          <a:xfrm>
            <a:off x="6400800" y="4110335"/>
            <a:ext cx="2743200" cy="461665"/>
          </a:xfrm>
          <a:prstGeom prst="rect">
            <a:avLst/>
          </a:prstGeom>
          <a:noFill/>
        </p:spPr>
        <p:txBody>
          <a:bodyPr wrap="square" rtlCol="0">
            <a:spAutoFit/>
          </a:bodyPr>
          <a:lstStyle/>
          <a:p>
            <a:r>
              <a:rPr lang="en-US" sz="2400" dirty="0">
                <a:latin typeface="+mj-lt"/>
              </a:rPr>
              <a:t>Smaller amplitude</a:t>
            </a:r>
          </a:p>
        </p:txBody>
      </p:sp>
    </p:spTree>
    <p:extLst>
      <p:ext uri="{BB962C8B-B14F-4D97-AF65-F5344CB8AC3E}">
        <p14:creationId xmlns:p14="http://schemas.microsoft.com/office/powerpoint/2010/main" val="1986420382"/>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11/8/2022</a:t>
            </a:r>
            <a:endParaRPr lang="en-US" dirty="0"/>
          </a:p>
        </p:txBody>
      </p:sp>
      <p:sp>
        <p:nvSpPr>
          <p:cNvPr id="3" name="Footer Placeholder 2"/>
          <p:cNvSpPr>
            <a:spLocks noGrp="1"/>
          </p:cNvSpPr>
          <p:nvPr>
            <p:ph type="ftr" sz="quarter" idx="11"/>
          </p:nvPr>
        </p:nvSpPr>
        <p:spPr/>
        <p:txBody>
          <a:bodyPr/>
          <a:lstStyle/>
          <a:p>
            <a:r>
              <a:rPr lang="en-US"/>
              <a:t>PHY 711  Fall 2023 -- Lecture 31</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45</a:t>
            </a:fld>
            <a:endParaRPr lang="en-US" dirty="0"/>
          </a:p>
        </p:txBody>
      </p:sp>
      <p:sp>
        <p:nvSpPr>
          <p:cNvPr id="5" name="TextBox 4"/>
          <p:cNvSpPr txBox="1"/>
          <p:nvPr/>
        </p:nvSpPr>
        <p:spPr>
          <a:xfrm>
            <a:off x="380999" y="304800"/>
            <a:ext cx="8534395" cy="461665"/>
          </a:xfrm>
          <a:prstGeom prst="rect">
            <a:avLst/>
          </a:prstGeom>
          <a:noFill/>
        </p:spPr>
        <p:txBody>
          <a:bodyPr wrap="square" rtlCol="0">
            <a:spAutoFit/>
          </a:bodyPr>
          <a:lstStyle/>
          <a:p>
            <a:r>
              <a:rPr lang="en-US" sz="2400" dirty="0">
                <a:latin typeface="+mj-lt"/>
              </a:rPr>
              <a:t>Analysis of shock wave – assumed to moving at velocity </a:t>
            </a:r>
            <a:r>
              <a:rPr lang="en-US" sz="2400" i="1" dirty="0">
                <a:latin typeface="+mj-lt"/>
              </a:rPr>
              <a:t>u</a:t>
            </a:r>
          </a:p>
        </p:txBody>
      </p:sp>
      <p:cxnSp>
        <p:nvCxnSpPr>
          <p:cNvPr id="7" name="Straight Connector 6"/>
          <p:cNvCxnSpPr/>
          <p:nvPr/>
        </p:nvCxnSpPr>
        <p:spPr>
          <a:xfrm>
            <a:off x="1295400" y="1219200"/>
            <a:ext cx="0" cy="426720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10" name="Rectangle 9"/>
          <p:cNvSpPr/>
          <p:nvPr/>
        </p:nvSpPr>
        <p:spPr>
          <a:xfrm>
            <a:off x="3810000" y="1219200"/>
            <a:ext cx="533400" cy="4267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9" name="Straight Connector 8"/>
          <p:cNvCxnSpPr/>
          <p:nvPr/>
        </p:nvCxnSpPr>
        <p:spPr>
          <a:xfrm>
            <a:off x="381000" y="3352800"/>
            <a:ext cx="6096000" cy="0"/>
          </a:xfrm>
          <a:prstGeom prst="line">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6781800" y="3048000"/>
            <a:ext cx="838200" cy="461665"/>
          </a:xfrm>
          <a:prstGeom prst="rect">
            <a:avLst/>
          </a:prstGeom>
          <a:noFill/>
        </p:spPr>
        <p:txBody>
          <a:bodyPr wrap="square" rtlCol="0">
            <a:spAutoFit/>
          </a:bodyPr>
          <a:lstStyle/>
          <a:p>
            <a:r>
              <a:rPr lang="en-US" sz="2400" i="1" dirty="0">
                <a:latin typeface="+mj-lt"/>
              </a:rPr>
              <a:t>x</a:t>
            </a:r>
          </a:p>
        </p:txBody>
      </p:sp>
      <p:sp>
        <p:nvSpPr>
          <p:cNvPr id="12" name="TextBox 11"/>
          <p:cNvSpPr txBox="1"/>
          <p:nvPr/>
        </p:nvSpPr>
        <p:spPr>
          <a:xfrm rot="10800000">
            <a:off x="3810001" y="1600200"/>
            <a:ext cx="553998" cy="1648849"/>
          </a:xfrm>
          <a:prstGeom prst="rect">
            <a:avLst/>
          </a:prstGeom>
          <a:noFill/>
        </p:spPr>
        <p:txBody>
          <a:bodyPr vert="eaVert" wrap="none" rtlCol="0">
            <a:spAutoFit/>
          </a:bodyPr>
          <a:lstStyle/>
          <a:p>
            <a:r>
              <a:rPr lang="en-US" sz="2400" dirty="0">
                <a:latin typeface="+mj-lt"/>
              </a:rPr>
              <a:t>Shock front</a:t>
            </a:r>
          </a:p>
        </p:txBody>
      </p:sp>
      <p:sp>
        <p:nvSpPr>
          <p:cNvPr id="13" name="TextBox 12"/>
          <p:cNvSpPr txBox="1"/>
          <p:nvPr/>
        </p:nvSpPr>
        <p:spPr>
          <a:xfrm>
            <a:off x="1447800" y="1371600"/>
            <a:ext cx="1981200" cy="1200329"/>
          </a:xfrm>
          <a:prstGeom prst="rect">
            <a:avLst/>
          </a:prstGeom>
          <a:noFill/>
        </p:spPr>
        <p:txBody>
          <a:bodyPr wrap="square" rtlCol="0">
            <a:spAutoFit/>
          </a:bodyPr>
          <a:lstStyle/>
          <a:p>
            <a:r>
              <a:rPr lang="en-US" sz="2400" dirty="0">
                <a:latin typeface="+mj-lt"/>
              </a:rPr>
              <a:t>After shock</a:t>
            </a:r>
          </a:p>
          <a:p>
            <a:r>
              <a:rPr lang="en-US" sz="2400" i="1" dirty="0">
                <a:latin typeface="+mj-lt"/>
              </a:rPr>
              <a:t>t</a:t>
            </a:r>
            <a:r>
              <a:rPr lang="en-US" sz="2400" i="1" baseline="-25000" dirty="0">
                <a:latin typeface="+mj-lt"/>
              </a:rPr>
              <a:t>2</a:t>
            </a:r>
          </a:p>
          <a:p>
            <a:r>
              <a:rPr lang="en-US" sz="2400" i="1" dirty="0">
                <a:latin typeface="Symbol" pitchFamily="18" charset="2"/>
              </a:rPr>
              <a:t>dr</a:t>
            </a:r>
            <a:r>
              <a:rPr lang="en-US" sz="2400" i="1" baseline="-25000" dirty="0">
                <a:latin typeface="Symbol" pitchFamily="18" charset="2"/>
              </a:rPr>
              <a:t>2</a:t>
            </a:r>
            <a:r>
              <a:rPr lang="en-US" sz="2400" i="1" dirty="0">
                <a:latin typeface="Symbol" pitchFamily="18" charset="2"/>
              </a:rPr>
              <a:t>, d</a:t>
            </a:r>
            <a:r>
              <a:rPr lang="en-US" sz="2400" i="1" dirty="0"/>
              <a:t>v</a:t>
            </a:r>
            <a:r>
              <a:rPr lang="en-US" sz="2400" i="1" baseline="-25000" dirty="0"/>
              <a:t>2</a:t>
            </a:r>
            <a:r>
              <a:rPr lang="en-US" sz="2400" i="1" dirty="0"/>
              <a:t>, </a:t>
            </a:r>
            <a:r>
              <a:rPr lang="en-US" sz="2400" i="1" dirty="0">
                <a:latin typeface="Symbol" pitchFamily="18" charset="2"/>
              </a:rPr>
              <a:t>d</a:t>
            </a:r>
            <a:r>
              <a:rPr lang="en-US" sz="2400" i="1" dirty="0"/>
              <a:t>p</a:t>
            </a:r>
            <a:r>
              <a:rPr lang="en-US" sz="2400" i="1" baseline="-25000" dirty="0"/>
              <a:t>2</a:t>
            </a:r>
            <a:endParaRPr lang="en-US" sz="2400" i="1" dirty="0">
              <a:latin typeface="Symbol" pitchFamily="18" charset="2"/>
            </a:endParaRPr>
          </a:p>
        </p:txBody>
      </p:sp>
      <p:sp>
        <p:nvSpPr>
          <p:cNvPr id="14" name="TextBox 13"/>
          <p:cNvSpPr txBox="1"/>
          <p:nvPr/>
        </p:nvSpPr>
        <p:spPr>
          <a:xfrm>
            <a:off x="5029200" y="1447800"/>
            <a:ext cx="1981200" cy="1569660"/>
          </a:xfrm>
          <a:prstGeom prst="rect">
            <a:avLst/>
          </a:prstGeom>
          <a:noFill/>
        </p:spPr>
        <p:txBody>
          <a:bodyPr wrap="square" rtlCol="0">
            <a:spAutoFit/>
          </a:bodyPr>
          <a:lstStyle/>
          <a:p>
            <a:r>
              <a:rPr lang="en-US" sz="2400" dirty="0">
                <a:latin typeface="+mj-lt"/>
              </a:rPr>
              <a:t>Before shock</a:t>
            </a:r>
          </a:p>
          <a:p>
            <a:r>
              <a:rPr lang="en-US" sz="2400" i="1" dirty="0">
                <a:latin typeface="+mj-lt"/>
              </a:rPr>
              <a:t>t</a:t>
            </a:r>
            <a:r>
              <a:rPr lang="en-US" sz="2400" i="1" baseline="-25000" dirty="0">
                <a:latin typeface="+mj-lt"/>
              </a:rPr>
              <a:t>1</a:t>
            </a:r>
          </a:p>
          <a:p>
            <a:r>
              <a:rPr lang="en-US" sz="2400" i="1" dirty="0">
                <a:latin typeface="Symbol" pitchFamily="18" charset="2"/>
              </a:rPr>
              <a:t>dr</a:t>
            </a:r>
            <a:r>
              <a:rPr lang="en-US" sz="2400" i="1" baseline="-25000" dirty="0">
                <a:latin typeface="Symbol" pitchFamily="18" charset="2"/>
              </a:rPr>
              <a:t>1</a:t>
            </a:r>
            <a:r>
              <a:rPr lang="en-US" sz="2400" i="1" dirty="0">
                <a:latin typeface="Symbol" pitchFamily="18" charset="2"/>
              </a:rPr>
              <a:t>, d</a:t>
            </a:r>
            <a:r>
              <a:rPr lang="en-US" sz="2400" i="1" dirty="0"/>
              <a:t>v</a:t>
            </a:r>
            <a:r>
              <a:rPr lang="en-US" sz="2400" i="1" baseline="-25000" dirty="0"/>
              <a:t>1</a:t>
            </a:r>
            <a:r>
              <a:rPr lang="en-US" sz="2400" i="1" dirty="0"/>
              <a:t>, </a:t>
            </a:r>
            <a:r>
              <a:rPr lang="en-US" sz="2400" i="1" dirty="0">
                <a:latin typeface="Symbol" pitchFamily="18" charset="2"/>
              </a:rPr>
              <a:t>d</a:t>
            </a:r>
            <a:r>
              <a:rPr lang="en-US" sz="2400" i="1" dirty="0"/>
              <a:t>p</a:t>
            </a:r>
            <a:r>
              <a:rPr lang="en-US" sz="2400" i="1" baseline="-25000" dirty="0"/>
              <a:t>1</a:t>
            </a:r>
            <a:endParaRPr lang="en-US" sz="2400" i="1" dirty="0">
              <a:latin typeface="Symbol" pitchFamily="18" charset="2"/>
            </a:endParaRPr>
          </a:p>
          <a:p>
            <a:endParaRPr lang="en-US" sz="2400" i="1" dirty="0">
              <a:latin typeface="Symbol" pitchFamily="18" charset="2"/>
            </a:endParaRPr>
          </a:p>
        </p:txBody>
      </p:sp>
      <p:sp>
        <p:nvSpPr>
          <p:cNvPr id="15" name="Right Arrow 14"/>
          <p:cNvSpPr/>
          <p:nvPr/>
        </p:nvSpPr>
        <p:spPr>
          <a:xfrm>
            <a:off x="4343400" y="3733800"/>
            <a:ext cx="533400" cy="1524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p:cNvSpPr txBox="1"/>
          <p:nvPr/>
        </p:nvSpPr>
        <p:spPr>
          <a:xfrm>
            <a:off x="4533900" y="3810000"/>
            <a:ext cx="685800" cy="461665"/>
          </a:xfrm>
          <a:prstGeom prst="rect">
            <a:avLst/>
          </a:prstGeom>
          <a:noFill/>
        </p:spPr>
        <p:txBody>
          <a:bodyPr wrap="square" rtlCol="0">
            <a:spAutoFit/>
          </a:bodyPr>
          <a:lstStyle/>
          <a:p>
            <a:r>
              <a:rPr lang="en-US" sz="2400" i="1" dirty="0">
                <a:latin typeface="+mj-lt"/>
              </a:rPr>
              <a:t>u</a:t>
            </a:r>
          </a:p>
        </p:txBody>
      </p:sp>
      <p:sp>
        <p:nvSpPr>
          <p:cNvPr id="6" name="TextBox 5">
            <a:extLst>
              <a:ext uri="{FF2B5EF4-FFF2-40B4-BE49-F238E27FC236}">
                <a16:creationId xmlns:a16="http://schemas.microsoft.com/office/drawing/2014/main" id="{82B66222-B264-4267-862B-DDA108BA553E}"/>
              </a:ext>
            </a:extLst>
          </p:cNvPr>
          <p:cNvSpPr txBox="1"/>
          <p:nvPr/>
        </p:nvSpPr>
        <p:spPr>
          <a:xfrm>
            <a:off x="1828800" y="5715000"/>
            <a:ext cx="6477000" cy="830997"/>
          </a:xfrm>
          <a:prstGeom prst="rect">
            <a:avLst/>
          </a:prstGeom>
          <a:noFill/>
        </p:spPr>
        <p:txBody>
          <a:bodyPr wrap="square" rtlCol="0">
            <a:spAutoFit/>
          </a:bodyPr>
          <a:lstStyle/>
          <a:p>
            <a:r>
              <a:rPr lang="en-US" sz="2400" dirty="0">
                <a:latin typeface="+mj-lt"/>
              </a:rPr>
              <a:t>Note that in this case </a:t>
            </a:r>
            <a:r>
              <a:rPr lang="en-US" sz="2400" i="1" dirty="0">
                <a:latin typeface="+mj-lt"/>
              </a:rPr>
              <a:t>u</a:t>
            </a:r>
            <a:r>
              <a:rPr lang="en-US" sz="2400" dirty="0">
                <a:latin typeface="+mj-lt"/>
              </a:rPr>
              <a:t> is assumed to be a given parameter of the system.</a:t>
            </a:r>
          </a:p>
        </p:txBody>
      </p:sp>
    </p:spTree>
    <p:extLst>
      <p:ext uri="{BB962C8B-B14F-4D97-AF65-F5344CB8AC3E}">
        <p14:creationId xmlns:p14="http://schemas.microsoft.com/office/powerpoint/2010/main" val="3967050432"/>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3"/>
          <a:stretch>
            <a:fillRect/>
          </a:stretch>
        </p:blipFill>
        <p:spPr>
          <a:xfrm>
            <a:off x="5105400" y="1555750"/>
            <a:ext cx="2895600" cy="2064576"/>
          </a:xfrm>
          <a:prstGeom prst="rect">
            <a:avLst/>
          </a:prstGeom>
        </p:spPr>
      </p:pic>
      <p:sp>
        <p:nvSpPr>
          <p:cNvPr id="2" name="Date Placeholder 1"/>
          <p:cNvSpPr>
            <a:spLocks noGrp="1"/>
          </p:cNvSpPr>
          <p:nvPr>
            <p:ph type="dt" sz="half" idx="10"/>
          </p:nvPr>
        </p:nvSpPr>
        <p:spPr/>
        <p:txBody>
          <a:bodyPr/>
          <a:lstStyle/>
          <a:p>
            <a:r>
              <a:rPr lang="en-US"/>
              <a:t>11/8/2022</a:t>
            </a:r>
            <a:endParaRPr lang="en-US" dirty="0"/>
          </a:p>
        </p:txBody>
      </p:sp>
      <p:sp>
        <p:nvSpPr>
          <p:cNvPr id="3" name="Footer Placeholder 2"/>
          <p:cNvSpPr>
            <a:spLocks noGrp="1"/>
          </p:cNvSpPr>
          <p:nvPr>
            <p:ph type="ftr" sz="quarter" idx="11"/>
          </p:nvPr>
        </p:nvSpPr>
        <p:spPr/>
        <p:txBody>
          <a:bodyPr/>
          <a:lstStyle/>
          <a:p>
            <a:r>
              <a:rPr lang="en-US"/>
              <a:t>PHY 711  Fall 2023 -- Lecture 31</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46</a:t>
            </a:fld>
            <a:endParaRPr lang="en-US" dirty="0"/>
          </a:p>
        </p:txBody>
      </p:sp>
      <p:sp>
        <p:nvSpPr>
          <p:cNvPr id="5" name="TextBox 4"/>
          <p:cNvSpPr txBox="1"/>
          <p:nvPr/>
        </p:nvSpPr>
        <p:spPr>
          <a:xfrm>
            <a:off x="381000" y="304800"/>
            <a:ext cx="8382000" cy="1200329"/>
          </a:xfrm>
          <a:prstGeom prst="rect">
            <a:avLst/>
          </a:prstGeom>
          <a:noFill/>
        </p:spPr>
        <p:txBody>
          <a:bodyPr wrap="square" rtlCol="0">
            <a:spAutoFit/>
          </a:bodyPr>
          <a:lstStyle/>
          <a:p>
            <a:r>
              <a:rPr lang="en-US" sz="2400" dirty="0">
                <a:latin typeface="+mj-lt"/>
              </a:rPr>
              <a:t>Analysis of shock wave – continued</a:t>
            </a:r>
          </a:p>
          <a:p>
            <a:pPr lvl="1"/>
            <a:r>
              <a:rPr lang="en-US" sz="2400" dirty="0">
                <a:latin typeface="+mj-lt"/>
              </a:rPr>
              <a:t>While analysis in the shock region is complicated, we can use conservation laws to analyze regions 1 and 2</a:t>
            </a:r>
          </a:p>
        </p:txBody>
      </p:sp>
      <p:graphicFrame>
        <p:nvGraphicFramePr>
          <p:cNvPr id="6" name="Object 5"/>
          <p:cNvGraphicFramePr>
            <a:graphicFrameLocks noChangeAspect="1"/>
          </p:cNvGraphicFramePr>
          <p:nvPr/>
        </p:nvGraphicFramePr>
        <p:xfrm>
          <a:off x="723900" y="1555750"/>
          <a:ext cx="8012113" cy="4508500"/>
        </p:xfrm>
        <a:graphic>
          <a:graphicData uri="http://schemas.openxmlformats.org/presentationml/2006/ole">
            <mc:AlternateContent xmlns:mc="http://schemas.openxmlformats.org/markup-compatibility/2006">
              <mc:Choice xmlns:v="urn:schemas-microsoft-com:vml" Requires="v">
                <p:oleObj name="Equation" r:id="rId4" imgW="6324480" imgH="3568680" progId="Equation.DSMT4">
                  <p:embed/>
                </p:oleObj>
              </mc:Choice>
              <mc:Fallback>
                <p:oleObj name="Equation" r:id="rId4" imgW="6324480" imgH="3568680" progId="Equation.DSMT4">
                  <p:embed/>
                  <p:pic>
                    <p:nvPicPr>
                      <p:cNvPr id="6" name="Object 5"/>
                      <p:cNvPicPr>
                        <a:picLocks noChangeAspect="1" noChangeArrowheads="1"/>
                      </p:cNvPicPr>
                      <p:nvPr/>
                    </p:nvPicPr>
                    <p:blipFill>
                      <a:blip r:embed="rId5"/>
                      <a:srcRect/>
                      <a:stretch>
                        <a:fillRect/>
                      </a:stretch>
                    </p:blipFill>
                    <p:spPr bwMode="auto">
                      <a:xfrm>
                        <a:off x="723900" y="1555750"/>
                        <a:ext cx="8012113" cy="4508500"/>
                      </a:xfrm>
                      <a:prstGeom prst="rect">
                        <a:avLst/>
                      </a:prstGeom>
                      <a:noFill/>
                      <a:ln>
                        <a:noFill/>
                      </a:ln>
                    </p:spPr>
                  </p:pic>
                </p:oleObj>
              </mc:Fallback>
            </mc:AlternateContent>
          </a:graphicData>
        </a:graphic>
      </p:graphicFrame>
    </p:spTree>
    <p:extLst>
      <p:ext uri="{BB962C8B-B14F-4D97-AF65-F5344CB8AC3E}">
        <p14:creationId xmlns:p14="http://schemas.microsoft.com/office/powerpoint/2010/main" val="1411471510"/>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3"/>
          <a:stretch>
            <a:fillRect/>
          </a:stretch>
        </p:blipFill>
        <p:spPr>
          <a:xfrm>
            <a:off x="5105400" y="1555750"/>
            <a:ext cx="2895600" cy="2064576"/>
          </a:xfrm>
          <a:prstGeom prst="rect">
            <a:avLst/>
          </a:prstGeom>
        </p:spPr>
      </p:pic>
      <p:sp>
        <p:nvSpPr>
          <p:cNvPr id="2" name="Date Placeholder 1"/>
          <p:cNvSpPr>
            <a:spLocks noGrp="1"/>
          </p:cNvSpPr>
          <p:nvPr>
            <p:ph type="dt" sz="half" idx="10"/>
          </p:nvPr>
        </p:nvSpPr>
        <p:spPr/>
        <p:txBody>
          <a:bodyPr/>
          <a:lstStyle/>
          <a:p>
            <a:r>
              <a:rPr lang="en-US"/>
              <a:t>11/8/2022</a:t>
            </a:r>
            <a:endParaRPr lang="en-US" dirty="0"/>
          </a:p>
        </p:txBody>
      </p:sp>
      <p:sp>
        <p:nvSpPr>
          <p:cNvPr id="3" name="Footer Placeholder 2"/>
          <p:cNvSpPr>
            <a:spLocks noGrp="1"/>
          </p:cNvSpPr>
          <p:nvPr>
            <p:ph type="ftr" sz="quarter" idx="11"/>
          </p:nvPr>
        </p:nvSpPr>
        <p:spPr/>
        <p:txBody>
          <a:bodyPr/>
          <a:lstStyle/>
          <a:p>
            <a:r>
              <a:rPr lang="en-US"/>
              <a:t>PHY 711  Fall 2023 -- Lecture 31</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47</a:t>
            </a:fld>
            <a:endParaRPr lang="en-US" dirty="0"/>
          </a:p>
        </p:txBody>
      </p:sp>
      <p:sp>
        <p:nvSpPr>
          <p:cNvPr id="5" name="TextBox 4"/>
          <p:cNvSpPr txBox="1"/>
          <p:nvPr/>
        </p:nvSpPr>
        <p:spPr>
          <a:xfrm>
            <a:off x="381000" y="304800"/>
            <a:ext cx="8382000" cy="1200329"/>
          </a:xfrm>
          <a:prstGeom prst="rect">
            <a:avLst/>
          </a:prstGeom>
          <a:noFill/>
        </p:spPr>
        <p:txBody>
          <a:bodyPr wrap="square" rtlCol="0">
            <a:spAutoFit/>
          </a:bodyPr>
          <a:lstStyle/>
          <a:p>
            <a:r>
              <a:rPr lang="en-US" sz="2400" dirty="0">
                <a:latin typeface="+mj-lt"/>
              </a:rPr>
              <a:t>Analysis of shock wave – continued</a:t>
            </a:r>
          </a:p>
          <a:p>
            <a:pPr lvl="1"/>
            <a:r>
              <a:rPr lang="en-US" sz="2400" dirty="0">
                <a:latin typeface="+mj-lt"/>
              </a:rPr>
              <a:t>While analysis in the shock region is complicated, we can use conservation laws to analyze regions 1 and 2</a:t>
            </a:r>
          </a:p>
        </p:txBody>
      </p:sp>
      <p:graphicFrame>
        <p:nvGraphicFramePr>
          <p:cNvPr id="6" name="Object 5"/>
          <p:cNvGraphicFramePr>
            <a:graphicFrameLocks noChangeAspect="1"/>
          </p:cNvGraphicFramePr>
          <p:nvPr>
            <p:extLst>
              <p:ext uri="{D42A27DB-BD31-4B8C-83A1-F6EECF244321}">
                <p14:modId xmlns:p14="http://schemas.microsoft.com/office/powerpoint/2010/main" val="2381607353"/>
              </p:ext>
            </p:extLst>
          </p:nvPr>
        </p:nvGraphicFramePr>
        <p:xfrm>
          <a:off x="228600" y="1751013"/>
          <a:ext cx="8221663" cy="4362450"/>
        </p:xfrm>
        <a:graphic>
          <a:graphicData uri="http://schemas.openxmlformats.org/presentationml/2006/ole">
            <mc:AlternateContent xmlns:mc="http://schemas.openxmlformats.org/markup-compatibility/2006">
              <mc:Choice xmlns:v="urn:schemas-microsoft-com:vml" Requires="v">
                <p:oleObj name="Equation" r:id="rId4" imgW="6489360" imgH="3454200" progId="Equation.DSMT4">
                  <p:embed/>
                </p:oleObj>
              </mc:Choice>
              <mc:Fallback>
                <p:oleObj name="Equation" r:id="rId4" imgW="6489360" imgH="3454200" progId="Equation.DSMT4">
                  <p:embed/>
                  <p:pic>
                    <p:nvPicPr>
                      <p:cNvPr id="6" name="Object 5"/>
                      <p:cNvPicPr>
                        <a:picLocks noChangeAspect="1" noChangeArrowheads="1"/>
                      </p:cNvPicPr>
                      <p:nvPr/>
                    </p:nvPicPr>
                    <p:blipFill>
                      <a:blip r:embed="rId5"/>
                      <a:srcRect/>
                      <a:stretch>
                        <a:fillRect/>
                      </a:stretch>
                    </p:blipFill>
                    <p:spPr bwMode="auto">
                      <a:xfrm>
                        <a:off x="228600" y="1751013"/>
                        <a:ext cx="8221663" cy="4362450"/>
                      </a:xfrm>
                      <a:prstGeom prst="rect">
                        <a:avLst/>
                      </a:prstGeom>
                      <a:noFill/>
                      <a:ln>
                        <a:noFill/>
                      </a:ln>
                    </p:spPr>
                  </p:pic>
                </p:oleObj>
              </mc:Fallback>
            </mc:AlternateContent>
          </a:graphicData>
        </a:graphic>
      </p:graphicFrame>
    </p:spTree>
    <p:extLst>
      <p:ext uri="{BB962C8B-B14F-4D97-AF65-F5344CB8AC3E}">
        <p14:creationId xmlns:p14="http://schemas.microsoft.com/office/powerpoint/2010/main" val="1678638642"/>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11/8/2022</a:t>
            </a:r>
            <a:endParaRPr lang="en-US" dirty="0"/>
          </a:p>
        </p:txBody>
      </p:sp>
      <p:sp>
        <p:nvSpPr>
          <p:cNvPr id="3" name="Footer Placeholder 2"/>
          <p:cNvSpPr>
            <a:spLocks noGrp="1"/>
          </p:cNvSpPr>
          <p:nvPr>
            <p:ph type="ftr" sz="quarter" idx="11"/>
          </p:nvPr>
        </p:nvSpPr>
        <p:spPr/>
        <p:txBody>
          <a:bodyPr/>
          <a:lstStyle/>
          <a:p>
            <a:r>
              <a:rPr lang="en-US"/>
              <a:t>PHY 711  Fall 2023 -- Lecture 31</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48</a:t>
            </a:fld>
            <a:endParaRPr lang="en-US" dirty="0"/>
          </a:p>
        </p:txBody>
      </p:sp>
      <p:sp>
        <p:nvSpPr>
          <p:cNvPr id="5" name="TextBox 4"/>
          <p:cNvSpPr txBox="1"/>
          <p:nvPr/>
        </p:nvSpPr>
        <p:spPr>
          <a:xfrm>
            <a:off x="381000" y="304800"/>
            <a:ext cx="8382000" cy="1200329"/>
          </a:xfrm>
          <a:prstGeom prst="rect">
            <a:avLst/>
          </a:prstGeom>
          <a:noFill/>
        </p:spPr>
        <p:txBody>
          <a:bodyPr wrap="square" rtlCol="0">
            <a:spAutoFit/>
          </a:bodyPr>
          <a:lstStyle/>
          <a:p>
            <a:r>
              <a:rPr lang="en-US" sz="2400" dirty="0">
                <a:latin typeface="+mj-lt"/>
              </a:rPr>
              <a:t>Analysis of shock wave – continued</a:t>
            </a:r>
          </a:p>
          <a:p>
            <a:pPr lvl="1"/>
            <a:r>
              <a:rPr lang="en-US" sz="2400" dirty="0">
                <a:latin typeface="+mj-lt"/>
              </a:rPr>
              <a:t>For adiabatic ideal gas, also considering energy and momentum conservation:</a:t>
            </a:r>
          </a:p>
        </p:txBody>
      </p:sp>
      <p:graphicFrame>
        <p:nvGraphicFramePr>
          <p:cNvPr id="6" name="Object 5"/>
          <p:cNvGraphicFramePr>
            <a:graphicFrameLocks noChangeAspect="1"/>
          </p:cNvGraphicFramePr>
          <p:nvPr>
            <p:extLst>
              <p:ext uri="{D42A27DB-BD31-4B8C-83A1-F6EECF244321}">
                <p14:modId xmlns:p14="http://schemas.microsoft.com/office/powerpoint/2010/main" val="213631339"/>
              </p:ext>
            </p:extLst>
          </p:nvPr>
        </p:nvGraphicFramePr>
        <p:xfrm>
          <a:off x="1371600" y="1520369"/>
          <a:ext cx="3327400" cy="2211387"/>
        </p:xfrm>
        <a:graphic>
          <a:graphicData uri="http://schemas.openxmlformats.org/presentationml/2006/ole">
            <mc:AlternateContent xmlns:mc="http://schemas.openxmlformats.org/markup-compatibility/2006">
              <mc:Choice xmlns:v="urn:schemas-microsoft-com:vml" Requires="v">
                <p:oleObj name="数式" r:id="rId3" imgW="1523880" imgH="1015920" progId="Equation.3">
                  <p:embed/>
                </p:oleObj>
              </mc:Choice>
              <mc:Fallback>
                <p:oleObj name="数式" r:id="rId3" imgW="1523880" imgH="1015920" progId="Equation.3">
                  <p:embed/>
                  <p:pic>
                    <p:nvPicPr>
                      <p:cNvPr id="6" name="Object 5"/>
                      <p:cNvPicPr>
                        <a:picLocks noChangeAspect="1" noChangeArrowheads="1"/>
                      </p:cNvPicPr>
                      <p:nvPr/>
                    </p:nvPicPr>
                    <p:blipFill>
                      <a:blip r:embed="rId4"/>
                      <a:srcRect/>
                      <a:stretch>
                        <a:fillRect/>
                      </a:stretch>
                    </p:blipFill>
                    <p:spPr bwMode="auto">
                      <a:xfrm>
                        <a:off x="1371600" y="1520369"/>
                        <a:ext cx="3327400" cy="2211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pic>
        <p:nvPicPr>
          <p:cNvPr id="8" name="Picture 7"/>
          <p:cNvPicPr>
            <a:picLocks noChangeAspect="1"/>
          </p:cNvPicPr>
          <p:nvPr/>
        </p:nvPicPr>
        <p:blipFill>
          <a:blip r:embed="rId5"/>
          <a:stretch>
            <a:fillRect/>
          </a:stretch>
        </p:blipFill>
        <p:spPr>
          <a:xfrm>
            <a:off x="5029200" y="1217353"/>
            <a:ext cx="3313113" cy="2362264"/>
          </a:xfrm>
          <a:prstGeom prst="rect">
            <a:avLst/>
          </a:prstGeom>
        </p:spPr>
      </p:pic>
      <p:pic>
        <p:nvPicPr>
          <p:cNvPr id="9" name="Picture 8">
            <a:extLst>
              <a:ext uri="{FF2B5EF4-FFF2-40B4-BE49-F238E27FC236}">
                <a16:creationId xmlns:a16="http://schemas.microsoft.com/office/drawing/2014/main" id="{66AA4E9F-44FE-48A4-A931-0E764932EDC5}"/>
              </a:ext>
            </a:extLst>
          </p:cNvPr>
          <p:cNvPicPr>
            <a:picLocks noChangeAspect="1"/>
          </p:cNvPicPr>
          <p:nvPr/>
        </p:nvPicPr>
        <p:blipFill>
          <a:blip r:embed="rId6"/>
          <a:stretch>
            <a:fillRect/>
          </a:stretch>
        </p:blipFill>
        <p:spPr>
          <a:xfrm>
            <a:off x="801687" y="3526684"/>
            <a:ext cx="8342313" cy="2730461"/>
          </a:xfrm>
          <a:prstGeom prst="rect">
            <a:avLst/>
          </a:prstGeom>
        </p:spPr>
      </p:pic>
      <p:sp>
        <p:nvSpPr>
          <p:cNvPr id="10" name="TextBox 9">
            <a:extLst>
              <a:ext uri="{FF2B5EF4-FFF2-40B4-BE49-F238E27FC236}">
                <a16:creationId xmlns:a16="http://schemas.microsoft.com/office/drawing/2014/main" id="{B0DB5548-8755-4222-A171-CF8141144EB5}"/>
              </a:ext>
            </a:extLst>
          </p:cNvPr>
          <p:cNvSpPr txBox="1"/>
          <p:nvPr/>
        </p:nvSpPr>
        <p:spPr>
          <a:xfrm>
            <a:off x="4686300" y="5894685"/>
            <a:ext cx="1600200" cy="461665"/>
          </a:xfrm>
          <a:prstGeom prst="rect">
            <a:avLst/>
          </a:prstGeom>
          <a:noFill/>
        </p:spPr>
        <p:txBody>
          <a:bodyPr wrap="square" rtlCol="0">
            <a:spAutoFit/>
          </a:bodyPr>
          <a:lstStyle/>
          <a:p>
            <a:r>
              <a:rPr lang="en-US" sz="2400" b="1" dirty="0">
                <a:latin typeface="+mj-lt"/>
              </a:rPr>
              <a:t>p</a:t>
            </a:r>
            <a:r>
              <a:rPr lang="en-US" sz="2400" b="1" baseline="-25000" dirty="0">
                <a:latin typeface="+mj-lt"/>
              </a:rPr>
              <a:t>2</a:t>
            </a:r>
            <a:r>
              <a:rPr lang="en-US" sz="2400" b="1" dirty="0">
                <a:latin typeface="+mj-lt"/>
              </a:rPr>
              <a:t>/p</a:t>
            </a:r>
            <a:r>
              <a:rPr lang="en-US" sz="2400" b="1" baseline="-25000" dirty="0">
                <a:latin typeface="+mj-lt"/>
              </a:rPr>
              <a:t>1</a:t>
            </a:r>
            <a:endParaRPr lang="en-US" sz="2400" b="1" dirty="0">
              <a:latin typeface="+mj-lt"/>
            </a:endParaRPr>
          </a:p>
        </p:txBody>
      </p:sp>
      <p:sp>
        <p:nvSpPr>
          <p:cNvPr id="11" name="TextBox 10">
            <a:extLst>
              <a:ext uri="{FF2B5EF4-FFF2-40B4-BE49-F238E27FC236}">
                <a16:creationId xmlns:a16="http://schemas.microsoft.com/office/drawing/2014/main" id="{C91DCB77-BDA6-440E-9032-4E16AEE525AE}"/>
              </a:ext>
            </a:extLst>
          </p:cNvPr>
          <p:cNvSpPr txBox="1"/>
          <p:nvPr/>
        </p:nvSpPr>
        <p:spPr>
          <a:xfrm rot="16200000">
            <a:off x="96366" y="4323234"/>
            <a:ext cx="1030933" cy="461665"/>
          </a:xfrm>
          <a:prstGeom prst="rect">
            <a:avLst/>
          </a:prstGeom>
          <a:noFill/>
        </p:spPr>
        <p:txBody>
          <a:bodyPr wrap="square" rtlCol="0">
            <a:spAutoFit/>
          </a:bodyPr>
          <a:lstStyle/>
          <a:p>
            <a:r>
              <a:rPr lang="en-US" sz="2400" b="1" dirty="0">
                <a:latin typeface="Symbol" panose="05050102010706020507" pitchFamily="18" charset="2"/>
              </a:rPr>
              <a:t>r</a:t>
            </a:r>
            <a:r>
              <a:rPr lang="en-US" sz="2400" b="1" baseline="-25000" dirty="0">
                <a:latin typeface="+mj-lt"/>
              </a:rPr>
              <a:t>2</a:t>
            </a:r>
            <a:r>
              <a:rPr lang="en-US" sz="2400" b="1" dirty="0">
                <a:latin typeface="+mj-lt"/>
              </a:rPr>
              <a:t>/</a:t>
            </a:r>
            <a:r>
              <a:rPr lang="en-US" sz="2400" b="1" dirty="0">
                <a:latin typeface="Symbol" panose="05050102010706020507" pitchFamily="18" charset="2"/>
              </a:rPr>
              <a:t>r</a:t>
            </a:r>
            <a:r>
              <a:rPr lang="en-US" sz="2400" b="1" baseline="-25000" dirty="0">
                <a:latin typeface="+mj-lt"/>
              </a:rPr>
              <a:t>1</a:t>
            </a:r>
            <a:endParaRPr lang="en-US" sz="2400" b="1" dirty="0">
              <a:latin typeface="+mj-lt"/>
            </a:endParaRPr>
          </a:p>
        </p:txBody>
      </p:sp>
      <p:sp>
        <p:nvSpPr>
          <p:cNvPr id="7" name="TextBox 6">
            <a:extLst>
              <a:ext uri="{FF2B5EF4-FFF2-40B4-BE49-F238E27FC236}">
                <a16:creationId xmlns:a16="http://schemas.microsoft.com/office/drawing/2014/main" id="{6C99FDAD-1352-F078-8121-DDCC3E2721A0}"/>
              </a:ext>
            </a:extLst>
          </p:cNvPr>
          <p:cNvSpPr txBox="1"/>
          <p:nvPr/>
        </p:nvSpPr>
        <p:spPr>
          <a:xfrm>
            <a:off x="5257800" y="4419600"/>
            <a:ext cx="3084513" cy="461665"/>
          </a:xfrm>
          <a:prstGeom prst="rect">
            <a:avLst/>
          </a:prstGeom>
          <a:noFill/>
        </p:spPr>
        <p:txBody>
          <a:bodyPr wrap="square" rtlCol="0">
            <a:spAutoFit/>
          </a:bodyPr>
          <a:lstStyle/>
          <a:p>
            <a:r>
              <a:rPr lang="en-US" sz="2400" dirty="0">
                <a:latin typeface="+mj-lt"/>
              </a:rPr>
              <a:t>For </a:t>
            </a:r>
            <a:r>
              <a:rPr lang="en-US" sz="2400" dirty="0">
                <a:latin typeface="Symbol" panose="05050102010706020507" pitchFamily="18" charset="2"/>
              </a:rPr>
              <a:t>g</a:t>
            </a:r>
            <a:r>
              <a:rPr lang="en-US" sz="2400" dirty="0">
                <a:latin typeface="+mj-lt"/>
              </a:rPr>
              <a:t>=1.5</a:t>
            </a:r>
          </a:p>
        </p:txBody>
      </p:sp>
    </p:spTree>
    <p:extLst>
      <p:ext uri="{BB962C8B-B14F-4D97-AF65-F5344CB8AC3E}">
        <p14:creationId xmlns:p14="http://schemas.microsoft.com/office/powerpoint/2010/main" val="2408667489"/>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11/8/2022</a:t>
            </a:r>
            <a:endParaRPr lang="en-US" dirty="0"/>
          </a:p>
        </p:txBody>
      </p:sp>
      <p:sp>
        <p:nvSpPr>
          <p:cNvPr id="3" name="Footer Placeholder 2"/>
          <p:cNvSpPr>
            <a:spLocks noGrp="1"/>
          </p:cNvSpPr>
          <p:nvPr>
            <p:ph type="ftr" sz="quarter" idx="11"/>
          </p:nvPr>
        </p:nvSpPr>
        <p:spPr/>
        <p:txBody>
          <a:bodyPr/>
          <a:lstStyle/>
          <a:p>
            <a:r>
              <a:rPr lang="en-US"/>
              <a:t>PHY 711  Fall 2023 -- Lecture 31</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49</a:t>
            </a:fld>
            <a:endParaRPr lang="en-US" dirty="0"/>
          </a:p>
        </p:txBody>
      </p:sp>
      <p:sp>
        <p:nvSpPr>
          <p:cNvPr id="5" name="TextBox 4"/>
          <p:cNvSpPr txBox="1"/>
          <p:nvPr/>
        </p:nvSpPr>
        <p:spPr>
          <a:xfrm>
            <a:off x="304800" y="136525"/>
            <a:ext cx="8382000" cy="830997"/>
          </a:xfrm>
          <a:prstGeom prst="rect">
            <a:avLst/>
          </a:prstGeom>
          <a:noFill/>
        </p:spPr>
        <p:txBody>
          <a:bodyPr wrap="square" rtlCol="0">
            <a:spAutoFit/>
          </a:bodyPr>
          <a:lstStyle/>
          <a:p>
            <a:r>
              <a:rPr lang="en-US" sz="2400" dirty="0">
                <a:latin typeface="+mj-lt"/>
              </a:rPr>
              <a:t>Analysis of shock wave – continued</a:t>
            </a:r>
          </a:p>
          <a:p>
            <a:pPr lvl="1"/>
            <a:r>
              <a:rPr lang="en-US" sz="2400" dirty="0">
                <a:latin typeface="+mj-lt"/>
              </a:rPr>
              <a:t>For adiabatic ideal gas, entropy considerations::</a:t>
            </a:r>
          </a:p>
        </p:txBody>
      </p:sp>
      <p:graphicFrame>
        <p:nvGraphicFramePr>
          <p:cNvPr id="6" name="Object 5"/>
          <p:cNvGraphicFramePr>
            <a:graphicFrameLocks noChangeAspect="1"/>
          </p:cNvGraphicFramePr>
          <p:nvPr>
            <p:extLst>
              <p:ext uri="{D42A27DB-BD31-4B8C-83A1-F6EECF244321}">
                <p14:modId xmlns:p14="http://schemas.microsoft.com/office/powerpoint/2010/main" val="1972040000"/>
              </p:ext>
            </p:extLst>
          </p:nvPr>
        </p:nvGraphicFramePr>
        <p:xfrm>
          <a:off x="428625" y="884238"/>
          <a:ext cx="8526463" cy="5659437"/>
        </p:xfrm>
        <a:graphic>
          <a:graphicData uri="http://schemas.openxmlformats.org/presentationml/2006/ole">
            <mc:AlternateContent xmlns:mc="http://schemas.openxmlformats.org/markup-compatibility/2006">
              <mc:Choice xmlns:v="urn:schemas-microsoft-com:vml" Requires="v">
                <p:oleObj name="Equation" r:id="rId3" imgW="6654600" imgH="4431960" progId="Equation.DSMT4">
                  <p:embed/>
                </p:oleObj>
              </mc:Choice>
              <mc:Fallback>
                <p:oleObj name="Equation" r:id="rId3" imgW="6654600" imgH="4431960" progId="Equation.DSMT4">
                  <p:embed/>
                  <p:pic>
                    <p:nvPicPr>
                      <p:cNvPr id="6" name="Object 5"/>
                      <p:cNvPicPr>
                        <a:picLocks noChangeAspect="1" noChangeArrowheads="1"/>
                      </p:cNvPicPr>
                      <p:nvPr/>
                    </p:nvPicPr>
                    <p:blipFill>
                      <a:blip r:embed="rId4"/>
                      <a:srcRect/>
                      <a:stretch>
                        <a:fillRect/>
                      </a:stretch>
                    </p:blipFill>
                    <p:spPr bwMode="auto">
                      <a:xfrm>
                        <a:off x="428625" y="884238"/>
                        <a:ext cx="8526463" cy="5659437"/>
                      </a:xfrm>
                      <a:prstGeom prst="rect">
                        <a:avLst/>
                      </a:prstGeom>
                      <a:noFill/>
                      <a:ln>
                        <a:noFill/>
                      </a:ln>
                    </p:spPr>
                  </p:pic>
                </p:oleObj>
              </mc:Fallback>
            </mc:AlternateContent>
          </a:graphicData>
        </a:graphic>
      </p:graphicFrame>
    </p:spTree>
    <p:extLst>
      <p:ext uri="{BB962C8B-B14F-4D97-AF65-F5344CB8AC3E}">
        <p14:creationId xmlns:p14="http://schemas.microsoft.com/office/powerpoint/2010/main" val="320465507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37070C2-5AEB-31D8-56E6-AB23250CE49C}"/>
              </a:ext>
            </a:extLst>
          </p:cNvPr>
          <p:cNvSpPr>
            <a:spLocks noGrp="1"/>
          </p:cNvSpPr>
          <p:nvPr>
            <p:ph type="dt" sz="half" idx="10"/>
          </p:nvPr>
        </p:nvSpPr>
        <p:spPr/>
        <p:txBody>
          <a:bodyPr/>
          <a:lstStyle/>
          <a:p>
            <a:r>
              <a:rPr lang="en-US"/>
              <a:t>11/8/2022</a:t>
            </a:r>
            <a:endParaRPr lang="en-US" dirty="0"/>
          </a:p>
        </p:txBody>
      </p:sp>
      <p:sp>
        <p:nvSpPr>
          <p:cNvPr id="3" name="Footer Placeholder 2">
            <a:extLst>
              <a:ext uri="{FF2B5EF4-FFF2-40B4-BE49-F238E27FC236}">
                <a16:creationId xmlns:a16="http://schemas.microsoft.com/office/drawing/2014/main" id="{CCFACDE3-720B-B5E4-6248-E948BD5632D1}"/>
              </a:ext>
            </a:extLst>
          </p:cNvPr>
          <p:cNvSpPr>
            <a:spLocks noGrp="1"/>
          </p:cNvSpPr>
          <p:nvPr>
            <p:ph type="ftr" sz="quarter" idx="11"/>
          </p:nvPr>
        </p:nvSpPr>
        <p:spPr/>
        <p:txBody>
          <a:bodyPr/>
          <a:lstStyle/>
          <a:p>
            <a:r>
              <a:rPr lang="en-US"/>
              <a:t>PHY 711  Fall 2023 -- Lecture 31</a:t>
            </a:r>
            <a:endParaRPr lang="en-US" dirty="0"/>
          </a:p>
        </p:txBody>
      </p:sp>
      <p:sp>
        <p:nvSpPr>
          <p:cNvPr id="4" name="Slide Number Placeholder 3">
            <a:extLst>
              <a:ext uri="{FF2B5EF4-FFF2-40B4-BE49-F238E27FC236}">
                <a16:creationId xmlns:a16="http://schemas.microsoft.com/office/drawing/2014/main" id="{E4F8E715-F6BE-1BEE-D893-4EA190111F5D}"/>
              </a:ext>
            </a:extLst>
          </p:cNvPr>
          <p:cNvSpPr>
            <a:spLocks noGrp="1"/>
          </p:cNvSpPr>
          <p:nvPr>
            <p:ph type="sldNum" sz="quarter" idx="12"/>
          </p:nvPr>
        </p:nvSpPr>
        <p:spPr/>
        <p:txBody>
          <a:bodyPr/>
          <a:lstStyle/>
          <a:p>
            <a:fld id="{CE368B07-CEBF-4C80-90AF-53B34FA04CF3}" type="slidenum">
              <a:rPr lang="en-US" smtClean="0"/>
              <a:t>5</a:t>
            </a:fld>
            <a:endParaRPr lang="en-US" dirty="0"/>
          </a:p>
        </p:txBody>
      </p:sp>
      <p:sp>
        <p:nvSpPr>
          <p:cNvPr id="5" name="TextBox 4">
            <a:extLst>
              <a:ext uri="{FF2B5EF4-FFF2-40B4-BE49-F238E27FC236}">
                <a16:creationId xmlns:a16="http://schemas.microsoft.com/office/drawing/2014/main" id="{E7FE10CA-93C8-9DFC-B4F2-855D986D94BA}"/>
              </a:ext>
            </a:extLst>
          </p:cNvPr>
          <p:cNvSpPr txBox="1"/>
          <p:nvPr/>
        </p:nvSpPr>
        <p:spPr>
          <a:xfrm>
            <a:off x="533400" y="609600"/>
            <a:ext cx="6477000" cy="461665"/>
          </a:xfrm>
          <a:prstGeom prst="rect">
            <a:avLst/>
          </a:prstGeom>
          <a:noFill/>
        </p:spPr>
        <p:txBody>
          <a:bodyPr wrap="square" rtlCol="0">
            <a:spAutoFit/>
          </a:bodyPr>
          <a:lstStyle/>
          <a:p>
            <a:r>
              <a:rPr lang="en-US" sz="2400" dirty="0">
                <a:latin typeface="+mj-lt"/>
              </a:rPr>
              <a:t>Driven sound wave in linear approximation</a:t>
            </a:r>
          </a:p>
        </p:txBody>
      </p:sp>
    </p:spTree>
    <p:extLst>
      <p:ext uri="{BB962C8B-B14F-4D97-AF65-F5344CB8AC3E}">
        <p14:creationId xmlns:p14="http://schemas.microsoft.com/office/powerpoint/2010/main" val="410254680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1456C9B-18A0-4FB9-8547-47E5FBAFA04D}"/>
              </a:ext>
            </a:extLst>
          </p:cNvPr>
          <p:cNvSpPr>
            <a:spLocks noGrp="1"/>
          </p:cNvSpPr>
          <p:nvPr>
            <p:ph type="dt" sz="half" idx="10"/>
          </p:nvPr>
        </p:nvSpPr>
        <p:spPr/>
        <p:txBody>
          <a:bodyPr/>
          <a:lstStyle/>
          <a:p>
            <a:r>
              <a:rPr lang="en-US"/>
              <a:t>11/06/2023</a:t>
            </a:r>
            <a:endParaRPr lang="en-US" dirty="0"/>
          </a:p>
        </p:txBody>
      </p:sp>
      <p:sp>
        <p:nvSpPr>
          <p:cNvPr id="3" name="Footer Placeholder 2">
            <a:extLst>
              <a:ext uri="{FF2B5EF4-FFF2-40B4-BE49-F238E27FC236}">
                <a16:creationId xmlns:a16="http://schemas.microsoft.com/office/drawing/2014/main" id="{F43BEFF9-CB96-442C-9F35-4F14E5526B3B}"/>
              </a:ext>
            </a:extLst>
          </p:cNvPr>
          <p:cNvSpPr>
            <a:spLocks noGrp="1"/>
          </p:cNvSpPr>
          <p:nvPr>
            <p:ph type="ftr" sz="quarter" idx="11"/>
          </p:nvPr>
        </p:nvSpPr>
        <p:spPr/>
        <p:txBody>
          <a:bodyPr/>
          <a:lstStyle/>
          <a:p>
            <a:r>
              <a:rPr lang="en-US"/>
              <a:t>PHY 711  Fall 2023 -- Lecture 30</a:t>
            </a:r>
            <a:endParaRPr lang="en-US" dirty="0"/>
          </a:p>
        </p:txBody>
      </p:sp>
      <p:sp>
        <p:nvSpPr>
          <p:cNvPr id="4" name="Slide Number Placeholder 3">
            <a:extLst>
              <a:ext uri="{FF2B5EF4-FFF2-40B4-BE49-F238E27FC236}">
                <a16:creationId xmlns:a16="http://schemas.microsoft.com/office/drawing/2014/main" id="{F25DC5A7-E2F0-4F91-9AE4-743D37F3BA4F}"/>
              </a:ext>
            </a:extLst>
          </p:cNvPr>
          <p:cNvSpPr>
            <a:spLocks noGrp="1"/>
          </p:cNvSpPr>
          <p:nvPr>
            <p:ph type="sldNum" sz="quarter" idx="12"/>
          </p:nvPr>
        </p:nvSpPr>
        <p:spPr/>
        <p:txBody>
          <a:bodyPr/>
          <a:lstStyle/>
          <a:p>
            <a:fld id="{CE368B07-CEBF-4C80-90AF-53B34FA04CF3}" type="slidenum">
              <a:rPr lang="en-US" smtClean="0"/>
              <a:t>6</a:t>
            </a:fld>
            <a:endParaRPr lang="en-US" dirty="0"/>
          </a:p>
        </p:txBody>
      </p:sp>
      <p:graphicFrame>
        <p:nvGraphicFramePr>
          <p:cNvPr id="5" name="Object 4">
            <a:extLst>
              <a:ext uri="{FF2B5EF4-FFF2-40B4-BE49-F238E27FC236}">
                <a16:creationId xmlns:a16="http://schemas.microsoft.com/office/drawing/2014/main" id="{4A95BF04-0FB2-49F7-BAEB-6FA883E96D0F}"/>
              </a:ext>
            </a:extLst>
          </p:cNvPr>
          <p:cNvGraphicFramePr>
            <a:graphicFrameLocks noChangeAspect="1"/>
          </p:cNvGraphicFramePr>
          <p:nvPr/>
        </p:nvGraphicFramePr>
        <p:xfrm>
          <a:off x="370464" y="1143000"/>
          <a:ext cx="4132263" cy="1104900"/>
        </p:xfrm>
        <a:graphic>
          <a:graphicData uri="http://schemas.openxmlformats.org/presentationml/2006/ole">
            <mc:AlternateContent xmlns:mc="http://schemas.openxmlformats.org/markup-compatibility/2006">
              <mc:Choice xmlns:v="urn:schemas-microsoft-com:vml" Requires="v">
                <p:oleObj name="数式" r:id="rId3" imgW="1549080" imgH="419040" progId="Equation.3">
                  <p:embed/>
                </p:oleObj>
              </mc:Choice>
              <mc:Fallback>
                <p:oleObj name="数式" r:id="rId3" imgW="1549080" imgH="419040" progId="Equation.3">
                  <p:embed/>
                  <p:pic>
                    <p:nvPicPr>
                      <p:cNvPr id="5" name="Object 4">
                        <a:extLst>
                          <a:ext uri="{FF2B5EF4-FFF2-40B4-BE49-F238E27FC236}">
                            <a16:creationId xmlns:a16="http://schemas.microsoft.com/office/drawing/2014/main" id="{4A95BF04-0FB2-49F7-BAEB-6FA883E96D0F}"/>
                          </a:ext>
                        </a:extLst>
                      </p:cNvPr>
                      <p:cNvPicPr>
                        <a:picLocks noChangeAspect="1" noChangeArrowheads="1"/>
                      </p:cNvPicPr>
                      <p:nvPr/>
                    </p:nvPicPr>
                    <p:blipFill>
                      <a:blip r:embed="rId4"/>
                      <a:srcRect/>
                      <a:stretch>
                        <a:fillRect/>
                      </a:stretch>
                    </p:blipFill>
                    <p:spPr bwMode="auto">
                      <a:xfrm>
                        <a:off x="370464" y="1143000"/>
                        <a:ext cx="4132263" cy="1104900"/>
                      </a:xfrm>
                      <a:prstGeom prst="rect">
                        <a:avLst/>
                      </a:prstGeom>
                      <a:noFill/>
                      <a:ln>
                        <a:noFill/>
                      </a:ln>
                    </p:spPr>
                  </p:pic>
                </p:oleObj>
              </mc:Fallback>
            </mc:AlternateContent>
          </a:graphicData>
        </a:graphic>
      </p:graphicFrame>
      <p:sp>
        <p:nvSpPr>
          <p:cNvPr id="6" name="TextBox 5">
            <a:extLst>
              <a:ext uri="{FF2B5EF4-FFF2-40B4-BE49-F238E27FC236}">
                <a16:creationId xmlns:a16="http://schemas.microsoft.com/office/drawing/2014/main" id="{85F0E8F6-2B4F-4BED-82F5-E5F0549587DD}"/>
              </a:ext>
            </a:extLst>
          </p:cNvPr>
          <p:cNvSpPr txBox="1"/>
          <p:nvPr/>
        </p:nvSpPr>
        <p:spPr>
          <a:xfrm>
            <a:off x="4953000" y="1662660"/>
            <a:ext cx="7620000" cy="461665"/>
          </a:xfrm>
          <a:prstGeom prst="rect">
            <a:avLst/>
          </a:prstGeom>
          <a:noFill/>
        </p:spPr>
        <p:txBody>
          <a:bodyPr wrap="square" rtlCol="0">
            <a:spAutoFit/>
          </a:bodyPr>
          <a:lstStyle/>
          <a:p>
            <a:r>
              <a:rPr lang="en-US" sz="2400" dirty="0">
                <a:latin typeface="+mj-lt"/>
              </a:rPr>
              <a:t>Wave equation with source:</a:t>
            </a:r>
          </a:p>
        </p:txBody>
      </p:sp>
      <p:graphicFrame>
        <p:nvGraphicFramePr>
          <p:cNvPr id="7" name="Object 6">
            <a:extLst>
              <a:ext uri="{FF2B5EF4-FFF2-40B4-BE49-F238E27FC236}">
                <a16:creationId xmlns:a16="http://schemas.microsoft.com/office/drawing/2014/main" id="{292945DD-F55A-4A50-A7E7-3963D218F55A}"/>
              </a:ext>
            </a:extLst>
          </p:cNvPr>
          <p:cNvGraphicFramePr>
            <a:graphicFrameLocks noChangeAspect="1"/>
          </p:cNvGraphicFramePr>
          <p:nvPr/>
        </p:nvGraphicFramePr>
        <p:xfrm>
          <a:off x="420536" y="2295152"/>
          <a:ext cx="8416925" cy="1470075"/>
        </p:xfrm>
        <a:graphic>
          <a:graphicData uri="http://schemas.openxmlformats.org/presentationml/2006/ole">
            <mc:AlternateContent xmlns:mc="http://schemas.openxmlformats.org/markup-compatibility/2006">
              <mc:Choice xmlns:v="urn:schemas-microsoft-com:vml" Requires="v">
                <p:oleObj name="Equation" r:id="rId5" imgW="5384520" imgH="952200" progId="Equation.DSMT4">
                  <p:embed/>
                </p:oleObj>
              </mc:Choice>
              <mc:Fallback>
                <p:oleObj name="Equation" r:id="rId5" imgW="5384520" imgH="952200" progId="Equation.DSMT4">
                  <p:embed/>
                  <p:pic>
                    <p:nvPicPr>
                      <p:cNvPr id="7" name="Object 6">
                        <a:extLst>
                          <a:ext uri="{FF2B5EF4-FFF2-40B4-BE49-F238E27FC236}">
                            <a16:creationId xmlns:a16="http://schemas.microsoft.com/office/drawing/2014/main" id="{292945DD-F55A-4A50-A7E7-3963D218F55A}"/>
                          </a:ext>
                        </a:extLst>
                      </p:cNvPr>
                      <p:cNvPicPr>
                        <a:picLocks noChangeAspect="1" noChangeArrowheads="1"/>
                      </p:cNvPicPr>
                      <p:nvPr/>
                    </p:nvPicPr>
                    <p:blipFill>
                      <a:blip r:embed="rId6"/>
                      <a:srcRect/>
                      <a:stretch>
                        <a:fillRect/>
                      </a:stretch>
                    </p:blipFill>
                    <p:spPr bwMode="auto">
                      <a:xfrm>
                        <a:off x="420536" y="2295152"/>
                        <a:ext cx="8416925" cy="1470075"/>
                      </a:xfrm>
                      <a:prstGeom prst="rect">
                        <a:avLst/>
                      </a:prstGeom>
                      <a:noFill/>
                      <a:ln>
                        <a:noFill/>
                      </a:ln>
                    </p:spPr>
                  </p:pic>
                </p:oleObj>
              </mc:Fallback>
            </mc:AlternateContent>
          </a:graphicData>
        </a:graphic>
      </p:graphicFrame>
      <p:sp>
        <p:nvSpPr>
          <p:cNvPr id="8" name="Cube 7">
            <a:extLst>
              <a:ext uri="{FF2B5EF4-FFF2-40B4-BE49-F238E27FC236}">
                <a16:creationId xmlns:a16="http://schemas.microsoft.com/office/drawing/2014/main" id="{E6173079-6291-4246-B8BB-66B4AE2EADC5}"/>
              </a:ext>
            </a:extLst>
          </p:cNvPr>
          <p:cNvSpPr/>
          <p:nvPr/>
        </p:nvSpPr>
        <p:spPr>
          <a:xfrm>
            <a:off x="304800" y="4876800"/>
            <a:ext cx="8382000" cy="1219200"/>
          </a:xfrm>
          <a:prstGeom prst="cube">
            <a:avLst>
              <a:gd name="adj" fmla="val 79066"/>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Can 8">
            <a:extLst>
              <a:ext uri="{FF2B5EF4-FFF2-40B4-BE49-F238E27FC236}">
                <a16:creationId xmlns:a16="http://schemas.microsoft.com/office/drawing/2014/main" id="{5270BD60-7CA9-4133-9FC2-DFD6743761D1}"/>
              </a:ext>
            </a:extLst>
          </p:cNvPr>
          <p:cNvSpPr/>
          <p:nvPr/>
        </p:nvSpPr>
        <p:spPr>
          <a:xfrm>
            <a:off x="3810000" y="5257800"/>
            <a:ext cx="1219200" cy="457200"/>
          </a:xfrm>
          <a:prstGeom prst="can">
            <a:avLst>
              <a:gd name="adj" fmla="val 50000"/>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0" name="Straight Arrow Connector 9">
            <a:extLst>
              <a:ext uri="{FF2B5EF4-FFF2-40B4-BE49-F238E27FC236}">
                <a16:creationId xmlns:a16="http://schemas.microsoft.com/office/drawing/2014/main" id="{DE8ABCB2-8B68-42A7-80D8-1B2087A48BF3}"/>
              </a:ext>
            </a:extLst>
          </p:cNvPr>
          <p:cNvCxnSpPr/>
          <p:nvPr/>
        </p:nvCxnSpPr>
        <p:spPr>
          <a:xfrm flipV="1">
            <a:off x="4419600" y="3733800"/>
            <a:ext cx="0" cy="167640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1" name="Straight Arrow Connector 10">
            <a:extLst>
              <a:ext uri="{FF2B5EF4-FFF2-40B4-BE49-F238E27FC236}">
                <a16:creationId xmlns:a16="http://schemas.microsoft.com/office/drawing/2014/main" id="{7D8917EF-6C7C-4D9E-9577-395900577E23}"/>
              </a:ext>
            </a:extLst>
          </p:cNvPr>
          <p:cNvCxnSpPr/>
          <p:nvPr/>
        </p:nvCxnSpPr>
        <p:spPr>
          <a:xfrm>
            <a:off x="4369526" y="5410200"/>
            <a:ext cx="1447800" cy="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2" name="Straight Arrow Connector 11">
            <a:extLst>
              <a:ext uri="{FF2B5EF4-FFF2-40B4-BE49-F238E27FC236}">
                <a16:creationId xmlns:a16="http://schemas.microsoft.com/office/drawing/2014/main" id="{2A9C029E-F32B-4016-9C6C-E61F88BB094D}"/>
              </a:ext>
            </a:extLst>
          </p:cNvPr>
          <p:cNvCxnSpPr/>
          <p:nvPr/>
        </p:nvCxnSpPr>
        <p:spPr>
          <a:xfrm flipV="1">
            <a:off x="4419600" y="4876800"/>
            <a:ext cx="1066800" cy="53340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214635DB-4A80-49B6-9C2C-A09B0695A443}"/>
              </a:ext>
            </a:extLst>
          </p:cNvPr>
          <p:cNvSpPr txBox="1"/>
          <p:nvPr/>
        </p:nvSpPr>
        <p:spPr>
          <a:xfrm>
            <a:off x="4648200" y="3886200"/>
            <a:ext cx="304800" cy="461665"/>
          </a:xfrm>
          <a:prstGeom prst="rect">
            <a:avLst/>
          </a:prstGeom>
          <a:noFill/>
        </p:spPr>
        <p:txBody>
          <a:bodyPr wrap="square" rtlCol="0">
            <a:spAutoFit/>
          </a:bodyPr>
          <a:lstStyle/>
          <a:p>
            <a:r>
              <a:rPr lang="en-US" sz="2400" b="1" dirty="0">
                <a:latin typeface="+mj-lt"/>
              </a:rPr>
              <a:t>z</a:t>
            </a:r>
          </a:p>
        </p:txBody>
      </p:sp>
      <p:sp>
        <p:nvSpPr>
          <p:cNvPr id="14" name="TextBox 13">
            <a:extLst>
              <a:ext uri="{FF2B5EF4-FFF2-40B4-BE49-F238E27FC236}">
                <a16:creationId xmlns:a16="http://schemas.microsoft.com/office/drawing/2014/main" id="{DE22925B-E17B-4824-AE8D-D61089E8BC13}"/>
              </a:ext>
            </a:extLst>
          </p:cNvPr>
          <p:cNvSpPr txBox="1"/>
          <p:nvPr/>
        </p:nvSpPr>
        <p:spPr>
          <a:xfrm>
            <a:off x="5134792" y="4870102"/>
            <a:ext cx="304800" cy="461665"/>
          </a:xfrm>
          <a:prstGeom prst="rect">
            <a:avLst/>
          </a:prstGeom>
          <a:noFill/>
        </p:spPr>
        <p:txBody>
          <a:bodyPr wrap="square" rtlCol="0">
            <a:spAutoFit/>
          </a:bodyPr>
          <a:lstStyle/>
          <a:p>
            <a:r>
              <a:rPr lang="en-US" sz="2400" b="1" dirty="0">
                <a:latin typeface="+mj-lt"/>
              </a:rPr>
              <a:t>y</a:t>
            </a:r>
          </a:p>
        </p:txBody>
      </p:sp>
      <p:sp>
        <p:nvSpPr>
          <p:cNvPr id="15" name="TextBox 14">
            <a:extLst>
              <a:ext uri="{FF2B5EF4-FFF2-40B4-BE49-F238E27FC236}">
                <a16:creationId xmlns:a16="http://schemas.microsoft.com/office/drawing/2014/main" id="{EF43CE23-0F97-465A-9BEB-4CF8F9C204C0}"/>
              </a:ext>
            </a:extLst>
          </p:cNvPr>
          <p:cNvSpPr txBox="1"/>
          <p:nvPr/>
        </p:nvSpPr>
        <p:spPr>
          <a:xfrm>
            <a:off x="5791200" y="5100935"/>
            <a:ext cx="304800" cy="461665"/>
          </a:xfrm>
          <a:prstGeom prst="rect">
            <a:avLst/>
          </a:prstGeom>
          <a:noFill/>
        </p:spPr>
        <p:txBody>
          <a:bodyPr wrap="square" rtlCol="0">
            <a:spAutoFit/>
          </a:bodyPr>
          <a:lstStyle/>
          <a:p>
            <a:r>
              <a:rPr lang="en-US" sz="2400" b="1" dirty="0">
                <a:latin typeface="+mj-lt"/>
              </a:rPr>
              <a:t>x</a:t>
            </a:r>
          </a:p>
        </p:txBody>
      </p:sp>
      <p:sp>
        <p:nvSpPr>
          <p:cNvPr id="16" name="TextBox 15">
            <a:extLst>
              <a:ext uri="{FF2B5EF4-FFF2-40B4-BE49-F238E27FC236}">
                <a16:creationId xmlns:a16="http://schemas.microsoft.com/office/drawing/2014/main" id="{A05FC8CB-CA84-4570-8E76-3DF80E66B43E}"/>
              </a:ext>
            </a:extLst>
          </p:cNvPr>
          <p:cNvSpPr txBox="1"/>
          <p:nvPr/>
        </p:nvSpPr>
        <p:spPr>
          <a:xfrm>
            <a:off x="152400" y="38125"/>
            <a:ext cx="7848600" cy="1200329"/>
          </a:xfrm>
          <a:prstGeom prst="rect">
            <a:avLst/>
          </a:prstGeom>
          <a:noFill/>
        </p:spPr>
        <p:txBody>
          <a:bodyPr wrap="square" rtlCol="0">
            <a:spAutoFit/>
          </a:bodyPr>
          <a:lstStyle/>
          <a:p>
            <a:r>
              <a:rPr lang="en-US" sz="2400" dirty="0">
                <a:latin typeface="+mj-lt"/>
              </a:rPr>
              <a:t>In order to understand how audible sound couples to sound wave resonances,   consider the following simple model of a sound amplifier --</a:t>
            </a:r>
          </a:p>
        </p:txBody>
      </p:sp>
    </p:spTree>
    <p:extLst>
      <p:ext uri="{BB962C8B-B14F-4D97-AF65-F5344CB8AC3E}">
        <p14:creationId xmlns:p14="http://schemas.microsoft.com/office/powerpoint/2010/main" val="14988858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11/06/2023</a:t>
            </a:r>
            <a:endParaRPr lang="en-US" dirty="0"/>
          </a:p>
        </p:txBody>
      </p:sp>
      <p:sp>
        <p:nvSpPr>
          <p:cNvPr id="3" name="Footer Placeholder 2"/>
          <p:cNvSpPr>
            <a:spLocks noGrp="1"/>
          </p:cNvSpPr>
          <p:nvPr>
            <p:ph type="ftr" sz="quarter" idx="11"/>
          </p:nvPr>
        </p:nvSpPr>
        <p:spPr/>
        <p:txBody>
          <a:bodyPr/>
          <a:lstStyle/>
          <a:p>
            <a:r>
              <a:rPr lang="en-US"/>
              <a:t>PHY 711  Fall 2023 -- Lecture 30</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7</a:t>
            </a:fld>
            <a:endParaRPr lang="en-US" dirty="0"/>
          </a:p>
        </p:txBody>
      </p:sp>
      <p:graphicFrame>
        <p:nvGraphicFramePr>
          <p:cNvPr id="5" name="Object 4"/>
          <p:cNvGraphicFramePr>
            <a:graphicFrameLocks noChangeAspect="1"/>
          </p:cNvGraphicFramePr>
          <p:nvPr/>
        </p:nvGraphicFramePr>
        <p:xfrm>
          <a:off x="533400" y="876970"/>
          <a:ext cx="8264525" cy="5363558"/>
        </p:xfrm>
        <a:graphic>
          <a:graphicData uri="http://schemas.openxmlformats.org/presentationml/2006/ole">
            <mc:AlternateContent xmlns:mc="http://schemas.openxmlformats.org/markup-compatibility/2006">
              <mc:Choice xmlns:v="urn:schemas-microsoft-com:vml" Requires="v">
                <p:oleObj name="Equation" r:id="rId3" imgW="3200400" imgH="2158920" progId="Equation.DSMT4">
                  <p:embed/>
                </p:oleObj>
              </mc:Choice>
              <mc:Fallback>
                <p:oleObj name="Equation" r:id="rId3" imgW="3200400" imgH="2158920" progId="Equation.DSMT4">
                  <p:embed/>
                  <p:pic>
                    <p:nvPicPr>
                      <p:cNvPr id="5" name="Object 4"/>
                      <p:cNvPicPr>
                        <a:picLocks noChangeAspect="1" noChangeArrowheads="1"/>
                      </p:cNvPicPr>
                      <p:nvPr/>
                    </p:nvPicPr>
                    <p:blipFill>
                      <a:blip r:embed="rId4"/>
                      <a:srcRect/>
                      <a:stretch>
                        <a:fillRect/>
                      </a:stretch>
                    </p:blipFill>
                    <p:spPr bwMode="auto">
                      <a:xfrm>
                        <a:off x="533400" y="876970"/>
                        <a:ext cx="8264525" cy="5363558"/>
                      </a:xfrm>
                      <a:prstGeom prst="rect">
                        <a:avLst/>
                      </a:prstGeom>
                      <a:noFill/>
                      <a:ln>
                        <a:noFill/>
                      </a:ln>
                    </p:spPr>
                  </p:pic>
                </p:oleObj>
              </mc:Fallback>
            </mc:AlternateContent>
          </a:graphicData>
        </a:graphic>
      </p:graphicFrame>
      <p:sp>
        <p:nvSpPr>
          <p:cNvPr id="6" name="TextBox 5"/>
          <p:cNvSpPr txBox="1"/>
          <p:nvPr/>
        </p:nvSpPr>
        <p:spPr>
          <a:xfrm>
            <a:off x="381000" y="228600"/>
            <a:ext cx="7620000" cy="461665"/>
          </a:xfrm>
          <a:prstGeom prst="rect">
            <a:avLst/>
          </a:prstGeom>
          <a:noFill/>
        </p:spPr>
        <p:txBody>
          <a:bodyPr wrap="square" rtlCol="0">
            <a:spAutoFit/>
          </a:bodyPr>
          <a:lstStyle/>
          <a:p>
            <a:r>
              <a:rPr lang="en-US" sz="2400" dirty="0">
                <a:latin typeface="+mj-lt"/>
              </a:rPr>
              <a:t>Wave equation with source:</a:t>
            </a:r>
          </a:p>
        </p:txBody>
      </p:sp>
    </p:spTree>
    <p:extLst>
      <p:ext uri="{BB962C8B-B14F-4D97-AF65-F5344CB8AC3E}">
        <p14:creationId xmlns:p14="http://schemas.microsoft.com/office/powerpoint/2010/main" val="79969138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F11E77F-E8ED-54F6-6388-2E545736E970}"/>
              </a:ext>
            </a:extLst>
          </p:cNvPr>
          <p:cNvSpPr>
            <a:spLocks noGrp="1"/>
          </p:cNvSpPr>
          <p:nvPr>
            <p:ph type="dt" sz="half" idx="10"/>
          </p:nvPr>
        </p:nvSpPr>
        <p:spPr/>
        <p:txBody>
          <a:bodyPr/>
          <a:lstStyle/>
          <a:p>
            <a:r>
              <a:rPr lang="en-US"/>
              <a:t>11/06/2023</a:t>
            </a:r>
            <a:endParaRPr lang="en-US" dirty="0"/>
          </a:p>
        </p:txBody>
      </p:sp>
      <p:sp>
        <p:nvSpPr>
          <p:cNvPr id="3" name="Footer Placeholder 2">
            <a:extLst>
              <a:ext uri="{FF2B5EF4-FFF2-40B4-BE49-F238E27FC236}">
                <a16:creationId xmlns:a16="http://schemas.microsoft.com/office/drawing/2014/main" id="{C9E143D9-D81F-74CB-0073-69451553C109}"/>
              </a:ext>
            </a:extLst>
          </p:cNvPr>
          <p:cNvSpPr>
            <a:spLocks noGrp="1"/>
          </p:cNvSpPr>
          <p:nvPr>
            <p:ph type="ftr" sz="quarter" idx="11"/>
          </p:nvPr>
        </p:nvSpPr>
        <p:spPr/>
        <p:txBody>
          <a:bodyPr/>
          <a:lstStyle/>
          <a:p>
            <a:r>
              <a:rPr lang="en-US"/>
              <a:t>PHY 711  Fall 2023 -- Lecture 30</a:t>
            </a:r>
            <a:endParaRPr lang="en-US" dirty="0"/>
          </a:p>
        </p:txBody>
      </p:sp>
      <p:sp>
        <p:nvSpPr>
          <p:cNvPr id="4" name="Slide Number Placeholder 3">
            <a:extLst>
              <a:ext uri="{FF2B5EF4-FFF2-40B4-BE49-F238E27FC236}">
                <a16:creationId xmlns:a16="http://schemas.microsoft.com/office/drawing/2014/main" id="{15964B92-A7FF-EF0D-882E-CC690E32D5F7}"/>
              </a:ext>
            </a:extLst>
          </p:cNvPr>
          <p:cNvSpPr>
            <a:spLocks noGrp="1"/>
          </p:cNvSpPr>
          <p:nvPr>
            <p:ph type="sldNum" sz="quarter" idx="12"/>
          </p:nvPr>
        </p:nvSpPr>
        <p:spPr/>
        <p:txBody>
          <a:bodyPr/>
          <a:lstStyle/>
          <a:p>
            <a:fld id="{CE368B07-CEBF-4C80-90AF-53B34FA04CF3}" type="slidenum">
              <a:rPr lang="en-US" smtClean="0"/>
              <a:pPr/>
              <a:t>8</a:t>
            </a:fld>
            <a:endParaRPr lang="en-US" dirty="0"/>
          </a:p>
        </p:txBody>
      </p:sp>
      <p:graphicFrame>
        <p:nvGraphicFramePr>
          <p:cNvPr id="5" name="Object 4">
            <a:extLst>
              <a:ext uri="{FF2B5EF4-FFF2-40B4-BE49-F238E27FC236}">
                <a16:creationId xmlns:a16="http://schemas.microsoft.com/office/drawing/2014/main" id="{1CD5AAD6-45FF-C83F-C2FA-41BE7C6F3B0D}"/>
              </a:ext>
            </a:extLst>
          </p:cNvPr>
          <p:cNvGraphicFramePr>
            <a:graphicFrameLocks noChangeAspect="1"/>
          </p:cNvGraphicFramePr>
          <p:nvPr>
            <p:extLst>
              <p:ext uri="{D42A27DB-BD31-4B8C-83A1-F6EECF244321}">
                <p14:modId xmlns:p14="http://schemas.microsoft.com/office/powerpoint/2010/main" val="1388427751"/>
              </p:ext>
            </p:extLst>
          </p:nvPr>
        </p:nvGraphicFramePr>
        <p:xfrm>
          <a:off x="818556" y="381000"/>
          <a:ext cx="7506887" cy="928687"/>
        </p:xfrm>
        <a:graphic>
          <a:graphicData uri="http://schemas.openxmlformats.org/presentationml/2006/ole">
            <mc:AlternateContent xmlns:mc="http://schemas.openxmlformats.org/markup-compatibility/2006">
              <mc:Choice xmlns:v="urn:schemas-microsoft-com:vml" Requires="v">
                <p:oleObj name="Equation" r:id="rId2" imgW="3695400" imgH="457200" progId="Equation.DSMT4">
                  <p:embed/>
                </p:oleObj>
              </mc:Choice>
              <mc:Fallback>
                <p:oleObj name="Equation" r:id="rId2" imgW="3695400" imgH="457200" progId="Equation.DSMT4">
                  <p:embed/>
                  <p:pic>
                    <p:nvPicPr>
                      <p:cNvPr id="0" name=""/>
                      <p:cNvPicPr/>
                      <p:nvPr/>
                    </p:nvPicPr>
                    <p:blipFill>
                      <a:blip r:embed="rId3"/>
                      <a:stretch>
                        <a:fillRect/>
                      </a:stretch>
                    </p:blipFill>
                    <p:spPr>
                      <a:xfrm>
                        <a:off x="818556" y="381000"/>
                        <a:ext cx="7506887" cy="928687"/>
                      </a:xfrm>
                      <a:prstGeom prst="rect">
                        <a:avLst/>
                      </a:prstGeom>
                    </p:spPr>
                  </p:pic>
                </p:oleObj>
              </mc:Fallback>
            </mc:AlternateContent>
          </a:graphicData>
        </a:graphic>
      </p:graphicFrame>
      <p:graphicFrame>
        <p:nvGraphicFramePr>
          <p:cNvPr id="6" name="Object 5">
            <a:extLst>
              <a:ext uri="{FF2B5EF4-FFF2-40B4-BE49-F238E27FC236}">
                <a16:creationId xmlns:a16="http://schemas.microsoft.com/office/drawing/2014/main" id="{7DCE6E54-3EAB-737E-8E53-1B2DA83B16F9}"/>
              </a:ext>
            </a:extLst>
          </p:cNvPr>
          <p:cNvGraphicFramePr>
            <a:graphicFrameLocks noChangeAspect="1"/>
          </p:cNvGraphicFramePr>
          <p:nvPr>
            <p:extLst>
              <p:ext uri="{D42A27DB-BD31-4B8C-83A1-F6EECF244321}">
                <p14:modId xmlns:p14="http://schemas.microsoft.com/office/powerpoint/2010/main" val="2608519720"/>
              </p:ext>
            </p:extLst>
          </p:nvPr>
        </p:nvGraphicFramePr>
        <p:xfrm>
          <a:off x="457200" y="1858168"/>
          <a:ext cx="8164513" cy="3141663"/>
        </p:xfrm>
        <a:graphic>
          <a:graphicData uri="http://schemas.openxmlformats.org/presentationml/2006/ole">
            <mc:AlternateContent xmlns:mc="http://schemas.openxmlformats.org/markup-compatibility/2006">
              <mc:Choice xmlns:v="urn:schemas-microsoft-com:vml" Requires="v">
                <p:oleObj name="Equation" r:id="rId4" imgW="3060360" imgH="1193760" progId="Equation.DSMT4">
                  <p:embed/>
                </p:oleObj>
              </mc:Choice>
              <mc:Fallback>
                <p:oleObj name="Equation" r:id="rId4" imgW="3060360" imgH="1193760" progId="Equation.DSMT4">
                  <p:embed/>
                  <p:pic>
                    <p:nvPicPr>
                      <p:cNvPr id="6" name="Object 5"/>
                      <p:cNvPicPr>
                        <a:picLocks noChangeAspect="1" noChangeArrowheads="1"/>
                      </p:cNvPicPr>
                      <p:nvPr/>
                    </p:nvPicPr>
                    <p:blipFill>
                      <a:blip r:embed="rId5"/>
                      <a:srcRect/>
                      <a:stretch>
                        <a:fillRect/>
                      </a:stretch>
                    </p:blipFill>
                    <p:spPr bwMode="auto">
                      <a:xfrm>
                        <a:off x="457200" y="1858168"/>
                        <a:ext cx="8164513" cy="3141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7" name="TextBox 6">
            <a:extLst>
              <a:ext uri="{FF2B5EF4-FFF2-40B4-BE49-F238E27FC236}">
                <a16:creationId xmlns:a16="http://schemas.microsoft.com/office/drawing/2014/main" id="{ED8DAE18-77F9-B9B2-3134-9FC5A4DF4616}"/>
              </a:ext>
            </a:extLst>
          </p:cNvPr>
          <p:cNvSpPr txBox="1"/>
          <p:nvPr/>
        </p:nvSpPr>
        <p:spPr>
          <a:xfrm>
            <a:off x="685800" y="5257800"/>
            <a:ext cx="7391400" cy="1200329"/>
          </a:xfrm>
          <a:prstGeom prst="rect">
            <a:avLst/>
          </a:prstGeom>
          <a:noFill/>
        </p:spPr>
        <p:txBody>
          <a:bodyPr wrap="square" rtlCol="0">
            <a:spAutoFit/>
          </a:bodyPr>
          <a:lstStyle/>
          <a:p>
            <a:r>
              <a:rPr lang="en-US" sz="2400" dirty="0">
                <a:latin typeface="+mj-lt"/>
              </a:rPr>
              <a:t>In general, the Green’s function can be designed to solve the differential equations with the correct boundary values.</a:t>
            </a:r>
          </a:p>
        </p:txBody>
      </p:sp>
    </p:spTree>
    <p:extLst>
      <p:ext uri="{BB962C8B-B14F-4D97-AF65-F5344CB8AC3E}">
        <p14:creationId xmlns:p14="http://schemas.microsoft.com/office/powerpoint/2010/main" val="131271791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11/06/2023</a:t>
            </a:r>
            <a:endParaRPr lang="en-US" dirty="0"/>
          </a:p>
        </p:txBody>
      </p:sp>
      <p:sp>
        <p:nvSpPr>
          <p:cNvPr id="3" name="Footer Placeholder 2"/>
          <p:cNvSpPr>
            <a:spLocks noGrp="1"/>
          </p:cNvSpPr>
          <p:nvPr>
            <p:ph type="ftr" sz="quarter" idx="11"/>
          </p:nvPr>
        </p:nvSpPr>
        <p:spPr/>
        <p:txBody>
          <a:bodyPr/>
          <a:lstStyle/>
          <a:p>
            <a:r>
              <a:rPr lang="en-US"/>
              <a:t>PHY 711  Fall 2023 -- Lecture 30</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9</a:t>
            </a:fld>
            <a:endParaRPr lang="en-US" dirty="0"/>
          </a:p>
        </p:txBody>
      </p:sp>
      <p:graphicFrame>
        <p:nvGraphicFramePr>
          <p:cNvPr id="5" name="Object 4"/>
          <p:cNvGraphicFramePr>
            <a:graphicFrameLocks noChangeAspect="1"/>
          </p:cNvGraphicFramePr>
          <p:nvPr/>
        </p:nvGraphicFramePr>
        <p:xfrm>
          <a:off x="71438" y="609600"/>
          <a:ext cx="8885237" cy="2217738"/>
        </p:xfrm>
        <a:graphic>
          <a:graphicData uri="http://schemas.openxmlformats.org/presentationml/2006/ole">
            <mc:AlternateContent xmlns:mc="http://schemas.openxmlformats.org/markup-compatibility/2006">
              <mc:Choice xmlns:v="urn:schemas-microsoft-com:vml" Requires="v">
                <p:oleObj name="数式" r:id="rId3" imgW="3263760" imgH="825480" progId="Equation.3">
                  <p:embed/>
                </p:oleObj>
              </mc:Choice>
              <mc:Fallback>
                <p:oleObj name="数式" r:id="rId3" imgW="3263760" imgH="825480" progId="Equation.3">
                  <p:embed/>
                  <p:pic>
                    <p:nvPicPr>
                      <p:cNvPr id="5" name="Object 4"/>
                      <p:cNvPicPr>
                        <a:picLocks noChangeAspect="1" noChangeArrowheads="1"/>
                      </p:cNvPicPr>
                      <p:nvPr/>
                    </p:nvPicPr>
                    <p:blipFill>
                      <a:blip r:embed="rId4"/>
                      <a:srcRect/>
                      <a:stretch>
                        <a:fillRect/>
                      </a:stretch>
                    </p:blipFill>
                    <p:spPr bwMode="auto">
                      <a:xfrm>
                        <a:off x="71438" y="609600"/>
                        <a:ext cx="8885237" cy="2217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6" name="Object 5"/>
          <p:cNvGraphicFramePr>
            <a:graphicFrameLocks noChangeAspect="1"/>
          </p:cNvGraphicFramePr>
          <p:nvPr/>
        </p:nvGraphicFramePr>
        <p:xfrm>
          <a:off x="609600" y="2819400"/>
          <a:ext cx="5419725" cy="1336675"/>
        </p:xfrm>
        <a:graphic>
          <a:graphicData uri="http://schemas.openxmlformats.org/presentationml/2006/ole">
            <mc:AlternateContent xmlns:mc="http://schemas.openxmlformats.org/markup-compatibility/2006">
              <mc:Choice xmlns:v="urn:schemas-microsoft-com:vml" Requires="v">
                <p:oleObj name="数式" r:id="rId5" imgW="2031840" imgH="507960" progId="Equation.3">
                  <p:embed/>
                </p:oleObj>
              </mc:Choice>
              <mc:Fallback>
                <p:oleObj name="数式" r:id="rId5" imgW="2031840" imgH="507960" progId="Equation.3">
                  <p:embed/>
                  <p:pic>
                    <p:nvPicPr>
                      <p:cNvPr id="6" name="Object 5"/>
                      <p:cNvPicPr>
                        <a:picLocks noChangeAspect="1" noChangeArrowheads="1"/>
                      </p:cNvPicPr>
                      <p:nvPr/>
                    </p:nvPicPr>
                    <p:blipFill>
                      <a:blip r:embed="rId6"/>
                      <a:srcRect/>
                      <a:stretch>
                        <a:fillRect/>
                      </a:stretch>
                    </p:blipFill>
                    <p:spPr bwMode="auto">
                      <a:xfrm>
                        <a:off x="609600" y="2819400"/>
                        <a:ext cx="5419725" cy="1336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7" name="Object 6"/>
          <p:cNvGraphicFramePr>
            <a:graphicFrameLocks noChangeAspect="1"/>
          </p:cNvGraphicFramePr>
          <p:nvPr/>
        </p:nvGraphicFramePr>
        <p:xfrm>
          <a:off x="996950" y="4292692"/>
          <a:ext cx="7461250" cy="2260508"/>
        </p:xfrm>
        <a:graphic>
          <a:graphicData uri="http://schemas.openxmlformats.org/presentationml/2006/ole">
            <mc:AlternateContent xmlns:mc="http://schemas.openxmlformats.org/markup-compatibility/2006">
              <mc:Choice xmlns:v="urn:schemas-microsoft-com:vml" Requires="v">
                <p:oleObj name="数式" r:id="rId7" imgW="3390840" imgH="1041120" progId="Equation.3">
                  <p:embed/>
                </p:oleObj>
              </mc:Choice>
              <mc:Fallback>
                <p:oleObj name="数式" r:id="rId7" imgW="3390840" imgH="1041120" progId="Equation.3">
                  <p:embed/>
                  <p:pic>
                    <p:nvPicPr>
                      <p:cNvPr id="7" name="Object 6"/>
                      <p:cNvPicPr>
                        <a:picLocks noChangeAspect="1" noChangeArrowheads="1"/>
                      </p:cNvPicPr>
                      <p:nvPr/>
                    </p:nvPicPr>
                    <p:blipFill>
                      <a:blip r:embed="rId8"/>
                      <a:srcRect/>
                      <a:stretch>
                        <a:fillRect/>
                      </a:stretch>
                    </p:blipFill>
                    <p:spPr bwMode="auto">
                      <a:xfrm>
                        <a:off x="996950" y="4292692"/>
                        <a:ext cx="7461250" cy="2260508"/>
                      </a:xfrm>
                      <a:prstGeom prst="rect">
                        <a:avLst/>
                      </a:prstGeom>
                      <a:noFill/>
                      <a:ln>
                        <a:noFill/>
                      </a:ln>
                    </p:spPr>
                  </p:pic>
                </p:oleObj>
              </mc:Fallback>
            </mc:AlternateContent>
          </a:graphicData>
        </a:graphic>
      </p:graphicFrame>
    </p:spTree>
    <p:extLst>
      <p:ext uri="{BB962C8B-B14F-4D97-AF65-F5344CB8AC3E}">
        <p14:creationId xmlns:p14="http://schemas.microsoft.com/office/powerpoint/2010/main" val="391927326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lnDef>
      <a:spPr>
        <a:ln w="25400">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rtlCol="0">
        <a:spAutoFit/>
      </a:bodyPr>
      <a:lstStyle>
        <a:defPPr>
          <a:defRPr sz="2400" dirty="0" smtClean="0">
            <a:latin typeface="+mj-lt"/>
          </a:defRPr>
        </a:defPPr>
      </a:lstStyle>
    </a:tx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lnDef>
      <a:spPr>
        <a:ln w="25400">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rtlCol="0">
        <a:spAutoFit/>
      </a:bodyPr>
      <a:lstStyle>
        <a:defPPr>
          <a:defRPr sz="2400" dirty="0" smtClean="0">
            <a:latin typeface="+mj-lt"/>
          </a:defRPr>
        </a:defPPr>
      </a:lstStyle>
    </a:tx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lnDef>
      <a:spPr>
        <a:ln w="25400">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rtlCol="0">
        <a:spAutoFit/>
      </a:bodyPr>
      <a:lstStyle>
        <a:defPPr>
          <a:defRPr sz="2400" dirty="0" smtClean="0">
            <a:latin typeface="+mj-lt"/>
          </a:defRPr>
        </a:defPPr>
      </a:lstStyle>
    </a:txDef>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20852</TotalTime>
  <Words>1596</Words>
  <Application>Microsoft Office PowerPoint</Application>
  <PresentationFormat>On-screen Show (4:3)</PresentationFormat>
  <Paragraphs>326</Paragraphs>
  <Slides>49</Slides>
  <Notes>44</Notes>
  <HiddenSlides>0</HiddenSlides>
  <MMClips>0</MMClips>
  <ScaleCrop>false</ScaleCrop>
  <HeadingPairs>
    <vt:vector size="8" baseType="variant">
      <vt:variant>
        <vt:lpstr>Fonts Used</vt:lpstr>
      </vt:variant>
      <vt:variant>
        <vt:i4>3</vt:i4>
      </vt:variant>
      <vt:variant>
        <vt:lpstr>Theme</vt:lpstr>
      </vt:variant>
      <vt:variant>
        <vt:i4>3</vt:i4>
      </vt:variant>
      <vt:variant>
        <vt:lpstr>Embedded OLE Servers</vt:lpstr>
      </vt:variant>
      <vt:variant>
        <vt:i4>3</vt:i4>
      </vt:variant>
      <vt:variant>
        <vt:lpstr>Slide Titles</vt:lpstr>
      </vt:variant>
      <vt:variant>
        <vt:i4>49</vt:i4>
      </vt:variant>
    </vt:vector>
  </HeadingPairs>
  <TitlesOfParts>
    <vt:vector size="58" baseType="lpstr">
      <vt:lpstr>Arial</vt:lpstr>
      <vt:lpstr>Calibri</vt:lpstr>
      <vt:lpstr>Symbol</vt:lpstr>
      <vt:lpstr>Office Theme</vt:lpstr>
      <vt:lpstr>Office Theme</vt:lpstr>
      <vt:lpstr>Office Theme</vt:lpstr>
      <vt:lpstr>Equation</vt:lpstr>
      <vt:lpstr>数式</vt:lpstr>
      <vt:lpstr>MathType 7.0 Equation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WFU2011</dc:creator>
  <cp:lastModifiedBy>Holzwarth, Natalie</cp:lastModifiedBy>
  <cp:revision>966</cp:revision>
  <cp:lastPrinted>2021-11-10T16:11:45Z</cp:lastPrinted>
  <dcterms:created xsi:type="dcterms:W3CDTF">2012-01-10T18:32:24Z</dcterms:created>
  <dcterms:modified xsi:type="dcterms:W3CDTF">2023-11-08T02:36:44Z</dcterms:modified>
</cp:coreProperties>
</file>