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handoutMasterIdLst>
    <p:handoutMasterId r:id="rId30"/>
  </p:handoutMasterIdLst>
  <p:sldIdLst>
    <p:sldId id="296" r:id="rId3"/>
    <p:sldId id="354" r:id="rId4"/>
    <p:sldId id="488" r:id="rId5"/>
    <p:sldId id="487" r:id="rId6"/>
    <p:sldId id="453" r:id="rId7"/>
    <p:sldId id="454" r:id="rId8"/>
    <p:sldId id="466" r:id="rId9"/>
    <p:sldId id="455" r:id="rId10"/>
    <p:sldId id="456" r:id="rId11"/>
    <p:sldId id="457" r:id="rId12"/>
    <p:sldId id="458" r:id="rId13"/>
    <p:sldId id="459" r:id="rId14"/>
    <p:sldId id="460" r:id="rId15"/>
    <p:sldId id="467" r:id="rId16"/>
    <p:sldId id="461" r:id="rId17"/>
    <p:sldId id="462" r:id="rId18"/>
    <p:sldId id="463" r:id="rId19"/>
    <p:sldId id="464" r:id="rId20"/>
    <p:sldId id="468" r:id="rId21"/>
    <p:sldId id="469" r:id="rId22"/>
    <p:sldId id="477" r:id="rId23"/>
    <p:sldId id="470" r:id="rId24"/>
    <p:sldId id="471" r:id="rId25"/>
    <p:sldId id="472" r:id="rId26"/>
    <p:sldId id="473" r:id="rId27"/>
    <p:sldId id="474" r:id="rId2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88918" autoAdjust="0"/>
  </p:normalViewPr>
  <p:slideViewPr>
    <p:cSldViewPr>
      <p:cViewPr varScale="1">
        <p:scale>
          <a:sx n="62" d="100"/>
          <a:sy n="62" d="100"/>
        </p:scale>
        <p:origin x="1092" y="52"/>
      </p:cViewPr>
      <p:guideLst>
        <p:guide orient="horz" pos="2160"/>
        <p:guide pos="2880"/>
      </p:guideLst>
    </p:cSldViewPr>
  </p:slideViewPr>
  <p:notesTextViewPr>
    <p:cViewPr>
      <p:scale>
        <a:sx n="1" d="1"/>
        <a:sy n="1" d="1"/>
      </p:scale>
      <p:origin x="0" y="0"/>
    </p:cViewPr>
  </p:notesTextViewPr>
  <p:sorterViewPr>
    <p:cViewPr>
      <p:scale>
        <a:sx n="32" d="100"/>
        <a:sy n="3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6"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11/10/2023</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6"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48" tIns="48325" rIns="96648" bIns="48325" rtlCol="0"/>
          <a:lstStyle>
            <a:lvl1pPr algn="l">
              <a:defRPr sz="1300"/>
            </a:lvl1pPr>
          </a:lstStyle>
          <a:p>
            <a:endParaRPr lang="en-US" dirty="0"/>
          </a:p>
        </p:txBody>
      </p:sp>
      <p:sp>
        <p:nvSpPr>
          <p:cNvPr id="3" name="Date Placeholder 2"/>
          <p:cNvSpPr>
            <a:spLocks noGrp="1"/>
          </p:cNvSpPr>
          <p:nvPr>
            <p:ph type="dt" idx="1"/>
          </p:nvPr>
        </p:nvSpPr>
        <p:spPr>
          <a:xfrm>
            <a:off x="4143587" y="1"/>
            <a:ext cx="3169920" cy="480060"/>
          </a:xfrm>
          <a:prstGeom prst="rect">
            <a:avLst/>
          </a:prstGeom>
        </p:spPr>
        <p:txBody>
          <a:bodyPr vert="horz" lIns="96648" tIns="48325" rIns="96648" bIns="48325" rtlCol="0"/>
          <a:lstStyle>
            <a:lvl1pPr algn="r">
              <a:defRPr sz="1300"/>
            </a:lvl1pPr>
          </a:lstStyle>
          <a:p>
            <a:fld id="{AC5D2E9F-93AF-4192-9362-BE5EFDABCE46}" type="datetimeFigureOut">
              <a:rPr lang="en-US" smtClean="0"/>
              <a:t>11/10/2023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8" tIns="48325" rIns="96648" bIns="48325"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48" tIns="48325" rIns="96648"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6648" tIns="48325" rIns="96648" bIns="48325"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48" tIns="48325" rIns="96648" bIns="48325"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consider traveling wave solutions to the sound wave equations.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3268810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Analysis for a traveling wave.</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3151051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Checking the linear result</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3266247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1739290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Analysis of how to visualize the traveling wave solution.</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3702933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1541538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a:t>
            </a:r>
          </a:p>
        </p:txBody>
      </p:sp>
      <p:sp>
        <p:nvSpPr>
          <p:cNvPr id="4" name="Slide Number Placeholder 3"/>
          <p:cNvSpPr>
            <a:spLocks noGrp="1"/>
          </p:cNvSpPr>
          <p:nvPr>
            <p:ph type="sldNum" sz="quarter" idx="10"/>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2469608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 visualization.</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729953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Animations from Maple.</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462709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vertical axis represents the longitudinal wave displacement.    When this displacement becomes multivalued for a given coordinate x as shown, the solution  becomes unphysical.     At this point we need to consider the analysis in a different way.</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2743345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1859124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Schedule.</a:t>
            </a:r>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textbook discusses the shock wave analysis.    Here we assume that there is a region (blue) where the analysis fails,  but assumes that we can properly analyze the physics before and after the shock.     The notation given here is similar to that given in your text.</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2746848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details of the analysis before and after the shock event.</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3257878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the equations.</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861763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ratio of the density after and before the shock wave.</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17635406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the entropy before and after the shock wave.     In general, many more relationships can be analyzed.    Consult your textbook for more details.   </a:t>
            </a:r>
          </a:p>
        </p:txBody>
      </p:sp>
      <p:sp>
        <p:nvSpPr>
          <p:cNvPr id="4" name="Slide Number Placeholder 3"/>
          <p:cNvSpPr>
            <a:spLocks noGrp="1"/>
          </p:cNvSpPr>
          <p:nvPr>
            <p:ph type="sldNum" sz="quarter" idx="10"/>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147048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of basic equations,  specializing in one spatial dimension.</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344443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Decoupling the variables.</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2534542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189859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analysis.</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2961005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 derivations.</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3639243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adiabatic relationships.</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4037805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Analysis of fluid velocity from a knowledge of the wave velocity.</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425361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11/10/2022</a:t>
            </a:r>
            <a:endParaRPr lang="en-US" dirty="0"/>
          </a:p>
        </p:txBody>
      </p:sp>
      <p:sp>
        <p:nvSpPr>
          <p:cNvPr id="5" name="Footer Placeholder 4"/>
          <p:cNvSpPr>
            <a:spLocks noGrp="1"/>
          </p:cNvSpPr>
          <p:nvPr>
            <p:ph type="ftr" sz="quarter" idx="11"/>
          </p:nvPr>
        </p:nvSpPr>
        <p:spPr/>
        <p:txBody>
          <a:bodyPr/>
          <a:lstStyle/>
          <a:p>
            <a:r>
              <a:rPr lang="en-US"/>
              <a:t>PHY 711  Fall 2023 -- Lecture 32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11/10/2022</a:t>
            </a:r>
            <a:endParaRPr lang="en-US" dirty="0"/>
          </a:p>
        </p:txBody>
      </p:sp>
      <p:sp>
        <p:nvSpPr>
          <p:cNvPr id="5" name="Footer Placeholder 4"/>
          <p:cNvSpPr>
            <a:spLocks noGrp="1"/>
          </p:cNvSpPr>
          <p:nvPr>
            <p:ph type="ftr" sz="quarter" idx="11"/>
          </p:nvPr>
        </p:nvSpPr>
        <p:spPr/>
        <p:txBody>
          <a:bodyPr/>
          <a:lstStyle/>
          <a:p>
            <a:r>
              <a:rPr lang="en-US"/>
              <a:t>PHY 711  Fall 2023 -- Lecture 32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11/10/2022</a:t>
            </a:r>
            <a:endParaRPr lang="en-US" dirty="0"/>
          </a:p>
        </p:txBody>
      </p:sp>
      <p:sp>
        <p:nvSpPr>
          <p:cNvPr id="5" name="Footer Placeholder 4"/>
          <p:cNvSpPr>
            <a:spLocks noGrp="1"/>
          </p:cNvSpPr>
          <p:nvPr>
            <p:ph type="ftr" sz="quarter" idx="11"/>
          </p:nvPr>
        </p:nvSpPr>
        <p:spPr/>
        <p:txBody>
          <a:bodyPr/>
          <a:lstStyle/>
          <a:p>
            <a:r>
              <a:rPr lang="en-US"/>
              <a:t>PHY 711  Fall 2023 -- Lecture 32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11/10/2022</a:t>
            </a:r>
            <a:endParaRPr lang="en-US" dirty="0"/>
          </a:p>
        </p:txBody>
      </p:sp>
      <p:sp>
        <p:nvSpPr>
          <p:cNvPr id="3" name="Footer Placeholder 2"/>
          <p:cNvSpPr>
            <a:spLocks noGrp="1"/>
          </p:cNvSpPr>
          <p:nvPr>
            <p:ph type="ftr" sz="quarter" idx="11"/>
          </p:nvPr>
        </p:nvSpPr>
        <p:spPr/>
        <p:txBody>
          <a:bodyPr/>
          <a:lstStyle/>
          <a:p>
            <a:r>
              <a:rPr lang="en-US"/>
              <a:t>PHY 711  Fall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11/10/2022</a:t>
            </a:r>
            <a:endParaRPr lang="en-US" dirty="0"/>
          </a:p>
        </p:txBody>
      </p:sp>
      <p:sp>
        <p:nvSpPr>
          <p:cNvPr id="5" name="Footer Placeholder 4"/>
          <p:cNvSpPr>
            <a:spLocks noGrp="1"/>
          </p:cNvSpPr>
          <p:nvPr>
            <p:ph type="ftr" sz="quarter" idx="11"/>
          </p:nvPr>
        </p:nvSpPr>
        <p:spPr/>
        <p:txBody>
          <a:bodyPr/>
          <a:lstStyle/>
          <a:p>
            <a:r>
              <a:rPr lang="en-US"/>
              <a:t>PHY 711  Fall 2023 -- Lecture 32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11/10/2022</a:t>
            </a:r>
            <a:endParaRPr lang="en-US" dirty="0"/>
          </a:p>
        </p:txBody>
      </p:sp>
      <p:sp>
        <p:nvSpPr>
          <p:cNvPr id="5" name="Footer Placeholder 4"/>
          <p:cNvSpPr>
            <a:spLocks noGrp="1"/>
          </p:cNvSpPr>
          <p:nvPr>
            <p:ph type="ftr" sz="quarter" idx="11"/>
          </p:nvPr>
        </p:nvSpPr>
        <p:spPr/>
        <p:txBody>
          <a:bodyPr/>
          <a:lstStyle/>
          <a:p>
            <a:r>
              <a:rPr lang="en-US"/>
              <a:t>PHY 711  Fall 2023 -- Lecture 32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11/10/2022</a:t>
            </a:r>
            <a:endParaRPr lang="en-US" dirty="0"/>
          </a:p>
        </p:txBody>
      </p:sp>
      <p:sp>
        <p:nvSpPr>
          <p:cNvPr id="6" name="Footer Placeholder 5"/>
          <p:cNvSpPr>
            <a:spLocks noGrp="1"/>
          </p:cNvSpPr>
          <p:nvPr>
            <p:ph type="ftr" sz="quarter" idx="11"/>
          </p:nvPr>
        </p:nvSpPr>
        <p:spPr/>
        <p:txBody>
          <a:bodyPr/>
          <a:lstStyle/>
          <a:p>
            <a:r>
              <a:rPr lang="en-US"/>
              <a:t>PHY 711  Fall 2023 -- Lecture 32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11/10/2022</a:t>
            </a:r>
            <a:endParaRPr lang="en-US" dirty="0"/>
          </a:p>
        </p:txBody>
      </p:sp>
      <p:sp>
        <p:nvSpPr>
          <p:cNvPr id="8" name="Footer Placeholder 7"/>
          <p:cNvSpPr>
            <a:spLocks noGrp="1"/>
          </p:cNvSpPr>
          <p:nvPr>
            <p:ph type="ftr" sz="quarter" idx="11"/>
          </p:nvPr>
        </p:nvSpPr>
        <p:spPr/>
        <p:txBody>
          <a:bodyPr/>
          <a:lstStyle/>
          <a:p>
            <a:r>
              <a:rPr lang="en-US"/>
              <a:t>PHY 711  Fall 2023 -- Lecture 32</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11/10/2022</a:t>
            </a:r>
            <a:endParaRPr lang="en-US" dirty="0"/>
          </a:p>
        </p:txBody>
      </p:sp>
      <p:sp>
        <p:nvSpPr>
          <p:cNvPr id="4" name="Footer Placeholder 3"/>
          <p:cNvSpPr>
            <a:spLocks noGrp="1"/>
          </p:cNvSpPr>
          <p:nvPr>
            <p:ph type="ftr" sz="quarter" idx="11"/>
          </p:nvPr>
        </p:nvSpPr>
        <p:spPr/>
        <p:txBody>
          <a:bodyPr/>
          <a:lstStyle/>
          <a:p>
            <a:r>
              <a:rPr lang="en-US"/>
              <a:t>PHY 711  Fall 2023 -- Lecture 32</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b="1"/>
            </a:lvl1pPr>
          </a:lstStyle>
          <a:p>
            <a:r>
              <a:rPr lang="en-US"/>
              <a:t>11/10/2022</a:t>
            </a:r>
            <a:endParaRPr lang="en-US" dirty="0"/>
          </a:p>
        </p:txBody>
      </p:sp>
      <p:sp>
        <p:nvSpPr>
          <p:cNvPr id="3" name="Footer Placeholder 2"/>
          <p:cNvSpPr>
            <a:spLocks noGrp="1"/>
          </p:cNvSpPr>
          <p:nvPr>
            <p:ph type="ftr" sz="quarter" idx="11"/>
          </p:nvPr>
        </p:nvSpPr>
        <p:spPr/>
        <p:txBody>
          <a:bodyPr/>
          <a:lstStyle>
            <a:lvl1pPr>
              <a:defRPr sz="1400" b="1"/>
            </a:lvl1pPr>
          </a:lstStyle>
          <a:p>
            <a:r>
              <a:rPr lang="en-US"/>
              <a:t>PHY 711  Fall 2023 -- Lecture 32</a:t>
            </a:r>
            <a:endParaRPr lang="en-US" dirty="0"/>
          </a:p>
        </p:txBody>
      </p:sp>
      <p:sp>
        <p:nvSpPr>
          <p:cNvPr id="4" name="Slide Number Placeholder 3"/>
          <p:cNvSpPr>
            <a:spLocks noGrp="1"/>
          </p:cNvSpPr>
          <p:nvPr>
            <p:ph type="sldNum" sz="quarter" idx="12"/>
          </p:nvPr>
        </p:nvSpPr>
        <p:spPr/>
        <p:txBody>
          <a:bodyPr/>
          <a:lstStyle>
            <a:lvl1pPr>
              <a:defRPr sz="1400" b="1"/>
            </a:lvl1p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11/10/2022</a:t>
            </a:r>
            <a:endParaRPr lang="en-US" dirty="0"/>
          </a:p>
        </p:txBody>
      </p:sp>
      <p:sp>
        <p:nvSpPr>
          <p:cNvPr id="6" name="Footer Placeholder 5"/>
          <p:cNvSpPr>
            <a:spLocks noGrp="1"/>
          </p:cNvSpPr>
          <p:nvPr>
            <p:ph type="ftr" sz="quarter" idx="11"/>
          </p:nvPr>
        </p:nvSpPr>
        <p:spPr/>
        <p:txBody>
          <a:bodyPr/>
          <a:lstStyle/>
          <a:p>
            <a:r>
              <a:rPr lang="en-US"/>
              <a:t>PHY 711  Fall 2023 -- Lecture 32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11/10/2022</a:t>
            </a:r>
            <a:endParaRPr lang="en-US" dirty="0"/>
          </a:p>
        </p:txBody>
      </p:sp>
      <p:sp>
        <p:nvSpPr>
          <p:cNvPr id="6" name="Footer Placeholder 5"/>
          <p:cNvSpPr>
            <a:spLocks noGrp="1"/>
          </p:cNvSpPr>
          <p:nvPr>
            <p:ph type="ftr" sz="quarter" idx="11"/>
          </p:nvPr>
        </p:nvSpPr>
        <p:spPr/>
        <p:txBody>
          <a:bodyPr/>
          <a:lstStyle/>
          <a:p>
            <a:r>
              <a:rPr lang="en-US"/>
              <a:t>PHY 711  Fall 2023 -- Lecture 32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11/10/2022</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2023 -- Lecture 32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11/10/2022</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2023 -- Lecture 32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wmf"/><Relationship Id="rId5" Type="http://schemas.openxmlformats.org/officeDocument/2006/relationships/oleObject" Target="../embeddings/oleObject12.bin"/><Relationship Id="rId4" Type="http://schemas.openxmlformats.org/officeDocument/2006/relationships/image" Target="../media/image13.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6.wmf"/><Relationship Id="rId5" Type="http://schemas.openxmlformats.org/officeDocument/2006/relationships/oleObject" Target="../embeddings/oleObject14.bin"/><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6.wmf"/><Relationship Id="rId5" Type="http://schemas.openxmlformats.org/officeDocument/2006/relationships/oleObject" Target="../embeddings/oleObject16.bin"/><Relationship Id="rId4" Type="http://schemas.openxmlformats.org/officeDocument/2006/relationships/image" Target="../media/image17.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0.wmf"/><Relationship Id="rId5" Type="http://schemas.openxmlformats.org/officeDocument/2006/relationships/oleObject" Target="../embeddings/oleObject19.bin"/><Relationship Id="rId4" Type="http://schemas.openxmlformats.org/officeDocument/2006/relationships/image" Target="../media/image19.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2.wmf"/><Relationship Id="rId5" Type="http://schemas.openxmlformats.org/officeDocument/2006/relationships/oleObject" Target="../embeddings/oleObject21.bin"/><Relationship Id="rId4" Type="http://schemas.openxmlformats.org/officeDocument/2006/relationships/image" Target="../media/image21.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wmf"/></Relationships>
</file>

<file path=ppt/slides/_rels/slide17.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5.wmf"/><Relationship Id="rId5" Type="http://schemas.openxmlformats.org/officeDocument/2006/relationships/oleObject" Target="../embeddings/oleObject24.bin"/><Relationship Id="rId4" Type="http://schemas.openxmlformats.org/officeDocument/2006/relationships/image" Target="../media/image24.wmf"/></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0.gi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4.wmf"/><Relationship Id="rId4" Type="http://schemas.openxmlformats.org/officeDocument/2006/relationships/oleObject" Target="../embeddings/oleObject26.bin"/></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5.wmf"/><Relationship Id="rId4" Type="http://schemas.openxmlformats.org/officeDocument/2006/relationships/oleObject" Target="../embeddings/oleObject27.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3.png"/><Relationship Id="rId4" Type="http://schemas.openxmlformats.org/officeDocument/2006/relationships/image" Target="../media/image36.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8.wm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oleObject" Target="../embeddings/oleObject4.bin"/><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oleObject" Target="../embeddings/oleObject6.bin"/><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wmf"/><Relationship Id="rId5" Type="http://schemas.openxmlformats.org/officeDocument/2006/relationships/oleObject" Target="../embeddings/oleObject8.bin"/><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11/10/2022</a:t>
            </a:r>
            <a:endParaRPr lang="en-US" dirty="0"/>
          </a:p>
        </p:txBody>
      </p:sp>
      <p:sp>
        <p:nvSpPr>
          <p:cNvPr id="3" name="Footer Placeholder 2"/>
          <p:cNvSpPr>
            <a:spLocks noGrp="1"/>
          </p:cNvSpPr>
          <p:nvPr>
            <p:ph type="ftr" sz="quarter" idx="11"/>
          </p:nvPr>
        </p:nvSpPr>
        <p:spPr/>
        <p:txBody>
          <a:bodyPr/>
          <a:lstStyle/>
          <a:p>
            <a:r>
              <a:rPr lang="en-US"/>
              <a:t>PHY 711  Fall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152400" y="457200"/>
            <a:ext cx="8839200" cy="4462760"/>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2400" b="1" dirty="0"/>
          </a:p>
          <a:p>
            <a:pPr algn="ctr"/>
            <a:r>
              <a:rPr lang="en-US" sz="3200" b="1" dirty="0"/>
              <a:t>Notes on Lecture 32: Chap. 9 of F&amp;W</a:t>
            </a:r>
          </a:p>
          <a:p>
            <a:pPr marL="457200" lvl="2" algn="ctr">
              <a:spcBef>
                <a:spcPct val="50000"/>
              </a:spcBef>
            </a:pPr>
            <a:r>
              <a:rPr lang="en-US" sz="3200" b="1" dirty="0">
                <a:solidFill>
                  <a:schemeClr val="folHlink"/>
                </a:solidFill>
              </a:rPr>
              <a:t>Linear and non-linear sound waves</a:t>
            </a:r>
          </a:p>
          <a:p>
            <a:pPr marL="1428750" lvl="3" indent="-514350">
              <a:spcBef>
                <a:spcPct val="50000"/>
              </a:spcBef>
              <a:buFont typeface="+mj-lt"/>
              <a:buAutoNum type="arabicPeriod"/>
            </a:pPr>
            <a:r>
              <a:rPr lang="en-US" sz="2800" b="1" dirty="0">
                <a:solidFill>
                  <a:schemeClr val="folHlink"/>
                </a:solidFill>
                <a:sym typeface="Wingdings" pitchFamily="2" charset="2"/>
              </a:rPr>
              <a:t>Introduction to non-linear effects</a:t>
            </a:r>
          </a:p>
          <a:p>
            <a:pPr marL="1428750" lvl="3" indent="-514350">
              <a:spcBef>
                <a:spcPct val="50000"/>
              </a:spcBef>
              <a:buFont typeface="+mj-lt"/>
              <a:buAutoNum type="arabicPeriod"/>
            </a:pPr>
            <a:r>
              <a:rPr lang="en-US" sz="2800" b="1" dirty="0">
                <a:solidFill>
                  <a:schemeClr val="folHlink"/>
                </a:solidFill>
                <a:sym typeface="Wingdings" pitchFamily="2" charset="2"/>
              </a:rPr>
              <a:t>Analysis of instability – shock phenomena</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11/10/2022</a:t>
            </a:r>
            <a:endParaRPr lang="en-US" dirty="0"/>
          </a:p>
        </p:txBody>
      </p:sp>
      <p:sp>
        <p:nvSpPr>
          <p:cNvPr id="3" name="Footer Placeholder 2"/>
          <p:cNvSpPr>
            <a:spLocks noGrp="1"/>
          </p:cNvSpPr>
          <p:nvPr>
            <p:ph type="ftr" sz="quarter" idx="11"/>
          </p:nvPr>
        </p:nvSpPr>
        <p:spPr/>
        <p:txBody>
          <a:bodyPr/>
          <a:lstStyle/>
          <a:p>
            <a:r>
              <a:rPr lang="en-US"/>
              <a:t>PHY 711  Fall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932663525"/>
              </p:ext>
            </p:extLst>
          </p:nvPr>
        </p:nvGraphicFramePr>
        <p:xfrm>
          <a:off x="212725" y="625475"/>
          <a:ext cx="8758238" cy="5232400"/>
        </p:xfrm>
        <a:graphic>
          <a:graphicData uri="http://schemas.openxmlformats.org/presentationml/2006/ole">
            <mc:AlternateContent xmlns:mc="http://schemas.openxmlformats.org/markup-compatibility/2006">
              <mc:Choice xmlns:v="urn:schemas-microsoft-com:vml" Requires="v">
                <p:oleObj name="Equation" r:id="rId3" imgW="3682800" imgH="2209680" progId="Equation.DSMT4">
                  <p:embed/>
                </p:oleObj>
              </mc:Choice>
              <mc:Fallback>
                <p:oleObj name="Equation" r:id="rId3" imgW="3682800" imgH="2209680" progId="Equation.DSMT4">
                  <p:embed/>
                  <p:pic>
                    <p:nvPicPr>
                      <p:cNvPr id="5" name="Object 4"/>
                      <p:cNvPicPr>
                        <a:picLocks noChangeAspect="1" noChangeArrowheads="1"/>
                      </p:cNvPicPr>
                      <p:nvPr/>
                    </p:nvPicPr>
                    <p:blipFill>
                      <a:blip r:embed="rId4"/>
                      <a:srcRect/>
                      <a:stretch>
                        <a:fillRect/>
                      </a:stretch>
                    </p:blipFill>
                    <p:spPr bwMode="auto">
                      <a:xfrm>
                        <a:off x="212725" y="625475"/>
                        <a:ext cx="8758238"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10690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11/10/2022</a:t>
            </a:r>
            <a:endParaRPr lang="en-US" dirty="0"/>
          </a:p>
        </p:txBody>
      </p:sp>
      <p:sp>
        <p:nvSpPr>
          <p:cNvPr id="3" name="Footer Placeholder 2"/>
          <p:cNvSpPr>
            <a:spLocks noGrp="1"/>
          </p:cNvSpPr>
          <p:nvPr>
            <p:ph type="ftr" sz="quarter" idx="11"/>
          </p:nvPr>
        </p:nvSpPr>
        <p:spPr/>
        <p:txBody>
          <a:bodyPr/>
          <a:lstStyle/>
          <a:p>
            <a:r>
              <a:rPr lang="en-US"/>
              <a:t>PHY 711  Fall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72894583"/>
              </p:ext>
            </p:extLst>
          </p:nvPr>
        </p:nvGraphicFramePr>
        <p:xfrm>
          <a:off x="609600" y="228600"/>
          <a:ext cx="4076700" cy="2495550"/>
        </p:xfrm>
        <a:graphic>
          <a:graphicData uri="http://schemas.openxmlformats.org/presentationml/2006/ole">
            <mc:AlternateContent xmlns:mc="http://schemas.openxmlformats.org/markup-compatibility/2006">
              <mc:Choice xmlns:v="urn:schemas-microsoft-com:vml" Requires="v">
                <p:oleObj name="数式" r:id="rId3" imgW="1714320" imgH="1054080" progId="Equation.3">
                  <p:embed/>
                </p:oleObj>
              </mc:Choice>
              <mc:Fallback>
                <p:oleObj name="数式" r:id="rId3" imgW="1714320" imgH="1054080" progId="Equation.3">
                  <p:embed/>
                  <p:pic>
                    <p:nvPicPr>
                      <p:cNvPr id="6" name="Object 5"/>
                      <p:cNvPicPr>
                        <a:picLocks noChangeAspect="1" noChangeArrowheads="1"/>
                      </p:cNvPicPr>
                      <p:nvPr/>
                    </p:nvPicPr>
                    <p:blipFill>
                      <a:blip r:embed="rId4"/>
                      <a:srcRect/>
                      <a:stretch>
                        <a:fillRect/>
                      </a:stretch>
                    </p:blipFill>
                    <p:spPr bwMode="auto">
                      <a:xfrm>
                        <a:off x="609600" y="228600"/>
                        <a:ext cx="4076700" cy="2495550"/>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656713892"/>
              </p:ext>
            </p:extLst>
          </p:nvPr>
        </p:nvGraphicFramePr>
        <p:xfrm>
          <a:off x="228600" y="3294063"/>
          <a:ext cx="8726488" cy="2584450"/>
        </p:xfrm>
        <a:graphic>
          <a:graphicData uri="http://schemas.openxmlformats.org/presentationml/2006/ole">
            <mc:AlternateContent xmlns:mc="http://schemas.openxmlformats.org/markup-compatibility/2006">
              <mc:Choice xmlns:v="urn:schemas-microsoft-com:vml" Requires="v">
                <p:oleObj name="数式" r:id="rId5" imgW="3670200" imgH="1091880" progId="Equation.3">
                  <p:embed/>
                </p:oleObj>
              </mc:Choice>
              <mc:Fallback>
                <p:oleObj name="数式" r:id="rId5" imgW="3670200" imgH="1091880" progId="Equation.3">
                  <p:embed/>
                  <p:pic>
                    <p:nvPicPr>
                      <p:cNvPr id="5" name="Object 4"/>
                      <p:cNvPicPr>
                        <a:picLocks noChangeAspect="1" noChangeArrowheads="1"/>
                      </p:cNvPicPr>
                      <p:nvPr/>
                    </p:nvPicPr>
                    <p:blipFill>
                      <a:blip r:embed="rId6"/>
                      <a:srcRect/>
                      <a:stretch>
                        <a:fillRect/>
                      </a:stretch>
                    </p:blipFill>
                    <p:spPr bwMode="auto">
                      <a:xfrm>
                        <a:off x="228600" y="3294063"/>
                        <a:ext cx="8726488"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2549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11/10/2022</a:t>
            </a:r>
            <a:endParaRPr lang="en-US" dirty="0"/>
          </a:p>
        </p:txBody>
      </p:sp>
      <p:sp>
        <p:nvSpPr>
          <p:cNvPr id="3" name="Footer Placeholder 2"/>
          <p:cNvSpPr>
            <a:spLocks noGrp="1"/>
          </p:cNvSpPr>
          <p:nvPr>
            <p:ph type="ftr" sz="quarter" idx="11"/>
          </p:nvPr>
        </p:nvSpPr>
        <p:spPr/>
        <p:txBody>
          <a:bodyPr/>
          <a:lstStyle/>
          <a:p>
            <a:r>
              <a:rPr lang="en-US"/>
              <a:t>PHY 711  Fall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513086243"/>
              </p:ext>
            </p:extLst>
          </p:nvPr>
        </p:nvGraphicFramePr>
        <p:xfrm>
          <a:off x="762000" y="1066800"/>
          <a:ext cx="7670800" cy="3097212"/>
        </p:xfrm>
        <a:graphic>
          <a:graphicData uri="http://schemas.openxmlformats.org/presentationml/2006/ole">
            <mc:AlternateContent xmlns:mc="http://schemas.openxmlformats.org/markup-compatibility/2006">
              <mc:Choice xmlns:v="urn:schemas-microsoft-com:vml" Requires="v">
                <p:oleObj name="数式" r:id="rId3" imgW="3225600" imgH="1307880" progId="Equation.3">
                  <p:embed/>
                </p:oleObj>
              </mc:Choice>
              <mc:Fallback>
                <p:oleObj name="数式" r:id="rId3" imgW="3225600" imgH="1307880" progId="Equation.3">
                  <p:embed/>
                  <p:pic>
                    <p:nvPicPr>
                      <p:cNvPr id="5" name="Object 4"/>
                      <p:cNvPicPr>
                        <a:picLocks noChangeAspect="1" noChangeArrowheads="1"/>
                      </p:cNvPicPr>
                      <p:nvPr/>
                    </p:nvPicPr>
                    <p:blipFill>
                      <a:blip r:embed="rId4"/>
                      <a:srcRect/>
                      <a:stretch>
                        <a:fillRect/>
                      </a:stretch>
                    </p:blipFill>
                    <p:spPr bwMode="auto">
                      <a:xfrm>
                        <a:off x="762000" y="1066800"/>
                        <a:ext cx="7670800"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304800"/>
            <a:ext cx="7467600" cy="461665"/>
          </a:xfrm>
          <a:prstGeom prst="rect">
            <a:avLst/>
          </a:prstGeom>
          <a:noFill/>
        </p:spPr>
        <p:txBody>
          <a:bodyPr wrap="square" rtlCol="0">
            <a:spAutoFit/>
          </a:bodyPr>
          <a:lstStyle/>
          <a:p>
            <a:r>
              <a:rPr lang="en-US" sz="2400" dirty="0">
                <a:latin typeface="+mj-lt"/>
              </a:rPr>
              <a:t>Traveling wave solution:</a:t>
            </a:r>
          </a:p>
        </p:txBody>
      </p:sp>
      <p:graphicFrame>
        <p:nvGraphicFramePr>
          <p:cNvPr id="7" name="Object 6"/>
          <p:cNvGraphicFramePr>
            <a:graphicFrameLocks noChangeAspect="1"/>
          </p:cNvGraphicFramePr>
          <p:nvPr>
            <p:extLst>
              <p:ext uri="{D42A27DB-BD31-4B8C-83A1-F6EECF244321}">
                <p14:modId xmlns:p14="http://schemas.microsoft.com/office/powerpoint/2010/main" val="2448309366"/>
              </p:ext>
            </p:extLst>
          </p:nvPr>
        </p:nvGraphicFramePr>
        <p:xfrm>
          <a:off x="838200" y="4419600"/>
          <a:ext cx="5586413" cy="1865313"/>
        </p:xfrm>
        <a:graphic>
          <a:graphicData uri="http://schemas.openxmlformats.org/presentationml/2006/ole">
            <mc:AlternateContent xmlns:mc="http://schemas.openxmlformats.org/markup-compatibility/2006">
              <mc:Choice xmlns:v="urn:schemas-microsoft-com:vml" Requires="v">
                <p:oleObj name="数式" r:id="rId5" imgW="2349360" imgH="787320" progId="Equation.3">
                  <p:embed/>
                </p:oleObj>
              </mc:Choice>
              <mc:Fallback>
                <p:oleObj name="数式" r:id="rId5" imgW="2349360" imgH="787320" progId="Equation.3">
                  <p:embed/>
                  <p:pic>
                    <p:nvPicPr>
                      <p:cNvPr id="7" name="Object 6"/>
                      <p:cNvPicPr>
                        <a:picLocks noChangeAspect="1" noChangeArrowheads="1"/>
                      </p:cNvPicPr>
                      <p:nvPr/>
                    </p:nvPicPr>
                    <p:blipFill>
                      <a:blip r:embed="rId6"/>
                      <a:srcRect/>
                      <a:stretch>
                        <a:fillRect/>
                      </a:stretch>
                    </p:blipFill>
                    <p:spPr bwMode="auto">
                      <a:xfrm>
                        <a:off x="838200" y="4419600"/>
                        <a:ext cx="5586413"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74362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11/10/2022</a:t>
            </a:r>
            <a:endParaRPr lang="en-US" dirty="0"/>
          </a:p>
        </p:txBody>
      </p:sp>
      <p:sp>
        <p:nvSpPr>
          <p:cNvPr id="3" name="Footer Placeholder 2"/>
          <p:cNvSpPr>
            <a:spLocks noGrp="1"/>
          </p:cNvSpPr>
          <p:nvPr>
            <p:ph type="ftr" sz="quarter" idx="11"/>
          </p:nvPr>
        </p:nvSpPr>
        <p:spPr/>
        <p:txBody>
          <a:bodyPr/>
          <a:lstStyle/>
          <a:p>
            <a:r>
              <a:rPr lang="en-US"/>
              <a:t>PHY 711  Fall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186671342"/>
              </p:ext>
            </p:extLst>
          </p:nvPr>
        </p:nvGraphicFramePr>
        <p:xfrm>
          <a:off x="570706" y="810913"/>
          <a:ext cx="8002588" cy="1503363"/>
        </p:xfrm>
        <a:graphic>
          <a:graphicData uri="http://schemas.openxmlformats.org/presentationml/2006/ole">
            <mc:AlternateContent xmlns:mc="http://schemas.openxmlformats.org/markup-compatibility/2006">
              <mc:Choice xmlns:v="urn:schemas-microsoft-com:vml" Requires="v">
                <p:oleObj name="数式" r:id="rId3" imgW="3365280" imgH="634680" progId="Equation.3">
                  <p:embed/>
                </p:oleObj>
              </mc:Choice>
              <mc:Fallback>
                <p:oleObj name="数式" r:id="rId3" imgW="3365280" imgH="634680" progId="Equation.3">
                  <p:embed/>
                  <p:pic>
                    <p:nvPicPr>
                      <p:cNvPr id="5" name="Object 4"/>
                      <p:cNvPicPr>
                        <a:picLocks noChangeAspect="1" noChangeArrowheads="1"/>
                      </p:cNvPicPr>
                      <p:nvPr/>
                    </p:nvPicPr>
                    <p:blipFill>
                      <a:blip r:embed="rId4"/>
                      <a:srcRect/>
                      <a:stretch>
                        <a:fillRect/>
                      </a:stretch>
                    </p:blipFill>
                    <p:spPr bwMode="auto">
                      <a:xfrm>
                        <a:off x="570706" y="810913"/>
                        <a:ext cx="8002588"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304800"/>
            <a:ext cx="7467600" cy="461665"/>
          </a:xfrm>
          <a:prstGeom prst="rect">
            <a:avLst/>
          </a:prstGeom>
          <a:noFill/>
        </p:spPr>
        <p:txBody>
          <a:bodyPr wrap="square" rtlCol="0">
            <a:spAutoFit/>
          </a:bodyPr>
          <a:lstStyle/>
          <a:p>
            <a:r>
              <a:rPr lang="en-US" sz="2400" dirty="0">
                <a:latin typeface="+mj-lt"/>
              </a:rPr>
              <a:t>Traveling wave solution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1064211448"/>
              </p:ext>
            </p:extLst>
          </p:nvPr>
        </p:nvGraphicFramePr>
        <p:xfrm>
          <a:off x="570706" y="2421851"/>
          <a:ext cx="5586413" cy="1865313"/>
        </p:xfrm>
        <a:graphic>
          <a:graphicData uri="http://schemas.openxmlformats.org/presentationml/2006/ole">
            <mc:AlternateContent xmlns:mc="http://schemas.openxmlformats.org/markup-compatibility/2006">
              <mc:Choice xmlns:v="urn:schemas-microsoft-com:vml" Requires="v">
                <p:oleObj name="数式" r:id="rId5" imgW="2349360" imgH="787320" progId="Equation.3">
                  <p:embed/>
                </p:oleObj>
              </mc:Choice>
              <mc:Fallback>
                <p:oleObj name="数式" r:id="rId5" imgW="2349360" imgH="787320" progId="Equation.3">
                  <p:embed/>
                  <p:pic>
                    <p:nvPicPr>
                      <p:cNvPr id="7" name="Object 6"/>
                      <p:cNvPicPr>
                        <a:picLocks noChangeAspect="1" noChangeArrowheads="1"/>
                      </p:cNvPicPr>
                      <p:nvPr/>
                    </p:nvPicPr>
                    <p:blipFill>
                      <a:blip r:embed="rId6"/>
                      <a:srcRect/>
                      <a:stretch>
                        <a:fillRect/>
                      </a:stretch>
                    </p:blipFill>
                    <p:spPr bwMode="auto">
                      <a:xfrm>
                        <a:off x="570706" y="2421851"/>
                        <a:ext cx="5586413"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29844630"/>
              </p:ext>
            </p:extLst>
          </p:nvPr>
        </p:nvGraphicFramePr>
        <p:xfrm>
          <a:off x="543236" y="4127500"/>
          <a:ext cx="5613884" cy="2197100"/>
        </p:xfrm>
        <a:graphic>
          <a:graphicData uri="http://schemas.openxmlformats.org/presentationml/2006/ole">
            <mc:AlternateContent xmlns:mc="http://schemas.openxmlformats.org/markup-compatibility/2006">
              <mc:Choice xmlns:v="urn:schemas-microsoft-com:vml" Requires="v">
                <p:oleObj name="Equation" r:id="rId7" imgW="2514600" imgH="927000" progId="Equation.DSMT4">
                  <p:embed/>
                </p:oleObj>
              </mc:Choice>
              <mc:Fallback>
                <p:oleObj name="Equation" r:id="rId7" imgW="2514600" imgH="927000" progId="Equation.DSMT4">
                  <p:embed/>
                  <p:pic>
                    <p:nvPicPr>
                      <p:cNvPr id="8" name="Object 7"/>
                      <p:cNvPicPr>
                        <a:picLocks noChangeAspect="1" noChangeArrowheads="1"/>
                      </p:cNvPicPr>
                      <p:nvPr/>
                    </p:nvPicPr>
                    <p:blipFill>
                      <a:blip r:embed="rId8"/>
                      <a:srcRect/>
                      <a:stretch>
                        <a:fillRect/>
                      </a:stretch>
                    </p:blipFill>
                    <p:spPr bwMode="auto">
                      <a:xfrm>
                        <a:off x="543236" y="4127500"/>
                        <a:ext cx="5613884" cy="21971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149204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9001A2-72FE-4AB4-A6F9-EF899C049360}"/>
              </a:ext>
            </a:extLst>
          </p:cNvPr>
          <p:cNvSpPr>
            <a:spLocks noGrp="1"/>
          </p:cNvSpPr>
          <p:nvPr>
            <p:ph type="dt" sz="half" idx="10"/>
          </p:nvPr>
        </p:nvSpPr>
        <p:spPr/>
        <p:txBody>
          <a:bodyPr/>
          <a:lstStyle/>
          <a:p>
            <a:r>
              <a:rPr lang="en-US"/>
              <a:t>11/10/2022</a:t>
            </a:r>
            <a:endParaRPr lang="en-US" dirty="0"/>
          </a:p>
        </p:txBody>
      </p:sp>
      <p:sp>
        <p:nvSpPr>
          <p:cNvPr id="3" name="Footer Placeholder 2">
            <a:extLst>
              <a:ext uri="{FF2B5EF4-FFF2-40B4-BE49-F238E27FC236}">
                <a16:creationId xmlns:a16="http://schemas.microsoft.com/office/drawing/2014/main" id="{FDB3A90F-C236-467C-A5AC-37C2C4137DFF}"/>
              </a:ext>
            </a:extLst>
          </p:cNvPr>
          <p:cNvSpPr>
            <a:spLocks noGrp="1"/>
          </p:cNvSpPr>
          <p:nvPr>
            <p:ph type="ftr" sz="quarter" idx="11"/>
          </p:nvPr>
        </p:nvSpPr>
        <p:spPr/>
        <p:txBody>
          <a:bodyPr/>
          <a:lstStyle/>
          <a:p>
            <a:r>
              <a:rPr lang="en-US"/>
              <a:t>PHY 711  Fall 2023 -- Lecture 32</a:t>
            </a:r>
            <a:endParaRPr lang="en-US" dirty="0"/>
          </a:p>
        </p:txBody>
      </p:sp>
      <p:sp>
        <p:nvSpPr>
          <p:cNvPr id="4" name="Slide Number Placeholder 3">
            <a:extLst>
              <a:ext uri="{FF2B5EF4-FFF2-40B4-BE49-F238E27FC236}">
                <a16:creationId xmlns:a16="http://schemas.microsoft.com/office/drawing/2014/main" id="{14F32B94-D758-4D2D-B5AB-39560A585067}"/>
              </a:ext>
            </a:extLst>
          </p:cNvPr>
          <p:cNvSpPr>
            <a:spLocks noGrp="1"/>
          </p:cNvSpPr>
          <p:nvPr>
            <p:ph type="sldNum" sz="quarter" idx="12"/>
          </p:nvPr>
        </p:nvSpPr>
        <p:spPr/>
        <p:txBody>
          <a:bodyPr/>
          <a:lstStyle/>
          <a:p>
            <a:fld id="{CE368B07-CEBF-4C80-90AF-53B34FA04CF3}" type="slidenum">
              <a:rPr lang="en-US" smtClean="0"/>
              <a:t>14</a:t>
            </a:fld>
            <a:endParaRPr lang="en-US" dirty="0"/>
          </a:p>
        </p:txBody>
      </p:sp>
      <p:graphicFrame>
        <p:nvGraphicFramePr>
          <p:cNvPr id="5" name="Object 4">
            <a:extLst>
              <a:ext uri="{FF2B5EF4-FFF2-40B4-BE49-F238E27FC236}">
                <a16:creationId xmlns:a16="http://schemas.microsoft.com/office/drawing/2014/main" id="{3C286A31-2EE9-489C-9F9A-A61479ED0600}"/>
              </a:ext>
            </a:extLst>
          </p:cNvPr>
          <p:cNvGraphicFramePr>
            <a:graphicFrameLocks noChangeAspect="1"/>
          </p:cNvGraphicFramePr>
          <p:nvPr>
            <p:extLst>
              <p:ext uri="{D42A27DB-BD31-4B8C-83A1-F6EECF244321}">
                <p14:modId xmlns:p14="http://schemas.microsoft.com/office/powerpoint/2010/main" val="423578786"/>
              </p:ext>
            </p:extLst>
          </p:nvPr>
        </p:nvGraphicFramePr>
        <p:xfrm>
          <a:off x="757410" y="533400"/>
          <a:ext cx="6786390" cy="2722563"/>
        </p:xfrm>
        <a:graphic>
          <a:graphicData uri="http://schemas.openxmlformats.org/presentationml/2006/ole">
            <mc:AlternateContent xmlns:mc="http://schemas.openxmlformats.org/markup-compatibility/2006">
              <mc:Choice xmlns:v="urn:schemas-microsoft-com:vml" Requires="v">
                <p:oleObj name="Equation" r:id="rId3" imgW="3288960" imgH="1320480" progId="Equation.DSMT4">
                  <p:embed/>
                </p:oleObj>
              </mc:Choice>
              <mc:Fallback>
                <p:oleObj name="Equation" r:id="rId3" imgW="3288960" imgH="1320480" progId="Equation.DSMT4">
                  <p:embed/>
                  <p:pic>
                    <p:nvPicPr>
                      <p:cNvPr id="5" name="Object 4">
                        <a:extLst>
                          <a:ext uri="{FF2B5EF4-FFF2-40B4-BE49-F238E27FC236}">
                            <a16:creationId xmlns:a16="http://schemas.microsoft.com/office/drawing/2014/main" id="{A9F98164-7205-4763-8062-A91BE1D4E281}"/>
                          </a:ext>
                        </a:extLst>
                      </p:cNvPr>
                      <p:cNvPicPr/>
                      <p:nvPr/>
                    </p:nvPicPr>
                    <p:blipFill>
                      <a:blip r:embed="rId4"/>
                      <a:stretch>
                        <a:fillRect/>
                      </a:stretch>
                    </p:blipFill>
                    <p:spPr>
                      <a:xfrm>
                        <a:off x="757410" y="533400"/>
                        <a:ext cx="6786390" cy="2722563"/>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1F7B3F53-4852-4280-925D-D78AC7B50164}"/>
              </a:ext>
            </a:extLst>
          </p:cNvPr>
          <p:cNvSpPr txBox="1"/>
          <p:nvPr/>
        </p:nvSpPr>
        <p:spPr>
          <a:xfrm>
            <a:off x="152400" y="136525"/>
            <a:ext cx="6553200" cy="461665"/>
          </a:xfrm>
          <a:prstGeom prst="rect">
            <a:avLst/>
          </a:prstGeom>
          <a:noFill/>
        </p:spPr>
        <p:txBody>
          <a:bodyPr wrap="square" rtlCol="0">
            <a:spAutoFit/>
          </a:bodyPr>
          <a:lstStyle/>
          <a:p>
            <a:r>
              <a:rPr lang="en-US" sz="2400" dirty="0">
                <a:latin typeface="+mj-lt"/>
              </a:rPr>
              <a:t>Some details</a:t>
            </a:r>
          </a:p>
        </p:txBody>
      </p:sp>
      <p:graphicFrame>
        <p:nvGraphicFramePr>
          <p:cNvPr id="7" name="Object 6">
            <a:extLst>
              <a:ext uri="{FF2B5EF4-FFF2-40B4-BE49-F238E27FC236}">
                <a16:creationId xmlns:a16="http://schemas.microsoft.com/office/drawing/2014/main" id="{F2815831-6B34-419C-B62A-369F804205FE}"/>
              </a:ext>
            </a:extLst>
          </p:cNvPr>
          <p:cNvGraphicFramePr>
            <a:graphicFrameLocks noChangeAspect="1"/>
          </p:cNvGraphicFramePr>
          <p:nvPr>
            <p:extLst>
              <p:ext uri="{D42A27DB-BD31-4B8C-83A1-F6EECF244321}">
                <p14:modId xmlns:p14="http://schemas.microsoft.com/office/powerpoint/2010/main" val="2557953561"/>
              </p:ext>
            </p:extLst>
          </p:nvPr>
        </p:nvGraphicFramePr>
        <p:xfrm>
          <a:off x="901700" y="3205163"/>
          <a:ext cx="6718300" cy="3022600"/>
        </p:xfrm>
        <a:graphic>
          <a:graphicData uri="http://schemas.openxmlformats.org/presentationml/2006/ole">
            <mc:AlternateContent xmlns:mc="http://schemas.openxmlformats.org/markup-compatibility/2006">
              <mc:Choice xmlns:v="urn:schemas-microsoft-com:vml" Requires="v">
                <p:oleObj name="Equation" r:id="rId5" imgW="3301920" imgH="1485720" progId="Equation.DSMT4">
                  <p:embed/>
                </p:oleObj>
              </mc:Choice>
              <mc:Fallback>
                <p:oleObj name="Equation" r:id="rId5" imgW="3301920" imgH="1485720" progId="Equation.DSMT4">
                  <p:embed/>
                  <p:pic>
                    <p:nvPicPr>
                      <p:cNvPr id="7" name="Object 6">
                        <a:extLst>
                          <a:ext uri="{FF2B5EF4-FFF2-40B4-BE49-F238E27FC236}">
                            <a16:creationId xmlns:a16="http://schemas.microsoft.com/office/drawing/2014/main" id="{E66A0B4E-49B7-4350-B50E-82F650EFFF84}"/>
                          </a:ext>
                        </a:extLst>
                      </p:cNvPr>
                      <p:cNvPicPr/>
                      <p:nvPr/>
                    </p:nvPicPr>
                    <p:blipFill>
                      <a:blip r:embed="rId6"/>
                      <a:stretch>
                        <a:fillRect/>
                      </a:stretch>
                    </p:blipFill>
                    <p:spPr>
                      <a:xfrm>
                        <a:off x="901700" y="3205163"/>
                        <a:ext cx="6718300" cy="3022600"/>
                      </a:xfrm>
                      <a:prstGeom prst="rect">
                        <a:avLst/>
                      </a:prstGeom>
                    </p:spPr>
                  </p:pic>
                </p:oleObj>
              </mc:Fallback>
            </mc:AlternateContent>
          </a:graphicData>
        </a:graphic>
      </p:graphicFrame>
    </p:spTree>
    <p:extLst>
      <p:ext uri="{BB962C8B-B14F-4D97-AF65-F5344CB8AC3E}">
        <p14:creationId xmlns:p14="http://schemas.microsoft.com/office/powerpoint/2010/main" val="4226388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11/10/2022</a:t>
            </a:r>
            <a:endParaRPr lang="en-US" dirty="0"/>
          </a:p>
        </p:txBody>
      </p:sp>
      <p:sp>
        <p:nvSpPr>
          <p:cNvPr id="3" name="Footer Placeholder 2"/>
          <p:cNvSpPr>
            <a:spLocks noGrp="1"/>
          </p:cNvSpPr>
          <p:nvPr>
            <p:ph type="ftr" sz="quarter" idx="11"/>
          </p:nvPr>
        </p:nvSpPr>
        <p:spPr/>
        <p:txBody>
          <a:bodyPr/>
          <a:lstStyle/>
          <a:p>
            <a:r>
              <a:rPr lang="en-US"/>
              <a:t>PHY 711  Fall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759634098"/>
              </p:ext>
            </p:extLst>
          </p:nvPr>
        </p:nvGraphicFramePr>
        <p:xfrm>
          <a:off x="381000" y="1133049"/>
          <a:ext cx="8686800" cy="1982542"/>
        </p:xfrm>
        <a:graphic>
          <a:graphicData uri="http://schemas.openxmlformats.org/presentationml/2006/ole">
            <mc:AlternateContent xmlns:mc="http://schemas.openxmlformats.org/markup-compatibility/2006">
              <mc:Choice xmlns:v="urn:schemas-microsoft-com:vml" Requires="v">
                <p:oleObj name="Equation" r:id="rId3" imgW="5816520" imgH="1333440" progId="Equation.DSMT4">
                  <p:embed/>
                </p:oleObj>
              </mc:Choice>
              <mc:Fallback>
                <p:oleObj name="Equation" r:id="rId3" imgW="5816520" imgH="1333440" progId="Equation.DSMT4">
                  <p:embed/>
                  <p:pic>
                    <p:nvPicPr>
                      <p:cNvPr id="5" name="Object 4"/>
                      <p:cNvPicPr>
                        <a:picLocks noChangeAspect="1" noChangeArrowheads="1"/>
                      </p:cNvPicPr>
                      <p:nvPr/>
                    </p:nvPicPr>
                    <p:blipFill>
                      <a:blip r:embed="rId4"/>
                      <a:srcRect/>
                      <a:stretch>
                        <a:fillRect/>
                      </a:stretch>
                    </p:blipFill>
                    <p:spPr bwMode="auto">
                      <a:xfrm>
                        <a:off x="381000" y="1133049"/>
                        <a:ext cx="8686800" cy="1982542"/>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06267346"/>
              </p:ext>
            </p:extLst>
          </p:nvPr>
        </p:nvGraphicFramePr>
        <p:xfrm>
          <a:off x="519112" y="3144166"/>
          <a:ext cx="6516688" cy="3336922"/>
        </p:xfrm>
        <a:graphic>
          <a:graphicData uri="http://schemas.openxmlformats.org/presentationml/2006/ole">
            <mc:AlternateContent xmlns:mc="http://schemas.openxmlformats.org/markup-compatibility/2006">
              <mc:Choice xmlns:v="urn:schemas-microsoft-com:vml" Requires="v">
                <p:oleObj name="Equation" r:id="rId5" imgW="3682800" imgH="1892160" progId="Equation.DSMT4">
                  <p:embed/>
                </p:oleObj>
              </mc:Choice>
              <mc:Fallback>
                <p:oleObj name="Equation" r:id="rId5" imgW="3682800" imgH="1892160" progId="Equation.DSMT4">
                  <p:embed/>
                  <p:pic>
                    <p:nvPicPr>
                      <p:cNvPr id="6" name="Object 5"/>
                      <p:cNvPicPr>
                        <a:picLocks noChangeAspect="1" noChangeArrowheads="1"/>
                      </p:cNvPicPr>
                      <p:nvPr/>
                    </p:nvPicPr>
                    <p:blipFill>
                      <a:blip r:embed="rId6"/>
                      <a:srcRect/>
                      <a:stretch>
                        <a:fillRect/>
                      </a:stretch>
                    </p:blipFill>
                    <p:spPr bwMode="auto">
                      <a:xfrm>
                        <a:off x="519112" y="3144166"/>
                        <a:ext cx="6516688" cy="3336922"/>
                      </a:xfrm>
                      <a:prstGeom prst="rect">
                        <a:avLst/>
                      </a:prstGeom>
                      <a:noFill/>
                      <a:ln>
                        <a:noFill/>
                      </a:ln>
                    </p:spPr>
                  </p:pic>
                </p:oleObj>
              </mc:Fallback>
            </mc:AlternateContent>
          </a:graphicData>
        </a:graphic>
      </p:graphicFrame>
      <p:sp>
        <p:nvSpPr>
          <p:cNvPr id="7" name="TextBox 6"/>
          <p:cNvSpPr txBox="1"/>
          <p:nvPr/>
        </p:nvSpPr>
        <p:spPr>
          <a:xfrm>
            <a:off x="228600" y="304800"/>
            <a:ext cx="7467600" cy="461665"/>
          </a:xfrm>
          <a:prstGeom prst="rect">
            <a:avLst/>
          </a:prstGeom>
          <a:noFill/>
        </p:spPr>
        <p:txBody>
          <a:bodyPr wrap="square" rtlCol="0">
            <a:spAutoFit/>
          </a:bodyPr>
          <a:lstStyle/>
          <a:p>
            <a:r>
              <a:rPr lang="en-US" sz="2400" dirty="0">
                <a:latin typeface="+mj-lt"/>
              </a:rPr>
              <a:t>Traveling wave solution  -- full non-linear case:</a:t>
            </a:r>
          </a:p>
        </p:txBody>
      </p:sp>
      <p:sp>
        <p:nvSpPr>
          <p:cNvPr id="8" name="Right Brace 7"/>
          <p:cNvSpPr/>
          <p:nvPr/>
        </p:nvSpPr>
        <p:spPr>
          <a:xfrm rot="5400000">
            <a:off x="8048932" y="1190932"/>
            <a:ext cx="381000" cy="1047135"/>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8077200" y="1923108"/>
            <a:ext cx="533400" cy="461665"/>
          </a:xfrm>
          <a:prstGeom prst="rect">
            <a:avLst/>
          </a:prstGeom>
          <a:noFill/>
        </p:spPr>
        <p:txBody>
          <a:bodyPr wrap="square" rtlCol="0">
            <a:spAutoFit/>
          </a:bodyPr>
          <a:lstStyle/>
          <a:p>
            <a:r>
              <a:rPr lang="en-US" sz="2400" i="1" dirty="0">
                <a:latin typeface="+mj-lt"/>
              </a:rPr>
              <a:t>w</a:t>
            </a:r>
          </a:p>
        </p:txBody>
      </p:sp>
    </p:spTree>
    <p:extLst>
      <p:ext uri="{BB962C8B-B14F-4D97-AF65-F5344CB8AC3E}">
        <p14:creationId xmlns:p14="http://schemas.microsoft.com/office/powerpoint/2010/main" val="4257566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11/10/2022</a:t>
            </a:r>
            <a:endParaRPr lang="en-US" dirty="0"/>
          </a:p>
        </p:txBody>
      </p:sp>
      <p:sp>
        <p:nvSpPr>
          <p:cNvPr id="3" name="Footer Placeholder 2"/>
          <p:cNvSpPr>
            <a:spLocks noGrp="1"/>
          </p:cNvSpPr>
          <p:nvPr>
            <p:ph type="ftr" sz="quarter" idx="11"/>
          </p:nvPr>
        </p:nvSpPr>
        <p:spPr/>
        <p:txBody>
          <a:bodyPr/>
          <a:lstStyle/>
          <a:p>
            <a:r>
              <a:rPr lang="en-US"/>
              <a:t>PHY 711  Fall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45459364"/>
              </p:ext>
            </p:extLst>
          </p:nvPr>
        </p:nvGraphicFramePr>
        <p:xfrm>
          <a:off x="928255" y="1038225"/>
          <a:ext cx="6629400" cy="4781550"/>
        </p:xfrm>
        <a:graphic>
          <a:graphicData uri="http://schemas.openxmlformats.org/presentationml/2006/ole">
            <mc:AlternateContent xmlns:mc="http://schemas.openxmlformats.org/markup-compatibility/2006">
              <mc:Choice xmlns:v="urn:schemas-microsoft-com:vml" Requires="v">
                <p:oleObj name="Equation" r:id="rId3" imgW="4686120" imgH="3390840" progId="Equation.DSMT4">
                  <p:embed/>
                </p:oleObj>
              </mc:Choice>
              <mc:Fallback>
                <p:oleObj name="Equation" r:id="rId3" imgW="4686120" imgH="3390840" progId="Equation.DSMT4">
                  <p:embed/>
                  <p:pic>
                    <p:nvPicPr>
                      <p:cNvPr id="5" name="Object 4"/>
                      <p:cNvPicPr>
                        <a:picLocks noChangeAspect="1" noChangeArrowheads="1"/>
                      </p:cNvPicPr>
                      <p:nvPr/>
                    </p:nvPicPr>
                    <p:blipFill>
                      <a:blip r:embed="rId4"/>
                      <a:srcRect/>
                      <a:stretch>
                        <a:fillRect/>
                      </a:stretch>
                    </p:blipFill>
                    <p:spPr bwMode="auto">
                      <a:xfrm>
                        <a:off x="928255" y="1038225"/>
                        <a:ext cx="6629400" cy="4781550"/>
                      </a:xfrm>
                      <a:prstGeom prst="rect">
                        <a:avLst/>
                      </a:prstGeom>
                      <a:noFill/>
                      <a:ln>
                        <a:noFill/>
                      </a:ln>
                    </p:spPr>
                  </p:pic>
                </p:oleObj>
              </mc:Fallback>
            </mc:AlternateContent>
          </a:graphicData>
        </a:graphic>
      </p:graphicFrame>
      <p:sp>
        <p:nvSpPr>
          <p:cNvPr id="6" name="TextBox 5"/>
          <p:cNvSpPr txBox="1"/>
          <p:nvPr/>
        </p:nvSpPr>
        <p:spPr>
          <a:xfrm>
            <a:off x="304800" y="304800"/>
            <a:ext cx="7239000" cy="461665"/>
          </a:xfrm>
          <a:prstGeom prst="rect">
            <a:avLst/>
          </a:prstGeom>
          <a:noFill/>
        </p:spPr>
        <p:txBody>
          <a:bodyPr wrap="square" rtlCol="0">
            <a:spAutoFit/>
          </a:bodyPr>
          <a:lstStyle/>
          <a:p>
            <a:r>
              <a:rPr lang="en-US" sz="2400" dirty="0">
                <a:latin typeface="+mj-lt"/>
              </a:rPr>
              <a:t>Visualization continued:</a:t>
            </a:r>
          </a:p>
        </p:txBody>
      </p:sp>
    </p:spTree>
    <p:extLst>
      <p:ext uri="{BB962C8B-B14F-4D97-AF65-F5344CB8AC3E}">
        <p14:creationId xmlns:p14="http://schemas.microsoft.com/office/powerpoint/2010/main" val="47895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11/10/2022</a:t>
            </a:r>
            <a:endParaRPr lang="en-US" dirty="0"/>
          </a:p>
        </p:txBody>
      </p:sp>
      <p:sp>
        <p:nvSpPr>
          <p:cNvPr id="3" name="Footer Placeholder 2"/>
          <p:cNvSpPr>
            <a:spLocks noGrp="1"/>
          </p:cNvSpPr>
          <p:nvPr>
            <p:ph type="ftr" sz="quarter" idx="11"/>
          </p:nvPr>
        </p:nvSpPr>
        <p:spPr/>
        <p:txBody>
          <a:bodyPr/>
          <a:lstStyle/>
          <a:p>
            <a:r>
              <a:rPr lang="en-US"/>
              <a:t>PHY 711  Fall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152400" y="92697"/>
            <a:ext cx="1502334" cy="461665"/>
          </a:xfrm>
          <a:prstGeom prst="rect">
            <a:avLst/>
          </a:prstGeom>
          <a:noFill/>
        </p:spPr>
        <p:txBody>
          <a:bodyPr wrap="none" rtlCol="0">
            <a:spAutoFit/>
          </a:bodyPr>
          <a:lstStyle/>
          <a:p>
            <a:r>
              <a:rPr lang="en-US" sz="2400" dirty="0">
                <a:latin typeface="+mj-lt"/>
              </a:rPr>
              <a:t>Summary</a:t>
            </a:r>
          </a:p>
        </p:txBody>
      </p:sp>
      <p:graphicFrame>
        <p:nvGraphicFramePr>
          <p:cNvPr id="6" name="Object 5"/>
          <p:cNvGraphicFramePr>
            <a:graphicFrameLocks noChangeAspect="1"/>
          </p:cNvGraphicFramePr>
          <p:nvPr>
            <p:extLst>
              <p:ext uri="{D42A27DB-BD31-4B8C-83A1-F6EECF244321}">
                <p14:modId xmlns:p14="http://schemas.microsoft.com/office/powerpoint/2010/main" val="3029722092"/>
              </p:ext>
            </p:extLst>
          </p:nvPr>
        </p:nvGraphicFramePr>
        <p:xfrm>
          <a:off x="457200" y="669421"/>
          <a:ext cx="7354888" cy="1342064"/>
        </p:xfrm>
        <a:graphic>
          <a:graphicData uri="http://schemas.openxmlformats.org/presentationml/2006/ole">
            <mc:AlternateContent xmlns:mc="http://schemas.openxmlformats.org/markup-compatibility/2006">
              <mc:Choice xmlns:v="urn:schemas-microsoft-com:vml" Requires="v">
                <p:oleObj name="Equation" r:id="rId3" imgW="5194080" imgH="952200" progId="Equation.DSMT4">
                  <p:embed/>
                </p:oleObj>
              </mc:Choice>
              <mc:Fallback>
                <p:oleObj name="Equation" r:id="rId3" imgW="5194080" imgH="952200" progId="Equation.DSMT4">
                  <p:embed/>
                  <p:pic>
                    <p:nvPicPr>
                      <p:cNvPr id="6" name="Object 5"/>
                      <p:cNvPicPr>
                        <a:picLocks noChangeAspect="1" noChangeArrowheads="1"/>
                      </p:cNvPicPr>
                      <p:nvPr/>
                    </p:nvPicPr>
                    <p:blipFill>
                      <a:blip r:embed="rId4"/>
                      <a:srcRect/>
                      <a:stretch>
                        <a:fillRect/>
                      </a:stretch>
                    </p:blipFill>
                    <p:spPr bwMode="auto">
                      <a:xfrm>
                        <a:off x="457200" y="669421"/>
                        <a:ext cx="7354888" cy="1342064"/>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13472312"/>
              </p:ext>
            </p:extLst>
          </p:nvPr>
        </p:nvGraphicFramePr>
        <p:xfrm>
          <a:off x="450574" y="2116992"/>
          <a:ext cx="8001001" cy="1377950"/>
        </p:xfrm>
        <a:graphic>
          <a:graphicData uri="http://schemas.openxmlformats.org/presentationml/2006/ole">
            <mc:AlternateContent xmlns:mc="http://schemas.openxmlformats.org/markup-compatibility/2006">
              <mc:Choice xmlns:v="urn:schemas-microsoft-com:vml" Requires="v">
                <p:oleObj name="Equation" r:id="rId5" imgW="5981400" imgH="1028520" progId="Equation.DSMT4">
                  <p:embed/>
                </p:oleObj>
              </mc:Choice>
              <mc:Fallback>
                <p:oleObj name="Equation" r:id="rId5" imgW="5981400" imgH="1028520" progId="Equation.DSMT4">
                  <p:embed/>
                  <p:pic>
                    <p:nvPicPr>
                      <p:cNvPr id="7" name="Object 6"/>
                      <p:cNvPicPr/>
                      <p:nvPr/>
                    </p:nvPicPr>
                    <p:blipFill>
                      <a:blip r:embed="rId6"/>
                      <a:stretch>
                        <a:fillRect/>
                      </a:stretch>
                    </p:blipFill>
                    <p:spPr>
                      <a:xfrm>
                        <a:off x="450574" y="2116992"/>
                        <a:ext cx="8001001" cy="137795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435465022"/>
              </p:ext>
            </p:extLst>
          </p:nvPr>
        </p:nvGraphicFramePr>
        <p:xfrm>
          <a:off x="450574" y="3492996"/>
          <a:ext cx="8229600" cy="2792413"/>
        </p:xfrm>
        <a:graphic>
          <a:graphicData uri="http://schemas.openxmlformats.org/presentationml/2006/ole">
            <mc:AlternateContent xmlns:mc="http://schemas.openxmlformats.org/markup-compatibility/2006">
              <mc:Choice xmlns:v="urn:schemas-microsoft-com:vml" Requires="v">
                <p:oleObj name="Equation" r:id="rId7" imgW="5816520" imgH="1981080" progId="Equation.DSMT4">
                  <p:embed/>
                </p:oleObj>
              </mc:Choice>
              <mc:Fallback>
                <p:oleObj name="Equation" r:id="rId7" imgW="5816520" imgH="1981080" progId="Equation.DSMT4">
                  <p:embed/>
                  <p:pic>
                    <p:nvPicPr>
                      <p:cNvPr id="8" name="Object 7"/>
                      <p:cNvPicPr>
                        <a:picLocks noChangeAspect="1" noChangeArrowheads="1"/>
                      </p:cNvPicPr>
                      <p:nvPr/>
                    </p:nvPicPr>
                    <p:blipFill>
                      <a:blip r:embed="rId8"/>
                      <a:srcRect/>
                      <a:stretch>
                        <a:fillRect/>
                      </a:stretch>
                    </p:blipFill>
                    <p:spPr bwMode="auto">
                      <a:xfrm>
                        <a:off x="450574" y="3492996"/>
                        <a:ext cx="8229600" cy="279241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005997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11/10/2022</a:t>
            </a:r>
            <a:endParaRPr lang="en-US" dirty="0"/>
          </a:p>
        </p:txBody>
      </p:sp>
      <p:sp>
        <p:nvSpPr>
          <p:cNvPr id="3" name="Footer Placeholder 2"/>
          <p:cNvSpPr>
            <a:spLocks noGrp="1"/>
          </p:cNvSpPr>
          <p:nvPr>
            <p:ph type="ftr" sz="quarter" idx="11"/>
          </p:nvPr>
        </p:nvSpPr>
        <p:spPr/>
        <p:txBody>
          <a:bodyPr/>
          <a:lstStyle/>
          <a:p>
            <a:r>
              <a:rPr lang="en-US"/>
              <a:t>PHY 711  Fall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pic>
        <p:nvPicPr>
          <p:cNvPr id="3604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047" r="11858"/>
          <a:stretch/>
        </p:blipFill>
        <p:spPr bwMode="auto">
          <a:xfrm>
            <a:off x="1981200" y="80665"/>
            <a:ext cx="5559562"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304800"/>
            <a:ext cx="7620000" cy="461665"/>
          </a:xfrm>
          <a:prstGeom prst="rect">
            <a:avLst/>
          </a:prstGeom>
          <a:noFill/>
        </p:spPr>
        <p:txBody>
          <a:bodyPr wrap="square" rtlCol="0">
            <a:spAutoFit/>
          </a:bodyPr>
          <a:lstStyle/>
          <a:p>
            <a:r>
              <a:rPr lang="en-US" sz="2400" dirty="0">
                <a:latin typeface="+mj-lt"/>
              </a:rPr>
              <a:t>Linear wave:</a:t>
            </a:r>
          </a:p>
        </p:txBody>
      </p:sp>
      <p:pic>
        <p:nvPicPr>
          <p:cNvPr id="3604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5139" r="4116"/>
          <a:stretch/>
        </p:blipFill>
        <p:spPr bwMode="auto">
          <a:xfrm>
            <a:off x="2133600" y="2971800"/>
            <a:ext cx="6608074"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57200" y="3348335"/>
            <a:ext cx="7620000" cy="461665"/>
          </a:xfrm>
          <a:prstGeom prst="rect">
            <a:avLst/>
          </a:prstGeom>
          <a:noFill/>
        </p:spPr>
        <p:txBody>
          <a:bodyPr wrap="square" rtlCol="0">
            <a:spAutoFit/>
          </a:bodyPr>
          <a:lstStyle/>
          <a:p>
            <a:r>
              <a:rPr lang="en-US" sz="2400" dirty="0">
                <a:latin typeface="+mj-lt"/>
              </a:rPr>
              <a:t>Non-linear wave:</a:t>
            </a:r>
          </a:p>
        </p:txBody>
      </p:sp>
    </p:spTree>
    <p:extLst>
      <p:ext uri="{BB962C8B-B14F-4D97-AF65-F5344CB8AC3E}">
        <p14:creationId xmlns:p14="http://schemas.microsoft.com/office/powerpoint/2010/main" val="3848487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00"/>
            <a:ext cx="9144000" cy="2916746"/>
          </a:xfrm>
          <a:prstGeom prst="rect">
            <a:avLst/>
          </a:prstGeom>
        </p:spPr>
      </p:pic>
      <p:sp>
        <p:nvSpPr>
          <p:cNvPr id="2" name="Date Placeholder 1"/>
          <p:cNvSpPr>
            <a:spLocks noGrp="1"/>
          </p:cNvSpPr>
          <p:nvPr>
            <p:ph type="dt" sz="half" idx="10"/>
          </p:nvPr>
        </p:nvSpPr>
        <p:spPr/>
        <p:txBody>
          <a:bodyPr/>
          <a:lstStyle/>
          <a:p>
            <a:r>
              <a:rPr lang="en-US"/>
              <a:t>11/10/2022</a:t>
            </a:r>
            <a:endParaRPr lang="en-US" dirty="0"/>
          </a:p>
        </p:txBody>
      </p:sp>
      <p:sp>
        <p:nvSpPr>
          <p:cNvPr id="3" name="Footer Placeholder 2"/>
          <p:cNvSpPr>
            <a:spLocks noGrp="1"/>
          </p:cNvSpPr>
          <p:nvPr>
            <p:ph type="ftr" sz="quarter" idx="11"/>
          </p:nvPr>
        </p:nvSpPr>
        <p:spPr/>
        <p:txBody>
          <a:bodyPr/>
          <a:lstStyle/>
          <a:p>
            <a:r>
              <a:rPr lang="en-US"/>
              <a:t>PHY 711  Fall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304800" y="152400"/>
            <a:ext cx="5105400" cy="461665"/>
          </a:xfrm>
          <a:prstGeom prst="rect">
            <a:avLst/>
          </a:prstGeom>
          <a:noFill/>
        </p:spPr>
        <p:txBody>
          <a:bodyPr wrap="square" rtlCol="0">
            <a:spAutoFit/>
          </a:bodyPr>
          <a:lstStyle/>
          <a:p>
            <a:r>
              <a:rPr lang="en-US" sz="2400" dirty="0">
                <a:latin typeface="+mj-lt"/>
              </a:rPr>
              <a:t>Linear wave</a:t>
            </a:r>
          </a:p>
        </p:txBody>
      </p:sp>
      <p:sp>
        <p:nvSpPr>
          <p:cNvPr id="7" name="TextBox 6"/>
          <p:cNvSpPr txBox="1"/>
          <p:nvPr/>
        </p:nvSpPr>
        <p:spPr>
          <a:xfrm>
            <a:off x="331839" y="3102582"/>
            <a:ext cx="2667000" cy="461665"/>
          </a:xfrm>
          <a:prstGeom prst="rect">
            <a:avLst/>
          </a:prstGeom>
          <a:noFill/>
        </p:spPr>
        <p:txBody>
          <a:bodyPr wrap="square" rtlCol="0">
            <a:spAutoFit/>
          </a:bodyPr>
          <a:lstStyle/>
          <a:p>
            <a:r>
              <a:rPr lang="en-US" sz="2400" dirty="0">
                <a:latin typeface="+mj-lt"/>
              </a:rPr>
              <a:t>Non-linear wave</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8" y="3712822"/>
            <a:ext cx="9144000" cy="2494952"/>
          </a:xfrm>
          <a:prstGeom prst="rect">
            <a:avLst/>
          </a:prstGeom>
        </p:spPr>
      </p:pic>
    </p:spTree>
    <p:extLst>
      <p:ext uri="{BB962C8B-B14F-4D97-AF65-F5344CB8AC3E}">
        <p14:creationId xmlns:p14="http://schemas.microsoft.com/office/powerpoint/2010/main" val="416538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11/10/2022</a:t>
            </a:r>
            <a:endParaRPr lang="en-US" dirty="0"/>
          </a:p>
        </p:txBody>
      </p:sp>
      <p:sp>
        <p:nvSpPr>
          <p:cNvPr id="3" name="Footer Placeholder 2"/>
          <p:cNvSpPr>
            <a:spLocks noGrp="1"/>
          </p:cNvSpPr>
          <p:nvPr>
            <p:ph type="ftr" sz="quarter" idx="11"/>
          </p:nvPr>
        </p:nvSpPr>
        <p:spPr/>
        <p:txBody>
          <a:bodyPr/>
          <a:lstStyle/>
          <a:p>
            <a:r>
              <a:rPr lang="en-US"/>
              <a:t>PHY 711  Fall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5" name="Right Arrow 4"/>
          <p:cNvSpPr/>
          <p:nvPr/>
        </p:nvSpPr>
        <p:spPr>
          <a:xfrm>
            <a:off x="411882" y="2133600"/>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7F52D1F2-A703-44CE-37C1-583D28C817D8}"/>
              </a:ext>
            </a:extLst>
          </p:cNvPr>
          <p:cNvPicPr>
            <a:picLocks noChangeAspect="1"/>
          </p:cNvPicPr>
          <p:nvPr/>
        </p:nvPicPr>
        <p:blipFill>
          <a:blip r:embed="rId3"/>
          <a:stretch>
            <a:fillRect/>
          </a:stretch>
        </p:blipFill>
        <p:spPr>
          <a:xfrm>
            <a:off x="869082" y="136525"/>
            <a:ext cx="8158968" cy="5413500"/>
          </a:xfrm>
          <a:prstGeom prst="rect">
            <a:avLst/>
          </a:prstGeom>
        </p:spPr>
      </p:pic>
      <p:sp>
        <p:nvSpPr>
          <p:cNvPr id="10" name="Arrow: Left 9">
            <a:extLst>
              <a:ext uri="{FF2B5EF4-FFF2-40B4-BE49-F238E27FC236}">
                <a16:creationId xmlns:a16="http://schemas.microsoft.com/office/drawing/2014/main" id="{98D06570-7B62-4635-07FF-DAF21EDE6291}"/>
              </a:ext>
            </a:extLst>
          </p:cNvPr>
          <p:cNvSpPr/>
          <p:nvPr/>
        </p:nvSpPr>
        <p:spPr>
          <a:xfrm>
            <a:off x="6629400" y="2362200"/>
            <a:ext cx="457200" cy="609600"/>
          </a:xfrm>
          <a:prstGeom prst="lef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BF8D3095-52E1-46C0-FB75-AF163E9C8CB4}"/>
              </a:ext>
            </a:extLst>
          </p:cNvPr>
          <p:cNvSpPr txBox="1"/>
          <p:nvPr/>
        </p:nvSpPr>
        <p:spPr>
          <a:xfrm>
            <a:off x="7010400" y="2427776"/>
            <a:ext cx="2036606" cy="830997"/>
          </a:xfrm>
          <a:prstGeom prst="rect">
            <a:avLst/>
          </a:prstGeom>
          <a:noFill/>
        </p:spPr>
        <p:txBody>
          <a:bodyPr wrap="square" rtlCol="0">
            <a:spAutoFit/>
          </a:bodyPr>
          <a:lstStyle/>
          <a:p>
            <a:r>
              <a:rPr lang="en-US" sz="2400" b="1" dirty="0">
                <a:solidFill>
                  <a:srgbClr val="00B050"/>
                </a:solidFill>
                <a:latin typeface="+mj-lt"/>
              </a:rPr>
              <a:t>Presentation signup</a:t>
            </a:r>
          </a:p>
        </p:txBody>
      </p:sp>
    </p:spTree>
    <p:extLst>
      <p:ext uri="{BB962C8B-B14F-4D97-AF65-F5344CB8AC3E}">
        <p14:creationId xmlns:p14="http://schemas.microsoft.com/office/powerpoint/2010/main" val="266663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11/10/2022</a:t>
            </a:r>
            <a:endParaRPr lang="en-US" dirty="0"/>
          </a:p>
        </p:txBody>
      </p:sp>
      <p:sp>
        <p:nvSpPr>
          <p:cNvPr id="3" name="Footer Placeholder 2"/>
          <p:cNvSpPr>
            <a:spLocks noGrp="1"/>
          </p:cNvSpPr>
          <p:nvPr>
            <p:ph type="ftr" sz="quarter" idx="11"/>
          </p:nvPr>
        </p:nvSpPr>
        <p:spPr/>
        <p:txBody>
          <a:bodyPr/>
          <a:lstStyle/>
          <a:p>
            <a:r>
              <a:rPr lang="en-US"/>
              <a:t>PHY 711  Fall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p:cNvSpPr txBox="1"/>
          <p:nvPr/>
        </p:nvSpPr>
        <p:spPr>
          <a:xfrm>
            <a:off x="381000" y="304800"/>
            <a:ext cx="7239000" cy="830997"/>
          </a:xfrm>
          <a:prstGeom prst="rect">
            <a:avLst/>
          </a:prstGeom>
          <a:noFill/>
        </p:spPr>
        <p:txBody>
          <a:bodyPr wrap="square" rtlCol="0">
            <a:spAutoFit/>
          </a:bodyPr>
          <a:lstStyle/>
          <a:p>
            <a:r>
              <a:rPr lang="en-US" sz="2400" dirty="0">
                <a:latin typeface="+mj-lt"/>
              </a:rPr>
              <a:t>Analysis of shock wave</a:t>
            </a:r>
          </a:p>
          <a:p>
            <a:r>
              <a:rPr lang="en-US" sz="2400" dirty="0">
                <a:latin typeface="+mj-lt"/>
              </a:rPr>
              <a:t>   Plots of </a:t>
            </a:r>
            <a:r>
              <a:rPr lang="en-US" sz="2400" dirty="0" err="1">
                <a:latin typeface="Symbol" pitchFamily="18" charset="2"/>
              </a:rPr>
              <a:t>dr</a:t>
            </a:r>
            <a:endParaRPr lang="en-US" sz="2400" dirty="0">
              <a:latin typeface="Symbol" pitchFamily="18" charset="2"/>
            </a:endParaRPr>
          </a:p>
        </p:txBody>
      </p:sp>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139" r="4116"/>
          <a:stretch/>
        </p:blipFill>
        <p:spPr bwMode="auto">
          <a:xfrm>
            <a:off x="533400" y="1219200"/>
            <a:ext cx="8260092"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5448300" y="535632"/>
            <a:ext cx="38100" cy="44935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638800" y="457200"/>
            <a:ext cx="2819400" cy="830997"/>
          </a:xfrm>
          <a:prstGeom prst="rect">
            <a:avLst/>
          </a:prstGeom>
          <a:noFill/>
        </p:spPr>
        <p:txBody>
          <a:bodyPr wrap="square" rtlCol="0">
            <a:spAutoFit/>
          </a:bodyPr>
          <a:lstStyle/>
          <a:p>
            <a:r>
              <a:rPr lang="en-US" sz="2400" dirty="0">
                <a:latin typeface="+mj-lt"/>
              </a:rPr>
              <a:t>Solution becomes unphysical</a:t>
            </a:r>
          </a:p>
        </p:txBody>
      </p:sp>
      <p:sp>
        <p:nvSpPr>
          <p:cNvPr id="7" name="TextBox 6">
            <a:extLst>
              <a:ext uri="{FF2B5EF4-FFF2-40B4-BE49-F238E27FC236}">
                <a16:creationId xmlns:a16="http://schemas.microsoft.com/office/drawing/2014/main" id="{F7389D38-B440-42DC-932A-0837413808C8}"/>
              </a:ext>
            </a:extLst>
          </p:cNvPr>
          <p:cNvSpPr txBox="1"/>
          <p:nvPr/>
        </p:nvSpPr>
        <p:spPr>
          <a:xfrm>
            <a:off x="5105400" y="5257800"/>
            <a:ext cx="1905000" cy="461665"/>
          </a:xfrm>
          <a:prstGeom prst="rect">
            <a:avLst/>
          </a:prstGeom>
          <a:noFill/>
        </p:spPr>
        <p:txBody>
          <a:bodyPr wrap="square" rtlCol="0">
            <a:spAutoFit/>
          </a:bodyPr>
          <a:lstStyle/>
          <a:p>
            <a:r>
              <a:rPr lang="en-US" sz="2400" dirty="0">
                <a:latin typeface="+mj-lt"/>
              </a:rPr>
              <a:t>shock</a:t>
            </a:r>
          </a:p>
        </p:txBody>
      </p:sp>
    </p:spTree>
    <p:extLst>
      <p:ext uri="{BB962C8B-B14F-4D97-AF65-F5344CB8AC3E}">
        <p14:creationId xmlns:p14="http://schemas.microsoft.com/office/powerpoint/2010/main" val="2039593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568A1F-8AE2-47EC-A588-31CF618C0760}"/>
              </a:ext>
            </a:extLst>
          </p:cNvPr>
          <p:cNvSpPr>
            <a:spLocks noGrp="1"/>
          </p:cNvSpPr>
          <p:nvPr>
            <p:ph type="dt" sz="half" idx="10"/>
          </p:nvPr>
        </p:nvSpPr>
        <p:spPr/>
        <p:txBody>
          <a:bodyPr/>
          <a:lstStyle/>
          <a:p>
            <a:r>
              <a:rPr lang="en-US"/>
              <a:t>11/10/2022</a:t>
            </a:r>
            <a:endParaRPr lang="en-US" dirty="0"/>
          </a:p>
        </p:txBody>
      </p:sp>
      <p:sp>
        <p:nvSpPr>
          <p:cNvPr id="3" name="Footer Placeholder 2">
            <a:extLst>
              <a:ext uri="{FF2B5EF4-FFF2-40B4-BE49-F238E27FC236}">
                <a16:creationId xmlns:a16="http://schemas.microsoft.com/office/drawing/2014/main" id="{C82987D5-6420-444B-8C4B-9ADA21F33ECB}"/>
              </a:ext>
            </a:extLst>
          </p:cNvPr>
          <p:cNvSpPr>
            <a:spLocks noGrp="1"/>
          </p:cNvSpPr>
          <p:nvPr>
            <p:ph type="ftr" sz="quarter" idx="11"/>
          </p:nvPr>
        </p:nvSpPr>
        <p:spPr/>
        <p:txBody>
          <a:bodyPr/>
          <a:lstStyle/>
          <a:p>
            <a:r>
              <a:rPr lang="en-US"/>
              <a:t>PHY 711  Fall 2023 -- Lecture 32</a:t>
            </a:r>
            <a:endParaRPr lang="en-US" dirty="0"/>
          </a:p>
        </p:txBody>
      </p:sp>
      <p:sp>
        <p:nvSpPr>
          <p:cNvPr id="4" name="Slide Number Placeholder 3">
            <a:extLst>
              <a:ext uri="{FF2B5EF4-FFF2-40B4-BE49-F238E27FC236}">
                <a16:creationId xmlns:a16="http://schemas.microsoft.com/office/drawing/2014/main" id="{9A158ACD-1778-4752-87C0-9FEC56981DCE}"/>
              </a:ext>
            </a:extLst>
          </p:cNvPr>
          <p:cNvSpPr>
            <a:spLocks noGrp="1"/>
          </p:cNvSpPr>
          <p:nvPr>
            <p:ph type="sldNum" sz="quarter" idx="12"/>
          </p:nvPr>
        </p:nvSpPr>
        <p:spPr/>
        <p:txBody>
          <a:bodyPr/>
          <a:lstStyle/>
          <a:p>
            <a:fld id="{CE368B07-CEBF-4C80-90AF-53B34FA04CF3}" type="slidenum">
              <a:rPr lang="en-US" smtClean="0"/>
              <a:t>21</a:t>
            </a:fld>
            <a:endParaRPr lang="en-US" dirty="0"/>
          </a:p>
        </p:txBody>
      </p:sp>
      <p:pic>
        <p:nvPicPr>
          <p:cNvPr id="5" name="Picture 4">
            <a:extLst>
              <a:ext uri="{FF2B5EF4-FFF2-40B4-BE49-F238E27FC236}">
                <a16:creationId xmlns:a16="http://schemas.microsoft.com/office/drawing/2014/main" id="{4D4B381F-ECDE-47E7-964D-7CF0CBFADCDC}"/>
              </a:ext>
            </a:extLst>
          </p:cNvPr>
          <p:cNvPicPr>
            <a:picLocks noChangeAspect="1"/>
          </p:cNvPicPr>
          <p:nvPr/>
        </p:nvPicPr>
        <p:blipFill>
          <a:blip r:embed="rId3"/>
          <a:stretch>
            <a:fillRect/>
          </a:stretch>
        </p:blipFill>
        <p:spPr>
          <a:xfrm>
            <a:off x="-228600" y="3304285"/>
            <a:ext cx="7529623" cy="2795780"/>
          </a:xfrm>
          <a:prstGeom prst="rect">
            <a:avLst/>
          </a:prstGeom>
        </p:spPr>
      </p:pic>
      <p:pic>
        <p:nvPicPr>
          <p:cNvPr id="6" name="Picture 5">
            <a:extLst>
              <a:ext uri="{FF2B5EF4-FFF2-40B4-BE49-F238E27FC236}">
                <a16:creationId xmlns:a16="http://schemas.microsoft.com/office/drawing/2014/main" id="{41283DB7-9B21-47C5-8708-BF1C8E8E280C}"/>
              </a:ext>
            </a:extLst>
          </p:cNvPr>
          <p:cNvPicPr>
            <a:picLocks noChangeAspect="1"/>
          </p:cNvPicPr>
          <p:nvPr/>
        </p:nvPicPr>
        <p:blipFill>
          <a:blip r:embed="rId4"/>
          <a:stretch>
            <a:fillRect/>
          </a:stretch>
        </p:blipFill>
        <p:spPr>
          <a:xfrm>
            <a:off x="14177" y="656352"/>
            <a:ext cx="6848475" cy="2391648"/>
          </a:xfrm>
          <a:prstGeom prst="rect">
            <a:avLst/>
          </a:prstGeom>
        </p:spPr>
      </p:pic>
      <p:sp>
        <p:nvSpPr>
          <p:cNvPr id="7" name="TextBox 6">
            <a:extLst>
              <a:ext uri="{FF2B5EF4-FFF2-40B4-BE49-F238E27FC236}">
                <a16:creationId xmlns:a16="http://schemas.microsoft.com/office/drawing/2014/main" id="{92463AF4-25C1-41F0-83BD-9D6E1E09F4CA}"/>
              </a:ext>
            </a:extLst>
          </p:cNvPr>
          <p:cNvSpPr txBox="1"/>
          <p:nvPr/>
        </p:nvSpPr>
        <p:spPr>
          <a:xfrm>
            <a:off x="304800" y="136525"/>
            <a:ext cx="6848475" cy="461665"/>
          </a:xfrm>
          <a:prstGeom prst="rect">
            <a:avLst/>
          </a:prstGeom>
          <a:noFill/>
        </p:spPr>
        <p:txBody>
          <a:bodyPr wrap="square" rtlCol="0">
            <a:spAutoFit/>
          </a:bodyPr>
          <a:lstStyle/>
          <a:p>
            <a:r>
              <a:rPr lang="en-US" sz="2400" dirty="0">
                <a:latin typeface="+mj-lt"/>
              </a:rPr>
              <a:t>Effects of amplitude of </a:t>
            </a:r>
            <a:r>
              <a:rPr lang="en-US" sz="2400" dirty="0" err="1">
                <a:latin typeface="Symbol" panose="05050102010706020507" pitchFamily="18" charset="2"/>
              </a:rPr>
              <a:t>dr</a:t>
            </a:r>
            <a:endParaRPr lang="en-US" sz="2400" dirty="0">
              <a:latin typeface="Symbol" panose="05050102010706020507" pitchFamily="18" charset="2"/>
            </a:endParaRPr>
          </a:p>
        </p:txBody>
      </p:sp>
      <p:sp>
        <p:nvSpPr>
          <p:cNvPr id="8" name="TextBox 7">
            <a:extLst>
              <a:ext uri="{FF2B5EF4-FFF2-40B4-BE49-F238E27FC236}">
                <a16:creationId xmlns:a16="http://schemas.microsoft.com/office/drawing/2014/main" id="{D39BF02E-8FFC-4884-B98D-39B36B768504}"/>
              </a:ext>
            </a:extLst>
          </p:cNvPr>
          <p:cNvSpPr txBox="1"/>
          <p:nvPr/>
        </p:nvSpPr>
        <p:spPr>
          <a:xfrm>
            <a:off x="6553200" y="1524000"/>
            <a:ext cx="2438400" cy="461665"/>
          </a:xfrm>
          <a:prstGeom prst="rect">
            <a:avLst/>
          </a:prstGeom>
          <a:noFill/>
        </p:spPr>
        <p:txBody>
          <a:bodyPr wrap="square" rtlCol="0">
            <a:spAutoFit/>
          </a:bodyPr>
          <a:lstStyle/>
          <a:p>
            <a:r>
              <a:rPr lang="en-US" sz="2400" dirty="0">
                <a:latin typeface="+mj-lt"/>
              </a:rPr>
              <a:t>Large amplitude</a:t>
            </a:r>
          </a:p>
        </p:txBody>
      </p:sp>
      <p:sp>
        <p:nvSpPr>
          <p:cNvPr id="9" name="TextBox 8">
            <a:extLst>
              <a:ext uri="{FF2B5EF4-FFF2-40B4-BE49-F238E27FC236}">
                <a16:creationId xmlns:a16="http://schemas.microsoft.com/office/drawing/2014/main" id="{A733C0DB-401D-4144-94AB-4670BB3706A7}"/>
              </a:ext>
            </a:extLst>
          </p:cNvPr>
          <p:cNvSpPr txBox="1"/>
          <p:nvPr/>
        </p:nvSpPr>
        <p:spPr>
          <a:xfrm>
            <a:off x="6400800" y="4110335"/>
            <a:ext cx="2743200" cy="461665"/>
          </a:xfrm>
          <a:prstGeom prst="rect">
            <a:avLst/>
          </a:prstGeom>
          <a:noFill/>
        </p:spPr>
        <p:txBody>
          <a:bodyPr wrap="square" rtlCol="0">
            <a:spAutoFit/>
          </a:bodyPr>
          <a:lstStyle/>
          <a:p>
            <a:r>
              <a:rPr lang="en-US" sz="2400" dirty="0">
                <a:latin typeface="+mj-lt"/>
              </a:rPr>
              <a:t>Smaller amplitude</a:t>
            </a:r>
          </a:p>
        </p:txBody>
      </p:sp>
    </p:spTree>
    <p:extLst>
      <p:ext uri="{BB962C8B-B14F-4D97-AF65-F5344CB8AC3E}">
        <p14:creationId xmlns:p14="http://schemas.microsoft.com/office/powerpoint/2010/main" val="1986420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11/10/2022</a:t>
            </a:r>
            <a:endParaRPr lang="en-US" dirty="0"/>
          </a:p>
        </p:txBody>
      </p:sp>
      <p:sp>
        <p:nvSpPr>
          <p:cNvPr id="3" name="Footer Placeholder 2"/>
          <p:cNvSpPr>
            <a:spLocks noGrp="1"/>
          </p:cNvSpPr>
          <p:nvPr>
            <p:ph type="ftr" sz="quarter" idx="11"/>
          </p:nvPr>
        </p:nvSpPr>
        <p:spPr/>
        <p:txBody>
          <a:bodyPr/>
          <a:lstStyle/>
          <a:p>
            <a:r>
              <a:rPr lang="en-US"/>
              <a:t>PHY 711  Fall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p:cNvSpPr txBox="1"/>
          <p:nvPr/>
        </p:nvSpPr>
        <p:spPr>
          <a:xfrm>
            <a:off x="380999" y="304800"/>
            <a:ext cx="8534395" cy="461665"/>
          </a:xfrm>
          <a:prstGeom prst="rect">
            <a:avLst/>
          </a:prstGeom>
          <a:noFill/>
        </p:spPr>
        <p:txBody>
          <a:bodyPr wrap="square" rtlCol="0">
            <a:spAutoFit/>
          </a:bodyPr>
          <a:lstStyle/>
          <a:p>
            <a:r>
              <a:rPr lang="en-US" sz="2400" dirty="0">
                <a:latin typeface="+mj-lt"/>
              </a:rPr>
              <a:t>Analysis of shock wave – assumed to moving at velocity </a:t>
            </a:r>
            <a:r>
              <a:rPr lang="en-US" sz="2400" i="1" dirty="0">
                <a:latin typeface="+mj-lt"/>
              </a:rPr>
              <a:t>u</a:t>
            </a:r>
          </a:p>
        </p:txBody>
      </p:sp>
      <p:cxnSp>
        <p:nvCxnSpPr>
          <p:cNvPr id="7" name="Straight Connector 6"/>
          <p:cNvCxnSpPr/>
          <p:nvPr/>
        </p:nvCxnSpPr>
        <p:spPr>
          <a:xfrm>
            <a:off x="1295400" y="1219200"/>
            <a:ext cx="0" cy="426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810000" y="1219200"/>
            <a:ext cx="533400" cy="426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381000" y="3352800"/>
            <a:ext cx="609600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781800" y="3048000"/>
            <a:ext cx="838200" cy="461665"/>
          </a:xfrm>
          <a:prstGeom prst="rect">
            <a:avLst/>
          </a:prstGeom>
          <a:noFill/>
        </p:spPr>
        <p:txBody>
          <a:bodyPr wrap="square" rtlCol="0">
            <a:spAutoFit/>
          </a:bodyPr>
          <a:lstStyle/>
          <a:p>
            <a:r>
              <a:rPr lang="en-US" sz="2400" i="1" dirty="0">
                <a:latin typeface="+mj-lt"/>
              </a:rPr>
              <a:t>x</a:t>
            </a:r>
          </a:p>
        </p:txBody>
      </p:sp>
      <p:sp>
        <p:nvSpPr>
          <p:cNvPr id="12" name="TextBox 11"/>
          <p:cNvSpPr txBox="1"/>
          <p:nvPr/>
        </p:nvSpPr>
        <p:spPr>
          <a:xfrm rot="10800000">
            <a:off x="3810001" y="1600200"/>
            <a:ext cx="553998" cy="1648849"/>
          </a:xfrm>
          <a:prstGeom prst="rect">
            <a:avLst/>
          </a:prstGeom>
          <a:noFill/>
        </p:spPr>
        <p:txBody>
          <a:bodyPr vert="eaVert" wrap="none" rtlCol="0">
            <a:spAutoFit/>
          </a:bodyPr>
          <a:lstStyle/>
          <a:p>
            <a:r>
              <a:rPr lang="en-US" sz="2400" dirty="0">
                <a:latin typeface="+mj-lt"/>
              </a:rPr>
              <a:t>Shock front</a:t>
            </a:r>
          </a:p>
        </p:txBody>
      </p:sp>
      <p:sp>
        <p:nvSpPr>
          <p:cNvPr id="13" name="TextBox 12"/>
          <p:cNvSpPr txBox="1"/>
          <p:nvPr/>
        </p:nvSpPr>
        <p:spPr>
          <a:xfrm>
            <a:off x="1447800" y="1371600"/>
            <a:ext cx="1981200" cy="1200329"/>
          </a:xfrm>
          <a:prstGeom prst="rect">
            <a:avLst/>
          </a:prstGeom>
          <a:noFill/>
        </p:spPr>
        <p:txBody>
          <a:bodyPr wrap="square" rtlCol="0">
            <a:spAutoFit/>
          </a:bodyPr>
          <a:lstStyle/>
          <a:p>
            <a:r>
              <a:rPr lang="en-US" sz="2400" dirty="0">
                <a:latin typeface="+mj-lt"/>
              </a:rPr>
              <a:t>After shock</a:t>
            </a:r>
          </a:p>
          <a:p>
            <a:r>
              <a:rPr lang="en-US" sz="2400" i="1" dirty="0">
                <a:latin typeface="+mj-lt"/>
              </a:rPr>
              <a:t>t</a:t>
            </a:r>
            <a:r>
              <a:rPr lang="en-US" sz="2400" i="1" baseline="-25000" dirty="0">
                <a:latin typeface="+mj-lt"/>
              </a:rPr>
              <a:t>2</a:t>
            </a:r>
          </a:p>
          <a:p>
            <a:r>
              <a:rPr lang="en-US" sz="2400" i="1" dirty="0">
                <a:latin typeface="Symbol" pitchFamily="18" charset="2"/>
              </a:rPr>
              <a:t>dr</a:t>
            </a:r>
            <a:r>
              <a:rPr lang="en-US" sz="2400" i="1" baseline="-25000" dirty="0">
                <a:latin typeface="Symbol" pitchFamily="18" charset="2"/>
              </a:rPr>
              <a:t>2</a:t>
            </a:r>
            <a:r>
              <a:rPr lang="en-US" sz="2400" i="1" dirty="0">
                <a:latin typeface="Symbol" pitchFamily="18" charset="2"/>
              </a:rPr>
              <a:t>, d</a:t>
            </a:r>
            <a:r>
              <a:rPr lang="en-US" sz="2400" i="1" dirty="0"/>
              <a:t>v</a:t>
            </a:r>
            <a:r>
              <a:rPr lang="en-US" sz="2400" i="1" baseline="-25000" dirty="0"/>
              <a:t>2</a:t>
            </a:r>
            <a:r>
              <a:rPr lang="en-US" sz="2400" i="1" dirty="0"/>
              <a:t>, </a:t>
            </a:r>
            <a:r>
              <a:rPr lang="en-US" sz="2400" i="1" dirty="0">
                <a:latin typeface="Symbol" pitchFamily="18" charset="2"/>
              </a:rPr>
              <a:t>d</a:t>
            </a:r>
            <a:r>
              <a:rPr lang="en-US" sz="2400" i="1" dirty="0"/>
              <a:t>p</a:t>
            </a:r>
            <a:r>
              <a:rPr lang="en-US" sz="2400" i="1" baseline="-25000" dirty="0"/>
              <a:t>2</a:t>
            </a:r>
            <a:endParaRPr lang="en-US" sz="2400" i="1" dirty="0">
              <a:latin typeface="Symbol" pitchFamily="18" charset="2"/>
            </a:endParaRPr>
          </a:p>
        </p:txBody>
      </p:sp>
      <p:sp>
        <p:nvSpPr>
          <p:cNvPr id="14" name="TextBox 13"/>
          <p:cNvSpPr txBox="1"/>
          <p:nvPr/>
        </p:nvSpPr>
        <p:spPr>
          <a:xfrm>
            <a:off x="5029200" y="1447800"/>
            <a:ext cx="1981200" cy="1569660"/>
          </a:xfrm>
          <a:prstGeom prst="rect">
            <a:avLst/>
          </a:prstGeom>
          <a:noFill/>
        </p:spPr>
        <p:txBody>
          <a:bodyPr wrap="square" rtlCol="0">
            <a:spAutoFit/>
          </a:bodyPr>
          <a:lstStyle/>
          <a:p>
            <a:r>
              <a:rPr lang="en-US" sz="2400" dirty="0">
                <a:latin typeface="+mj-lt"/>
              </a:rPr>
              <a:t>Before shock</a:t>
            </a:r>
          </a:p>
          <a:p>
            <a:r>
              <a:rPr lang="en-US" sz="2400" i="1" dirty="0">
                <a:latin typeface="+mj-lt"/>
              </a:rPr>
              <a:t>t</a:t>
            </a:r>
            <a:r>
              <a:rPr lang="en-US" sz="2400" i="1" baseline="-25000" dirty="0">
                <a:latin typeface="+mj-lt"/>
              </a:rPr>
              <a:t>1</a:t>
            </a:r>
          </a:p>
          <a:p>
            <a:r>
              <a:rPr lang="en-US" sz="2400" i="1" dirty="0">
                <a:latin typeface="Symbol" pitchFamily="18" charset="2"/>
              </a:rPr>
              <a:t>dr</a:t>
            </a:r>
            <a:r>
              <a:rPr lang="en-US" sz="2400" i="1" baseline="-25000" dirty="0">
                <a:latin typeface="Symbol" pitchFamily="18" charset="2"/>
              </a:rPr>
              <a:t>1</a:t>
            </a:r>
            <a:r>
              <a:rPr lang="en-US" sz="2400" i="1" dirty="0">
                <a:latin typeface="Symbol" pitchFamily="18" charset="2"/>
              </a:rPr>
              <a:t>, d</a:t>
            </a:r>
            <a:r>
              <a:rPr lang="en-US" sz="2400" i="1" dirty="0"/>
              <a:t>v</a:t>
            </a:r>
            <a:r>
              <a:rPr lang="en-US" sz="2400" i="1" baseline="-25000" dirty="0"/>
              <a:t>1</a:t>
            </a:r>
            <a:r>
              <a:rPr lang="en-US" sz="2400" i="1" dirty="0"/>
              <a:t>, </a:t>
            </a:r>
            <a:r>
              <a:rPr lang="en-US" sz="2400" i="1" dirty="0">
                <a:latin typeface="Symbol" pitchFamily="18" charset="2"/>
              </a:rPr>
              <a:t>d</a:t>
            </a:r>
            <a:r>
              <a:rPr lang="en-US" sz="2400" i="1" dirty="0"/>
              <a:t>p</a:t>
            </a:r>
            <a:r>
              <a:rPr lang="en-US" sz="2400" i="1" baseline="-25000" dirty="0"/>
              <a:t>1</a:t>
            </a:r>
            <a:endParaRPr lang="en-US" sz="2400" i="1" dirty="0">
              <a:latin typeface="Symbol" pitchFamily="18" charset="2"/>
            </a:endParaRPr>
          </a:p>
          <a:p>
            <a:endParaRPr lang="en-US" sz="2400" i="1" dirty="0">
              <a:latin typeface="Symbol" pitchFamily="18" charset="2"/>
            </a:endParaRPr>
          </a:p>
        </p:txBody>
      </p:sp>
      <p:sp>
        <p:nvSpPr>
          <p:cNvPr id="15" name="Right Arrow 14"/>
          <p:cNvSpPr/>
          <p:nvPr/>
        </p:nvSpPr>
        <p:spPr>
          <a:xfrm>
            <a:off x="4343400" y="3733800"/>
            <a:ext cx="533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533900" y="3810000"/>
            <a:ext cx="685800" cy="461665"/>
          </a:xfrm>
          <a:prstGeom prst="rect">
            <a:avLst/>
          </a:prstGeom>
          <a:noFill/>
        </p:spPr>
        <p:txBody>
          <a:bodyPr wrap="square" rtlCol="0">
            <a:spAutoFit/>
          </a:bodyPr>
          <a:lstStyle/>
          <a:p>
            <a:r>
              <a:rPr lang="en-US" sz="2400" i="1" dirty="0">
                <a:latin typeface="+mj-lt"/>
              </a:rPr>
              <a:t>u</a:t>
            </a:r>
          </a:p>
        </p:txBody>
      </p:sp>
      <p:sp>
        <p:nvSpPr>
          <p:cNvPr id="6" name="TextBox 5">
            <a:extLst>
              <a:ext uri="{FF2B5EF4-FFF2-40B4-BE49-F238E27FC236}">
                <a16:creationId xmlns:a16="http://schemas.microsoft.com/office/drawing/2014/main" id="{82B66222-B264-4267-862B-DDA108BA553E}"/>
              </a:ext>
            </a:extLst>
          </p:cNvPr>
          <p:cNvSpPr txBox="1"/>
          <p:nvPr/>
        </p:nvSpPr>
        <p:spPr>
          <a:xfrm>
            <a:off x="1828800" y="5715000"/>
            <a:ext cx="6477000" cy="830997"/>
          </a:xfrm>
          <a:prstGeom prst="rect">
            <a:avLst/>
          </a:prstGeom>
          <a:noFill/>
        </p:spPr>
        <p:txBody>
          <a:bodyPr wrap="square" rtlCol="0">
            <a:spAutoFit/>
          </a:bodyPr>
          <a:lstStyle/>
          <a:p>
            <a:r>
              <a:rPr lang="en-US" sz="2400" dirty="0">
                <a:latin typeface="+mj-lt"/>
              </a:rPr>
              <a:t>Note that in this case </a:t>
            </a:r>
            <a:r>
              <a:rPr lang="en-US" sz="2400" i="1" dirty="0">
                <a:latin typeface="+mj-lt"/>
              </a:rPr>
              <a:t>u</a:t>
            </a:r>
            <a:r>
              <a:rPr lang="en-US" sz="2400" dirty="0">
                <a:latin typeface="+mj-lt"/>
              </a:rPr>
              <a:t> is assumed to be a given parameter of the system.</a:t>
            </a:r>
          </a:p>
        </p:txBody>
      </p:sp>
    </p:spTree>
    <p:extLst>
      <p:ext uri="{BB962C8B-B14F-4D97-AF65-F5344CB8AC3E}">
        <p14:creationId xmlns:p14="http://schemas.microsoft.com/office/powerpoint/2010/main" val="3967050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105400" y="1555750"/>
            <a:ext cx="2895600" cy="2064576"/>
          </a:xfrm>
          <a:prstGeom prst="rect">
            <a:avLst/>
          </a:prstGeom>
        </p:spPr>
      </p:pic>
      <p:sp>
        <p:nvSpPr>
          <p:cNvPr id="2" name="Date Placeholder 1"/>
          <p:cNvSpPr>
            <a:spLocks noGrp="1"/>
          </p:cNvSpPr>
          <p:nvPr>
            <p:ph type="dt" sz="half" idx="10"/>
          </p:nvPr>
        </p:nvSpPr>
        <p:spPr/>
        <p:txBody>
          <a:bodyPr/>
          <a:lstStyle/>
          <a:p>
            <a:r>
              <a:rPr lang="en-US"/>
              <a:t>11/10/2022</a:t>
            </a:r>
            <a:endParaRPr lang="en-US" dirty="0"/>
          </a:p>
        </p:txBody>
      </p:sp>
      <p:sp>
        <p:nvSpPr>
          <p:cNvPr id="3" name="Footer Placeholder 2"/>
          <p:cNvSpPr>
            <a:spLocks noGrp="1"/>
          </p:cNvSpPr>
          <p:nvPr>
            <p:ph type="ftr" sz="quarter" idx="11"/>
          </p:nvPr>
        </p:nvSpPr>
        <p:spPr/>
        <p:txBody>
          <a:bodyPr/>
          <a:lstStyle/>
          <a:p>
            <a:r>
              <a:rPr lang="en-US"/>
              <a:t>PHY 711  Fall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381000" y="304800"/>
            <a:ext cx="8382000" cy="1200329"/>
          </a:xfrm>
          <a:prstGeom prst="rect">
            <a:avLst/>
          </a:prstGeom>
          <a:noFill/>
        </p:spPr>
        <p:txBody>
          <a:bodyPr wrap="square" rtlCol="0">
            <a:spAutoFit/>
          </a:bodyPr>
          <a:lstStyle/>
          <a:p>
            <a:r>
              <a:rPr lang="en-US" sz="2400" dirty="0">
                <a:latin typeface="+mj-lt"/>
              </a:rPr>
              <a:t>Analysis of shock wave – continued</a:t>
            </a:r>
          </a:p>
          <a:p>
            <a:pPr lvl="1"/>
            <a:r>
              <a:rPr lang="en-US" sz="2400" dirty="0">
                <a:latin typeface="+mj-lt"/>
              </a:rPr>
              <a:t>While analysis in the shock region is complicated, we can use conservation laws to analyze regions 1 and 2</a:t>
            </a:r>
          </a:p>
        </p:txBody>
      </p:sp>
      <p:graphicFrame>
        <p:nvGraphicFramePr>
          <p:cNvPr id="6" name="Object 5"/>
          <p:cNvGraphicFramePr>
            <a:graphicFrameLocks noChangeAspect="1"/>
          </p:cNvGraphicFramePr>
          <p:nvPr/>
        </p:nvGraphicFramePr>
        <p:xfrm>
          <a:off x="723900" y="1555750"/>
          <a:ext cx="8012113" cy="4508500"/>
        </p:xfrm>
        <a:graphic>
          <a:graphicData uri="http://schemas.openxmlformats.org/presentationml/2006/ole">
            <mc:AlternateContent xmlns:mc="http://schemas.openxmlformats.org/markup-compatibility/2006">
              <mc:Choice xmlns:v="urn:schemas-microsoft-com:vml" Requires="v">
                <p:oleObj name="Equation" r:id="rId4" imgW="6324480" imgH="3568680" progId="Equation.DSMT4">
                  <p:embed/>
                </p:oleObj>
              </mc:Choice>
              <mc:Fallback>
                <p:oleObj name="Equation" r:id="rId4" imgW="6324480" imgH="3568680" progId="Equation.DSMT4">
                  <p:embed/>
                  <p:pic>
                    <p:nvPicPr>
                      <p:cNvPr id="6" name="Object 5"/>
                      <p:cNvPicPr>
                        <a:picLocks noChangeAspect="1" noChangeArrowheads="1"/>
                      </p:cNvPicPr>
                      <p:nvPr/>
                    </p:nvPicPr>
                    <p:blipFill>
                      <a:blip r:embed="rId5"/>
                      <a:srcRect/>
                      <a:stretch>
                        <a:fillRect/>
                      </a:stretch>
                    </p:blipFill>
                    <p:spPr bwMode="auto">
                      <a:xfrm>
                        <a:off x="723900" y="1555750"/>
                        <a:ext cx="8012113" cy="45085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411471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105400" y="1555750"/>
            <a:ext cx="2895600" cy="2064576"/>
          </a:xfrm>
          <a:prstGeom prst="rect">
            <a:avLst/>
          </a:prstGeom>
        </p:spPr>
      </p:pic>
      <p:sp>
        <p:nvSpPr>
          <p:cNvPr id="2" name="Date Placeholder 1"/>
          <p:cNvSpPr>
            <a:spLocks noGrp="1"/>
          </p:cNvSpPr>
          <p:nvPr>
            <p:ph type="dt" sz="half" idx="10"/>
          </p:nvPr>
        </p:nvSpPr>
        <p:spPr/>
        <p:txBody>
          <a:bodyPr/>
          <a:lstStyle/>
          <a:p>
            <a:r>
              <a:rPr lang="en-US"/>
              <a:t>11/10/2022</a:t>
            </a:r>
            <a:endParaRPr lang="en-US" dirty="0"/>
          </a:p>
        </p:txBody>
      </p:sp>
      <p:sp>
        <p:nvSpPr>
          <p:cNvPr id="3" name="Footer Placeholder 2"/>
          <p:cNvSpPr>
            <a:spLocks noGrp="1"/>
          </p:cNvSpPr>
          <p:nvPr>
            <p:ph type="ftr" sz="quarter" idx="11"/>
          </p:nvPr>
        </p:nvSpPr>
        <p:spPr/>
        <p:txBody>
          <a:bodyPr/>
          <a:lstStyle/>
          <a:p>
            <a:r>
              <a:rPr lang="en-US"/>
              <a:t>PHY 711  Fall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381000" y="304800"/>
            <a:ext cx="8382000" cy="1200329"/>
          </a:xfrm>
          <a:prstGeom prst="rect">
            <a:avLst/>
          </a:prstGeom>
          <a:noFill/>
        </p:spPr>
        <p:txBody>
          <a:bodyPr wrap="square" rtlCol="0">
            <a:spAutoFit/>
          </a:bodyPr>
          <a:lstStyle/>
          <a:p>
            <a:r>
              <a:rPr lang="en-US" sz="2400" dirty="0">
                <a:latin typeface="+mj-lt"/>
              </a:rPr>
              <a:t>Analysis of shock wave – continued</a:t>
            </a:r>
          </a:p>
          <a:p>
            <a:pPr lvl="1"/>
            <a:r>
              <a:rPr lang="en-US" sz="2400" dirty="0">
                <a:latin typeface="+mj-lt"/>
              </a:rPr>
              <a:t>While analysis in the shock region is complicated, we can use conservation laws to analyze regions 1 and 2</a:t>
            </a:r>
          </a:p>
        </p:txBody>
      </p:sp>
      <p:graphicFrame>
        <p:nvGraphicFramePr>
          <p:cNvPr id="6" name="Object 5"/>
          <p:cNvGraphicFramePr>
            <a:graphicFrameLocks noChangeAspect="1"/>
          </p:cNvGraphicFramePr>
          <p:nvPr>
            <p:extLst>
              <p:ext uri="{D42A27DB-BD31-4B8C-83A1-F6EECF244321}">
                <p14:modId xmlns:p14="http://schemas.microsoft.com/office/powerpoint/2010/main" val="2381607353"/>
              </p:ext>
            </p:extLst>
          </p:nvPr>
        </p:nvGraphicFramePr>
        <p:xfrm>
          <a:off x="228600" y="1751013"/>
          <a:ext cx="8221663" cy="4362450"/>
        </p:xfrm>
        <a:graphic>
          <a:graphicData uri="http://schemas.openxmlformats.org/presentationml/2006/ole">
            <mc:AlternateContent xmlns:mc="http://schemas.openxmlformats.org/markup-compatibility/2006">
              <mc:Choice xmlns:v="urn:schemas-microsoft-com:vml" Requires="v">
                <p:oleObj name="Equation" r:id="rId4" imgW="6489360" imgH="3454200" progId="Equation.DSMT4">
                  <p:embed/>
                </p:oleObj>
              </mc:Choice>
              <mc:Fallback>
                <p:oleObj name="Equation" r:id="rId4" imgW="6489360" imgH="3454200" progId="Equation.DSMT4">
                  <p:embed/>
                  <p:pic>
                    <p:nvPicPr>
                      <p:cNvPr id="6" name="Object 5"/>
                      <p:cNvPicPr>
                        <a:picLocks noChangeAspect="1" noChangeArrowheads="1"/>
                      </p:cNvPicPr>
                      <p:nvPr/>
                    </p:nvPicPr>
                    <p:blipFill>
                      <a:blip r:embed="rId5"/>
                      <a:srcRect/>
                      <a:stretch>
                        <a:fillRect/>
                      </a:stretch>
                    </p:blipFill>
                    <p:spPr bwMode="auto">
                      <a:xfrm>
                        <a:off x="228600" y="1751013"/>
                        <a:ext cx="8221663" cy="43624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678638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11/10/2022</a:t>
            </a:r>
            <a:endParaRPr lang="en-US" dirty="0"/>
          </a:p>
        </p:txBody>
      </p:sp>
      <p:sp>
        <p:nvSpPr>
          <p:cNvPr id="3" name="Footer Placeholder 2"/>
          <p:cNvSpPr>
            <a:spLocks noGrp="1"/>
          </p:cNvSpPr>
          <p:nvPr>
            <p:ph type="ftr" sz="quarter" idx="11"/>
          </p:nvPr>
        </p:nvSpPr>
        <p:spPr/>
        <p:txBody>
          <a:bodyPr/>
          <a:lstStyle/>
          <a:p>
            <a:r>
              <a:rPr lang="en-US"/>
              <a:t>PHY 711  Fall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381000" y="304800"/>
            <a:ext cx="8382000" cy="1200329"/>
          </a:xfrm>
          <a:prstGeom prst="rect">
            <a:avLst/>
          </a:prstGeom>
          <a:noFill/>
        </p:spPr>
        <p:txBody>
          <a:bodyPr wrap="square" rtlCol="0">
            <a:spAutoFit/>
          </a:bodyPr>
          <a:lstStyle/>
          <a:p>
            <a:r>
              <a:rPr lang="en-US" sz="2400" dirty="0">
                <a:latin typeface="+mj-lt"/>
              </a:rPr>
              <a:t>Analysis of shock wave – continued</a:t>
            </a:r>
          </a:p>
          <a:p>
            <a:pPr lvl="1"/>
            <a:r>
              <a:rPr lang="en-US" sz="2400" dirty="0">
                <a:latin typeface="+mj-lt"/>
              </a:rPr>
              <a:t>For adiabatic ideal gas, also considering energy and momentum conservation:</a:t>
            </a:r>
          </a:p>
        </p:txBody>
      </p:sp>
      <p:graphicFrame>
        <p:nvGraphicFramePr>
          <p:cNvPr id="6" name="Object 5"/>
          <p:cNvGraphicFramePr>
            <a:graphicFrameLocks noChangeAspect="1"/>
          </p:cNvGraphicFramePr>
          <p:nvPr>
            <p:extLst>
              <p:ext uri="{D42A27DB-BD31-4B8C-83A1-F6EECF244321}">
                <p14:modId xmlns:p14="http://schemas.microsoft.com/office/powerpoint/2010/main" val="213631339"/>
              </p:ext>
            </p:extLst>
          </p:nvPr>
        </p:nvGraphicFramePr>
        <p:xfrm>
          <a:off x="1371600" y="1520369"/>
          <a:ext cx="3327400" cy="2211387"/>
        </p:xfrm>
        <a:graphic>
          <a:graphicData uri="http://schemas.openxmlformats.org/presentationml/2006/ole">
            <mc:AlternateContent xmlns:mc="http://schemas.openxmlformats.org/markup-compatibility/2006">
              <mc:Choice xmlns:v="urn:schemas-microsoft-com:vml" Requires="v">
                <p:oleObj name="数式" r:id="rId3" imgW="1523880" imgH="1015920" progId="Equation.3">
                  <p:embed/>
                </p:oleObj>
              </mc:Choice>
              <mc:Fallback>
                <p:oleObj name="数式" r:id="rId3" imgW="1523880" imgH="1015920" progId="Equation.3">
                  <p:embed/>
                  <p:pic>
                    <p:nvPicPr>
                      <p:cNvPr id="6" name="Object 5"/>
                      <p:cNvPicPr>
                        <a:picLocks noChangeAspect="1" noChangeArrowheads="1"/>
                      </p:cNvPicPr>
                      <p:nvPr/>
                    </p:nvPicPr>
                    <p:blipFill>
                      <a:blip r:embed="rId4"/>
                      <a:srcRect/>
                      <a:stretch>
                        <a:fillRect/>
                      </a:stretch>
                    </p:blipFill>
                    <p:spPr bwMode="auto">
                      <a:xfrm>
                        <a:off x="1371600" y="1520369"/>
                        <a:ext cx="3327400" cy="221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 name="Picture 7"/>
          <p:cNvPicPr>
            <a:picLocks noChangeAspect="1"/>
          </p:cNvPicPr>
          <p:nvPr/>
        </p:nvPicPr>
        <p:blipFill>
          <a:blip r:embed="rId5"/>
          <a:stretch>
            <a:fillRect/>
          </a:stretch>
        </p:blipFill>
        <p:spPr>
          <a:xfrm>
            <a:off x="5029200" y="1217353"/>
            <a:ext cx="3313113" cy="2362264"/>
          </a:xfrm>
          <a:prstGeom prst="rect">
            <a:avLst/>
          </a:prstGeom>
        </p:spPr>
      </p:pic>
      <p:pic>
        <p:nvPicPr>
          <p:cNvPr id="9" name="Picture 8">
            <a:extLst>
              <a:ext uri="{FF2B5EF4-FFF2-40B4-BE49-F238E27FC236}">
                <a16:creationId xmlns:a16="http://schemas.microsoft.com/office/drawing/2014/main" id="{66AA4E9F-44FE-48A4-A931-0E764932EDC5}"/>
              </a:ext>
            </a:extLst>
          </p:cNvPr>
          <p:cNvPicPr>
            <a:picLocks noChangeAspect="1"/>
          </p:cNvPicPr>
          <p:nvPr/>
        </p:nvPicPr>
        <p:blipFill>
          <a:blip r:embed="rId6"/>
          <a:stretch>
            <a:fillRect/>
          </a:stretch>
        </p:blipFill>
        <p:spPr>
          <a:xfrm>
            <a:off x="801687" y="3526684"/>
            <a:ext cx="8342313" cy="2730461"/>
          </a:xfrm>
          <a:prstGeom prst="rect">
            <a:avLst/>
          </a:prstGeom>
        </p:spPr>
      </p:pic>
      <p:sp>
        <p:nvSpPr>
          <p:cNvPr id="10" name="TextBox 9">
            <a:extLst>
              <a:ext uri="{FF2B5EF4-FFF2-40B4-BE49-F238E27FC236}">
                <a16:creationId xmlns:a16="http://schemas.microsoft.com/office/drawing/2014/main" id="{B0DB5548-8755-4222-A171-CF8141144EB5}"/>
              </a:ext>
            </a:extLst>
          </p:cNvPr>
          <p:cNvSpPr txBox="1"/>
          <p:nvPr/>
        </p:nvSpPr>
        <p:spPr>
          <a:xfrm>
            <a:off x="4686300" y="5894685"/>
            <a:ext cx="1600200" cy="461665"/>
          </a:xfrm>
          <a:prstGeom prst="rect">
            <a:avLst/>
          </a:prstGeom>
          <a:noFill/>
        </p:spPr>
        <p:txBody>
          <a:bodyPr wrap="square" rtlCol="0">
            <a:spAutoFit/>
          </a:bodyPr>
          <a:lstStyle/>
          <a:p>
            <a:r>
              <a:rPr lang="en-US" sz="2400" b="1" dirty="0">
                <a:latin typeface="+mj-lt"/>
              </a:rPr>
              <a:t>p</a:t>
            </a:r>
            <a:r>
              <a:rPr lang="en-US" sz="2400" b="1" baseline="-25000" dirty="0">
                <a:latin typeface="+mj-lt"/>
              </a:rPr>
              <a:t>2</a:t>
            </a:r>
            <a:r>
              <a:rPr lang="en-US" sz="2400" b="1" dirty="0">
                <a:latin typeface="+mj-lt"/>
              </a:rPr>
              <a:t>/p</a:t>
            </a:r>
            <a:r>
              <a:rPr lang="en-US" sz="2400" b="1" baseline="-25000" dirty="0">
                <a:latin typeface="+mj-lt"/>
              </a:rPr>
              <a:t>1</a:t>
            </a:r>
            <a:endParaRPr lang="en-US" sz="2400" b="1" dirty="0">
              <a:latin typeface="+mj-lt"/>
            </a:endParaRPr>
          </a:p>
        </p:txBody>
      </p:sp>
      <p:sp>
        <p:nvSpPr>
          <p:cNvPr id="11" name="TextBox 10">
            <a:extLst>
              <a:ext uri="{FF2B5EF4-FFF2-40B4-BE49-F238E27FC236}">
                <a16:creationId xmlns:a16="http://schemas.microsoft.com/office/drawing/2014/main" id="{C91DCB77-BDA6-440E-9032-4E16AEE525AE}"/>
              </a:ext>
            </a:extLst>
          </p:cNvPr>
          <p:cNvSpPr txBox="1"/>
          <p:nvPr/>
        </p:nvSpPr>
        <p:spPr>
          <a:xfrm rot="16200000">
            <a:off x="96366" y="4323234"/>
            <a:ext cx="1030933" cy="461665"/>
          </a:xfrm>
          <a:prstGeom prst="rect">
            <a:avLst/>
          </a:prstGeom>
          <a:noFill/>
        </p:spPr>
        <p:txBody>
          <a:bodyPr wrap="square" rtlCol="0">
            <a:spAutoFit/>
          </a:bodyPr>
          <a:lstStyle/>
          <a:p>
            <a:r>
              <a:rPr lang="en-US" sz="2400" b="1" dirty="0">
                <a:latin typeface="Symbol" panose="05050102010706020507" pitchFamily="18" charset="2"/>
              </a:rPr>
              <a:t>r</a:t>
            </a:r>
            <a:r>
              <a:rPr lang="en-US" sz="2400" b="1" baseline="-25000" dirty="0">
                <a:latin typeface="+mj-lt"/>
              </a:rPr>
              <a:t>2</a:t>
            </a:r>
            <a:r>
              <a:rPr lang="en-US" sz="2400" b="1" dirty="0">
                <a:latin typeface="+mj-lt"/>
              </a:rPr>
              <a:t>/</a:t>
            </a:r>
            <a:r>
              <a:rPr lang="en-US" sz="2400" b="1" dirty="0">
                <a:latin typeface="Symbol" panose="05050102010706020507" pitchFamily="18" charset="2"/>
              </a:rPr>
              <a:t>r</a:t>
            </a:r>
            <a:r>
              <a:rPr lang="en-US" sz="2400" b="1" baseline="-25000" dirty="0">
                <a:latin typeface="+mj-lt"/>
              </a:rPr>
              <a:t>1</a:t>
            </a:r>
            <a:endParaRPr lang="en-US" sz="2400" b="1" dirty="0">
              <a:latin typeface="+mj-lt"/>
            </a:endParaRPr>
          </a:p>
        </p:txBody>
      </p:sp>
      <p:sp>
        <p:nvSpPr>
          <p:cNvPr id="7" name="TextBox 6">
            <a:extLst>
              <a:ext uri="{FF2B5EF4-FFF2-40B4-BE49-F238E27FC236}">
                <a16:creationId xmlns:a16="http://schemas.microsoft.com/office/drawing/2014/main" id="{6C99FDAD-1352-F078-8121-DDCC3E2721A0}"/>
              </a:ext>
            </a:extLst>
          </p:cNvPr>
          <p:cNvSpPr txBox="1"/>
          <p:nvPr/>
        </p:nvSpPr>
        <p:spPr>
          <a:xfrm>
            <a:off x="5257800" y="4419600"/>
            <a:ext cx="3084513" cy="461665"/>
          </a:xfrm>
          <a:prstGeom prst="rect">
            <a:avLst/>
          </a:prstGeom>
          <a:noFill/>
        </p:spPr>
        <p:txBody>
          <a:bodyPr wrap="square" rtlCol="0">
            <a:spAutoFit/>
          </a:bodyPr>
          <a:lstStyle/>
          <a:p>
            <a:r>
              <a:rPr lang="en-US" sz="2400" dirty="0">
                <a:latin typeface="+mj-lt"/>
              </a:rPr>
              <a:t>For </a:t>
            </a:r>
            <a:r>
              <a:rPr lang="en-US" sz="2400" dirty="0">
                <a:latin typeface="Symbol" panose="05050102010706020507" pitchFamily="18" charset="2"/>
              </a:rPr>
              <a:t>g</a:t>
            </a:r>
            <a:r>
              <a:rPr lang="en-US" sz="2400" dirty="0">
                <a:latin typeface="+mj-lt"/>
              </a:rPr>
              <a:t>=1.5</a:t>
            </a:r>
          </a:p>
        </p:txBody>
      </p:sp>
    </p:spTree>
    <p:extLst>
      <p:ext uri="{BB962C8B-B14F-4D97-AF65-F5344CB8AC3E}">
        <p14:creationId xmlns:p14="http://schemas.microsoft.com/office/powerpoint/2010/main" val="2408667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11/10/2022</a:t>
            </a:r>
            <a:endParaRPr lang="en-US" dirty="0"/>
          </a:p>
        </p:txBody>
      </p:sp>
      <p:sp>
        <p:nvSpPr>
          <p:cNvPr id="3" name="Footer Placeholder 2"/>
          <p:cNvSpPr>
            <a:spLocks noGrp="1"/>
          </p:cNvSpPr>
          <p:nvPr>
            <p:ph type="ftr" sz="quarter" idx="11"/>
          </p:nvPr>
        </p:nvSpPr>
        <p:spPr/>
        <p:txBody>
          <a:bodyPr/>
          <a:lstStyle/>
          <a:p>
            <a:r>
              <a:rPr lang="en-US"/>
              <a:t>PHY 711  Fall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p:cNvSpPr txBox="1"/>
          <p:nvPr/>
        </p:nvSpPr>
        <p:spPr>
          <a:xfrm>
            <a:off x="304800" y="136525"/>
            <a:ext cx="8382000" cy="830997"/>
          </a:xfrm>
          <a:prstGeom prst="rect">
            <a:avLst/>
          </a:prstGeom>
          <a:noFill/>
        </p:spPr>
        <p:txBody>
          <a:bodyPr wrap="square" rtlCol="0">
            <a:spAutoFit/>
          </a:bodyPr>
          <a:lstStyle/>
          <a:p>
            <a:r>
              <a:rPr lang="en-US" sz="2400" dirty="0">
                <a:latin typeface="+mj-lt"/>
              </a:rPr>
              <a:t>Analysis of shock wave – continued</a:t>
            </a:r>
          </a:p>
          <a:p>
            <a:pPr lvl="1"/>
            <a:r>
              <a:rPr lang="en-US" sz="2400" dirty="0">
                <a:latin typeface="+mj-lt"/>
              </a:rPr>
              <a:t>For adiabatic ideal gas, entropy considerations::</a:t>
            </a:r>
          </a:p>
        </p:txBody>
      </p:sp>
      <p:graphicFrame>
        <p:nvGraphicFramePr>
          <p:cNvPr id="6" name="Object 5"/>
          <p:cNvGraphicFramePr>
            <a:graphicFrameLocks noChangeAspect="1"/>
          </p:cNvGraphicFramePr>
          <p:nvPr>
            <p:extLst>
              <p:ext uri="{D42A27DB-BD31-4B8C-83A1-F6EECF244321}">
                <p14:modId xmlns:p14="http://schemas.microsoft.com/office/powerpoint/2010/main" val="1972040000"/>
              </p:ext>
            </p:extLst>
          </p:nvPr>
        </p:nvGraphicFramePr>
        <p:xfrm>
          <a:off x="428625" y="884238"/>
          <a:ext cx="8526463" cy="5659437"/>
        </p:xfrm>
        <a:graphic>
          <a:graphicData uri="http://schemas.openxmlformats.org/presentationml/2006/ole">
            <mc:AlternateContent xmlns:mc="http://schemas.openxmlformats.org/markup-compatibility/2006">
              <mc:Choice xmlns:v="urn:schemas-microsoft-com:vml" Requires="v">
                <p:oleObj name="Equation" r:id="rId3" imgW="6654600" imgH="4431960" progId="Equation.DSMT4">
                  <p:embed/>
                </p:oleObj>
              </mc:Choice>
              <mc:Fallback>
                <p:oleObj name="Equation" r:id="rId3" imgW="6654600" imgH="4431960" progId="Equation.DSMT4">
                  <p:embed/>
                  <p:pic>
                    <p:nvPicPr>
                      <p:cNvPr id="6" name="Object 5"/>
                      <p:cNvPicPr>
                        <a:picLocks noChangeAspect="1" noChangeArrowheads="1"/>
                      </p:cNvPicPr>
                      <p:nvPr/>
                    </p:nvPicPr>
                    <p:blipFill>
                      <a:blip r:embed="rId4"/>
                      <a:srcRect/>
                      <a:stretch>
                        <a:fillRect/>
                      </a:stretch>
                    </p:blipFill>
                    <p:spPr bwMode="auto">
                      <a:xfrm>
                        <a:off x="428625" y="884238"/>
                        <a:ext cx="8526463" cy="565943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204655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A14E73-A426-57A9-EEEB-0C120E182269}"/>
              </a:ext>
            </a:extLst>
          </p:cNvPr>
          <p:cNvSpPr>
            <a:spLocks noGrp="1"/>
          </p:cNvSpPr>
          <p:nvPr>
            <p:ph type="dt" sz="half" idx="10"/>
          </p:nvPr>
        </p:nvSpPr>
        <p:spPr/>
        <p:txBody>
          <a:bodyPr/>
          <a:lstStyle/>
          <a:p>
            <a:r>
              <a:rPr lang="en-US"/>
              <a:t>11/10/2022</a:t>
            </a:r>
            <a:endParaRPr lang="en-US" dirty="0"/>
          </a:p>
        </p:txBody>
      </p:sp>
      <p:sp>
        <p:nvSpPr>
          <p:cNvPr id="3" name="Footer Placeholder 2">
            <a:extLst>
              <a:ext uri="{FF2B5EF4-FFF2-40B4-BE49-F238E27FC236}">
                <a16:creationId xmlns:a16="http://schemas.microsoft.com/office/drawing/2014/main" id="{CBAABEB9-520F-0BB9-0ABB-65C5CEA1B1CD}"/>
              </a:ext>
            </a:extLst>
          </p:cNvPr>
          <p:cNvSpPr>
            <a:spLocks noGrp="1"/>
          </p:cNvSpPr>
          <p:nvPr>
            <p:ph type="ftr" sz="quarter" idx="11"/>
          </p:nvPr>
        </p:nvSpPr>
        <p:spPr/>
        <p:txBody>
          <a:bodyPr/>
          <a:lstStyle/>
          <a:p>
            <a:r>
              <a:rPr lang="en-US"/>
              <a:t>PHY 711  Fall 2023 -- Lecture 32</a:t>
            </a:r>
            <a:endParaRPr lang="en-US" dirty="0"/>
          </a:p>
        </p:txBody>
      </p:sp>
      <p:sp>
        <p:nvSpPr>
          <p:cNvPr id="4" name="Slide Number Placeholder 3">
            <a:extLst>
              <a:ext uri="{FF2B5EF4-FFF2-40B4-BE49-F238E27FC236}">
                <a16:creationId xmlns:a16="http://schemas.microsoft.com/office/drawing/2014/main" id="{A130EF51-0070-457E-41D5-B3F4589F54BC}"/>
              </a:ext>
            </a:extLst>
          </p:cNvPr>
          <p:cNvSpPr>
            <a:spLocks noGrp="1"/>
          </p:cNvSpPr>
          <p:nvPr>
            <p:ph type="sldNum" sz="quarter" idx="12"/>
          </p:nvPr>
        </p:nvSpPr>
        <p:spPr/>
        <p:txBody>
          <a:bodyPr/>
          <a:lstStyle/>
          <a:p>
            <a:fld id="{CE368B07-CEBF-4C80-90AF-53B34FA04CF3}" type="slidenum">
              <a:rPr lang="en-US" smtClean="0"/>
              <a:pPr/>
              <a:t>3</a:t>
            </a:fld>
            <a:endParaRPr lang="en-US" dirty="0"/>
          </a:p>
        </p:txBody>
      </p:sp>
      <p:pic>
        <p:nvPicPr>
          <p:cNvPr id="5" name="Picture 4">
            <a:extLst>
              <a:ext uri="{FF2B5EF4-FFF2-40B4-BE49-F238E27FC236}">
                <a16:creationId xmlns:a16="http://schemas.microsoft.com/office/drawing/2014/main" id="{5CACE512-9A0B-FB16-34FF-67D35CD26DD8}"/>
              </a:ext>
            </a:extLst>
          </p:cNvPr>
          <p:cNvPicPr>
            <a:picLocks noChangeAspect="1"/>
          </p:cNvPicPr>
          <p:nvPr/>
        </p:nvPicPr>
        <p:blipFill>
          <a:blip r:embed="rId2"/>
          <a:stretch>
            <a:fillRect/>
          </a:stretch>
        </p:blipFill>
        <p:spPr>
          <a:xfrm>
            <a:off x="182688" y="1676400"/>
            <a:ext cx="8961312" cy="3810000"/>
          </a:xfrm>
          <a:prstGeom prst="rect">
            <a:avLst/>
          </a:prstGeom>
        </p:spPr>
      </p:pic>
    </p:spTree>
    <p:extLst>
      <p:ext uri="{BB962C8B-B14F-4D97-AF65-F5344CB8AC3E}">
        <p14:creationId xmlns:p14="http://schemas.microsoft.com/office/powerpoint/2010/main" val="3589594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08E693-DFD6-B273-F472-09F68D2F00D4}"/>
              </a:ext>
            </a:extLst>
          </p:cNvPr>
          <p:cNvSpPr>
            <a:spLocks noGrp="1"/>
          </p:cNvSpPr>
          <p:nvPr>
            <p:ph type="dt" sz="half" idx="10"/>
          </p:nvPr>
        </p:nvSpPr>
        <p:spPr/>
        <p:txBody>
          <a:bodyPr/>
          <a:lstStyle/>
          <a:p>
            <a:r>
              <a:rPr lang="en-US"/>
              <a:t>11/10/2022</a:t>
            </a:r>
            <a:endParaRPr lang="en-US" dirty="0"/>
          </a:p>
        </p:txBody>
      </p:sp>
      <p:sp>
        <p:nvSpPr>
          <p:cNvPr id="3" name="Footer Placeholder 2">
            <a:extLst>
              <a:ext uri="{FF2B5EF4-FFF2-40B4-BE49-F238E27FC236}">
                <a16:creationId xmlns:a16="http://schemas.microsoft.com/office/drawing/2014/main" id="{4FD82A06-1D2A-8AC2-B57E-AA294B8E1E39}"/>
              </a:ext>
            </a:extLst>
          </p:cNvPr>
          <p:cNvSpPr>
            <a:spLocks noGrp="1"/>
          </p:cNvSpPr>
          <p:nvPr>
            <p:ph type="ftr" sz="quarter" idx="11"/>
          </p:nvPr>
        </p:nvSpPr>
        <p:spPr/>
        <p:txBody>
          <a:bodyPr/>
          <a:lstStyle/>
          <a:p>
            <a:r>
              <a:rPr lang="en-US"/>
              <a:t>PHY 711  Fall 2023 -- Lecture 32</a:t>
            </a:r>
            <a:endParaRPr lang="en-US" dirty="0"/>
          </a:p>
        </p:txBody>
      </p:sp>
      <p:sp>
        <p:nvSpPr>
          <p:cNvPr id="4" name="Slide Number Placeholder 3">
            <a:extLst>
              <a:ext uri="{FF2B5EF4-FFF2-40B4-BE49-F238E27FC236}">
                <a16:creationId xmlns:a16="http://schemas.microsoft.com/office/drawing/2014/main" id="{360B0A68-C619-F0FC-5DA9-BCCFECEDC6FD}"/>
              </a:ext>
            </a:extLst>
          </p:cNvPr>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a:extLst>
              <a:ext uri="{FF2B5EF4-FFF2-40B4-BE49-F238E27FC236}">
                <a16:creationId xmlns:a16="http://schemas.microsoft.com/office/drawing/2014/main" id="{195F0C03-BB28-6167-C106-F1A262CD4DED}"/>
              </a:ext>
            </a:extLst>
          </p:cNvPr>
          <p:cNvSpPr txBox="1"/>
          <p:nvPr/>
        </p:nvSpPr>
        <p:spPr>
          <a:xfrm>
            <a:off x="533400" y="609600"/>
            <a:ext cx="7924800" cy="1200329"/>
          </a:xfrm>
          <a:prstGeom prst="rect">
            <a:avLst/>
          </a:prstGeom>
          <a:noFill/>
        </p:spPr>
        <p:txBody>
          <a:bodyPr wrap="square" rtlCol="0">
            <a:spAutoFit/>
          </a:bodyPr>
          <a:lstStyle/>
          <a:p>
            <a:r>
              <a:rPr lang="en-US" sz="2400" dirty="0">
                <a:latin typeface="+mj-lt"/>
              </a:rPr>
              <a:t>Now consider some non-linear effects in sound</a:t>
            </a:r>
          </a:p>
          <a:p>
            <a:endParaRPr lang="en-US" sz="2400" dirty="0">
              <a:latin typeface="+mj-lt"/>
            </a:endParaRPr>
          </a:p>
          <a:p>
            <a:r>
              <a:rPr lang="en-US" sz="2400" dirty="0">
                <a:latin typeface="+mj-lt"/>
              </a:rPr>
              <a:t>       Examples?</a:t>
            </a:r>
          </a:p>
        </p:txBody>
      </p:sp>
      <p:sp>
        <p:nvSpPr>
          <p:cNvPr id="6" name="TextBox 5">
            <a:extLst>
              <a:ext uri="{FF2B5EF4-FFF2-40B4-BE49-F238E27FC236}">
                <a16:creationId xmlns:a16="http://schemas.microsoft.com/office/drawing/2014/main" id="{A15CC3ED-CB01-75EA-EFD0-DBDECB3AC4AF}"/>
              </a:ext>
            </a:extLst>
          </p:cNvPr>
          <p:cNvSpPr txBox="1"/>
          <p:nvPr/>
        </p:nvSpPr>
        <p:spPr>
          <a:xfrm>
            <a:off x="533400" y="2743200"/>
            <a:ext cx="7924800" cy="2308324"/>
          </a:xfrm>
          <a:prstGeom prst="rect">
            <a:avLst/>
          </a:prstGeom>
          <a:noFill/>
        </p:spPr>
        <p:txBody>
          <a:bodyPr wrap="square" rtlCol="0">
            <a:spAutoFit/>
          </a:bodyPr>
          <a:lstStyle/>
          <a:p>
            <a:r>
              <a:rPr lang="en-US" sz="2400" dirty="0">
                <a:latin typeface="+mj-lt"/>
              </a:rPr>
              <a:t>We will consider the simple case –</a:t>
            </a:r>
          </a:p>
          <a:p>
            <a:pPr marL="914400" lvl="1" indent="-457200">
              <a:buFont typeface="+mj-lt"/>
              <a:buAutoNum type="arabicPeriod"/>
            </a:pPr>
            <a:r>
              <a:rPr lang="en-US" sz="2400" dirty="0">
                <a:latin typeface="+mj-lt"/>
              </a:rPr>
              <a:t>One dimension for motion</a:t>
            </a:r>
          </a:p>
          <a:p>
            <a:pPr marL="914400" lvl="1" indent="-457200">
              <a:buFont typeface="+mj-lt"/>
              <a:buAutoNum type="arabicPeriod"/>
            </a:pPr>
            <a:r>
              <a:rPr lang="en-US" sz="2400" dirty="0">
                <a:latin typeface="+mj-lt"/>
              </a:rPr>
              <a:t>Fluid is assumed to be an ideal gas</a:t>
            </a:r>
          </a:p>
          <a:p>
            <a:pPr marL="914400" lvl="1" indent="-457200">
              <a:buFont typeface="+mj-lt"/>
              <a:buAutoNum type="arabicPeriod"/>
            </a:pPr>
            <a:r>
              <a:rPr lang="en-US" sz="2400" dirty="0">
                <a:latin typeface="+mj-lt"/>
              </a:rPr>
              <a:t>Adiabatic conditions</a:t>
            </a:r>
          </a:p>
          <a:p>
            <a:pPr marL="914400" lvl="1" indent="-457200">
              <a:buFont typeface="+mj-lt"/>
              <a:buAutoNum type="arabicPeriod"/>
            </a:pPr>
            <a:r>
              <a:rPr lang="en-US" sz="2400" dirty="0">
                <a:latin typeface="+mj-lt"/>
              </a:rPr>
              <a:t>All variables will be expressed in terms of the density   </a:t>
            </a:r>
            <a:r>
              <a:rPr lang="en-US" sz="2400" i="1" dirty="0">
                <a:latin typeface="Symbol" panose="05050102010706020507" pitchFamily="18" charset="2"/>
              </a:rPr>
              <a:t>r</a:t>
            </a:r>
            <a:r>
              <a:rPr lang="en-US" sz="2400" i="1" dirty="0"/>
              <a:t>(</a:t>
            </a:r>
            <a:r>
              <a:rPr lang="en-US" sz="2400" i="1" dirty="0" err="1"/>
              <a:t>x,t</a:t>
            </a:r>
            <a:r>
              <a:rPr lang="en-US" sz="2400" i="1" dirty="0"/>
              <a:t>)</a:t>
            </a:r>
            <a:endParaRPr lang="en-US" sz="2400" i="1" dirty="0">
              <a:latin typeface="Symbol" panose="05050102010706020507" pitchFamily="18" charset="2"/>
            </a:endParaRPr>
          </a:p>
        </p:txBody>
      </p:sp>
    </p:spTree>
    <p:extLst>
      <p:ext uri="{BB962C8B-B14F-4D97-AF65-F5344CB8AC3E}">
        <p14:creationId xmlns:p14="http://schemas.microsoft.com/office/powerpoint/2010/main" val="369123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11/10/2022</a:t>
            </a:r>
            <a:endParaRPr lang="en-US" dirty="0"/>
          </a:p>
        </p:txBody>
      </p:sp>
      <p:sp>
        <p:nvSpPr>
          <p:cNvPr id="3" name="Footer Placeholder 2"/>
          <p:cNvSpPr>
            <a:spLocks noGrp="1"/>
          </p:cNvSpPr>
          <p:nvPr>
            <p:ph type="ftr" sz="quarter" idx="11"/>
          </p:nvPr>
        </p:nvSpPr>
        <p:spPr/>
        <p:txBody>
          <a:bodyPr/>
          <a:lstStyle/>
          <a:p>
            <a:r>
              <a:rPr lang="en-US"/>
              <a:t>PHY 711  Fall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p:cNvSpPr txBox="1"/>
          <p:nvPr/>
        </p:nvSpPr>
        <p:spPr>
          <a:xfrm>
            <a:off x="533400" y="76200"/>
            <a:ext cx="7467600" cy="830997"/>
          </a:xfrm>
          <a:prstGeom prst="rect">
            <a:avLst/>
          </a:prstGeom>
          <a:noFill/>
        </p:spPr>
        <p:txBody>
          <a:bodyPr wrap="square" rtlCol="0">
            <a:spAutoFit/>
          </a:bodyPr>
          <a:lstStyle/>
          <a:p>
            <a:r>
              <a:rPr lang="en-US" sz="2400" dirty="0">
                <a:latin typeface="+mj-lt"/>
              </a:rPr>
              <a:t>Effects of nonlinearities in fluid equations  </a:t>
            </a:r>
          </a:p>
          <a:p>
            <a:r>
              <a:rPr lang="en-US" sz="2400" dirty="0">
                <a:latin typeface="+mj-lt"/>
              </a:rPr>
              <a:t>  -- one dimensional case</a:t>
            </a:r>
          </a:p>
        </p:txBody>
      </p:sp>
      <p:graphicFrame>
        <p:nvGraphicFramePr>
          <p:cNvPr id="6" name="Object 5"/>
          <p:cNvGraphicFramePr>
            <a:graphicFrameLocks noChangeAspect="1"/>
          </p:cNvGraphicFramePr>
          <p:nvPr>
            <p:extLst>
              <p:ext uri="{D42A27DB-BD31-4B8C-83A1-F6EECF244321}">
                <p14:modId xmlns:p14="http://schemas.microsoft.com/office/powerpoint/2010/main" val="908884230"/>
              </p:ext>
            </p:extLst>
          </p:nvPr>
        </p:nvGraphicFramePr>
        <p:xfrm>
          <a:off x="914400" y="907197"/>
          <a:ext cx="6030913" cy="2492375"/>
        </p:xfrm>
        <a:graphic>
          <a:graphicData uri="http://schemas.openxmlformats.org/presentationml/2006/ole">
            <mc:AlternateContent xmlns:mc="http://schemas.openxmlformats.org/markup-compatibility/2006">
              <mc:Choice xmlns:v="urn:schemas-microsoft-com:vml" Requires="v">
                <p:oleObj name="数式" r:id="rId3" imgW="2451100" imgH="1054100" progId="Equation.3">
                  <p:embed/>
                </p:oleObj>
              </mc:Choice>
              <mc:Fallback>
                <p:oleObj name="数式" r:id="rId3" imgW="2451100" imgH="1054100" progId="Equation.3">
                  <p:embed/>
                  <p:pic>
                    <p:nvPicPr>
                      <p:cNvPr id="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907197"/>
                        <a:ext cx="6030913"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169637390"/>
              </p:ext>
            </p:extLst>
          </p:nvPr>
        </p:nvGraphicFramePr>
        <p:xfrm>
          <a:off x="914400" y="3399572"/>
          <a:ext cx="7696200" cy="3126889"/>
        </p:xfrm>
        <a:graphic>
          <a:graphicData uri="http://schemas.openxmlformats.org/presentationml/2006/ole">
            <mc:AlternateContent xmlns:mc="http://schemas.openxmlformats.org/markup-compatibility/2006">
              <mc:Choice xmlns:v="urn:schemas-microsoft-com:vml" Requires="v">
                <p:oleObj name="Equation" r:id="rId5" imgW="4533840" imgH="1917360" progId="Equation.DSMT4">
                  <p:embed/>
                </p:oleObj>
              </mc:Choice>
              <mc:Fallback>
                <p:oleObj name="Equation" r:id="rId5" imgW="4533840" imgH="1917360" progId="Equation.DSMT4">
                  <p:embed/>
                  <p:pic>
                    <p:nvPicPr>
                      <p:cNvPr id="7" name="Object 6"/>
                      <p:cNvPicPr>
                        <a:picLocks noChangeAspect="1" noChangeArrowheads="1"/>
                      </p:cNvPicPr>
                      <p:nvPr/>
                    </p:nvPicPr>
                    <p:blipFill>
                      <a:blip r:embed="rId6"/>
                      <a:srcRect/>
                      <a:stretch>
                        <a:fillRect/>
                      </a:stretch>
                    </p:blipFill>
                    <p:spPr bwMode="auto">
                      <a:xfrm>
                        <a:off x="914400" y="3399572"/>
                        <a:ext cx="7696200" cy="312688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54756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11/10/2022</a:t>
            </a:r>
            <a:endParaRPr lang="en-US" dirty="0"/>
          </a:p>
        </p:txBody>
      </p:sp>
      <p:sp>
        <p:nvSpPr>
          <p:cNvPr id="3" name="Footer Placeholder 2"/>
          <p:cNvSpPr>
            <a:spLocks noGrp="1"/>
          </p:cNvSpPr>
          <p:nvPr>
            <p:ph type="ftr" sz="quarter" idx="11"/>
          </p:nvPr>
        </p:nvSpPr>
        <p:spPr/>
        <p:txBody>
          <a:bodyPr/>
          <a:lstStyle/>
          <a:p>
            <a:r>
              <a:rPr lang="en-US"/>
              <a:t>PHY 711  Fall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166732754"/>
              </p:ext>
            </p:extLst>
          </p:nvPr>
        </p:nvGraphicFramePr>
        <p:xfrm>
          <a:off x="703262" y="228600"/>
          <a:ext cx="7373938" cy="3541713"/>
        </p:xfrm>
        <a:graphic>
          <a:graphicData uri="http://schemas.openxmlformats.org/presentationml/2006/ole">
            <mc:AlternateContent xmlns:mc="http://schemas.openxmlformats.org/markup-compatibility/2006">
              <mc:Choice xmlns:v="urn:schemas-microsoft-com:vml" Requires="v">
                <p:oleObj name="数式" r:id="rId3" imgW="2997000" imgH="1498320" progId="Equation.3">
                  <p:embed/>
                </p:oleObj>
              </mc:Choice>
              <mc:Fallback>
                <p:oleObj name="数式" r:id="rId3" imgW="2997000" imgH="1498320" progId="Equation.3">
                  <p:embed/>
                  <p:pic>
                    <p:nvPicPr>
                      <p:cNvPr id="5" name="Object 4"/>
                      <p:cNvPicPr>
                        <a:picLocks noChangeAspect="1" noChangeArrowheads="1"/>
                      </p:cNvPicPr>
                      <p:nvPr/>
                    </p:nvPicPr>
                    <p:blipFill>
                      <a:blip r:embed="rId4"/>
                      <a:srcRect/>
                      <a:stretch>
                        <a:fillRect/>
                      </a:stretch>
                    </p:blipFill>
                    <p:spPr bwMode="auto">
                      <a:xfrm>
                        <a:off x="703262" y="228600"/>
                        <a:ext cx="7373938" cy="354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68348954"/>
              </p:ext>
            </p:extLst>
          </p:nvPr>
        </p:nvGraphicFramePr>
        <p:xfrm>
          <a:off x="533400" y="4100512"/>
          <a:ext cx="8153400" cy="2255838"/>
        </p:xfrm>
        <a:graphic>
          <a:graphicData uri="http://schemas.openxmlformats.org/presentationml/2006/ole">
            <mc:AlternateContent xmlns:mc="http://schemas.openxmlformats.org/markup-compatibility/2006">
              <mc:Choice xmlns:v="urn:schemas-microsoft-com:vml" Requires="v">
                <p:oleObj name="Equation" r:id="rId5" imgW="5333760" imgH="1536480" progId="Equation.DSMT4">
                  <p:embed/>
                </p:oleObj>
              </mc:Choice>
              <mc:Fallback>
                <p:oleObj name="Equation" r:id="rId5" imgW="5333760" imgH="1536480" progId="Equation.DSMT4">
                  <p:embed/>
                  <p:pic>
                    <p:nvPicPr>
                      <p:cNvPr id="6" name="Object 5"/>
                      <p:cNvPicPr>
                        <a:picLocks noChangeAspect="1" noChangeArrowheads="1"/>
                      </p:cNvPicPr>
                      <p:nvPr/>
                    </p:nvPicPr>
                    <p:blipFill>
                      <a:blip r:embed="rId6"/>
                      <a:srcRect/>
                      <a:stretch>
                        <a:fillRect/>
                      </a:stretch>
                    </p:blipFill>
                    <p:spPr bwMode="auto">
                      <a:xfrm>
                        <a:off x="533400" y="4100512"/>
                        <a:ext cx="8153400" cy="2255838"/>
                      </a:xfrm>
                      <a:prstGeom prst="rect">
                        <a:avLst/>
                      </a:prstGeom>
                      <a:noFill/>
                      <a:ln>
                        <a:noFill/>
                      </a:ln>
                    </p:spPr>
                  </p:pic>
                </p:oleObj>
              </mc:Fallback>
            </mc:AlternateContent>
          </a:graphicData>
        </a:graphic>
      </p:graphicFrame>
      <p:sp>
        <p:nvSpPr>
          <p:cNvPr id="7" name="Curved Right Arrow 6"/>
          <p:cNvSpPr/>
          <p:nvPr/>
        </p:nvSpPr>
        <p:spPr>
          <a:xfrm>
            <a:off x="76200" y="685800"/>
            <a:ext cx="609600" cy="25146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27756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806254-9D11-4E1A-90DA-AE244AF9F0C4}"/>
              </a:ext>
            </a:extLst>
          </p:cNvPr>
          <p:cNvSpPr>
            <a:spLocks noGrp="1"/>
          </p:cNvSpPr>
          <p:nvPr>
            <p:ph type="dt" sz="half" idx="10"/>
          </p:nvPr>
        </p:nvSpPr>
        <p:spPr/>
        <p:txBody>
          <a:bodyPr/>
          <a:lstStyle/>
          <a:p>
            <a:r>
              <a:rPr lang="en-US"/>
              <a:t>11/10/2022</a:t>
            </a:r>
            <a:endParaRPr lang="en-US" dirty="0"/>
          </a:p>
        </p:txBody>
      </p:sp>
      <p:sp>
        <p:nvSpPr>
          <p:cNvPr id="3" name="Footer Placeholder 2">
            <a:extLst>
              <a:ext uri="{FF2B5EF4-FFF2-40B4-BE49-F238E27FC236}">
                <a16:creationId xmlns:a16="http://schemas.microsoft.com/office/drawing/2014/main" id="{744FBC5A-78BC-45EC-9FE4-88B8ACAD3C8C}"/>
              </a:ext>
            </a:extLst>
          </p:cNvPr>
          <p:cNvSpPr>
            <a:spLocks noGrp="1"/>
          </p:cNvSpPr>
          <p:nvPr>
            <p:ph type="ftr" sz="quarter" idx="11"/>
          </p:nvPr>
        </p:nvSpPr>
        <p:spPr/>
        <p:txBody>
          <a:bodyPr/>
          <a:lstStyle/>
          <a:p>
            <a:r>
              <a:rPr lang="en-US"/>
              <a:t>PHY 711  Fall 2023 -- Lecture 32</a:t>
            </a:r>
            <a:endParaRPr lang="en-US" dirty="0"/>
          </a:p>
        </p:txBody>
      </p:sp>
      <p:sp>
        <p:nvSpPr>
          <p:cNvPr id="4" name="Slide Number Placeholder 3">
            <a:extLst>
              <a:ext uri="{FF2B5EF4-FFF2-40B4-BE49-F238E27FC236}">
                <a16:creationId xmlns:a16="http://schemas.microsoft.com/office/drawing/2014/main" id="{23A43397-1E5C-48CB-89BA-4470634D5B87}"/>
              </a:ext>
            </a:extLst>
          </p:cNvPr>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a:extLst>
              <a:ext uri="{FF2B5EF4-FFF2-40B4-BE49-F238E27FC236}">
                <a16:creationId xmlns:a16="http://schemas.microsoft.com/office/drawing/2014/main" id="{AC9CAF06-6B1B-4184-B1F8-47E851E7F544}"/>
              </a:ext>
            </a:extLst>
          </p:cNvPr>
          <p:cNvSpPr txBox="1"/>
          <p:nvPr/>
        </p:nvSpPr>
        <p:spPr>
          <a:xfrm>
            <a:off x="228600" y="228600"/>
            <a:ext cx="8077200" cy="461665"/>
          </a:xfrm>
          <a:prstGeom prst="rect">
            <a:avLst/>
          </a:prstGeom>
          <a:noFill/>
        </p:spPr>
        <p:txBody>
          <a:bodyPr wrap="square" rtlCol="0">
            <a:spAutoFit/>
          </a:bodyPr>
          <a:lstStyle/>
          <a:p>
            <a:r>
              <a:rPr lang="en-US" sz="2400" dirty="0">
                <a:latin typeface="+mj-lt"/>
              </a:rPr>
              <a:t>Digression – What is gamma?</a:t>
            </a:r>
          </a:p>
        </p:txBody>
      </p:sp>
      <p:graphicFrame>
        <p:nvGraphicFramePr>
          <p:cNvPr id="6" name="Object 5">
            <a:extLst>
              <a:ext uri="{FF2B5EF4-FFF2-40B4-BE49-F238E27FC236}">
                <a16:creationId xmlns:a16="http://schemas.microsoft.com/office/drawing/2014/main" id="{0CB69964-31C7-4BD4-9ADF-745050BFDC82}"/>
              </a:ext>
            </a:extLst>
          </p:cNvPr>
          <p:cNvGraphicFramePr>
            <a:graphicFrameLocks noChangeAspect="1"/>
          </p:cNvGraphicFramePr>
          <p:nvPr>
            <p:extLst>
              <p:ext uri="{D42A27DB-BD31-4B8C-83A1-F6EECF244321}">
                <p14:modId xmlns:p14="http://schemas.microsoft.com/office/powerpoint/2010/main" val="3765793159"/>
              </p:ext>
            </p:extLst>
          </p:nvPr>
        </p:nvGraphicFramePr>
        <p:xfrm>
          <a:off x="373063" y="925513"/>
          <a:ext cx="8586787" cy="1060450"/>
        </p:xfrm>
        <a:graphic>
          <a:graphicData uri="http://schemas.openxmlformats.org/presentationml/2006/ole">
            <mc:AlternateContent xmlns:mc="http://schemas.openxmlformats.org/markup-compatibility/2006">
              <mc:Choice xmlns:v="urn:schemas-microsoft-com:vml" Requires="v">
                <p:oleObj name="Equation" r:id="rId3" imgW="4952880" imgH="634680" progId="Equation.DSMT4">
                  <p:embed/>
                </p:oleObj>
              </mc:Choice>
              <mc:Fallback>
                <p:oleObj name="Equation" r:id="rId3" imgW="4952880" imgH="634680" progId="Equation.DSMT4">
                  <p:embed/>
                  <p:pic>
                    <p:nvPicPr>
                      <p:cNvPr id="6" name="Object 5">
                        <a:extLst>
                          <a:ext uri="{FF2B5EF4-FFF2-40B4-BE49-F238E27FC236}">
                            <a16:creationId xmlns:a16="http://schemas.microsoft.com/office/drawing/2014/main" id="{00E47F1B-0887-40E5-B600-CEFAB891040B}"/>
                          </a:ext>
                        </a:extLst>
                      </p:cNvPr>
                      <p:cNvPicPr>
                        <a:picLocks noChangeAspect="1" noChangeArrowheads="1"/>
                      </p:cNvPicPr>
                      <p:nvPr/>
                    </p:nvPicPr>
                    <p:blipFill>
                      <a:blip r:embed="rId4"/>
                      <a:srcRect/>
                      <a:stretch>
                        <a:fillRect/>
                      </a:stretch>
                    </p:blipFill>
                    <p:spPr bwMode="auto">
                      <a:xfrm>
                        <a:off x="373063" y="925513"/>
                        <a:ext cx="8586787" cy="1060450"/>
                      </a:xfrm>
                      <a:prstGeom prst="rect">
                        <a:avLst/>
                      </a:prstGeom>
                      <a:noFill/>
                      <a:ln>
                        <a:noFill/>
                      </a:ln>
                    </p:spPr>
                  </p:pic>
                </p:oleObj>
              </mc:Fallback>
            </mc:AlternateContent>
          </a:graphicData>
        </a:graphic>
      </p:graphicFrame>
      <p:graphicFrame>
        <p:nvGraphicFramePr>
          <p:cNvPr id="7" name="Object 6">
            <a:extLst>
              <a:ext uri="{FF2B5EF4-FFF2-40B4-BE49-F238E27FC236}">
                <a16:creationId xmlns:a16="http://schemas.microsoft.com/office/drawing/2014/main" id="{3DF03324-477E-424F-B214-FAE90D1E6CC4}"/>
              </a:ext>
            </a:extLst>
          </p:cNvPr>
          <p:cNvGraphicFramePr>
            <a:graphicFrameLocks noChangeAspect="1"/>
          </p:cNvGraphicFramePr>
          <p:nvPr>
            <p:extLst>
              <p:ext uri="{D42A27DB-BD31-4B8C-83A1-F6EECF244321}">
                <p14:modId xmlns:p14="http://schemas.microsoft.com/office/powerpoint/2010/main" val="3117667096"/>
              </p:ext>
            </p:extLst>
          </p:nvPr>
        </p:nvGraphicFramePr>
        <p:xfrm>
          <a:off x="274638" y="1779588"/>
          <a:ext cx="8285162" cy="4602162"/>
        </p:xfrm>
        <a:graphic>
          <a:graphicData uri="http://schemas.openxmlformats.org/presentationml/2006/ole">
            <mc:AlternateContent xmlns:mc="http://schemas.openxmlformats.org/markup-compatibility/2006">
              <mc:Choice xmlns:v="urn:schemas-microsoft-com:vml" Requires="v">
                <p:oleObj name="Equation" r:id="rId5" imgW="3670200" imgH="2120760" progId="Equation.DSMT4">
                  <p:embed/>
                </p:oleObj>
              </mc:Choice>
              <mc:Fallback>
                <p:oleObj name="Equation" r:id="rId5" imgW="3670200" imgH="2120760" progId="Equation.DSMT4">
                  <p:embed/>
                  <p:pic>
                    <p:nvPicPr>
                      <p:cNvPr id="7" name="Object 6">
                        <a:extLst>
                          <a:ext uri="{FF2B5EF4-FFF2-40B4-BE49-F238E27FC236}">
                            <a16:creationId xmlns:a16="http://schemas.microsoft.com/office/drawing/2014/main" id="{50522017-5CF8-4326-944A-992B8D754341}"/>
                          </a:ext>
                        </a:extLst>
                      </p:cNvPr>
                      <p:cNvPicPr>
                        <a:picLocks noChangeAspect="1" noChangeArrowheads="1"/>
                      </p:cNvPicPr>
                      <p:nvPr/>
                    </p:nvPicPr>
                    <p:blipFill>
                      <a:blip r:embed="rId6"/>
                      <a:srcRect/>
                      <a:stretch>
                        <a:fillRect/>
                      </a:stretch>
                    </p:blipFill>
                    <p:spPr bwMode="auto">
                      <a:xfrm>
                        <a:off x="274638" y="1779588"/>
                        <a:ext cx="8285162" cy="460216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36980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11/10/2022</a:t>
            </a:r>
            <a:endParaRPr lang="en-US" dirty="0"/>
          </a:p>
        </p:txBody>
      </p:sp>
      <p:sp>
        <p:nvSpPr>
          <p:cNvPr id="3" name="Footer Placeholder 2"/>
          <p:cNvSpPr>
            <a:spLocks noGrp="1"/>
          </p:cNvSpPr>
          <p:nvPr>
            <p:ph type="ftr" sz="quarter" idx="11"/>
          </p:nvPr>
        </p:nvSpPr>
        <p:spPr/>
        <p:txBody>
          <a:bodyPr/>
          <a:lstStyle/>
          <a:p>
            <a:r>
              <a:rPr lang="en-US"/>
              <a:t>PHY 711  Fall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053104545"/>
              </p:ext>
            </p:extLst>
          </p:nvPr>
        </p:nvGraphicFramePr>
        <p:xfrm>
          <a:off x="1446213" y="609600"/>
          <a:ext cx="3811587" cy="2041525"/>
        </p:xfrm>
        <a:graphic>
          <a:graphicData uri="http://schemas.openxmlformats.org/presentationml/2006/ole">
            <mc:AlternateContent xmlns:mc="http://schemas.openxmlformats.org/markup-compatibility/2006">
              <mc:Choice xmlns:v="urn:schemas-microsoft-com:vml" Requires="v">
                <p:oleObj name="数式" r:id="rId3" imgW="1549080" imgH="863280" progId="Equation.3">
                  <p:embed/>
                </p:oleObj>
              </mc:Choice>
              <mc:Fallback>
                <p:oleObj name="数式" r:id="rId3" imgW="1549080" imgH="863280" progId="Equation.3">
                  <p:embed/>
                  <p:pic>
                    <p:nvPicPr>
                      <p:cNvPr id="5" name="Object 4"/>
                      <p:cNvPicPr>
                        <a:picLocks noChangeAspect="1" noChangeArrowheads="1"/>
                      </p:cNvPicPr>
                      <p:nvPr/>
                    </p:nvPicPr>
                    <p:blipFill>
                      <a:blip r:embed="rId4"/>
                      <a:srcRect/>
                      <a:stretch>
                        <a:fillRect/>
                      </a:stretch>
                    </p:blipFill>
                    <p:spPr bwMode="auto">
                      <a:xfrm>
                        <a:off x="1446213" y="609600"/>
                        <a:ext cx="3811587"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241006443"/>
              </p:ext>
            </p:extLst>
          </p:nvPr>
        </p:nvGraphicFramePr>
        <p:xfrm>
          <a:off x="1295400" y="2895600"/>
          <a:ext cx="7159626" cy="2938478"/>
        </p:xfrm>
        <a:graphic>
          <a:graphicData uri="http://schemas.openxmlformats.org/presentationml/2006/ole">
            <mc:AlternateContent xmlns:mc="http://schemas.openxmlformats.org/markup-compatibility/2006">
              <mc:Choice xmlns:v="urn:schemas-microsoft-com:vml" Requires="v">
                <p:oleObj name="Equation" r:id="rId5" imgW="3962160" imgH="1688760" progId="Equation.DSMT4">
                  <p:embed/>
                </p:oleObj>
              </mc:Choice>
              <mc:Fallback>
                <p:oleObj name="Equation" r:id="rId5" imgW="3962160" imgH="1688760" progId="Equation.DSMT4">
                  <p:embed/>
                  <p:pic>
                    <p:nvPicPr>
                      <p:cNvPr id="6" name="Object 5"/>
                      <p:cNvPicPr>
                        <a:picLocks noChangeAspect="1" noChangeArrowheads="1"/>
                      </p:cNvPicPr>
                      <p:nvPr/>
                    </p:nvPicPr>
                    <p:blipFill>
                      <a:blip r:embed="rId6"/>
                      <a:srcRect/>
                      <a:stretch>
                        <a:fillRect/>
                      </a:stretch>
                    </p:blipFill>
                    <p:spPr bwMode="auto">
                      <a:xfrm>
                        <a:off x="1295400" y="2895600"/>
                        <a:ext cx="7159626" cy="2938478"/>
                      </a:xfrm>
                      <a:prstGeom prst="rect">
                        <a:avLst/>
                      </a:prstGeom>
                      <a:noFill/>
                      <a:ln>
                        <a:noFill/>
                      </a:ln>
                    </p:spPr>
                  </p:pic>
                </p:oleObj>
              </mc:Fallback>
            </mc:AlternateContent>
          </a:graphicData>
        </a:graphic>
      </p:graphicFrame>
      <p:sp>
        <p:nvSpPr>
          <p:cNvPr id="7" name="Curved Right Arrow 6"/>
          <p:cNvSpPr/>
          <p:nvPr/>
        </p:nvSpPr>
        <p:spPr>
          <a:xfrm>
            <a:off x="76200" y="1143000"/>
            <a:ext cx="1143000" cy="32004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Right Arrow 7"/>
          <p:cNvSpPr/>
          <p:nvPr/>
        </p:nvSpPr>
        <p:spPr>
          <a:xfrm>
            <a:off x="152400" y="2057400"/>
            <a:ext cx="1143000" cy="3200400"/>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70094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11/10/2022</a:t>
            </a:r>
            <a:endParaRPr lang="en-US" dirty="0"/>
          </a:p>
        </p:txBody>
      </p:sp>
      <p:sp>
        <p:nvSpPr>
          <p:cNvPr id="3" name="Footer Placeholder 2"/>
          <p:cNvSpPr>
            <a:spLocks noGrp="1"/>
          </p:cNvSpPr>
          <p:nvPr>
            <p:ph type="ftr" sz="quarter" idx="11"/>
          </p:nvPr>
        </p:nvSpPr>
        <p:spPr/>
        <p:txBody>
          <a:bodyPr/>
          <a:lstStyle/>
          <a:p>
            <a:r>
              <a:rPr lang="en-US"/>
              <a:t>PHY 711  Fall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434343025"/>
              </p:ext>
            </p:extLst>
          </p:nvPr>
        </p:nvGraphicFramePr>
        <p:xfrm>
          <a:off x="381000" y="277812"/>
          <a:ext cx="7942263" cy="5894388"/>
        </p:xfrm>
        <a:graphic>
          <a:graphicData uri="http://schemas.openxmlformats.org/presentationml/2006/ole">
            <mc:AlternateContent xmlns:mc="http://schemas.openxmlformats.org/markup-compatibility/2006">
              <mc:Choice xmlns:v="urn:schemas-microsoft-com:vml" Requires="v">
                <p:oleObj name="数式" r:id="rId3" imgW="3340080" imgH="2489040" progId="Equation.3">
                  <p:embed/>
                </p:oleObj>
              </mc:Choice>
              <mc:Fallback>
                <p:oleObj name="数式" r:id="rId3" imgW="3340080" imgH="2489040" progId="Equation.3">
                  <p:embed/>
                  <p:pic>
                    <p:nvPicPr>
                      <p:cNvPr id="6" name="Object 5"/>
                      <p:cNvPicPr>
                        <a:picLocks noChangeAspect="1" noChangeArrowheads="1"/>
                      </p:cNvPicPr>
                      <p:nvPr/>
                    </p:nvPicPr>
                    <p:blipFill>
                      <a:blip r:embed="rId4"/>
                      <a:srcRect/>
                      <a:stretch>
                        <a:fillRect/>
                      </a:stretch>
                    </p:blipFill>
                    <p:spPr bwMode="auto">
                      <a:xfrm>
                        <a:off x="381000" y="277812"/>
                        <a:ext cx="7942263" cy="58943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83250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20912</TotalTime>
  <Words>801</Words>
  <Application>Microsoft Office PowerPoint</Application>
  <PresentationFormat>On-screen Show (4:3)</PresentationFormat>
  <Paragraphs>182</Paragraphs>
  <Slides>26</Slides>
  <Notes>24</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3</vt:i4>
      </vt:variant>
      <vt:variant>
        <vt:lpstr>Slide Titles</vt:lpstr>
      </vt:variant>
      <vt:variant>
        <vt:i4>26</vt:i4>
      </vt:variant>
    </vt:vector>
  </HeadingPairs>
  <TitlesOfParts>
    <vt:vector size="34" baseType="lpstr">
      <vt:lpstr>Arial</vt:lpstr>
      <vt:lpstr>Calibri</vt:lpstr>
      <vt:lpstr>Symbol</vt:lpstr>
      <vt:lpstr>Office Theme</vt:lpstr>
      <vt:lpstr>Office Theme</vt:lpstr>
      <vt:lpstr>数式</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970</cp:revision>
  <cp:lastPrinted>2021-11-10T16:11:45Z</cp:lastPrinted>
  <dcterms:created xsi:type="dcterms:W3CDTF">2012-01-10T18:32:24Z</dcterms:created>
  <dcterms:modified xsi:type="dcterms:W3CDTF">2023-11-10T12:00:21Z</dcterms:modified>
</cp:coreProperties>
</file>