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390" r:id="rId4"/>
    <p:sldId id="391" r:id="rId5"/>
    <p:sldId id="365" r:id="rId6"/>
    <p:sldId id="366" r:id="rId7"/>
    <p:sldId id="385" r:id="rId8"/>
    <p:sldId id="360" r:id="rId9"/>
    <p:sldId id="377" r:id="rId10"/>
    <p:sldId id="388" r:id="rId11"/>
    <p:sldId id="378" r:id="rId12"/>
    <p:sldId id="379" r:id="rId13"/>
    <p:sldId id="389" r:id="rId14"/>
    <p:sldId id="380" r:id="rId15"/>
    <p:sldId id="381" r:id="rId16"/>
    <p:sldId id="386" r:id="rId17"/>
    <p:sldId id="376" r:id="rId18"/>
    <p:sldId id="361" r:id="rId19"/>
    <p:sldId id="362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9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lecture we will investigate transverse waves at the surface of a channel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pertaining to the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6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surface 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simple case, we find the wave equation for the surface height.      In the following slides, we will find a more complete solution depends on the wavelength the of surface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more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case of irrotational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schedule including a homework dealing with today’s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equations within the wave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linear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for the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expression for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c as a function of wavelength.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the surface wave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equations beyond the linear approximation that we </a:t>
            </a:r>
            <a:r>
              <a:rPr lang="en-US"/>
              <a:t>will cover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system and the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0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Hydrodynamic equations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an increment along the propagation direction including the effects of the continuity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homework problem which is a special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on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0CD-9310-48CD-A353-287590B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DFF1-3BCF-4AD7-A212-65AACAC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6459-2300-4571-B80A-A8A793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7D03E-57DC-4204-B473-DFCCB28089F1}"/>
              </a:ext>
            </a:extLst>
          </p:cNvPr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FDA7D-7993-4660-8E0D-E1CF78F70CCF}"/>
              </a:ext>
            </a:extLst>
          </p:cNvPr>
          <p:cNvGrpSpPr/>
          <p:nvPr/>
        </p:nvGrpSpPr>
        <p:grpSpPr>
          <a:xfrm>
            <a:off x="445477" y="690265"/>
            <a:ext cx="4467347" cy="3920685"/>
            <a:chOff x="1828800" y="2484580"/>
            <a:chExt cx="4467347" cy="392068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ECF548B-3741-49F2-97AE-A749893F10BC}"/>
                </a:ext>
              </a:extLst>
            </p:cNvPr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FDA0482-C7AD-4FFE-84E9-EF77419466B8}"/>
                </a:ext>
              </a:extLst>
            </p:cNvPr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CD154C-6B8D-406F-A0D6-A02DB4FB1BFE}"/>
                </a:ext>
              </a:extLst>
            </p:cNvPr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EEC07-FD8B-4EEB-A6B7-9E9189DCF64F}"/>
                </a:ext>
              </a:extLst>
            </p:cNvPr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0D648-EB1D-414C-A7BD-F41D08A7BD5F}"/>
                </a:ext>
              </a:extLst>
            </p:cNvPr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59F824-A6C3-4331-90D2-3C5992FE94E5}"/>
                </a:ext>
              </a:extLst>
            </p:cNvPr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5BCAFD-DA74-461A-A503-C69B1C43983C}"/>
                </a:ext>
              </a:extLst>
            </p:cNvPr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9E2C9-38EF-4FFB-B246-DC055C3D491A}"/>
                </a:ext>
              </a:extLst>
            </p:cNvPr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47F21-AD72-416A-85AA-BCA4F1D695C5}"/>
                </a:ext>
              </a:extLst>
            </p:cNvPr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67FC41A-DBD5-49F7-8DD7-F88C5F960A11}"/>
                </a:ext>
              </a:extLst>
            </p:cNvPr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28187-667C-461F-B465-0838217A6AFE}"/>
                </a:ext>
              </a:extLst>
            </p:cNvPr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74A0C4-74BC-4366-80B1-F4605C9DC76F}"/>
                </a:ext>
              </a:extLst>
            </p:cNvPr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40D7-10DF-445B-A3BB-629903B00E69}"/>
                </a:ext>
              </a:extLst>
            </p:cNvPr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6995-E1E3-4106-BA16-D80E1FF9E527}"/>
                </a:ext>
              </a:extLst>
            </p:cNvPr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30508A-F34F-4061-9E5F-1683EE29A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68090"/>
              </p:ext>
            </p:extLst>
          </p:nvPr>
        </p:nvGraphicFramePr>
        <p:xfrm>
          <a:off x="4311355" y="228600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952200" progId="Equation.DSMT4">
                  <p:embed/>
                </p:oleObj>
              </mc:Choice>
              <mc:Fallback>
                <p:oleObj name="Equation" r:id="rId3" imgW="3466800" imgH="952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355" y="228600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4B1243-2258-4DA0-9DC6-5FDD2011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46039"/>
              </p:ext>
            </p:extLst>
          </p:nvPr>
        </p:nvGraphicFramePr>
        <p:xfrm>
          <a:off x="3899152" y="1572531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342720" progId="Equation.DSMT4">
                  <p:embed/>
                </p:oleObj>
              </mc:Choice>
              <mc:Fallback>
                <p:oleObj name="Equation" r:id="rId5" imgW="2070000" imgH="342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9152" y="1572531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p Arrow 13">
            <a:extLst>
              <a:ext uri="{FF2B5EF4-FFF2-40B4-BE49-F238E27FC236}">
                <a16:creationId xmlns:a16="http://schemas.microsoft.com/office/drawing/2014/main" id="{86D00525-8C5C-45A0-B5EB-4436BCA19575}"/>
              </a:ext>
            </a:extLst>
          </p:cNvPr>
          <p:cNvSpPr/>
          <p:nvPr/>
        </p:nvSpPr>
        <p:spPr>
          <a:xfrm rot="20400000">
            <a:off x="5252796" y="1198232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30">
            <a:extLst>
              <a:ext uri="{FF2B5EF4-FFF2-40B4-BE49-F238E27FC236}">
                <a16:creationId xmlns:a16="http://schemas.microsoft.com/office/drawing/2014/main" id="{3F200F07-C716-4136-A323-18E7D0949404}"/>
              </a:ext>
            </a:extLst>
          </p:cNvPr>
          <p:cNvSpPr/>
          <p:nvPr/>
        </p:nvSpPr>
        <p:spPr>
          <a:xfrm rot="20400000">
            <a:off x="6717447" y="1156091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A5D912-3FB9-45EF-9E97-F6DCC12F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5971"/>
              </p:ext>
            </p:extLst>
          </p:nvPr>
        </p:nvGraphicFramePr>
        <p:xfrm>
          <a:off x="6510337" y="129540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342720" progId="Equation.DSMT4">
                  <p:embed/>
                </p:oleObj>
              </mc:Choice>
              <mc:Fallback>
                <p:oleObj name="Equation" r:id="rId7" imgW="1968480" imgH="342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0337" y="129540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4D1E7D7-F4A5-417D-A2E4-360D966EDEF9}"/>
              </a:ext>
            </a:extLst>
          </p:cNvPr>
          <p:cNvSpPr txBox="1"/>
          <p:nvPr/>
        </p:nvSpPr>
        <p:spPr>
          <a:xfrm>
            <a:off x="100867" y="4493159"/>
            <a:ext cx="89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we are assuming that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>
                <a:latin typeface="+mj-lt"/>
              </a:rPr>
              <a:t> is constant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E8C1311-8F86-4F3E-872F-24D8D6B8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7359"/>
              </p:ext>
            </p:extLst>
          </p:nvPr>
        </p:nvGraphicFramePr>
        <p:xfrm>
          <a:off x="219653" y="4957594"/>
          <a:ext cx="845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62560" imgH="634680" progId="Equation.DSMT4">
                  <p:embed/>
                </p:oleObj>
              </mc:Choice>
              <mc:Fallback>
                <p:oleObj name="Equation" r:id="rId9" imgW="7162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53" y="4957594"/>
                        <a:ext cx="84582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D1C5FC-66F5-4302-954F-E3B92DB3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735"/>
              </p:ext>
            </p:extLst>
          </p:nvPr>
        </p:nvGraphicFramePr>
        <p:xfrm>
          <a:off x="3927180" y="5580243"/>
          <a:ext cx="4302420" cy="7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00400" imgH="571320" progId="Equation.DSMT4">
                  <p:embed/>
                </p:oleObj>
              </mc:Choice>
              <mc:Fallback>
                <p:oleObj name="Equation" r:id="rId11" imgW="3200400" imgH="571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7180" y="5580243"/>
                        <a:ext cx="4302420" cy="7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33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622080" progId="Equation.DSMT4">
                  <p:embed/>
                </p:oleObj>
              </mc:Choice>
              <mc:Fallback>
                <p:oleObj name="Equation" r:id="rId5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600" imgH="1257120" progId="Equation.DSMT4">
                  <p:embed/>
                </p:oleObj>
              </mc:Choice>
              <mc:Fallback>
                <p:oleObj name="Equation" r:id="rId7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68400" imgH="901440" progId="Equation.DSMT4">
                  <p:embed/>
                </p:oleObj>
              </mc:Choice>
              <mc:Fallback>
                <p:oleObj name="Equation" r:id="rId9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4A4275A-BDB9-3BBF-0B2A-B34357E8FD23}"/>
              </a:ext>
            </a:extLst>
          </p:cNvPr>
          <p:cNvSpPr txBox="1"/>
          <p:nvPr/>
        </p:nvSpPr>
        <p:spPr>
          <a:xfrm>
            <a:off x="6863830" y="3064858"/>
            <a:ext cx="22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(A special case sometimes found at a beach.)</a:t>
            </a:r>
          </a:p>
        </p:txBody>
      </p:sp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76560" imgH="1434960" progId="Equation.DSMT4">
                  <p:embed/>
                </p:oleObj>
              </mc:Choice>
              <mc:Fallback>
                <p:oleObj name="Equation" r:id="rId3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56200" imgH="3225600" progId="Equation.DSMT4">
                  <p:embed/>
                </p:oleObj>
              </mc:Choice>
              <mc:Fallback>
                <p:oleObj name="Equation" r:id="rId5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7AEE-5AED-43E8-B5B0-350E31D2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40632-4274-4381-BD6D-C0F32F6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9A1-626F-45C5-9ABA-749B5F5F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BADD75-283E-4E15-A39D-F6C17A995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6000"/>
              </p:ext>
            </p:extLst>
          </p:nvPr>
        </p:nvGraphicFramePr>
        <p:xfrm>
          <a:off x="609600" y="533400"/>
          <a:ext cx="7326313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38600" imgH="4431960" progId="Equation.DSMT4">
                  <p:embed/>
                </p:oleObj>
              </mc:Choice>
              <mc:Fallback>
                <p:oleObj name="Equation" r:id="rId3" imgW="6438600" imgH="443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533400"/>
                        <a:ext cx="7326313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49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698400" progId="Equation.DSMT4">
                  <p:embed/>
                </p:oleObj>
              </mc:Choice>
              <mc:Fallback>
                <p:oleObj name="Equation" r:id="rId3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59240" imgH="1866600" progId="Equation.DSMT4">
                  <p:embed/>
                </p:oleObj>
              </mc:Choice>
              <mc:Fallback>
                <p:oleObj name="Equation" r:id="rId5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44240" progId="Equation.DSMT4">
                  <p:embed/>
                </p:oleObj>
              </mc:Choice>
              <mc:Fallback>
                <p:oleObj name="Equation" r:id="rId6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749160" progId="Equation.DSMT4">
                  <p:embed/>
                </p:oleObj>
              </mc:Choice>
              <mc:Fallback>
                <p:oleObj name="Equation" r:id="rId8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66400" progId="Equation.DSMT4">
                  <p:embed/>
                </p:oleObj>
              </mc:Choice>
              <mc:Fallback>
                <p:oleObj name="Equation" r:id="rId10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E2EDF-FA03-469E-9899-44421512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D6FD-A303-42F0-8CA4-15BFE4ED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381B-BAAD-475D-B8EE-1C92B81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B9DA5-BC5F-4A04-A51B-D6892DEA9327}"/>
              </a:ext>
            </a:extLst>
          </p:cNvPr>
          <p:cNvSpPr txBox="1"/>
          <p:nvPr/>
        </p:nvSpPr>
        <p:spPr>
          <a:xfrm>
            <a:off x="228600" y="457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Imagine watching the waves at a beach – can you visualize the configuration for the surface wave pattern to approximation this situation?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Long flat beach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increases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B643-DB9A-4062-AD33-288D1FCA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31785"/>
            <a:ext cx="7907293" cy="31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901440" progId="Equation.DSMT4">
                  <p:embed/>
                </p:oleObj>
              </mc:Choice>
              <mc:Fallback>
                <p:oleObj name="Equation" r:id="rId5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</a:t>
            </a:r>
            <a:r>
              <a:rPr lang="en-US" sz="2400" dirty="0" err="1">
                <a:latin typeface="+mj-lt"/>
              </a:rPr>
              <a:t>simplier</a:t>
            </a:r>
            <a:r>
              <a:rPr lang="en-US" sz="2400" dirty="0">
                <a:latin typeface="+mj-lt"/>
              </a:rPr>
              <a:t>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0280" imgH="2171520" progId="Equation.DSMT4">
                  <p:embed/>
                </p:oleObj>
              </mc:Choice>
              <mc:Fallback>
                <p:oleObj name="Equation" r:id="rId3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h=z</a:t>
            </a:r>
            <a:r>
              <a:rPr lang="en-US" sz="2400" i="1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=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62160" imgH="2222280" progId="Equation.DSMT4">
                  <p:embed/>
                </p:oleObj>
              </mc:Choice>
              <mc:Fallback>
                <p:oleObj name="Equation" r:id="rId3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9AF0FF-A70D-2480-5A8A-0670623F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97" y="685800"/>
            <a:ext cx="8703204" cy="45847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1828800"/>
            <a:ext cx="454894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3327120" progId="Equation.DSMT4">
                  <p:embed/>
                </p:oleObj>
              </mc:Choice>
              <mc:Fallback>
                <p:oleObj name="Equation" r:id="rId3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555720" imgH="1218960" progId="Equation.3">
                  <p:embed/>
                </p:oleObj>
              </mc:Choice>
              <mc:Fallback>
                <p:oleObj name="数式" r:id="rId5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051080" imgH="1244520" progId="Equation.3">
                  <p:embed/>
                </p:oleObj>
              </mc:Choice>
              <mc:Fallback>
                <p:oleObj name="数式" r:id="rId3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16520" imgH="1854000" progId="Equation.DSMT4">
                  <p:embed/>
                </p:oleObj>
              </mc:Choice>
              <mc:Fallback>
                <p:oleObj name="Equation" r:id="rId5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514600" imgH="838080" progId="Equation.3">
                  <p:embed/>
                </p:oleObj>
              </mc:Choice>
              <mc:Fallback>
                <p:oleObj name="数式" r:id="rId3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571320" progId="Equation.DSMT4">
                  <p:embed/>
                </p:oleObj>
              </mc:Choice>
              <mc:Fallback>
                <p:oleObj name="Equation" r:id="rId6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79480" imgH="393480" progId="Equation.3">
                  <p:embed/>
                </p:oleObj>
              </mc:Choice>
              <mc:Fallback>
                <p:oleObj name="数式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97080" imgH="431640" progId="Equation.3">
                  <p:embed/>
                </p:oleObj>
              </mc:Choice>
              <mc:Fallback>
                <p:oleObj name="数式" r:id="rId5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3365280" imgH="419040" progId="Equation.3">
                  <p:embed/>
                </p:oleObj>
              </mc:Choice>
              <mc:Fallback>
                <p:oleObj name="数式" r:id="rId7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3606480" imgH="457200" progId="Equation.3">
                  <p:embed/>
                </p:oleObj>
              </mc:Choice>
              <mc:Fallback>
                <p:oleObj name="数式" r:id="rId9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543120" imgH="1536480" progId="Equation.3">
                  <p:embed/>
                </p:oleObj>
              </mc:Choice>
              <mc:Fallback>
                <p:oleObj name="数式" r:id="rId3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42E6-FD36-34EE-7612-97CF03BD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7CFD1-6624-15EA-5DDE-BA184741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CD1A-28A8-F9FF-86C1-51783490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F2D4A-3313-68B4-1D80-D532A7D3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4" y="914400"/>
            <a:ext cx="868907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FCA85-9DB9-0774-5AB2-9BC7D99C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AF6A2-D520-A60D-713A-3FD98C3A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FCA6-2F5C-1842-9677-2CFC5B78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6573F-9519-845B-E6E8-E53A4B946877}"/>
              </a:ext>
            </a:extLst>
          </p:cNvPr>
          <p:cNvSpPr txBox="1"/>
          <p:nvPr/>
        </p:nvSpPr>
        <p:spPr>
          <a:xfrm>
            <a:off x="2286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Immediately after class you might want to sign up for your class presentation times on the google doc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6C231-CCBA-FFA2-E143-3E56D1F3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74" y="1248539"/>
            <a:ext cx="4784826" cy="50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1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Physics of incompressible fluids and their surfaces</a:t>
            </a: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09B5-F11A-496B-B211-A02F5DD4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66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38" y="324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8628"/>
              </p:ext>
            </p:extLst>
          </p:nvPr>
        </p:nvGraphicFramePr>
        <p:xfrm>
          <a:off x="215656" y="873038"/>
          <a:ext cx="8893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78080" imgH="927000" progId="Equation.DSMT4">
                  <p:embed/>
                </p:oleObj>
              </mc:Choice>
              <mc:Fallback>
                <p:oleObj name="Equation" r:id="rId3" imgW="4978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56" y="873038"/>
                        <a:ext cx="8893175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7852-4409-4C9F-B1A9-5AF8E97C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9A1AA-CA48-4F52-8F60-AEEAFB7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57D8-E805-4011-BCD1-632F1C84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FF9D-E925-45C0-9634-5C386E6D55BB}"/>
              </a:ext>
            </a:extLst>
          </p:cNvPr>
          <p:cNvSpPr txBox="1"/>
          <p:nvPr/>
        </p:nvSpPr>
        <p:spPr>
          <a:xfrm>
            <a:off x="4572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do we not consider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+mj-lt"/>
              </a:rPr>
              <a:t>air</a:t>
            </a:r>
            <a:r>
              <a:rPr lang="en-US" sz="2400" dirty="0">
                <a:latin typeface="+mj-lt"/>
              </a:rPr>
              <a:t> in this analysis?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is a reasonable approximation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 simplifies the analysis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Both of the above</a:t>
            </a:r>
          </a:p>
        </p:txBody>
      </p:sp>
    </p:spTree>
    <p:extLst>
      <p:ext uri="{BB962C8B-B14F-4D97-AF65-F5344CB8AC3E}">
        <p14:creationId xmlns:p14="http://schemas.microsoft.com/office/powerpoint/2010/main" val="408784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2167"/>
              </p:ext>
            </p:extLst>
          </p:nvPr>
        </p:nvGraphicFramePr>
        <p:xfrm>
          <a:off x="466725" y="122238"/>
          <a:ext cx="7075488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1346040" progId="Equation.DSMT4">
                  <p:embed/>
                </p:oleObj>
              </mc:Choice>
              <mc:Fallback>
                <p:oleObj name="Equation" r:id="rId3" imgW="300960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22238"/>
                        <a:ext cx="7075488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59040" imgH="1638000" progId="Equation.DSMT4">
                  <p:embed/>
                </p:oleObj>
              </mc:Choice>
              <mc:Fallback>
                <p:oleObj name="Equation" r:id="rId5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</a:t>
            </a:r>
            <a:r>
              <a:rPr lang="en-US" sz="2400" i="1" dirty="0">
                <a:latin typeface="Symbol" panose="05050102010706020507" pitchFamily="18" charset="2"/>
              </a:rPr>
              <a:t> </a:t>
            </a:r>
            <a:r>
              <a:rPr lang="en-US" sz="2400" dirty="0"/>
              <a:t>+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901440" progId="Equation.DSMT4">
                  <p:embed/>
                </p:oleObj>
              </mc:Choice>
              <mc:Fallback>
                <p:oleObj name="Equation" r:id="rId3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66800" imgH="952200" progId="Equation.DSMT4">
                  <p:embed/>
                </p:oleObj>
              </mc:Choice>
              <mc:Fallback>
                <p:oleObj name="Equation" r:id="rId5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342720" progId="Equation.DSMT4">
                  <p:embed/>
                </p:oleObj>
              </mc:Choice>
              <mc:Fallback>
                <p:oleObj name="Equation" r:id="rId7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8480" imgH="342720" progId="Equation.DSMT4">
                  <p:embed/>
                </p:oleObj>
              </mc:Choice>
              <mc:Fallback>
                <p:oleObj name="Equation" r:id="rId9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22561</TotalTime>
  <Words>1048</Words>
  <Application>Microsoft Office PowerPoint</Application>
  <PresentationFormat>On-screen Show (4:3)</PresentationFormat>
  <Paragraphs>233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1091</cp:revision>
  <cp:lastPrinted>2021-11-11T13:45:22Z</cp:lastPrinted>
  <dcterms:created xsi:type="dcterms:W3CDTF">2012-01-10T18:32:24Z</dcterms:created>
  <dcterms:modified xsi:type="dcterms:W3CDTF">2023-11-13T16:14:47Z</dcterms:modified>
</cp:coreProperties>
</file>