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96" r:id="rId2"/>
    <p:sldId id="415" r:id="rId3"/>
    <p:sldId id="395" r:id="rId4"/>
    <p:sldId id="354" r:id="rId5"/>
    <p:sldId id="416" r:id="rId6"/>
    <p:sldId id="409" r:id="rId7"/>
    <p:sldId id="411" r:id="rId8"/>
    <p:sldId id="397" r:id="rId9"/>
    <p:sldId id="398" r:id="rId10"/>
    <p:sldId id="399" r:id="rId11"/>
    <p:sldId id="400" r:id="rId12"/>
    <p:sldId id="375" r:id="rId13"/>
    <p:sldId id="406" r:id="rId14"/>
    <p:sldId id="377" r:id="rId15"/>
    <p:sldId id="378" r:id="rId16"/>
    <p:sldId id="379" r:id="rId17"/>
    <p:sldId id="380" r:id="rId18"/>
    <p:sldId id="381" r:id="rId19"/>
    <p:sldId id="382" r:id="rId20"/>
    <p:sldId id="410" r:id="rId21"/>
    <p:sldId id="383" r:id="rId22"/>
    <p:sldId id="384" r:id="rId23"/>
    <p:sldId id="401" r:id="rId24"/>
    <p:sldId id="385" r:id="rId25"/>
    <p:sldId id="386" r:id="rId26"/>
    <p:sldId id="387" r:id="rId27"/>
    <p:sldId id="388" r:id="rId28"/>
    <p:sldId id="394" r:id="rId29"/>
    <p:sldId id="392" r:id="rId30"/>
    <p:sldId id="389" r:id="rId31"/>
    <p:sldId id="390" r:id="rId32"/>
    <p:sldId id="391" r:id="rId33"/>
    <p:sldId id="402" r:id="rId34"/>
    <p:sldId id="376" r:id="rId35"/>
    <p:sldId id="414" r:id="rId36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87E838B-28B6-40D0-A842-90B9C4138E5F}">
          <p14:sldIdLst>
            <p14:sldId id="296"/>
            <p14:sldId id="415"/>
            <p14:sldId id="395"/>
            <p14:sldId id="354"/>
            <p14:sldId id="416"/>
            <p14:sldId id="409"/>
            <p14:sldId id="411"/>
            <p14:sldId id="397"/>
            <p14:sldId id="398"/>
            <p14:sldId id="399"/>
            <p14:sldId id="400"/>
            <p14:sldId id="375"/>
            <p14:sldId id="406"/>
            <p14:sldId id="377"/>
            <p14:sldId id="378"/>
            <p14:sldId id="379"/>
            <p14:sldId id="380"/>
            <p14:sldId id="381"/>
            <p14:sldId id="382"/>
            <p14:sldId id="410"/>
            <p14:sldId id="383"/>
            <p14:sldId id="384"/>
            <p14:sldId id="401"/>
            <p14:sldId id="385"/>
            <p14:sldId id="386"/>
            <p14:sldId id="387"/>
            <p14:sldId id="388"/>
            <p14:sldId id="394"/>
            <p14:sldId id="392"/>
            <p14:sldId id="389"/>
            <p14:sldId id="390"/>
            <p14:sldId id="391"/>
            <p14:sldId id="402"/>
            <p14:sldId id="376"/>
            <p14:sldId id="41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DA32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6" autoAdjust="0"/>
    <p:restoredTop sz="92348" autoAdjust="0"/>
  </p:normalViewPr>
  <p:slideViewPr>
    <p:cSldViewPr>
      <p:cViewPr varScale="1">
        <p:scale>
          <a:sx n="65" d="100"/>
          <a:sy n="65" d="100"/>
        </p:scale>
        <p:origin x="1012" y="4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69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94727C-8B30-4386-9703-61EF7B04C9A7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57BCF-F272-4C79-9BBA-DF21EFA30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87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C5D2E9F-93AF-4192-9362-BE5EFDABCE46}" type="datetimeFigureOut">
              <a:rPr lang="en-US" smtClean="0"/>
              <a:t>11/14/2023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15B37F0-B5B5-4873-843A-F6B8A32A0D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160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lecture, we will continue analyzing surface waves in water including the special non-linear soliton solutions.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7178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5333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Specializing to motion along the x direction and surface direction in the z direction.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4618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 that we will find for the soliton solution.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6511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Summary of assumptions for our analysis.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269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Working through the equations within water.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2773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Boundary effects at the bottom of the channel and at the surface.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568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we start a number of steps to analyze the leading terms in the linearities.      In this case we perform a Taylor’s expansion about z=0 at the bottom of the channel.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9237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6310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Checking lowest order (linear) term.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6740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 to non-linear equations using Taylor’s expansion.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909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4388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Systematic keeping/limiting terms in non-linearity and in high order derivatives.      The highlighted equations are the coupled equations that we will analyze.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2845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Decoupling the equations.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2321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Analysis continued.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1902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derivations.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6556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Finally arriving at the famous equation and the famous soliton solution.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1950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details.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9896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Visualization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9288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notational manipulations.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4647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details.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2482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Summary.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491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Schedule.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7383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observer of the </a:t>
            </a:r>
            <a:r>
              <a:rPr lang="en-US"/>
              <a:t>soliton phenomenon.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3632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Historic realization of the soliton wave in a channel.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340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625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 system and notation.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013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Summarizing the linear analysis.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556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Continue analysis of linear equations.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460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Consistent analysis of the wave speed.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4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Returning to the full problem with non-linearities.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468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34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254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34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155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34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288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34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85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34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383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34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34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922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34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916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 b="1"/>
            </a:lvl1pPr>
          </a:lstStyle>
          <a:p>
            <a:r>
              <a:rPr lang="en-US"/>
              <a:t>11/15/2023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 b="1"/>
            </a:lvl1pPr>
          </a:lstStyle>
          <a:p>
            <a:r>
              <a:rPr lang="en-US"/>
              <a:t>PHY 711  Fall 2023 --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b="1"/>
            </a:lvl1pPr>
          </a:lstStyle>
          <a:p>
            <a:fld id="{CE368B07-CEBF-4C80-90AF-53B34FA04C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865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34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502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34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244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11/15/2023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PHY 711  Fall 2023 -- Lecture 34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17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8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openxmlformats.org/officeDocument/2006/relationships/image" Target="../media/image12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21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wmf"/><Relationship Id="rId11" Type="http://schemas.openxmlformats.org/officeDocument/2006/relationships/oleObject" Target="../embeddings/oleObject16.bin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20.wmf"/><Relationship Id="rId4" Type="http://schemas.openxmlformats.org/officeDocument/2006/relationships/image" Target="../media/image17.wmf"/><Relationship Id="rId9" Type="http://schemas.openxmlformats.org/officeDocument/2006/relationships/oleObject" Target="../embeddings/oleObject15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22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2.bin"/><Relationship Id="rId12" Type="http://schemas.openxmlformats.org/officeDocument/2006/relationships/image" Target="../media/image2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wmf"/><Relationship Id="rId11" Type="http://schemas.openxmlformats.org/officeDocument/2006/relationships/oleObject" Target="../embeddings/oleObject24.bin"/><Relationship Id="rId5" Type="http://schemas.openxmlformats.org/officeDocument/2006/relationships/oleObject" Target="../embeddings/oleObject21.bin"/><Relationship Id="rId10" Type="http://schemas.openxmlformats.org/officeDocument/2006/relationships/image" Target="../media/image28.wmf"/><Relationship Id="rId4" Type="http://schemas.openxmlformats.org/officeDocument/2006/relationships/image" Target="../media/image25.wmf"/><Relationship Id="rId9" Type="http://schemas.openxmlformats.org/officeDocument/2006/relationships/oleObject" Target="../embeddings/oleObject23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31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oleObject" Target="../embeddings/oleObject29.bin"/><Relationship Id="rId7" Type="http://schemas.openxmlformats.org/officeDocument/2006/relationships/oleObject" Target="../embeddings/oleObject31.bin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30.bin"/><Relationship Id="rId4" Type="http://schemas.openxmlformats.org/officeDocument/2006/relationships/image" Target="../media/image34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oleObject" Target="../embeddings/oleObject32.bin"/><Relationship Id="rId7" Type="http://schemas.openxmlformats.org/officeDocument/2006/relationships/oleObject" Target="../embeddings/oleObject34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33.bin"/><Relationship Id="rId10" Type="http://schemas.openxmlformats.org/officeDocument/2006/relationships/image" Target="../media/image40.wmf"/><Relationship Id="rId4" Type="http://schemas.openxmlformats.org/officeDocument/2006/relationships/image" Target="../media/image37.wmf"/><Relationship Id="rId9" Type="http://schemas.openxmlformats.org/officeDocument/2006/relationships/oleObject" Target="../embeddings/oleObject35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oleObject" Target="../embeddings/oleObject36.bin"/><Relationship Id="rId7" Type="http://schemas.openxmlformats.org/officeDocument/2006/relationships/oleObject" Target="../embeddings/oleObject38.bin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37.bin"/><Relationship Id="rId4" Type="http://schemas.openxmlformats.org/officeDocument/2006/relationships/image" Target="../media/image41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41.bin"/><Relationship Id="rId4" Type="http://schemas.openxmlformats.org/officeDocument/2006/relationships/image" Target="../media/image45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43.bin"/><Relationship Id="rId4" Type="http://schemas.openxmlformats.org/officeDocument/2006/relationships/image" Target="../media/image47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wmf"/><Relationship Id="rId4" Type="http://schemas.openxmlformats.org/officeDocument/2006/relationships/oleObject" Target="../embeddings/oleObject45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oleObject" Target="../embeddings/oleObject46.bin"/><Relationship Id="rId7" Type="http://schemas.openxmlformats.org/officeDocument/2006/relationships/oleObject" Target="../embeddings/oleObject48.bin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47.bin"/><Relationship Id="rId4" Type="http://schemas.openxmlformats.org/officeDocument/2006/relationships/image" Target="../media/image52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macs.hw.ac.uk/~chris/scott_russell.html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.hw.ac.uk/solitons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838200"/>
            <a:ext cx="89535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PHY 711 Classical Mechanics and Mathematical Methods</a:t>
            </a:r>
          </a:p>
          <a:p>
            <a:pPr algn="ctr"/>
            <a:r>
              <a:rPr lang="en-US" sz="3200" b="1" dirty="0"/>
              <a:t>10-10:50 AM  MWF in Olin 103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Notes for Lecture 34: Chapter 10 in F &amp; W</a:t>
            </a:r>
          </a:p>
          <a:p>
            <a:pPr algn="ctr"/>
            <a:r>
              <a:rPr lang="en-US" sz="3200" b="1" dirty="0">
                <a:solidFill>
                  <a:schemeClr val="folHlink"/>
                </a:solidFill>
              </a:rPr>
              <a:t>  </a:t>
            </a:r>
          </a:p>
          <a:p>
            <a:pPr algn="ctr"/>
            <a:r>
              <a:rPr lang="en-US" sz="3200" b="1" dirty="0">
                <a:solidFill>
                  <a:schemeClr val="folHlink"/>
                </a:solidFill>
              </a:rPr>
              <a:t>Surface waves</a:t>
            </a:r>
          </a:p>
          <a:p>
            <a:pPr marL="800100" lvl="2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folHlink"/>
                </a:solidFill>
              </a:rPr>
              <a:t>Summary of linear surface wave solutions </a:t>
            </a:r>
          </a:p>
          <a:p>
            <a:pPr marL="800100" lvl="2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folHlink"/>
                </a:solidFill>
              </a:rPr>
              <a:t>Non-linear contributions and soliton solutions</a:t>
            </a:r>
          </a:p>
        </p:txBody>
      </p:sp>
    </p:spTree>
    <p:extLst>
      <p:ext uri="{BB962C8B-B14F-4D97-AF65-F5344CB8AC3E}">
        <p14:creationId xmlns:p14="http://schemas.microsoft.com/office/powerpoint/2010/main" val="3799874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4313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Keep only linear terms and assume that horizontal variation is only along </a:t>
            </a:r>
            <a:r>
              <a:rPr lang="en-US" sz="2400" i="1" dirty="0">
                <a:latin typeface="+mj-lt"/>
              </a:rPr>
              <a:t>x</a:t>
            </a:r>
            <a:r>
              <a:rPr lang="en-US" sz="2400" dirty="0">
                <a:latin typeface="+mj-lt"/>
              </a:rPr>
              <a:t>:</a:t>
            </a:r>
            <a:endParaRPr lang="en-US" sz="2400" i="1" dirty="0">
              <a:latin typeface="+mj-lt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2381414"/>
              </p:ext>
            </p:extLst>
          </p:nvPr>
        </p:nvGraphicFramePr>
        <p:xfrm>
          <a:off x="90158" y="680542"/>
          <a:ext cx="7381965" cy="3359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019560" imgH="2768400" progId="Equation.DSMT4">
                  <p:embed/>
                </p:oleObj>
              </mc:Choice>
              <mc:Fallback>
                <p:oleObj name="Equation" r:id="rId3" imgW="6019560" imgH="276840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158" y="680542"/>
                        <a:ext cx="7381965" cy="33594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4086039"/>
              </p:ext>
            </p:extLst>
          </p:nvPr>
        </p:nvGraphicFramePr>
        <p:xfrm>
          <a:off x="198438" y="3797300"/>
          <a:ext cx="8747125" cy="264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356000" imgH="1333440" progId="Equation.DSMT4">
                  <p:embed/>
                </p:oleObj>
              </mc:Choice>
              <mc:Fallback>
                <p:oleObj name="Equation" r:id="rId5" imgW="4356000" imgH="133344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438" y="3797300"/>
                        <a:ext cx="8747125" cy="2647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2768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11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3761801"/>
              </p:ext>
            </p:extLst>
          </p:nvPr>
        </p:nvGraphicFramePr>
        <p:xfrm>
          <a:off x="304800" y="228600"/>
          <a:ext cx="8458200" cy="42873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010280" imgH="3593880" progId="Equation.DSMT4">
                  <p:embed/>
                </p:oleObj>
              </mc:Choice>
              <mc:Fallback>
                <p:oleObj name="Equation" r:id="rId3" imgW="7010280" imgH="359388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28600"/>
                        <a:ext cx="8458200" cy="42873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4800" y="4592546"/>
            <a:ext cx="845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Note that this solution represents a pure plane wave. More likely, there would be a linear combination of </a:t>
            </a:r>
            <a:r>
              <a:rPr lang="en-US" sz="2400" dirty="0" err="1">
                <a:latin typeface="+mj-lt"/>
              </a:rPr>
              <a:t>wavevectors</a:t>
            </a:r>
            <a:r>
              <a:rPr lang="en-US" sz="2400" dirty="0">
                <a:latin typeface="+mj-lt"/>
              </a:rPr>
              <a:t> </a:t>
            </a:r>
            <a:r>
              <a:rPr lang="en-US" sz="2400" i="1" dirty="0">
                <a:latin typeface="+mj-lt"/>
              </a:rPr>
              <a:t>k.</a:t>
            </a:r>
          </a:p>
          <a:p>
            <a:r>
              <a:rPr lang="en-US" sz="2400" dirty="0">
                <a:latin typeface="+mj-lt"/>
              </a:rPr>
              <a:t>Additionally, your text considers the effects of surface tension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.    In this lecture, we will focus on the effects of the non-linear effects of Euler and continuity equations.</a:t>
            </a:r>
          </a:p>
        </p:txBody>
      </p:sp>
    </p:spTree>
    <p:extLst>
      <p:ext uri="{BB962C8B-B14F-4D97-AF65-F5344CB8AC3E}">
        <p14:creationId xmlns:p14="http://schemas.microsoft.com/office/powerpoint/2010/main" val="1112967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6371705"/>
            <a:ext cx="2133600" cy="365125"/>
          </a:xfrm>
        </p:spPr>
        <p:txBody>
          <a:bodyPr/>
          <a:lstStyle/>
          <a:p>
            <a:fld id="{CE368B07-CEBF-4C80-90AF-53B34FA04CF3}" type="slidenum">
              <a:rPr lang="en-US" smtClean="0"/>
              <a:t>12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813560" y="548640"/>
            <a:ext cx="6949440" cy="2804160"/>
            <a:chOff x="228600" y="2895600"/>
            <a:chExt cx="8686800" cy="3505200"/>
          </a:xfrm>
        </p:grpSpPr>
        <p:sp>
          <p:nvSpPr>
            <p:cNvPr id="8" name="Cube 7"/>
            <p:cNvSpPr/>
            <p:nvPr/>
          </p:nvSpPr>
          <p:spPr>
            <a:xfrm>
              <a:off x="1066800" y="3962400"/>
              <a:ext cx="7848600" cy="2057400"/>
            </a:xfrm>
            <a:prstGeom prst="cube">
              <a:avLst>
                <a:gd name="adj" fmla="val 39601"/>
              </a:avLst>
            </a:prstGeom>
            <a:pattFill prst="zigZag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ube 6"/>
            <p:cNvSpPr/>
            <p:nvPr/>
          </p:nvSpPr>
          <p:spPr>
            <a:xfrm>
              <a:off x="1066800" y="2895600"/>
              <a:ext cx="7848600" cy="3124200"/>
            </a:xfrm>
            <a:prstGeom prst="cube">
              <a:avLst/>
            </a:prstGeom>
            <a:solidFill>
              <a:schemeClr val="accent1">
                <a:alpha val="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477000" y="3124200"/>
              <a:ext cx="16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p</a:t>
              </a:r>
              <a:r>
                <a:rPr lang="en-US" sz="2400" baseline="-25000" dirty="0">
                  <a:latin typeface="+mj-lt"/>
                </a:rPr>
                <a:t>0</a:t>
              </a:r>
              <a:endParaRPr lang="en-US" sz="2400" dirty="0">
                <a:latin typeface="+mj-lt"/>
              </a:endParaRPr>
            </a:p>
          </p:txBody>
        </p:sp>
        <p:sp>
          <p:nvSpPr>
            <p:cNvPr id="10" name="Down Arrow 9"/>
            <p:cNvSpPr/>
            <p:nvPr/>
          </p:nvSpPr>
          <p:spPr>
            <a:xfrm>
              <a:off x="7021830" y="3276600"/>
              <a:ext cx="274320" cy="75976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Left Brace 10"/>
            <p:cNvSpPr/>
            <p:nvPr/>
          </p:nvSpPr>
          <p:spPr>
            <a:xfrm>
              <a:off x="533400" y="4800600"/>
              <a:ext cx="304800" cy="1219200"/>
            </a:xfrm>
            <a:prstGeom prst="lef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8600" y="5181600"/>
              <a:ext cx="68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h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4903817" y="4991100"/>
              <a:ext cx="0" cy="10287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953000" y="4824036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z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1066800" y="6248400"/>
              <a:ext cx="59436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7239000" y="5939135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x</a:t>
              </a:r>
            </a:p>
          </p:txBody>
        </p:sp>
        <p:cxnSp>
          <p:nvCxnSpPr>
            <p:cNvPr id="23" name="Curved Connector 22"/>
            <p:cNvCxnSpPr/>
            <p:nvPr/>
          </p:nvCxnSpPr>
          <p:spPr>
            <a:xfrm flipV="1">
              <a:off x="1066800" y="4114800"/>
              <a:ext cx="7010400" cy="1066800"/>
            </a:xfrm>
            <a:prstGeom prst="curvedConnector3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6172200" y="4191000"/>
              <a:ext cx="0" cy="53340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5562600" y="4312265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Symbol" pitchFamily="18" charset="2"/>
                </a:rPr>
                <a:t>z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914400" y="4991100"/>
              <a:ext cx="1143000" cy="948035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447800" y="5329535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y</a:t>
              </a:r>
            </a:p>
          </p:txBody>
        </p:sp>
      </p:grp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2812969"/>
              </p:ext>
            </p:extLst>
          </p:nvPr>
        </p:nvGraphicFramePr>
        <p:xfrm>
          <a:off x="143192" y="3762034"/>
          <a:ext cx="8878888" cy="2526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216640" imgH="2361960" progId="Equation.DSMT4">
                  <p:embed/>
                </p:oleObj>
              </mc:Choice>
              <mc:Fallback>
                <p:oleObj name="Equation" r:id="rId3" imgW="8216640" imgH="236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192" y="3762034"/>
                        <a:ext cx="8878888" cy="25264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6200" y="304800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General problem </a:t>
            </a:r>
          </a:p>
          <a:p>
            <a:pPr lvl="1"/>
            <a:r>
              <a:rPr lang="en-US" sz="2400" dirty="0">
                <a:latin typeface="+mj-lt"/>
              </a:rPr>
              <a:t>including </a:t>
            </a:r>
          </a:p>
          <a:p>
            <a:pPr lvl="1"/>
            <a:r>
              <a:rPr lang="en-US" sz="2400" dirty="0">
                <a:latin typeface="+mj-lt"/>
              </a:rPr>
              <a:t>non-</a:t>
            </a:r>
            <a:r>
              <a:rPr lang="en-US" sz="2400" dirty="0" err="1">
                <a:latin typeface="+mj-lt"/>
              </a:rPr>
              <a:t>linearities</a:t>
            </a:r>
            <a:endParaRPr lang="en-US" sz="2400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0" y="0"/>
            <a:ext cx="5806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Surface waves in an incompressible fluid</a:t>
            </a:r>
          </a:p>
        </p:txBody>
      </p:sp>
    </p:spTree>
    <p:extLst>
      <p:ext uri="{BB962C8B-B14F-4D97-AF65-F5344CB8AC3E}">
        <p14:creationId xmlns:p14="http://schemas.microsoft.com/office/powerpoint/2010/main" val="1420920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D4EAD7-CAFE-422F-9859-10C342026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7330D5-0ED1-4ABB-82B6-4B4360D18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34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1A6A92-CFE3-43F7-AE81-1978958F9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13</a:t>
            </a:fld>
            <a:endParaRPr lang="en-US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81C184C-0147-4E5D-BF18-C569F353C3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7677468"/>
              </p:ext>
            </p:extLst>
          </p:nvPr>
        </p:nvGraphicFramePr>
        <p:xfrm>
          <a:off x="152400" y="1219200"/>
          <a:ext cx="8853487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353000" imgH="1663560" progId="Equation.DSMT4">
                  <p:embed/>
                </p:oleObj>
              </mc:Choice>
              <mc:Fallback>
                <p:oleObj name="Equation" r:id="rId3" imgW="7353000" imgH="166356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219200"/>
                        <a:ext cx="8853487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05C44714-B8A3-438F-BDFB-658DD8C3C5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524006"/>
            <a:ext cx="3714750" cy="2438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51A7E3-B5F1-40EC-B0C5-3F452697C0F0}"/>
              </a:ext>
            </a:extLst>
          </p:cNvPr>
          <p:cNvSpPr txBox="1"/>
          <p:nvPr/>
        </p:nvSpPr>
        <p:spPr>
          <a:xfrm>
            <a:off x="5281246" y="4727018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From </a:t>
            </a:r>
            <a:r>
              <a:rPr lang="en-US" sz="2400" dirty="0" err="1">
                <a:latin typeface="+mj-lt"/>
              </a:rPr>
              <a:t>wikipedia</a:t>
            </a:r>
            <a:endParaRPr lang="en-US" sz="24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8A3353-89CA-4AE9-B92E-54697862DF1C}"/>
              </a:ext>
            </a:extLst>
          </p:cNvPr>
          <p:cNvSpPr txBox="1"/>
          <p:nvPr/>
        </p:nvSpPr>
        <p:spPr>
          <a:xfrm>
            <a:off x="228600" y="30480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Some relationships at surface --</a:t>
            </a:r>
          </a:p>
        </p:txBody>
      </p:sp>
    </p:spTree>
    <p:extLst>
      <p:ext uri="{BB962C8B-B14F-4D97-AF65-F5344CB8AC3E}">
        <p14:creationId xmlns:p14="http://schemas.microsoft.com/office/powerpoint/2010/main" val="176094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6371705"/>
            <a:ext cx="2133600" cy="365125"/>
          </a:xfrm>
        </p:spPr>
        <p:txBody>
          <a:bodyPr/>
          <a:lstStyle/>
          <a:p>
            <a:fld id="{CE368B07-CEBF-4C80-90AF-53B34FA04CF3}" type="slidenum">
              <a:rPr lang="en-US" smtClean="0"/>
              <a:t>14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813560" y="548640"/>
            <a:ext cx="6949440" cy="2804160"/>
            <a:chOff x="228600" y="2895600"/>
            <a:chExt cx="8686800" cy="3505200"/>
          </a:xfrm>
        </p:grpSpPr>
        <p:sp>
          <p:nvSpPr>
            <p:cNvPr id="8" name="Cube 7"/>
            <p:cNvSpPr/>
            <p:nvPr/>
          </p:nvSpPr>
          <p:spPr>
            <a:xfrm>
              <a:off x="1066800" y="3962400"/>
              <a:ext cx="7848600" cy="2057400"/>
            </a:xfrm>
            <a:prstGeom prst="cube">
              <a:avLst>
                <a:gd name="adj" fmla="val 39601"/>
              </a:avLst>
            </a:prstGeom>
            <a:pattFill prst="zigZag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ube 6"/>
            <p:cNvSpPr/>
            <p:nvPr/>
          </p:nvSpPr>
          <p:spPr>
            <a:xfrm>
              <a:off x="1066800" y="2895600"/>
              <a:ext cx="7848600" cy="3124200"/>
            </a:xfrm>
            <a:prstGeom prst="cube">
              <a:avLst/>
            </a:prstGeom>
            <a:solidFill>
              <a:schemeClr val="accent1">
                <a:alpha val="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477000" y="3124200"/>
              <a:ext cx="16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p</a:t>
              </a:r>
              <a:r>
                <a:rPr lang="en-US" sz="2400" baseline="-25000" dirty="0">
                  <a:latin typeface="+mj-lt"/>
                </a:rPr>
                <a:t>0</a:t>
              </a:r>
              <a:endParaRPr lang="en-US" sz="2400" dirty="0">
                <a:latin typeface="+mj-lt"/>
              </a:endParaRPr>
            </a:p>
          </p:txBody>
        </p:sp>
        <p:sp>
          <p:nvSpPr>
            <p:cNvPr id="10" name="Down Arrow 9"/>
            <p:cNvSpPr/>
            <p:nvPr/>
          </p:nvSpPr>
          <p:spPr>
            <a:xfrm>
              <a:off x="7021830" y="3276600"/>
              <a:ext cx="274320" cy="75976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Left Brace 10"/>
            <p:cNvSpPr/>
            <p:nvPr/>
          </p:nvSpPr>
          <p:spPr>
            <a:xfrm>
              <a:off x="533400" y="4800600"/>
              <a:ext cx="304800" cy="1219200"/>
            </a:xfrm>
            <a:prstGeom prst="lef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8600" y="5181600"/>
              <a:ext cx="68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h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4903817" y="4991100"/>
              <a:ext cx="0" cy="10287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953000" y="4824036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z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1066800" y="6248400"/>
              <a:ext cx="59436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7239000" y="5939135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x</a:t>
              </a:r>
            </a:p>
          </p:txBody>
        </p:sp>
        <p:cxnSp>
          <p:nvCxnSpPr>
            <p:cNvPr id="23" name="Curved Connector 22"/>
            <p:cNvCxnSpPr/>
            <p:nvPr/>
          </p:nvCxnSpPr>
          <p:spPr>
            <a:xfrm flipV="1">
              <a:off x="1066800" y="4114800"/>
              <a:ext cx="7010400" cy="1066800"/>
            </a:xfrm>
            <a:prstGeom prst="curvedConnector3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6172200" y="4191000"/>
              <a:ext cx="0" cy="53340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5562600" y="4312265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Symbol" pitchFamily="18" charset="2"/>
                </a:rPr>
                <a:t>z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914400" y="4991100"/>
              <a:ext cx="1143000" cy="948035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447800" y="5329535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y</a:t>
              </a:r>
            </a:p>
          </p:txBody>
        </p:sp>
      </p:grp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0016859"/>
              </p:ext>
            </p:extLst>
          </p:nvPr>
        </p:nvGraphicFramePr>
        <p:xfrm>
          <a:off x="996950" y="3651250"/>
          <a:ext cx="6999288" cy="2398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225600" imgH="1117440" progId="Equation.DSMT4">
                  <p:embed/>
                </p:oleObj>
              </mc:Choice>
              <mc:Fallback>
                <p:oleObj name="Equation" r:id="rId3" imgW="3225600" imgH="1117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6950" y="3651250"/>
                        <a:ext cx="6999288" cy="2398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8497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15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813560" y="548640"/>
            <a:ext cx="6949440" cy="2804160"/>
            <a:chOff x="228600" y="2895600"/>
            <a:chExt cx="8686800" cy="3505200"/>
          </a:xfrm>
        </p:grpSpPr>
        <p:sp>
          <p:nvSpPr>
            <p:cNvPr id="6" name="Cube 5"/>
            <p:cNvSpPr/>
            <p:nvPr/>
          </p:nvSpPr>
          <p:spPr>
            <a:xfrm>
              <a:off x="1066800" y="3962400"/>
              <a:ext cx="7848600" cy="2057400"/>
            </a:xfrm>
            <a:prstGeom prst="cube">
              <a:avLst>
                <a:gd name="adj" fmla="val 39601"/>
              </a:avLst>
            </a:prstGeom>
            <a:pattFill prst="zigZag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ube 6"/>
            <p:cNvSpPr/>
            <p:nvPr/>
          </p:nvSpPr>
          <p:spPr>
            <a:xfrm>
              <a:off x="1066800" y="2895600"/>
              <a:ext cx="7848600" cy="3124200"/>
            </a:xfrm>
            <a:prstGeom prst="cube">
              <a:avLst/>
            </a:prstGeom>
            <a:solidFill>
              <a:schemeClr val="accent1">
                <a:alpha val="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477000" y="3124200"/>
              <a:ext cx="16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p</a:t>
              </a:r>
              <a:r>
                <a:rPr lang="en-US" sz="2400" baseline="-25000" dirty="0">
                  <a:latin typeface="+mj-lt"/>
                </a:rPr>
                <a:t>0</a:t>
              </a:r>
              <a:endParaRPr lang="en-US" sz="2400" dirty="0">
                <a:latin typeface="+mj-lt"/>
              </a:endParaRPr>
            </a:p>
          </p:txBody>
        </p:sp>
        <p:sp>
          <p:nvSpPr>
            <p:cNvPr id="9" name="Down Arrow 8"/>
            <p:cNvSpPr/>
            <p:nvPr/>
          </p:nvSpPr>
          <p:spPr>
            <a:xfrm>
              <a:off x="7021830" y="3276600"/>
              <a:ext cx="274320" cy="75976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Left Brace 9"/>
            <p:cNvSpPr/>
            <p:nvPr/>
          </p:nvSpPr>
          <p:spPr>
            <a:xfrm>
              <a:off x="533400" y="4800600"/>
              <a:ext cx="304800" cy="1219200"/>
            </a:xfrm>
            <a:prstGeom prst="lef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28600" y="5181600"/>
              <a:ext cx="68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h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4903817" y="4991100"/>
              <a:ext cx="0" cy="10287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4953000" y="4824036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z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1066800" y="6248400"/>
              <a:ext cx="59436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7239000" y="5939135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x</a:t>
              </a:r>
            </a:p>
          </p:txBody>
        </p:sp>
        <p:cxnSp>
          <p:nvCxnSpPr>
            <p:cNvPr id="16" name="Curved Connector 15"/>
            <p:cNvCxnSpPr/>
            <p:nvPr/>
          </p:nvCxnSpPr>
          <p:spPr>
            <a:xfrm flipV="1">
              <a:off x="1066800" y="4114800"/>
              <a:ext cx="7010400" cy="1066800"/>
            </a:xfrm>
            <a:prstGeom prst="curvedConnector3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6172200" y="4191000"/>
              <a:ext cx="0" cy="53340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5562600" y="4312265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Symbol" pitchFamily="18" charset="2"/>
                </a:rPr>
                <a:t>z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914400" y="4991100"/>
              <a:ext cx="1143000" cy="948035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447800" y="5329535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y</a:t>
              </a:r>
            </a:p>
          </p:txBody>
        </p:sp>
      </p:grpSp>
      <p:cxnSp>
        <p:nvCxnSpPr>
          <p:cNvPr id="22" name="Straight Connector 21"/>
          <p:cNvCxnSpPr/>
          <p:nvPr/>
        </p:nvCxnSpPr>
        <p:spPr>
          <a:xfrm>
            <a:off x="1524000" y="3048000"/>
            <a:ext cx="8382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14400" y="28194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+mj-lt"/>
              </a:rPr>
              <a:t>z=0</a:t>
            </a: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055171"/>
              </p:ext>
            </p:extLst>
          </p:nvPr>
        </p:nvGraphicFramePr>
        <p:xfrm>
          <a:off x="1826260" y="3657600"/>
          <a:ext cx="6555740" cy="25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698720" imgH="1803240" progId="Equation.DSMT4">
                  <p:embed/>
                </p:oleObj>
              </mc:Choice>
              <mc:Fallback>
                <p:oleObj name="Equation" r:id="rId3" imgW="4698720" imgH="1803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26260" y="3657600"/>
                        <a:ext cx="6555740" cy="2515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210874" y="54263"/>
            <a:ext cx="658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Non-linear effects in surface waves:</a:t>
            </a:r>
          </a:p>
        </p:txBody>
      </p:sp>
    </p:spTree>
    <p:extLst>
      <p:ext uri="{BB962C8B-B14F-4D97-AF65-F5344CB8AC3E}">
        <p14:creationId xmlns:p14="http://schemas.microsoft.com/office/powerpoint/2010/main" val="1341020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228600"/>
            <a:ext cx="861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Detailed analysis of non-linear surface waves</a:t>
            </a:r>
          </a:p>
          <a:p>
            <a:r>
              <a:rPr lang="en-US" sz="2400" dirty="0"/>
              <a:t>[Note that these derivations follow  Alexander L. Fetter and John Dirk </a:t>
            </a:r>
            <a:r>
              <a:rPr lang="en-US" sz="2400" dirty="0" err="1"/>
              <a:t>Walecka</a:t>
            </a:r>
            <a:r>
              <a:rPr lang="en-US" sz="2400" dirty="0"/>
              <a:t>, </a:t>
            </a:r>
            <a:r>
              <a:rPr lang="en-US" sz="2400" i="1" dirty="0"/>
              <a:t>Theoretical Mechanics of Particles and Continua</a:t>
            </a:r>
            <a:r>
              <a:rPr lang="en-US" sz="2400" dirty="0"/>
              <a:t> (McGraw Hill, 1980), </a:t>
            </a:r>
            <a:r>
              <a:rPr lang="en-US" sz="2400" dirty="0" err="1"/>
              <a:t>Chapt</a:t>
            </a:r>
            <a:r>
              <a:rPr lang="en-US" sz="2400" dirty="0"/>
              <a:t>. 10.]</a:t>
            </a:r>
            <a:r>
              <a:rPr lang="en-US" sz="2400" dirty="0">
                <a:latin typeface="+mj-lt"/>
              </a:rPr>
              <a:t>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5507243"/>
              </p:ext>
            </p:extLst>
          </p:nvPr>
        </p:nvGraphicFramePr>
        <p:xfrm>
          <a:off x="609600" y="1858963"/>
          <a:ext cx="7536182" cy="808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803560" imgH="622080" progId="Equation.DSMT4">
                  <p:embed/>
                </p:oleObj>
              </mc:Choice>
              <mc:Fallback>
                <p:oleObj name="Equation" r:id="rId3" imgW="5803560" imgH="622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600" y="1858963"/>
                        <a:ext cx="7536182" cy="808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09600" y="3048000"/>
            <a:ext cx="7543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surface of the fluid is described by </a:t>
            </a:r>
            <a:r>
              <a:rPr lang="en-US" sz="2400" i="1" dirty="0"/>
              <a:t>z=</a:t>
            </a:r>
            <a:r>
              <a:rPr lang="en-US" sz="2400" i="1" dirty="0" err="1"/>
              <a:t>h+</a:t>
            </a:r>
            <a:r>
              <a:rPr lang="en-US" sz="2400" i="1" dirty="0" err="1">
                <a:latin typeface="Symbol" panose="05050102010706020507" pitchFamily="18" charset="2"/>
              </a:rPr>
              <a:t>z</a:t>
            </a:r>
            <a:r>
              <a:rPr lang="en-US" sz="2400" i="1" dirty="0"/>
              <a:t>(</a:t>
            </a:r>
            <a:r>
              <a:rPr lang="en-US" sz="2400" i="1" dirty="0" err="1"/>
              <a:t>x,t</a:t>
            </a:r>
            <a:r>
              <a:rPr lang="en-US" sz="2400" i="1" dirty="0"/>
              <a:t>)</a:t>
            </a:r>
            <a:r>
              <a:rPr lang="en-US" sz="2400" dirty="0"/>
              <a:t>. It is assumed that the fluid is contained in a structure (lake, river, swimming pool, etc.) with a </a:t>
            </a:r>
            <a:r>
              <a:rPr lang="en-US" sz="2400" dirty="0" err="1"/>
              <a:t>structureless</a:t>
            </a:r>
            <a:r>
              <a:rPr lang="en-US" sz="2400" dirty="0"/>
              <a:t> bottom defined by the </a:t>
            </a:r>
            <a:r>
              <a:rPr lang="en-US" sz="2400" i="1" dirty="0"/>
              <a:t>z = 0 </a:t>
            </a:r>
            <a:r>
              <a:rPr lang="en-US" sz="2400" dirty="0"/>
              <a:t>plane and filled to an equilibrium height of </a:t>
            </a:r>
            <a:r>
              <a:rPr lang="en-US" sz="2400" i="1" dirty="0"/>
              <a:t>z = h.</a:t>
            </a:r>
            <a:endParaRPr lang="en-US" sz="24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45523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22860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Defining equations for </a:t>
            </a:r>
            <a:r>
              <a:rPr lang="en-US" sz="2400" dirty="0">
                <a:latin typeface="Symbol" panose="05050102010706020507" pitchFamily="18" charset="2"/>
              </a:rPr>
              <a:t>F</a:t>
            </a:r>
            <a:r>
              <a:rPr lang="en-US" sz="2400" i="1" dirty="0"/>
              <a:t>(</a:t>
            </a:r>
            <a:r>
              <a:rPr lang="en-US" sz="2400" i="1" dirty="0" err="1"/>
              <a:t>x,z,t</a:t>
            </a:r>
            <a:r>
              <a:rPr lang="en-US" sz="2400" i="1" dirty="0"/>
              <a:t>)</a:t>
            </a:r>
            <a:r>
              <a:rPr lang="en-US" sz="2400" dirty="0"/>
              <a:t> and </a:t>
            </a:r>
            <a:r>
              <a:rPr lang="en-US" sz="2400" i="1" dirty="0">
                <a:latin typeface="Symbol" panose="05050102010706020507" pitchFamily="18" charset="2"/>
              </a:rPr>
              <a:t>z</a:t>
            </a:r>
            <a:r>
              <a:rPr lang="en-US" sz="2400" i="1" dirty="0"/>
              <a:t>(</a:t>
            </a:r>
            <a:r>
              <a:rPr lang="en-US" sz="2400" i="1" dirty="0" err="1"/>
              <a:t>x,t</a:t>
            </a:r>
            <a:r>
              <a:rPr lang="en-US" sz="2400" i="1" dirty="0"/>
              <a:t>)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2700636"/>
              </p:ext>
            </p:extLst>
          </p:nvPr>
        </p:nvGraphicFramePr>
        <p:xfrm>
          <a:off x="184298" y="765579"/>
          <a:ext cx="4010078" cy="469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73040" imgH="266400" progId="Equation.DSMT4">
                  <p:embed/>
                </p:oleObj>
              </mc:Choice>
              <mc:Fallback>
                <p:oleObj name="Equation" r:id="rId3" imgW="227304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4298" y="765579"/>
                        <a:ext cx="4010078" cy="4696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526921"/>
              </p:ext>
            </p:extLst>
          </p:nvPr>
        </p:nvGraphicFramePr>
        <p:xfrm>
          <a:off x="464288" y="1267125"/>
          <a:ext cx="5942013" cy="134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089240" imgH="927000" progId="Equation.DSMT4">
                  <p:embed/>
                </p:oleObj>
              </mc:Choice>
              <mc:Fallback>
                <p:oleObj name="Equation" r:id="rId5" imgW="4089240" imgH="927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4288" y="1267125"/>
                        <a:ext cx="5942013" cy="1346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20749" y="2632818"/>
            <a:ext cx="8502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Bernoulli equation (assuming </a:t>
            </a:r>
            <a:r>
              <a:rPr lang="en-US" sz="2400" dirty="0" err="1"/>
              <a:t>irrotational</a:t>
            </a:r>
            <a:r>
              <a:rPr lang="en-US" sz="2400" dirty="0"/>
              <a:t> flow) and gravitation potential energy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0193658"/>
              </p:ext>
            </p:extLst>
          </p:nvPr>
        </p:nvGraphicFramePr>
        <p:xfrm>
          <a:off x="514293" y="3657600"/>
          <a:ext cx="7510147" cy="9632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841720" imgH="749160" progId="Equation.DSMT4">
                  <p:embed/>
                </p:oleObj>
              </mc:Choice>
              <mc:Fallback>
                <p:oleObj name="Equation" r:id="rId7" imgW="5841720" imgH="749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4293" y="3657600"/>
                        <a:ext cx="7510147" cy="9632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7795516"/>
              </p:ext>
            </p:extLst>
          </p:nvPr>
        </p:nvGraphicFramePr>
        <p:xfrm>
          <a:off x="3124200" y="4572000"/>
          <a:ext cx="520700" cy="752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28600" imgH="330120" progId="Equation.DSMT4">
                  <p:embed/>
                </p:oleObj>
              </mc:Choice>
              <mc:Fallback>
                <p:oleObj name="Equation" r:id="rId9" imgW="22860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124200" y="4572000"/>
                        <a:ext cx="520700" cy="7521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1532409"/>
              </p:ext>
            </p:extLst>
          </p:nvPr>
        </p:nvGraphicFramePr>
        <p:xfrm>
          <a:off x="5118100" y="4572000"/>
          <a:ext cx="520700" cy="752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28600" imgH="330120" progId="Equation.DSMT4">
                  <p:embed/>
                </p:oleObj>
              </mc:Choice>
              <mc:Fallback>
                <p:oleObj name="Equation" r:id="rId11" imgW="22860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118100" y="4572000"/>
                        <a:ext cx="520700" cy="7521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ight Brace 11"/>
          <p:cNvSpPr/>
          <p:nvPr/>
        </p:nvSpPr>
        <p:spPr>
          <a:xfrm rot="5400000">
            <a:off x="3093243" y="4127147"/>
            <a:ext cx="381000" cy="928686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/>
          <p:cNvSpPr/>
          <p:nvPr/>
        </p:nvSpPr>
        <p:spPr>
          <a:xfrm rot="5400000">
            <a:off x="5060157" y="4145757"/>
            <a:ext cx="381000" cy="928686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73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381000"/>
            <a:ext cx="746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Boundary conditions on functions –</a:t>
            </a:r>
          </a:p>
          <a:p>
            <a:pPr algn="ctr"/>
            <a:endParaRPr lang="en-US" sz="2400" dirty="0">
              <a:latin typeface="+mj-lt"/>
            </a:endParaRPr>
          </a:p>
          <a:p>
            <a:pPr algn="ctr"/>
            <a:r>
              <a:rPr lang="en-US" sz="2400" dirty="0">
                <a:latin typeface="+mj-lt"/>
              </a:rPr>
              <a:t>Zero velocity at bottom of tank:</a:t>
            </a:r>
          </a:p>
          <a:p>
            <a:endParaRPr lang="en-US" sz="2400" dirty="0">
              <a:latin typeface="+mj-lt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62325"/>
              </p:ext>
            </p:extLst>
          </p:nvPr>
        </p:nvGraphicFramePr>
        <p:xfrm>
          <a:off x="3429000" y="1664910"/>
          <a:ext cx="2039256" cy="849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71600" imgH="571320" progId="Equation.DSMT4">
                  <p:embed/>
                </p:oleObj>
              </mc:Choice>
              <mc:Fallback>
                <p:oleObj name="Equation" r:id="rId3" imgW="137160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29000" y="1664910"/>
                        <a:ext cx="2039256" cy="8496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24000" y="2588980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Consistent vertical velocity at water surface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7581015"/>
              </p:ext>
            </p:extLst>
          </p:nvPr>
        </p:nvGraphicFramePr>
        <p:xfrm>
          <a:off x="1751013" y="3125788"/>
          <a:ext cx="5394325" cy="2014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162240" imgH="1180800" progId="Equation.DSMT4">
                  <p:embed/>
                </p:oleObj>
              </mc:Choice>
              <mc:Fallback>
                <p:oleObj name="Equation" r:id="rId5" imgW="3162240" imgH="1180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51013" y="3125788"/>
                        <a:ext cx="5394325" cy="2014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4651291"/>
              </p:ext>
            </p:extLst>
          </p:nvPr>
        </p:nvGraphicFramePr>
        <p:xfrm>
          <a:off x="1430338" y="5157788"/>
          <a:ext cx="7077075" cy="925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054400" imgH="660240" progId="Equation.DSMT4">
                  <p:embed/>
                </p:oleObj>
              </mc:Choice>
              <mc:Fallback>
                <p:oleObj name="Equation" r:id="rId7" imgW="5054400" imgH="660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30338" y="5157788"/>
                        <a:ext cx="7077075" cy="925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96075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304800"/>
            <a:ext cx="8382000" cy="152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122511"/>
            <a:ext cx="8534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Analysis assuming water height </a:t>
            </a:r>
            <a:r>
              <a:rPr lang="en-US" sz="2400" i="1" dirty="0"/>
              <a:t>z</a:t>
            </a:r>
            <a:r>
              <a:rPr lang="en-US" sz="2400" b="1" dirty="0"/>
              <a:t>  is small relative to</a:t>
            </a:r>
            <a:br>
              <a:rPr lang="en-US" sz="2400" dirty="0"/>
            </a:br>
            <a:r>
              <a:rPr lang="en-US" sz="2400" b="1" dirty="0"/>
              <a:t>variations in the direction of wave motion </a:t>
            </a:r>
            <a:r>
              <a:rPr lang="en-US" sz="2400" i="1" dirty="0"/>
              <a:t>(x)</a:t>
            </a:r>
            <a:br>
              <a:rPr lang="en-US" sz="2400" dirty="0"/>
            </a:br>
            <a:r>
              <a:rPr lang="en-US" sz="2400" b="1" dirty="0"/>
              <a:t>Taylor’s expansion about </a:t>
            </a:r>
            <a:r>
              <a:rPr lang="en-US" sz="2400" i="1" dirty="0"/>
              <a:t>z </a:t>
            </a:r>
            <a:r>
              <a:rPr lang="en-US" sz="2400" dirty="0"/>
              <a:t>= 0:</a:t>
            </a:r>
            <a:br>
              <a:rPr lang="en-US" sz="2400" dirty="0"/>
            </a:br>
            <a:br>
              <a:rPr lang="en-US" sz="2400" dirty="0"/>
            </a:br>
            <a:endParaRPr lang="en-US" sz="2400" dirty="0">
              <a:latin typeface="+mj-lt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1240938"/>
              </p:ext>
            </p:extLst>
          </p:nvPr>
        </p:nvGraphicFramePr>
        <p:xfrm>
          <a:off x="152400" y="4288057"/>
          <a:ext cx="8915400" cy="66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988040" imgH="596880" progId="Equation.DSMT4">
                  <p:embed/>
                </p:oleObj>
              </mc:Choice>
              <mc:Fallback>
                <p:oleObj name="Equation" r:id="rId3" imgW="7988040" imgH="596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" y="4288057"/>
                        <a:ext cx="8915400" cy="666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228600" y="2053761"/>
            <a:ext cx="8229600" cy="3046988"/>
            <a:chOff x="304800" y="2147294"/>
            <a:chExt cx="8229600" cy="3046988"/>
          </a:xfrm>
        </p:grpSpPr>
        <p:sp>
          <p:nvSpPr>
            <p:cNvPr id="9" name="TextBox 8"/>
            <p:cNvSpPr txBox="1"/>
            <p:nvPr/>
          </p:nvSpPr>
          <p:spPr>
            <a:xfrm>
              <a:off x="304800" y="2147294"/>
              <a:ext cx="82296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Note that the zero vertical velocity at the bottom suggest that to a good approximation,  that all odd derivatives                                               		vanish from the  Taylor expansion. In addition,</a:t>
              </a:r>
            </a:p>
            <a:p>
              <a:endParaRPr lang="en-US" sz="2400" dirty="0"/>
            </a:p>
            <a:p>
              <a:r>
                <a:rPr lang="en-US" sz="2400" dirty="0"/>
                <a:t>the Laplace equation allows us to convert all even derivatives with respect to </a:t>
              </a:r>
              <a:r>
                <a:rPr lang="en-US" sz="2400" i="1" dirty="0"/>
                <a:t>z </a:t>
              </a:r>
              <a:r>
                <a:rPr lang="en-US" sz="2400" dirty="0"/>
                <a:t>to derivatives with respect to </a:t>
              </a:r>
              <a:r>
                <a:rPr lang="en-US" sz="2400" i="1" dirty="0"/>
                <a:t>x</a:t>
              </a:r>
              <a:r>
                <a:rPr lang="en-US" sz="2400" dirty="0"/>
                <a:t>.</a:t>
              </a:r>
              <a:br>
                <a:rPr lang="en-US" sz="2400" dirty="0"/>
              </a:br>
              <a:br>
                <a:rPr lang="en-US" sz="2400" dirty="0"/>
              </a:br>
              <a:endParaRPr lang="en-US" sz="2400" dirty="0">
                <a:latin typeface="+mj-lt"/>
              </a:endParaRPr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96147602"/>
                </p:ext>
              </p:extLst>
            </p:nvPr>
          </p:nvGraphicFramePr>
          <p:xfrm>
            <a:off x="609600" y="2884508"/>
            <a:ext cx="1438725" cy="786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091880" imgH="596880" progId="Equation.DSMT4">
                    <p:embed/>
                  </p:oleObj>
                </mc:Choice>
                <mc:Fallback>
                  <p:oleObj name="Equation" r:id="rId5" imgW="1091880" imgH="5968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09600" y="2884508"/>
                          <a:ext cx="1438725" cy="78628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6158890"/>
              </p:ext>
            </p:extLst>
          </p:nvPr>
        </p:nvGraphicFramePr>
        <p:xfrm>
          <a:off x="176784" y="5715816"/>
          <a:ext cx="8991600" cy="66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8013600" imgH="596880" progId="Equation.DSMT4">
                  <p:embed/>
                </p:oleObj>
              </mc:Choice>
              <mc:Fallback>
                <p:oleObj name="Equation" r:id="rId7" imgW="8013600" imgH="596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6784" y="5715816"/>
                        <a:ext cx="8991600" cy="669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5FBD6744-DB98-4438-A19E-E021E2E07A74}"/>
              </a:ext>
            </a:extLst>
          </p:cNvPr>
          <p:cNvGrpSpPr/>
          <p:nvPr/>
        </p:nvGrpSpPr>
        <p:grpSpPr>
          <a:xfrm>
            <a:off x="2743200" y="4191000"/>
            <a:ext cx="3739662" cy="843936"/>
            <a:chOff x="2819400" y="1518264"/>
            <a:chExt cx="3739662" cy="84393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54EB3FB-873A-4A74-AD91-F2345A430856}"/>
                </a:ext>
              </a:extLst>
            </p:cNvPr>
            <p:cNvCxnSpPr/>
            <p:nvPr/>
          </p:nvCxnSpPr>
          <p:spPr>
            <a:xfrm flipH="1">
              <a:off x="2819400" y="1607145"/>
              <a:ext cx="685800" cy="75505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B56FF26-517C-4736-8C72-CEFF505982F3}"/>
                </a:ext>
              </a:extLst>
            </p:cNvPr>
            <p:cNvCxnSpPr/>
            <p:nvPr/>
          </p:nvCxnSpPr>
          <p:spPr>
            <a:xfrm flipH="1">
              <a:off x="5873262" y="1518264"/>
              <a:ext cx="685800" cy="75505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DF16B68F-45EC-4DA8-8A6E-96533CC20F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5691154"/>
              </p:ext>
            </p:extLst>
          </p:nvPr>
        </p:nvGraphicFramePr>
        <p:xfrm>
          <a:off x="228600" y="5259897"/>
          <a:ext cx="3277436" cy="66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920680" imgH="596880" progId="Equation.DSMT4">
                  <p:embed/>
                </p:oleObj>
              </mc:Choice>
              <mc:Fallback>
                <p:oleObj name="Equation" r:id="rId9" imgW="2920680" imgH="596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28600" y="5259897"/>
                        <a:ext cx="3277436" cy="66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6F9313D5-17E3-494E-9BD9-ECF2AE6E8C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0675926"/>
              </p:ext>
            </p:extLst>
          </p:nvPr>
        </p:nvGraphicFramePr>
        <p:xfrm>
          <a:off x="119063" y="1295400"/>
          <a:ext cx="8907462" cy="655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8907624" imgH="655375" progId="Equation.DSMT4">
                  <p:embed/>
                </p:oleObj>
              </mc:Choice>
              <mc:Fallback>
                <p:oleObj name="Equation" r:id="rId11" imgW="8907624" imgH="65537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19063" y="1295400"/>
                        <a:ext cx="8907462" cy="655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8738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51C42F-627E-60B3-CD52-332EC90E7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242598-8134-DCDF-F049-A74DFE940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34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C24EC9-D4A1-7C63-F19C-084967ADB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6DBF82-1DA5-128F-1E3A-885960362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320" y="330925"/>
            <a:ext cx="6785120" cy="593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750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0FCE2F-39B5-408F-8417-03DBEBB18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AC3D53-CFC1-40C1-8542-F2526FD00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34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D0E775-56DB-4059-8485-BE574D501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20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25ABD5A-CC45-4FC2-A38A-989D4D3DD7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3145728"/>
              </p:ext>
            </p:extLst>
          </p:nvPr>
        </p:nvGraphicFramePr>
        <p:xfrm>
          <a:off x="406400" y="1066800"/>
          <a:ext cx="8555038" cy="313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975440" imgH="2920680" progId="Equation.DSMT4">
                  <p:embed/>
                </p:oleObj>
              </mc:Choice>
              <mc:Fallback>
                <p:oleObj name="Equation" r:id="rId3" imgW="7975440" imgH="292068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6F9313D5-17E3-494E-9BD9-ECF2AE6E8C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6400" y="1066800"/>
                        <a:ext cx="8555038" cy="3133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53B7988-9696-4744-B995-D523FF3BBD12}"/>
              </a:ext>
            </a:extLst>
          </p:cNvPr>
          <p:cNvSpPr txBox="1"/>
          <p:nvPr/>
        </p:nvSpPr>
        <p:spPr>
          <a:xfrm>
            <a:off x="76200" y="304800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Some details --</a:t>
            </a:r>
          </a:p>
        </p:txBody>
      </p:sp>
    </p:spTree>
    <p:extLst>
      <p:ext uri="{BB962C8B-B14F-4D97-AF65-F5344CB8AC3E}">
        <p14:creationId xmlns:p14="http://schemas.microsoft.com/office/powerpoint/2010/main" val="40085998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304800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Check linearized equations and their solutions:</a:t>
            </a:r>
          </a:p>
          <a:p>
            <a:r>
              <a:rPr lang="en-US" sz="2400" dirty="0">
                <a:latin typeface="+mj-lt"/>
              </a:rPr>
              <a:t>    Bernoulli equations --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1486430"/>
              </p:ext>
            </p:extLst>
          </p:nvPr>
        </p:nvGraphicFramePr>
        <p:xfrm>
          <a:off x="1066800" y="1113998"/>
          <a:ext cx="5037137" cy="234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165560" imgH="1942920" progId="Equation.DSMT4">
                  <p:embed/>
                </p:oleObj>
              </mc:Choice>
              <mc:Fallback>
                <p:oleObj name="Equation" r:id="rId3" imgW="4165560" imgH="1942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66800" y="1113998"/>
                        <a:ext cx="5037137" cy="2349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62000" y="3386109"/>
            <a:ext cx="601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Using Taylor's expansion results to lowest order</a:t>
            </a:r>
            <a:endParaRPr lang="en-US" sz="2000" dirty="0">
              <a:latin typeface="+mj-lt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9298771"/>
              </p:ext>
            </p:extLst>
          </p:nvPr>
        </p:nvGraphicFramePr>
        <p:xfrm>
          <a:off x="609600" y="3857031"/>
          <a:ext cx="8305800" cy="654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581600" imgH="596880" progId="Equation.DSMT4">
                  <p:embed/>
                </p:oleObj>
              </mc:Choice>
              <mc:Fallback>
                <p:oleObj name="Equation" r:id="rId5" imgW="7581600" imgH="596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9600" y="3857031"/>
                        <a:ext cx="8305800" cy="6545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42571"/>
              </p:ext>
            </p:extLst>
          </p:nvPr>
        </p:nvGraphicFramePr>
        <p:xfrm>
          <a:off x="812800" y="4719205"/>
          <a:ext cx="5740400" cy="6989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902120" imgH="596880" progId="Equation.DSMT4">
                  <p:embed/>
                </p:oleObj>
              </mc:Choice>
              <mc:Fallback>
                <p:oleObj name="Equation" r:id="rId7" imgW="4902120" imgH="596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12800" y="4719205"/>
                        <a:ext cx="5740400" cy="6989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181100" y="5657387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sym typeface="Wingdings" panose="05000000000000000000" pitchFamily="2" charset="2"/>
              </a:rPr>
              <a:t>linear wave equation with </a:t>
            </a:r>
            <a:r>
              <a:rPr lang="en-US" sz="2400" i="1" dirty="0">
                <a:latin typeface="+mj-lt"/>
                <a:sym typeface="Wingdings" panose="05000000000000000000" pitchFamily="2" charset="2"/>
              </a:rPr>
              <a:t>c</a:t>
            </a:r>
            <a:r>
              <a:rPr lang="en-US" sz="2400" i="1" baseline="30000" dirty="0">
                <a:latin typeface="+mj-lt"/>
                <a:sym typeface="Wingdings" panose="05000000000000000000" pitchFamily="2" charset="2"/>
              </a:rPr>
              <a:t>2</a:t>
            </a:r>
            <a:r>
              <a:rPr lang="en-US" sz="2400" i="1" dirty="0">
                <a:latin typeface="+mj-lt"/>
                <a:sym typeface="Wingdings" panose="05000000000000000000" pitchFamily="2" charset="2"/>
              </a:rPr>
              <a:t>=</a:t>
            </a:r>
            <a:r>
              <a:rPr lang="en-US" sz="2400" i="1" dirty="0" err="1">
                <a:latin typeface="+mj-lt"/>
                <a:sym typeface="Wingdings" panose="05000000000000000000" pitchFamily="2" charset="2"/>
              </a:rPr>
              <a:t>gh</a:t>
            </a:r>
            <a:endParaRPr lang="en-US" sz="24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4330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381000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Analysis of non-linear equations --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7238261"/>
              </p:ext>
            </p:extLst>
          </p:nvPr>
        </p:nvGraphicFramePr>
        <p:xfrm>
          <a:off x="288925" y="1263650"/>
          <a:ext cx="7999413" cy="148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222960" imgH="1155600" progId="Equation.DSMT4">
                  <p:embed/>
                </p:oleObj>
              </mc:Choice>
              <mc:Fallback>
                <p:oleObj name="Equation" r:id="rId3" imgW="6222960" imgH="11556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8925" y="1263650"/>
                        <a:ext cx="7999413" cy="148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8638586"/>
              </p:ext>
            </p:extLst>
          </p:nvPr>
        </p:nvGraphicFramePr>
        <p:xfrm>
          <a:off x="312371" y="3077865"/>
          <a:ext cx="6704012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787640" imgH="977760" progId="Equation.DSMT4">
                  <p:embed/>
                </p:oleObj>
              </mc:Choice>
              <mc:Fallback>
                <p:oleObj name="Equation" r:id="rId5" imgW="4787640" imgH="97776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2371" y="3077865"/>
                        <a:ext cx="6704012" cy="1371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E3A8B6BA-64CD-4F37-960D-684F7478D8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7665919"/>
              </p:ext>
            </p:extLst>
          </p:nvPr>
        </p:nvGraphicFramePr>
        <p:xfrm>
          <a:off x="449364" y="4860925"/>
          <a:ext cx="7685066" cy="1227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803560" imgH="927000" progId="Equation.DSMT4">
                  <p:embed/>
                </p:oleObj>
              </mc:Choice>
              <mc:Fallback>
                <p:oleObj name="Equation" r:id="rId7" imgW="5803560" imgH="92700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9364" y="4860925"/>
                        <a:ext cx="7685066" cy="1227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32008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450E610-3498-40DD-82ED-B99C54565FD4}"/>
              </a:ext>
            </a:extLst>
          </p:cNvPr>
          <p:cNvSpPr/>
          <p:nvPr/>
        </p:nvSpPr>
        <p:spPr>
          <a:xfrm>
            <a:off x="762000" y="3322260"/>
            <a:ext cx="4572000" cy="87350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E9FAA5-1113-4E46-96A3-F72B0C197F55}"/>
              </a:ext>
            </a:extLst>
          </p:cNvPr>
          <p:cNvSpPr/>
          <p:nvPr/>
        </p:nvSpPr>
        <p:spPr>
          <a:xfrm>
            <a:off x="914400" y="4735624"/>
            <a:ext cx="5105400" cy="87350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381000"/>
            <a:ext cx="792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Analysis of non-linear equations -- </a:t>
            </a:r>
            <a:r>
              <a:rPr lang="en-US" sz="2400" dirty="0"/>
              <a:t>keeping the lowest order nonlinear terms and include up to 4th order derivatives in the linear terms.</a:t>
            </a:r>
          </a:p>
          <a:p>
            <a:endParaRPr lang="en-US" sz="2400" dirty="0">
              <a:latin typeface="+mj-lt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0772683"/>
              </p:ext>
            </p:extLst>
          </p:nvPr>
        </p:nvGraphicFramePr>
        <p:xfrm>
          <a:off x="4521355" y="1143000"/>
          <a:ext cx="3174845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108160" imgH="266400" progId="Equation.DSMT4">
                  <p:embed/>
                </p:oleObj>
              </mc:Choice>
              <mc:Fallback>
                <p:oleObj name="Equation" r:id="rId3" imgW="2108160" imgH="2664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21355" y="1143000"/>
                        <a:ext cx="3174845" cy="401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6271381"/>
              </p:ext>
            </p:extLst>
          </p:nvPr>
        </p:nvGraphicFramePr>
        <p:xfrm>
          <a:off x="438150" y="1752600"/>
          <a:ext cx="8432800" cy="2411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6527520" imgH="1866600" progId="Equation.DSMT4">
                  <p:embed/>
                </p:oleObj>
              </mc:Choice>
              <mc:Fallback>
                <p:oleObj name="Equation" r:id="rId5" imgW="6527520" imgH="18666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8150" y="1752600"/>
                        <a:ext cx="8432800" cy="2411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9974927"/>
              </p:ext>
            </p:extLst>
          </p:nvPr>
        </p:nvGraphicFramePr>
        <p:xfrm>
          <a:off x="438150" y="4195763"/>
          <a:ext cx="6570663" cy="1360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597200" imgH="952200" progId="Equation.DSMT4">
                  <p:embed/>
                </p:oleObj>
              </mc:Choice>
              <mc:Fallback>
                <p:oleObj name="Equation" r:id="rId7" imgW="4597200" imgH="9522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8150" y="4195763"/>
                        <a:ext cx="6570663" cy="1360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B8158B04-17D1-4BDB-8B8F-D2D6A0A956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215566"/>
              </p:ext>
            </p:extLst>
          </p:nvPr>
        </p:nvGraphicFramePr>
        <p:xfrm>
          <a:off x="438151" y="5762991"/>
          <a:ext cx="8432800" cy="4139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152600" imgH="203040" progId="Equation.DSMT4">
                  <p:embed/>
                </p:oleObj>
              </mc:Choice>
              <mc:Fallback>
                <p:oleObj name="Equation" r:id="rId9" imgW="41526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38151" y="5762991"/>
                        <a:ext cx="8432800" cy="4139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2194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24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5364570"/>
              </p:ext>
            </p:extLst>
          </p:nvPr>
        </p:nvGraphicFramePr>
        <p:xfrm>
          <a:off x="330200" y="152400"/>
          <a:ext cx="6832600" cy="16615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587920" imgH="1358640" progId="Equation.DSMT4">
                  <p:embed/>
                </p:oleObj>
              </mc:Choice>
              <mc:Fallback>
                <p:oleObj name="Equation" r:id="rId3" imgW="5587920" imgH="1358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0200" y="152400"/>
                        <a:ext cx="6832600" cy="16615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1967665"/>
              </p:ext>
            </p:extLst>
          </p:nvPr>
        </p:nvGraphicFramePr>
        <p:xfrm>
          <a:off x="492641" y="2057400"/>
          <a:ext cx="6365359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686120" imgH="622080" progId="Equation.DSMT4">
                  <p:embed/>
                </p:oleObj>
              </mc:Choice>
              <mc:Fallback>
                <p:oleObj name="Equation" r:id="rId5" imgW="4686120" imgH="622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2641" y="2057400"/>
                        <a:ext cx="6365359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0841220"/>
              </p:ext>
            </p:extLst>
          </p:nvPr>
        </p:nvGraphicFramePr>
        <p:xfrm>
          <a:off x="462515" y="3810000"/>
          <a:ext cx="6650666" cy="197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584600" imgH="1358640" progId="Equation.DSMT4">
                  <p:embed/>
                </p:oleObj>
              </mc:Choice>
              <mc:Fallback>
                <p:oleObj name="Equation" r:id="rId7" imgW="4584600" imgH="1358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62515" y="3810000"/>
                        <a:ext cx="6650666" cy="1971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92641" y="2979003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Note that the wave “speed” </a:t>
            </a:r>
            <a:r>
              <a:rPr lang="en-US" sz="2400" i="1" dirty="0"/>
              <a:t>c</a:t>
            </a:r>
            <a:r>
              <a:rPr lang="en-US" sz="2400" dirty="0"/>
              <a:t> will be consistently determined</a:t>
            </a:r>
            <a:endParaRPr lang="en-US" sz="2400" dirty="0">
              <a:latin typeface="+mj-lt"/>
            </a:endParaRPr>
          </a:p>
        </p:txBody>
      </p:sp>
      <p:sp>
        <p:nvSpPr>
          <p:cNvPr id="9" name="Curved Left Arrow 8"/>
          <p:cNvSpPr/>
          <p:nvPr/>
        </p:nvSpPr>
        <p:spPr>
          <a:xfrm>
            <a:off x="7239000" y="457200"/>
            <a:ext cx="1066800" cy="4114800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urved Left Arrow 9"/>
          <p:cNvSpPr/>
          <p:nvPr/>
        </p:nvSpPr>
        <p:spPr>
          <a:xfrm>
            <a:off x="7391400" y="1447800"/>
            <a:ext cx="1066800" cy="4114800"/>
          </a:xfrm>
          <a:prstGeom prst="curvedLeftArrow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2047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228600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Integrating and re-arranging coupled equations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1904588"/>
              </p:ext>
            </p:extLst>
          </p:nvPr>
        </p:nvGraphicFramePr>
        <p:xfrm>
          <a:off x="1447800" y="624681"/>
          <a:ext cx="6515100" cy="560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927320" imgH="4241520" progId="Equation.DSMT4">
                  <p:embed/>
                </p:oleObj>
              </mc:Choice>
              <mc:Fallback>
                <p:oleObj name="Equation" r:id="rId3" imgW="4927320" imgH="4241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47800" y="624681"/>
                        <a:ext cx="6515100" cy="5608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824768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228600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Integrating and re-arranging coupled equations – continued --</a:t>
            </a:r>
          </a:p>
          <a:p>
            <a:pPr algn="ctr"/>
            <a:r>
              <a:rPr lang="en-US" sz="2400" dirty="0">
                <a:latin typeface="+mj-lt"/>
              </a:rPr>
              <a:t>Expressing modified surface velocity equation in terms of </a:t>
            </a:r>
            <a:r>
              <a:rPr lang="en-US" sz="2400" i="1" dirty="0">
                <a:latin typeface="Symbol" panose="05050102010706020507" pitchFamily="18" charset="2"/>
              </a:rPr>
              <a:t>h</a:t>
            </a:r>
            <a:r>
              <a:rPr lang="en-US" sz="2400" i="1" dirty="0">
                <a:latin typeface="+mj-lt"/>
              </a:rPr>
              <a:t>(u):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4373871"/>
              </p:ext>
            </p:extLst>
          </p:nvPr>
        </p:nvGraphicFramePr>
        <p:xfrm>
          <a:off x="1143000" y="5025965"/>
          <a:ext cx="3317221" cy="6031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815840" imgH="330120" progId="Equation.DSMT4">
                  <p:embed/>
                </p:oleObj>
              </mc:Choice>
              <mc:Fallback>
                <p:oleObj name="Equation" r:id="rId3" imgW="181584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43000" y="5025965"/>
                        <a:ext cx="3317221" cy="6031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8902753"/>
              </p:ext>
            </p:extLst>
          </p:nvPr>
        </p:nvGraphicFramePr>
        <p:xfrm>
          <a:off x="776609" y="1059597"/>
          <a:ext cx="7590781" cy="343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572000" imgH="2070000" progId="Equation.DSMT4">
                  <p:embed/>
                </p:oleObj>
              </mc:Choice>
              <mc:Fallback>
                <p:oleObj name="Equation" r:id="rId5" imgW="4572000" imgH="2070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76609" y="1059597"/>
                        <a:ext cx="7590781" cy="3436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09923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381000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Solution of the famous </a:t>
            </a:r>
            <a:r>
              <a:rPr lang="en-US" sz="2400" dirty="0" err="1"/>
              <a:t>Korteweg</a:t>
            </a:r>
            <a:r>
              <a:rPr lang="en-US" sz="2400" dirty="0"/>
              <a:t>-de </a:t>
            </a:r>
            <a:r>
              <a:rPr lang="en-US" sz="2400" dirty="0" err="1"/>
              <a:t>Vries</a:t>
            </a:r>
            <a:r>
              <a:rPr lang="en-US" sz="2400" dirty="0"/>
              <a:t> equation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Modified surface amplitude equation in terms of </a:t>
            </a:r>
            <a:r>
              <a:rPr lang="en-US" sz="2400" i="1" dirty="0">
                <a:latin typeface="Symbol" panose="05050102010706020507" pitchFamily="18" charset="2"/>
              </a:rPr>
              <a:t>h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3334924"/>
              </p:ext>
            </p:extLst>
          </p:nvPr>
        </p:nvGraphicFramePr>
        <p:xfrm>
          <a:off x="1847849" y="1852613"/>
          <a:ext cx="5358235" cy="834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076640" imgH="634680" progId="Equation.DSMT4">
                  <p:embed/>
                </p:oleObj>
              </mc:Choice>
              <mc:Fallback>
                <p:oleObj name="Equation" r:id="rId3" imgW="4076640" imgH="634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47849" y="1852613"/>
                        <a:ext cx="5358235" cy="8346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24000" y="3048000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Soliton</a:t>
            </a:r>
            <a:r>
              <a:rPr lang="en-US" sz="2400" dirty="0"/>
              <a:t> solution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7783966"/>
              </p:ext>
            </p:extLst>
          </p:nvPr>
        </p:nvGraphicFramePr>
        <p:xfrm>
          <a:off x="1675161" y="3581400"/>
          <a:ext cx="6478239" cy="18807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117760" imgH="1485720" progId="Equation.DSMT4">
                  <p:embed/>
                </p:oleObj>
              </mc:Choice>
              <mc:Fallback>
                <p:oleObj name="Equation" r:id="rId5" imgW="5117760" imgH="1485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75161" y="3581400"/>
                        <a:ext cx="6478239" cy="18807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257899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28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6018590"/>
              </p:ext>
            </p:extLst>
          </p:nvPr>
        </p:nvGraphicFramePr>
        <p:xfrm>
          <a:off x="533400" y="457200"/>
          <a:ext cx="7808913" cy="5780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845040" imgH="5067000" progId="Equation.DSMT4">
                  <p:embed/>
                </p:oleObj>
              </mc:Choice>
              <mc:Fallback>
                <p:oleObj name="Equation" r:id="rId3" imgW="6845040" imgH="5067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3400" y="457200"/>
                        <a:ext cx="7808913" cy="5780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98792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2365986"/>
            <a:ext cx="9144000" cy="2522483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509997"/>
              </p:ext>
            </p:extLst>
          </p:nvPr>
        </p:nvGraphicFramePr>
        <p:xfrm>
          <a:off x="457200" y="172085"/>
          <a:ext cx="6215556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025880" imgH="723600" progId="Equation.DSMT4">
                  <p:embed/>
                </p:oleObj>
              </mc:Choice>
              <mc:Fallback>
                <p:oleObj name="Equation" r:id="rId4" imgW="4025880" imgH="723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7200" y="172085"/>
                        <a:ext cx="6215556" cy="111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53C4E32C-A009-4E3C-934C-FD8BCF3CC109}"/>
              </a:ext>
            </a:extLst>
          </p:cNvPr>
          <p:cNvSpPr/>
          <p:nvPr/>
        </p:nvSpPr>
        <p:spPr>
          <a:xfrm>
            <a:off x="745578" y="1600200"/>
            <a:ext cx="72554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Two soliton solutions with different amplitudes --</a:t>
            </a:r>
          </a:p>
        </p:txBody>
      </p:sp>
    </p:spTree>
    <p:extLst>
      <p:ext uri="{BB962C8B-B14F-4D97-AF65-F5344CB8AC3E}">
        <p14:creationId xmlns:p14="http://schemas.microsoft.com/office/powerpoint/2010/main" val="2723489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2369" y="2133600"/>
            <a:ext cx="800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</a:rPr>
              <a:t>This material is covered in Chapter 10 of your textbook using similar notation.</a:t>
            </a:r>
          </a:p>
        </p:txBody>
      </p:sp>
    </p:spTree>
    <p:extLst>
      <p:ext uri="{BB962C8B-B14F-4D97-AF65-F5344CB8AC3E}">
        <p14:creationId xmlns:p14="http://schemas.microsoft.com/office/powerpoint/2010/main" val="16481849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52400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Relationship to “standard” form of </a:t>
            </a:r>
            <a:r>
              <a:rPr lang="en-US" sz="2400" dirty="0" err="1"/>
              <a:t>Korteweg</a:t>
            </a:r>
            <a:r>
              <a:rPr lang="en-US" sz="2400" dirty="0"/>
              <a:t>-de </a:t>
            </a:r>
            <a:r>
              <a:rPr lang="en-US" sz="2400" dirty="0" err="1"/>
              <a:t>Vries</a:t>
            </a:r>
            <a:r>
              <a:rPr lang="en-US" sz="2400" dirty="0"/>
              <a:t> equation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3708191"/>
              </p:ext>
            </p:extLst>
          </p:nvPr>
        </p:nvGraphicFramePr>
        <p:xfrm>
          <a:off x="952500" y="914400"/>
          <a:ext cx="5600700" cy="12088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647960" imgH="1002960" progId="Equation.DSMT4">
                  <p:embed/>
                </p:oleObj>
              </mc:Choice>
              <mc:Fallback>
                <p:oleObj name="Equation" r:id="rId3" imgW="4647960" imgH="1002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52500" y="914400"/>
                        <a:ext cx="5600700" cy="12088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097346"/>
              </p:ext>
            </p:extLst>
          </p:nvPr>
        </p:nvGraphicFramePr>
        <p:xfrm>
          <a:off x="952500" y="2697163"/>
          <a:ext cx="4755707" cy="1267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479760" imgH="927000" progId="Equation.DSMT4">
                  <p:embed/>
                </p:oleObj>
              </mc:Choice>
              <mc:Fallback>
                <p:oleObj name="Equation" r:id="rId5" imgW="3479760" imgH="927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52500" y="2697163"/>
                        <a:ext cx="4755707" cy="1267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1160694"/>
              </p:ext>
            </p:extLst>
          </p:nvPr>
        </p:nvGraphicFramePr>
        <p:xfrm>
          <a:off x="987942" y="4432589"/>
          <a:ext cx="4269858" cy="14348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136680" imgH="1054080" progId="Equation.DSMT4">
                  <p:embed/>
                </p:oleObj>
              </mc:Choice>
              <mc:Fallback>
                <p:oleObj name="Equation" r:id="rId7" imgW="3136680" imgH="1054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87942" y="4432589"/>
                        <a:ext cx="4269858" cy="14348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17938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1524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More details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9103707"/>
              </p:ext>
            </p:extLst>
          </p:nvPr>
        </p:nvGraphicFramePr>
        <p:xfrm>
          <a:off x="1143000" y="533400"/>
          <a:ext cx="6705600" cy="5800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270400" imgH="4559040" progId="Equation.DSMT4">
                  <p:embed/>
                </p:oleObj>
              </mc:Choice>
              <mc:Fallback>
                <p:oleObj name="Equation" r:id="rId3" imgW="5270400" imgH="455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43000" y="533400"/>
                        <a:ext cx="6705600" cy="58007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32489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47800" y="1524000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Soliton</a:t>
            </a:r>
            <a:r>
              <a:rPr lang="en-US" sz="2400" dirty="0"/>
              <a:t> solution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3222635"/>
              </p:ext>
            </p:extLst>
          </p:nvPr>
        </p:nvGraphicFramePr>
        <p:xfrm>
          <a:off x="457200" y="2574925"/>
          <a:ext cx="7790572" cy="22617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117760" imgH="1485720" progId="Equation.DSMT4">
                  <p:embed/>
                </p:oleObj>
              </mc:Choice>
              <mc:Fallback>
                <p:oleObj name="Equation" r:id="rId3" imgW="5117760" imgH="1485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" y="2574925"/>
                        <a:ext cx="7790572" cy="22617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133600" y="533400"/>
            <a:ext cx="388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8133561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5E487F-EED9-4BB1-9659-BC40325AB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BDCECE-1A85-406B-875B-883DFEF4E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34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1D9FAE-F23C-4253-8ED8-E788B4712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BC9BE6-C45C-4967-9AF9-09070B5E7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405" y="148273"/>
            <a:ext cx="6638595" cy="62080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B3EB07-76C7-4091-9FF4-0D37B4A6A1A5}"/>
              </a:ext>
            </a:extLst>
          </p:cNvPr>
          <p:cNvSpPr txBox="1"/>
          <p:nvPr/>
        </p:nvSpPr>
        <p:spPr>
          <a:xfrm>
            <a:off x="3065585" y="2316163"/>
            <a:ext cx="5791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  <a:hlinkClick r:id="rId4"/>
              </a:rPr>
              <a:t>https://www.macs.hw.ac.uk/~chris/scott_russell.html</a:t>
            </a:r>
            <a:endParaRPr lang="en-US" dirty="0">
              <a:latin typeface="+mj-lt"/>
            </a:endParaRPr>
          </a:p>
          <a:p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158809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73225" y="4419600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Some links:</a:t>
            </a:r>
          </a:p>
          <a:p>
            <a:r>
              <a:rPr lang="en-US" sz="2400" dirty="0">
                <a:latin typeface="+mj-lt"/>
              </a:rPr>
              <a:t>       Website – </a:t>
            </a:r>
            <a:r>
              <a:rPr lang="en-US" sz="2400" dirty="0">
                <a:latin typeface="+mj-lt"/>
                <a:hlinkClick r:id="rId3"/>
              </a:rPr>
              <a:t>http://www.ma.hw.ac.uk/solitons/</a:t>
            </a:r>
            <a:endParaRPr lang="en-US" sz="2400" dirty="0">
              <a:latin typeface="+mj-lt"/>
            </a:endParaRPr>
          </a:p>
        </p:txBody>
      </p:sp>
      <p:pic>
        <p:nvPicPr>
          <p:cNvPr id="394242" name="Picture 2" descr="http://www.ma.hw.ac.uk/solitons/soliton1b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95400"/>
            <a:ext cx="7210425" cy="492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" y="136525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Photo of canal soliton </a:t>
            </a:r>
            <a:r>
              <a:rPr lang="en-US" sz="2400" dirty="0">
                <a:latin typeface="+mj-lt"/>
                <a:hlinkClick r:id="rId3"/>
              </a:rPr>
              <a:t>http://www.ma.hw.ac.uk/solitons/</a:t>
            </a:r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    (link no longer active)</a:t>
            </a:r>
          </a:p>
        </p:txBody>
      </p:sp>
    </p:spTree>
    <p:extLst>
      <p:ext uri="{BB962C8B-B14F-4D97-AF65-F5344CB8AC3E}">
        <p14:creationId xmlns:p14="http://schemas.microsoft.com/office/powerpoint/2010/main" val="37979763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DCCC0A-5AB5-D382-7D97-F245FB1DC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C1C81C-0BA4-2D47-84A0-197753E15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34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6BB5F6-D316-5C50-D0FE-12ED4521E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9F12FE-7215-2B41-FE6A-7F4C2A5BB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35" y="685659"/>
            <a:ext cx="2514729" cy="54866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BA3F40-5989-F3F4-656F-D898AF3ED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762000"/>
            <a:ext cx="2578233" cy="497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59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158770" y="2895600"/>
            <a:ext cx="457200" cy="381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98853A-2A8D-B174-90F5-A20830186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70" y="304800"/>
            <a:ext cx="852803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33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F59B71-ACFF-391F-6599-BD83713D1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2A5F0B-C38A-A34A-600D-A55C04C34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34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5FA2B3-0B83-5A67-FB41-B36960859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 descr="A paper with math equations&#10;&#10;Description automatically generated">
            <a:extLst>
              <a:ext uri="{FF2B5EF4-FFF2-40B4-BE49-F238E27FC236}">
                <a16:creationId xmlns:a16="http://schemas.microsoft.com/office/drawing/2014/main" id="{0C182B28-1433-E6C3-D0BB-2708E74208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14" y="723845"/>
            <a:ext cx="8452086" cy="541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99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67F1DD-24FA-4BF4-A3B6-4C57E9CE4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58C855-4D8E-4A88-B399-15A8CCB74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34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2FE44E-DA3F-4F8C-B98C-FF31551ED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D9C725-412A-3D63-83C1-CF4467B12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7684"/>
            <a:ext cx="5943600" cy="639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869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1C3D81-1E3B-7B81-7D57-63057CF4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98AD61-FF23-5CB5-18BD-57AEFB3D4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34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2F1B2A-E654-F1F4-932D-1548D001D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EC6331-37CA-C8D2-5E64-8C2D80C82E27}"/>
              </a:ext>
            </a:extLst>
          </p:cNvPr>
          <p:cNvSpPr txBox="1"/>
          <p:nvPr/>
        </p:nvSpPr>
        <p:spPr>
          <a:xfrm>
            <a:off x="457200" y="381000"/>
            <a:ext cx="80772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Note about presentations</a:t>
            </a:r>
          </a:p>
          <a:p>
            <a:endParaRPr lang="en-US" sz="2400" dirty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+mj-lt"/>
              </a:rPr>
              <a:t>Please consult with me if you have any questions about the content, format, expectations, etc..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+mj-lt"/>
              </a:rPr>
              <a:t>Please prepare a ~ 10 (Mon) or 15 (Wed/Fri) minute presentation using </a:t>
            </a:r>
            <a:r>
              <a:rPr lang="en-US" sz="2400" dirty="0" err="1">
                <a:latin typeface="+mj-lt"/>
              </a:rPr>
              <a:t>powerpoint</a:t>
            </a:r>
            <a:r>
              <a:rPr lang="en-US" sz="2400" dirty="0">
                <a:latin typeface="+mj-lt"/>
              </a:rPr>
              <a:t> or equivalent software,   leaving ~ 5 minutes for questions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+mj-lt"/>
              </a:rPr>
              <a:t>Please turn in your presentation, your preparation notes, </a:t>
            </a:r>
            <a:r>
              <a:rPr lang="en-US" sz="2400" dirty="0" err="1">
                <a:latin typeface="+mj-lt"/>
              </a:rPr>
              <a:t>mathematica</a:t>
            </a:r>
            <a:r>
              <a:rPr lang="en-US" sz="2400" dirty="0">
                <a:latin typeface="+mj-lt"/>
              </a:rPr>
              <a:t>,  maple, </a:t>
            </a:r>
            <a:r>
              <a:rPr lang="en-US" sz="2400" dirty="0" err="1">
                <a:latin typeface="+mj-lt"/>
              </a:rPr>
              <a:t>matlab</a:t>
            </a:r>
            <a:r>
              <a:rPr lang="en-US" sz="2400" dirty="0">
                <a:latin typeface="+mj-lt"/>
              </a:rPr>
              <a:t>,…  work if appropriate.   If your topic follows a paper  or write-up from the literature, please also include a copy of that.</a:t>
            </a:r>
          </a:p>
        </p:txBody>
      </p:sp>
    </p:spTree>
    <p:extLst>
      <p:ext uri="{BB962C8B-B14F-4D97-AF65-F5344CB8AC3E}">
        <p14:creationId xmlns:p14="http://schemas.microsoft.com/office/powerpoint/2010/main" val="2929994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Cube 4"/>
          <p:cNvSpPr/>
          <p:nvPr/>
        </p:nvSpPr>
        <p:spPr>
          <a:xfrm>
            <a:off x="1066800" y="3962400"/>
            <a:ext cx="7848600" cy="2057400"/>
          </a:xfrm>
          <a:prstGeom prst="cube">
            <a:avLst>
              <a:gd name="adj" fmla="val 39601"/>
            </a:avLst>
          </a:prstGeom>
          <a:pattFill prst="zigZ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be 5"/>
          <p:cNvSpPr/>
          <p:nvPr/>
        </p:nvSpPr>
        <p:spPr>
          <a:xfrm>
            <a:off x="1066800" y="2895600"/>
            <a:ext cx="7848600" cy="3124200"/>
          </a:xfrm>
          <a:prstGeom prst="cube">
            <a:avLst/>
          </a:prstGeom>
          <a:solidFill>
            <a:schemeClr val="accent1">
              <a:alpha val="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77000" y="31242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p</a:t>
            </a:r>
            <a:r>
              <a:rPr lang="en-US" sz="2400" baseline="-25000" dirty="0">
                <a:latin typeface="+mj-lt"/>
              </a:rPr>
              <a:t>0</a:t>
            </a:r>
            <a:endParaRPr lang="en-US" sz="2400" dirty="0">
              <a:latin typeface="+mj-lt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6812280" y="3276600"/>
            <a:ext cx="274320" cy="7597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/>
          <p:cNvSpPr/>
          <p:nvPr/>
        </p:nvSpPr>
        <p:spPr>
          <a:xfrm>
            <a:off x="533400" y="4800600"/>
            <a:ext cx="304800" cy="1219200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8600" y="51816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h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903817" y="4991100"/>
            <a:ext cx="0" cy="10287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953000" y="4824036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z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066800" y="6248400"/>
            <a:ext cx="59436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239000" y="5939135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x</a:t>
            </a:r>
          </a:p>
        </p:txBody>
      </p:sp>
      <p:cxnSp>
        <p:nvCxnSpPr>
          <p:cNvPr id="15" name="Curved Connector 14"/>
          <p:cNvCxnSpPr/>
          <p:nvPr/>
        </p:nvCxnSpPr>
        <p:spPr>
          <a:xfrm flipV="1">
            <a:off x="1066800" y="4114800"/>
            <a:ext cx="7010400" cy="1066800"/>
          </a:xfrm>
          <a:prstGeom prst="curvedConnector3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172200" y="4191000"/>
            <a:ext cx="0" cy="533400"/>
          </a:xfrm>
          <a:prstGeom prst="straightConnector1">
            <a:avLst/>
          </a:prstGeom>
          <a:ln w="25400">
            <a:solidFill>
              <a:srgbClr val="FF000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562600" y="431226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Symbol" pitchFamily="18" charset="2"/>
              </a:rPr>
              <a:t>z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5334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Consider a container of water with average height h  and surface </a:t>
            </a:r>
            <a:r>
              <a:rPr lang="en-US" sz="2400" dirty="0" err="1">
                <a:latin typeface="+mj-lt"/>
              </a:rPr>
              <a:t>h+</a:t>
            </a:r>
            <a:r>
              <a:rPr lang="en-US" sz="2400" dirty="0" err="1">
                <a:latin typeface="Symbol" pitchFamily="18" charset="2"/>
              </a:rPr>
              <a:t>z</a:t>
            </a:r>
            <a:r>
              <a:rPr lang="en-US" sz="2400" dirty="0"/>
              <a:t>(</a:t>
            </a:r>
            <a:r>
              <a:rPr lang="en-US" sz="2400" dirty="0" err="1"/>
              <a:t>x,y,t</a:t>
            </a:r>
            <a:r>
              <a:rPr lang="en-US" sz="2400" dirty="0"/>
              <a:t>)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914400" y="4991100"/>
            <a:ext cx="1143000" cy="948035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447800" y="5329535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y</a:t>
            </a: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458550"/>
              </p:ext>
            </p:extLst>
          </p:nvPr>
        </p:nvGraphicFramePr>
        <p:xfrm>
          <a:off x="585355" y="2192952"/>
          <a:ext cx="6748462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441600" imgH="228600" progId="Equation.DSMT4">
                  <p:embed/>
                </p:oleObj>
              </mc:Choice>
              <mc:Fallback>
                <p:oleObj name="Equation" r:id="rId3" imgW="3441600" imgH="228600" progId="Equation.DSMT4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5355" y="2192952"/>
                        <a:ext cx="6748462" cy="522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89671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Cube 4"/>
          <p:cNvSpPr/>
          <p:nvPr/>
        </p:nvSpPr>
        <p:spPr>
          <a:xfrm>
            <a:off x="1066800" y="1828800"/>
            <a:ext cx="7848600" cy="2057400"/>
          </a:xfrm>
          <a:prstGeom prst="cube">
            <a:avLst>
              <a:gd name="adj" fmla="val 39601"/>
            </a:avLst>
          </a:prstGeom>
          <a:pattFill prst="zigZ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be 5"/>
          <p:cNvSpPr/>
          <p:nvPr/>
        </p:nvSpPr>
        <p:spPr>
          <a:xfrm>
            <a:off x="1066800" y="762000"/>
            <a:ext cx="7848600" cy="3124200"/>
          </a:xfrm>
          <a:prstGeom prst="cube">
            <a:avLst/>
          </a:prstGeom>
          <a:solidFill>
            <a:schemeClr val="accent1">
              <a:alpha val="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77000" y="9906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p</a:t>
            </a:r>
            <a:r>
              <a:rPr lang="en-US" sz="2400" baseline="-25000" dirty="0">
                <a:latin typeface="+mj-lt"/>
              </a:rPr>
              <a:t>0</a:t>
            </a:r>
            <a:endParaRPr lang="en-US" sz="2400" dirty="0">
              <a:latin typeface="+mj-lt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6812280" y="1143000"/>
            <a:ext cx="274320" cy="7597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/>
          <p:cNvSpPr/>
          <p:nvPr/>
        </p:nvSpPr>
        <p:spPr>
          <a:xfrm>
            <a:off x="533400" y="2667000"/>
            <a:ext cx="304800" cy="1219200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8600" y="30480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h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903817" y="2857500"/>
            <a:ext cx="0" cy="10287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953000" y="2690436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z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066800" y="4114800"/>
            <a:ext cx="59436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239000" y="3805535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x</a:t>
            </a:r>
          </a:p>
        </p:txBody>
      </p:sp>
      <p:cxnSp>
        <p:nvCxnSpPr>
          <p:cNvPr id="15" name="Curved Connector 14"/>
          <p:cNvCxnSpPr/>
          <p:nvPr/>
        </p:nvCxnSpPr>
        <p:spPr>
          <a:xfrm flipV="1">
            <a:off x="1066800" y="1981200"/>
            <a:ext cx="7010400" cy="1066800"/>
          </a:xfrm>
          <a:prstGeom prst="curvedConnector3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172200" y="2057400"/>
            <a:ext cx="0" cy="533400"/>
          </a:xfrm>
          <a:prstGeom prst="straightConnector1">
            <a:avLst/>
          </a:prstGeom>
          <a:ln w="25400">
            <a:solidFill>
              <a:srgbClr val="FF000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562600" y="217866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Symbol" pitchFamily="18" charset="2"/>
              </a:rPr>
              <a:t>z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914400" y="2857500"/>
            <a:ext cx="1143000" cy="948035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447800" y="3195935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y</a:t>
            </a: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6878421"/>
              </p:ext>
            </p:extLst>
          </p:nvPr>
        </p:nvGraphicFramePr>
        <p:xfrm>
          <a:off x="76200" y="4317702"/>
          <a:ext cx="4130675" cy="2119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539800" imgH="1295280" progId="Equation.DSMT4">
                  <p:embed/>
                </p:oleObj>
              </mc:Choice>
              <mc:Fallback>
                <p:oleObj name="Equation" r:id="rId3" imgW="2539800" imgH="129528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4317702"/>
                        <a:ext cx="4130675" cy="2119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0387316"/>
              </p:ext>
            </p:extLst>
          </p:nvPr>
        </p:nvGraphicFramePr>
        <p:xfrm>
          <a:off x="4067175" y="4743695"/>
          <a:ext cx="4972050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085920" imgH="1117440" progId="Equation.DSMT4">
                  <p:embed/>
                </p:oleObj>
              </mc:Choice>
              <mc:Fallback>
                <p:oleObj name="Equation" r:id="rId5" imgW="3085920" imgH="1117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67175" y="4743695"/>
                        <a:ext cx="4972050" cy="1800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03444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22445</TotalTime>
  <Words>1292</Words>
  <Application>Microsoft Office PowerPoint</Application>
  <PresentationFormat>On-screen Show (4:3)</PresentationFormat>
  <Paragraphs>259</Paragraphs>
  <Slides>35</Slides>
  <Notes>31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Symbol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WFU2011</dc:creator>
  <cp:lastModifiedBy>Holzwarth, Natalie</cp:lastModifiedBy>
  <cp:revision>1128</cp:revision>
  <cp:lastPrinted>2021-11-15T16:14:29Z</cp:lastPrinted>
  <dcterms:created xsi:type="dcterms:W3CDTF">2012-01-10T18:32:24Z</dcterms:created>
  <dcterms:modified xsi:type="dcterms:W3CDTF">2023-11-15T02:50:25Z</dcterms:modified>
</cp:coreProperties>
</file>