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handoutMasterIdLst>
    <p:handoutMasterId r:id="rId27"/>
  </p:handoutMasterIdLst>
  <p:sldIdLst>
    <p:sldId id="296" r:id="rId3"/>
    <p:sldId id="354" r:id="rId4"/>
    <p:sldId id="472" r:id="rId5"/>
    <p:sldId id="476" r:id="rId6"/>
    <p:sldId id="477" r:id="rId7"/>
    <p:sldId id="460" r:id="rId8"/>
    <p:sldId id="478" r:id="rId9"/>
    <p:sldId id="479" r:id="rId10"/>
    <p:sldId id="461" r:id="rId11"/>
    <p:sldId id="462" r:id="rId12"/>
    <p:sldId id="463" r:id="rId13"/>
    <p:sldId id="464" r:id="rId14"/>
    <p:sldId id="465" r:id="rId15"/>
    <p:sldId id="466" r:id="rId16"/>
    <p:sldId id="467" r:id="rId17"/>
    <p:sldId id="468" r:id="rId18"/>
    <p:sldId id="469" r:id="rId19"/>
    <p:sldId id="480" r:id="rId20"/>
    <p:sldId id="481" r:id="rId21"/>
    <p:sldId id="482" r:id="rId22"/>
    <p:sldId id="483" r:id="rId23"/>
    <p:sldId id="484" r:id="rId24"/>
    <p:sldId id="485"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66" d="100"/>
          <a:sy n="66" d="100"/>
        </p:scale>
        <p:origin x="972" y="4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12/8/2023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12/8/2023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9808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73047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465441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906382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90893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383207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117335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698803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4017354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590801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123634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12/08/2023</a:t>
            </a:r>
            <a:endParaRPr lang="en-US" dirty="0"/>
          </a:p>
        </p:txBody>
      </p:sp>
      <p:sp>
        <p:nvSpPr>
          <p:cNvPr id="5" name="Footer Placeholder 4"/>
          <p:cNvSpPr>
            <a:spLocks noGrp="1"/>
          </p:cNvSpPr>
          <p:nvPr>
            <p:ph type="ftr" sz="quarter" idx="11"/>
          </p:nvPr>
        </p:nvSpPr>
        <p:spPr/>
        <p:txBody>
          <a:bodyPr/>
          <a:lstStyle/>
          <a:p>
            <a:r>
              <a:rPr lang="en-US"/>
              <a:t>PHY 711  Fall 2023 -- Lecture 39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12/08/2023</a:t>
            </a:r>
            <a:endParaRPr lang="en-US" dirty="0"/>
          </a:p>
        </p:txBody>
      </p:sp>
      <p:sp>
        <p:nvSpPr>
          <p:cNvPr id="5" name="Footer Placeholder 4"/>
          <p:cNvSpPr>
            <a:spLocks noGrp="1"/>
          </p:cNvSpPr>
          <p:nvPr>
            <p:ph type="ftr" sz="quarter" idx="11"/>
          </p:nvPr>
        </p:nvSpPr>
        <p:spPr/>
        <p:txBody>
          <a:bodyPr/>
          <a:lstStyle/>
          <a:p>
            <a:r>
              <a:rPr lang="en-US"/>
              <a:t>PHY 711  Fall 2023 -- Lecture 39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12/08/2023</a:t>
            </a:r>
            <a:endParaRPr lang="en-US" dirty="0"/>
          </a:p>
        </p:txBody>
      </p:sp>
      <p:sp>
        <p:nvSpPr>
          <p:cNvPr id="5" name="Footer Placeholder 4"/>
          <p:cNvSpPr>
            <a:spLocks noGrp="1"/>
          </p:cNvSpPr>
          <p:nvPr>
            <p:ph type="ftr" sz="quarter" idx="11"/>
          </p:nvPr>
        </p:nvSpPr>
        <p:spPr/>
        <p:txBody>
          <a:bodyPr/>
          <a:lstStyle/>
          <a:p>
            <a:r>
              <a:rPr lang="en-US"/>
              <a:t>PHY 711  Fall 2023 -- Lecture 39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12/08/2023</a:t>
            </a:r>
            <a:endParaRPr lang="en-US" dirty="0"/>
          </a:p>
        </p:txBody>
      </p:sp>
      <p:sp>
        <p:nvSpPr>
          <p:cNvPr id="5" name="Footer Placeholder 4"/>
          <p:cNvSpPr>
            <a:spLocks noGrp="1"/>
          </p:cNvSpPr>
          <p:nvPr>
            <p:ph type="ftr" sz="quarter" idx="11"/>
          </p:nvPr>
        </p:nvSpPr>
        <p:spPr/>
        <p:txBody>
          <a:bodyPr/>
          <a:lstStyle/>
          <a:p>
            <a:r>
              <a:rPr lang="en-US"/>
              <a:t>PHY 711  Fall 2023 -- Lecture 39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12/08/2023</a:t>
            </a:r>
            <a:endParaRPr lang="en-US" dirty="0"/>
          </a:p>
        </p:txBody>
      </p:sp>
      <p:sp>
        <p:nvSpPr>
          <p:cNvPr id="5" name="Footer Placeholder 4"/>
          <p:cNvSpPr>
            <a:spLocks noGrp="1"/>
          </p:cNvSpPr>
          <p:nvPr>
            <p:ph type="ftr" sz="quarter" idx="11"/>
          </p:nvPr>
        </p:nvSpPr>
        <p:spPr/>
        <p:txBody>
          <a:bodyPr/>
          <a:lstStyle/>
          <a:p>
            <a:r>
              <a:rPr lang="en-US"/>
              <a:t>PHY 711  Fall 2023 -- Lecture 39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12/08/2023</a:t>
            </a:r>
            <a:endParaRPr lang="en-US" dirty="0"/>
          </a:p>
        </p:txBody>
      </p:sp>
      <p:sp>
        <p:nvSpPr>
          <p:cNvPr id="6" name="Footer Placeholder 5"/>
          <p:cNvSpPr>
            <a:spLocks noGrp="1"/>
          </p:cNvSpPr>
          <p:nvPr>
            <p:ph type="ftr" sz="quarter" idx="11"/>
          </p:nvPr>
        </p:nvSpPr>
        <p:spPr/>
        <p:txBody>
          <a:bodyPr/>
          <a:lstStyle/>
          <a:p>
            <a:r>
              <a:rPr lang="en-US"/>
              <a:t>PHY 711  Fall 2023 -- Lecture 39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12/08/2023</a:t>
            </a:r>
            <a:endParaRPr lang="en-US" dirty="0"/>
          </a:p>
        </p:txBody>
      </p:sp>
      <p:sp>
        <p:nvSpPr>
          <p:cNvPr id="8" name="Footer Placeholder 7"/>
          <p:cNvSpPr>
            <a:spLocks noGrp="1"/>
          </p:cNvSpPr>
          <p:nvPr>
            <p:ph type="ftr" sz="quarter" idx="11"/>
          </p:nvPr>
        </p:nvSpPr>
        <p:spPr/>
        <p:txBody>
          <a:bodyPr/>
          <a:lstStyle/>
          <a:p>
            <a:r>
              <a:rPr lang="en-US"/>
              <a:t>PHY 711  Fall 2023 -- Lecture 39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12/08/2023</a:t>
            </a:r>
            <a:endParaRPr lang="en-US" dirty="0"/>
          </a:p>
        </p:txBody>
      </p:sp>
      <p:sp>
        <p:nvSpPr>
          <p:cNvPr id="4" name="Footer Placeholder 3"/>
          <p:cNvSpPr>
            <a:spLocks noGrp="1"/>
          </p:cNvSpPr>
          <p:nvPr>
            <p:ph type="ftr" sz="quarter" idx="11"/>
          </p:nvPr>
        </p:nvSpPr>
        <p:spPr/>
        <p:txBody>
          <a:bodyPr/>
          <a:lstStyle/>
          <a:p>
            <a:r>
              <a:rPr lang="en-US"/>
              <a:t>PHY 711  Fall 2023 -- Lecture 39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12/08/2023</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12/08/2023</a:t>
            </a:r>
            <a:endParaRPr lang="en-US" dirty="0"/>
          </a:p>
        </p:txBody>
      </p:sp>
      <p:sp>
        <p:nvSpPr>
          <p:cNvPr id="6" name="Footer Placeholder 5"/>
          <p:cNvSpPr>
            <a:spLocks noGrp="1"/>
          </p:cNvSpPr>
          <p:nvPr>
            <p:ph type="ftr" sz="quarter" idx="11"/>
          </p:nvPr>
        </p:nvSpPr>
        <p:spPr/>
        <p:txBody>
          <a:bodyPr/>
          <a:lstStyle/>
          <a:p>
            <a:r>
              <a:rPr lang="en-US"/>
              <a:t>PHY 711  Fall 2023 -- Lecture 39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12/08/2023</a:t>
            </a:r>
            <a:endParaRPr lang="en-US" dirty="0"/>
          </a:p>
        </p:txBody>
      </p:sp>
      <p:sp>
        <p:nvSpPr>
          <p:cNvPr id="6" name="Footer Placeholder 5"/>
          <p:cNvSpPr>
            <a:spLocks noGrp="1"/>
          </p:cNvSpPr>
          <p:nvPr>
            <p:ph type="ftr" sz="quarter" idx="11"/>
          </p:nvPr>
        </p:nvSpPr>
        <p:spPr/>
        <p:txBody>
          <a:bodyPr/>
          <a:lstStyle/>
          <a:p>
            <a:r>
              <a:rPr lang="en-US"/>
              <a:t>PHY 711  Fall 2023 -- Lecture 39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12/08/2023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 Lecture 39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12/08/2023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 Lecture 39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9.wmf"/><Relationship Id="rId3" Type="http://schemas.openxmlformats.org/officeDocument/2006/relationships/oleObject" Target="../embeddings/oleObject12.bin"/><Relationship Id="rId7" Type="http://schemas.openxmlformats.org/officeDocument/2006/relationships/image" Target="../media/image16.wmf"/><Relationship Id="rId12" Type="http://schemas.openxmlformats.org/officeDocument/2006/relationships/oleObject" Target="../embeddings/oleObject16.bin"/><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oleObject" Target="../embeddings/oleObject13.bin"/><Relationship Id="rId11" Type="http://schemas.openxmlformats.org/officeDocument/2006/relationships/image" Target="../media/image18.wmf"/><Relationship Id="rId5" Type="http://schemas.openxmlformats.org/officeDocument/2006/relationships/image" Target="../media/image15.png"/><Relationship Id="rId10" Type="http://schemas.openxmlformats.org/officeDocument/2006/relationships/oleObject" Target="../embeddings/oleObject15.bin"/><Relationship Id="rId4" Type="http://schemas.openxmlformats.org/officeDocument/2006/relationships/image" Target="../media/image14.wmf"/><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21.wmf"/><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23.wmf"/><Relationship Id="rId5" Type="http://schemas.openxmlformats.org/officeDocument/2006/relationships/oleObject" Target="../embeddings/oleObject19.bin"/><Relationship Id="rId4" Type="http://schemas.openxmlformats.org/officeDocument/2006/relationships/image" Target="../media/image2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5.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image" Target="../media/image26.png"/><Relationship Id="rId7" Type="http://schemas.openxmlformats.org/officeDocument/2006/relationships/image" Target="../media/image28.wmf"/><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oleObject" Target="../embeddings/oleObject23.bin"/><Relationship Id="rId5" Type="http://schemas.openxmlformats.org/officeDocument/2006/relationships/image" Target="../media/image27.wmf"/><Relationship Id="rId4" Type="http://schemas.openxmlformats.org/officeDocument/2006/relationships/oleObject" Target="../embeddings/oleObject22.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30.wmf"/><Relationship Id="rId5" Type="http://schemas.openxmlformats.org/officeDocument/2006/relationships/oleObject" Target="../embeddings/oleObject26.bin"/><Relationship Id="rId4" Type="http://schemas.openxmlformats.org/officeDocument/2006/relationships/image" Target="../media/image2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32.wmf"/><Relationship Id="rId5" Type="http://schemas.openxmlformats.org/officeDocument/2006/relationships/oleObject" Target="../embeddings/oleObject28.bin"/><Relationship Id="rId4" Type="http://schemas.openxmlformats.org/officeDocument/2006/relationships/image" Target="../media/image3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3.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image" Target="../media/image34.wmf"/><Relationship Id="rId7" Type="http://schemas.openxmlformats.org/officeDocument/2006/relationships/image" Target="../media/image36.wmf"/><Relationship Id="rId2" Type="http://schemas.openxmlformats.org/officeDocument/2006/relationships/oleObject" Target="../embeddings/oleObject30.bin"/><Relationship Id="rId1" Type="http://schemas.openxmlformats.org/officeDocument/2006/relationships/slideLayout" Target="../slideLayouts/slideLayout12.xml"/><Relationship Id="rId6" Type="http://schemas.openxmlformats.org/officeDocument/2006/relationships/oleObject" Target="../embeddings/oleObject32.bin"/><Relationship Id="rId11" Type="http://schemas.openxmlformats.org/officeDocument/2006/relationships/image" Target="../media/image38.wmf"/><Relationship Id="rId5" Type="http://schemas.openxmlformats.org/officeDocument/2006/relationships/image" Target="../media/image35.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7.wmf"/></Relationships>
</file>

<file path=ppt/slides/_rels/slide19.xml.rels><?xml version="1.0" encoding="UTF-8" standalone="yes"?>
<Relationships xmlns="http://schemas.openxmlformats.org/package/2006/relationships"><Relationship Id="rId3" Type="http://schemas.openxmlformats.org/officeDocument/2006/relationships/image" Target="../media/image39.wmf"/><Relationship Id="rId7" Type="http://schemas.openxmlformats.org/officeDocument/2006/relationships/image" Target="../media/image41.wmf"/><Relationship Id="rId2" Type="http://schemas.openxmlformats.org/officeDocument/2006/relationships/oleObject" Target="../embeddings/oleObject35.bin"/><Relationship Id="rId1" Type="http://schemas.openxmlformats.org/officeDocument/2006/relationships/slideLayout" Target="../slideLayouts/slideLayout12.xml"/><Relationship Id="rId6" Type="http://schemas.openxmlformats.org/officeDocument/2006/relationships/oleObject" Target="../embeddings/oleObject37.bin"/><Relationship Id="rId5" Type="http://schemas.openxmlformats.org/officeDocument/2006/relationships/image" Target="../media/image40.wmf"/><Relationship Id="rId4" Type="http://schemas.openxmlformats.org/officeDocument/2006/relationships/oleObject" Target="../embeddings/oleObject36.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8.bin"/><Relationship Id="rId1" Type="http://schemas.openxmlformats.org/officeDocument/2006/relationships/slideLayout" Target="../slideLayouts/slideLayout12.xml"/><Relationship Id="rId5" Type="http://schemas.openxmlformats.org/officeDocument/2006/relationships/image" Target="../media/image43.wmf"/><Relationship Id="rId4" Type="http://schemas.openxmlformats.org/officeDocument/2006/relationships/oleObject" Target="../embeddings/oleObject39.bin"/></Relationships>
</file>

<file path=ppt/slides/_rels/slide21.xml.rels><?xml version="1.0" encoding="UTF-8" standalone="yes"?>
<Relationships xmlns="http://schemas.openxmlformats.org/package/2006/relationships"><Relationship Id="rId3" Type="http://schemas.openxmlformats.org/officeDocument/2006/relationships/image" Target="../media/image44.wmf"/><Relationship Id="rId7" Type="http://schemas.openxmlformats.org/officeDocument/2006/relationships/image" Target="../media/image46.wmf"/><Relationship Id="rId2" Type="http://schemas.openxmlformats.org/officeDocument/2006/relationships/oleObject" Target="../embeddings/oleObject40.bin"/><Relationship Id="rId1" Type="http://schemas.openxmlformats.org/officeDocument/2006/relationships/slideLayout" Target="../slideLayouts/slideLayout12.xml"/><Relationship Id="rId6" Type="http://schemas.openxmlformats.org/officeDocument/2006/relationships/oleObject" Target="../embeddings/oleObject42.bin"/><Relationship Id="rId5" Type="http://schemas.openxmlformats.org/officeDocument/2006/relationships/image" Target="../media/image45.wmf"/><Relationship Id="rId4" Type="http://schemas.openxmlformats.org/officeDocument/2006/relationships/oleObject" Target="../embeddings/oleObject41.bin"/></Relationships>
</file>

<file path=ppt/slides/_rels/slide22.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43.bin"/><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oleObject" Target="../embeddings/oleObject44.bin"/><Relationship Id="rId1" Type="http://schemas.openxmlformats.org/officeDocument/2006/relationships/slideLayout" Target="../slideLayouts/slideLayout12.xml"/><Relationship Id="rId5" Type="http://schemas.openxmlformats.org/officeDocument/2006/relationships/image" Target="../media/image49.wmf"/><Relationship Id="rId4" Type="http://schemas.openxmlformats.org/officeDocument/2006/relationships/oleObject" Target="../embeddings/oleObject45.bin"/></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7.x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5.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7.bin"/><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8.bin"/><Relationship Id="rId1" Type="http://schemas.openxmlformats.org/officeDocument/2006/relationships/slideLayout" Target="../slideLayouts/slideLayout12.xml"/><Relationship Id="rId5" Type="http://schemas.openxmlformats.org/officeDocument/2006/relationships/image" Target="../media/image10.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3.wmf"/><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oleObject" Target="../embeddings/oleObject11.bin"/><Relationship Id="rId5" Type="http://schemas.openxmlformats.org/officeDocument/2006/relationships/image" Target="../media/image12.png"/><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533400"/>
            <a:ext cx="8991600" cy="4739759"/>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1400" b="1" dirty="0"/>
          </a:p>
          <a:p>
            <a:pPr algn="ctr"/>
            <a:r>
              <a:rPr lang="en-US" sz="3200" b="1" dirty="0"/>
              <a:t>Notes on Lecture 39</a:t>
            </a:r>
          </a:p>
          <a:p>
            <a:pPr algn="ctr"/>
            <a:r>
              <a:rPr lang="en-US" sz="3200" b="1" dirty="0"/>
              <a:t> </a:t>
            </a:r>
          </a:p>
          <a:p>
            <a:pPr algn="ctr"/>
            <a:r>
              <a:rPr lang="en-US" sz="3200" b="1" dirty="0">
                <a:solidFill>
                  <a:schemeClr val="folHlink"/>
                </a:solidFill>
              </a:rPr>
              <a:t>Continuing review</a:t>
            </a:r>
          </a:p>
          <a:p>
            <a:pPr marL="514350" lvl="1" indent="-514350">
              <a:spcBef>
                <a:spcPct val="50000"/>
              </a:spcBef>
              <a:buFont typeface="+mj-lt"/>
              <a:buAutoNum type="arabicPeriod"/>
            </a:pPr>
            <a:r>
              <a:rPr lang="en-US" sz="3200" b="1" dirty="0">
                <a:solidFill>
                  <a:schemeClr val="folHlink"/>
                </a:solidFill>
              </a:rPr>
              <a:t>Mathematical methods</a:t>
            </a:r>
          </a:p>
          <a:p>
            <a:pPr marL="514350" lvl="1" indent="-514350">
              <a:spcBef>
                <a:spcPct val="50000"/>
              </a:spcBef>
              <a:buFont typeface="+mj-lt"/>
              <a:buAutoNum type="arabicPeriod"/>
            </a:pPr>
            <a:r>
              <a:rPr lang="en-US" sz="3200" b="1" dirty="0">
                <a:solidFill>
                  <a:schemeClr val="folHlink"/>
                </a:solidFill>
              </a:rPr>
              <a:t>Classical mechanics concepts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nvGraphicFramePr>
        <p:xfrm>
          <a:off x="1648883" y="1715664"/>
          <a:ext cx="387350" cy="550863"/>
        </p:xfrm>
        <a:graphic>
          <a:graphicData uri="http://schemas.openxmlformats.org/presentationml/2006/ole">
            <mc:AlternateContent xmlns:mc="http://schemas.openxmlformats.org/markup-compatibility/2006">
              <mc:Choice xmlns:v="urn:schemas-microsoft-com:vml" Requires="v">
                <p:oleObj name="数式" r:id="rId3" imgW="164880" imgH="241200" progId="Equation.3">
                  <p:embed/>
                </p:oleObj>
              </mc:Choice>
              <mc:Fallback>
                <p:oleObj name="数式" r:id="rId3" imgW="164880" imgH="241200" progId="Equation.3">
                  <p:embed/>
                  <p:pic>
                    <p:nvPicPr>
                      <p:cNvPr id="5" name="Object 4"/>
                      <p:cNvPicPr>
                        <a:picLocks noChangeAspect="1" noChangeArrowheads="1"/>
                      </p:cNvPicPr>
                      <p:nvPr/>
                    </p:nvPicPr>
                    <p:blipFill>
                      <a:blip r:embed="rId4"/>
                      <a:srcRect/>
                      <a:stretch>
                        <a:fillRect/>
                      </a:stretch>
                    </p:blipFill>
                    <p:spPr bwMode="auto">
                      <a:xfrm>
                        <a:off x="1648883" y="1715664"/>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304800" y="2232660"/>
            <a:ext cx="3513668" cy="3863340"/>
            <a:chOff x="304800" y="1447800"/>
            <a:chExt cx="3513668" cy="3863340"/>
          </a:xfrm>
        </p:grpSpPr>
        <p:pic>
          <p:nvPicPr>
            <p:cNvPr id="7" name="Picture 2" descr="http://upload.wikimedia.org/wikipedia/commons/thumb/a/a1/Eulerangles.svg/300px-Eulerangles.sv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447800"/>
              <a:ext cx="3429000" cy="386334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24000" y="4267200"/>
              <a:ext cx="361950" cy="457200"/>
            </a:xfrm>
            <a:prstGeom prst="rect">
              <a:avLst/>
            </a:prstGeom>
            <a:noFill/>
          </p:spPr>
          <p:txBody>
            <a:bodyPr wrap="square" rtlCol="0">
              <a:spAutoFit/>
            </a:bodyPr>
            <a:lstStyle/>
            <a:p>
              <a:r>
                <a:rPr lang="en-US" sz="2400" b="1" dirty="0">
                  <a:solidFill>
                    <a:srgbClr val="00B0F0"/>
                  </a:solidFill>
                  <a:latin typeface="+mj-lt"/>
                </a:rPr>
                <a:t>y</a:t>
              </a:r>
            </a:p>
          </p:txBody>
        </p:sp>
        <p:cxnSp>
          <p:nvCxnSpPr>
            <p:cNvPr id="9" name="Straight Arrow Connector 8"/>
            <p:cNvCxnSpPr/>
            <p:nvPr/>
          </p:nvCxnSpPr>
          <p:spPr>
            <a:xfrm flipH="1">
              <a:off x="304800" y="3810000"/>
              <a:ext cx="1638300"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3352800"/>
              <a:ext cx="361950" cy="457200"/>
            </a:xfrm>
            <a:prstGeom prst="rect">
              <a:avLst/>
            </a:prstGeom>
            <a:solidFill>
              <a:schemeClr val="bg1"/>
            </a:solidFill>
          </p:spPr>
          <p:txBody>
            <a:bodyPr wrap="square" rtlCol="0">
              <a:spAutoFit/>
            </a:bodyPr>
            <a:lstStyle/>
            <a:p>
              <a:r>
                <a:rPr lang="en-US" sz="2400" b="1" dirty="0">
                  <a:solidFill>
                    <a:srgbClr val="00B0F0"/>
                  </a:solidFill>
                  <a:latin typeface="+mj-lt"/>
                </a:rPr>
                <a:t>x</a:t>
              </a:r>
            </a:p>
          </p:txBody>
        </p:sp>
        <p:sp>
          <p:nvSpPr>
            <p:cNvPr id="11" name="TextBox 10"/>
            <p:cNvSpPr txBox="1"/>
            <p:nvPr/>
          </p:nvSpPr>
          <p:spPr>
            <a:xfrm>
              <a:off x="2971801" y="3657600"/>
              <a:ext cx="846667" cy="457200"/>
            </a:xfrm>
            <a:prstGeom prst="rect">
              <a:avLst/>
            </a:prstGeom>
            <a:solidFill>
              <a:schemeClr val="bg1"/>
            </a:solidFill>
          </p:spPr>
          <p:txBody>
            <a:bodyPr wrap="square" rtlCol="0">
              <a:spAutoFit/>
            </a:bodyPr>
            <a:lstStyle/>
            <a:p>
              <a:r>
                <a:rPr lang="en-US" sz="2400" b="1" dirty="0">
                  <a:solidFill>
                    <a:srgbClr val="FF0000"/>
                  </a:solidFill>
                  <a:latin typeface="+mj-lt"/>
                </a:rPr>
                <a:t>y</a:t>
              </a:r>
            </a:p>
          </p:txBody>
        </p:sp>
        <p:cxnSp>
          <p:nvCxnSpPr>
            <p:cNvPr id="12" name="Straight Arrow Connector 11"/>
            <p:cNvCxnSpPr/>
            <p:nvPr/>
          </p:nvCxnSpPr>
          <p:spPr>
            <a:xfrm flipH="1">
              <a:off x="1295400" y="4724400"/>
              <a:ext cx="228600" cy="5867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09650" y="4648200"/>
              <a:ext cx="361950" cy="457200"/>
            </a:xfrm>
            <a:prstGeom prst="rect">
              <a:avLst/>
            </a:prstGeom>
            <a:solidFill>
              <a:schemeClr val="bg1"/>
            </a:solidFill>
          </p:spPr>
          <p:txBody>
            <a:bodyPr wrap="square" rtlCol="0">
              <a:spAutoFit/>
            </a:bodyPr>
            <a:lstStyle/>
            <a:p>
              <a:r>
                <a:rPr lang="en-US" sz="2400" b="1" dirty="0">
                  <a:solidFill>
                    <a:srgbClr val="FF0000"/>
                  </a:solidFill>
                  <a:latin typeface="+mj-lt"/>
                </a:rPr>
                <a:t>x</a:t>
              </a:r>
            </a:p>
          </p:txBody>
        </p:sp>
        <p:cxnSp>
          <p:nvCxnSpPr>
            <p:cNvPr id="14" name="Straight Arrow Connector 13"/>
            <p:cNvCxnSpPr/>
            <p:nvPr/>
          </p:nvCxnSpPr>
          <p:spPr>
            <a:xfrm flipV="1">
              <a:off x="1943100" y="2362200"/>
              <a:ext cx="647700" cy="137160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4600" y="2057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6" name="Object 15"/>
          <p:cNvGraphicFramePr>
            <a:graphicFrameLocks noChangeAspect="1"/>
          </p:cNvGraphicFramePr>
          <p:nvPr/>
        </p:nvGraphicFramePr>
        <p:xfrm>
          <a:off x="3048000" y="5506085"/>
          <a:ext cx="387350" cy="522288"/>
        </p:xfrm>
        <a:graphic>
          <a:graphicData uri="http://schemas.openxmlformats.org/presentationml/2006/ole">
            <mc:AlternateContent xmlns:mc="http://schemas.openxmlformats.org/markup-compatibility/2006">
              <mc:Choice xmlns:v="urn:schemas-microsoft-com:vml" Requires="v">
                <p:oleObj name="数式" r:id="rId6" imgW="164880" imgH="228600" progId="Equation.3">
                  <p:embed/>
                </p:oleObj>
              </mc:Choice>
              <mc:Fallback>
                <p:oleObj name="数式" r:id="rId6" imgW="164880" imgH="228600" progId="Equation.3">
                  <p:embed/>
                  <p:pic>
                    <p:nvPicPr>
                      <p:cNvPr id="16" name="Object 15"/>
                      <p:cNvPicPr>
                        <a:picLocks noChangeAspect="1" noChangeArrowheads="1"/>
                      </p:cNvPicPr>
                      <p:nvPr/>
                    </p:nvPicPr>
                    <p:blipFill>
                      <a:blip r:embed="rId7"/>
                      <a:srcRect/>
                      <a:stretch>
                        <a:fillRect/>
                      </a:stretch>
                    </p:blipFill>
                    <p:spPr bwMode="auto">
                      <a:xfrm>
                        <a:off x="3048000" y="5506085"/>
                        <a:ext cx="3873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nvGraphicFramePr>
        <p:xfrm>
          <a:off x="152400" y="3586797"/>
          <a:ext cx="387350" cy="550863"/>
        </p:xfrm>
        <a:graphic>
          <a:graphicData uri="http://schemas.openxmlformats.org/presentationml/2006/ole">
            <mc:AlternateContent xmlns:mc="http://schemas.openxmlformats.org/markup-compatibility/2006">
              <mc:Choice xmlns:v="urn:schemas-microsoft-com:vml" Requires="v">
                <p:oleObj name="数式" r:id="rId8" imgW="164880" imgH="241200" progId="Equation.3">
                  <p:embed/>
                </p:oleObj>
              </mc:Choice>
              <mc:Fallback>
                <p:oleObj name="数式" r:id="rId8" imgW="164880" imgH="241200" progId="Equation.3">
                  <p:embed/>
                  <p:pic>
                    <p:nvPicPr>
                      <p:cNvPr id="17" name="Object 16"/>
                      <p:cNvPicPr>
                        <a:picLocks noChangeAspect="1" noChangeArrowheads="1"/>
                      </p:cNvPicPr>
                      <p:nvPr/>
                    </p:nvPicPr>
                    <p:blipFill>
                      <a:blip r:embed="rId9"/>
                      <a:srcRect/>
                      <a:stretch>
                        <a:fillRect/>
                      </a:stretch>
                    </p:blipFill>
                    <p:spPr bwMode="auto">
                      <a:xfrm>
                        <a:off x="152400" y="3586797"/>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nvGraphicFramePr>
        <p:xfrm>
          <a:off x="2819400" y="1146017"/>
          <a:ext cx="3128962" cy="550862"/>
        </p:xfrm>
        <a:graphic>
          <a:graphicData uri="http://schemas.openxmlformats.org/presentationml/2006/ole">
            <mc:AlternateContent xmlns:mc="http://schemas.openxmlformats.org/markup-compatibility/2006">
              <mc:Choice xmlns:v="urn:schemas-microsoft-com:vml" Requires="v">
                <p:oleObj name="数式" r:id="rId10" imgW="1333440" imgH="241200" progId="Equation.3">
                  <p:embed/>
                </p:oleObj>
              </mc:Choice>
              <mc:Fallback>
                <p:oleObj name="数式" r:id="rId10" imgW="1333440" imgH="241200" progId="Equation.3">
                  <p:embed/>
                  <p:pic>
                    <p:nvPicPr>
                      <p:cNvPr id="18" name="Object 17"/>
                      <p:cNvPicPr>
                        <a:picLocks noChangeAspect="1" noChangeArrowheads="1"/>
                      </p:cNvPicPr>
                      <p:nvPr/>
                    </p:nvPicPr>
                    <p:blipFill>
                      <a:blip r:embed="rId11"/>
                      <a:srcRect/>
                      <a:stretch>
                        <a:fillRect/>
                      </a:stretch>
                    </p:blipFill>
                    <p:spPr bwMode="auto">
                      <a:xfrm>
                        <a:off x="2819400" y="1146017"/>
                        <a:ext cx="3128962"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nvGraphicFramePr>
        <p:xfrm>
          <a:off x="3445832" y="1997710"/>
          <a:ext cx="5698168" cy="2146300"/>
        </p:xfrm>
        <a:graphic>
          <a:graphicData uri="http://schemas.openxmlformats.org/presentationml/2006/ole">
            <mc:AlternateContent xmlns:mc="http://schemas.openxmlformats.org/markup-compatibility/2006">
              <mc:Choice xmlns:v="urn:schemas-microsoft-com:vml" Requires="v">
                <p:oleObj name="Equation" r:id="rId12" imgW="3200400" imgH="1244520" progId="Equation.DSMT4">
                  <p:embed/>
                </p:oleObj>
              </mc:Choice>
              <mc:Fallback>
                <p:oleObj name="Equation" r:id="rId12" imgW="3200400" imgH="1244520" progId="Equation.DSMT4">
                  <p:embed/>
                  <p:pic>
                    <p:nvPicPr>
                      <p:cNvPr id="19" name="Object 18"/>
                      <p:cNvPicPr>
                        <a:picLocks noChangeAspect="1" noChangeArrowheads="1"/>
                      </p:cNvPicPr>
                      <p:nvPr/>
                    </p:nvPicPr>
                    <p:blipFill>
                      <a:blip r:embed="rId13"/>
                      <a:srcRect/>
                      <a:stretch>
                        <a:fillRect/>
                      </a:stretch>
                    </p:blipFill>
                    <p:spPr bwMode="auto">
                      <a:xfrm>
                        <a:off x="3445832" y="1997710"/>
                        <a:ext cx="5698168" cy="2146300"/>
                      </a:xfrm>
                      <a:prstGeom prst="rect">
                        <a:avLst/>
                      </a:prstGeom>
                      <a:solidFill>
                        <a:srgbClr val="FFFF00"/>
                      </a:solidFill>
                      <a:ln>
                        <a:noFill/>
                      </a:ln>
                    </p:spPr>
                  </p:pic>
                </p:oleObj>
              </mc:Fallback>
            </mc:AlternateContent>
          </a:graphicData>
        </a:graphic>
      </p:graphicFrame>
      <p:sp>
        <p:nvSpPr>
          <p:cNvPr id="20" name="TextBox 19"/>
          <p:cNvSpPr txBox="1"/>
          <p:nvPr/>
        </p:nvSpPr>
        <p:spPr>
          <a:xfrm>
            <a:off x="152400" y="228600"/>
            <a:ext cx="8839200" cy="830997"/>
          </a:xfrm>
          <a:prstGeom prst="rect">
            <a:avLst/>
          </a:prstGeom>
          <a:noFill/>
        </p:spPr>
        <p:txBody>
          <a:bodyPr wrap="square" rtlCol="0">
            <a:spAutoFit/>
          </a:bodyPr>
          <a:lstStyle/>
          <a:p>
            <a:r>
              <a:rPr lang="en-US" sz="2400" dirty="0">
                <a:latin typeface="+mj-lt"/>
              </a:rPr>
              <a:t>Euler’s transformation between body fixed and inertial reference frames</a:t>
            </a:r>
          </a:p>
        </p:txBody>
      </p:sp>
    </p:spTree>
    <p:extLst>
      <p:ext uri="{BB962C8B-B14F-4D97-AF65-F5344CB8AC3E}">
        <p14:creationId xmlns:p14="http://schemas.microsoft.com/office/powerpoint/2010/main" val="2772162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24293" t="6681" r="54765" b="18163"/>
          <a:stretch/>
        </p:blipFill>
        <p:spPr>
          <a:xfrm>
            <a:off x="2575560" y="2400334"/>
            <a:ext cx="4952904" cy="4457666"/>
          </a:xfrm>
          <a:prstGeom prst="rect">
            <a:avLst/>
          </a:prstGeom>
        </p:spPr>
      </p:pic>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7" name="Object 6"/>
          <p:cNvGraphicFramePr>
            <a:graphicFrameLocks noChangeAspect="1"/>
          </p:cNvGraphicFramePr>
          <p:nvPr/>
        </p:nvGraphicFramePr>
        <p:xfrm>
          <a:off x="436880" y="261971"/>
          <a:ext cx="7581900" cy="2290763"/>
        </p:xfrm>
        <a:graphic>
          <a:graphicData uri="http://schemas.openxmlformats.org/presentationml/2006/ole">
            <mc:AlternateContent xmlns:mc="http://schemas.openxmlformats.org/markup-compatibility/2006">
              <mc:Choice xmlns:v="urn:schemas-microsoft-com:vml" Requires="v">
                <p:oleObj name="Equation" r:id="rId4" imgW="5079960" imgH="1536480" progId="Equation.DSMT4">
                  <p:embed/>
                </p:oleObj>
              </mc:Choice>
              <mc:Fallback>
                <p:oleObj name="Equation" r:id="rId4" imgW="5079960" imgH="1536480" progId="Equation.DSMT4">
                  <p:embed/>
                  <p:pic>
                    <p:nvPicPr>
                      <p:cNvPr id="7" name="Object 6"/>
                      <p:cNvPicPr/>
                      <p:nvPr/>
                    </p:nvPicPr>
                    <p:blipFill>
                      <a:blip r:embed="rId5"/>
                      <a:stretch>
                        <a:fillRect/>
                      </a:stretch>
                    </p:blipFill>
                    <p:spPr>
                      <a:xfrm>
                        <a:off x="436880" y="261971"/>
                        <a:ext cx="7581900" cy="2290763"/>
                      </a:xfrm>
                      <a:prstGeom prst="rect">
                        <a:avLst/>
                      </a:prstGeom>
                    </p:spPr>
                  </p:pic>
                </p:oleObj>
              </mc:Fallback>
            </mc:AlternateContent>
          </a:graphicData>
        </a:graphic>
      </p:graphicFrame>
      <p:sp>
        <p:nvSpPr>
          <p:cNvPr id="8" name="TextBox 7"/>
          <p:cNvSpPr txBox="1"/>
          <p:nvPr/>
        </p:nvSpPr>
        <p:spPr>
          <a:xfrm>
            <a:off x="1755429" y="4262735"/>
            <a:ext cx="987771" cy="461665"/>
          </a:xfrm>
          <a:prstGeom prst="rect">
            <a:avLst/>
          </a:prstGeom>
          <a:noFill/>
        </p:spPr>
        <p:txBody>
          <a:bodyPr wrap="none" rtlCol="0">
            <a:spAutoFit/>
          </a:bodyPr>
          <a:lstStyle/>
          <a:p>
            <a:r>
              <a:rPr lang="en-US" sz="2400" i="1" dirty="0">
                <a:latin typeface="+mj-lt"/>
              </a:rPr>
              <a:t>V(</a:t>
            </a:r>
            <a:r>
              <a:rPr lang="en-US" sz="2400" i="1" dirty="0" err="1">
                <a:latin typeface="+mj-lt"/>
              </a:rPr>
              <a:t>x,y</a:t>
            </a:r>
            <a:r>
              <a:rPr lang="en-US" sz="2400" i="1" dirty="0">
                <a:latin typeface="+mj-lt"/>
              </a:rPr>
              <a:t>)</a:t>
            </a:r>
          </a:p>
        </p:txBody>
      </p:sp>
      <p:sp>
        <p:nvSpPr>
          <p:cNvPr id="9" name="TextBox 8"/>
          <p:cNvSpPr txBox="1"/>
          <p:nvPr/>
        </p:nvSpPr>
        <p:spPr>
          <a:xfrm>
            <a:off x="0" y="35901"/>
            <a:ext cx="9144000" cy="461665"/>
          </a:xfrm>
          <a:prstGeom prst="rect">
            <a:avLst/>
          </a:prstGeom>
          <a:noFill/>
        </p:spPr>
        <p:txBody>
          <a:bodyPr wrap="square" rtlCol="0">
            <a:spAutoFit/>
          </a:bodyPr>
          <a:lstStyle/>
          <a:p>
            <a:r>
              <a:rPr lang="en-US" sz="2400" dirty="0">
                <a:latin typeface="+mj-lt"/>
              </a:rPr>
              <a:t>Normal modes of vibration -- potential in 2 and more dimensions</a:t>
            </a:r>
          </a:p>
        </p:txBody>
      </p:sp>
    </p:spTree>
    <p:extLst>
      <p:ext uri="{BB962C8B-B14F-4D97-AF65-F5344CB8AC3E}">
        <p14:creationId xmlns:p14="http://schemas.microsoft.com/office/powerpoint/2010/main" val="2838462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762000" y="609600"/>
            <a:ext cx="7010400" cy="830997"/>
          </a:xfrm>
          <a:prstGeom prst="rect">
            <a:avLst/>
          </a:prstGeom>
          <a:noFill/>
        </p:spPr>
        <p:txBody>
          <a:bodyPr wrap="square" rtlCol="0">
            <a:spAutoFit/>
          </a:bodyPr>
          <a:lstStyle/>
          <a:p>
            <a:r>
              <a:rPr lang="en-US" sz="2400" dirty="0">
                <a:latin typeface="+mj-lt"/>
              </a:rPr>
              <a:t>Example – normal modes of a system with the symmetry of an equilateral triangle -- continued</a:t>
            </a:r>
          </a:p>
        </p:txBody>
      </p:sp>
      <p:grpSp>
        <p:nvGrpSpPr>
          <p:cNvPr id="6" name="Group 5"/>
          <p:cNvGrpSpPr/>
          <p:nvPr/>
        </p:nvGrpSpPr>
        <p:grpSpPr>
          <a:xfrm>
            <a:off x="76200" y="1931015"/>
            <a:ext cx="4267200" cy="3369350"/>
            <a:chOff x="533400" y="1931015"/>
            <a:chExt cx="4267200" cy="3369350"/>
          </a:xfrm>
        </p:grpSpPr>
        <p:grpSp>
          <p:nvGrpSpPr>
            <p:cNvPr id="7" name="Group 6"/>
            <p:cNvGrpSpPr/>
            <p:nvPr/>
          </p:nvGrpSpPr>
          <p:grpSpPr>
            <a:xfrm>
              <a:off x="533400" y="1931015"/>
              <a:ext cx="4267200" cy="3369350"/>
              <a:chOff x="533400" y="1931015"/>
              <a:chExt cx="4267200" cy="3369350"/>
            </a:xfrm>
          </p:grpSpPr>
          <p:grpSp>
            <p:nvGrpSpPr>
              <p:cNvPr id="10" name="Group 9"/>
              <p:cNvGrpSpPr/>
              <p:nvPr/>
            </p:nvGrpSpPr>
            <p:grpSpPr>
              <a:xfrm>
                <a:off x="533400" y="1931015"/>
                <a:ext cx="3238500" cy="3026450"/>
                <a:chOff x="2171700" y="1931015"/>
                <a:chExt cx="3238500" cy="3026450"/>
              </a:xfrm>
            </p:grpSpPr>
            <p:sp>
              <p:nvSpPr>
                <p:cNvPr id="17" name="Isosceles Triangle 16"/>
                <p:cNvSpPr/>
                <p:nvPr/>
              </p:nvSpPr>
              <p:spPr>
                <a:xfrm>
                  <a:off x="2362200" y="2133600"/>
                  <a:ext cx="2895600" cy="2514600"/>
                </a:xfrm>
                <a:prstGeom prst="triangle">
                  <a:avLst/>
                </a:prstGeom>
                <a:noFill/>
                <a:ln w="1016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171700" y="44577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619500" y="19431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029200" y="44958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171700" y="4495800"/>
                  <a:ext cx="381000" cy="461665"/>
                </a:xfrm>
                <a:prstGeom prst="rect">
                  <a:avLst/>
                </a:prstGeom>
                <a:noFill/>
              </p:spPr>
              <p:txBody>
                <a:bodyPr wrap="square" rtlCol="0">
                  <a:spAutoFit/>
                </a:bodyPr>
                <a:lstStyle/>
                <a:p>
                  <a:r>
                    <a:rPr lang="en-US" sz="2400" dirty="0">
                      <a:solidFill>
                        <a:schemeClr val="bg1"/>
                      </a:solidFill>
                      <a:latin typeface="+mj-lt"/>
                    </a:rPr>
                    <a:t>1</a:t>
                  </a:r>
                </a:p>
              </p:txBody>
            </p:sp>
            <p:sp>
              <p:nvSpPr>
                <p:cNvPr id="22" name="TextBox 21"/>
                <p:cNvSpPr txBox="1"/>
                <p:nvPr/>
              </p:nvSpPr>
              <p:spPr>
                <a:xfrm>
                  <a:off x="3596640" y="1931015"/>
                  <a:ext cx="381000" cy="461665"/>
                </a:xfrm>
                <a:prstGeom prst="rect">
                  <a:avLst/>
                </a:prstGeom>
                <a:noFill/>
              </p:spPr>
              <p:txBody>
                <a:bodyPr wrap="square" rtlCol="0">
                  <a:spAutoFit/>
                </a:bodyPr>
                <a:lstStyle/>
                <a:p>
                  <a:r>
                    <a:rPr lang="en-US" sz="2400" dirty="0">
                      <a:solidFill>
                        <a:schemeClr val="bg1"/>
                      </a:solidFill>
                      <a:latin typeface="+mj-lt"/>
                    </a:rPr>
                    <a:t>3</a:t>
                  </a:r>
                </a:p>
              </p:txBody>
            </p:sp>
            <p:sp>
              <p:nvSpPr>
                <p:cNvPr id="23" name="TextBox 22"/>
                <p:cNvSpPr txBox="1"/>
                <p:nvPr/>
              </p:nvSpPr>
              <p:spPr>
                <a:xfrm>
                  <a:off x="5029200" y="4495800"/>
                  <a:ext cx="381000" cy="461665"/>
                </a:xfrm>
                <a:prstGeom prst="rect">
                  <a:avLst/>
                </a:prstGeom>
                <a:noFill/>
              </p:spPr>
              <p:txBody>
                <a:bodyPr wrap="square" rtlCol="0">
                  <a:spAutoFit/>
                </a:bodyPr>
                <a:lstStyle/>
                <a:p>
                  <a:r>
                    <a:rPr lang="en-US" sz="2400" dirty="0">
                      <a:solidFill>
                        <a:schemeClr val="bg1"/>
                      </a:solidFill>
                      <a:latin typeface="+mj-lt"/>
                    </a:rPr>
                    <a:t>2</a:t>
                  </a:r>
                </a:p>
              </p:txBody>
            </p:sp>
          </p:grpSp>
          <p:cxnSp>
            <p:nvCxnSpPr>
              <p:cNvPr id="11" name="Straight Arrow Connector 10"/>
              <p:cNvCxnSpPr/>
              <p:nvPr/>
            </p:nvCxnSpPr>
            <p:spPr>
              <a:xfrm>
                <a:off x="838200" y="4726633"/>
                <a:ext cx="304800" cy="4549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286000" y="2209800"/>
                <a:ext cx="533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657600" y="4267200"/>
                <a:ext cx="6096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43000" y="4838700"/>
                <a:ext cx="685800" cy="461665"/>
              </a:xfrm>
              <a:prstGeom prst="rect">
                <a:avLst/>
              </a:prstGeom>
              <a:noFill/>
            </p:spPr>
            <p:txBody>
              <a:bodyPr wrap="square" rtlCol="0">
                <a:spAutoFit/>
              </a:bodyPr>
              <a:lstStyle/>
              <a:p>
                <a:r>
                  <a:rPr lang="en-US" sz="2400" b="1" dirty="0">
                    <a:latin typeface="+mj-lt"/>
                  </a:rPr>
                  <a:t>u</a:t>
                </a:r>
                <a:r>
                  <a:rPr lang="en-US" sz="2400" b="1" baseline="-25000" dirty="0">
                    <a:latin typeface="+mj-lt"/>
                  </a:rPr>
                  <a:t>1</a:t>
                </a:r>
                <a:endParaRPr lang="en-US" sz="2400" b="1" dirty="0">
                  <a:latin typeface="+mj-lt"/>
                </a:endParaRPr>
              </a:p>
            </p:txBody>
          </p:sp>
          <p:sp>
            <p:nvSpPr>
              <p:cNvPr id="15" name="TextBox 14"/>
              <p:cNvSpPr txBox="1"/>
              <p:nvPr/>
            </p:nvSpPr>
            <p:spPr>
              <a:xfrm>
                <a:off x="2895600" y="1981200"/>
                <a:ext cx="685800" cy="461665"/>
              </a:xfrm>
              <a:prstGeom prst="rect">
                <a:avLst/>
              </a:prstGeom>
              <a:noFill/>
            </p:spPr>
            <p:txBody>
              <a:bodyPr wrap="square" rtlCol="0">
                <a:spAutoFit/>
              </a:bodyPr>
              <a:lstStyle/>
              <a:p>
                <a:r>
                  <a:rPr lang="en-US" sz="2400" b="1" dirty="0">
                    <a:latin typeface="+mj-lt"/>
                  </a:rPr>
                  <a:t>u</a:t>
                </a:r>
                <a:r>
                  <a:rPr lang="en-US" sz="2400" b="1" baseline="-25000" dirty="0">
                    <a:latin typeface="+mj-lt"/>
                  </a:rPr>
                  <a:t>3</a:t>
                </a:r>
                <a:endParaRPr lang="en-US" sz="2400" b="1" dirty="0">
                  <a:latin typeface="+mj-lt"/>
                </a:endParaRPr>
              </a:p>
            </p:txBody>
          </p:sp>
          <p:sp>
            <p:nvSpPr>
              <p:cNvPr id="16" name="TextBox 15"/>
              <p:cNvSpPr txBox="1"/>
              <p:nvPr/>
            </p:nvSpPr>
            <p:spPr>
              <a:xfrm>
                <a:off x="4114800" y="3810000"/>
                <a:ext cx="685800" cy="461665"/>
              </a:xfrm>
              <a:prstGeom prst="rect">
                <a:avLst/>
              </a:prstGeom>
              <a:noFill/>
            </p:spPr>
            <p:txBody>
              <a:bodyPr wrap="square" rtlCol="0">
                <a:spAutoFit/>
              </a:bodyPr>
              <a:lstStyle/>
              <a:p>
                <a:r>
                  <a:rPr lang="en-US" sz="2400" b="1" dirty="0">
                    <a:latin typeface="+mj-lt"/>
                  </a:rPr>
                  <a:t>u</a:t>
                </a:r>
                <a:r>
                  <a:rPr lang="en-US" sz="2400" b="1" baseline="-25000" dirty="0">
                    <a:latin typeface="+mj-lt"/>
                  </a:rPr>
                  <a:t>2</a:t>
                </a:r>
                <a:endParaRPr lang="en-US" sz="2400" b="1" dirty="0">
                  <a:latin typeface="+mj-lt"/>
                </a:endParaRPr>
              </a:p>
            </p:txBody>
          </p:sp>
        </p:grpSp>
        <p:sp>
          <p:nvSpPr>
            <p:cNvPr id="8" name="Right Arrow 7"/>
            <p:cNvSpPr/>
            <p:nvPr/>
          </p:nvSpPr>
          <p:spPr>
            <a:xfrm rot="17964096">
              <a:off x="114789" y="3243640"/>
              <a:ext cx="2595999"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Object 8"/>
            <p:cNvGraphicFramePr>
              <a:graphicFrameLocks noChangeAspect="1"/>
            </p:cNvGraphicFramePr>
            <p:nvPr/>
          </p:nvGraphicFramePr>
          <p:xfrm>
            <a:off x="712153" y="2814236"/>
            <a:ext cx="827087" cy="576664"/>
          </p:xfrm>
          <a:graphic>
            <a:graphicData uri="http://schemas.openxmlformats.org/presentationml/2006/ole">
              <mc:AlternateContent xmlns:mc="http://schemas.openxmlformats.org/markup-compatibility/2006">
                <mc:Choice xmlns:v="urn:schemas-microsoft-com:vml" Requires="v">
                  <p:oleObj name="数式" r:id="rId3" imgW="203040" imgH="228600" progId="Equation.3">
                    <p:embed/>
                  </p:oleObj>
                </mc:Choice>
                <mc:Fallback>
                  <p:oleObj name="数式" r:id="rId3" imgW="203040" imgH="228600" progId="Equation.3">
                    <p:embed/>
                    <p:pic>
                      <p:nvPicPr>
                        <p:cNvPr id="9" name="Object 8"/>
                        <p:cNvPicPr>
                          <a:picLocks noChangeAspect="1" noChangeArrowheads="1"/>
                        </p:cNvPicPr>
                        <p:nvPr/>
                      </p:nvPicPr>
                      <p:blipFill>
                        <a:blip r:embed="rId4"/>
                        <a:srcRect/>
                        <a:stretch>
                          <a:fillRect/>
                        </a:stretch>
                      </p:blipFill>
                      <p:spPr bwMode="auto">
                        <a:xfrm>
                          <a:off x="712153" y="2814236"/>
                          <a:ext cx="827087" cy="576664"/>
                        </a:xfrm>
                        <a:prstGeom prst="rect">
                          <a:avLst/>
                        </a:prstGeom>
                        <a:noFill/>
                        <a:ln>
                          <a:noFill/>
                        </a:ln>
                      </p:spPr>
                    </p:pic>
                  </p:oleObj>
                </mc:Fallback>
              </mc:AlternateContent>
            </a:graphicData>
          </a:graphic>
        </p:graphicFrame>
      </p:grpSp>
      <p:graphicFrame>
        <p:nvGraphicFramePr>
          <p:cNvPr id="24" name="Object 23"/>
          <p:cNvGraphicFramePr>
            <a:graphicFrameLocks noChangeAspect="1"/>
          </p:cNvGraphicFramePr>
          <p:nvPr/>
        </p:nvGraphicFramePr>
        <p:xfrm>
          <a:off x="3903686" y="2122530"/>
          <a:ext cx="5087914" cy="3363870"/>
        </p:xfrm>
        <a:graphic>
          <a:graphicData uri="http://schemas.openxmlformats.org/presentationml/2006/ole">
            <mc:AlternateContent xmlns:mc="http://schemas.openxmlformats.org/markup-compatibility/2006">
              <mc:Choice xmlns:v="urn:schemas-microsoft-com:vml" Requires="v">
                <p:oleObj name="Equation" r:id="rId5" imgW="3720960" imgH="2527200" progId="Equation.DSMT4">
                  <p:embed/>
                </p:oleObj>
              </mc:Choice>
              <mc:Fallback>
                <p:oleObj name="Equation" r:id="rId5" imgW="3720960" imgH="2527200" progId="Equation.DSMT4">
                  <p:embed/>
                  <p:pic>
                    <p:nvPicPr>
                      <p:cNvPr id="24" name="Object 23"/>
                      <p:cNvPicPr>
                        <a:picLocks noChangeAspect="1" noChangeArrowheads="1"/>
                      </p:cNvPicPr>
                      <p:nvPr/>
                    </p:nvPicPr>
                    <p:blipFill>
                      <a:blip r:embed="rId6"/>
                      <a:srcRect/>
                      <a:stretch>
                        <a:fillRect/>
                      </a:stretch>
                    </p:blipFill>
                    <p:spPr bwMode="auto">
                      <a:xfrm>
                        <a:off x="3903686" y="2122530"/>
                        <a:ext cx="5087914" cy="3363870"/>
                      </a:xfrm>
                      <a:prstGeom prst="rect">
                        <a:avLst/>
                      </a:prstGeom>
                      <a:noFill/>
                      <a:ln>
                        <a:noFill/>
                      </a:ln>
                    </p:spPr>
                  </p:pic>
                </p:oleObj>
              </mc:Fallback>
            </mc:AlternateContent>
          </a:graphicData>
        </a:graphic>
      </p:graphicFrame>
      <p:graphicFrame>
        <p:nvGraphicFramePr>
          <p:cNvPr id="25" name="Object 24"/>
          <p:cNvGraphicFramePr>
            <a:graphicFrameLocks noChangeAspect="1"/>
          </p:cNvGraphicFramePr>
          <p:nvPr/>
        </p:nvGraphicFramePr>
        <p:xfrm>
          <a:off x="533400" y="5347117"/>
          <a:ext cx="2812407" cy="977483"/>
        </p:xfrm>
        <a:graphic>
          <a:graphicData uri="http://schemas.openxmlformats.org/presentationml/2006/ole">
            <mc:AlternateContent xmlns:mc="http://schemas.openxmlformats.org/markup-compatibility/2006">
              <mc:Choice xmlns:v="urn:schemas-microsoft-com:vml" Requires="v">
                <p:oleObj name="Equation" r:id="rId7" imgW="2082600" imgH="723600" progId="Equation.DSMT4">
                  <p:embed/>
                </p:oleObj>
              </mc:Choice>
              <mc:Fallback>
                <p:oleObj name="Equation" r:id="rId7" imgW="2082600" imgH="723600" progId="Equation.DSMT4">
                  <p:embed/>
                  <p:pic>
                    <p:nvPicPr>
                      <p:cNvPr id="25" name="Object 24"/>
                      <p:cNvPicPr/>
                      <p:nvPr/>
                    </p:nvPicPr>
                    <p:blipFill>
                      <a:blip r:embed="rId8"/>
                      <a:stretch>
                        <a:fillRect/>
                      </a:stretch>
                    </p:blipFill>
                    <p:spPr>
                      <a:xfrm>
                        <a:off x="533400" y="5347117"/>
                        <a:ext cx="2812407" cy="977483"/>
                      </a:xfrm>
                      <a:prstGeom prst="rect">
                        <a:avLst/>
                      </a:prstGeom>
                    </p:spPr>
                  </p:pic>
                </p:oleObj>
              </mc:Fallback>
            </mc:AlternateContent>
          </a:graphicData>
        </a:graphic>
      </p:graphicFrame>
    </p:spTree>
    <p:extLst>
      <p:ext uri="{BB962C8B-B14F-4D97-AF65-F5344CB8AC3E}">
        <p14:creationId xmlns:p14="http://schemas.microsoft.com/office/powerpoint/2010/main" val="3166171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nvGraphicFramePr>
        <p:xfrm>
          <a:off x="609600" y="838200"/>
          <a:ext cx="6372225" cy="5807075"/>
        </p:xfrm>
        <a:graphic>
          <a:graphicData uri="http://schemas.openxmlformats.org/presentationml/2006/ole">
            <mc:AlternateContent xmlns:mc="http://schemas.openxmlformats.org/markup-compatibility/2006">
              <mc:Choice xmlns:v="urn:schemas-microsoft-com:vml" Requires="v">
                <p:oleObj name="Equation" r:id="rId3" imgW="4279680" imgH="4203360" progId="Equation.DSMT4">
                  <p:embed/>
                </p:oleObj>
              </mc:Choice>
              <mc:Fallback>
                <p:oleObj name="Equation" r:id="rId3" imgW="4279680" imgH="4203360" progId="Equation.DSMT4">
                  <p:embed/>
                  <p:pic>
                    <p:nvPicPr>
                      <p:cNvPr id="5" name="Object 4"/>
                      <p:cNvPicPr>
                        <a:picLocks noChangeAspect="1" noChangeArrowheads="1"/>
                      </p:cNvPicPr>
                      <p:nvPr/>
                    </p:nvPicPr>
                    <p:blipFill>
                      <a:blip r:embed="rId4"/>
                      <a:srcRect/>
                      <a:stretch>
                        <a:fillRect/>
                      </a:stretch>
                    </p:blipFill>
                    <p:spPr bwMode="auto">
                      <a:xfrm>
                        <a:off x="609600" y="838200"/>
                        <a:ext cx="6372225" cy="5807075"/>
                      </a:xfrm>
                      <a:prstGeom prst="rect">
                        <a:avLst/>
                      </a:prstGeom>
                      <a:noFill/>
                      <a:ln>
                        <a:noFill/>
                      </a:ln>
                    </p:spPr>
                  </p:pic>
                </p:oleObj>
              </mc:Fallback>
            </mc:AlternateContent>
          </a:graphicData>
        </a:graphic>
      </p:graphicFrame>
      <p:sp>
        <p:nvSpPr>
          <p:cNvPr id="6" name="TextBox 5"/>
          <p:cNvSpPr txBox="1"/>
          <p:nvPr/>
        </p:nvSpPr>
        <p:spPr>
          <a:xfrm>
            <a:off x="381000" y="76200"/>
            <a:ext cx="7010400" cy="830997"/>
          </a:xfrm>
          <a:prstGeom prst="rect">
            <a:avLst/>
          </a:prstGeom>
          <a:noFill/>
        </p:spPr>
        <p:txBody>
          <a:bodyPr wrap="square" rtlCol="0">
            <a:spAutoFit/>
          </a:bodyPr>
          <a:lstStyle/>
          <a:p>
            <a:r>
              <a:rPr lang="en-US" sz="2400" dirty="0">
                <a:latin typeface="+mj-lt"/>
              </a:rPr>
              <a:t>Example – normal modes of a system with the symmetry of an equilateral triangle -- continued</a:t>
            </a:r>
          </a:p>
        </p:txBody>
      </p:sp>
    </p:spTree>
    <p:extLst>
      <p:ext uri="{BB962C8B-B14F-4D97-AF65-F5344CB8AC3E}">
        <p14:creationId xmlns:p14="http://schemas.microsoft.com/office/powerpoint/2010/main" val="3744903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194101"/>
            <a:ext cx="7010400" cy="830997"/>
          </a:xfrm>
          <a:prstGeom prst="rect">
            <a:avLst/>
          </a:prstGeom>
          <a:noFill/>
        </p:spPr>
        <p:txBody>
          <a:bodyPr wrap="square" rtlCol="0">
            <a:spAutoFit/>
          </a:bodyPr>
          <a:lstStyle/>
          <a:p>
            <a:r>
              <a:rPr lang="en-US" sz="2400" dirty="0">
                <a:latin typeface="+mj-lt"/>
              </a:rPr>
              <a:t>Example – normal modes of a system with the symmetry of an equilateral triangle -- continued</a:t>
            </a:r>
          </a:p>
        </p:txBody>
      </p:sp>
      <p:pic>
        <p:nvPicPr>
          <p:cNvPr id="6"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0915" t="27635" r="15528" b="15972"/>
          <a:stretch/>
        </p:blipFill>
        <p:spPr bwMode="auto">
          <a:xfrm>
            <a:off x="533400" y="1493520"/>
            <a:ext cx="6718515" cy="423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nvGraphicFramePr>
        <p:xfrm>
          <a:off x="237275" y="2667000"/>
          <a:ext cx="450850" cy="863600"/>
        </p:xfrm>
        <a:graphic>
          <a:graphicData uri="http://schemas.openxmlformats.org/presentationml/2006/ole">
            <mc:AlternateContent xmlns:mc="http://schemas.openxmlformats.org/markup-compatibility/2006">
              <mc:Choice xmlns:v="urn:schemas-microsoft-com:vml" Requires="v">
                <p:oleObj name="数式" r:id="rId4" imgW="190440" imgH="393480" progId="Equation.3">
                  <p:embed/>
                </p:oleObj>
              </mc:Choice>
              <mc:Fallback>
                <p:oleObj name="数式" r:id="rId4" imgW="190440" imgH="393480" progId="Equation.3">
                  <p:embed/>
                  <p:pic>
                    <p:nvPicPr>
                      <p:cNvPr id="7" name="Object 6"/>
                      <p:cNvPicPr>
                        <a:picLocks noChangeAspect="1" noChangeArrowheads="1"/>
                      </p:cNvPicPr>
                      <p:nvPr/>
                    </p:nvPicPr>
                    <p:blipFill>
                      <a:blip r:embed="rId5"/>
                      <a:srcRect/>
                      <a:stretch>
                        <a:fillRect/>
                      </a:stretch>
                    </p:blipFill>
                    <p:spPr bwMode="auto">
                      <a:xfrm>
                        <a:off x="237275" y="2667000"/>
                        <a:ext cx="45085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nvGraphicFramePr>
        <p:xfrm>
          <a:off x="6943725" y="1493838"/>
          <a:ext cx="889000" cy="4232275"/>
        </p:xfrm>
        <a:graphic>
          <a:graphicData uri="http://schemas.openxmlformats.org/presentationml/2006/ole">
            <mc:AlternateContent xmlns:mc="http://schemas.openxmlformats.org/markup-compatibility/2006">
              <mc:Choice xmlns:v="urn:schemas-microsoft-com:vml" Requires="v">
                <p:oleObj name="Equation" r:id="rId6" imgW="533160" imgH="2171520" progId="Equation.DSMT4">
                  <p:embed/>
                </p:oleObj>
              </mc:Choice>
              <mc:Fallback>
                <p:oleObj name="Equation" r:id="rId6" imgW="533160" imgH="2171520" progId="Equation.DSMT4">
                  <p:embed/>
                  <p:pic>
                    <p:nvPicPr>
                      <p:cNvPr id="8" name="Object 7"/>
                      <p:cNvPicPr>
                        <a:picLocks noChangeAspect="1" noChangeArrowheads="1"/>
                      </p:cNvPicPr>
                      <p:nvPr/>
                    </p:nvPicPr>
                    <p:blipFill>
                      <a:blip r:embed="rId7"/>
                      <a:srcRect/>
                      <a:stretch>
                        <a:fillRect/>
                      </a:stretch>
                    </p:blipFill>
                    <p:spPr bwMode="auto">
                      <a:xfrm>
                        <a:off x="6943725" y="1493838"/>
                        <a:ext cx="889000" cy="4232275"/>
                      </a:xfrm>
                      <a:prstGeom prst="rect">
                        <a:avLst/>
                      </a:prstGeom>
                      <a:noFill/>
                      <a:ln>
                        <a:noFill/>
                      </a:ln>
                    </p:spPr>
                  </p:pic>
                </p:oleObj>
              </mc:Fallback>
            </mc:AlternateContent>
          </a:graphicData>
        </a:graphic>
      </p:graphicFrame>
      <p:sp>
        <p:nvSpPr>
          <p:cNvPr id="9" name="TextBox 8"/>
          <p:cNvSpPr txBox="1"/>
          <p:nvPr/>
        </p:nvSpPr>
        <p:spPr>
          <a:xfrm>
            <a:off x="7620000" y="3429000"/>
            <a:ext cx="785793" cy="461665"/>
          </a:xfrm>
          <a:prstGeom prst="rect">
            <a:avLst/>
          </a:prstGeom>
          <a:noFill/>
        </p:spPr>
        <p:txBody>
          <a:bodyPr wrap="none" rtlCol="0">
            <a:spAutoFit/>
          </a:bodyPr>
          <a:lstStyle/>
          <a:p>
            <a:r>
              <a:rPr lang="en-US" sz="2400" dirty="0">
                <a:latin typeface="+mj-lt"/>
              </a:rPr>
              <a:t>= </a:t>
            </a:r>
            <a:r>
              <a:rPr lang="en-US" sz="2400" dirty="0">
                <a:latin typeface="Symbol" pitchFamily="18" charset="2"/>
              </a:rPr>
              <a:t>w</a:t>
            </a:r>
            <a:r>
              <a:rPr lang="en-US" sz="2400" baseline="30000" dirty="0">
                <a:latin typeface="+mj-lt"/>
              </a:rPr>
              <a:t>2</a:t>
            </a:r>
            <a:endParaRPr lang="en-US" sz="2400" dirty="0">
              <a:latin typeface="+mj-lt"/>
            </a:endParaRPr>
          </a:p>
        </p:txBody>
      </p:sp>
      <p:graphicFrame>
        <p:nvGraphicFramePr>
          <p:cNvPr id="10" name="Object 9"/>
          <p:cNvGraphicFramePr>
            <a:graphicFrameLocks noChangeAspect="1"/>
          </p:cNvGraphicFramePr>
          <p:nvPr/>
        </p:nvGraphicFramePr>
        <p:xfrm>
          <a:off x="8178800" y="1524000"/>
          <a:ext cx="889000" cy="4232275"/>
        </p:xfrm>
        <a:graphic>
          <a:graphicData uri="http://schemas.openxmlformats.org/presentationml/2006/ole">
            <mc:AlternateContent xmlns:mc="http://schemas.openxmlformats.org/markup-compatibility/2006">
              <mc:Choice xmlns:v="urn:schemas-microsoft-com:vml" Requires="v">
                <p:oleObj name="Equation" r:id="rId8" imgW="533160" imgH="2171520" progId="Equation.DSMT4">
                  <p:embed/>
                </p:oleObj>
              </mc:Choice>
              <mc:Fallback>
                <p:oleObj name="Equation" r:id="rId8" imgW="533160" imgH="2171520" progId="Equation.DSMT4">
                  <p:embed/>
                  <p:pic>
                    <p:nvPicPr>
                      <p:cNvPr id="10" name="Object 9"/>
                      <p:cNvPicPr>
                        <a:picLocks noChangeAspect="1" noChangeArrowheads="1"/>
                      </p:cNvPicPr>
                      <p:nvPr/>
                    </p:nvPicPr>
                    <p:blipFill>
                      <a:blip r:embed="rId7"/>
                      <a:srcRect/>
                      <a:stretch>
                        <a:fillRect/>
                      </a:stretch>
                    </p:blipFill>
                    <p:spPr bwMode="auto">
                      <a:xfrm>
                        <a:off x="8178800" y="1524000"/>
                        <a:ext cx="889000" cy="42322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01699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nvGraphicFramePr>
        <p:xfrm>
          <a:off x="652462" y="1143000"/>
          <a:ext cx="8491538" cy="2217737"/>
        </p:xfrm>
        <a:graphic>
          <a:graphicData uri="http://schemas.openxmlformats.org/presentationml/2006/ole">
            <mc:AlternateContent xmlns:mc="http://schemas.openxmlformats.org/markup-compatibility/2006">
              <mc:Choice xmlns:v="urn:schemas-microsoft-com:vml" Requires="v">
                <p:oleObj name="Equation" r:id="rId3" imgW="4152600" imgH="1091880" progId="Equation.DSMT4">
                  <p:embed/>
                </p:oleObj>
              </mc:Choice>
              <mc:Fallback>
                <p:oleObj name="Equation" r:id="rId3" imgW="4152600" imgH="1091880" progId="Equation.DSMT4">
                  <p:embed/>
                  <p:pic>
                    <p:nvPicPr>
                      <p:cNvPr id="5" name="Object 4"/>
                      <p:cNvPicPr>
                        <a:picLocks noChangeAspect="1" noChangeArrowheads="1"/>
                      </p:cNvPicPr>
                      <p:nvPr/>
                    </p:nvPicPr>
                    <p:blipFill>
                      <a:blip r:embed="rId4"/>
                      <a:srcRect/>
                      <a:stretch>
                        <a:fillRect/>
                      </a:stretch>
                    </p:blipFill>
                    <p:spPr bwMode="auto">
                      <a:xfrm>
                        <a:off x="652462" y="1143000"/>
                        <a:ext cx="8491538" cy="2217737"/>
                      </a:xfrm>
                      <a:prstGeom prst="rect">
                        <a:avLst/>
                      </a:prstGeom>
                      <a:noFill/>
                      <a:ln>
                        <a:noFill/>
                      </a:ln>
                    </p:spPr>
                  </p:pic>
                </p:oleObj>
              </mc:Fallback>
            </mc:AlternateContent>
          </a:graphicData>
        </a:graphic>
      </p:graphicFrame>
      <p:sp>
        <p:nvSpPr>
          <p:cNvPr id="6" name="TextBox 5"/>
          <p:cNvSpPr txBox="1"/>
          <p:nvPr/>
        </p:nvSpPr>
        <p:spPr>
          <a:xfrm>
            <a:off x="152400" y="304800"/>
            <a:ext cx="7467600" cy="830997"/>
          </a:xfrm>
          <a:prstGeom prst="rect">
            <a:avLst/>
          </a:prstGeom>
          <a:noFill/>
        </p:spPr>
        <p:txBody>
          <a:bodyPr wrap="square" rtlCol="0">
            <a:spAutoFit/>
          </a:bodyPr>
          <a:lstStyle/>
          <a:p>
            <a:r>
              <a:rPr lang="en-US" sz="2400" dirty="0">
                <a:latin typeface="+mj-lt"/>
              </a:rPr>
              <a:t>Discrete particle interactions </a:t>
            </a:r>
            <a:r>
              <a:rPr lang="en-US" sz="2400" dirty="0">
                <a:latin typeface="+mj-lt"/>
                <a:sym typeface="Wingdings" panose="05000000000000000000" pitchFamily="2" charset="2"/>
              </a:rPr>
              <a:t> continuous media </a:t>
            </a:r>
            <a:endParaRPr lang="en-US" sz="2400" dirty="0">
              <a:latin typeface="+mj-lt"/>
            </a:endParaRPr>
          </a:p>
          <a:p>
            <a:r>
              <a:rPr lang="en-US" sz="2400" dirty="0">
                <a:latin typeface="+mj-lt"/>
              </a:rPr>
              <a:t>The wave equation</a:t>
            </a:r>
          </a:p>
        </p:txBody>
      </p:sp>
      <p:graphicFrame>
        <p:nvGraphicFramePr>
          <p:cNvPr id="7" name="Object 6"/>
          <p:cNvGraphicFramePr>
            <a:graphicFrameLocks noChangeAspect="1"/>
          </p:cNvGraphicFramePr>
          <p:nvPr/>
        </p:nvGraphicFramePr>
        <p:xfrm>
          <a:off x="652462" y="3762078"/>
          <a:ext cx="6646862" cy="954088"/>
        </p:xfrm>
        <a:graphic>
          <a:graphicData uri="http://schemas.openxmlformats.org/presentationml/2006/ole">
            <mc:AlternateContent xmlns:mc="http://schemas.openxmlformats.org/markup-compatibility/2006">
              <mc:Choice xmlns:v="urn:schemas-microsoft-com:vml" Requires="v">
                <p:oleObj name="Equation" r:id="rId5" imgW="3251160" imgH="469800" progId="Equation.DSMT4">
                  <p:embed/>
                </p:oleObj>
              </mc:Choice>
              <mc:Fallback>
                <p:oleObj name="Equation" r:id="rId5" imgW="3251160" imgH="469800" progId="Equation.DSMT4">
                  <p:embed/>
                  <p:pic>
                    <p:nvPicPr>
                      <p:cNvPr id="7" name="Object 6"/>
                      <p:cNvPicPr>
                        <a:picLocks noChangeAspect="1" noChangeArrowheads="1"/>
                      </p:cNvPicPr>
                      <p:nvPr/>
                    </p:nvPicPr>
                    <p:blipFill>
                      <a:blip r:embed="rId6"/>
                      <a:srcRect/>
                      <a:stretch>
                        <a:fillRect/>
                      </a:stretch>
                    </p:blipFill>
                    <p:spPr bwMode="auto">
                      <a:xfrm>
                        <a:off x="652462" y="3762078"/>
                        <a:ext cx="6646862" cy="9540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84936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nvGraphicFramePr>
        <p:xfrm>
          <a:off x="304800" y="3479552"/>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5" name="Object 4"/>
                      <p:cNvPicPr/>
                      <p:nvPr/>
                    </p:nvPicPr>
                    <p:blipFill>
                      <a:blip r:embed="rId4"/>
                      <a:stretch>
                        <a:fillRect/>
                      </a:stretch>
                    </p:blipFill>
                    <p:spPr>
                      <a:xfrm>
                        <a:off x="304800" y="3479552"/>
                        <a:ext cx="6931025" cy="2541587"/>
                      </a:xfrm>
                      <a:prstGeom prst="rect">
                        <a:avLst/>
                      </a:prstGeom>
                    </p:spPr>
                  </p:pic>
                </p:oleObj>
              </mc:Fallback>
            </mc:AlternateContent>
          </a:graphicData>
        </a:graphic>
      </p:graphicFrame>
      <p:sp>
        <p:nvSpPr>
          <p:cNvPr id="6" name="TextBox 5"/>
          <p:cNvSpPr txBox="1"/>
          <p:nvPr/>
        </p:nvSpPr>
        <p:spPr>
          <a:xfrm>
            <a:off x="228600" y="228600"/>
            <a:ext cx="7620000" cy="461665"/>
          </a:xfrm>
          <a:prstGeom prst="rect">
            <a:avLst/>
          </a:prstGeom>
          <a:noFill/>
        </p:spPr>
        <p:txBody>
          <a:bodyPr wrap="square" rtlCol="0">
            <a:spAutoFit/>
          </a:bodyPr>
          <a:lstStyle/>
          <a:p>
            <a:r>
              <a:rPr lang="en-US" sz="2400" dirty="0">
                <a:latin typeface="+mj-lt"/>
              </a:rPr>
              <a:t>Mechanical motion of fluids</a:t>
            </a:r>
          </a:p>
        </p:txBody>
      </p:sp>
      <p:sp>
        <p:nvSpPr>
          <p:cNvPr id="7" name="TextBox 6"/>
          <p:cNvSpPr txBox="1"/>
          <p:nvPr/>
        </p:nvSpPr>
        <p:spPr>
          <a:xfrm>
            <a:off x="457200" y="709127"/>
            <a:ext cx="8534400" cy="830997"/>
          </a:xfrm>
          <a:prstGeom prst="rect">
            <a:avLst/>
          </a:prstGeom>
          <a:noFill/>
        </p:spPr>
        <p:txBody>
          <a:bodyPr wrap="square" rtlCol="0">
            <a:spAutoFit/>
          </a:bodyPr>
          <a:lstStyle/>
          <a:p>
            <a:r>
              <a:rPr lang="en-US" sz="2400" dirty="0">
                <a:latin typeface="+mj-lt"/>
              </a:rPr>
              <a:t>Newton’s equations for fluids</a:t>
            </a:r>
          </a:p>
          <a:p>
            <a:pPr lvl="1"/>
            <a:r>
              <a:rPr lang="en-US" sz="2400" dirty="0">
                <a:latin typeface="+mj-lt"/>
              </a:rPr>
              <a:t> Use Euler formulation; following “particles” of fluid</a:t>
            </a:r>
          </a:p>
        </p:txBody>
      </p:sp>
      <p:graphicFrame>
        <p:nvGraphicFramePr>
          <p:cNvPr id="8" name="Object 7"/>
          <p:cNvGraphicFramePr>
            <a:graphicFrameLocks noChangeAspect="1"/>
          </p:cNvGraphicFramePr>
          <p:nvPr/>
        </p:nvGraphicFramePr>
        <p:xfrm>
          <a:off x="990600" y="1595438"/>
          <a:ext cx="5867400" cy="1828800"/>
        </p:xfrm>
        <a:graphic>
          <a:graphicData uri="http://schemas.openxmlformats.org/presentationml/2006/ole">
            <mc:AlternateContent xmlns:mc="http://schemas.openxmlformats.org/markup-compatibility/2006">
              <mc:Choice xmlns:v="urn:schemas-microsoft-com:vml" Requires="v">
                <p:oleObj name="数式" r:id="rId5" imgW="2120760" imgH="660240" progId="Equation.3">
                  <p:embed/>
                </p:oleObj>
              </mc:Choice>
              <mc:Fallback>
                <p:oleObj name="数式" r:id="rId5" imgW="2120760" imgH="660240" progId="Equation.3">
                  <p:embed/>
                  <p:pic>
                    <p:nvPicPr>
                      <p:cNvPr id="8" name="Object 7"/>
                      <p:cNvPicPr>
                        <a:picLocks noChangeAspect="1" noChangeArrowheads="1"/>
                      </p:cNvPicPr>
                      <p:nvPr/>
                    </p:nvPicPr>
                    <p:blipFill>
                      <a:blip r:embed="rId6"/>
                      <a:srcRect/>
                      <a:stretch>
                        <a:fillRect/>
                      </a:stretch>
                    </p:blipFill>
                    <p:spPr bwMode="auto">
                      <a:xfrm>
                        <a:off x="990600" y="1595438"/>
                        <a:ext cx="5867400" cy="1828800"/>
                      </a:xfrm>
                      <a:prstGeom prst="rect">
                        <a:avLst/>
                      </a:prstGeom>
                      <a:noFill/>
                      <a:ln>
                        <a:noFill/>
                      </a:ln>
                    </p:spPr>
                  </p:pic>
                </p:oleObj>
              </mc:Fallback>
            </mc:AlternateContent>
          </a:graphicData>
        </a:graphic>
      </p:graphicFrame>
      <p:sp>
        <p:nvSpPr>
          <p:cNvPr id="9" name="Left Brace 8"/>
          <p:cNvSpPr/>
          <p:nvPr/>
        </p:nvSpPr>
        <p:spPr>
          <a:xfrm rot="16200000">
            <a:off x="5042853" y="3619499"/>
            <a:ext cx="761999" cy="32766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4495800" y="5638800"/>
            <a:ext cx="4191000" cy="461665"/>
          </a:xfrm>
          <a:prstGeom prst="rect">
            <a:avLst/>
          </a:prstGeom>
          <a:noFill/>
        </p:spPr>
        <p:txBody>
          <a:bodyPr wrap="square" rtlCol="0">
            <a:spAutoFit/>
          </a:bodyPr>
          <a:lstStyle/>
          <a:p>
            <a:r>
              <a:rPr lang="en-US" sz="2400" dirty="0">
                <a:latin typeface="+mj-lt"/>
              </a:rPr>
              <a:t>Viscosity contributions</a:t>
            </a:r>
          </a:p>
        </p:txBody>
      </p:sp>
    </p:spTree>
    <p:extLst>
      <p:ext uri="{BB962C8B-B14F-4D97-AF65-F5344CB8AC3E}">
        <p14:creationId xmlns:p14="http://schemas.microsoft.com/office/powerpoint/2010/main" val="84599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pSp>
        <p:nvGrpSpPr>
          <p:cNvPr id="5" name="Group 4"/>
          <p:cNvGrpSpPr/>
          <p:nvPr/>
        </p:nvGrpSpPr>
        <p:grpSpPr>
          <a:xfrm>
            <a:off x="1813560" y="1080653"/>
            <a:ext cx="6949440" cy="2804160"/>
            <a:chOff x="228600" y="2895600"/>
            <a:chExt cx="8686800" cy="3505200"/>
          </a:xfrm>
        </p:grpSpPr>
        <p:sp>
          <p:nvSpPr>
            <p:cNvPr id="6" name="Cube 5"/>
            <p:cNvSpPr/>
            <p:nvPr/>
          </p:nvSpPr>
          <p:spPr>
            <a:xfrm>
              <a:off x="1066800" y="3962400"/>
              <a:ext cx="7848600" cy="2057400"/>
            </a:xfrm>
            <a:prstGeom prst="cube">
              <a:avLst>
                <a:gd name="adj" fmla="val 39601"/>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1066800" y="2895600"/>
              <a:ext cx="7848600" cy="3124200"/>
            </a:xfrm>
            <a:prstGeom prst="cube">
              <a:avLst/>
            </a:prstGeom>
            <a:solidFill>
              <a:schemeClr val="accent1">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477000" y="3124200"/>
              <a:ext cx="1600200" cy="461665"/>
            </a:xfrm>
            <a:prstGeom prst="rect">
              <a:avLst/>
            </a:prstGeom>
            <a:noFill/>
          </p:spPr>
          <p:txBody>
            <a:bodyPr wrap="square" rtlCol="0">
              <a:spAutoFit/>
            </a:bodyPr>
            <a:lstStyle/>
            <a:p>
              <a:r>
                <a:rPr lang="en-US" sz="2400" dirty="0">
                  <a:latin typeface="+mj-lt"/>
                </a:rPr>
                <a:t>p</a:t>
              </a:r>
              <a:r>
                <a:rPr lang="en-US" sz="2400" baseline="-25000" dirty="0">
                  <a:latin typeface="+mj-lt"/>
                </a:rPr>
                <a:t>0</a:t>
              </a:r>
              <a:endParaRPr lang="en-US" sz="2400" dirty="0">
                <a:latin typeface="+mj-lt"/>
              </a:endParaRPr>
            </a:p>
          </p:txBody>
        </p:sp>
        <p:sp>
          <p:nvSpPr>
            <p:cNvPr id="9" name="Down Arrow 8"/>
            <p:cNvSpPr/>
            <p:nvPr/>
          </p:nvSpPr>
          <p:spPr>
            <a:xfrm>
              <a:off x="7021830" y="3276600"/>
              <a:ext cx="274320" cy="759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Brace 9"/>
            <p:cNvSpPr/>
            <p:nvPr/>
          </p:nvSpPr>
          <p:spPr>
            <a:xfrm>
              <a:off x="533400" y="4800600"/>
              <a:ext cx="304800" cy="1219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228600" y="5181600"/>
              <a:ext cx="685800" cy="461665"/>
            </a:xfrm>
            <a:prstGeom prst="rect">
              <a:avLst/>
            </a:prstGeom>
            <a:noFill/>
          </p:spPr>
          <p:txBody>
            <a:bodyPr wrap="square" rtlCol="0">
              <a:spAutoFit/>
            </a:bodyPr>
            <a:lstStyle/>
            <a:p>
              <a:r>
                <a:rPr lang="en-US" sz="2400" dirty="0">
                  <a:latin typeface="+mj-lt"/>
                </a:rPr>
                <a:t>h</a:t>
              </a:r>
            </a:p>
          </p:txBody>
        </p:sp>
        <p:cxnSp>
          <p:nvCxnSpPr>
            <p:cNvPr id="12" name="Straight Arrow Connector 11"/>
            <p:cNvCxnSpPr/>
            <p:nvPr/>
          </p:nvCxnSpPr>
          <p:spPr>
            <a:xfrm flipV="1">
              <a:off x="4903817" y="4991100"/>
              <a:ext cx="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53000" y="4824036"/>
              <a:ext cx="609600" cy="461665"/>
            </a:xfrm>
            <a:prstGeom prst="rect">
              <a:avLst/>
            </a:prstGeom>
            <a:noFill/>
          </p:spPr>
          <p:txBody>
            <a:bodyPr wrap="square" rtlCol="0">
              <a:spAutoFit/>
            </a:bodyPr>
            <a:lstStyle/>
            <a:p>
              <a:r>
                <a:rPr lang="en-US" sz="2400" dirty="0">
                  <a:latin typeface="+mj-lt"/>
                </a:rPr>
                <a:t>z</a:t>
              </a:r>
            </a:p>
          </p:txBody>
        </p:sp>
        <p:cxnSp>
          <p:nvCxnSpPr>
            <p:cNvPr id="14" name="Straight Arrow Connector 13"/>
            <p:cNvCxnSpPr/>
            <p:nvPr/>
          </p:nvCxnSpPr>
          <p:spPr>
            <a:xfrm>
              <a:off x="1066800" y="6248400"/>
              <a:ext cx="594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239000" y="5939135"/>
              <a:ext cx="609600" cy="461665"/>
            </a:xfrm>
            <a:prstGeom prst="rect">
              <a:avLst/>
            </a:prstGeom>
            <a:noFill/>
          </p:spPr>
          <p:txBody>
            <a:bodyPr wrap="square" rtlCol="0">
              <a:spAutoFit/>
            </a:bodyPr>
            <a:lstStyle/>
            <a:p>
              <a:r>
                <a:rPr lang="en-US" sz="2400" dirty="0">
                  <a:latin typeface="+mj-lt"/>
                </a:rPr>
                <a:t>x</a:t>
              </a:r>
            </a:p>
          </p:txBody>
        </p:sp>
        <p:cxnSp>
          <p:nvCxnSpPr>
            <p:cNvPr id="16" name="Curved Connector 15"/>
            <p:cNvCxnSpPr/>
            <p:nvPr/>
          </p:nvCxnSpPr>
          <p:spPr>
            <a:xfrm flipV="1">
              <a:off x="1066800" y="4114800"/>
              <a:ext cx="7010400" cy="1066800"/>
            </a:xfrm>
            <a:prstGeom prst="curvedConnector3">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172200" y="4191000"/>
              <a:ext cx="0" cy="533400"/>
            </a:xfrm>
            <a:prstGeom prst="straightConnector1">
              <a:avLst/>
            </a:prstGeom>
            <a:ln w="25400">
              <a:solidFill>
                <a:srgbClr val="FF000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562600" y="4312265"/>
              <a:ext cx="457200" cy="461665"/>
            </a:xfrm>
            <a:prstGeom prst="rect">
              <a:avLst/>
            </a:prstGeom>
            <a:noFill/>
          </p:spPr>
          <p:txBody>
            <a:bodyPr wrap="square" rtlCol="0">
              <a:spAutoFit/>
            </a:bodyPr>
            <a:lstStyle/>
            <a:p>
              <a:r>
                <a:rPr lang="en-US" sz="2400" b="1" dirty="0">
                  <a:solidFill>
                    <a:srgbClr val="FF0000"/>
                  </a:solidFill>
                  <a:latin typeface="Symbol" pitchFamily="18" charset="2"/>
                </a:rPr>
                <a:t>z</a:t>
              </a:r>
            </a:p>
          </p:txBody>
        </p:sp>
        <p:cxnSp>
          <p:nvCxnSpPr>
            <p:cNvPr id="19" name="Straight Arrow Connector 18"/>
            <p:cNvCxnSpPr/>
            <p:nvPr/>
          </p:nvCxnSpPr>
          <p:spPr>
            <a:xfrm flipV="1">
              <a:off x="914400" y="4991100"/>
              <a:ext cx="1143000" cy="94803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47800" y="5329535"/>
              <a:ext cx="609600" cy="461665"/>
            </a:xfrm>
            <a:prstGeom prst="rect">
              <a:avLst/>
            </a:prstGeom>
            <a:noFill/>
          </p:spPr>
          <p:txBody>
            <a:bodyPr wrap="square" rtlCol="0">
              <a:spAutoFit/>
            </a:bodyPr>
            <a:lstStyle/>
            <a:p>
              <a:r>
                <a:rPr lang="en-US" sz="2400" dirty="0">
                  <a:latin typeface="+mj-lt"/>
                </a:rPr>
                <a:t>y</a:t>
              </a:r>
            </a:p>
          </p:txBody>
        </p:sp>
      </p:grpSp>
      <p:cxnSp>
        <p:nvCxnSpPr>
          <p:cNvPr id="21" name="Straight Connector 20"/>
          <p:cNvCxnSpPr/>
          <p:nvPr/>
        </p:nvCxnSpPr>
        <p:spPr>
          <a:xfrm>
            <a:off x="1524000" y="3580013"/>
            <a:ext cx="838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3351413"/>
            <a:ext cx="838200" cy="461665"/>
          </a:xfrm>
          <a:prstGeom prst="rect">
            <a:avLst/>
          </a:prstGeom>
          <a:noFill/>
        </p:spPr>
        <p:txBody>
          <a:bodyPr wrap="square" rtlCol="0">
            <a:spAutoFit/>
          </a:bodyPr>
          <a:lstStyle/>
          <a:p>
            <a:r>
              <a:rPr lang="en-US" sz="2400" i="1" dirty="0">
                <a:latin typeface="+mj-lt"/>
              </a:rPr>
              <a:t>z=0</a:t>
            </a:r>
          </a:p>
        </p:txBody>
      </p:sp>
      <p:graphicFrame>
        <p:nvGraphicFramePr>
          <p:cNvPr id="23" name="Object 22"/>
          <p:cNvGraphicFramePr>
            <a:graphicFrameLocks noChangeAspect="1"/>
          </p:cNvGraphicFramePr>
          <p:nvPr/>
        </p:nvGraphicFramePr>
        <p:xfrm>
          <a:off x="1826260" y="4189613"/>
          <a:ext cx="6555740" cy="2515987"/>
        </p:xfrm>
        <a:graphic>
          <a:graphicData uri="http://schemas.openxmlformats.org/presentationml/2006/ole">
            <mc:AlternateContent xmlns:mc="http://schemas.openxmlformats.org/markup-compatibility/2006">
              <mc:Choice xmlns:v="urn:schemas-microsoft-com:vml" Requires="v">
                <p:oleObj name="Equation" r:id="rId3" imgW="4698720" imgH="1803240" progId="Equation.DSMT4">
                  <p:embed/>
                </p:oleObj>
              </mc:Choice>
              <mc:Fallback>
                <p:oleObj name="Equation" r:id="rId3" imgW="4698720" imgH="1803240" progId="Equation.DSMT4">
                  <p:embed/>
                  <p:pic>
                    <p:nvPicPr>
                      <p:cNvPr id="23" name="Object 22"/>
                      <p:cNvPicPr/>
                      <p:nvPr/>
                    </p:nvPicPr>
                    <p:blipFill>
                      <a:blip r:embed="rId4"/>
                      <a:stretch>
                        <a:fillRect/>
                      </a:stretch>
                    </p:blipFill>
                    <p:spPr>
                      <a:xfrm>
                        <a:off x="1826260" y="4189613"/>
                        <a:ext cx="6555740" cy="2515987"/>
                      </a:xfrm>
                      <a:prstGeom prst="rect">
                        <a:avLst/>
                      </a:prstGeom>
                    </p:spPr>
                  </p:pic>
                </p:oleObj>
              </mc:Fallback>
            </mc:AlternateContent>
          </a:graphicData>
        </a:graphic>
      </p:graphicFrame>
      <p:sp>
        <p:nvSpPr>
          <p:cNvPr id="24" name="TextBox 23"/>
          <p:cNvSpPr txBox="1"/>
          <p:nvPr/>
        </p:nvSpPr>
        <p:spPr>
          <a:xfrm>
            <a:off x="210874" y="586276"/>
            <a:ext cx="6583680" cy="461665"/>
          </a:xfrm>
          <a:prstGeom prst="rect">
            <a:avLst/>
          </a:prstGeom>
          <a:noFill/>
        </p:spPr>
        <p:txBody>
          <a:bodyPr wrap="square" rtlCol="0">
            <a:spAutoFit/>
          </a:bodyPr>
          <a:lstStyle/>
          <a:p>
            <a:r>
              <a:rPr lang="en-US" sz="2400" dirty="0">
                <a:latin typeface="+mj-lt"/>
              </a:rPr>
              <a:t>Non-linear effects in surface waves:</a:t>
            </a:r>
          </a:p>
        </p:txBody>
      </p:sp>
      <p:sp>
        <p:nvSpPr>
          <p:cNvPr id="25" name="TextBox 24"/>
          <p:cNvSpPr txBox="1"/>
          <p:nvPr/>
        </p:nvSpPr>
        <p:spPr>
          <a:xfrm>
            <a:off x="30480" y="96865"/>
            <a:ext cx="7924800" cy="461665"/>
          </a:xfrm>
          <a:prstGeom prst="rect">
            <a:avLst/>
          </a:prstGeom>
          <a:noFill/>
        </p:spPr>
        <p:txBody>
          <a:bodyPr wrap="square" rtlCol="0">
            <a:spAutoFit/>
          </a:bodyPr>
          <a:lstStyle/>
          <a:p>
            <a:r>
              <a:rPr lang="en-US" sz="2400" dirty="0">
                <a:latin typeface="+mj-lt"/>
              </a:rPr>
              <a:t>Fluid mechanics of incompressible fluid plus surface</a:t>
            </a:r>
          </a:p>
        </p:txBody>
      </p:sp>
    </p:spTree>
    <p:extLst>
      <p:ext uri="{BB962C8B-B14F-4D97-AF65-F5344CB8AC3E}">
        <p14:creationId xmlns:p14="http://schemas.microsoft.com/office/powerpoint/2010/main" val="626361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6CCB0A-0BD9-04AE-CEBC-F0F25CEEEB9C}"/>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D434BDFC-664C-7E6C-1B31-806D951AC631}"/>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8E5290D3-9180-CBE4-0B62-C94824214CF1}"/>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9" name="TextBox 8">
            <a:extLst>
              <a:ext uri="{FF2B5EF4-FFF2-40B4-BE49-F238E27FC236}">
                <a16:creationId xmlns:a16="http://schemas.microsoft.com/office/drawing/2014/main" id="{C5B9694F-9D52-A02A-0DE7-85B9B5E0AB17}"/>
              </a:ext>
            </a:extLst>
          </p:cNvPr>
          <p:cNvSpPr txBox="1"/>
          <p:nvPr/>
        </p:nvSpPr>
        <p:spPr>
          <a:xfrm>
            <a:off x="152400" y="228600"/>
            <a:ext cx="7620000" cy="461665"/>
          </a:xfrm>
          <a:prstGeom prst="rect">
            <a:avLst/>
          </a:prstGeom>
          <a:noFill/>
        </p:spPr>
        <p:txBody>
          <a:bodyPr wrap="square" rtlCol="0">
            <a:spAutoFit/>
          </a:bodyPr>
          <a:lstStyle/>
          <a:p>
            <a:r>
              <a:rPr lang="en-US" sz="2400" dirty="0"/>
              <a:t>Defining equations for </a:t>
            </a:r>
            <a:r>
              <a:rPr lang="en-US" sz="2400" dirty="0">
                <a:latin typeface="Symbol" panose="05050102010706020507" pitchFamily="18" charset="2"/>
              </a:rPr>
              <a:t>F</a:t>
            </a:r>
            <a:r>
              <a:rPr lang="en-US" sz="2400" i="1" dirty="0"/>
              <a:t>(</a:t>
            </a:r>
            <a:r>
              <a:rPr lang="en-US" sz="2400" i="1" dirty="0" err="1"/>
              <a:t>x,z,t</a:t>
            </a:r>
            <a:r>
              <a:rPr lang="en-US" sz="2400" i="1" dirty="0"/>
              <a:t>)</a:t>
            </a:r>
            <a:r>
              <a:rPr lang="en-US" sz="2400" dirty="0"/>
              <a:t> and </a:t>
            </a:r>
            <a:r>
              <a:rPr lang="en-US" sz="2400" i="1" dirty="0">
                <a:latin typeface="Symbol" panose="05050102010706020507" pitchFamily="18" charset="2"/>
              </a:rPr>
              <a:t>z</a:t>
            </a:r>
            <a:r>
              <a:rPr lang="en-US" sz="2400" i="1" dirty="0"/>
              <a:t>(</a:t>
            </a:r>
            <a:r>
              <a:rPr lang="en-US" sz="2400" i="1" dirty="0" err="1"/>
              <a:t>x,t</a:t>
            </a:r>
            <a:r>
              <a:rPr lang="en-US" sz="2400" i="1" dirty="0"/>
              <a:t>)</a:t>
            </a:r>
          </a:p>
        </p:txBody>
      </p:sp>
      <p:graphicFrame>
        <p:nvGraphicFramePr>
          <p:cNvPr id="10" name="Object 9">
            <a:extLst>
              <a:ext uri="{FF2B5EF4-FFF2-40B4-BE49-F238E27FC236}">
                <a16:creationId xmlns:a16="http://schemas.microsoft.com/office/drawing/2014/main" id="{67AE5038-8BD4-7CDE-459D-70BA70F00EB6}"/>
              </a:ext>
            </a:extLst>
          </p:cNvPr>
          <p:cNvGraphicFramePr>
            <a:graphicFrameLocks noChangeAspect="1"/>
          </p:cNvGraphicFramePr>
          <p:nvPr>
            <p:extLst>
              <p:ext uri="{D42A27DB-BD31-4B8C-83A1-F6EECF244321}">
                <p14:modId xmlns:p14="http://schemas.microsoft.com/office/powerpoint/2010/main" val="1851633275"/>
              </p:ext>
            </p:extLst>
          </p:nvPr>
        </p:nvGraphicFramePr>
        <p:xfrm>
          <a:off x="184298" y="765579"/>
          <a:ext cx="4010078" cy="469648"/>
        </p:xfrm>
        <a:graphic>
          <a:graphicData uri="http://schemas.openxmlformats.org/presentationml/2006/ole">
            <mc:AlternateContent xmlns:mc="http://schemas.openxmlformats.org/markup-compatibility/2006">
              <mc:Choice xmlns:v="urn:schemas-microsoft-com:vml" Requires="v">
                <p:oleObj name="Equation" r:id="rId2" imgW="2273040" imgH="266400" progId="Equation.DSMT4">
                  <p:embed/>
                </p:oleObj>
              </mc:Choice>
              <mc:Fallback>
                <p:oleObj name="Equation" r:id="rId2" imgW="2273040" imgH="266400" progId="Equation.DSMT4">
                  <p:embed/>
                  <p:pic>
                    <p:nvPicPr>
                      <p:cNvPr id="6" name="Object 5"/>
                      <p:cNvPicPr/>
                      <p:nvPr/>
                    </p:nvPicPr>
                    <p:blipFill>
                      <a:blip r:embed="rId3"/>
                      <a:stretch>
                        <a:fillRect/>
                      </a:stretch>
                    </p:blipFill>
                    <p:spPr>
                      <a:xfrm>
                        <a:off x="184298" y="765579"/>
                        <a:ext cx="4010078" cy="46964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8950DCC1-5300-2789-E8B0-93EA65040D88}"/>
              </a:ext>
            </a:extLst>
          </p:cNvPr>
          <p:cNvGraphicFramePr>
            <a:graphicFrameLocks noChangeAspect="1"/>
          </p:cNvGraphicFramePr>
          <p:nvPr>
            <p:extLst>
              <p:ext uri="{D42A27DB-BD31-4B8C-83A1-F6EECF244321}">
                <p14:modId xmlns:p14="http://schemas.microsoft.com/office/powerpoint/2010/main" val="2966354059"/>
              </p:ext>
            </p:extLst>
          </p:nvPr>
        </p:nvGraphicFramePr>
        <p:xfrm>
          <a:off x="464288" y="1267125"/>
          <a:ext cx="5942013" cy="1346200"/>
        </p:xfrm>
        <a:graphic>
          <a:graphicData uri="http://schemas.openxmlformats.org/presentationml/2006/ole">
            <mc:AlternateContent xmlns:mc="http://schemas.openxmlformats.org/markup-compatibility/2006">
              <mc:Choice xmlns:v="urn:schemas-microsoft-com:vml" Requires="v">
                <p:oleObj name="Equation" r:id="rId4" imgW="4089240" imgH="927000" progId="Equation.DSMT4">
                  <p:embed/>
                </p:oleObj>
              </mc:Choice>
              <mc:Fallback>
                <p:oleObj name="Equation" r:id="rId4" imgW="4089240" imgH="927000" progId="Equation.DSMT4">
                  <p:embed/>
                  <p:pic>
                    <p:nvPicPr>
                      <p:cNvPr id="7" name="Object 6"/>
                      <p:cNvPicPr/>
                      <p:nvPr/>
                    </p:nvPicPr>
                    <p:blipFill>
                      <a:blip r:embed="rId5"/>
                      <a:stretch>
                        <a:fillRect/>
                      </a:stretch>
                    </p:blipFill>
                    <p:spPr>
                      <a:xfrm>
                        <a:off x="464288" y="1267125"/>
                        <a:ext cx="5942013" cy="1346200"/>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D0CECAB5-CA9A-3A0B-4D0E-28FF3F742414}"/>
              </a:ext>
            </a:extLst>
          </p:cNvPr>
          <p:cNvSpPr txBox="1"/>
          <p:nvPr/>
        </p:nvSpPr>
        <p:spPr>
          <a:xfrm>
            <a:off x="320749" y="2632818"/>
            <a:ext cx="8502502" cy="830997"/>
          </a:xfrm>
          <a:prstGeom prst="rect">
            <a:avLst/>
          </a:prstGeom>
          <a:noFill/>
        </p:spPr>
        <p:txBody>
          <a:bodyPr wrap="square" rtlCol="0">
            <a:spAutoFit/>
          </a:bodyPr>
          <a:lstStyle/>
          <a:p>
            <a:r>
              <a:rPr lang="en-US" sz="2400" dirty="0"/>
              <a:t>Bernoulli equation (assuming </a:t>
            </a:r>
            <a:r>
              <a:rPr lang="en-US" sz="2400" dirty="0" err="1"/>
              <a:t>irrotational</a:t>
            </a:r>
            <a:r>
              <a:rPr lang="en-US" sz="2400" dirty="0"/>
              <a:t> flow) and gravitation potential energy</a:t>
            </a:r>
            <a:endParaRPr lang="en-US" sz="2400" dirty="0">
              <a:latin typeface="+mj-lt"/>
            </a:endParaRPr>
          </a:p>
        </p:txBody>
      </p:sp>
      <p:graphicFrame>
        <p:nvGraphicFramePr>
          <p:cNvPr id="13" name="Object 12">
            <a:extLst>
              <a:ext uri="{FF2B5EF4-FFF2-40B4-BE49-F238E27FC236}">
                <a16:creationId xmlns:a16="http://schemas.microsoft.com/office/drawing/2014/main" id="{961D1169-0794-63AE-8696-684C0FA2B574}"/>
              </a:ext>
            </a:extLst>
          </p:cNvPr>
          <p:cNvGraphicFramePr>
            <a:graphicFrameLocks noChangeAspect="1"/>
          </p:cNvGraphicFramePr>
          <p:nvPr>
            <p:extLst>
              <p:ext uri="{D42A27DB-BD31-4B8C-83A1-F6EECF244321}">
                <p14:modId xmlns:p14="http://schemas.microsoft.com/office/powerpoint/2010/main" val="2599306493"/>
              </p:ext>
            </p:extLst>
          </p:nvPr>
        </p:nvGraphicFramePr>
        <p:xfrm>
          <a:off x="514293" y="3657600"/>
          <a:ext cx="7510147" cy="963258"/>
        </p:xfrm>
        <a:graphic>
          <a:graphicData uri="http://schemas.openxmlformats.org/presentationml/2006/ole">
            <mc:AlternateContent xmlns:mc="http://schemas.openxmlformats.org/markup-compatibility/2006">
              <mc:Choice xmlns:v="urn:schemas-microsoft-com:vml" Requires="v">
                <p:oleObj name="Equation" r:id="rId6" imgW="5841720" imgH="749160" progId="Equation.DSMT4">
                  <p:embed/>
                </p:oleObj>
              </mc:Choice>
              <mc:Fallback>
                <p:oleObj name="Equation" r:id="rId6" imgW="5841720" imgH="749160" progId="Equation.DSMT4">
                  <p:embed/>
                  <p:pic>
                    <p:nvPicPr>
                      <p:cNvPr id="9" name="Object 8"/>
                      <p:cNvPicPr/>
                      <p:nvPr/>
                    </p:nvPicPr>
                    <p:blipFill>
                      <a:blip r:embed="rId7"/>
                      <a:stretch>
                        <a:fillRect/>
                      </a:stretch>
                    </p:blipFill>
                    <p:spPr>
                      <a:xfrm>
                        <a:off x="514293" y="3657600"/>
                        <a:ext cx="7510147" cy="963258"/>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1F41C2FC-9661-C8D4-AD26-2137FC06E0AF}"/>
              </a:ext>
            </a:extLst>
          </p:cNvPr>
          <p:cNvGraphicFramePr>
            <a:graphicFrameLocks noChangeAspect="1"/>
          </p:cNvGraphicFramePr>
          <p:nvPr>
            <p:extLst>
              <p:ext uri="{D42A27DB-BD31-4B8C-83A1-F6EECF244321}">
                <p14:modId xmlns:p14="http://schemas.microsoft.com/office/powerpoint/2010/main" val="3371280514"/>
              </p:ext>
            </p:extLst>
          </p:nvPr>
        </p:nvGraphicFramePr>
        <p:xfrm>
          <a:off x="3124200" y="4572000"/>
          <a:ext cx="520700" cy="752122"/>
        </p:xfrm>
        <a:graphic>
          <a:graphicData uri="http://schemas.openxmlformats.org/presentationml/2006/ole">
            <mc:AlternateContent xmlns:mc="http://schemas.openxmlformats.org/markup-compatibility/2006">
              <mc:Choice xmlns:v="urn:schemas-microsoft-com:vml" Requires="v">
                <p:oleObj name="Equation" r:id="rId8" imgW="228600" imgH="330120" progId="Equation.DSMT4">
                  <p:embed/>
                </p:oleObj>
              </mc:Choice>
              <mc:Fallback>
                <p:oleObj name="Equation" r:id="rId8" imgW="228600" imgH="330120" progId="Equation.DSMT4">
                  <p:embed/>
                  <p:pic>
                    <p:nvPicPr>
                      <p:cNvPr id="10" name="Object 9"/>
                      <p:cNvPicPr/>
                      <p:nvPr/>
                    </p:nvPicPr>
                    <p:blipFill>
                      <a:blip r:embed="rId9"/>
                      <a:stretch>
                        <a:fillRect/>
                      </a:stretch>
                    </p:blipFill>
                    <p:spPr>
                      <a:xfrm>
                        <a:off x="3124200" y="4572000"/>
                        <a:ext cx="520700" cy="752122"/>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22BE74DC-3669-5396-916D-BD636532B9BC}"/>
              </a:ext>
            </a:extLst>
          </p:cNvPr>
          <p:cNvGraphicFramePr>
            <a:graphicFrameLocks noChangeAspect="1"/>
          </p:cNvGraphicFramePr>
          <p:nvPr>
            <p:extLst>
              <p:ext uri="{D42A27DB-BD31-4B8C-83A1-F6EECF244321}">
                <p14:modId xmlns:p14="http://schemas.microsoft.com/office/powerpoint/2010/main" val="1966054675"/>
              </p:ext>
            </p:extLst>
          </p:nvPr>
        </p:nvGraphicFramePr>
        <p:xfrm>
          <a:off x="5118100" y="4572000"/>
          <a:ext cx="520700" cy="752122"/>
        </p:xfrm>
        <a:graphic>
          <a:graphicData uri="http://schemas.openxmlformats.org/presentationml/2006/ole">
            <mc:AlternateContent xmlns:mc="http://schemas.openxmlformats.org/markup-compatibility/2006">
              <mc:Choice xmlns:v="urn:schemas-microsoft-com:vml" Requires="v">
                <p:oleObj name="Equation" r:id="rId10" imgW="228600" imgH="330120" progId="Equation.DSMT4">
                  <p:embed/>
                </p:oleObj>
              </mc:Choice>
              <mc:Fallback>
                <p:oleObj name="Equation" r:id="rId10" imgW="228600" imgH="330120" progId="Equation.DSMT4">
                  <p:embed/>
                  <p:pic>
                    <p:nvPicPr>
                      <p:cNvPr id="11" name="Object 10"/>
                      <p:cNvPicPr/>
                      <p:nvPr/>
                    </p:nvPicPr>
                    <p:blipFill>
                      <a:blip r:embed="rId11"/>
                      <a:stretch>
                        <a:fillRect/>
                      </a:stretch>
                    </p:blipFill>
                    <p:spPr>
                      <a:xfrm>
                        <a:off x="5118100" y="4572000"/>
                        <a:ext cx="520700" cy="752122"/>
                      </a:xfrm>
                      <a:prstGeom prst="rect">
                        <a:avLst/>
                      </a:prstGeom>
                    </p:spPr>
                  </p:pic>
                </p:oleObj>
              </mc:Fallback>
            </mc:AlternateContent>
          </a:graphicData>
        </a:graphic>
      </p:graphicFrame>
      <p:sp>
        <p:nvSpPr>
          <p:cNvPr id="16" name="Right Brace 15">
            <a:extLst>
              <a:ext uri="{FF2B5EF4-FFF2-40B4-BE49-F238E27FC236}">
                <a16:creationId xmlns:a16="http://schemas.microsoft.com/office/drawing/2014/main" id="{A13C1E57-BD92-DFF2-264F-3584F9F8D435}"/>
              </a:ext>
            </a:extLst>
          </p:cNvPr>
          <p:cNvSpPr/>
          <p:nvPr/>
        </p:nvSpPr>
        <p:spPr>
          <a:xfrm rot="5400000">
            <a:off x="3093243" y="4127147"/>
            <a:ext cx="381000" cy="928686"/>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a:extLst>
              <a:ext uri="{FF2B5EF4-FFF2-40B4-BE49-F238E27FC236}">
                <a16:creationId xmlns:a16="http://schemas.microsoft.com/office/drawing/2014/main" id="{3B6C8262-779C-7219-A57D-78459EB9A092}"/>
              </a:ext>
            </a:extLst>
          </p:cNvPr>
          <p:cNvSpPr/>
          <p:nvPr/>
        </p:nvSpPr>
        <p:spPr>
          <a:xfrm rot="5400000">
            <a:off x="5060157" y="4145757"/>
            <a:ext cx="381000" cy="928686"/>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31659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48E8A9-4714-40F8-EA34-3C358706CE93}"/>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7629F353-6A9A-AA17-0482-91E14514F741}"/>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7CF6E301-2A96-04FB-050B-3B4ECEA110EB}"/>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AC512944-6FFF-D4A5-79B2-9AB29504592E}"/>
              </a:ext>
            </a:extLst>
          </p:cNvPr>
          <p:cNvSpPr txBox="1"/>
          <p:nvPr/>
        </p:nvSpPr>
        <p:spPr>
          <a:xfrm>
            <a:off x="914400" y="381000"/>
            <a:ext cx="7467600" cy="1569660"/>
          </a:xfrm>
          <a:prstGeom prst="rect">
            <a:avLst/>
          </a:prstGeom>
          <a:noFill/>
        </p:spPr>
        <p:txBody>
          <a:bodyPr wrap="square" rtlCol="0">
            <a:spAutoFit/>
          </a:bodyPr>
          <a:lstStyle/>
          <a:p>
            <a:pPr algn="ctr"/>
            <a:r>
              <a:rPr lang="en-US" sz="2400" dirty="0">
                <a:latin typeface="+mj-lt"/>
              </a:rPr>
              <a:t>Boundary conditions on functions –</a:t>
            </a:r>
          </a:p>
          <a:p>
            <a:pPr algn="ctr"/>
            <a:endParaRPr lang="en-US" sz="2400" dirty="0">
              <a:latin typeface="+mj-lt"/>
            </a:endParaRPr>
          </a:p>
          <a:p>
            <a:pPr algn="ctr"/>
            <a:r>
              <a:rPr lang="en-US" sz="2400" dirty="0">
                <a:latin typeface="+mj-lt"/>
              </a:rPr>
              <a:t>Zero velocity at bottom of tank:</a:t>
            </a:r>
          </a:p>
          <a:p>
            <a:endParaRPr lang="en-US" sz="2400" dirty="0">
              <a:latin typeface="+mj-lt"/>
            </a:endParaRPr>
          </a:p>
        </p:txBody>
      </p:sp>
      <p:graphicFrame>
        <p:nvGraphicFramePr>
          <p:cNvPr id="6" name="Object 5">
            <a:extLst>
              <a:ext uri="{FF2B5EF4-FFF2-40B4-BE49-F238E27FC236}">
                <a16:creationId xmlns:a16="http://schemas.microsoft.com/office/drawing/2014/main" id="{D6119FD1-3990-A0EA-05FE-BA4DEFAB97F0}"/>
              </a:ext>
            </a:extLst>
          </p:cNvPr>
          <p:cNvGraphicFramePr>
            <a:graphicFrameLocks noChangeAspect="1"/>
          </p:cNvGraphicFramePr>
          <p:nvPr>
            <p:extLst>
              <p:ext uri="{D42A27DB-BD31-4B8C-83A1-F6EECF244321}">
                <p14:modId xmlns:p14="http://schemas.microsoft.com/office/powerpoint/2010/main" val="2204853900"/>
              </p:ext>
            </p:extLst>
          </p:nvPr>
        </p:nvGraphicFramePr>
        <p:xfrm>
          <a:off x="3429000" y="1664910"/>
          <a:ext cx="2039256" cy="849690"/>
        </p:xfrm>
        <a:graphic>
          <a:graphicData uri="http://schemas.openxmlformats.org/presentationml/2006/ole">
            <mc:AlternateContent xmlns:mc="http://schemas.openxmlformats.org/markup-compatibility/2006">
              <mc:Choice xmlns:v="urn:schemas-microsoft-com:vml" Requires="v">
                <p:oleObj name="Equation" r:id="rId2" imgW="1371600" imgH="571320" progId="Equation.DSMT4">
                  <p:embed/>
                </p:oleObj>
              </mc:Choice>
              <mc:Fallback>
                <p:oleObj name="Equation" r:id="rId2" imgW="1371600" imgH="571320" progId="Equation.DSMT4">
                  <p:embed/>
                  <p:pic>
                    <p:nvPicPr>
                      <p:cNvPr id="6" name="Object 5"/>
                      <p:cNvPicPr/>
                      <p:nvPr/>
                    </p:nvPicPr>
                    <p:blipFill>
                      <a:blip r:embed="rId3"/>
                      <a:stretch>
                        <a:fillRect/>
                      </a:stretch>
                    </p:blipFill>
                    <p:spPr>
                      <a:xfrm>
                        <a:off x="3429000" y="1664910"/>
                        <a:ext cx="2039256" cy="84969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D04068D0-EC76-5AD4-9569-979AC8920FA8}"/>
              </a:ext>
            </a:extLst>
          </p:cNvPr>
          <p:cNvSpPr txBox="1"/>
          <p:nvPr/>
        </p:nvSpPr>
        <p:spPr>
          <a:xfrm>
            <a:off x="1524000" y="2588980"/>
            <a:ext cx="6096000" cy="461665"/>
          </a:xfrm>
          <a:prstGeom prst="rect">
            <a:avLst/>
          </a:prstGeom>
          <a:noFill/>
        </p:spPr>
        <p:txBody>
          <a:bodyPr wrap="square" rtlCol="0">
            <a:spAutoFit/>
          </a:bodyPr>
          <a:lstStyle/>
          <a:p>
            <a:pPr algn="ctr"/>
            <a:r>
              <a:rPr lang="en-US" sz="2400" dirty="0"/>
              <a:t>Consistent vertical velocity at water surface</a:t>
            </a:r>
            <a:endParaRPr lang="en-US" sz="2400" dirty="0">
              <a:latin typeface="+mj-lt"/>
            </a:endParaRPr>
          </a:p>
        </p:txBody>
      </p:sp>
      <p:graphicFrame>
        <p:nvGraphicFramePr>
          <p:cNvPr id="8" name="Object 7">
            <a:extLst>
              <a:ext uri="{FF2B5EF4-FFF2-40B4-BE49-F238E27FC236}">
                <a16:creationId xmlns:a16="http://schemas.microsoft.com/office/drawing/2014/main" id="{BC235A0A-ED41-36BF-C66A-B5D8B5AB918D}"/>
              </a:ext>
            </a:extLst>
          </p:cNvPr>
          <p:cNvGraphicFramePr>
            <a:graphicFrameLocks noChangeAspect="1"/>
          </p:cNvGraphicFramePr>
          <p:nvPr>
            <p:extLst>
              <p:ext uri="{D42A27DB-BD31-4B8C-83A1-F6EECF244321}">
                <p14:modId xmlns:p14="http://schemas.microsoft.com/office/powerpoint/2010/main" val="667333503"/>
              </p:ext>
            </p:extLst>
          </p:nvPr>
        </p:nvGraphicFramePr>
        <p:xfrm>
          <a:off x="1751013" y="3125788"/>
          <a:ext cx="5394325" cy="2014537"/>
        </p:xfrm>
        <a:graphic>
          <a:graphicData uri="http://schemas.openxmlformats.org/presentationml/2006/ole">
            <mc:AlternateContent xmlns:mc="http://schemas.openxmlformats.org/markup-compatibility/2006">
              <mc:Choice xmlns:v="urn:schemas-microsoft-com:vml" Requires="v">
                <p:oleObj name="Equation" r:id="rId4" imgW="3162240" imgH="1180800" progId="Equation.DSMT4">
                  <p:embed/>
                </p:oleObj>
              </mc:Choice>
              <mc:Fallback>
                <p:oleObj name="Equation" r:id="rId4" imgW="3162240" imgH="1180800" progId="Equation.DSMT4">
                  <p:embed/>
                  <p:pic>
                    <p:nvPicPr>
                      <p:cNvPr id="8" name="Object 7"/>
                      <p:cNvPicPr/>
                      <p:nvPr/>
                    </p:nvPicPr>
                    <p:blipFill>
                      <a:blip r:embed="rId5"/>
                      <a:stretch>
                        <a:fillRect/>
                      </a:stretch>
                    </p:blipFill>
                    <p:spPr>
                      <a:xfrm>
                        <a:off x="1751013" y="3125788"/>
                        <a:ext cx="5394325" cy="2014537"/>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1CBB5E8-7C14-A2C7-D223-DF112E5925ED}"/>
              </a:ext>
            </a:extLst>
          </p:cNvPr>
          <p:cNvGraphicFramePr>
            <a:graphicFrameLocks noChangeAspect="1"/>
          </p:cNvGraphicFramePr>
          <p:nvPr>
            <p:extLst>
              <p:ext uri="{D42A27DB-BD31-4B8C-83A1-F6EECF244321}">
                <p14:modId xmlns:p14="http://schemas.microsoft.com/office/powerpoint/2010/main" val="3765685210"/>
              </p:ext>
            </p:extLst>
          </p:nvPr>
        </p:nvGraphicFramePr>
        <p:xfrm>
          <a:off x="1430338" y="5157788"/>
          <a:ext cx="7077075" cy="925512"/>
        </p:xfrm>
        <a:graphic>
          <a:graphicData uri="http://schemas.openxmlformats.org/presentationml/2006/ole">
            <mc:AlternateContent xmlns:mc="http://schemas.openxmlformats.org/markup-compatibility/2006">
              <mc:Choice xmlns:v="urn:schemas-microsoft-com:vml" Requires="v">
                <p:oleObj name="Equation" r:id="rId6" imgW="5054400" imgH="660240" progId="Equation.DSMT4">
                  <p:embed/>
                </p:oleObj>
              </mc:Choice>
              <mc:Fallback>
                <p:oleObj name="Equation" r:id="rId6" imgW="5054400" imgH="660240" progId="Equation.DSMT4">
                  <p:embed/>
                  <p:pic>
                    <p:nvPicPr>
                      <p:cNvPr id="9" name="Object 8"/>
                      <p:cNvPicPr/>
                      <p:nvPr/>
                    </p:nvPicPr>
                    <p:blipFill>
                      <a:blip r:embed="rId7"/>
                      <a:stretch>
                        <a:fillRect/>
                      </a:stretch>
                    </p:blipFill>
                    <p:spPr>
                      <a:xfrm>
                        <a:off x="1430338" y="5157788"/>
                        <a:ext cx="7077075" cy="925512"/>
                      </a:xfrm>
                      <a:prstGeom prst="rect">
                        <a:avLst/>
                      </a:prstGeom>
                    </p:spPr>
                  </p:pic>
                </p:oleObj>
              </mc:Fallback>
            </mc:AlternateContent>
          </a:graphicData>
        </a:graphic>
      </p:graphicFrame>
    </p:spTree>
    <p:extLst>
      <p:ext uri="{BB962C8B-B14F-4D97-AF65-F5344CB8AC3E}">
        <p14:creationId xmlns:p14="http://schemas.microsoft.com/office/powerpoint/2010/main" val="152277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a:t>
            </a:fld>
            <a:endParaRPr lang="en-US" dirty="0"/>
          </a:p>
        </p:txBody>
      </p:sp>
      <p:sp>
        <p:nvSpPr>
          <p:cNvPr id="5" name="Right Arrow 4"/>
          <p:cNvSpPr/>
          <p:nvPr/>
        </p:nvSpPr>
        <p:spPr>
          <a:xfrm>
            <a:off x="186864" y="3576096"/>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35BFC22E-7352-44D3-5FEC-9F347E13AAC6}"/>
              </a:ext>
            </a:extLst>
          </p:cNvPr>
          <p:cNvPicPr>
            <a:picLocks noChangeAspect="1"/>
          </p:cNvPicPr>
          <p:nvPr/>
        </p:nvPicPr>
        <p:blipFill>
          <a:blip r:embed="rId3"/>
          <a:stretch>
            <a:fillRect/>
          </a:stretch>
        </p:blipFill>
        <p:spPr>
          <a:xfrm>
            <a:off x="704636" y="228600"/>
            <a:ext cx="8286964" cy="3962400"/>
          </a:xfrm>
          <a:prstGeom prst="rect">
            <a:avLst/>
          </a:prstGeom>
        </p:spPr>
      </p:pic>
      <p:sp>
        <p:nvSpPr>
          <p:cNvPr id="8" name="TextBox 7">
            <a:extLst>
              <a:ext uri="{FF2B5EF4-FFF2-40B4-BE49-F238E27FC236}">
                <a16:creationId xmlns:a16="http://schemas.microsoft.com/office/drawing/2014/main" id="{D1637D4B-4788-EE79-7FCA-6940B432AFFE}"/>
              </a:ext>
            </a:extLst>
          </p:cNvPr>
          <p:cNvSpPr txBox="1"/>
          <p:nvPr/>
        </p:nvSpPr>
        <p:spPr>
          <a:xfrm>
            <a:off x="199918" y="5111543"/>
            <a:ext cx="8744164" cy="1200329"/>
          </a:xfrm>
          <a:prstGeom prst="rect">
            <a:avLst/>
          </a:prstGeom>
          <a:noFill/>
        </p:spPr>
        <p:txBody>
          <a:bodyPr wrap="square" rtlCol="0">
            <a:spAutoFit/>
          </a:bodyPr>
          <a:lstStyle/>
          <a:p>
            <a:r>
              <a:rPr lang="en-US" sz="2400" dirty="0">
                <a:latin typeface="+mj-lt"/>
              </a:rPr>
              <a:t>Final exam during finals week</a:t>
            </a:r>
          </a:p>
          <a:p>
            <a:r>
              <a:rPr lang="en-US" sz="2400" dirty="0">
                <a:latin typeface="+mj-lt"/>
              </a:rPr>
              <a:t>       Exam will be available at end of class today</a:t>
            </a:r>
          </a:p>
          <a:p>
            <a:r>
              <a:rPr lang="en-US" sz="2400" dirty="0">
                <a:latin typeface="+mj-lt"/>
              </a:rPr>
              <a:t>        </a:t>
            </a:r>
            <a:r>
              <a:rPr lang="en-US" sz="2400" b="1" dirty="0">
                <a:solidFill>
                  <a:srgbClr val="FF0000"/>
                </a:solidFill>
                <a:latin typeface="+mj-lt"/>
              </a:rPr>
              <a:t>Due  &lt;  Monday 12/18/2023 at 11 AM</a:t>
            </a:r>
          </a:p>
        </p:txBody>
      </p:sp>
      <p:sp>
        <p:nvSpPr>
          <p:cNvPr id="9" name="TextBox 8">
            <a:extLst>
              <a:ext uri="{FF2B5EF4-FFF2-40B4-BE49-F238E27FC236}">
                <a16:creationId xmlns:a16="http://schemas.microsoft.com/office/drawing/2014/main" id="{F9C1971F-E1FF-026A-943A-9BE88C1BA782}"/>
              </a:ext>
            </a:extLst>
          </p:cNvPr>
          <p:cNvSpPr txBox="1"/>
          <p:nvPr/>
        </p:nvSpPr>
        <p:spPr>
          <a:xfrm>
            <a:off x="247436" y="4226867"/>
            <a:ext cx="8649128" cy="830997"/>
          </a:xfrm>
          <a:prstGeom prst="rect">
            <a:avLst/>
          </a:prstGeom>
          <a:noFill/>
        </p:spPr>
        <p:txBody>
          <a:bodyPr wrap="square" rtlCol="0">
            <a:spAutoFit/>
          </a:bodyPr>
          <a:lstStyle/>
          <a:p>
            <a:r>
              <a:rPr lang="en-US" sz="2400" b="1" dirty="0">
                <a:solidFill>
                  <a:srgbClr val="FF0000"/>
                </a:solidFill>
                <a:latin typeface="+mj-lt"/>
              </a:rPr>
              <a:t>Please fill out the course evaluation form for PHY 711</a:t>
            </a:r>
          </a:p>
          <a:p>
            <a:r>
              <a:rPr lang="en-US" sz="2400" b="1" dirty="0">
                <a:solidFill>
                  <a:srgbClr val="FF0000"/>
                </a:solidFill>
                <a:latin typeface="+mj-lt"/>
              </a:rPr>
              <a:t>             at the end of today’s class</a:t>
            </a:r>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F64A94-ABC3-C9F2-9FCE-13DCB79F72ED}"/>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ABD2B996-DEDD-F786-6501-053120DD37D1}"/>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86D8C7A8-547B-F66A-88BD-59CF8B324432}"/>
              </a:ext>
            </a:extLst>
          </p:cNvPr>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a:extLst>
              <a:ext uri="{FF2B5EF4-FFF2-40B4-BE49-F238E27FC236}">
                <a16:creationId xmlns:a16="http://schemas.microsoft.com/office/drawing/2014/main" id="{362B37B1-FBFA-A9B8-9E8A-EB898EF27459}"/>
              </a:ext>
            </a:extLst>
          </p:cNvPr>
          <p:cNvGraphicFramePr>
            <a:graphicFrameLocks noChangeAspect="1"/>
          </p:cNvGraphicFramePr>
          <p:nvPr>
            <p:extLst>
              <p:ext uri="{D42A27DB-BD31-4B8C-83A1-F6EECF244321}">
                <p14:modId xmlns:p14="http://schemas.microsoft.com/office/powerpoint/2010/main" val="349067143"/>
              </p:ext>
            </p:extLst>
          </p:nvPr>
        </p:nvGraphicFramePr>
        <p:xfrm>
          <a:off x="288925" y="228600"/>
          <a:ext cx="7999413" cy="1485900"/>
        </p:xfrm>
        <a:graphic>
          <a:graphicData uri="http://schemas.openxmlformats.org/presentationml/2006/ole">
            <mc:AlternateContent xmlns:mc="http://schemas.openxmlformats.org/markup-compatibility/2006">
              <mc:Choice xmlns:v="urn:schemas-microsoft-com:vml" Requires="v">
                <p:oleObj name="Equation" r:id="rId2" imgW="6222960" imgH="1155600" progId="Equation.DSMT4">
                  <p:embed/>
                </p:oleObj>
              </mc:Choice>
              <mc:Fallback>
                <p:oleObj name="Equation" r:id="rId2" imgW="6222960" imgH="1155600" progId="Equation.DSMT4">
                  <p:embed/>
                  <p:pic>
                    <p:nvPicPr>
                      <p:cNvPr id="10" name="Object 9"/>
                      <p:cNvPicPr/>
                      <p:nvPr/>
                    </p:nvPicPr>
                    <p:blipFill>
                      <a:blip r:embed="rId3"/>
                      <a:stretch>
                        <a:fillRect/>
                      </a:stretch>
                    </p:blipFill>
                    <p:spPr>
                      <a:xfrm>
                        <a:off x="288925" y="228600"/>
                        <a:ext cx="7999413" cy="14859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653D7971-D15C-ECDD-6A57-72292B053DB5}"/>
              </a:ext>
            </a:extLst>
          </p:cNvPr>
          <p:cNvGraphicFramePr>
            <a:graphicFrameLocks noChangeAspect="1"/>
          </p:cNvGraphicFramePr>
          <p:nvPr>
            <p:extLst>
              <p:ext uri="{D42A27DB-BD31-4B8C-83A1-F6EECF244321}">
                <p14:modId xmlns:p14="http://schemas.microsoft.com/office/powerpoint/2010/main" val="3368608841"/>
              </p:ext>
            </p:extLst>
          </p:nvPr>
        </p:nvGraphicFramePr>
        <p:xfrm>
          <a:off x="312371" y="2042815"/>
          <a:ext cx="6704012" cy="1371600"/>
        </p:xfrm>
        <a:graphic>
          <a:graphicData uri="http://schemas.openxmlformats.org/presentationml/2006/ole">
            <mc:AlternateContent xmlns:mc="http://schemas.openxmlformats.org/markup-compatibility/2006">
              <mc:Choice xmlns:v="urn:schemas-microsoft-com:vml" Requires="v">
                <p:oleObj name="Equation" r:id="rId4" imgW="4787640" imgH="977760" progId="Equation.DSMT4">
                  <p:embed/>
                </p:oleObj>
              </mc:Choice>
              <mc:Fallback>
                <p:oleObj name="Equation" r:id="rId4" imgW="4787640" imgH="977760" progId="Equation.DSMT4">
                  <p:embed/>
                  <p:pic>
                    <p:nvPicPr>
                      <p:cNvPr id="11" name="Object 10"/>
                      <p:cNvPicPr/>
                      <p:nvPr/>
                    </p:nvPicPr>
                    <p:blipFill>
                      <a:blip r:embed="rId5"/>
                      <a:stretch>
                        <a:fillRect/>
                      </a:stretch>
                    </p:blipFill>
                    <p:spPr>
                      <a:xfrm>
                        <a:off x="312371" y="2042815"/>
                        <a:ext cx="6704012" cy="13716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69113904-B7AF-4991-9D8E-F580AAB408EA}"/>
              </a:ext>
            </a:extLst>
          </p:cNvPr>
          <p:cNvSpPr txBox="1"/>
          <p:nvPr/>
        </p:nvSpPr>
        <p:spPr>
          <a:xfrm>
            <a:off x="457200" y="4114800"/>
            <a:ext cx="7162800" cy="1200329"/>
          </a:xfrm>
          <a:prstGeom prst="rect">
            <a:avLst/>
          </a:prstGeom>
          <a:noFill/>
        </p:spPr>
        <p:txBody>
          <a:bodyPr wrap="square" rtlCol="0">
            <a:spAutoFit/>
          </a:bodyPr>
          <a:lstStyle/>
          <a:p>
            <a:r>
              <a:rPr lang="en-US" sz="2400" dirty="0">
                <a:latin typeface="+mj-lt"/>
              </a:rPr>
              <a:t>Analysis follows a number of steps based on a knowledge of the velocity potential at </a:t>
            </a:r>
            <a:r>
              <a:rPr lang="en-US" sz="2400" i="1" dirty="0">
                <a:latin typeface="+mj-lt"/>
              </a:rPr>
              <a:t>z=0</a:t>
            </a:r>
            <a:r>
              <a:rPr lang="en-US" sz="2400" dirty="0">
                <a:latin typeface="+mj-lt"/>
              </a:rPr>
              <a:t> and discarding small and high order non-linearities.</a:t>
            </a:r>
          </a:p>
        </p:txBody>
      </p:sp>
    </p:spTree>
    <p:extLst>
      <p:ext uri="{BB962C8B-B14F-4D97-AF65-F5344CB8AC3E}">
        <p14:creationId xmlns:p14="http://schemas.microsoft.com/office/powerpoint/2010/main" val="2334216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040FF1-8B6F-2BB4-DC44-C0B1D6E22A0E}"/>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6B3DA52C-D6C2-59B8-E8B9-CFA98140E32E}"/>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B0523E7B-E8A8-EED5-5FBC-B9B8A663C6E9}"/>
              </a:ext>
            </a:extLst>
          </p:cNvPr>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a:extLst>
              <a:ext uri="{FF2B5EF4-FFF2-40B4-BE49-F238E27FC236}">
                <a16:creationId xmlns:a16="http://schemas.microsoft.com/office/drawing/2014/main" id="{F46A0B75-3C7B-9969-749F-96CBB4995630}"/>
              </a:ext>
            </a:extLst>
          </p:cNvPr>
          <p:cNvGraphicFramePr>
            <a:graphicFrameLocks noChangeAspect="1"/>
          </p:cNvGraphicFramePr>
          <p:nvPr>
            <p:extLst>
              <p:ext uri="{D42A27DB-BD31-4B8C-83A1-F6EECF244321}">
                <p14:modId xmlns:p14="http://schemas.microsoft.com/office/powerpoint/2010/main" val="1711866011"/>
              </p:ext>
            </p:extLst>
          </p:nvPr>
        </p:nvGraphicFramePr>
        <p:xfrm>
          <a:off x="330200" y="152400"/>
          <a:ext cx="6832600" cy="1661564"/>
        </p:xfrm>
        <a:graphic>
          <a:graphicData uri="http://schemas.openxmlformats.org/presentationml/2006/ole">
            <mc:AlternateContent xmlns:mc="http://schemas.openxmlformats.org/markup-compatibility/2006">
              <mc:Choice xmlns:v="urn:schemas-microsoft-com:vml" Requires="v">
                <p:oleObj name="Equation" r:id="rId2" imgW="5587920" imgH="1358640" progId="Equation.DSMT4">
                  <p:embed/>
                </p:oleObj>
              </mc:Choice>
              <mc:Fallback>
                <p:oleObj name="Equation" r:id="rId2" imgW="5587920" imgH="1358640" progId="Equation.DSMT4">
                  <p:embed/>
                  <p:pic>
                    <p:nvPicPr>
                      <p:cNvPr id="5" name="Object 4"/>
                      <p:cNvPicPr/>
                      <p:nvPr/>
                    </p:nvPicPr>
                    <p:blipFill>
                      <a:blip r:embed="rId3"/>
                      <a:stretch>
                        <a:fillRect/>
                      </a:stretch>
                    </p:blipFill>
                    <p:spPr>
                      <a:xfrm>
                        <a:off x="330200" y="152400"/>
                        <a:ext cx="6832600" cy="1661564"/>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F6AB2856-91BB-E483-00AF-7AFEF5D7511E}"/>
              </a:ext>
            </a:extLst>
          </p:cNvPr>
          <p:cNvGraphicFramePr>
            <a:graphicFrameLocks noChangeAspect="1"/>
          </p:cNvGraphicFramePr>
          <p:nvPr>
            <p:extLst>
              <p:ext uri="{D42A27DB-BD31-4B8C-83A1-F6EECF244321}">
                <p14:modId xmlns:p14="http://schemas.microsoft.com/office/powerpoint/2010/main" val="3462568441"/>
              </p:ext>
            </p:extLst>
          </p:nvPr>
        </p:nvGraphicFramePr>
        <p:xfrm>
          <a:off x="492641" y="2057400"/>
          <a:ext cx="6365359" cy="838200"/>
        </p:xfrm>
        <a:graphic>
          <a:graphicData uri="http://schemas.openxmlformats.org/presentationml/2006/ole">
            <mc:AlternateContent xmlns:mc="http://schemas.openxmlformats.org/markup-compatibility/2006">
              <mc:Choice xmlns:v="urn:schemas-microsoft-com:vml" Requires="v">
                <p:oleObj name="Equation" r:id="rId4" imgW="4686120" imgH="622080" progId="Equation.DSMT4">
                  <p:embed/>
                </p:oleObj>
              </mc:Choice>
              <mc:Fallback>
                <p:oleObj name="Equation" r:id="rId4" imgW="4686120" imgH="622080" progId="Equation.DSMT4">
                  <p:embed/>
                  <p:pic>
                    <p:nvPicPr>
                      <p:cNvPr id="6" name="Object 5"/>
                      <p:cNvPicPr/>
                      <p:nvPr/>
                    </p:nvPicPr>
                    <p:blipFill>
                      <a:blip r:embed="rId5"/>
                      <a:stretch>
                        <a:fillRect/>
                      </a:stretch>
                    </p:blipFill>
                    <p:spPr>
                      <a:xfrm>
                        <a:off x="492641" y="2057400"/>
                        <a:ext cx="6365359" cy="8382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E3AEACF-A79A-43BC-12C7-F12032B8E223}"/>
              </a:ext>
            </a:extLst>
          </p:cNvPr>
          <p:cNvGraphicFramePr>
            <a:graphicFrameLocks noChangeAspect="1"/>
          </p:cNvGraphicFramePr>
          <p:nvPr>
            <p:extLst>
              <p:ext uri="{D42A27DB-BD31-4B8C-83A1-F6EECF244321}">
                <p14:modId xmlns:p14="http://schemas.microsoft.com/office/powerpoint/2010/main" val="1281368109"/>
              </p:ext>
            </p:extLst>
          </p:nvPr>
        </p:nvGraphicFramePr>
        <p:xfrm>
          <a:off x="462515" y="3810000"/>
          <a:ext cx="6650666" cy="1971250"/>
        </p:xfrm>
        <a:graphic>
          <a:graphicData uri="http://schemas.openxmlformats.org/presentationml/2006/ole">
            <mc:AlternateContent xmlns:mc="http://schemas.openxmlformats.org/markup-compatibility/2006">
              <mc:Choice xmlns:v="urn:schemas-microsoft-com:vml" Requires="v">
                <p:oleObj name="Equation" r:id="rId6" imgW="4584600" imgH="1358640" progId="Equation.DSMT4">
                  <p:embed/>
                </p:oleObj>
              </mc:Choice>
              <mc:Fallback>
                <p:oleObj name="Equation" r:id="rId6" imgW="4584600" imgH="1358640" progId="Equation.DSMT4">
                  <p:embed/>
                  <p:pic>
                    <p:nvPicPr>
                      <p:cNvPr id="7" name="Object 6"/>
                      <p:cNvPicPr/>
                      <p:nvPr/>
                    </p:nvPicPr>
                    <p:blipFill>
                      <a:blip r:embed="rId7"/>
                      <a:stretch>
                        <a:fillRect/>
                      </a:stretch>
                    </p:blipFill>
                    <p:spPr>
                      <a:xfrm>
                        <a:off x="462515" y="3810000"/>
                        <a:ext cx="6650666" cy="197125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57457A78-C0FA-A1C7-2827-8D5B54E2947F}"/>
              </a:ext>
            </a:extLst>
          </p:cNvPr>
          <p:cNvSpPr txBox="1"/>
          <p:nvPr/>
        </p:nvSpPr>
        <p:spPr>
          <a:xfrm>
            <a:off x="492641" y="2979003"/>
            <a:ext cx="8001000" cy="830997"/>
          </a:xfrm>
          <a:prstGeom prst="rect">
            <a:avLst/>
          </a:prstGeom>
          <a:noFill/>
        </p:spPr>
        <p:txBody>
          <a:bodyPr wrap="square" rtlCol="0">
            <a:spAutoFit/>
          </a:bodyPr>
          <a:lstStyle/>
          <a:p>
            <a:r>
              <a:rPr lang="en-US" sz="2400" dirty="0"/>
              <a:t>Note that the wave “speed” </a:t>
            </a:r>
            <a:r>
              <a:rPr lang="en-US" sz="2400" i="1" dirty="0"/>
              <a:t>c</a:t>
            </a:r>
            <a:r>
              <a:rPr lang="en-US" sz="2400" dirty="0"/>
              <a:t> will be consistently determined</a:t>
            </a:r>
            <a:endParaRPr lang="en-US" sz="2400" dirty="0">
              <a:latin typeface="+mj-lt"/>
            </a:endParaRPr>
          </a:p>
        </p:txBody>
      </p:sp>
      <p:sp>
        <p:nvSpPr>
          <p:cNvPr id="9" name="Curved Left Arrow 8">
            <a:extLst>
              <a:ext uri="{FF2B5EF4-FFF2-40B4-BE49-F238E27FC236}">
                <a16:creationId xmlns:a16="http://schemas.microsoft.com/office/drawing/2014/main" id="{D2DCD923-A72C-2DEC-1753-F17176EA4F81}"/>
              </a:ext>
            </a:extLst>
          </p:cNvPr>
          <p:cNvSpPr/>
          <p:nvPr/>
        </p:nvSpPr>
        <p:spPr>
          <a:xfrm>
            <a:off x="7239000" y="457200"/>
            <a:ext cx="1066800" cy="4114800"/>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Left Arrow 9">
            <a:extLst>
              <a:ext uri="{FF2B5EF4-FFF2-40B4-BE49-F238E27FC236}">
                <a16:creationId xmlns:a16="http://schemas.microsoft.com/office/drawing/2014/main" id="{44304F4B-6455-156C-C0EE-F636D8AC0ED3}"/>
              </a:ext>
            </a:extLst>
          </p:cNvPr>
          <p:cNvSpPr/>
          <p:nvPr/>
        </p:nvSpPr>
        <p:spPr>
          <a:xfrm>
            <a:off x="7391400" y="1447800"/>
            <a:ext cx="1066800" cy="4114800"/>
          </a:xfrm>
          <a:prstGeom prst="curvedLeftArrow">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19305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79C76E-B811-6195-1040-96C9A850073D}"/>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3F1DC1A6-53AF-80C9-16FA-9FEF79356153}"/>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CDA1F465-60A2-54E0-14E4-6B3E21B72D8A}"/>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9170F3F9-90A8-8727-8DAE-CF500B1390A6}"/>
              </a:ext>
            </a:extLst>
          </p:cNvPr>
          <p:cNvSpPr txBox="1"/>
          <p:nvPr/>
        </p:nvSpPr>
        <p:spPr>
          <a:xfrm>
            <a:off x="457200" y="228600"/>
            <a:ext cx="8077200" cy="461665"/>
          </a:xfrm>
          <a:prstGeom prst="rect">
            <a:avLst/>
          </a:prstGeom>
          <a:noFill/>
        </p:spPr>
        <p:txBody>
          <a:bodyPr wrap="square" rtlCol="0">
            <a:spAutoFit/>
          </a:bodyPr>
          <a:lstStyle/>
          <a:p>
            <a:pPr algn="ctr"/>
            <a:r>
              <a:rPr lang="en-US" sz="2400" dirty="0">
                <a:latin typeface="+mj-lt"/>
              </a:rPr>
              <a:t>Integrating and re-arranging coupled equations</a:t>
            </a:r>
          </a:p>
        </p:txBody>
      </p:sp>
      <p:graphicFrame>
        <p:nvGraphicFramePr>
          <p:cNvPr id="6" name="Object 5">
            <a:extLst>
              <a:ext uri="{FF2B5EF4-FFF2-40B4-BE49-F238E27FC236}">
                <a16:creationId xmlns:a16="http://schemas.microsoft.com/office/drawing/2014/main" id="{A8BA6ADE-5854-6D89-4509-1466EA526A98}"/>
              </a:ext>
            </a:extLst>
          </p:cNvPr>
          <p:cNvGraphicFramePr>
            <a:graphicFrameLocks noChangeAspect="1"/>
          </p:cNvGraphicFramePr>
          <p:nvPr>
            <p:extLst>
              <p:ext uri="{D42A27DB-BD31-4B8C-83A1-F6EECF244321}">
                <p14:modId xmlns:p14="http://schemas.microsoft.com/office/powerpoint/2010/main" val="2800512828"/>
              </p:ext>
            </p:extLst>
          </p:nvPr>
        </p:nvGraphicFramePr>
        <p:xfrm>
          <a:off x="1447800" y="624681"/>
          <a:ext cx="6515100" cy="5608637"/>
        </p:xfrm>
        <a:graphic>
          <a:graphicData uri="http://schemas.openxmlformats.org/presentationml/2006/ole">
            <mc:AlternateContent xmlns:mc="http://schemas.openxmlformats.org/markup-compatibility/2006">
              <mc:Choice xmlns:v="urn:schemas-microsoft-com:vml" Requires="v">
                <p:oleObj name="Equation" r:id="rId2" imgW="4927320" imgH="4241520" progId="Equation.DSMT4">
                  <p:embed/>
                </p:oleObj>
              </mc:Choice>
              <mc:Fallback>
                <p:oleObj name="Equation" r:id="rId2" imgW="4927320" imgH="4241520" progId="Equation.DSMT4">
                  <p:embed/>
                  <p:pic>
                    <p:nvPicPr>
                      <p:cNvPr id="6" name="Object 5"/>
                      <p:cNvPicPr/>
                      <p:nvPr/>
                    </p:nvPicPr>
                    <p:blipFill>
                      <a:blip r:embed="rId3"/>
                      <a:stretch>
                        <a:fillRect/>
                      </a:stretch>
                    </p:blipFill>
                    <p:spPr>
                      <a:xfrm>
                        <a:off x="1447800" y="624681"/>
                        <a:ext cx="6515100" cy="5608637"/>
                      </a:xfrm>
                      <a:prstGeom prst="rect">
                        <a:avLst/>
                      </a:prstGeom>
                    </p:spPr>
                  </p:pic>
                </p:oleObj>
              </mc:Fallback>
            </mc:AlternateContent>
          </a:graphicData>
        </a:graphic>
      </p:graphicFrame>
    </p:spTree>
    <p:extLst>
      <p:ext uri="{BB962C8B-B14F-4D97-AF65-F5344CB8AC3E}">
        <p14:creationId xmlns:p14="http://schemas.microsoft.com/office/powerpoint/2010/main" val="1825921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9FC3CA-AC19-E7E0-4EB0-4B4ED2A22283}"/>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F40126B7-4339-472E-151B-F1F564E56775}"/>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EC448CC3-598C-18FA-A22B-E1DD58396983}"/>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B8603AAA-BE4C-4628-A561-16ED03CB93DB}"/>
              </a:ext>
            </a:extLst>
          </p:cNvPr>
          <p:cNvSpPr txBox="1"/>
          <p:nvPr/>
        </p:nvSpPr>
        <p:spPr>
          <a:xfrm>
            <a:off x="609600" y="304800"/>
            <a:ext cx="7543800" cy="1200329"/>
          </a:xfrm>
          <a:prstGeom prst="rect">
            <a:avLst/>
          </a:prstGeom>
          <a:noFill/>
        </p:spPr>
        <p:txBody>
          <a:bodyPr wrap="square" rtlCol="0">
            <a:spAutoFit/>
          </a:bodyPr>
          <a:lstStyle/>
          <a:p>
            <a:pPr algn="ctr"/>
            <a:r>
              <a:rPr lang="en-US" sz="2400" dirty="0"/>
              <a:t>Solution of the famous </a:t>
            </a:r>
            <a:r>
              <a:rPr lang="en-US" sz="2400" dirty="0" err="1"/>
              <a:t>Korteweg</a:t>
            </a:r>
            <a:r>
              <a:rPr lang="en-US" sz="2400" dirty="0"/>
              <a:t>-de </a:t>
            </a:r>
            <a:r>
              <a:rPr lang="en-US" sz="2400" dirty="0" err="1"/>
              <a:t>Vries</a:t>
            </a:r>
            <a:r>
              <a:rPr lang="en-US" sz="2400" dirty="0"/>
              <a:t> equation</a:t>
            </a:r>
          </a:p>
          <a:p>
            <a:pPr algn="ctr"/>
            <a:endParaRPr lang="en-US" sz="2400" dirty="0"/>
          </a:p>
          <a:p>
            <a:pPr algn="ctr"/>
            <a:r>
              <a:rPr lang="en-US" sz="2400" dirty="0"/>
              <a:t>Modified surface amplitude equation in terms of </a:t>
            </a:r>
            <a:r>
              <a:rPr lang="en-US" sz="2400" i="1" dirty="0">
                <a:latin typeface="Symbol" panose="05050102010706020507" pitchFamily="18" charset="2"/>
              </a:rPr>
              <a:t>h</a:t>
            </a:r>
          </a:p>
        </p:txBody>
      </p:sp>
      <p:graphicFrame>
        <p:nvGraphicFramePr>
          <p:cNvPr id="6" name="Object 5">
            <a:extLst>
              <a:ext uri="{FF2B5EF4-FFF2-40B4-BE49-F238E27FC236}">
                <a16:creationId xmlns:a16="http://schemas.microsoft.com/office/drawing/2014/main" id="{856AFC9C-B4DA-6754-B958-56ED88B6508F}"/>
              </a:ext>
            </a:extLst>
          </p:cNvPr>
          <p:cNvGraphicFramePr>
            <a:graphicFrameLocks noChangeAspect="1"/>
          </p:cNvGraphicFramePr>
          <p:nvPr>
            <p:extLst>
              <p:ext uri="{D42A27DB-BD31-4B8C-83A1-F6EECF244321}">
                <p14:modId xmlns:p14="http://schemas.microsoft.com/office/powerpoint/2010/main" val="2237067311"/>
              </p:ext>
            </p:extLst>
          </p:nvPr>
        </p:nvGraphicFramePr>
        <p:xfrm>
          <a:off x="1847849" y="1776413"/>
          <a:ext cx="5358235" cy="834616"/>
        </p:xfrm>
        <a:graphic>
          <a:graphicData uri="http://schemas.openxmlformats.org/presentationml/2006/ole">
            <mc:AlternateContent xmlns:mc="http://schemas.openxmlformats.org/markup-compatibility/2006">
              <mc:Choice xmlns:v="urn:schemas-microsoft-com:vml" Requires="v">
                <p:oleObj name="Equation" r:id="rId2" imgW="4076640" imgH="634680" progId="Equation.DSMT4">
                  <p:embed/>
                </p:oleObj>
              </mc:Choice>
              <mc:Fallback>
                <p:oleObj name="Equation" r:id="rId2" imgW="4076640" imgH="634680" progId="Equation.DSMT4">
                  <p:embed/>
                  <p:pic>
                    <p:nvPicPr>
                      <p:cNvPr id="6" name="Object 5"/>
                      <p:cNvPicPr/>
                      <p:nvPr/>
                    </p:nvPicPr>
                    <p:blipFill>
                      <a:blip r:embed="rId3"/>
                      <a:stretch>
                        <a:fillRect/>
                      </a:stretch>
                    </p:blipFill>
                    <p:spPr>
                      <a:xfrm>
                        <a:off x="1847849" y="1776413"/>
                        <a:ext cx="5358235" cy="834616"/>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B0F14C5-3EC2-92A1-9F03-FA0771743F28}"/>
              </a:ext>
            </a:extLst>
          </p:cNvPr>
          <p:cNvSpPr txBox="1"/>
          <p:nvPr/>
        </p:nvSpPr>
        <p:spPr>
          <a:xfrm>
            <a:off x="1524000" y="2971800"/>
            <a:ext cx="5334000" cy="461665"/>
          </a:xfrm>
          <a:prstGeom prst="rect">
            <a:avLst/>
          </a:prstGeom>
          <a:noFill/>
        </p:spPr>
        <p:txBody>
          <a:bodyPr wrap="square" rtlCol="0">
            <a:spAutoFit/>
          </a:bodyPr>
          <a:lstStyle/>
          <a:p>
            <a:pPr algn="ctr"/>
            <a:r>
              <a:rPr lang="en-US" sz="2400" dirty="0" err="1"/>
              <a:t>Soliton</a:t>
            </a:r>
            <a:r>
              <a:rPr lang="en-US" sz="2400" dirty="0"/>
              <a:t> solution</a:t>
            </a:r>
            <a:endParaRPr lang="en-US" sz="2400" dirty="0">
              <a:latin typeface="+mj-lt"/>
            </a:endParaRPr>
          </a:p>
        </p:txBody>
      </p:sp>
      <p:graphicFrame>
        <p:nvGraphicFramePr>
          <p:cNvPr id="8" name="Object 7">
            <a:extLst>
              <a:ext uri="{FF2B5EF4-FFF2-40B4-BE49-F238E27FC236}">
                <a16:creationId xmlns:a16="http://schemas.microsoft.com/office/drawing/2014/main" id="{5732CF6C-D91E-51AD-853A-FC3FF7E5E659}"/>
              </a:ext>
            </a:extLst>
          </p:cNvPr>
          <p:cNvGraphicFramePr>
            <a:graphicFrameLocks noChangeAspect="1"/>
          </p:cNvGraphicFramePr>
          <p:nvPr>
            <p:extLst>
              <p:ext uri="{D42A27DB-BD31-4B8C-83A1-F6EECF244321}">
                <p14:modId xmlns:p14="http://schemas.microsoft.com/office/powerpoint/2010/main" val="2503791411"/>
              </p:ext>
            </p:extLst>
          </p:nvPr>
        </p:nvGraphicFramePr>
        <p:xfrm>
          <a:off x="1675161" y="3505200"/>
          <a:ext cx="6478239" cy="1880779"/>
        </p:xfrm>
        <a:graphic>
          <a:graphicData uri="http://schemas.openxmlformats.org/presentationml/2006/ole">
            <mc:AlternateContent xmlns:mc="http://schemas.openxmlformats.org/markup-compatibility/2006">
              <mc:Choice xmlns:v="urn:schemas-microsoft-com:vml" Requires="v">
                <p:oleObj name="Equation" r:id="rId4" imgW="5117760" imgH="1485720" progId="Equation.DSMT4">
                  <p:embed/>
                </p:oleObj>
              </mc:Choice>
              <mc:Fallback>
                <p:oleObj name="Equation" r:id="rId4" imgW="5117760" imgH="1485720" progId="Equation.DSMT4">
                  <p:embed/>
                  <p:pic>
                    <p:nvPicPr>
                      <p:cNvPr id="8" name="Object 7"/>
                      <p:cNvPicPr/>
                      <p:nvPr/>
                    </p:nvPicPr>
                    <p:blipFill>
                      <a:blip r:embed="rId5"/>
                      <a:stretch>
                        <a:fillRect/>
                      </a:stretch>
                    </p:blipFill>
                    <p:spPr>
                      <a:xfrm>
                        <a:off x="1675161" y="3505200"/>
                        <a:ext cx="6478239" cy="1880779"/>
                      </a:xfrm>
                      <a:prstGeom prst="rect">
                        <a:avLst/>
                      </a:prstGeom>
                    </p:spPr>
                  </p:pic>
                </p:oleObj>
              </mc:Fallback>
            </mc:AlternateContent>
          </a:graphicData>
        </a:graphic>
      </p:graphicFrame>
    </p:spTree>
    <p:extLst>
      <p:ext uri="{BB962C8B-B14F-4D97-AF65-F5344CB8AC3E}">
        <p14:creationId xmlns:p14="http://schemas.microsoft.com/office/powerpoint/2010/main" val="1134044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71DD01-29BD-F509-C5E0-8AC7544212E8}"/>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DA54E2B6-627B-BE86-BFD3-F6CD5FBF8348}"/>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4896D3DE-B6BB-E191-9234-5A275C395385}"/>
              </a:ext>
            </a:extLst>
          </p:cNvPr>
          <p:cNvSpPr>
            <a:spLocks noGrp="1"/>
          </p:cNvSpPr>
          <p:nvPr>
            <p:ph type="sldNum" sz="quarter" idx="12"/>
          </p:nvPr>
        </p:nvSpPr>
        <p:spPr/>
        <p:txBody>
          <a:bodyPr/>
          <a:lstStyle/>
          <a:p>
            <a:fld id="{CE368B07-CEBF-4C80-90AF-53B34FA04CF3}" type="slidenum">
              <a:rPr lang="en-US" smtClean="0"/>
              <a:pPr/>
              <a:t>3</a:t>
            </a:fld>
            <a:endParaRPr lang="en-US" dirty="0"/>
          </a:p>
        </p:txBody>
      </p:sp>
      <p:sp>
        <p:nvSpPr>
          <p:cNvPr id="11" name="TextBox 10">
            <a:extLst>
              <a:ext uri="{FF2B5EF4-FFF2-40B4-BE49-F238E27FC236}">
                <a16:creationId xmlns:a16="http://schemas.microsoft.com/office/drawing/2014/main" id="{3EFA3B09-22A6-6B24-8F38-7D31AE4B489F}"/>
              </a:ext>
            </a:extLst>
          </p:cNvPr>
          <p:cNvSpPr txBox="1"/>
          <p:nvPr/>
        </p:nvSpPr>
        <p:spPr>
          <a:xfrm>
            <a:off x="457200" y="381000"/>
            <a:ext cx="6781800" cy="461665"/>
          </a:xfrm>
          <a:prstGeom prst="rect">
            <a:avLst/>
          </a:prstGeom>
          <a:noFill/>
        </p:spPr>
        <p:txBody>
          <a:bodyPr wrap="square" rtlCol="0">
            <a:spAutoFit/>
          </a:bodyPr>
          <a:lstStyle/>
          <a:p>
            <a:r>
              <a:rPr lang="en-US" sz="2400" dirty="0">
                <a:latin typeface="+mj-lt"/>
              </a:rPr>
              <a:t>Brief comment on numerical methods --</a:t>
            </a:r>
          </a:p>
        </p:txBody>
      </p:sp>
      <p:graphicFrame>
        <p:nvGraphicFramePr>
          <p:cNvPr id="12" name="Object 11">
            <a:extLst>
              <a:ext uri="{FF2B5EF4-FFF2-40B4-BE49-F238E27FC236}">
                <a16:creationId xmlns:a16="http://schemas.microsoft.com/office/drawing/2014/main" id="{92344BE2-A920-F600-027B-4CC03ECBDD39}"/>
              </a:ext>
            </a:extLst>
          </p:cNvPr>
          <p:cNvGraphicFramePr>
            <a:graphicFrameLocks noChangeAspect="1"/>
          </p:cNvGraphicFramePr>
          <p:nvPr>
            <p:extLst>
              <p:ext uri="{D42A27DB-BD31-4B8C-83A1-F6EECF244321}">
                <p14:modId xmlns:p14="http://schemas.microsoft.com/office/powerpoint/2010/main" val="4246446445"/>
              </p:ext>
            </p:extLst>
          </p:nvPr>
        </p:nvGraphicFramePr>
        <p:xfrm>
          <a:off x="533400" y="1066800"/>
          <a:ext cx="7518400" cy="3314700"/>
        </p:xfrm>
        <a:graphic>
          <a:graphicData uri="http://schemas.openxmlformats.org/presentationml/2006/ole">
            <mc:AlternateContent xmlns:mc="http://schemas.openxmlformats.org/markup-compatibility/2006">
              <mc:Choice xmlns:v="urn:schemas-microsoft-com:vml" Requires="v">
                <p:oleObj name="Equation" r:id="rId2" imgW="3429000" imgH="1511280" progId="Equation.DSMT4">
                  <p:embed/>
                </p:oleObj>
              </mc:Choice>
              <mc:Fallback>
                <p:oleObj name="Equation" r:id="rId2" imgW="3429000" imgH="1511280" progId="Equation.DSMT4">
                  <p:embed/>
                  <p:pic>
                    <p:nvPicPr>
                      <p:cNvPr id="0" name=""/>
                      <p:cNvPicPr/>
                      <p:nvPr/>
                    </p:nvPicPr>
                    <p:blipFill>
                      <a:blip r:embed="rId3"/>
                      <a:stretch>
                        <a:fillRect/>
                      </a:stretch>
                    </p:blipFill>
                    <p:spPr>
                      <a:xfrm>
                        <a:off x="533400" y="1066800"/>
                        <a:ext cx="7518400" cy="3314700"/>
                      </a:xfrm>
                      <a:prstGeom prst="rect">
                        <a:avLst/>
                      </a:prstGeom>
                    </p:spPr>
                  </p:pic>
                </p:oleObj>
              </mc:Fallback>
            </mc:AlternateContent>
          </a:graphicData>
        </a:graphic>
      </p:graphicFrame>
      <p:sp>
        <p:nvSpPr>
          <p:cNvPr id="13" name="Arrow: Curved Left 12">
            <a:extLst>
              <a:ext uri="{FF2B5EF4-FFF2-40B4-BE49-F238E27FC236}">
                <a16:creationId xmlns:a16="http://schemas.microsoft.com/office/drawing/2014/main" id="{F0B3E7DA-8454-9AE5-1178-310A88F7F383}"/>
              </a:ext>
            </a:extLst>
          </p:cNvPr>
          <p:cNvSpPr/>
          <p:nvPr/>
        </p:nvSpPr>
        <p:spPr>
          <a:xfrm rot="406648">
            <a:off x="3481416" y="2781727"/>
            <a:ext cx="304800" cy="106680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Arrow: Curved Left 14">
            <a:extLst>
              <a:ext uri="{FF2B5EF4-FFF2-40B4-BE49-F238E27FC236}">
                <a16:creationId xmlns:a16="http://schemas.microsoft.com/office/drawing/2014/main" id="{FB951F98-64EF-9230-65F5-4DA55351F98B}"/>
              </a:ext>
            </a:extLst>
          </p:cNvPr>
          <p:cNvSpPr/>
          <p:nvPr/>
        </p:nvSpPr>
        <p:spPr>
          <a:xfrm rot="20893486">
            <a:off x="2571452" y="2776111"/>
            <a:ext cx="304800" cy="106680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urved Left 15">
            <a:extLst>
              <a:ext uri="{FF2B5EF4-FFF2-40B4-BE49-F238E27FC236}">
                <a16:creationId xmlns:a16="http://schemas.microsoft.com/office/drawing/2014/main" id="{275904F4-AB9C-BA4B-6F6D-6E339F9DF598}"/>
              </a:ext>
            </a:extLst>
          </p:cNvPr>
          <p:cNvSpPr/>
          <p:nvPr/>
        </p:nvSpPr>
        <p:spPr>
          <a:xfrm rot="1661066">
            <a:off x="4822738" y="2908910"/>
            <a:ext cx="304800" cy="106680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a:extLst>
              <a:ext uri="{FF2B5EF4-FFF2-40B4-BE49-F238E27FC236}">
                <a16:creationId xmlns:a16="http://schemas.microsoft.com/office/drawing/2014/main" id="{9578F14C-D9E1-BC40-284F-F981D6C6A9F0}"/>
              </a:ext>
            </a:extLst>
          </p:cNvPr>
          <p:cNvSpPr txBox="1"/>
          <p:nvPr/>
        </p:nvSpPr>
        <p:spPr>
          <a:xfrm>
            <a:off x="838200" y="5105400"/>
            <a:ext cx="7772400" cy="461665"/>
          </a:xfrm>
          <a:prstGeom prst="rect">
            <a:avLst/>
          </a:prstGeom>
          <a:noFill/>
        </p:spPr>
        <p:txBody>
          <a:bodyPr wrap="square" rtlCol="0">
            <a:spAutoFit/>
          </a:bodyPr>
          <a:lstStyle/>
          <a:p>
            <a:r>
              <a:rPr lang="en-US" sz="2400" dirty="0">
                <a:latin typeface="+mj-lt"/>
              </a:rPr>
              <a:t>Here it is assumed that </a:t>
            </a:r>
            <a:r>
              <a:rPr lang="en-US" sz="2400" i="1" dirty="0">
                <a:latin typeface="+mj-lt"/>
              </a:rPr>
              <a:t>h</a:t>
            </a:r>
            <a:r>
              <a:rPr lang="en-US" sz="2400" dirty="0">
                <a:latin typeface="+mj-lt"/>
              </a:rPr>
              <a:t>  is small and </a:t>
            </a:r>
            <a:r>
              <a:rPr lang="en-US" sz="2400" i="1" dirty="0">
                <a:latin typeface="+mj-lt"/>
              </a:rPr>
              <a:t>h</a:t>
            </a:r>
            <a:r>
              <a:rPr lang="en-US" sz="2400" i="1" baseline="30000" dirty="0">
                <a:latin typeface="+mj-lt"/>
              </a:rPr>
              <a:t>3</a:t>
            </a:r>
            <a:r>
              <a:rPr lang="en-US" sz="2400" i="1" dirty="0">
                <a:latin typeface="+mj-lt"/>
              </a:rPr>
              <a:t>&lt;&lt;h</a:t>
            </a:r>
            <a:r>
              <a:rPr lang="en-US" sz="2400" i="1" baseline="30000" dirty="0">
                <a:latin typeface="+mj-lt"/>
              </a:rPr>
              <a:t>2</a:t>
            </a:r>
            <a:endParaRPr lang="en-US" sz="2400" dirty="0">
              <a:latin typeface="+mj-lt"/>
            </a:endParaRPr>
          </a:p>
        </p:txBody>
      </p:sp>
    </p:spTree>
    <p:extLst>
      <p:ext uri="{BB962C8B-B14F-4D97-AF65-F5344CB8AC3E}">
        <p14:creationId xmlns:p14="http://schemas.microsoft.com/office/powerpoint/2010/main" val="191490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6A72D0-6AB6-5F6A-9080-23F2F585899E}"/>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73E6B2EC-B490-1BD7-BD90-A97BFE7AA411}"/>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C07619E3-31F6-076A-C03E-E029BFB320F0}"/>
              </a:ext>
            </a:extLst>
          </p:cNvPr>
          <p:cNvSpPr>
            <a:spLocks noGrp="1"/>
          </p:cNvSpPr>
          <p:nvPr>
            <p:ph type="sldNum" sz="quarter" idx="12"/>
          </p:nvPr>
        </p:nvSpPr>
        <p:spPr/>
        <p:txBody>
          <a:bodyPr/>
          <a:lstStyle/>
          <a:p>
            <a:fld id="{CE368B07-CEBF-4C80-90AF-53B34FA04CF3}" type="slidenum">
              <a:rPr lang="en-US" smtClean="0"/>
              <a:pPr/>
              <a:t>4</a:t>
            </a:fld>
            <a:endParaRPr lang="en-US" dirty="0"/>
          </a:p>
        </p:txBody>
      </p:sp>
      <p:graphicFrame>
        <p:nvGraphicFramePr>
          <p:cNvPr id="6" name="Object 5">
            <a:extLst>
              <a:ext uri="{FF2B5EF4-FFF2-40B4-BE49-F238E27FC236}">
                <a16:creationId xmlns:a16="http://schemas.microsoft.com/office/drawing/2014/main" id="{F21249F5-CF52-3B2F-1A7F-01CEB87EB033}"/>
              </a:ext>
            </a:extLst>
          </p:cNvPr>
          <p:cNvGraphicFramePr>
            <a:graphicFrameLocks noChangeAspect="1"/>
          </p:cNvGraphicFramePr>
          <p:nvPr>
            <p:extLst>
              <p:ext uri="{D42A27DB-BD31-4B8C-83A1-F6EECF244321}">
                <p14:modId xmlns:p14="http://schemas.microsoft.com/office/powerpoint/2010/main" val="1310201402"/>
              </p:ext>
            </p:extLst>
          </p:nvPr>
        </p:nvGraphicFramePr>
        <p:xfrm>
          <a:off x="395621" y="380436"/>
          <a:ext cx="6308725" cy="1706563"/>
        </p:xfrm>
        <a:graphic>
          <a:graphicData uri="http://schemas.openxmlformats.org/presentationml/2006/ole">
            <mc:AlternateContent xmlns:mc="http://schemas.openxmlformats.org/markup-compatibility/2006">
              <mc:Choice xmlns:v="urn:schemas-microsoft-com:vml" Requires="v">
                <p:oleObj name="Equation" r:id="rId2" imgW="3263760" imgH="888840" progId="Equation.DSMT4">
                  <p:embed/>
                </p:oleObj>
              </mc:Choice>
              <mc:Fallback>
                <p:oleObj name="Equation" r:id="rId2" imgW="3263760" imgH="888840" progId="Equation.DSMT4">
                  <p:embed/>
                  <p:pic>
                    <p:nvPicPr>
                      <p:cNvPr id="6" name="Object 5"/>
                      <p:cNvPicPr>
                        <a:picLocks noChangeAspect="1" noChangeArrowheads="1"/>
                      </p:cNvPicPr>
                      <p:nvPr/>
                    </p:nvPicPr>
                    <p:blipFill>
                      <a:blip r:embed="rId3"/>
                      <a:srcRect/>
                      <a:stretch>
                        <a:fillRect/>
                      </a:stretch>
                    </p:blipFill>
                    <p:spPr bwMode="auto">
                      <a:xfrm>
                        <a:off x="395621" y="380436"/>
                        <a:ext cx="6308725"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F4AFC0F4-C754-4817-143A-C0A03143377B}"/>
              </a:ext>
            </a:extLst>
          </p:cNvPr>
          <p:cNvGraphicFramePr>
            <a:graphicFrameLocks noChangeAspect="1"/>
          </p:cNvGraphicFramePr>
          <p:nvPr>
            <p:extLst>
              <p:ext uri="{D42A27DB-BD31-4B8C-83A1-F6EECF244321}">
                <p14:modId xmlns:p14="http://schemas.microsoft.com/office/powerpoint/2010/main" val="530227070"/>
              </p:ext>
            </p:extLst>
          </p:nvPr>
        </p:nvGraphicFramePr>
        <p:xfrm>
          <a:off x="516203" y="2386545"/>
          <a:ext cx="3240087" cy="1609725"/>
        </p:xfrm>
        <a:graphic>
          <a:graphicData uri="http://schemas.openxmlformats.org/presentationml/2006/ole">
            <mc:AlternateContent xmlns:mc="http://schemas.openxmlformats.org/markup-compatibility/2006">
              <mc:Choice xmlns:v="urn:schemas-microsoft-com:vml" Requires="v">
                <p:oleObj name="数式" r:id="rId4" imgW="1676160" imgH="838080" progId="Equation.3">
                  <p:embed/>
                </p:oleObj>
              </mc:Choice>
              <mc:Fallback>
                <p:oleObj name="数式" r:id="rId4" imgW="1676160" imgH="838080" progId="Equation.3">
                  <p:embed/>
                  <p:pic>
                    <p:nvPicPr>
                      <p:cNvPr id="7" name="Object 6"/>
                      <p:cNvPicPr>
                        <a:picLocks noChangeAspect="1" noChangeArrowheads="1"/>
                      </p:cNvPicPr>
                      <p:nvPr/>
                    </p:nvPicPr>
                    <p:blipFill>
                      <a:blip r:embed="rId5"/>
                      <a:srcRect/>
                      <a:stretch>
                        <a:fillRect/>
                      </a:stretch>
                    </p:blipFill>
                    <p:spPr bwMode="auto">
                      <a:xfrm>
                        <a:off x="516203" y="2386545"/>
                        <a:ext cx="3240087"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a:extLst>
              <a:ext uri="{FF2B5EF4-FFF2-40B4-BE49-F238E27FC236}">
                <a16:creationId xmlns:a16="http://schemas.microsoft.com/office/drawing/2014/main" id="{CCB9E2DA-149A-FF60-5FE0-E8D295EEB6F5}"/>
              </a:ext>
            </a:extLst>
          </p:cNvPr>
          <p:cNvGraphicFramePr>
            <a:graphicFrameLocks noChangeAspect="1"/>
          </p:cNvGraphicFramePr>
          <p:nvPr>
            <p:extLst>
              <p:ext uri="{D42A27DB-BD31-4B8C-83A1-F6EECF244321}">
                <p14:modId xmlns:p14="http://schemas.microsoft.com/office/powerpoint/2010/main" val="865635757"/>
              </p:ext>
            </p:extLst>
          </p:nvPr>
        </p:nvGraphicFramePr>
        <p:xfrm>
          <a:off x="565901" y="4271093"/>
          <a:ext cx="3313112" cy="1951037"/>
        </p:xfrm>
        <a:graphic>
          <a:graphicData uri="http://schemas.openxmlformats.org/presentationml/2006/ole">
            <mc:AlternateContent xmlns:mc="http://schemas.openxmlformats.org/markup-compatibility/2006">
              <mc:Choice xmlns:v="urn:schemas-microsoft-com:vml" Requires="v">
                <p:oleObj name="数式" r:id="rId6" imgW="1714320" imgH="1015920" progId="Equation.3">
                  <p:embed/>
                </p:oleObj>
              </mc:Choice>
              <mc:Fallback>
                <p:oleObj name="数式" r:id="rId6" imgW="1714320" imgH="1015920" progId="Equation.3">
                  <p:embed/>
                  <p:pic>
                    <p:nvPicPr>
                      <p:cNvPr id="8" name="Object 7"/>
                      <p:cNvPicPr>
                        <a:picLocks noChangeAspect="1" noChangeArrowheads="1"/>
                      </p:cNvPicPr>
                      <p:nvPr/>
                    </p:nvPicPr>
                    <p:blipFill>
                      <a:blip r:embed="rId7"/>
                      <a:srcRect/>
                      <a:stretch>
                        <a:fillRect/>
                      </a:stretch>
                    </p:blipFill>
                    <p:spPr bwMode="auto">
                      <a:xfrm>
                        <a:off x="565901" y="4271093"/>
                        <a:ext cx="3313112"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8">
            <a:extLst>
              <a:ext uri="{FF2B5EF4-FFF2-40B4-BE49-F238E27FC236}">
                <a16:creationId xmlns:a16="http://schemas.microsoft.com/office/drawing/2014/main" id="{AA8D034D-D92A-4FD7-F41D-463E4DD65514}"/>
              </a:ext>
            </a:extLst>
          </p:cNvPr>
          <p:cNvSpPr/>
          <p:nvPr/>
        </p:nvSpPr>
        <p:spPr>
          <a:xfrm>
            <a:off x="5410200" y="3048000"/>
            <a:ext cx="3240087" cy="2590800"/>
          </a:xfrm>
          <a:prstGeom prst="rect">
            <a:avLst/>
          </a:prstGeom>
          <a:pattFill prst="lgGrid">
            <a:fgClr>
              <a:schemeClr val="tx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D12035E8-7F7A-2730-C2E7-3403F2589D55}"/>
              </a:ext>
            </a:extLst>
          </p:cNvPr>
          <p:cNvCxnSpPr/>
          <p:nvPr/>
        </p:nvCxnSpPr>
        <p:spPr>
          <a:xfrm>
            <a:off x="5410200" y="5638800"/>
            <a:ext cx="3505200" cy="0"/>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F5896D6-A293-BAE4-518B-2FBB92BE6AB7}"/>
              </a:ext>
            </a:extLst>
          </p:cNvPr>
          <p:cNvCxnSpPr>
            <a:cxnSpLocks/>
          </p:cNvCxnSpPr>
          <p:nvPr/>
        </p:nvCxnSpPr>
        <p:spPr>
          <a:xfrm flipV="1">
            <a:off x="5410200" y="2620788"/>
            <a:ext cx="0" cy="3018012"/>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17B4DD3-685D-B127-6F42-A6E567C8A9DA}"/>
              </a:ext>
            </a:extLst>
          </p:cNvPr>
          <p:cNvSpPr txBox="1"/>
          <p:nvPr/>
        </p:nvSpPr>
        <p:spPr>
          <a:xfrm>
            <a:off x="4800600" y="3962400"/>
            <a:ext cx="417515" cy="461665"/>
          </a:xfrm>
          <a:prstGeom prst="rect">
            <a:avLst/>
          </a:prstGeom>
          <a:noFill/>
        </p:spPr>
        <p:txBody>
          <a:bodyPr wrap="square" rtlCol="0">
            <a:spAutoFit/>
          </a:bodyPr>
          <a:lstStyle/>
          <a:p>
            <a:r>
              <a:rPr lang="en-US" sz="2400" i="1" dirty="0">
                <a:latin typeface="+mj-lt"/>
              </a:rPr>
              <a:t>x</a:t>
            </a:r>
          </a:p>
        </p:txBody>
      </p:sp>
      <p:sp>
        <p:nvSpPr>
          <p:cNvPr id="13" name="TextBox 12">
            <a:extLst>
              <a:ext uri="{FF2B5EF4-FFF2-40B4-BE49-F238E27FC236}">
                <a16:creationId xmlns:a16="http://schemas.microsoft.com/office/drawing/2014/main" id="{F13B6EA5-A76D-BE75-D955-53A0E1FBE53B}"/>
              </a:ext>
            </a:extLst>
          </p:cNvPr>
          <p:cNvSpPr txBox="1"/>
          <p:nvPr/>
        </p:nvSpPr>
        <p:spPr>
          <a:xfrm>
            <a:off x="6897685" y="5562600"/>
            <a:ext cx="417515" cy="461665"/>
          </a:xfrm>
          <a:prstGeom prst="rect">
            <a:avLst/>
          </a:prstGeom>
          <a:noFill/>
        </p:spPr>
        <p:txBody>
          <a:bodyPr wrap="square" rtlCol="0">
            <a:spAutoFit/>
          </a:bodyPr>
          <a:lstStyle/>
          <a:p>
            <a:r>
              <a:rPr lang="en-US" sz="2400" i="1" dirty="0">
                <a:latin typeface="+mj-lt"/>
              </a:rPr>
              <a:t>t</a:t>
            </a:r>
          </a:p>
        </p:txBody>
      </p:sp>
      <p:sp>
        <p:nvSpPr>
          <p:cNvPr id="14" name="Oval 13">
            <a:extLst>
              <a:ext uri="{FF2B5EF4-FFF2-40B4-BE49-F238E27FC236}">
                <a16:creationId xmlns:a16="http://schemas.microsoft.com/office/drawing/2014/main" id="{C332E642-F344-AA06-5D91-9DB08BB2A058}"/>
              </a:ext>
            </a:extLst>
          </p:cNvPr>
          <p:cNvSpPr>
            <a:spLocks noChangeAspect="1"/>
          </p:cNvSpPr>
          <p:nvPr/>
        </p:nvSpPr>
        <p:spPr>
          <a:xfrm>
            <a:off x="5318759" y="5545440"/>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B63F016-0B99-18E6-02C6-5E686348052F}"/>
              </a:ext>
            </a:extLst>
          </p:cNvPr>
          <p:cNvSpPr>
            <a:spLocks noChangeAspect="1"/>
          </p:cNvSpPr>
          <p:nvPr/>
        </p:nvSpPr>
        <p:spPr>
          <a:xfrm>
            <a:off x="5570538" y="5298768"/>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DDA8B10-4612-88AD-DD82-A3B44DBA7E7D}"/>
              </a:ext>
            </a:extLst>
          </p:cNvPr>
          <p:cNvSpPr>
            <a:spLocks noChangeAspect="1"/>
          </p:cNvSpPr>
          <p:nvPr/>
        </p:nvSpPr>
        <p:spPr>
          <a:xfrm rot="439771">
            <a:off x="5806318" y="4932168"/>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DD30051-372D-E0B8-EBAD-602688D30463}"/>
              </a:ext>
            </a:extLst>
          </p:cNvPr>
          <p:cNvSpPr>
            <a:spLocks noChangeAspect="1"/>
          </p:cNvSpPr>
          <p:nvPr/>
        </p:nvSpPr>
        <p:spPr>
          <a:xfrm rot="439771">
            <a:off x="6008759" y="4376501"/>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2677AD0-80DE-D786-5852-E5BD65A8C8B5}"/>
              </a:ext>
            </a:extLst>
          </p:cNvPr>
          <p:cNvSpPr>
            <a:spLocks noChangeAspect="1"/>
          </p:cNvSpPr>
          <p:nvPr/>
        </p:nvSpPr>
        <p:spPr>
          <a:xfrm rot="439771">
            <a:off x="6264569" y="3700205"/>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531D44D-11F5-57EF-A8B4-0FF5ECBC20B8}"/>
              </a:ext>
            </a:extLst>
          </p:cNvPr>
          <p:cNvSpPr>
            <a:spLocks noChangeAspect="1"/>
          </p:cNvSpPr>
          <p:nvPr/>
        </p:nvSpPr>
        <p:spPr>
          <a:xfrm rot="439771">
            <a:off x="6482473" y="3439919"/>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A7F4F18-E179-FAF7-37AE-6899E06768E1}"/>
              </a:ext>
            </a:extLst>
          </p:cNvPr>
          <p:cNvSpPr>
            <a:spLocks noChangeAspect="1"/>
          </p:cNvSpPr>
          <p:nvPr/>
        </p:nvSpPr>
        <p:spPr>
          <a:xfrm rot="439771">
            <a:off x="6123889" y="4077294"/>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763BF86-A4C1-CC53-C48E-059F33844998}"/>
              </a:ext>
            </a:extLst>
          </p:cNvPr>
          <p:cNvSpPr>
            <a:spLocks noChangeAspect="1"/>
          </p:cNvSpPr>
          <p:nvPr/>
        </p:nvSpPr>
        <p:spPr>
          <a:xfrm rot="439771">
            <a:off x="6720718" y="3563280"/>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9EE5EBE3-2653-F7E0-CBE0-0BEFFDEFA736}"/>
              </a:ext>
            </a:extLst>
          </p:cNvPr>
          <p:cNvSpPr>
            <a:spLocks noChangeAspect="1"/>
          </p:cNvSpPr>
          <p:nvPr/>
        </p:nvSpPr>
        <p:spPr>
          <a:xfrm rot="439771">
            <a:off x="6939853" y="3802563"/>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5BF8A72B-76FD-8BF8-ED93-34A6DA37FB1D}"/>
              </a:ext>
            </a:extLst>
          </p:cNvPr>
          <p:cNvSpPr>
            <a:spLocks noChangeAspect="1"/>
          </p:cNvSpPr>
          <p:nvPr/>
        </p:nvSpPr>
        <p:spPr>
          <a:xfrm rot="439771">
            <a:off x="7175654" y="3935995"/>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EF5AC9DD-4FF8-8208-C10C-0D8A3477BA98}"/>
              </a:ext>
            </a:extLst>
          </p:cNvPr>
          <p:cNvSpPr>
            <a:spLocks noChangeAspect="1"/>
          </p:cNvSpPr>
          <p:nvPr/>
        </p:nvSpPr>
        <p:spPr>
          <a:xfrm rot="439771">
            <a:off x="7427252" y="3878587"/>
            <a:ext cx="182880" cy="1828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53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306D92-9751-B67F-7493-692220681510}"/>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5DC9B7EF-05B0-4EA9-C80F-B7E34794E1EA}"/>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116DC92F-3464-91CB-FD63-2AC5B3966333}"/>
              </a:ext>
            </a:extLst>
          </p:cNvPr>
          <p:cNvSpPr>
            <a:spLocks noGrp="1"/>
          </p:cNvSpPr>
          <p:nvPr>
            <p:ph type="sldNum" sz="quarter" idx="12"/>
          </p:nvPr>
        </p:nvSpPr>
        <p:spPr/>
        <p:txBody>
          <a:bodyPr/>
          <a:lstStyle/>
          <a:p>
            <a:fld id="{CE368B07-CEBF-4C80-90AF-53B34FA04CF3}" type="slidenum">
              <a:rPr lang="en-US" smtClean="0"/>
              <a:pPr/>
              <a:t>5</a:t>
            </a:fld>
            <a:endParaRPr lang="en-US" dirty="0"/>
          </a:p>
        </p:txBody>
      </p:sp>
      <p:sp>
        <p:nvSpPr>
          <p:cNvPr id="5" name="TextBox 4">
            <a:extLst>
              <a:ext uri="{FF2B5EF4-FFF2-40B4-BE49-F238E27FC236}">
                <a16:creationId xmlns:a16="http://schemas.microsoft.com/office/drawing/2014/main" id="{770EECB2-3609-8635-91D5-A60EDEC88A04}"/>
              </a:ext>
            </a:extLst>
          </p:cNvPr>
          <p:cNvSpPr txBox="1"/>
          <p:nvPr/>
        </p:nvSpPr>
        <p:spPr>
          <a:xfrm>
            <a:off x="381000" y="457200"/>
            <a:ext cx="7924800" cy="1938992"/>
          </a:xfrm>
          <a:prstGeom prst="rect">
            <a:avLst/>
          </a:prstGeom>
          <a:noFill/>
        </p:spPr>
        <p:txBody>
          <a:bodyPr wrap="square" rtlCol="0">
            <a:spAutoFit/>
          </a:bodyPr>
          <a:lstStyle/>
          <a:p>
            <a:r>
              <a:rPr lang="en-US" sz="2400" dirty="0">
                <a:latin typeface="+mj-lt"/>
              </a:rPr>
              <a:t>Note that it is possible to check the magnitude of the terms that you are neglecting and estimate the error.  Also, one needs to be careful of device-dependent restrictions.     In general, it is useful to use scaled coordinates.</a:t>
            </a:r>
          </a:p>
        </p:txBody>
      </p:sp>
      <p:graphicFrame>
        <p:nvGraphicFramePr>
          <p:cNvPr id="6" name="Object 5">
            <a:extLst>
              <a:ext uri="{FF2B5EF4-FFF2-40B4-BE49-F238E27FC236}">
                <a16:creationId xmlns:a16="http://schemas.microsoft.com/office/drawing/2014/main" id="{E779504A-75A0-21C8-2431-D57231FC16D3}"/>
              </a:ext>
            </a:extLst>
          </p:cNvPr>
          <p:cNvGraphicFramePr>
            <a:graphicFrameLocks noChangeAspect="1"/>
          </p:cNvGraphicFramePr>
          <p:nvPr>
            <p:extLst>
              <p:ext uri="{D42A27DB-BD31-4B8C-83A1-F6EECF244321}">
                <p14:modId xmlns:p14="http://schemas.microsoft.com/office/powerpoint/2010/main" val="2576025297"/>
              </p:ext>
            </p:extLst>
          </p:nvPr>
        </p:nvGraphicFramePr>
        <p:xfrm>
          <a:off x="393834" y="2743200"/>
          <a:ext cx="7510132" cy="1068387"/>
        </p:xfrm>
        <a:graphic>
          <a:graphicData uri="http://schemas.openxmlformats.org/presentationml/2006/ole">
            <mc:AlternateContent xmlns:mc="http://schemas.openxmlformats.org/markup-compatibility/2006">
              <mc:Choice xmlns:v="urn:schemas-microsoft-com:vml" Requires="v">
                <p:oleObj name="Equation" r:id="rId2" imgW="3035160" imgH="431640" progId="Equation.DSMT4">
                  <p:embed/>
                </p:oleObj>
              </mc:Choice>
              <mc:Fallback>
                <p:oleObj name="Equation" r:id="rId2" imgW="3035160" imgH="431640" progId="Equation.DSMT4">
                  <p:embed/>
                  <p:pic>
                    <p:nvPicPr>
                      <p:cNvPr id="0" name=""/>
                      <p:cNvPicPr/>
                      <p:nvPr/>
                    </p:nvPicPr>
                    <p:blipFill>
                      <a:blip r:embed="rId3"/>
                      <a:stretch>
                        <a:fillRect/>
                      </a:stretch>
                    </p:blipFill>
                    <p:spPr>
                      <a:xfrm>
                        <a:off x="393834" y="2743200"/>
                        <a:ext cx="7510132" cy="106838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8A59814-4FA7-0054-C564-1A47ADD61931}"/>
              </a:ext>
            </a:extLst>
          </p:cNvPr>
          <p:cNvSpPr txBox="1"/>
          <p:nvPr/>
        </p:nvSpPr>
        <p:spPr>
          <a:xfrm>
            <a:off x="685800" y="4800600"/>
            <a:ext cx="7010400" cy="1200329"/>
          </a:xfrm>
          <a:prstGeom prst="rect">
            <a:avLst/>
          </a:prstGeom>
          <a:noFill/>
        </p:spPr>
        <p:txBody>
          <a:bodyPr wrap="square" rtlCol="0">
            <a:spAutoFit/>
          </a:bodyPr>
          <a:lstStyle/>
          <a:p>
            <a:r>
              <a:rPr lang="en-US" sz="2400" dirty="0">
                <a:latin typeface="+mj-lt"/>
              </a:rPr>
              <a:t>When you perform numerical work, you need to take care about your algorithms both in terms of software and hardware.</a:t>
            </a:r>
          </a:p>
        </p:txBody>
      </p:sp>
    </p:spTree>
    <p:extLst>
      <p:ext uri="{BB962C8B-B14F-4D97-AF65-F5344CB8AC3E}">
        <p14:creationId xmlns:p14="http://schemas.microsoft.com/office/powerpoint/2010/main" val="723828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81000" y="533400"/>
            <a:ext cx="7086600" cy="2308324"/>
          </a:xfrm>
          <a:prstGeom prst="rect">
            <a:avLst/>
          </a:prstGeom>
          <a:noFill/>
        </p:spPr>
        <p:txBody>
          <a:bodyPr wrap="square" rtlCol="0">
            <a:spAutoFit/>
          </a:bodyPr>
          <a:lstStyle/>
          <a:p>
            <a:r>
              <a:rPr lang="en-US" sz="2400" dirty="0">
                <a:latin typeface="+mj-lt"/>
              </a:rPr>
              <a:t>Notions of phase space and</a:t>
            </a:r>
          </a:p>
          <a:p>
            <a:r>
              <a:rPr lang="en-US" sz="2400" dirty="0">
                <a:latin typeface="+mj-lt"/>
              </a:rPr>
              <a:t>          Liouville’s Theorem   (1838)</a:t>
            </a:r>
          </a:p>
          <a:p>
            <a:endParaRPr lang="en-US" sz="2400" dirty="0">
              <a:latin typeface="+mj-lt"/>
            </a:endParaRPr>
          </a:p>
          <a:p>
            <a:r>
              <a:rPr lang="en-US" sz="2400" dirty="0">
                <a:latin typeface="+mj-lt"/>
              </a:rPr>
              <a:t>     The density of representative points in phase space corresponding to the motion of a system of particles remains constant during the motion.</a:t>
            </a:r>
          </a:p>
        </p:txBody>
      </p:sp>
      <p:graphicFrame>
        <p:nvGraphicFramePr>
          <p:cNvPr id="6" name="Object 5"/>
          <p:cNvGraphicFramePr>
            <a:graphicFrameLocks noChangeAspect="1"/>
          </p:cNvGraphicFramePr>
          <p:nvPr/>
        </p:nvGraphicFramePr>
        <p:xfrm>
          <a:off x="381000" y="2895600"/>
          <a:ext cx="8526462" cy="2146300"/>
        </p:xfrm>
        <a:graphic>
          <a:graphicData uri="http://schemas.openxmlformats.org/presentationml/2006/ole">
            <mc:AlternateContent xmlns:mc="http://schemas.openxmlformats.org/markup-compatibility/2006">
              <mc:Choice xmlns:v="urn:schemas-microsoft-com:vml" Requires="v">
                <p:oleObj name="数式" r:id="rId3" imgW="4406760" imgH="1117440" progId="Equation.3">
                  <p:embed/>
                </p:oleObj>
              </mc:Choice>
              <mc:Fallback>
                <p:oleObj name="数式" r:id="rId3" imgW="4406760" imgH="1117440" progId="Equation.3">
                  <p:embed/>
                  <p:pic>
                    <p:nvPicPr>
                      <p:cNvPr id="6" name="Object 5"/>
                      <p:cNvPicPr>
                        <a:picLocks noChangeAspect="1" noChangeArrowheads="1"/>
                      </p:cNvPicPr>
                      <p:nvPr/>
                    </p:nvPicPr>
                    <p:blipFill>
                      <a:blip r:embed="rId4"/>
                      <a:srcRect/>
                      <a:stretch>
                        <a:fillRect/>
                      </a:stretch>
                    </p:blipFill>
                    <p:spPr bwMode="auto">
                      <a:xfrm>
                        <a:off x="381000" y="2895600"/>
                        <a:ext cx="8526462"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3377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C35878-0B5D-1B0F-517B-65D405B4EF7C}"/>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DA1ADB9C-2E73-63C4-5856-905B0B33D52F}"/>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7DCF06A4-B4E7-D7D6-DF9B-A4626D6025CF}"/>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70964321-7428-AF3C-09F8-87A953335685}"/>
              </a:ext>
            </a:extLst>
          </p:cNvPr>
          <p:cNvSpPr txBox="1"/>
          <p:nvPr/>
        </p:nvSpPr>
        <p:spPr>
          <a:xfrm>
            <a:off x="457200" y="1331417"/>
            <a:ext cx="7391400" cy="4893647"/>
          </a:xfrm>
          <a:prstGeom prst="rect">
            <a:avLst/>
          </a:prstGeom>
          <a:noFill/>
        </p:spPr>
        <p:txBody>
          <a:bodyPr wrap="square" rtlCol="0">
            <a:spAutoFit/>
          </a:bodyPr>
          <a:lstStyle/>
          <a:p>
            <a:r>
              <a:rPr lang="en-US" sz="2400" dirty="0">
                <a:latin typeface="+mj-lt"/>
              </a:rPr>
              <a:t>Importance of </a:t>
            </a:r>
            <a:r>
              <a:rPr lang="en-US" sz="2400" dirty="0" err="1">
                <a:latin typeface="+mj-lt"/>
              </a:rPr>
              <a:t>Liouville’s</a:t>
            </a:r>
            <a:r>
              <a:rPr lang="en-US" sz="2400" dirty="0">
                <a:latin typeface="+mj-lt"/>
              </a:rPr>
              <a:t> theorem to statistical mechanical analysis:</a:t>
            </a:r>
          </a:p>
          <a:p>
            <a:endParaRPr lang="en-US" sz="2400" dirty="0">
              <a:latin typeface="+mj-lt"/>
            </a:endParaRPr>
          </a:p>
          <a:p>
            <a:pPr lvl="1"/>
            <a:r>
              <a:rPr lang="en-US" sz="2400" dirty="0">
                <a:latin typeface="+mj-lt"/>
              </a:rPr>
              <a:t>In statistical mechanics, we need to evaluate the probability of various configurations of particles. The fact that the density of particles in phase space is constant in time, implies that each point in phase space is equally probable and that the time average of the evolution of a system can be determined by an average of the system over phase space volume. </a:t>
            </a:r>
            <a:r>
              <a:rPr lang="en-US" sz="2400" dirty="0">
                <a:solidFill>
                  <a:srgbClr val="FF0000"/>
                </a:solidFill>
                <a:latin typeface="+mj-lt"/>
              </a:rPr>
              <a:t>Computationally this can be approximated using molecular dynamics or sampling methods.</a:t>
            </a:r>
          </a:p>
        </p:txBody>
      </p:sp>
      <p:graphicFrame>
        <p:nvGraphicFramePr>
          <p:cNvPr id="6" name="Object 5">
            <a:extLst>
              <a:ext uri="{FF2B5EF4-FFF2-40B4-BE49-F238E27FC236}">
                <a16:creationId xmlns:a16="http://schemas.microsoft.com/office/drawing/2014/main" id="{F4D7A3A8-1D9E-4229-4931-8F57DFA921AD}"/>
              </a:ext>
            </a:extLst>
          </p:cNvPr>
          <p:cNvGraphicFramePr>
            <a:graphicFrameLocks noChangeAspect="1"/>
          </p:cNvGraphicFramePr>
          <p:nvPr>
            <p:extLst>
              <p:ext uri="{D42A27DB-BD31-4B8C-83A1-F6EECF244321}">
                <p14:modId xmlns:p14="http://schemas.microsoft.com/office/powerpoint/2010/main" val="2973268956"/>
              </p:ext>
            </p:extLst>
          </p:nvPr>
        </p:nvGraphicFramePr>
        <p:xfrm>
          <a:off x="1981200" y="76200"/>
          <a:ext cx="1371600" cy="1083201"/>
        </p:xfrm>
        <a:graphic>
          <a:graphicData uri="http://schemas.openxmlformats.org/presentationml/2006/ole">
            <mc:AlternateContent xmlns:mc="http://schemas.openxmlformats.org/markup-compatibility/2006">
              <mc:Choice xmlns:v="urn:schemas-microsoft-com:vml" Requires="v">
                <p:oleObj name="数式" r:id="rId2" imgW="495000" imgH="393480" progId="Equation.3">
                  <p:embed/>
                </p:oleObj>
              </mc:Choice>
              <mc:Fallback>
                <p:oleObj name="数式" r:id="rId2" imgW="495000" imgH="393480" progId="Equation.3">
                  <p:embed/>
                  <p:pic>
                    <p:nvPicPr>
                      <p:cNvPr id="6" name="Object 5"/>
                      <p:cNvPicPr>
                        <a:picLocks noChangeAspect="1" noChangeArrowheads="1"/>
                      </p:cNvPicPr>
                      <p:nvPr/>
                    </p:nvPicPr>
                    <p:blipFill>
                      <a:blip r:embed="rId3"/>
                      <a:srcRect/>
                      <a:stretch>
                        <a:fillRect/>
                      </a:stretch>
                    </p:blipFill>
                    <p:spPr bwMode="auto">
                      <a:xfrm>
                        <a:off x="1981200" y="76200"/>
                        <a:ext cx="1371600" cy="108320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1999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809435-A74C-27AC-A989-E89D9167FC70}"/>
              </a:ext>
            </a:extLst>
          </p:cNvPr>
          <p:cNvSpPr>
            <a:spLocks noGrp="1"/>
          </p:cNvSpPr>
          <p:nvPr>
            <p:ph type="dt" sz="half" idx="10"/>
          </p:nvPr>
        </p:nvSpPr>
        <p:spPr/>
        <p:txBody>
          <a:bodyPr/>
          <a:lstStyle/>
          <a:p>
            <a:r>
              <a:rPr lang="en-US"/>
              <a:t>12/08/2023</a:t>
            </a:r>
            <a:endParaRPr lang="en-US" dirty="0"/>
          </a:p>
        </p:txBody>
      </p:sp>
      <p:sp>
        <p:nvSpPr>
          <p:cNvPr id="3" name="Footer Placeholder 2">
            <a:extLst>
              <a:ext uri="{FF2B5EF4-FFF2-40B4-BE49-F238E27FC236}">
                <a16:creationId xmlns:a16="http://schemas.microsoft.com/office/drawing/2014/main" id="{B15B01C1-29A1-E353-8D15-98D2DAA4CA75}"/>
              </a:ext>
            </a:extLst>
          </p:cNvPr>
          <p:cNvSpPr>
            <a:spLocks noGrp="1"/>
          </p:cNvSpPr>
          <p:nvPr>
            <p:ph type="ftr" sz="quarter" idx="11"/>
          </p:nvPr>
        </p:nvSpPr>
        <p:spPr/>
        <p:txBody>
          <a:bodyPr/>
          <a:lstStyle/>
          <a:p>
            <a:r>
              <a:rPr lang="en-US"/>
              <a:t>PHY 711  Fall 2023 -- Lecture 39</a:t>
            </a:r>
            <a:endParaRPr lang="en-US" dirty="0"/>
          </a:p>
        </p:txBody>
      </p:sp>
      <p:sp>
        <p:nvSpPr>
          <p:cNvPr id="4" name="Slide Number Placeholder 3">
            <a:extLst>
              <a:ext uri="{FF2B5EF4-FFF2-40B4-BE49-F238E27FC236}">
                <a16:creationId xmlns:a16="http://schemas.microsoft.com/office/drawing/2014/main" id="{54116CAF-5174-A53F-3B04-4ABBB178B3AB}"/>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Oval 4">
            <a:extLst>
              <a:ext uri="{FF2B5EF4-FFF2-40B4-BE49-F238E27FC236}">
                <a16:creationId xmlns:a16="http://schemas.microsoft.com/office/drawing/2014/main" id="{2ADE66AB-95AA-DF2B-16D1-09431AE52F07}"/>
              </a:ext>
            </a:extLst>
          </p:cNvPr>
          <p:cNvSpPr/>
          <p:nvPr/>
        </p:nvSpPr>
        <p:spPr>
          <a:xfrm>
            <a:off x="1143000" y="95660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33A1675-A9D1-AD86-FC0B-915051DB4C29}"/>
              </a:ext>
            </a:extLst>
          </p:cNvPr>
          <p:cNvSpPr/>
          <p:nvPr/>
        </p:nvSpPr>
        <p:spPr>
          <a:xfrm>
            <a:off x="2133600" y="133760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5482C9D-96D1-7DBE-6B67-CD2A99674602}"/>
              </a:ext>
            </a:extLst>
          </p:cNvPr>
          <p:cNvSpPr/>
          <p:nvPr/>
        </p:nvSpPr>
        <p:spPr>
          <a:xfrm>
            <a:off x="3505200" y="133760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B4945A7-B5F0-0CE6-3DD8-9FE9481FAB00}"/>
              </a:ext>
            </a:extLst>
          </p:cNvPr>
          <p:cNvSpPr/>
          <p:nvPr/>
        </p:nvSpPr>
        <p:spPr>
          <a:xfrm>
            <a:off x="2247900" y="813733"/>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5DBCAEF-A9BF-0069-D308-D05D26E22812}"/>
              </a:ext>
            </a:extLst>
          </p:cNvPr>
          <p:cNvSpPr/>
          <p:nvPr/>
        </p:nvSpPr>
        <p:spPr>
          <a:xfrm>
            <a:off x="2133600" y="209960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0B4A4701-1B86-1235-EE4D-A57ED11D3B91}"/>
              </a:ext>
            </a:extLst>
          </p:cNvPr>
          <p:cNvCxnSpPr/>
          <p:nvPr/>
        </p:nvCxnSpPr>
        <p:spPr>
          <a:xfrm>
            <a:off x="533400" y="2709208"/>
            <a:ext cx="4419600"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99C8D5E-65E2-590B-E7F3-93B2220D9D66}"/>
              </a:ext>
            </a:extLst>
          </p:cNvPr>
          <p:cNvCxnSpPr/>
          <p:nvPr/>
        </p:nvCxnSpPr>
        <p:spPr>
          <a:xfrm flipV="1">
            <a:off x="566737" y="542271"/>
            <a:ext cx="0" cy="2166937"/>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67E1570-87EC-9CDC-AA4C-FEBC7916D86A}"/>
              </a:ext>
            </a:extLst>
          </p:cNvPr>
          <p:cNvCxnSpPr>
            <a:endCxn id="5" idx="3"/>
          </p:cNvCxnSpPr>
          <p:nvPr/>
        </p:nvCxnSpPr>
        <p:spPr>
          <a:xfrm flipV="1">
            <a:off x="566737" y="1151730"/>
            <a:ext cx="609741" cy="1557478"/>
          </a:xfrm>
          <a:prstGeom prst="straightConnector1">
            <a:avLst/>
          </a:prstGeom>
          <a:ln w="635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B138402-CFB6-C930-1653-F82D488DA4BE}"/>
              </a:ext>
            </a:extLst>
          </p:cNvPr>
          <p:cNvCxnSpPr>
            <a:endCxn id="6" idx="7"/>
          </p:cNvCxnSpPr>
          <p:nvPr/>
        </p:nvCxnSpPr>
        <p:spPr>
          <a:xfrm flipV="1">
            <a:off x="566737" y="1371086"/>
            <a:ext cx="1761985" cy="1338122"/>
          </a:xfrm>
          <a:prstGeom prst="straightConnector1">
            <a:avLst/>
          </a:prstGeom>
          <a:ln w="635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8F1DC03-0C5F-7B05-FB32-2B78B7E52320}"/>
              </a:ext>
            </a:extLst>
          </p:cNvPr>
          <p:cNvCxnSpPr>
            <a:stCxn id="6" idx="7"/>
            <a:endCxn id="5" idx="6"/>
          </p:cNvCxnSpPr>
          <p:nvPr/>
        </p:nvCxnSpPr>
        <p:spPr>
          <a:xfrm flipH="1" flipV="1">
            <a:off x="1371600" y="1070908"/>
            <a:ext cx="957122" cy="300178"/>
          </a:xfrm>
          <a:prstGeom prst="straightConnector1">
            <a:avLst/>
          </a:prstGeom>
          <a:ln w="635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F752025-CDEF-380A-8055-5BD2CB238766}"/>
              </a:ext>
            </a:extLst>
          </p:cNvPr>
          <p:cNvSpPr txBox="1"/>
          <p:nvPr/>
        </p:nvSpPr>
        <p:spPr>
          <a:xfrm>
            <a:off x="1642922" y="723543"/>
            <a:ext cx="1371600" cy="461665"/>
          </a:xfrm>
          <a:prstGeom prst="rect">
            <a:avLst/>
          </a:prstGeom>
          <a:noFill/>
        </p:spPr>
        <p:txBody>
          <a:bodyPr wrap="square" rtlCol="0">
            <a:spAutoFit/>
          </a:bodyPr>
          <a:lstStyle/>
          <a:p>
            <a:r>
              <a:rPr lang="en-US" sz="2400" b="1" i="1" dirty="0" err="1">
                <a:latin typeface="+mj-lt"/>
              </a:rPr>
              <a:t>r</a:t>
            </a:r>
            <a:r>
              <a:rPr lang="en-US" sz="2400" baseline="-25000" dirty="0" err="1">
                <a:latin typeface="+mj-lt"/>
              </a:rPr>
              <a:t>ij</a:t>
            </a:r>
            <a:endParaRPr lang="en-US" sz="2400" dirty="0">
              <a:latin typeface="+mj-lt"/>
            </a:endParaRPr>
          </a:p>
        </p:txBody>
      </p:sp>
      <p:graphicFrame>
        <p:nvGraphicFramePr>
          <p:cNvPr id="16" name="Object 15">
            <a:extLst>
              <a:ext uri="{FF2B5EF4-FFF2-40B4-BE49-F238E27FC236}">
                <a16:creationId xmlns:a16="http://schemas.microsoft.com/office/drawing/2014/main" id="{B7E85073-A216-0816-28E2-DF8171D6CCC6}"/>
              </a:ext>
            </a:extLst>
          </p:cNvPr>
          <p:cNvGraphicFramePr>
            <a:graphicFrameLocks noChangeAspect="1"/>
          </p:cNvGraphicFramePr>
          <p:nvPr>
            <p:extLst>
              <p:ext uri="{D42A27DB-BD31-4B8C-83A1-F6EECF244321}">
                <p14:modId xmlns:p14="http://schemas.microsoft.com/office/powerpoint/2010/main" val="3627928141"/>
              </p:ext>
            </p:extLst>
          </p:nvPr>
        </p:nvGraphicFramePr>
        <p:xfrm>
          <a:off x="871607" y="3239400"/>
          <a:ext cx="5502275" cy="731837"/>
        </p:xfrm>
        <a:graphic>
          <a:graphicData uri="http://schemas.openxmlformats.org/presentationml/2006/ole">
            <mc:AlternateContent xmlns:mc="http://schemas.openxmlformats.org/markup-compatibility/2006">
              <mc:Choice xmlns:v="urn:schemas-microsoft-com:vml" Requires="v">
                <p:oleObj name="Equation" r:id="rId2" imgW="2844720" imgH="380880" progId="Equation.DSMT4">
                  <p:embed/>
                </p:oleObj>
              </mc:Choice>
              <mc:Fallback>
                <p:oleObj name="Equation" r:id="rId2" imgW="2844720" imgH="380880" progId="Equation.DSMT4">
                  <p:embed/>
                  <p:pic>
                    <p:nvPicPr>
                      <p:cNvPr id="27" name="Object 26"/>
                      <p:cNvPicPr>
                        <a:picLocks noChangeAspect="1" noChangeArrowheads="1"/>
                      </p:cNvPicPr>
                      <p:nvPr/>
                    </p:nvPicPr>
                    <p:blipFill>
                      <a:blip r:embed="rId3"/>
                      <a:srcRect/>
                      <a:stretch>
                        <a:fillRect/>
                      </a:stretch>
                    </p:blipFill>
                    <p:spPr bwMode="auto">
                      <a:xfrm>
                        <a:off x="871607" y="3239400"/>
                        <a:ext cx="550227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Box 16">
            <a:extLst>
              <a:ext uri="{FF2B5EF4-FFF2-40B4-BE49-F238E27FC236}">
                <a16:creationId xmlns:a16="http://schemas.microsoft.com/office/drawing/2014/main" id="{6FBB8DE8-4465-DB65-78F4-B21FFAB8E7FA}"/>
              </a:ext>
            </a:extLst>
          </p:cNvPr>
          <p:cNvSpPr txBox="1"/>
          <p:nvPr/>
        </p:nvSpPr>
        <p:spPr>
          <a:xfrm>
            <a:off x="871607" y="4309408"/>
            <a:ext cx="6858000" cy="1938992"/>
          </a:xfrm>
          <a:prstGeom prst="rect">
            <a:avLst/>
          </a:prstGeom>
          <a:noFill/>
        </p:spPr>
        <p:txBody>
          <a:bodyPr wrap="square" rtlCol="0">
            <a:spAutoFit/>
          </a:bodyPr>
          <a:lstStyle/>
          <a:p>
            <a:r>
              <a:rPr lang="en-US" sz="2400" dirty="0">
                <a:latin typeface="+mj-lt"/>
                <a:sym typeface="Wingdings" pitchFamily="2" charset="2"/>
              </a:rPr>
              <a:t>From this </a:t>
            </a:r>
            <a:r>
              <a:rPr lang="en-US" sz="2400" dirty="0" err="1">
                <a:latin typeface="+mj-lt"/>
                <a:sym typeface="Wingdings" pitchFamily="2" charset="2"/>
              </a:rPr>
              <a:t>Lagrangian</a:t>
            </a:r>
            <a:r>
              <a:rPr lang="en-US" sz="2400" dirty="0">
                <a:latin typeface="+mj-lt"/>
                <a:sym typeface="Wingdings" pitchFamily="2" charset="2"/>
              </a:rPr>
              <a:t>, can find the 3N coupled 2</a:t>
            </a:r>
            <a:r>
              <a:rPr lang="en-US" sz="2400" baseline="30000" dirty="0">
                <a:latin typeface="+mj-lt"/>
                <a:sym typeface="Wingdings" pitchFamily="2" charset="2"/>
              </a:rPr>
              <a:t>nd</a:t>
            </a:r>
            <a:r>
              <a:rPr lang="en-US" sz="2400" dirty="0">
                <a:latin typeface="+mj-lt"/>
                <a:sym typeface="Wingdings" pitchFamily="2" charset="2"/>
              </a:rPr>
              <a:t> order differential equations of motion and/or find the corresponding Hamiltonian, representing the system at constant energy, volume, and particle number N   (N,V,E ensemble).</a:t>
            </a:r>
            <a:endParaRPr lang="en-US" sz="2400" dirty="0">
              <a:latin typeface="+mj-lt"/>
            </a:endParaRPr>
          </a:p>
        </p:txBody>
      </p:sp>
      <p:graphicFrame>
        <p:nvGraphicFramePr>
          <p:cNvPr id="18" name="Object 17">
            <a:extLst>
              <a:ext uri="{FF2B5EF4-FFF2-40B4-BE49-F238E27FC236}">
                <a16:creationId xmlns:a16="http://schemas.microsoft.com/office/drawing/2014/main" id="{0C2A9135-63A1-056A-6510-AC961BA3DCEB}"/>
              </a:ext>
            </a:extLst>
          </p:cNvPr>
          <p:cNvGraphicFramePr>
            <a:graphicFrameLocks noChangeAspect="1"/>
          </p:cNvGraphicFramePr>
          <p:nvPr>
            <p:extLst>
              <p:ext uri="{D42A27DB-BD31-4B8C-83A1-F6EECF244321}">
                <p14:modId xmlns:p14="http://schemas.microsoft.com/office/powerpoint/2010/main" val="134106336"/>
              </p:ext>
            </p:extLst>
          </p:nvPr>
        </p:nvGraphicFramePr>
        <p:xfrm>
          <a:off x="5715000" y="3890219"/>
          <a:ext cx="3290842" cy="500208"/>
        </p:xfrm>
        <a:graphic>
          <a:graphicData uri="http://schemas.openxmlformats.org/presentationml/2006/ole">
            <mc:AlternateContent xmlns:mc="http://schemas.openxmlformats.org/markup-compatibility/2006">
              <mc:Choice xmlns:v="urn:schemas-microsoft-com:vml" Requires="v">
                <p:oleObj name="Equation" r:id="rId4" imgW="1587240" imgH="241200" progId="Equation.DSMT4">
                  <p:embed/>
                </p:oleObj>
              </mc:Choice>
              <mc:Fallback>
                <p:oleObj name="Equation" r:id="rId4" imgW="1587240" imgH="241200" progId="Equation.DSMT4">
                  <p:embed/>
                  <p:pic>
                    <p:nvPicPr>
                      <p:cNvPr id="0" name=""/>
                      <p:cNvPicPr/>
                      <p:nvPr/>
                    </p:nvPicPr>
                    <p:blipFill>
                      <a:blip r:embed="rId5"/>
                      <a:stretch>
                        <a:fillRect/>
                      </a:stretch>
                    </p:blipFill>
                    <p:spPr>
                      <a:xfrm>
                        <a:off x="5715000" y="3890219"/>
                        <a:ext cx="3290842" cy="500208"/>
                      </a:xfrm>
                      <a:prstGeom prst="rect">
                        <a:avLst/>
                      </a:prstGeom>
                    </p:spPr>
                  </p:pic>
                </p:oleObj>
              </mc:Fallback>
            </mc:AlternateContent>
          </a:graphicData>
        </a:graphic>
      </p:graphicFrame>
      <p:sp>
        <p:nvSpPr>
          <p:cNvPr id="19" name="Arrow: Up 18">
            <a:extLst>
              <a:ext uri="{FF2B5EF4-FFF2-40B4-BE49-F238E27FC236}">
                <a16:creationId xmlns:a16="http://schemas.microsoft.com/office/drawing/2014/main" id="{D4965B6A-C260-AC20-418D-E31A9B164DAF}"/>
              </a:ext>
            </a:extLst>
          </p:cNvPr>
          <p:cNvSpPr/>
          <p:nvPr/>
        </p:nvSpPr>
        <p:spPr>
          <a:xfrm rot="18900374">
            <a:off x="5344797" y="3844783"/>
            <a:ext cx="304800" cy="311239"/>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2056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12/08/2023</a:t>
            </a:r>
            <a:endParaRPr lang="en-US" dirty="0"/>
          </a:p>
        </p:txBody>
      </p:sp>
      <p:sp>
        <p:nvSpPr>
          <p:cNvPr id="3" name="Footer Placeholder 2"/>
          <p:cNvSpPr>
            <a:spLocks noGrp="1"/>
          </p:cNvSpPr>
          <p:nvPr>
            <p:ph type="ftr" sz="quarter" idx="11"/>
          </p:nvPr>
        </p:nvSpPr>
        <p:spPr/>
        <p:txBody>
          <a:bodyPr/>
          <a:lstStyle/>
          <a:p>
            <a:r>
              <a:rPr lang="en-US"/>
              <a:t>PHY 711  Fall 2023 -- Lecture 39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nvGraphicFramePr>
        <p:xfrm>
          <a:off x="457200" y="536095"/>
          <a:ext cx="5683250" cy="1220787"/>
        </p:xfrm>
        <a:graphic>
          <a:graphicData uri="http://schemas.openxmlformats.org/presentationml/2006/ole">
            <mc:AlternateContent xmlns:mc="http://schemas.openxmlformats.org/markup-compatibility/2006">
              <mc:Choice xmlns:v="urn:schemas-microsoft-com:vml" Requires="v">
                <p:oleObj name="数式" r:id="rId3" imgW="2641320" imgH="583920" progId="Equation.3">
                  <p:embed/>
                </p:oleObj>
              </mc:Choice>
              <mc:Fallback>
                <p:oleObj name="数式" r:id="rId3" imgW="2641320" imgH="583920" progId="Equation.3">
                  <p:embed/>
                  <p:pic>
                    <p:nvPicPr>
                      <p:cNvPr id="5" name="Object 4"/>
                      <p:cNvPicPr>
                        <a:picLocks noChangeAspect="1" noChangeArrowheads="1"/>
                      </p:cNvPicPr>
                      <p:nvPr/>
                    </p:nvPicPr>
                    <p:blipFill>
                      <a:blip r:embed="rId4"/>
                      <a:srcRect/>
                      <a:stretch>
                        <a:fillRect/>
                      </a:stretch>
                    </p:blipFill>
                    <p:spPr bwMode="auto">
                      <a:xfrm>
                        <a:off x="457200" y="536095"/>
                        <a:ext cx="5683250"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5400" y="0"/>
            <a:ext cx="7162800" cy="461665"/>
          </a:xfrm>
          <a:prstGeom prst="rect">
            <a:avLst/>
          </a:prstGeom>
          <a:noFill/>
        </p:spPr>
        <p:txBody>
          <a:bodyPr wrap="square" rtlCol="0">
            <a:spAutoFit/>
          </a:bodyPr>
          <a:lstStyle/>
          <a:p>
            <a:r>
              <a:rPr lang="en-US" sz="2400" dirty="0">
                <a:latin typeface="+mj-lt"/>
              </a:rPr>
              <a:t>Rigid body motion</a:t>
            </a:r>
          </a:p>
        </p:txBody>
      </p:sp>
      <p:pic>
        <p:nvPicPr>
          <p:cNvPr id="9" name="Picture 8">
            <a:extLst>
              <a:ext uri="{FF2B5EF4-FFF2-40B4-BE49-F238E27FC236}">
                <a16:creationId xmlns:a16="http://schemas.microsoft.com/office/drawing/2014/main" id="{A081D053-3386-E91D-9A58-2BB86A8EF20D}"/>
              </a:ext>
            </a:extLst>
          </p:cNvPr>
          <p:cNvPicPr>
            <a:picLocks noChangeAspect="1"/>
          </p:cNvPicPr>
          <p:nvPr/>
        </p:nvPicPr>
        <p:blipFill>
          <a:blip r:embed="rId5"/>
          <a:stretch>
            <a:fillRect/>
          </a:stretch>
        </p:blipFill>
        <p:spPr>
          <a:xfrm>
            <a:off x="5046662" y="2485470"/>
            <a:ext cx="3686175" cy="2667000"/>
          </a:xfrm>
          <a:prstGeom prst="rect">
            <a:avLst/>
          </a:prstGeom>
        </p:spPr>
      </p:pic>
      <p:cxnSp>
        <p:nvCxnSpPr>
          <p:cNvPr id="10" name="Straight Arrow Connector 9">
            <a:extLst>
              <a:ext uri="{FF2B5EF4-FFF2-40B4-BE49-F238E27FC236}">
                <a16:creationId xmlns:a16="http://schemas.microsoft.com/office/drawing/2014/main" id="{8B4B5B46-EFF0-8582-F1DB-F0AE3AB31927}"/>
              </a:ext>
            </a:extLst>
          </p:cNvPr>
          <p:cNvCxnSpPr>
            <a:cxnSpLocks/>
          </p:cNvCxnSpPr>
          <p:nvPr/>
        </p:nvCxnSpPr>
        <p:spPr>
          <a:xfrm flipV="1">
            <a:off x="6889749" y="2238672"/>
            <a:ext cx="0" cy="1674813"/>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1DE8B80-2F9D-659F-F898-82337240A028}"/>
              </a:ext>
            </a:extLst>
          </p:cNvPr>
          <p:cNvCxnSpPr>
            <a:cxnSpLocks/>
          </p:cNvCxnSpPr>
          <p:nvPr/>
        </p:nvCxnSpPr>
        <p:spPr>
          <a:xfrm flipV="1">
            <a:off x="6877049" y="3926185"/>
            <a:ext cx="1339851" cy="1"/>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8549C3D-701E-1A03-51CB-91B0BC64E413}"/>
              </a:ext>
            </a:extLst>
          </p:cNvPr>
          <p:cNvCxnSpPr>
            <a:cxnSpLocks/>
          </p:cNvCxnSpPr>
          <p:nvPr/>
        </p:nvCxnSpPr>
        <p:spPr>
          <a:xfrm flipH="1">
            <a:off x="5856287" y="3913485"/>
            <a:ext cx="1009649" cy="946148"/>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FF6A815-86CD-0C2F-1183-58EBBC4DB30A}"/>
              </a:ext>
            </a:extLst>
          </p:cNvPr>
          <p:cNvSpPr txBox="1"/>
          <p:nvPr/>
        </p:nvSpPr>
        <p:spPr>
          <a:xfrm>
            <a:off x="5450681" y="5024735"/>
            <a:ext cx="492919" cy="461665"/>
          </a:xfrm>
          <a:prstGeom prst="rect">
            <a:avLst/>
          </a:prstGeom>
          <a:noFill/>
        </p:spPr>
        <p:txBody>
          <a:bodyPr wrap="square" rtlCol="0">
            <a:spAutoFit/>
          </a:bodyPr>
          <a:lstStyle/>
          <a:p>
            <a:r>
              <a:rPr lang="en-US" sz="2400" b="1" i="1" dirty="0">
                <a:latin typeface="+mj-lt"/>
              </a:rPr>
              <a:t>x</a:t>
            </a:r>
          </a:p>
        </p:txBody>
      </p:sp>
      <p:sp>
        <p:nvSpPr>
          <p:cNvPr id="14" name="TextBox 13">
            <a:extLst>
              <a:ext uri="{FF2B5EF4-FFF2-40B4-BE49-F238E27FC236}">
                <a16:creationId xmlns:a16="http://schemas.microsoft.com/office/drawing/2014/main" id="{E832A635-121D-B8EF-54F6-97618DF0078C}"/>
              </a:ext>
            </a:extLst>
          </p:cNvPr>
          <p:cNvSpPr txBox="1"/>
          <p:nvPr/>
        </p:nvSpPr>
        <p:spPr>
          <a:xfrm>
            <a:off x="8244283" y="3682652"/>
            <a:ext cx="492919" cy="461665"/>
          </a:xfrm>
          <a:prstGeom prst="rect">
            <a:avLst/>
          </a:prstGeom>
          <a:noFill/>
        </p:spPr>
        <p:txBody>
          <a:bodyPr wrap="square" rtlCol="0">
            <a:spAutoFit/>
          </a:bodyPr>
          <a:lstStyle/>
          <a:p>
            <a:r>
              <a:rPr lang="en-US" sz="2400" b="1" i="1" dirty="0">
                <a:latin typeface="+mj-lt"/>
              </a:rPr>
              <a:t>y</a:t>
            </a:r>
          </a:p>
        </p:txBody>
      </p:sp>
      <p:sp>
        <p:nvSpPr>
          <p:cNvPr id="15" name="TextBox 14">
            <a:extLst>
              <a:ext uri="{FF2B5EF4-FFF2-40B4-BE49-F238E27FC236}">
                <a16:creationId xmlns:a16="http://schemas.microsoft.com/office/drawing/2014/main" id="{9F723ABE-B0E9-02D0-E903-4019BBC094D6}"/>
              </a:ext>
            </a:extLst>
          </p:cNvPr>
          <p:cNvSpPr txBox="1"/>
          <p:nvPr/>
        </p:nvSpPr>
        <p:spPr>
          <a:xfrm>
            <a:off x="6898481" y="2084685"/>
            <a:ext cx="492919" cy="461665"/>
          </a:xfrm>
          <a:prstGeom prst="rect">
            <a:avLst/>
          </a:prstGeom>
          <a:noFill/>
        </p:spPr>
        <p:txBody>
          <a:bodyPr wrap="square" rtlCol="0">
            <a:spAutoFit/>
          </a:bodyPr>
          <a:lstStyle/>
          <a:p>
            <a:r>
              <a:rPr lang="en-US" sz="2400" b="1" i="1" dirty="0">
                <a:latin typeface="+mj-lt"/>
              </a:rPr>
              <a:t>z</a:t>
            </a:r>
          </a:p>
        </p:txBody>
      </p:sp>
      <p:graphicFrame>
        <p:nvGraphicFramePr>
          <p:cNvPr id="8" name="Object 7"/>
          <p:cNvGraphicFramePr>
            <a:graphicFrameLocks noChangeAspect="1"/>
          </p:cNvGraphicFramePr>
          <p:nvPr>
            <p:extLst>
              <p:ext uri="{D42A27DB-BD31-4B8C-83A1-F6EECF244321}">
                <p14:modId xmlns:p14="http://schemas.microsoft.com/office/powerpoint/2010/main" val="621939026"/>
              </p:ext>
            </p:extLst>
          </p:nvPr>
        </p:nvGraphicFramePr>
        <p:xfrm>
          <a:off x="252174" y="3972763"/>
          <a:ext cx="4996498" cy="2528043"/>
        </p:xfrm>
        <a:graphic>
          <a:graphicData uri="http://schemas.openxmlformats.org/presentationml/2006/ole">
            <mc:AlternateContent xmlns:mc="http://schemas.openxmlformats.org/markup-compatibility/2006">
              <mc:Choice xmlns:v="urn:schemas-microsoft-com:vml" Requires="v">
                <p:oleObj name="Equation" r:id="rId6" imgW="3111480" imgH="1625400" progId="Equation.DSMT4">
                  <p:embed/>
                </p:oleObj>
              </mc:Choice>
              <mc:Fallback>
                <p:oleObj name="Equation" r:id="rId6" imgW="3111480" imgH="1625400" progId="Equation.DSMT4">
                  <p:embed/>
                  <p:pic>
                    <p:nvPicPr>
                      <p:cNvPr id="8" name="Object 7"/>
                      <p:cNvPicPr>
                        <a:picLocks noChangeAspect="1" noChangeArrowheads="1"/>
                      </p:cNvPicPr>
                      <p:nvPr/>
                    </p:nvPicPr>
                    <p:blipFill>
                      <a:blip r:embed="rId7"/>
                      <a:srcRect/>
                      <a:stretch>
                        <a:fillRect/>
                      </a:stretch>
                    </p:blipFill>
                    <p:spPr bwMode="auto">
                      <a:xfrm>
                        <a:off x="252174" y="3972763"/>
                        <a:ext cx="4996498" cy="2528043"/>
                      </a:xfrm>
                      <a:prstGeom prst="rect">
                        <a:avLst/>
                      </a:prstGeom>
                      <a:noFill/>
                      <a:ln>
                        <a:noFill/>
                      </a:ln>
                    </p:spPr>
                  </p:pic>
                </p:oleObj>
              </mc:Fallback>
            </mc:AlternateContent>
          </a:graphicData>
        </a:graphic>
      </p:graphicFrame>
      <p:sp>
        <p:nvSpPr>
          <p:cNvPr id="7" name="TextBox 6"/>
          <p:cNvSpPr txBox="1"/>
          <p:nvPr/>
        </p:nvSpPr>
        <p:spPr>
          <a:xfrm>
            <a:off x="304800" y="1621215"/>
            <a:ext cx="7696200" cy="2308324"/>
          </a:xfrm>
          <a:prstGeom prst="rect">
            <a:avLst/>
          </a:prstGeom>
          <a:noFill/>
        </p:spPr>
        <p:txBody>
          <a:bodyPr wrap="square" rtlCol="0">
            <a:spAutoFit/>
          </a:bodyPr>
          <a:lstStyle/>
          <a:p>
            <a:r>
              <a:rPr lang="en-US" sz="2400" dirty="0">
                <a:latin typeface="+mj-lt"/>
              </a:rPr>
              <a:t>In a reference frame attached to the object, </a:t>
            </a:r>
          </a:p>
          <a:p>
            <a:r>
              <a:rPr lang="en-US" sz="2400" dirty="0">
                <a:latin typeface="+mj-lt"/>
              </a:rPr>
              <a:t>there are 3 moments of inertia and 3 </a:t>
            </a:r>
          </a:p>
          <a:p>
            <a:r>
              <a:rPr lang="en-US" sz="2400" dirty="0">
                <a:latin typeface="+mj-lt"/>
              </a:rPr>
              <a:t>distinct principal axes</a:t>
            </a:r>
          </a:p>
          <a:p>
            <a:endParaRPr lang="en-US" sz="2400" dirty="0">
              <a:latin typeface="+mj-lt"/>
            </a:endParaRPr>
          </a:p>
          <a:p>
            <a:r>
              <a:rPr lang="en-US" sz="2400" dirty="0">
                <a:latin typeface="+mj-lt"/>
              </a:rPr>
              <a:t>Representation of rotational kinetic</a:t>
            </a:r>
          </a:p>
          <a:p>
            <a:r>
              <a:rPr lang="en-US" sz="2400" dirty="0">
                <a:latin typeface="+mj-lt"/>
              </a:rPr>
              <a:t>  energy:</a:t>
            </a:r>
          </a:p>
        </p:txBody>
      </p:sp>
    </p:spTree>
    <p:extLst>
      <p:ext uri="{BB962C8B-B14F-4D97-AF65-F5344CB8AC3E}">
        <p14:creationId xmlns:p14="http://schemas.microsoft.com/office/powerpoint/2010/main" val="549570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26484</TotalTime>
  <Words>817</Words>
  <Application>Microsoft Office PowerPoint</Application>
  <PresentationFormat>On-screen Show (4:3)</PresentationFormat>
  <Paragraphs>165</Paragraphs>
  <Slides>23</Slides>
  <Notes>12</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3</vt:i4>
      </vt:variant>
      <vt:variant>
        <vt:lpstr>Slide Titles</vt:lpstr>
      </vt:variant>
      <vt:variant>
        <vt:i4>23</vt:i4>
      </vt:variant>
    </vt:vector>
  </HeadingPairs>
  <TitlesOfParts>
    <vt:vector size="31" baseType="lpstr">
      <vt:lpstr>Arial</vt:lpstr>
      <vt:lpstr>Calibri</vt:lpstr>
      <vt:lpstr>Symbol</vt:lpstr>
      <vt:lpstr>Office Theme</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1210</cp:revision>
  <cp:lastPrinted>2021-11-19T16:18:13Z</cp:lastPrinted>
  <dcterms:created xsi:type="dcterms:W3CDTF">2012-01-10T18:32:24Z</dcterms:created>
  <dcterms:modified xsi:type="dcterms:W3CDTF">2023-12-08T14:47:36Z</dcterms:modified>
</cp:coreProperties>
</file>