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96" r:id="rId3"/>
    <p:sldId id="431" r:id="rId4"/>
    <p:sldId id="354" r:id="rId5"/>
    <p:sldId id="414" r:id="rId6"/>
    <p:sldId id="432" r:id="rId7"/>
    <p:sldId id="433" r:id="rId8"/>
    <p:sldId id="386" r:id="rId9"/>
    <p:sldId id="387" r:id="rId10"/>
    <p:sldId id="398" r:id="rId11"/>
    <p:sldId id="404" r:id="rId12"/>
    <p:sldId id="428" r:id="rId13"/>
    <p:sldId id="405" r:id="rId14"/>
    <p:sldId id="429" r:id="rId15"/>
    <p:sldId id="424" r:id="rId16"/>
    <p:sldId id="406" r:id="rId17"/>
    <p:sldId id="407" r:id="rId18"/>
    <p:sldId id="415" r:id="rId19"/>
    <p:sldId id="408" r:id="rId20"/>
    <p:sldId id="409" r:id="rId21"/>
    <p:sldId id="410" r:id="rId22"/>
    <p:sldId id="411" r:id="rId23"/>
    <p:sldId id="413" r:id="rId24"/>
    <p:sldId id="412" r:id="rId25"/>
    <p:sldId id="425" r:id="rId26"/>
    <p:sldId id="416" r:id="rId27"/>
    <p:sldId id="427" r:id="rId28"/>
    <p:sldId id="417" r:id="rId29"/>
    <p:sldId id="418" r:id="rId30"/>
    <p:sldId id="419" r:id="rId31"/>
    <p:sldId id="420" r:id="rId32"/>
    <p:sldId id="421" r:id="rId33"/>
    <p:sldId id="42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9205" autoAdjust="0"/>
  </p:normalViewPr>
  <p:slideViewPr>
    <p:cSldViewPr>
      <p:cViewPr varScale="1">
        <p:scale>
          <a:sx n="56" d="100"/>
          <a:sy n="56" d="100"/>
        </p:scale>
        <p:origin x="908"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9/6/2023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9/6/2023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follows your textbook in both Chapter 3 and Chapter 6.</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62703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clever mathematicians figured out how to incorporate Lorentz  into the </a:t>
            </a:r>
            <a:r>
              <a:rPr lang="en-US" dirty="0" err="1"/>
              <a:t>Lagrangian</a:t>
            </a:r>
            <a:r>
              <a:rPr lang="en-US" dirty="0"/>
              <a:t> formalism.    Here we are assuming their result and showing that it is consistent.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9674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2939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derivations.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7451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5702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a  magnetic field in the z direction.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89127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Euler-Lagrange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86884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from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1765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 same motion for </a:t>
            </a:r>
            <a:r>
              <a:rPr lang="en-US"/>
              <a:t>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2715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magnetic field, but an equivalent vector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87272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topics, we now consider examples where the generalized coordinates are related by some constraints.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18938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3D275-BC70-4841-A400-4014CD176698}" type="slidenum">
              <a:rPr lang="en-US" smtClean="0"/>
              <a:pPr/>
              <a:t>2</a:t>
            </a:fld>
            <a:endParaRPr lang="en-US"/>
          </a:p>
        </p:txBody>
      </p:sp>
    </p:spTree>
    <p:extLst>
      <p:ext uri="{BB962C8B-B14F-4D97-AF65-F5344CB8AC3E}">
        <p14:creationId xmlns:p14="http://schemas.microsoft.com/office/powerpoint/2010/main" val="411438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example of an inclined plane.    If we were so silly as to treat the x and y motions separately, we would have use a constraint equation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19291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see that the constraint is related to the normal force which can be considered as a force of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5321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justify the use of Lagrange multipliers in a similar way that we used them when discussing the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65893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constrained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449024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pendulum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722530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Atwood’s machine with two masses and a pulley.</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43161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updated schedule.   Note that HW 5 which will be covered in today’s lecture will be due next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30684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problem due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64812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derived </a:t>
            </a:r>
            <a:r>
              <a:rPr lang="en-US" dirty="0" err="1"/>
              <a:t>Lagrangian</a:t>
            </a:r>
            <a:r>
              <a:rPr lang="en-US" dirty="0"/>
              <a:t>  provided that the potential does not depend on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606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shown that the Euler-</a:t>
            </a:r>
            <a:r>
              <a:rPr lang="en-US" dirty="0" err="1"/>
              <a:t>Lagrangian</a:t>
            </a:r>
            <a:r>
              <a:rPr lang="en-US" dirty="0"/>
              <a:t> equations are consistent with Newton’s equations of motion, we can then infer that the integral of the </a:t>
            </a:r>
            <a:r>
              <a:rPr lang="en-US" dirty="0" err="1"/>
              <a:t>Lagrangian</a:t>
            </a:r>
            <a:r>
              <a:rPr lang="en-US" dirty="0"/>
              <a:t> is optimized as is consistent with Hamilton’s principle.    </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194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 for </a:t>
            </a:r>
            <a:r>
              <a:rPr lang="en-US" dirty="0" err="1"/>
              <a:t>Lagrangian</a:t>
            </a:r>
            <a:r>
              <a:rPr lang="en-US" dirty="0"/>
              <a:t>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44760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restriction.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29916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err="1"/>
              <a:t>Lagrangian</a:t>
            </a:r>
            <a:r>
              <a:rPr lang="en-US" dirty="0"/>
              <a:t> mechanics cannot treat all velocity dependent forces,    it is possible to extend the analysis for the case of  the Lorentz force.     This material is treated in Chapter 6, Section 33 of your textbook.      We are following the textbook’s units of </a:t>
            </a:r>
            <a:r>
              <a:rPr lang="en-US" dirty="0" err="1"/>
              <a:t>cgs</a:t>
            </a:r>
            <a:r>
              <a:rPr lang="en-US" dirty="0"/>
              <a:t> Gaussian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88849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12" charset="0"/>
              </a:defRPr>
            </a:lvl1pPr>
          </a:lstStyle>
          <a:p>
            <a:r>
              <a:rPr lang="en-US"/>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a:t>Click to edit Master subtitle style</a:t>
            </a:r>
          </a:p>
        </p:txBody>
      </p:sp>
      <p:sp>
        <p:nvSpPr>
          <p:cNvPr id="3080" name="Rectangle 8"/>
          <p:cNvSpPr>
            <a:spLocks noChangeArrowheads="1"/>
          </p:cNvSpPr>
          <p:nvPr/>
        </p:nvSpPr>
        <p:spPr bwMode="auto">
          <a:xfrm>
            <a:off x="2" y="6172200"/>
            <a:ext cx="9140825" cy="6858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3079" name="Line 7"/>
          <p:cNvSpPr>
            <a:spLocks noChangeShapeType="1"/>
          </p:cNvSpPr>
          <p:nvPr/>
        </p:nvSpPr>
        <p:spPr bwMode="auto">
          <a:xfrm>
            <a:off x="2286002" y="2284413"/>
            <a:ext cx="4570413" cy="0"/>
          </a:xfrm>
          <a:prstGeom prst="line">
            <a:avLst/>
          </a:prstGeom>
          <a:noFill/>
          <a:ln w="25400">
            <a:solidFill>
              <a:srgbClr val="9E7E38"/>
            </a:solidFill>
            <a:round/>
            <a:headEnd/>
            <a:tailEnd/>
          </a:ln>
          <a:effectLst/>
        </p:spPr>
        <p:txBody>
          <a:bodyPr>
            <a:prstTxWarp prst="textNoShape">
              <a:avLst/>
            </a:prstTxWarp>
          </a:bodyPr>
          <a:lstStyle/>
          <a:p>
            <a:endParaRPr lang="en-US" sz="2400"/>
          </a:p>
        </p:txBody>
      </p:sp>
      <p:pic>
        <p:nvPicPr>
          <p:cNvPr id="3082" name="Picture 10" descr="wfu"/>
          <p:cNvPicPr>
            <a:picLocks noChangeAspect="1" noChangeArrowheads="1"/>
          </p:cNvPicPr>
          <p:nvPr/>
        </p:nvPicPr>
        <p:blipFill>
          <a:blip r:embed="rId2"/>
          <a:srcRect/>
          <a:stretch>
            <a:fillRect/>
          </a:stretch>
        </p:blipFill>
        <p:spPr bwMode="auto">
          <a:xfrm>
            <a:off x="3339954" y="3835400"/>
            <a:ext cx="2464095" cy="1828800"/>
          </a:xfrm>
          <a:prstGeom prst="rect">
            <a:avLst/>
          </a:prstGeom>
          <a:noFill/>
        </p:spPr>
      </p:pic>
      <p:sp>
        <p:nvSpPr>
          <p:cNvPr id="3077" name="Rectangle 5"/>
          <p:cNvSpPr>
            <a:spLocks noGrp="1" noChangeArrowheads="1"/>
          </p:cNvSpPr>
          <p:nvPr>
            <p:ph type="ftr" sz="quarter" idx="3"/>
          </p:nvPr>
        </p:nvSpPr>
        <p:spPr bwMode="auto">
          <a:xfrm>
            <a:off x="457200" y="6169025"/>
            <a:ext cx="8229600" cy="68580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r>
              <a:rPr lang="en-US"/>
              <a:t>Physics Wellcoming Colloquium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9/6/2023</a:t>
            </a:r>
            <a:endParaRPr lang="en-US" dirty="0"/>
          </a:p>
        </p:txBody>
      </p:sp>
      <p:sp>
        <p:nvSpPr>
          <p:cNvPr id="5" name="Footer Placeholder 4"/>
          <p:cNvSpPr>
            <a:spLocks noGrp="1"/>
          </p:cNvSpPr>
          <p:nvPr>
            <p:ph type="ftr" sz="quarter" idx="11"/>
          </p:nvPr>
        </p:nvSpPr>
        <p:spPr/>
        <p:txBody>
          <a:bodyPr/>
          <a:lstStyle/>
          <a:p>
            <a:r>
              <a:rPr lang="en-US"/>
              <a:t>PHY 711  Fall 2023 -- Lecture 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9/6/2023</a:t>
            </a:r>
            <a:endParaRPr lang="en-US" dirty="0"/>
          </a:p>
        </p:txBody>
      </p:sp>
      <p:sp>
        <p:nvSpPr>
          <p:cNvPr id="8" name="Footer Placeholder 7"/>
          <p:cNvSpPr>
            <a:spLocks noGrp="1"/>
          </p:cNvSpPr>
          <p:nvPr>
            <p:ph type="ftr" sz="quarter" idx="11"/>
          </p:nvPr>
        </p:nvSpPr>
        <p:spPr/>
        <p:txBody>
          <a:bodyPr/>
          <a:lstStyle/>
          <a:p>
            <a:r>
              <a:rPr lang="en-US"/>
              <a:t>PHY 711  Fall 2023 -- Lecture 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9/6/2023</a:t>
            </a:r>
            <a:endParaRPr lang="en-US" dirty="0"/>
          </a:p>
        </p:txBody>
      </p:sp>
      <p:sp>
        <p:nvSpPr>
          <p:cNvPr id="4" name="Footer Placeholder 3"/>
          <p:cNvSpPr>
            <a:spLocks noGrp="1"/>
          </p:cNvSpPr>
          <p:nvPr>
            <p:ph type="ftr" sz="quarter" idx="11"/>
          </p:nvPr>
        </p:nvSpPr>
        <p:spPr/>
        <p:txBody>
          <a:bodyPr/>
          <a:lstStyle/>
          <a:p>
            <a:r>
              <a:rPr lang="en-US"/>
              <a:t>PHY 711  Fall 2023 -- Lecture 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9/6/2023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9/6/2023</a:t>
            </a:r>
            <a:endParaRPr lang="en-US" dirty="0"/>
          </a:p>
        </p:txBody>
      </p:sp>
      <p:sp>
        <p:nvSpPr>
          <p:cNvPr id="6" name="Footer Placeholder 5"/>
          <p:cNvSpPr>
            <a:spLocks noGrp="1"/>
          </p:cNvSpPr>
          <p:nvPr>
            <p:ph type="ftr" sz="quarter" idx="11"/>
          </p:nvPr>
        </p:nvSpPr>
        <p:spPr/>
        <p:txBody>
          <a:bodyPr/>
          <a:lstStyle/>
          <a:p>
            <a:r>
              <a:rPr lang="en-US"/>
              <a:t>PHY 711  Fall 2023 -- Lecture 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5" y="1600200"/>
            <a:ext cx="822642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31" name="Rectangle 7"/>
          <p:cNvSpPr>
            <a:spLocks noChangeArrowheads="1"/>
          </p:cNvSpPr>
          <p:nvPr/>
        </p:nvSpPr>
        <p:spPr bwMode="auto">
          <a:xfrm>
            <a:off x="2" y="0"/>
            <a:ext cx="9140825" cy="9144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2133600" y="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33" name="Rectangle 9"/>
          <p:cNvSpPr>
            <a:spLocks noChangeArrowheads="1"/>
          </p:cNvSpPr>
          <p:nvPr/>
        </p:nvSpPr>
        <p:spPr bwMode="auto">
          <a:xfrm>
            <a:off x="2" y="0"/>
            <a:ext cx="2285999" cy="914400"/>
          </a:xfrm>
          <a:prstGeom prst="rect">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sz="2400"/>
          </a:p>
        </p:txBody>
      </p:sp>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prstTxWarp prst="textNoShape">
              <a:avLst/>
            </a:prstTxWarp>
          </a:bodyPr>
          <a:lstStyle/>
          <a:p>
            <a:endParaRPr lang="en-US" sz="2400"/>
          </a:p>
        </p:txBody>
      </p:sp>
      <p:pic>
        <p:nvPicPr>
          <p:cNvPr id="8" name="Picture 8" descr="wfu"/>
          <p:cNvPicPr>
            <a:picLocks noChangeAspect="1" noChangeArrowheads="1"/>
          </p:cNvPicPr>
          <p:nvPr userDrawn="1"/>
        </p:nvPicPr>
        <p:blipFill>
          <a:blip r:embed="rId3"/>
          <a:srcRect/>
          <a:stretch>
            <a:fillRect/>
          </a:stretch>
        </p:blipFill>
        <p:spPr bwMode="auto">
          <a:xfrm>
            <a:off x="234677" y="207909"/>
            <a:ext cx="1828800" cy="4859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hf hd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pitchFamily="-112" charset="0"/>
        </a:defRPr>
      </a:lvl2pPr>
      <a:lvl3pPr algn="r" rtl="0" eaLnBrk="1" fontAlgn="base" hangingPunct="1">
        <a:spcBef>
          <a:spcPct val="0"/>
        </a:spcBef>
        <a:spcAft>
          <a:spcPct val="0"/>
        </a:spcAft>
        <a:defRPr sz="2400">
          <a:solidFill>
            <a:schemeClr val="tx2"/>
          </a:solidFill>
          <a:latin typeface="Arial" pitchFamily="-112" charset="0"/>
        </a:defRPr>
      </a:lvl3pPr>
      <a:lvl4pPr algn="r" rtl="0" eaLnBrk="1" fontAlgn="base" hangingPunct="1">
        <a:spcBef>
          <a:spcPct val="0"/>
        </a:spcBef>
        <a:spcAft>
          <a:spcPct val="0"/>
        </a:spcAft>
        <a:defRPr sz="2400">
          <a:solidFill>
            <a:schemeClr val="tx2"/>
          </a:solidFill>
          <a:latin typeface="Arial" pitchFamily="-112" charset="0"/>
        </a:defRPr>
      </a:lvl4pPr>
      <a:lvl5pPr algn="r" rtl="0" eaLnBrk="1" fontAlgn="base" hangingPunct="1">
        <a:spcBef>
          <a:spcPct val="0"/>
        </a:spcBef>
        <a:spcAft>
          <a:spcPct val="0"/>
        </a:spcAft>
        <a:defRPr sz="2400">
          <a:solidFill>
            <a:schemeClr val="tx2"/>
          </a:solidFill>
          <a:latin typeface="Arial" pitchFamily="-112" charset="0"/>
        </a:defRPr>
      </a:lvl5pPr>
      <a:lvl6pPr marL="457200" algn="r" rtl="0" eaLnBrk="1" fontAlgn="base" hangingPunct="1">
        <a:spcBef>
          <a:spcPct val="0"/>
        </a:spcBef>
        <a:spcAft>
          <a:spcPct val="0"/>
        </a:spcAft>
        <a:defRPr sz="2400">
          <a:solidFill>
            <a:schemeClr val="tx2"/>
          </a:solidFill>
          <a:latin typeface="Arial" pitchFamily="-112" charset="0"/>
        </a:defRPr>
      </a:lvl6pPr>
      <a:lvl7pPr marL="914400" algn="r" rtl="0" eaLnBrk="1" fontAlgn="base" hangingPunct="1">
        <a:spcBef>
          <a:spcPct val="0"/>
        </a:spcBef>
        <a:spcAft>
          <a:spcPct val="0"/>
        </a:spcAft>
        <a:defRPr sz="2400">
          <a:solidFill>
            <a:schemeClr val="tx2"/>
          </a:solidFill>
          <a:latin typeface="Arial" pitchFamily="-112" charset="0"/>
        </a:defRPr>
      </a:lvl7pPr>
      <a:lvl8pPr marL="1371600" algn="r" rtl="0" eaLnBrk="1" fontAlgn="base" hangingPunct="1">
        <a:spcBef>
          <a:spcPct val="0"/>
        </a:spcBef>
        <a:spcAft>
          <a:spcPct val="0"/>
        </a:spcAft>
        <a:defRPr sz="2400">
          <a:solidFill>
            <a:schemeClr val="tx2"/>
          </a:solidFill>
          <a:latin typeface="Arial" pitchFamily="-112" charset="0"/>
        </a:defRPr>
      </a:lvl8pPr>
      <a:lvl9pPr marL="1828800" algn="r" rtl="0" eaLnBrk="1" fontAlgn="base" hangingPunct="1">
        <a:spcBef>
          <a:spcPct val="0"/>
        </a:spcBef>
        <a:spcAft>
          <a:spcPct val="0"/>
        </a:spcAft>
        <a:defRPr sz="2400">
          <a:solidFill>
            <a:schemeClr val="tx2"/>
          </a:solidFill>
          <a:latin typeface="Arial" pitchFamily="-112"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ea typeface="ＭＳ Ｐゴシック" pitchFamily="-112" charset="-128"/>
        </a:defRPr>
      </a:lvl2pPr>
      <a:lvl3pPr marL="1736725" indent="-457200" algn="l" rtl="0" eaLnBrk="1" fontAlgn="base" hangingPunct="1">
        <a:spcBef>
          <a:spcPct val="20000"/>
        </a:spcBef>
        <a:spcAft>
          <a:spcPct val="0"/>
        </a:spcAft>
        <a:defRPr sz="2400">
          <a:solidFill>
            <a:schemeClr val="tx1"/>
          </a:solidFill>
          <a:latin typeface="+mn-lt"/>
          <a:ea typeface="ＭＳ Ｐゴシック" pitchFamily="-112" charset="-128"/>
        </a:defRPr>
      </a:lvl3pPr>
      <a:lvl4pPr marL="2232025" indent="-381000" algn="l" rtl="0" eaLnBrk="1" fontAlgn="base" hangingPunct="1">
        <a:spcBef>
          <a:spcPct val="20000"/>
        </a:spcBef>
        <a:spcAft>
          <a:spcPct val="0"/>
        </a:spcAft>
        <a:defRPr sz="2000">
          <a:solidFill>
            <a:schemeClr val="tx1"/>
          </a:solidFill>
          <a:latin typeface="+mn-lt"/>
          <a:ea typeface="ＭＳ Ｐゴシック" pitchFamily="-112" charset="-128"/>
        </a:defRPr>
      </a:lvl4pPr>
      <a:lvl5pPr marL="2727325" indent="-381000" algn="l" rtl="0" eaLnBrk="1" fontAlgn="base" hangingPunct="1">
        <a:spcBef>
          <a:spcPct val="20000"/>
        </a:spcBef>
        <a:spcAft>
          <a:spcPct val="0"/>
        </a:spcAft>
        <a:defRPr sz="2000">
          <a:solidFill>
            <a:schemeClr val="tx1"/>
          </a:solidFill>
          <a:latin typeface="+mn-lt"/>
          <a:ea typeface="ＭＳ Ｐゴシック" pitchFamily="-112" charset="-128"/>
        </a:defRPr>
      </a:lvl5pPr>
      <a:lvl6pPr marL="3184525" indent="-381000" algn="l" rtl="0" eaLnBrk="1" fontAlgn="base" hangingPunct="1">
        <a:spcBef>
          <a:spcPct val="20000"/>
        </a:spcBef>
        <a:spcAft>
          <a:spcPct val="0"/>
        </a:spcAft>
        <a:defRPr sz="2000">
          <a:solidFill>
            <a:schemeClr val="tx1"/>
          </a:solidFill>
          <a:latin typeface="+mn-lt"/>
          <a:ea typeface="ＭＳ Ｐゴシック" pitchFamily="-112" charset="-128"/>
        </a:defRPr>
      </a:lvl6pPr>
      <a:lvl7pPr marL="3641725" indent="-381000" algn="l" rtl="0" eaLnBrk="1" fontAlgn="base" hangingPunct="1">
        <a:spcBef>
          <a:spcPct val="20000"/>
        </a:spcBef>
        <a:spcAft>
          <a:spcPct val="0"/>
        </a:spcAft>
        <a:defRPr sz="2000">
          <a:solidFill>
            <a:schemeClr val="tx1"/>
          </a:solidFill>
          <a:latin typeface="+mn-lt"/>
          <a:ea typeface="ＭＳ Ｐゴシック" pitchFamily="-112" charset="-128"/>
        </a:defRPr>
      </a:lvl7pPr>
      <a:lvl8pPr marL="4098925" indent="-381000" algn="l" rtl="0" eaLnBrk="1" fontAlgn="base" hangingPunct="1">
        <a:spcBef>
          <a:spcPct val="20000"/>
        </a:spcBef>
        <a:spcAft>
          <a:spcPct val="0"/>
        </a:spcAft>
        <a:defRPr sz="2000">
          <a:solidFill>
            <a:schemeClr val="tx1"/>
          </a:solidFill>
          <a:latin typeface="+mn-lt"/>
          <a:ea typeface="ＭＳ Ｐゴシック" pitchFamily="-112" charset="-128"/>
        </a:defRPr>
      </a:lvl8pPr>
      <a:lvl9pPr marL="4556125" indent="-381000" algn="l" rtl="0" eaLnBrk="1" fontAlgn="base" hangingPunct="1">
        <a:spcBef>
          <a:spcPct val="20000"/>
        </a:spcBef>
        <a:spcAft>
          <a:spcPct val="0"/>
        </a:spcAft>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7.bin"/><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40.bin"/><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4.bin"/><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4.bin"/><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oleObject" Target="../embeddings/oleObject47.bin"/><Relationship Id="rId4" Type="http://schemas.openxmlformats.org/officeDocument/2006/relationships/image" Target="../media/image4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50.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2.bin"/><Relationship Id="rId4" Type="http://schemas.openxmlformats.org/officeDocument/2006/relationships/image" Target="../media/image53.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54.bin"/><Relationship Id="rId4" Type="http://schemas.openxmlformats.org/officeDocument/2006/relationships/image" Target="../media/image5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6.bin"/><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oleObject" Target="../embeddings/oleObject58.bin"/><Relationship Id="rId5" Type="http://schemas.openxmlformats.org/officeDocument/2006/relationships/image" Target="../media/image60.wmf"/><Relationship Id="rId4" Type="http://schemas.openxmlformats.org/officeDocument/2006/relationships/oleObject" Target="../embeddings/oleObject57.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 y="838200"/>
            <a:ext cx="9067800" cy="478592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900" b="1" dirty="0"/>
          </a:p>
          <a:p>
            <a:pPr algn="ctr"/>
            <a:r>
              <a:rPr lang="en-US" sz="3200" b="1" dirty="0"/>
              <a:t>Discussion of  Lecture 5 – Chap. 3&amp;6 in F&amp;W</a:t>
            </a:r>
            <a:endParaRPr lang="en-US" sz="3200" b="1" dirty="0">
              <a:solidFill>
                <a:schemeClr val="folHlink"/>
              </a:solidFill>
            </a:endParaRPr>
          </a:p>
          <a:p>
            <a:pPr marL="457200" lvl="2" algn="ctr">
              <a:spcBef>
                <a:spcPct val="50000"/>
              </a:spcBef>
            </a:pPr>
            <a:r>
              <a:rPr lang="en-US" sz="3200" b="1" dirty="0" err="1">
                <a:solidFill>
                  <a:schemeClr val="folHlink"/>
                </a:solidFill>
              </a:rPr>
              <a:t>Lagrangian</a:t>
            </a:r>
            <a:r>
              <a:rPr lang="en-US" sz="3200" b="1" dirty="0">
                <a:solidFill>
                  <a:schemeClr val="folHlink"/>
                </a:solidFill>
              </a:rPr>
              <a:t> mechanics</a:t>
            </a:r>
          </a:p>
          <a:p>
            <a:pPr marL="1428750" lvl="3" indent="-514350">
              <a:spcBef>
                <a:spcPct val="50000"/>
              </a:spcBef>
              <a:buFont typeface="+mj-lt"/>
              <a:buAutoNum type="arabicPeriod"/>
            </a:pPr>
            <a:r>
              <a:rPr lang="en-US" sz="2400" b="1" dirty="0">
                <a:solidFill>
                  <a:schemeClr val="folHlink"/>
                </a:solidFill>
              </a:rPr>
              <a:t>Lagrange’s equations in the presence of velocity dependent potentials – such as electromagnetic interactions.</a:t>
            </a:r>
          </a:p>
          <a:p>
            <a:pPr marL="1428750" lvl="3" indent="-514350">
              <a:spcBef>
                <a:spcPct val="50000"/>
              </a:spcBef>
              <a:buFont typeface="+mj-lt"/>
              <a:buAutoNum type="arabicPeriod"/>
            </a:pPr>
            <a:r>
              <a:rPr lang="en-US" sz="2400" b="1" dirty="0">
                <a:solidFill>
                  <a:schemeClr val="folHlink"/>
                </a:solidFill>
              </a:rPr>
              <a:t>Effects of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84036501"/>
              </p:ext>
            </p:extLst>
          </p:nvPr>
        </p:nvGraphicFramePr>
        <p:xfrm>
          <a:off x="477078" y="795338"/>
          <a:ext cx="6632575" cy="2633662"/>
        </p:xfrm>
        <a:graphic>
          <a:graphicData uri="http://schemas.openxmlformats.org/presentationml/2006/ole">
            <mc:AlternateContent xmlns:mc="http://schemas.openxmlformats.org/markup-compatibility/2006">
              <mc:Choice xmlns:v="urn:schemas-microsoft-com:vml" Requires="v">
                <p:oleObj name="数式" r:id="rId3" imgW="3429000" imgH="1371600" progId="Equation.3">
                  <p:embed/>
                </p:oleObj>
              </mc:Choice>
              <mc:Fallback>
                <p:oleObj name="数式" r:id="rId3" imgW="3429000" imgH="1371600" progId="Equation.3">
                  <p:embed/>
                  <p:pic>
                    <p:nvPicPr>
                      <p:cNvPr id="0" name=""/>
                      <p:cNvPicPr>
                        <a:picLocks noChangeAspect="1" noChangeArrowheads="1"/>
                      </p:cNvPicPr>
                      <p:nvPr/>
                    </p:nvPicPr>
                    <p:blipFill>
                      <a:blip r:embed="rId4"/>
                      <a:srcRect/>
                      <a:stretch>
                        <a:fillRect/>
                      </a:stretch>
                    </p:blipFill>
                    <p:spPr bwMode="auto">
                      <a:xfrm>
                        <a:off x="477078" y="795338"/>
                        <a:ext cx="66325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04800" y="206561"/>
            <a:ext cx="7848600" cy="461665"/>
          </a:xfrm>
          <a:prstGeom prst="rect">
            <a:avLst/>
          </a:prstGeom>
          <a:noFill/>
        </p:spPr>
        <p:txBody>
          <a:bodyPr wrap="square" rtlCol="0">
            <a:spAutoFit/>
          </a:bodyPr>
          <a:lstStyle/>
          <a:p>
            <a:r>
              <a:rPr lang="en-US" sz="2400" dirty="0">
                <a:latin typeface="+mj-lt"/>
              </a:rPr>
              <a:t>Note: in “proof” of Hamilton’s principle:</a:t>
            </a:r>
          </a:p>
        </p:txBody>
      </p:sp>
      <p:sp>
        <p:nvSpPr>
          <p:cNvPr id="6" name="TextBox 5">
            <a:extLst>
              <a:ext uri="{FF2B5EF4-FFF2-40B4-BE49-F238E27FC236}">
                <a16:creationId xmlns:a16="http://schemas.microsoft.com/office/drawing/2014/main" id="{CEA9B4DA-2FA7-4A84-9AFE-5BBEA014EA4F}"/>
              </a:ext>
            </a:extLst>
          </p:cNvPr>
          <p:cNvSpPr txBox="1"/>
          <p:nvPr/>
        </p:nvSpPr>
        <p:spPr>
          <a:xfrm>
            <a:off x="152400" y="3810000"/>
            <a:ext cx="8534400" cy="2308324"/>
          </a:xfrm>
          <a:prstGeom prst="rect">
            <a:avLst/>
          </a:prstGeom>
          <a:noFill/>
        </p:spPr>
        <p:txBody>
          <a:bodyPr wrap="square" rtlCol="0">
            <a:spAutoFit/>
          </a:bodyPr>
          <a:lstStyle/>
          <a:p>
            <a:r>
              <a:rPr lang="en-US" sz="2400" dirty="0">
                <a:latin typeface="+mj-lt"/>
              </a:rPr>
              <a:t>Why do we need velocity dependent forces?</a:t>
            </a:r>
          </a:p>
          <a:p>
            <a:pPr marL="914400" lvl="1" indent="-457200">
              <a:buFont typeface="+mj-lt"/>
              <a:buAutoNum type="alphaLcPeriod"/>
            </a:pPr>
            <a:r>
              <a:rPr lang="en-US" sz="2400" dirty="0">
                <a:latin typeface="+mj-lt"/>
              </a:rPr>
              <a:t>Friction is sometimes represented as a velocity dependent force.   (difficult to treat with </a:t>
            </a:r>
            <a:r>
              <a:rPr lang="en-US" sz="2400" dirty="0" err="1">
                <a:latin typeface="+mj-lt"/>
              </a:rPr>
              <a:t>Lagrangian</a:t>
            </a:r>
            <a:r>
              <a:rPr lang="en-US" sz="2400" dirty="0">
                <a:latin typeface="+mj-lt"/>
              </a:rPr>
              <a:t> mechanics.)</a:t>
            </a:r>
          </a:p>
          <a:p>
            <a:pPr marL="914400" lvl="1" indent="-457200">
              <a:buFont typeface="+mj-lt"/>
              <a:buAutoNum type="alphaLcPeriod"/>
            </a:pPr>
            <a:r>
              <a:rPr lang="en-US" sz="2400" dirty="0">
                <a:latin typeface="+mj-lt"/>
              </a:rPr>
              <a:t>Lorentz force on a moving charged particle in the presence of a magnetic field.</a:t>
            </a:r>
          </a:p>
        </p:txBody>
      </p:sp>
    </p:spTree>
    <p:extLst>
      <p:ext uri="{BB962C8B-B14F-4D97-AF65-F5344CB8AC3E}">
        <p14:creationId xmlns:p14="http://schemas.microsoft.com/office/powerpoint/2010/main" val="160208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7161E-DBFC-8367-9272-DB99F6138B86}"/>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4C982AE8-5486-DAFC-9C08-AF1CE0C9467D}"/>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FCB9AE4F-474B-8751-9029-1186BD94ED74}"/>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32DA1091-2801-4DE0-EAA9-CF622184319D}"/>
              </a:ext>
            </a:extLst>
          </p:cNvPr>
          <p:cNvGraphicFramePr>
            <a:graphicFrameLocks noChangeAspect="1"/>
          </p:cNvGraphicFramePr>
          <p:nvPr>
            <p:extLst>
              <p:ext uri="{D42A27DB-BD31-4B8C-83A1-F6EECF244321}">
                <p14:modId xmlns:p14="http://schemas.microsoft.com/office/powerpoint/2010/main" val="3241101655"/>
              </p:ext>
            </p:extLst>
          </p:nvPr>
        </p:nvGraphicFramePr>
        <p:xfrm>
          <a:off x="457200" y="762000"/>
          <a:ext cx="6878637" cy="2244725"/>
        </p:xfrm>
        <a:graphic>
          <a:graphicData uri="http://schemas.openxmlformats.org/presentationml/2006/ole">
            <mc:AlternateContent xmlns:mc="http://schemas.openxmlformats.org/markup-compatibility/2006">
              <mc:Choice xmlns:v="urn:schemas-microsoft-com:vml" Requires="v">
                <p:oleObj name="Equation" r:id="rId2" imgW="3555720" imgH="1168200" progId="Equation.DSMT4">
                  <p:embed/>
                </p:oleObj>
              </mc:Choice>
              <mc:Fallback>
                <p:oleObj name="Equation" r:id="rId2" imgW="3555720" imgH="1168200" progId="Equation.DSMT4">
                  <p:embed/>
                  <p:pic>
                    <p:nvPicPr>
                      <p:cNvPr id="12" name="Object 11"/>
                      <p:cNvPicPr>
                        <a:picLocks noChangeAspect="1" noChangeArrowheads="1"/>
                      </p:cNvPicPr>
                      <p:nvPr/>
                    </p:nvPicPr>
                    <p:blipFill>
                      <a:blip r:embed="rId3"/>
                      <a:srcRect/>
                      <a:stretch>
                        <a:fillRect/>
                      </a:stretch>
                    </p:blipFill>
                    <p:spPr bwMode="auto">
                      <a:xfrm>
                        <a:off x="457200" y="762000"/>
                        <a:ext cx="68786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2183C50-C811-288B-5D76-27D39AEE8913}"/>
              </a:ext>
            </a:extLst>
          </p:cNvPr>
          <p:cNvSpPr txBox="1"/>
          <p:nvPr/>
        </p:nvSpPr>
        <p:spPr>
          <a:xfrm>
            <a:off x="152400" y="381000"/>
            <a:ext cx="8686800" cy="461665"/>
          </a:xfrm>
          <a:prstGeom prst="rect">
            <a:avLst/>
          </a:prstGeom>
          <a:noFill/>
        </p:spPr>
        <p:txBody>
          <a:bodyPr wrap="square" rtlCol="0">
            <a:spAutoFit/>
          </a:bodyPr>
          <a:lstStyle/>
          <a:p>
            <a:r>
              <a:rPr lang="en-US" sz="2400" dirty="0">
                <a:latin typeface="+mj-lt"/>
              </a:rPr>
              <a:t>Some details --</a:t>
            </a:r>
          </a:p>
        </p:txBody>
      </p:sp>
      <p:graphicFrame>
        <p:nvGraphicFramePr>
          <p:cNvPr id="7" name="Object 6">
            <a:extLst>
              <a:ext uri="{FF2B5EF4-FFF2-40B4-BE49-F238E27FC236}">
                <a16:creationId xmlns:a16="http://schemas.microsoft.com/office/drawing/2014/main" id="{3F956AB5-4682-D13E-B0B2-9BDD1D4A459F}"/>
              </a:ext>
            </a:extLst>
          </p:cNvPr>
          <p:cNvGraphicFramePr>
            <a:graphicFrameLocks noChangeAspect="1"/>
          </p:cNvGraphicFramePr>
          <p:nvPr>
            <p:extLst>
              <p:ext uri="{D42A27DB-BD31-4B8C-83A1-F6EECF244321}">
                <p14:modId xmlns:p14="http://schemas.microsoft.com/office/powerpoint/2010/main" val="2809226268"/>
              </p:ext>
            </p:extLst>
          </p:nvPr>
        </p:nvGraphicFramePr>
        <p:xfrm>
          <a:off x="374534" y="3171619"/>
          <a:ext cx="7215500" cy="3267709"/>
        </p:xfrm>
        <a:graphic>
          <a:graphicData uri="http://schemas.openxmlformats.org/presentationml/2006/ole">
            <mc:AlternateContent xmlns:mc="http://schemas.openxmlformats.org/markup-compatibility/2006">
              <mc:Choice xmlns:v="urn:schemas-microsoft-com:vml" Requires="v">
                <p:oleObj name="Equation" r:id="rId4" imgW="5524200" imgH="2501640" progId="Equation.DSMT4">
                  <p:embed/>
                </p:oleObj>
              </mc:Choice>
              <mc:Fallback>
                <p:oleObj name="Equation" r:id="rId4" imgW="5524200" imgH="2501640" progId="Equation.DSMT4">
                  <p:embed/>
                  <p:pic>
                    <p:nvPicPr>
                      <p:cNvPr id="0" name=""/>
                      <p:cNvPicPr/>
                      <p:nvPr/>
                    </p:nvPicPr>
                    <p:blipFill>
                      <a:blip r:embed="rId5"/>
                      <a:stretch>
                        <a:fillRect/>
                      </a:stretch>
                    </p:blipFill>
                    <p:spPr>
                      <a:xfrm>
                        <a:off x="374534" y="3171619"/>
                        <a:ext cx="7215500" cy="3267709"/>
                      </a:xfrm>
                      <a:prstGeom prst="rect">
                        <a:avLst/>
                      </a:prstGeom>
                    </p:spPr>
                  </p:pic>
                </p:oleObj>
              </mc:Fallback>
            </mc:AlternateContent>
          </a:graphicData>
        </a:graphic>
      </p:graphicFrame>
    </p:spTree>
    <p:extLst>
      <p:ext uri="{BB962C8B-B14F-4D97-AF65-F5344CB8AC3E}">
        <p14:creationId xmlns:p14="http://schemas.microsoft.com/office/powerpoint/2010/main" val="15197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5105400"/>
            <a:ext cx="3124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43136167"/>
              </p:ext>
            </p:extLst>
          </p:nvPr>
        </p:nvGraphicFramePr>
        <p:xfrm>
          <a:off x="407987" y="1820863"/>
          <a:ext cx="8202613" cy="4727575"/>
        </p:xfrm>
        <a:graphic>
          <a:graphicData uri="http://schemas.openxmlformats.org/presentationml/2006/ole">
            <mc:AlternateContent xmlns:mc="http://schemas.openxmlformats.org/markup-compatibility/2006">
              <mc:Choice xmlns:v="urn:schemas-microsoft-com:vml" Requires="v">
                <p:oleObj name="Equation" r:id="rId3" imgW="4241520" imgH="2463480" progId="Equation.DSMT4">
                  <p:embed/>
                </p:oleObj>
              </mc:Choice>
              <mc:Fallback>
                <p:oleObj name="Equation" r:id="rId3" imgW="4241520" imgH="2463480" progId="Equation.DSMT4">
                  <p:embed/>
                  <p:pic>
                    <p:nvPicPr>
                      <p:cNvPr id="0" name=""/>
                      <p:cNvPicPr>
                        <a:picLocks noChangeAspect="1" noChangeArrowheads="1"/>
                      </p:cNvPicPr>
                      <p:nvPr/>
                    </p:nvPicPr>
                    <p:blipFill>
                      <a:blip r:embed="rId4"/>
                      <a:srcRect/>
                      <a:stretch>
                        <a:fillRect/>
                      </a:stretch>
                    </p:blipFill>
                    <p:spPr bwMode="auto">
                      <a:xfrm>
                        <a:off x="407987" y="1820863"/>
                        <a:ext cx="82026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787362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name="数式" r:id="rId5" imgW="4584600" imgH="685800" progId="Equation.3">
                  <p:embed/>
                </p:oleObj>
              </mc:Choice>
              <mc:Fallback>
                <p:oleObj name="数式" r:id="rId5" imgW="4584600" imgH="685800" progId="Equation.3">
                  <p:embed/>
                  <p:pic>
                    <p:nvPicPr>
                      <p:cNvPr id="0" name=""/>
                      <p:cNvPicPr>
                        <a:picLocks noChangeAspect="1" noChangeArrowheads="1"/>
                      </p:cNvPicPr>
                      <p:nvPr/>
                    </p:nvPicPr>
                    <p:blipFill>
                      <a:blip r:embed="rId6"/>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a:t>
            </a:r>
          </a:p>
        </p:txBody>
      </p:sp>
      <p:sp>
        <p:nvSpPr>
          <p:cNvPr id="9" name="TextBox 8">
            <a:extLst>
              <a:ext uri="{FF2B5EF4-FFF2-40B4-BE49-F238E27FC236}">
                <a16:creationId xmlns:a16="http://schemas.microsoft.com/office/drawing/2014/main" id="{45BC8167-BB54-4D14-9583-2AC25D6E5869}"/>
              </a:ext>
            </a:extLst>
          </p:cNvPr>
          <p:cNvSpPr txBox="1"/>
          <p:nvPr/>
        </p:nvSpPr>
        <p:spPr>
          <a:xfrm>
            <a:off x="5486399" y="2514600"/>
            <a:ext cx="3609975" cy="1200329"/>
          </a:xfrm>
          <a:prstGeom prst="rect">
            <a:avLst/>
          </a:prstGeom>
          <a:noFill/>
        </p:spPr>
        <p:txBody>
          <a:bodyPr wrap="square" rtlCol="0">
            <a:spAutoFit/>
          </a:bodyPr>
          <a:lstStyle/>
          <a:p>
            <a:r>
              <a:rPr lang="en-US" sz="2400" dirty="0">
                <a:latin typeface="+mj-lt"/>
              </a:rPr>
              <a:t>Note: Here we are using cartesian coordinates for convenience.</a:t>
            </a:r>
          </a:p>
        </p:txBody>
      </p:sp>
    </p:spTree>
    <p:extLst>
      <p:ext uri="{BB962C8B-B14F-4D97-AF65-F5344CB8AC3E}">
        <p14:creationId xmlns:p14="http://schemas.microsoft.com/office/powerpoint/2010/main" val="339398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341FF-5327-8E32-8244-83C933928BCE}"/>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359D23E2-F6E8-9291-4B7F-608A26269DD9}"/>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59468977-CCFC-06E3-D119-DC7B5DF7EFC1}"/>
              </a:ext>
            </a:extLst>
          </p:cNvPr>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a:extLst>
              <a:ext uri="{FF2B5EF4-FFF2-40B4-BE49-F238E27FC236}">
                <a16:creationId xmlns:a16="http://schemas.microsoft.com/office/drawing/2014/main" id="{000CF456-2957-3B6A-BE62-EC4C0D758019}"/>
              </a:ext>
            </a:extLst>
          </p:cNvPr>
          <p:cNvGraphicFramePr>
            <a:graphicFrameLocks noChangeAspect="1"/>
          </p:cNvGraphicFramePr>
          <p:nvPr>
            <p:extLst>
              <p:ext uri="{D42A27DB-BD31-4B8C-83A1-F6EECF244321}">
                <p14:modId xmlns:p14="http://schemas.microsoft.com/office/powerpoint/2010/main" val="1103021476"/>
              </p:ext>
            </p:extLst>
          </p:nvPr>
        </p:nvGraphicFramePr>
        <p:xfrm>
          <a:off x="457200" y="1143000"/>
          <a:ext cx="7914628" cy="3778250"/>
        </p:xfrm>
        <a:graphic>
          <a:graphicData uri="http://schemas.openxmlformats.org/presentationml/2006/ole">
            <mc:AlternateContent xmlns:mc="http://schemas.openxmlformats.org/markup-compatibility/2006">
              <mc:Choice xmlns:v="urn:schemas-microsoft-com:vml" Requires="v">
                <p:oleObj name="Equation" r:id="rId2" imgW="5613120" imgH="2679480" progId="Equation.DSMT4">
                  <p:embed/>
                </p:oleObj>
              </mc:Choice>
              <mc:Fallback>
                <p:oleObj name="Equation" r:id="rId2" imgW="5613120" imgH="2679480" progId="Equation.DSMT4">
                  <p:embed/>
                  <p:pic>
                    <p:nvPicPr>
                      <p:cNvPr id="0" name=""/>
                      <p:cNvPicPr/>
                      <p:nvPr/>
                    </p:nvPicPr>
                    <p:blipFill>
                      <a:blip r:embed="rId3"/>
                      <a:stretch>
                        <a:fillRect/>
                      </a:stretch>
                    </p:blipFill>
                    <p:spPr>
                      <a:xfrm>
                        <a:off x="457200" y="1143000"/>
                        <a:ext cx="7914628" cy="37782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0D0F2F7-657C-E5EE-D976-A454D5FB1DA3}"/>
              </a:ext>
            </a:extLst>
          </p:cNvPr>
          <p:cNvSpPr txBox="1"/>
          <p:nvPr/>
        </p:nvSpPr>
        <p:spPr>
          <a:xfrm>
            <a:off x="228600" y="381000"/>
            <a:ext cx="8534400" cy="461665"/>
          </a:xfrm>
          <a:prstGeom prst="rect">
            <a:avLst/>
          </a:prstGeom>
          <a:noFill/>
        </p:spPr>
        <p:txBody>
          <a:bodyPr wrap="square" rtlCol="0">
            <a:spAutoFit/>
          </a:bodyPr>
          <a:lstStyle/>
          <a:p>
            <a:r>
              <a:rPr lang="en-US" sz="2400" dirty="0">
                <a:latin typeface="+mj-lt"/>
              </a:rPr>
              <a:t>More details --</a:t>
            </a:r>
          </a:p>
        </p:txBody>
      </p:sp>
    </p:spTree>
    <p:extLst>
      <p:ext uri="{BB962C8B-B14F-4D97-AF65-F5344CB8AC3E}">
        <p14:creationId xmlns:p14="http://schemas.microsoft.com/office/powerpoint/2010/main" val="98502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7C8CF-B2A8-45DC-9806-764A5822F731}"/>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62BF5B23-67F0-47DE-9493-9F28C5B53705}"/>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2AE22E17-54AE-4FCF-BAA7-9720FB7D5E27}"/>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61431F54-1046-46E0-B68C-DFBEE7BE2CE9}"/>
              </a:ext>
            </a:extLst>
          </p:cNvPr>
          <p:cNvSpPr txBox="1"/>
          <p:nvPr/>
        </p:nvSpPr>
        <p:spPr>
          <a:xfrm>
            <a:off x="457200" y="228600"/>
            <a:ext cx="7772400" cy="1569660"/>
          </a:xfrm>
          <a:prstGeom prst="rect">
            <a:avLst/>
          </a:prstGeom>
          <a:noFill/>
        </p:spPr>
        <p:txBody>
          <a:bodyPr wrap="square" rtlCol="0">
            <a:spAutoFit/>
          </a:bodyPr>
          <a:lstStyle/>
          <a:p>
            <a:r>
              <a:rPr lang="en-US" sz="2400" dirty="0">
                <a:latin typeface="+mj-lt"/>
              </a:rPr>
              <a:t>Units for electromagnetic fields and forces</a:t>
            </a:r>
          </a:p>
          <a:p>
            <a:endParaRPr lang="en-US" sz="2400" dirty="0">
              <a:latin typeface="+mj-lt"/>
            </a:endParaRPr>
          </a:p>
          <a:p>
            <a:r>
              <a:rPr lang="en-US" sz="2400" dirty="0">
                <a:latin typeface="+mj-lt"/>
              </a:rPr>
              <a:t>      </a:t>
            </a:r>
            <a:r>
              <a:rPr lang="en-US" sz="2400" b="1" dirty="0" err="1">
                <a:solidFill>
                  <a:srgbClr val="FF0000"/>
                </a:solidFill>
                <a:latin typeface="+mj-lt"/>
              </a:rPr>
              <a:t>cgs</a:t>
            </a:r>
            <a:r>
              <a:rPr lang="en-US" sz="2400" b="1" dirty="0">
                <a:solidFill>
                  <a:srgbClr val="FF0000"/>
                </a:solidFill>
                <a:latin typeface="+mj-lt"/>
              </a:rPr>
              <a:t> Gaussian units --  (as used your textbook)</a:t>
            </a:r>
          </a:p>
          <a:p>
            <a:endParaRPr lang="en-US" sz="2400" dirty="0">
              <a:latin typeface="+mj-lt"/>
            </a:endParaRPr>
          </a:p>
        </p:txBody>
      </p:sp>
      <p:graphicFrame>
        <p:nvGraphicFramePr>
          <p:cNvPr id="6" name="Object 5">
            <a:extLst>
              <a:ext uri="{FF2B5EF4-FFF2-40B4-BE49-F238E27FC236}">
                <a16:creationId xmlns:a16="http://schemas.microsoft.com/office/drawing/2014/main" id="{2435A9B5-E1B0-4A33-A785-56E10DAF2950}"/>
              </a:ext>
            </a:extLst>
          </p:cNvPr>
          <p:cNvGraphicFramePr>
            <a:graphicFrameLocks noChangeAspect="1"/>
          </p:cNvGraphicFramePr>
          <p:nvPr>
            <p:extLst>
              <p:ext uri="{D42A27DB-BD31-4B8C-83A1-F6EECF244321}">
                <p14:modId xmlns:p14="http://schemas.microsoft.com/office/powerpoint/2010/main" val="3945447552"/>
              </p:ext>
            </p:extLst>
          </p:nvPr>
        </p:nvGraphicFramePr>
        <p:xfrm>
          <a:off x="1121410" y="1524000"/>
          <a:ext cx="6498590" cy="2159000"/>
        </p:xfrm>
        <a:graphic>
          <a:graphicData uri="http://schemas.openxmlformats.org/presentationml/2006/ole">
            <mc:AlternateContent xmlns:mc="http://schemas.openxmlformats.org/markup-compatibility/2006">
              <mc:Choice xmlns:v="urn:schemas-microsoft-com:vml" Requires="v">
                <p:oleObj name="Equation" r:id="rId2" imgW="3822480" imgH="1269720" progId="Equation.DSMT4">
                  <p:embed/>
                </p:oleObj>
              </mc:Choice>
              <mc:Fallback>
                <p:oleObj name="Equation" r:id="rId2" imgW="3822480" imgH="1269720" progId="Equation.DSMT4">
                  <p:embed/>
                  <p:pic>
                    <p:nvPicPr>
                      <p:cNvPr id="0" name=""/>
                      <p:cNvPicPr/>
                      <p:nvPr/>
                    </p:nvPicPr>
                    <p:blipFill>
                      <a:blip r:embed="rId3"/>
                      <a:stretch>
                        <a:fillRect/>
                      </a:stretch>
                    </p:blipFill>
                    <p:spPr>
                      <a:xfrm>
                        <a:off x="1121410" y="1524000"/>
                        <a:ext cx="6498590" cy="2159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092CFEF-436A-4639-B359-2B8DD70E58CF}"/>
              </a:ext>
            </a:extLst>
          </p:cNvPr>
          <p:cNvGraphicFramePr>
            <a:graphicFrameLocks noChangeAspect="1"/>
          </p:cNvGraphicFramePr>
          <p:nvPr>
            <p:extLst>
              <p:ext uri="{D42A27DB-BD31-4B8C-83A1-F6EECF244321}">
                <p14:modId xmlns:p14="http://schemas.microsoft.com/office/powerpoint/2010/main" val="26297489"/>
              </p:ext>
            </p:extLst>
          </p:nvPr>
        </p:nvGraphicFramePr>
        <p:xfrm>
          <a:off x="1133442" y="4414838"/>
          <a:ext cx="6640854" cy="1941512"/>
        </p:xfrm>
        <a:graphic>
          <a:graphicData uri="http://schemas.openxmlformats.org/presentationml/2006/ole">
            <mc:AlternateContent xmlns:mc="http://schemas.openxmlformats.org/markup-compatibility/2006">
              <mc:Choice xmlns:v="urn:schemas-microsoft-com:vml" Requires="v">
                <p:oleObj name="Equation" r:id="rId4" imgW="3822480" imgH="1117440" progId="Equation.DSMT4">
                  <p:embed/>
                </p:oleObj>
              </mc:Choice>
              <mc:Fallback>
                <p:oleObj name="Equation" r:id="rId4" imgW="3822480" imgH="1117440" progId="Equation.DSMT4">
                  <p:embed/>
                  <p:pic>
                    <p:nvPicPr>
                      <p:cNvPr id="0" name=""/>
                      <p:cNvPicPr/>
                      <p:nvPr/>
                    </p:nvPicPr>
                    <p:blipFill>
                      <a:blip r:embed="rId5"/>
                      <a:stretch>
                        <a:fillRect/>
                      </a:stretch>
                    </p:blipFill>
                    <p:spPr>
                      <a:xfrm>
                        <a:off x="1133442" y="4414838"/>
                        <a:ext cx="6640854" cy="19415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619B040-3B2D-49A6-88D4-D103BAF2548D}"/>
              </a:ext>
            </a:extLst>
          </p:cNvPr>
          <p:cNvSpPr txBox="1"/>
          <p:nvPr/>
        </p:nvSpPr>
        <p:spPr>
          <a:xfrm>
            <a:off x="990600" y="3731126"/>
            <a:ext cx="7467600" cy="461665"/>
          </a:xfrm>
          <a:prstGeom prst="rect">
            <a:avLst/>
          </a:prstGeom>
          <a:noFill/>
        </p:spPr>
        <p:txBody>
          <a:bodyPr wrap="square" rtlCol="0">
            <a:spAutoFit/>
          </a:bodyPr>
          <a:lstStyle/>
          <a:p>
            <a:r>
              <a:rPr lang="en-US" sz="2400" b="1" dirty="0">
                <a:solidFill>
                  <a:srgbClr val="FF0000"/>
                </a:solidFill>
                <a:latin typeface="+mj-lt"/>
              </a:rPr>
              <a:t>SI units --</a:t>
            </a:r>
          </a:p>
        </p:txBody>
      </p:sp>
    </p:spTree>
    <p:extLst>
      <p:ext uri="{BB962C8B-B14F-4D97-AF65-F5344CB8AC3E}">
        <p14:creationId xmlns:p14="http://schemas.microsoft.com/office/powerpoint/2010/main" val="333977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3016472"/>
              </p:ext>
            </p:extLst>
          </p:nvPr>
        </p:nvGraphicFramePr>
        <p:xfrm>
          <a:off x="671513" y="914400"/>
          <a:ext cx="6657975" cy="439738"/>
        </p:xfrm>
        <a:graphic>
          <a:graphicData uri="http://schemas.openxmlformats.org/presentationml/2006/ole">
            <mc:AlternateContent xmlns:mc="http://schemas.openxmlformats.org/markup-compatibility/2006">
              <mc:Choice xmlns:v="urn:schemas-microsoft-com:vml" Requires="v">
                <p:oleObj name="数式" r:id="rId3" imgW="3441600" imgH="228600" progId="Equation.3">
                  <p:embed/>
                </p:oleObj>
              </mc:Choice>
              <mc:Fallback>
                <p:oleObj name="数式" r:id="rId3" imgW="3441600" imgH="228600" progId="Equation.3">
                  <p:embed/>
                  <p:pic>
                    <p:nvPicPr>
                      <p:cNvPr id="0" name=""/>
                      <p:cNvPicPr>
                        <a:picLocks noChangeAspect="1" noChangeArrowheads="1"/>
                      </p:cNvPicPr>
                      <p:nvPr/>
                    </p:nvPicPr>
                    <p:blipFill>
                      <a:blip r:embed="rId4"/>
                      <a:srcRect/>
                      <a:stretch>
                        <a:fillRect/>
                      </a:stretch>
                    </p:blipFill>
                    <p:spPr bwMode="auto">
                      <a:xfrm>
                        <a:off x="671513" y="914400"/>
                        <a:ext cx="66579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96165289"/>
              </p:ext>
            </p:extLst>
          </p:nvPr>
        </p:nvGraphicFramePr>
        <p:xfrm>
          <a:off x="838200" y="1600200"/>
          <a:ext cx="4543425" cy="1560513"/>
        </p:xfrm>
        <a:graphic>
          <a:graphicData uri="http://schemas.openxmlformats.org/presentationml/2006/ole">
            <mc:AlternateContent xmlns:mc="http://schemas.openxmlformats.org/markup-compatibility/2006">
              <mc:Choice xmlns:v="urn:schemas-microsoft-com:vml" Requires="v">
                <p:oleObj name="数式" r:id="rId5" imgW="2349360" imgH="812520" progId="Equation.3">
                  <p:embed/>
                </p:oleObj>
              </mc:Choice>
              <mc:Fallback>
                <p:oleObj name="数式" r:id="rId5" imgW="2349360" imgH="812520" progId="Equation.3">
                  <p:embed/>
                  <p:pic>
                    <p:nvPicPr>
                      <p:cNvPr id="0" name=""/>
                      <p:cNvPicPr>
                        <a:picLocks noChangeAspect="1" noChangeArrowheads="1"/>
                      </p:cNvPicPr>
                      <p:nvPr/>
                    </p:nvPicPr>
                    <p:blipFill>
                      <a:blip r:embed="rId6"/>
                      <a:srcRect/>
                      <a:stretch>
                        <a:fillRect/>
                      </a:stretch>
                    </p:blipFill>
                    <p:spPr bwMode="auto">
                      <a:xfrm>
                        <a:off x="838200" y="1600200"/>
                        <a:ext cx="45434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03363302"/>
              </p:ext>
            </p:extLst>
          </p:nvPr>
        </p:nvGraphicFramePr>
        <p:xfrm>
          <a:off x="920750" y="3352800"/>
          <a:ext cx="7146925" cy="927100"/>
        </p:xfrm>
        <a:graphic>
          <a:graphicData uri="http://schemas.openxmlformats.org/presentationml/2006/ole">
            <mc:AlternateContent xmlns:mc="http://schemas.openxmlformats.org/markup-compatibility/2006">
              <mc:Choice xmlns:v="urn:schemas-microsoft-com:vml" Requires="v">
                <p:oleObj name="数式" r:id="rId7" imgW="3695400" imgH="482400" progId="Equation.3">
                  <p:embed/>
                </p:oleObj>
              </mc:Choice>
              <mc:Fallback>
                <p:oleObj name="数式" r:id="rId7" imgW="3695400" imgH="482400" progId="Equation.3">
                  <p:embed/>
                  <p:pic>
                    <p:nvPicPr>
                      <p:cNvPr id="0" name=""/>
                      <p:cNvPicPr>
                        <a:picLocks noChangeAspect="1" noChangeArrowheads="1"/>
                      </p:cNvPicPr>
                      <p:nvPr/>
                    </p:nvPicPr>
                    <p:blipFill>
                      <a:blip r:embed="rId8"/>
                      <a:srcRect/>
                      <a:stretch>
                        <a:fillRect/>
                      </a:stretch>
                    </p:blipFill>
                    <p:spPr bwMode="auto">
                      <a:xfrm>
                        <a:off x="920750" y="33528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4051193"/>
              </p:ext>
            </p:extLst>
          </p:nvPr>
        </p:nvGraphicFramePr>
        <p:xfrm>
          <a:off x="990600" y="4267200"/>
          <a:ext cx="2087563" cy="755650"/>
        </p:xfrm>
        <a:graphic>
          <a:graphicData uri="http://schemas.openxmlformats.org/presentationml/2006/ole">
            <mc:AlternateContent xmlns:mc="http://schemas.openxmlformats.org/markup-compatibility/2006">
              <mc:Choice xmlns:v="urn:schemas-microsoft-com:vml" Requires="v">
                <p:oleObj name="数式" r:id="rId9" imgW="1079280" imgH="393480" progId="Equation.3">
                  <p:embed/>
                </p:oleObj>
              </mc:Choice>
              <mc:Fallback>
                <p:oleObj name="数式" r:id="rId9" imgW="1079280" imgH="393480" progId="Equation.3">
                  <p:embed/>
                  <p:pic>
                    <p:nvPicPr>
                      <p:cNvPr id="0" name=""/>
                      <p:cNvPicPr>
                        <a:picLocks noChangeAspect="1" noChangeArrowheads="1"/>
                      </p:cNvPicPr>
                      <p:nvPr/>
                    </p:nvPicPr>
                    <p:blipFill>
                      <a:blip r:embed="rId10"/>
                      <a:srcRect/>
                      <a:stretch>
                        <a:fillRect/>
                      </a:stretch>
                    </p:blipFill>
                    <p:spPr bwMode="auto">
                      <a:xfrm>
                        <a:off x="990600" y="4267200"/>
                        <a:ext cx="2087563" cy="75565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88842890"/>
              </p:ext>
            </p:extLst>
          </p:nvPr>
        </p:nvGraphicFramePr>
        <p:xfrm>
          <a:off x="762000" y="5208890"/>
          <a:ext cx="7437438" cy="734710"/>
        </p:xfrm>
        <a:graphic>
          <a:graphicData uri="http://schemas.openxmlformats.org/presentationml/2006/ole">
            <mc:AlternateContent xmlns:mc="http://schemas.openxmlformats.org/markup-compatibility/2006">
              <mc:Choice xmlns:v="urn:schemas-microsoft-com:vml" Requires="v">
                <p:oleObj name="数式" r:id="rId11" imgW="4597200" imgH="457200" progId="Equation.3">
                  <p:embed/>
                </p:oleObj>
              </mc:Choice>
              <mc:Fallback>
                <p:oleObj name="数式" r:id="rId11" imgW="4597200" imgH="457200" progId="Equation.3">
                  <p:embed/>
                  <p:pic>
                    <p:nvPicPr>
                      <p:cNvPr id="0" name=""/>
                      <p:cNvPicPr>
                        <a:picLocks noChangeAspect="1" noChangeArrowheads="1"/>
                      </p:cNvPicPr>
                      <p:nvPr/>
                    </p:nvPicPr>
                    <p:blipFill>
                      <a:blip r:embed="rId12"/>
                      <a:srcRect/>
                      <a:stretch>
                        <a:fillRect/>
                      </a:stretch>
                    </p:blipFill>
                    <p:spPr bwMode="auto">
                      <a:xfrm>
                        <a:off x="762000" y="5208890"/>
                        <a:ext cx="7437438" cy="7347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9612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239096323"/>
              </p:ext>
            </p:extLst>
          </p:nvPr>
        </p:nvGraphicFramePr>
        <p:xfrm>
          <a:off x="838200" y="838200"/>
          <a:ext cx="7146925" cy="927100"/>
        </p:xfrm>
        <a:graphic>
          <a:graphicData uri="http://schemas.openxmlformats.org/presentationml/2006/ole">
            <mc:AlternateContent xmlns:mc="http://schemas.openxmlformats.org/markup-compatibility/2006">
              <mc:Choice xmlns:v="urn:schemas-microsoft-com:vml" Requires="v">
                <p:oleObj name="数式" r:id="rId3" imgW="3695400" imgH="482400" progId="Equation.3">
                  <p:embed/>
                </p:oleObj>
              </mc:Choice>
              <mc:Fallback>
                <p:oleObj name="数式" r:id="rId3" imgW="3695400" imgH="482400" progId="Equation.3">
                  <p:embed/>
                  <p:pic>
                    <p:nvPicPr>
                      <p:cNvPr id="0" name=""/>
                      <p:cNvPicPr>
                        <a:picLocks noChangeAspect="1" noChangeArrowheads="1"/>
                      </p:cNvPicPr>
                      <p:nvPr/>
                    </p:nvPicPr>
                    <p:blipFill>
                      <a:blip r:embed="rId4"/>
                      <a:srcRect/>
                      <a:stretch>
                        <a:fillRect/>
                      </a:stretch>
                    </p:blipFill>
                    <p:spPr bwMode="auto">
                      <a:xfrm>
                        <a:off x="838200" y="8382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15826637"/>
              </p:ext>
            </p:extLst>
          </p:nvPr>
        </p:nvGraphicFramePr>
        <p:xfrm>
          <a:off x="685801" y="1752600"/>
          <a:ext cx="7315200" cy="896253"/>
        </p:xfrm>
        <a:graphic>
          <a:graphicData uri="http://schemas.openxmlformats.org/presentationml/2006/ole">
            <mc:AlternateContent xmlns:mc="http://schemas.openxmlformats.org/markup-compatibility/2006">
              <mc:Choice xmlns:v="urn:schemas-microsoft-com:vml" Requires="v">
                <p:oleObj name="数式" r:id="rId5" imgW="3708360" imgH="457200" progId="Equation.3">
                  <p:embed/>
                </p:oleObj>
              </mc:Choice>
              <mc:Fallback>
                <p:oleObj name="数式" r:id="rId5" imgW="3708360" imgH="457200" progId="Equation.3">
                  <p:embed/>
                  <p:pic>
                    <p:nvPicPr>
                      <p:cNvPr id="0" name=""/>
                      <p:cNvPicPr>
                        <a:picLocks noChangeAspect="1" noChangeArrowheads="1"/>
                      </p:cNvPicPr>
                      <p:nvPr/>
                    </p:nvPicPr>
                    <p:blipFill>
                      <a:blip r:embed="rId6"/>
                      <a:srcRect/>
                      <a:stretch>
                        <a:fillRect/>
                      </a:stretch>
                    </p:blipFill>
                    <p:spPr bwMode="auto">
                      <a:xfrm>
                        <a:off x="685801" y="1752600"/>
                        <a:ext cx="7315200" cy="89625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017189"/>
              </p:ext>
            </p:extLst>
          </p:nvPr>
        </p:nvGraphicFramePr>
        <p:xfrm>
          <a:off x="152400" y="2798508"/>
          <a:ext cx="8932863" cy="3145092"/>
        </p:xfrm>
        <a:graphic>
          <a:graphicData uri="http://schemas.openxmlformats.org/presentationml/2006/ole">
            <mc:AlternateContent xmlns:mc="http://schemas.openxmlformats.org/markup-compatibility/2006">
              <mc:Choice xmlns:v="urn:schemas-microsoft-com:vml" Requires="v">
                <p:oleObj name="数式" r:id="rId7" imgW="5016240" imgH="1777680" progId="Equation.3">
                  <p:embed/>
                </p:oleObj>
              </mc:Choice>
              <mc:Fallback>
                <p:oleObj name="数式" r:id="rId7" imgW="5016240" imgH="1777680" progId="Equation.3">
                  <p:embed/>
                  <p:pic>
                    <p:nvPicPr>
                      <p:cNvPr id="0" name=""/>
                      <p:cNvPicPr>
                        <a:picLocks noChangeAspect="1" noChangeArrowheads="1"/>
                      </p:cNvPicPr>
                      <p:nvPr/>
                    </p:nvPicPr>
                    <p:blipFill>
                      <a:blip r:embed="rId8"/>
                      <a:srcRect/>
                      <a:stretch>
                        <a:fillRect/>
                      </a:stretch>
                    </p:blipFill>
                    <p:spPr bwMode="auto">
                      <a:xfrm>
                        <a:off x="152400" y="2798508"/>
                        <a:ext cx="8932863" cy="31450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3777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Some details on last step:</a:t>
            </a:r>
          </a:p>
        </p:txBody>
      </p:sp>
      <p:graphicFrame>
        <p:nvGraphicFramePr>
          <p:cNvPr id="8" name="Object 7"/>
          <p:cNvGraphicFramePr>
            <a:graphicFrameLocks noChangeAspect="1"/>
          </p:cNvGraphicFramePr>
          <p:nvPr>
            <p:extLst>
              <p:ext uri="{D42A27DB-BD31-4B8C-83A1-F6EECF244321}">
                <p14:modId xmlns:p14="http://schemas.microsoft.com/office/powerpoint/2010/main" val="71102960"/>
              </p:ext>
            </p:extLst>
          </p:nvPr>
        </p:nvGraphicFramePr>
        <p:xfrm>
          <a:off x="152400" y="1447800"/>
          <a:ext cx="8698317" cy="4024312"/>
        </p:xfrm>
        <a:graphic>
          <a:graphicData uri="http://schemas.openxmlformats.org/presentationml/2006/ole">
            <mc:AlternateContent xmlns:mc="http://schemas.openxmlformats.org/markup-compatibility/2006">
              <mc:Choice xmlns:v="urn:schemas-microsoft-com:vml" Requires="v">
                <p:oleObj name="Equation" r:id="rId3" imgW="5346360" imgH="2489040" progId="Equation.DSMT4">
                  <p:embed/>
                </p:oleObj>
              </mc:Choice>
              <mc:Fallback>
                <p:oleObj name="Equation" r:id="rId3" imgW="5346360" imgH="2489040" progId="Equation.DSMT4">
                  <p:embed/>
                  <p:pic>
                    <p:nvPicPr>
                      <p:cNvPr id="8" name="Object 7"/>
                      <p:cNvPicPr>
                        <a:picLocks noChangeAspect="1" noChangeArrowheads="1"/>
                      </p:cNvPicPr>
                      <p:nvPr/>
                    </p:nvPicPr>
                    <p:blipFill>
                      <a:blip r:embed="rId4"/>
                      <a:srcRect/>
                      <a:stretch>
                        <a:fillRect/>
                      </a:stretch>
                    </p:blipFill>
                    <p:spPr bwMode="auto">
                      <a:xfrm>
                        <a:off x="152400" y="1447800"/>
                        <a:ext cx="8698317" cy="40243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5917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98974260"/>
              </p:ext>
            </p:extLst>
          </p:nvPr>
        </p:nvGraphicFramePr>
        <p:xfrm>
          <a:off x="228600" y="1087438"/>
          <a:ext cx="8728075" cy="3994150"/>
        </p:xfrm>
        <a:graphic>
          <a:graphicData uri="http://schemas.openxmlformats.org/presentationml/2006/ole">
            <mc:AlternateContent xmlns:mc="http://schemas.openxmlformats.org/markup-compatibility/2006">
              <mc:Choice xmlns:v="urn:schemas-microsoft-com:vml" Requires="v">
                <p:oleObj name="Equation" r:id="rId3" imgW="4241520" imgH="1955520" progId="Equation.DSMT4">
                  <p:embed/>
                </p:oleObj>
              </mc:Choice>
              <mc:Fallback>
                <p:oleObj name="Equation" r:id="rId3" imgW="4241520" imgH="1955520" progId="Equation.DSMT4">
                  <p:embed/>
                  <p:pic>
                    <p:nvPicPr>
                      <p:cNvPr id="0" name=""/>
                      <p:cNvPicPr>
                        <a:picLocks noChangeAspect="1" noChangeArrowheads="1"/>
                      </p:cNvPicPr>
                      <p:nvPr/>
                    </p:nvPicPr>
                    <p:blipFill>
                      <a:blip r:embed="rId4"/>
                      <a:srcRect/>
                      <a:stretch>
                        <a:fillRect/>
                      </a:stretch>
                    </p:blipFill>
                    <p:spPr bwMode="auto">
                      <a:xfrm>
                        <a:off x="228600" y="1087438"/>
                        <a:ext cx="8728075" cy="3994150"/>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spTree>
    <p:extLst>
      <p:ext uri="{BB962C8B-B14F-4D97-AF65-F5344CB8AC3E}">
        <p14:creationId xmlns:p14="http://schemas.microsoft.com/office/powerpoint/2010/main" val="182005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a:t>
            </a:r>
          </a:p>
        </p:txBody>
      </p:sp>
      <p:graphicFrame>
        <p:nvGraphicFramePr>
          <p:cNvPr id="6" name="Object 5"/>
          <p:cNvGraphicFramePr>
            <a:graphicFrameLocks noChangeAspect="1"/>
          </p:cNvGraphicFramePr>
          <p:nvPr>
            <p:extLst>
              <p:ext uri="{D42A27DB-BD31-4B8C-83A1-F6EECF244321}">
                <p14:modId xmlns:p14="http://schemas.microsoft.com/office/powerpoint/2010/main" val="2424307383"/>
              </p:ext>
            </p:extLst>
          </p:nvPr>
        </p:nvGraphicFramePr>
        <p:xfrm>
          <a:off x="1219200" y="533400"/>
          <a:ext cx="6263028" cy="917575"/>
        </p:xfrm>
        <a:graphic>
          <a:graphicData uri="http://schemas.openxmlformats.org/presentationml/2006/ole">
            <mc:AlternateContent xmlns:mc="http://schemas.openxmlformats.org/markup-compatibility/2006">
              <mc:Choice xmlns:v="urn:schemas-microsoft-com:vml" Requires="v">
                <p:oleObj name="数式" r:id="rId3" imgW="2666880" imgH="393480" progId="Equation.3">
                  <p:embed/>
                </p:oleObj>
              </mc:Choice>
              <mc:Fallback>
                <p:oleObj name="数式" r:id="rId3" imgW="2666880" imgH="393480" progId="Equation.3">
                  <p:embed/>
                  <p:pic>
                    <p:nvPicPr>
                      <p:cNvPr id="0" name=""/>
                      <p:cNvPicPr>
                        <a:picLocks noChangeAspect="1" noChangeArrowheads="1"/>
                      </p:cNvPicPr>
                      <p:nvPr/>
                    </p:nvPicPr>
                    <p:blipFill>
                      <a:blip r:embed="rId4"/>
                      <a:srcRect/>
                      <a:stretch>
                        <a:fillRect/>
                      </a:stretch>
                    </p:blipFill>
                    <p:spPr bwMode="auto">
                      <a:xfrm>
                        <a:off x="1219200" y="533400"/>
                        <a:ext cx="6263028" cy="91757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2694940"/>
              </p:ext>
            </p:extLst>
          </p:nvPr>
        </p:nvGraphicFramePr>
        <p:xfrm>
          <a:off x="1295400" y="1371600"/>
          <a:ext cx="5159375" cy="1066800"/>
        </p:xfrm>
        <a:graphic>
          <a:graphicData uri="http://schemas.openxmlformats.org/presentationml/2006/ole">
            <mc:AlternateContent xmlns:mc="http://schemas.openxmlformats.org/markup-compatibility/2006">
              <mc:Choice xmlns:v="urn:schemas-microsoft-com:vml" Requires="v">
                <p:oleObj name="数式" r:id="rId5" imgW="2197080" imgH="457200" progId="Equation.3">
                  <p:embed/>
                </p:oleObj>
              </mc:Choice>
              <mc:Fallback>
                <p:oleObj name="数式" r:id="rId5" imgW="2197080" imgH="457200" progId="Equation.3">
                  <p:embed/>
                  <p:pic>
                    <p:nvPicPr>
                      <p:cNvPr id="0" name=""/>
                      <p:cNvPicPr>
                        <a:picLocks noChangeAspect="1" noChangeArrowheads="1"/>
                      </p:cNvPicPr>
                      <p:nvPr/>
                    </p:nvPicPr>
                    <p:blipFill>
                      <a:blip r:embed="rId6"/>
                      <a:srcRect/>
                      <a:stretch>
                        <a:fillRect/>
                      </a:stretch>
                    </p:blipFill>
                    <p:spPr bwMode="auto">
                      <a:xfrm>
                        <a:off x="1295400" y="1371600"/>
                        <a:ext cx="515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68950355"/>
              </p:ext>
            </p:extLst>
          </p:nvPr>
        </p:nvGraphicFramePr>
        <p:xfrm>
          <a:off x="852488" y="2514600"/>
          <a:ext cx="7662862" cy="3962400"/>
        </p:xfrm>
        <a:graphic>
          <a:graphicData uri="http://schemas.openxmlformats.org/presentationml/2006/ole">
            <mc:AlternateContent xmlns:mc="http://schemas.openxmlformats.org/markup-compatibility/2006">
              <mc:Choice xmlns:v="urn:schemas-microsoft-com:vml" Requires="v">
                <p:oleObj name="数式" r:id="rId7" imgW="3263760" imgH="1701720" progId="Equation.3">
                  <p:embed/>
                </p:oleObj>
              </mc:Choice>
              <mc:Fallback>
                <p:oleObj name="数式" r:id="rId7" imgW="3263760" imgH="1701720" progId="Equation.3">
                  <p:embed/>
                  <p:pic>
                    <p:nvPicPr>
                      <p:cNvPr id="0" name=""/>
                      <p:cNvPicPr>
                        <a:picLocks noChangeAspect="1" noChangeArrowheads="1"/>
                      </p:cNvPicPr>
                      <p:nvPr/>
                    </p:nvPicPr>
                    <p:blipFill>
                      <a:blip r:embed="rId8"/>
                      <a:srcRect/>
                      <a:stretch>
                        <a:fillRect/>
                      </a:stretch>
                    </p:blipFill>
                    <p:spPr bwMode="auto">
                      <a:xfrm>
                        <a:off x="852488" y="2514600"/>
                        <a:ext cx="7662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618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7914"/>
            <a:ext cx="7772400" cy="780764"/>
          </a:xfrm>
        </p:spPr>
        <p:txBody>
          <a:bodyPr/>
          <a:lstStyle/>
          <a:p>
            <a:r>
              <a:rPr lang="en-US" dirty="0"/>
              <a:t>Physics Colloquium Series</a:t>
            </a:r>
          </a:p>
        </p:txBody>
      </p:sp>
      <p:sp>
        <p:nvSpPr>
          <p:cNvPr id="2051" name="Rectangle 3"/>
          <p:cNvSpPr>
            <a:spLocks noGrp="1" noChangeArrowheads="1"/>
          </p:cNvSpPr>
          <p:nvPr>
            <p:ph type="subTitle" idx="1"/>
          </p:nvPr>
        </p:nvSpPr>
        <p:spPr>
          <a:xfrm>
            <a:off x="272053" y="999348"/>
            <a:ext cx="8599894" cy="685800"/>
          </a:xfrm>
        </p:spPr>
        <p:txBody>
          <a:bodyPr/>
          <a:lstStyle/>
          <a:p>
            <a:r>
              <a:rPr lang="en-US" dirty="0"/>
              <a:t>The originally scheduled colloquium for this week</a:t>
            </a:r>
          </a:p>
          <a:p>
            <a:r>
              <a:rPr lang="en-US" dirty="0"/>
              <a:t>has been rescheduled for December 7, 2023</a:t>
            </a:r>
          </a:p>
        </p:txBody>
      </p:sp>
      <p:sp>
        <p:nvSpPr>
          <p:cNvPr id="3" name="TextBox 2">
            <a:extLst>
              <a:ext uri="{FF2B5EF4-FFF2-40B4-BE49-F238E27FC236}">
                <a16:creationId xmlns:a16="http://schemas.microsoft.com/office/drawing/2014/main" id="{58637DFF-2444-494A-B195-D962936F0BBE}"/>
              </a:ext>
            </a:extLst>
          </p:cNvPr>
          <p:cNvSpPr txBox="1"/>
          <p:nvPr/>
        </p:nvSpPr>
        <p:spPr>
          <a:xfrm>
            <a:off x="3276600" y="6308421"/>
            <a:ext cx="3630706" cy="461665"/>
          </a:xfrm>
          <a:prstGeom prst="rect">
            <a:avLst/>
          </a:prstGeom>
          <a:noFill/>
        </p:spPr>
        <p:txBody>
          <a:bodyPr wrap="square" rtlCol="0">
            <a:spAutoFit/>
          </a:bodyPr>
          <a:lstStyle/>
          <a:p>
            <a:r>
              <a:rPr lang="en-US" sz="2400" b="1" dirty="0">
                <a:solidFill>
                  <a:schemeClr val="bg1"/>
                </a:solidFill>
              </a:rPr>
              <a:t>September 7, 2023</a:t>
            </a:r>
          </a:p>
        </p:txBody>
      </p:sp>
      <p:sp>
        <p:nvSpPr>
          <p:cNvPr id="2" name="TextBox 1">
            <a:extLst>
              <a:ext uri="{FF2B5EF4-FFF2-40B4-BE49-F238E27FC236}">
                <a16:creationId xmlns:a16="http://schemas.microsoft.com/office/drawing/2014/main" id="{73E7DE48-E34D-9D09-958E-E3CD392BE928}"/>
              </a:ext>
            </a:extLst>
          </p:cNvPr>
          <p:cNvSpPr txBox="1"/>
          <p:nvPr/>
        </p:nvSpPr>
        <p:spPr>
          <a:xfrm>
            <a:off x="405636" y="2668173"/>
            <a:ext cx="8738364" cy="830997"/>
          </a:xfrm>
          <a:prstGeom prst="rect">
            <a:avLst/>
          </a:prstGeom>
          <a:noFill/>
        </p:spPr>
        <p:txBody>
          <a:bodyPr wrap="square" rtlCol="0">
            <a:spAutoFit/>
          </a:bodyPr>
          <a:lstStyle/>
          <a:p>
            <a:pPr algn="ctr"/>
            <a:r>
              <a:rPr lang="en-US" sz="2400" dirty="0">
                <a:solidFill>
                  <a:schemeClr val="bg1"/>
                </a:solidFill>
              </a:rPr>
              <a:t>In order to keep up the departmental good spirits, please join</a:t>
            </a:r>
          </a:p>
          <a:p>
            <a:pPr algn="ctr"/>
            <a:r>
              <a:rPr lang="en-US" sz="2400" b="1" dirty="0">
                <a:solidFill>
                  <a:schemeClr val="bg1"/>
                </a:solidFill>
              </a:rPr>
              <a:t>Physics Reception in the Olin Lobby at 3:30 PM</a:t>
            </a:r>
          </a:p>
        </p:txBody>
      </p:sp>
    </p:spTree>
    <p:extLst>
      <p:ext uri="{BB962C8B-B14F-4D97-AF65-F5344CB8AC3E}">
        <p14:creationId xmlns:p14="http://schemas.microsoft.com/office/powerpoint/2010/main" val="377132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207336644"/>
              </p:ext>
            </p:extLst>
          </p:nvPr>
        </p:nvGraphicFramePr>
        <p:xfrm>
          <a:off x="457200" y="914400"/>
          <a:ext cx="7932738" cy="3962400"/>
        </p:xfrm>
        <a:graphic>
          <a:graphicData uri="http://schemas.openxmlformats.org/presentationml/2006/ole">
            <mc:AlternateContent xmlns:mc="http://schemas.openxmlformats.org/markup-compatibility/2006">
              <mc:Choice xmlns:v="urn:schemas-microsoft-com:vml" Requires="v">
                <p:oleObj name="数式" r:id="rId3" imgW="3377880" imgH="1701720" progId="Equation.3">
                  <p:embed/>
                </p:oleObj>
              </mc:Choice>
              <mc:Fallback>
                <p:oleObj name="数式" r:id="rId3" imgW="3377880" imgH="1701720" progId="Equation.3">
                  <p:embed/>
                  <p:pic>
                    <p:nvPicPr>
                      <p:cNvPr id="0" name=""/>
                      <p:cNvPicPr>
                        <a:picLocks noChangeAspect="1" noChangeArrowheads="1"/>
                      </p:cNvPicPr>
                      <p:nvPr/>
                    </p:nvPicPr>
                    <p:blipFill>
                      <a:blip r:embed="rId4"/>
                      <a:srcRect/>
                      <a:stretch>
                        <a:fillRect/>
                      </a:stretch>
                    </p:blipFill>
                    <p:spPr bwMode="auto">
                      <a:xfrm>
                        <a:off x="457200" y="914400"/>
                        <a:ext cx="793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57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891527577"/>
              </p:ext>
            </p:extLst>
          </p:nvPr>
        </p:nvGraphicFramePr>
        <p:xfrm>
          <a:off x="704850" y="533400"/>
          <a:ext cx="5665788" cy="3313113"/>
        </p:xfrm>
        <a:graphic>
          <a:graphicData uri="http://schemas.openxmlformats.org/presentationml/2006/ole">
            <mc:AlternateContent xmlns:mc="http://schemas.openxmlformats.org/markup-compatibility/2006">
              <mc:Choice xmlns:v="urn:schemas-microsoft-com:vml" Requires="v">
                <p:oleObj name="数式" r:id="rId3" imgW="2412720" imgH="1422360" progId="Equation.3">
                  <p:embed/>
                </p:oleObj>
              </mc:Choice>
              <mc:Fallback>
                <p:oleObj name="数式" r:id="rId3" imgW="2412720" imgH="1422360" progId="Equation.3">
                  <p:embed/>
                  <p:pic>
                    <p:nvPicPr>
                      <p:cNvPr id="0" name=""/>
                      <p:cNvPicPr>
                        <a:picLocks noChangeAspect="1" noChangeArrowheads="1"/>
                      </p:cNvPicPr>
                      <p:nvPr/>
                    </p:nvPicPr>
                    <p:blipFill>
                      <a:blip r:embed="rId4"/>
                      <a:srcRect/>
                      <a:stretch>
                        <a:fillRect/>
                      </a:stretch>
                    </p:blipFill>
                    <p:spPr bwMode="auto">
                      <a:xfrm>
                        <a:off x="704850" y="533400"/>
                        <a:ext cx="56657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9875739"/>
              </p:ext>
            </p:extLst>
          </p:nvPr>
        </p:nvGraphicFramePr>
        <p:xfrm>
          <a:off x="889793" y="4416258"/>
          <a:ext cx="6145213" cy="2425700"/>
        </p:xfrm>
        <a:graphic>
          <a:graphicData uri="http://schemas.openxmlformats.org/presentationml/2006/ole">
            <mc:AlternateContent xmlns:mc="http://schemas.openxmlformats.org/markup-compatibility/2006">
              <mc:Choice xmlns:v="urn:schemas-microsoft-com:vml" Requires="v">
                <p:oleObj name="数式" r:id="rId5" imgW="2616120" imgH="1041120" progId="Equation.3">
                  <p:embed/>
                </p:oleObj>
              </mc:Choice>
              <mc:Fallback>
                <p:oleObj name="数式" r:id="rId5" imgW="2616120" imgH="1041120" progId="Equation.3">
                  <p:embed/>
                  <p:pic>
                    <p:nvPicPr>
                      <p:cNvPr id="0" name=""/>
                      <p:cNvPicPr>
                        <a:picLocks noChangeAspect="1" noChangeArrowheads="1"/>
                      </p:cNvPicPr>
                      <p:nvPr/>
                    </p:nvPicPr>
                    <p:blipFill>
                      <a:blip r:embed="rId6"/>
                      <a:srcRect/>
                      <a:stretch>
                        <a:fillRect/>
                      </a:stretch>
                    </p:blipFill>
                    <p:spPr bwMode="auto">
                      <a:xfrm>
                        <a:off x="889793" y="4416258"/>
                        <a:ext cx="61452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51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71666082"/>
              </p:ext>
            </p:extLst>
          </p:nvPr>
        </p:nvGraphicFramePr>
        <p:xfrm>
          <a:off x="762000" y="838200"/>
          <a:ext cx="3636962" cy="2838450"/>
        </p:xfrm>
        <a:graphic>
          <a:graphicData uri="http://schemas.openxmlformats.org/presentationml/2006/ole">
            <mc:AlternateContent xmlns:mc="http://schemas.openxmlformats.org/markup-compatibility/2006">
              <mc:Choice xmlns:v="urn:schemas-microsoft-com:vml" Requires="v">
                <p:oleObj name="数式" r:id="rId3" imgW="1549080" imgH="1218960" progId="Equation.3">
                  <p:embed/>
                </p:oleObj>
              </mc:Choice>
              <mc:Fallback>
                <p:oleObj name="数式" r:id="rId3" imgW="1549080" imgH="1218960" progId="Equation.3">
                  <p:embed/>
                  <p:pic>
                    <p:nvPicPr>
                      <p:cNvPr id="0" name=""/>
                      <p:cNvPicPr>
                        <a:picLocks noChangeAspect="1" noChangeArrowheads="1"/>
                      </p:cNvPicPr>
                      <p:nvPr/>
                    </p:nvPicPr>
                    <p:blipFill>
                      <a:blip r:embed="rId4"/>
                      <a:srcRect/>
                      <a:stretch>
                        <a:fillRect/>
                      </a:stretch>
                    </p:blipFill>
                    <p:spPr bwMode="auto">
                      <a:xfrm>
                        <a:off x="762000" y="838200"/>
                        <a:ext cx="36369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1959131"/>
              </p:ext>
            </p:extLst>
          </p:nvPr>
        </p:nvGraphicFramePr>
        <p:xfrm>
          <a:off x="4063330" y="1525640"/>
          <a:ext cx="3667125" cy="2284360"/>
        </p:xfrm>
        <a:graphic>
          <a:graphicData uri="http://schemas.openxmlformats.org/presentationml/2006/ole">
            <mc:AlternateContent xmlns:mc="http://schemas.openxmlformats.org/markup-compatibility/2006">
              <mc:Choice xmlns:v="urn:schemas-microsoft-com:vml" Requires="v">
                <p:oleObj name="Equation" r:id="rId5" imgW="2082600" imgH="1307880" progId="Equation.DSMT4">
                  <p:embed/>
                </p:oleObj>
              </mc:Choice>
              <mc:Fallback>
                <p:oleObj name="Equation" r:id="rId5" imgW="2082600" imgH="1307880" progId="Equation.DSMT4">
                  <p:embed/>
                  <p:pic>
                    <p:nvPicPr>
                      <p:cNvPr id="0" name=""/>
                      <p:cNvPicPr>
                        <a:picLocks noChangeAspect="1" noChangeArrowheads="1"/>
                      </p:cNvPicPr>
                      <p:nvPr/>
                    </p:nvPicPr>
                    <p:blipFill>
                      <a:blip r:embed="rId6"/>
                      <a:srcRect/>
                      <a:stretch>
                        <a:fillRect/>
                      </a:stretch>
                    </p:blipFill>
                    <p:spPr bwMode="auto">
                      <a:xfrm>
                        <a:off x="4063330" y="1525640"/>
                        <a:ext cx="3667125" cy="228436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261045"/>
              </p:ext>
            </p:extLst>
          </p:nvPr>
        </p:nvGraphicFramePr>
        <p:xfrm>
          <a:off x="803275" y="4312824"/>
          <a:ext cx="4521200" cy="2120210"/>
        </p:xfrm>
        <a:graphic>
          <a:graphicData uri="http://schemas.openxmlformats.org/presentationml/2006/ole">
            <mc:AlternateContent xmlns:mc="http://schemas.openxmlformats.org/markup-compatibility/2006">
              <mc:Choice xmlns:v="urn:schemas-microsoft-com:vml" Requires="v">
                <p:oleObj name="Equation" r:id="rId7" imgW="2768400" imgH="1307880" progId="Equation.DSMT4">
                  <p:embed/>
                </p:oleObj>
              </mc:Choice>
              <mc:Fallback>
                <p:oleObj name="Equation" r:id="rId7" imgW="2768400" imgH="1307880" progId="Equation.DSMT4">
                  <p:embed/>
                  <p:pic>
                    <p:nvPicPr>
                      <p:cNvPr id="0" name=""/>
                      <p:cNvPicPr>
                        <a:picLocks noChangeAspect="1" noChangeArrowheads="1"/>
                      </p:cNvPicPr>
                      <p:nvPr/>
                    </p:nvPicPr>
                    <p:blipFill>
                      <a:blip r:embed="rId8"/>
                      <a:srcRect/>
                      <a:stretch>
                        <a:fillRect/>
                      </a:stretch>
                    </p:blipFill>
                    <p:spPr bwMode="auto">
                      <a:xfrm>
                        <a:off x="803275" y="4312824"/>
                        <a:ext cx="4521200" cy="21202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7970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487435795"/>
              </p:ext>
            </p:extLst>
          </p:nvPr>
        </p:nvGraphicFramePr>
        <p:xfrm>
          <a:off x="398463" y="658813"/>
          <a:ext cx="8620125" cy="590550"/>
        </p:xfrm>
        <a:graphic>
          <a:graphicData uri="http://schemas.openxmlformats.org/presentationml/2006/ole">
            <mc:AlternateContent xmlns:mc="http://schemas.openxmlformats.org/markup-compatibility/2006">
              <mc:Choice xmlns:v="urn:schemas-microsoft-com:vml" Requires="v">
                <p:oleObj name="Equation" r:id="rId3" imgW="3670200" imgH="253800" progId="Equation.DSMT4">
                  <p:embed/>
                </p:oleObj>
              </mc:Choice>
              <mc:Fallback>
                <p:oleObj name="Equation" r:id="rId3" imgW="3670200" imgH="253800" progId="Equation.DSMT4">
                  <p:embed/>
                  <p:pic>
                    <p:nvPicPr>
                      <p:cNvPr id="0" name=""/>
                      <p:cNvPicPr>
                        <a:picLocks noChangeAspect="1" noChangeArrowheads="1"/>
                      </p:cNvPicPr>
                      <p:nvPr/>
                    </p:nvPicPr>
                    <p:blipFill>
                      <a:blip r:embed="rId4"/>
                      <a:srcRect/>
                      <a:stretch>
                        <a:fillRect/>
                      </a:stretch>
                    </p:blipFill>
                    <p:spPr bwMode="auto">
                      <a:xfrm>
                        <a:off x="398463" y="658813"/>
                        <a:ext cx="8620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939544"/>
              </p:ext>
            </p:extLst>
          </p:nvPr>
        </p:nvGraphicFramePr>
        <p:xfrm>
          <a:off x="635000" y="1400175"/>
          <a:ext cx="7812088" cy="3903663"/>
        </p:xfrm>
        <a:graphic>
          <a:graphicData uri="http://schemas.openxmlformats.org/presentationml/2006/ole">
            <mc:AlternateContent xmlns:mc="http://schemas.openxmlformats.org/markup-compatibility/2006">
              <mc:Choice xmlns:v="urn:schemas-microsoft-com:vml" Requires="v">
                <p:oleObj name="数式" r:id="rId5" imgW="3327120" imgH="1676160" progId="Equation.3">
                  <p:embed/>
                </p:oleObj>
              </mc:Choice>
              <mc:Fallback>
                <p:oleObj name="数式" r:id="rId5" imgW="3327120" imgH="1676160" progId="Equation.3">
                  <p:embed/>
                  <p:pic>
                    <p:nvPicPr>
                      <p:cNvPr id="0" name=""/>
                      <p:cNvPicPr>
                        <a:picLocks noChangeAspect="1" noChangeArrowheads="1"/>
                      </p:cNvPicPr>
                      <p:nvPr/>
                    </p:nvPicPr>
                    <p:blipFill>
                      <a:blip r:embed="rId6"/>
                      <a:srcRect/>
                      <a:stretch>
                        <a:fillRect/>
                      </a:stretch>
                    </p:blipFill>
                    <p:spPr bwMode="auto">
                      <a:xfrm>
                        <a:off x="635000" y="1400175"/>
                        <a:ext cx="781208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EFAE1F1-E381-48E6-991B-8633F4FEAFCF}"/>
              </a:ext>
            </a:extLst>
          </p:cNvPr>
          <p:cNvSpPr txBox="1"/>
          <p:nvPr/>
        </p:nvSpPr>
        <p:spPr>
          <a:xfrm>
            <a:off x="457200" y="5562600"/>
            <a:ext cx="8501062" cy="830997"/>
          </a:xfrm>
          <a:prstGeom prst="rect">
            <a:avLst/>
          </a:prstGeom>
          <a:noFill/>
        </p:spPr>
        <p:txBody>
          <a:bodyPr wrap="square" rtlCol="0">
            <a:spAutoFit/>
          </a:bodyPr>
          <a:lstStyle/>
          <a:p>
            <a:r>
              <a:rPr lang="en-US" sz="2400" dirty="0">
                <a:latin typeface="+mj-lt"/>
              </a:rPr>
              <a:t>Does it surprise you that the same equations of motion are obtained with a different Gauge?</a:t>
            </a:r>
          </a:p>
        </p:txBody>
      </p:sp>
    </p:spTree>
    <p:extLst>
      <p:ext uri="{BB962C8B-B14F-4D97-AF65-F5344CB8AC3E}">
        <p14:creationId xmlns:p14="http://schemas.microsoft.com/office/powerpoint/2010/main" val="325080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58EB9-9929-4A7E-BB71-F492FFDA5CC1}"/>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4A0CBDBF-4691-400F-B4DC-AAB3705EFDE8}"/>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6FC5F5EF-3EC8-42A7-B088-17BD7D6D5B67}"/>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BD78D48A-11EE-4380-A908-FE8593B548CE}"/>
              </a:ext>
            </a:extLst>
          </p:cNvPr>
          <p:cNvSpPr txBox="1"/>
          <p:nvPr/>
        </p:nvSpPr>
        <p:spPr>
          <a:xfrm>
            <a:off x="457200" y="381000"/>
            <a:ext cx="7772400" cy="830997"/>
          </a:xfrm>
          <a:prstGeom prst="rect">
            <a:avLst/>
          </a:prstGeom>
          <a:noFill/>
        </p:spPr>
        <p:txBody>
          <a:bodyPr wrap="square" rtlCol="0">
            <a:spAutoFit/>
          </a:bodyPr>
          <a:lstStyle/>
          <a:p>
            <a:r>
              <a:rPr lang="en-US" sz="2400" dirty="0">
                <a:latin typeface="+mj-lt"/>
              </a:rPr>
              <a:t>How do these two different forms of </a:t>
            </a:r>
            <a:r>
              <a:rPr lang="en-US" sz="2400" b="1" dirty="0">
                <a:latin typeface="+mj-lt"/>
              </a:rPr>
              <a:t>A</a:t>
            </a:r>
            <a:r>
              <a:rPr lang="en-US" sz="2400" dirty="0">
                <a:latin typeface="+mj-lt"/>
              </a:rPr>
              <a:t> correspond to the same </a:t>
            </a:r>
            <a:r>
              <a:rPr lang="en-US" sz="2400" b="1" dirty="0">
                <a:latin typeface="+mj-lt"/>
              </a:rPr>
              <a:t>B</a:t>
            </a:r>
            <a:r>
              <a:rPr lang="en-US" sz="2400" dirty="0">
                <a:latin typeface="+mj-lt"/>
              </a:rPr>
              <a:t>?</a:t>
            </a:r>
          </a:p>
        </p:txBody>
      </p:sp>
      <p:graphicFrame>
        <p:nvGraphicFramePr>
          <p:cNvPr id="6" name="Object 5">
            <a:extLst>
              <a:ext uri="{FF2B5EF4-FFF2-40B4-BE49-F238E27FC236}">
                <a16:creationId xmlns:a16="http://schemas.microsoft.com/office/drawing/2014/main" id="{8E1A2C1C-9E59-4C39-B4FB-BBFC397668D9}"/>
              </a:ext>
            </a:extLst>
          </p:cNvPr>
          <p:cNvGraphicFramePr>
            <a:graphicFrameLocks noChangeAspect="1"/>
          </p:cNvGraphicFramePr>
          <p:nvPr>
            <p:extLst>
              <p:ext uri="{D42A27DB-BD31-4B8C-83A1-F6EECF244321}">
                <p14:modId xmlns:p14="http://schemas.microsoft.com/office/powerpoint/2010/main" val="884369551"/>
              </p:ext>
            </p:extLst>
          </p:nvPr>
        </p:nvGraphicFramePr>
        <p:xfrm>
          <a:off x="990600" y="1317625"/>
          <a:ext cx="6322265" cy="2006600"/>
        </p:xfrm>
        <a:graphic>
          <a:graphicData uri="http://schemas.openxmlformats.org/presentationml/2006/ole">
            <mc:AlternateContent xmlns:mc="http://schemas.openxmlformats.org/markup-compatibility/2006">
              <mc:Choice xmlns:v="urn:schemas-microsoft-com:vml" Requires="v">
                <p:oleObj name="Equation" r:id="rId2" imgW="2400120" imgH="761760" progId="Equation.DSMT4">
                  <p:embed/>
                </p:oleObj>
              </mc:Choice>
              <mc:Fallback>
                <p:oleObj name="Equation" r:id="rId2" imgW="2400120" imgH="761760" progId="Equation.DSMT4">
                  <p:embed/>
                  <p:pic>
                    <p:nvPicPr>
                      <p:cNvPr id="6" name="Object 5">
                        <a:extLst>
                          <a:ext uri="{FF2B5EF4-FFF2-40B4-BE49-F238E27FC236}">
                            <a16:creationId xmlns:a16="http://schemas.microsoft.com/office/drawing/2014/main" id="{2435A9B5-E1B0-4A33-A785-56E10DAF2950}"/>
                          </a:ext>
                        </a:extLst>
                      </p:cNvPr>
                      <p:cNvPicPr/>
                      <p:nvPr/>
                    </p:nvPicPr>
                    <p:blipFill>
                      <a:blip r:embed="rId3"/>
                      <a:stretch>
                        <a:fillRect/>
                      </a:stretch>
                    </p:blipFill>
                    <p:spPr>
                      <a:xfrm>
                        <a:off x="990600" y="1317625"/>
                        <a:ext cx="6322265" cy="200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2AE1F3-8480-4075-983C-EDC5D781B769}"/>
              </a:ext>
            </a:extLst>
          </p:cNvPr>
          <p:cNvGraphicFramePr>
            <a:graphicFrameLocks noChangeAspect="1"/>
          </p:cNvGraphicFramePr>
          <p:nvPr>
            <p:extLst>
              <p:ext uri="{D42A27DB-BD31-4B8C-83A1-F6EECF244321}">
                <p14:modId xmlns:p14="http://schemas.microsoft.com/office/powerpoint/2010/main" val="1996286506"/>
              </p:ext>
            </p:extLst>
          </p:nvPr>
        </p:nvGraphicFramePr>
        <p:xfrm>
          <a:off x="990600" y="3452813"/>
          <a:ext cx="5248275" cy="1981200"/>
        </p:xfrm>
        <a:graphic>
          <a:graphicData uri="http://schemas.openxmlformats.org/presentationml/2006/ole">
            <mc:AlternateContent xmlns:mc="http://schemas.openxmlformats.org/markup-compatibility/2006">
              <mc:Choice xmlns:v="urn:schemas-microsoft-com:vml" Requires="v">
                <p:oleObj name="Equation" r:id="rId4" imgW="2234880" imgH="850680" progId="Equation.DSMT4">
                  <p:embed/>
                </p:oleObj>
              </mc:Choice>
              <mc:Fallback>
                <p:oleObj name="Equation" r:id="rId4" imgW="2234880" imgH="850680" progId="Equation.DSMT4">
                  <p:embed/>
                  <p:pic>
                    <p:nvPicPr>
                      <p:cNvPr id="9" name="Object 8"/>
                      <p:cNvPicPr>
                        <a:picLocks noChangeAspect="1" noChangeArrowheads="1"/>
                      </p:cNvPicPr>
                      <p:nvPr/>
                    </p:nvPicPr>
                    <p:blipFill>
                      <a:blip r:embed="rId5"/>
                      <a:srcRect/>
                      <a:stretch>
                        <a:fillRect/>
                      </a:stretch>
                    </p:blipFill>
                    <p:spPr bwMode="auto">
                      <a:xfrm>
                        <a:off x="990600" y="3452813"/>
                        <a:ext cx="5248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349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9609948"/>
              </p:ext>
            </p:extLst>
          </p:nvPr>
        </p:nvGraphicFramePr>
        <p:xfrm>
          <a:off x="1065213" y="1143000"/>
          <a:ext cx="2800350" cy="1270000"/>
        </p:xfrm>
        <a:graphic>
          <a:graphicData uri="http://schemas.openxmlformats.org/presentationml/2006/ole">
            <mc:AlternateContent xmlns:mc="http://schemas.openxmlformats.org/markup-compatibility/2006">
              <mc:Choice xmlns:v="urn:schemas-microsoft-com:vml" Requires="v">
                <p:oleObj name="数式" r:id="rId3" imgW="1447560" imgH="660240" progId="Equation.3">
                  <p:embed/>
                </p:oleObj>
              </mc:Choice>
              <mc:Fallback>
                <p:oleObj name="数式" r:id="rId3" imgW="1447560" imgH="660240" progId="Equation.3">
                  <p:embed/>
                  <p:pic>
                    <p:nvPicPr>
                      <p:cNvPr id="5" name="Object 4"/>
                      <p:cNvPicPr>
                        <a:picLocks noChangeAspect="1" noChangeArrowheads="1"/>
                      </p:cNvPicPr>
                      <p:nvPr/>
                    </p:nvPicPr>
                    <p:blipFill>
                      <a:blip r:embed="rId4"/>
                      <a:srcRect/>
                      <a:stretch>
                        <a:fillRect/>
                      </a:stretch>
                    </p:blipFill>
                    <p:spPr bwMode="auto">
                      <a:xfrm>
                        <a:off x="1065213" y="1143000"/>
                        <a:ext cx="2800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533400"/>
            <a:ext cx="6019800" cy="461665"/>
          </a:xfrm>
          <a:prstGeom prst="rect">
            <a:avLst/>
          </a:prstGeom>
          <a:noFill/>
        </p:spPr>
        <p:txBody>
          <a:bodyPr wrap="square" rtlCol="0">
            <a:spAutoFit/>
          </a:bodyPr>
          <a:lstStyle/>
          <a:p>
            <a:r>
              <a:rPr lang="en-US" sz="2400" dirty="0">
                <a:latin typeface="+mj-lt"/>
              </a:rPr>
              <a:t>Comments on generalized coordinates:</a:t>
            </a:r>
          </a:p>
        </p:txBody>
      </p:sp>
      <p:sp>
        <p:nvSpPr>
          <p:cNvPr id="7" name="TextBox 6"/>
          <p:cNvSpPr txBox="1"/>
          <p:nvPr/>
        </p:nvSpPr>
        <p:spPr>
          <a:xfrm>
            <a:off x="762000" y="2482872"/>
            <a:ext cx="8001000" cy="1569660"/>
          </a:xfrm>
          <a:prstGeom prst="rect">
            <a:avLst/>
          </a:prstGeom>
          <a:noFill/>
        </p:spPr>
        <p:txBody>
          <a:bodyPr wrap="square" rtlCol="0">
            <a:spAutoFit/>
          </a:bodyPr>
          <a:lstStyle/>
          <a:p>
            <a:r>
              <a:rPr lang="en-US" sz="2400" dirty="0">
                <a:latin typeface="+mj-lt"/>
              </a:rPr>
              <a:t>Here we have assumed that the generalized coordinates </a:t>
            </a:r>
          </a:p>
          <a:p>
            <a:r>
              <a:rPr lang="en-US" sz="2400" dirty="0">
                <a:latin typeface="+mj-lt"/>
              </a:rPr>
              <a:t> </a:t>
            </a:r>
            <a:r>
              <a:rPr lang="en-US" sz="2400" i="1" dirty="0" err="1">
                <a:latin typeface="+mj-lt"/>
              </a:rPr>
              <a:t>q</a:t>
            </a:r>
            <a:r>
              <a:rPr lang="en-US" sz="2400" i="1" baseline="-25000" dirty="0" err="1">
                <a:latin typeface="Symbol" pitchFamily="18" charset="2"/>
              </a:rPr>
              <a:t>s</a:t>
            </a:r>
            <a:r>
              <a:rPr lang="en-US" sz="2400" dirty="0">
                <a:latin typeface="+mj-lt"/>
              </a:rPr>
              <a:t>    are independent.   Now consider the possibility that the coordinates are related through constraint equations of the form:</a:t>
            </a:r>
          </a:p>
        </p:txBody>
      </p:sp>
      <p:graphicFrame>
        <p:nvGraphicFramePr>
          <p:cNvPr id="8" name="Object 7"/>
          <p:cNvGraphicFramePr>
            <a:graphicFrameLocks noChangeAspect="1"/>
          </p:cNvGraphicFramePr>
          <p:nvPr>
            <p:extLst>
              <p:ext uri="{D42A27DB-BD31-4B8C-83A1-F6EECF244321}">
                <p14:modId xmlns:p14="http://schemas.microsoft.com/office/powerpoint/2010/main" val="433339354"/>
              </p:ext>
            </p:extLst>
          </p:nvPr>
        </p:nvGraphicFramePr>
        <p:xfrm>
          <a:off x="613727" y="4191000"/>
          <a:ext cx="8105776" cy="1806575"/>
        </p:xfrm>
        <a:graphic>
          <a:graphicData uri="http://schemas.openxmlformats.org/presentationml/2006/ole">
            <mc:AlternateContent xmlns:mc="http://schemas.openxmlformats.org/markup-compatibility/2006">
              <mc:Choice xmlns:v="urn:schemas-microsoft-com:vml" Requires="v">
                <p:oleObj name="数式" r:id="rId5" imgW="4190760" imgH="939600" progId="Equation.3">
                  <p:embed/>
                </p:oleObj>
              </mc:Choice>
              <mc:Fallback>
                <p:oleObj name="数式" r:id="rId5" imgW="4190760" imgH="939600" progId="Equation.3">
                  <p:embed/>
                  <p:pic>
                    <p:nvPicPr>
                      <p:cNvPr id="8" name="Object 7"/>
                      <p:cNvPicPr>
                        <a:picLocks noChangeAspect="1" noChangeArrowheads="1"/>
                      </p:cNvPicPr>
                      <p:nvPr/>
                    </p:nvPicPr>
                    <p:blipFill>
                      <a:blip r:embed="rId6"/>
                      <a:srcRect/>
                      <a:stretch>
                        <a:fillRect/>
                      </a:stretch>
                    </p:blipFill>
                    <p:spPr bwMode="auto">
                      <a:xfrm>
                        <a:off x="613727" y="4191000"/>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a:off x="7467600" y="4876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4038600"/>
            <a:ext cx="1600200" cy="830997"/>
          </a:xfrm>
          <a:prstGeom prst="rect">
            <a:avLst/>
          </a:prstGeom>
          <a:noFill/>
        </p:spPr>
        <p:txBody>
          <a:bodyPr wrap="square" rtlCol="0">
            <a:spAutoFit/>
          </a:bodyPr>
          <a:lstStyle/>
          <a:p>
            <a:r>
              <a:rPr lang="en-US" sz="2400" dirty="0">
                <a:latin typeface="+mj-lt"/>
              </a:rPr>
              <a:t>Lagrange</a:t>
            </a:r>
          </a:p>
          <a:p>
            <a:r>
              <a:rPr lang="en-US" sz="2400" dirty="0">
                <a:latin typeface="+mj-lt"/>
              </a:rPr>
              <a:t>multipliers</a:t>
            </a:r>
          </a:p>
        </p:txBody>
      </p:sp>
      <p:sp>
        <p:nvSpPr>
          <p:cNvPr id="11" name="TextBox 10">
            <a:extLst>
              <a:ext uri="{FF2B5EF4-FFF2-40B4-BE49-F238E27FC236}">
                <a16:creationId xmlns:a16="http://schemas.microsoft.com/office/drawing/2014/main" id="{3AE7B958-7D1D-40B1-88A0-CF42EA843EFB}"/>
              </a:ext>
            </a:extLst>
          </p:cNvPr>
          <p:cNvSpPr txBox="1"/>
          <p:nvPr/>
        </p:nvSpPr>
        <p:spPr>
          <a:xfrm>
            <a:off x="228600" y="152400"/>
            <a:ext cx="8534400" cy="461665"/>
          </a:xfrm>
          <a:prstGeom prst="rect">
            <a:avLst/>
          </a:prstGeom>
          <a:noFill/>
        </p:spPr>
        <p:txBody>
          <a:bodyPr wrap="square" rtlCol="0">
            <a:spAutoFit/>
          </a:bodyPr>
          <a:lstStyle/>
          <a:p>
            <a:r>
              <a:rPr lang="en-US" sz="2400" dirty="0">
                <a:latin typeface="+mj-lt"/>
              </a:rPr>
              <a:t>Now consider formulation of motion with constraints --</a:t>
            </a:r>
          </a:p>
        </p:txBody>
      </p:sp>
    </p:spTree>
    <p:extLst>
      <p:ext uri="{BB962C8B-B14F-4D97-AF65-F5344CB8AC3E}">
        <p14:creationId xmlns:p14="http://schemas.microsoft.com/office/powerpoint/2010/main" val="257867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5D53C-69F2-88E4-CB0D-ED280BDDA275}"/>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2FF801FE-29FC-E8CF-67EF-F4AFF2844D8D}"/>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37A1B9BE-42AE-70A4-F8AF-7EE479153CB2}"/>
              </a:ext>
            </a:extLst>
          </p:cNvPr>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a:extLst>
              <a:ext uri="{FF2B5EF4-FFF2-40B4-BE49-F238E27FC236}">
                <a16:creationId xmlns:a16="http://schemas.microsoft.com/office/drawing/2014/main" id="{B3EC7034-BA06-A7EF-6B08-9DFF3FD232AF}"/>
              </a:ext>
            </a:extLst>
          </p:cNvPr>
          <p:cNvGraphicFramePr>
            <a:graphicFrameLocks noChangeAspect="1"/>
          </p:cNvGraphicFramePr>
          <p:nvPr>
            <p:extLst>
              <p:ext uri="{D42A27DB-BD31-4B8C-83A1-F6EECF244321}">
                <p14:modId xmlns:p14="http://schemas.microsoft.com/office/powerpoint/2010/main" val="3618373066"/>
              </p:ext>
            </p:extLst>
          </p:nvPr>
        </p:nvGraphicFramePr>
        <p:xfrm>
          <a:off x="381000" y="914400"/>
          <a:ext cx="8105776" cy="1806575"/>
        </p:xfrm>
        <a:graphic>
          <a:graphicData uri="http://schemas.openxmlformats.org/presentationml/2006/ole">
            <mc:AlternateContent xmlns:mc="http://schemas.openxmlformats.org/markup-compatibility/2006">
              <mc:Choice xmlns:v="urn:schemas-microsoft-com:vml" Requires="v">
                <p:oleObj name="数式" r:id="rId2" imgW="4190760" imgH="939600" progId="Equation.3">
                  <p:embed/>
                </p:oleObj>
              </mc:Choice>
              <mc:Fallback>
                <p:oleObj name="数式" r:id="rId2" imgW="4190760" imgH="939600" progId="Equation.3">
                  <p:embed/>
                  <p:pic>
                    <p:nvPicPr>
                      <p:cNvPr id="8" name="Object 7"/>
                      <p:cNvPicPr>
                        <a:picLocks noChangeAspect="1" noChangeArrowheads="1"/>
                      </p:cNvPicPr>
                      <p:nvPr/>
                    </p:nvPicPr>
                    <p:blipFill>
                      <a:blip r:embed="rId3"/>
                      <a:srcRect/>
                      <a:stretch>
                        <a:fillRect/>
                      </a:stretch>
                    </p:blipFill>
                    <p:spPr bwMode="auto">
                      <a:xfrm>
                        <a:off x="381000" y="914400"/>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B0537320-7B8E-E639-660F-86D28D7A744A}"/>
              </a:ext>
            </a:extLst>
          </p:cNvPr>
          <p:cNvSpPr txBox="1"/>
          <p:nvPr/>
        </p:nvSpPr>
        <p:spPr>
          <a:xfrm>
            <a:off x="228600" y="136525"/>
            <a:ext cx="8305800" cy="461665"/>
          </a:xfrm>
          <a:prstGeom prst="rect">
            <a:avLst/>
          </a:prstGeom>
          <a:noFill/>
        </p:spPr>
        <p:txBody>
          <a:bodyPr wrap="square" rtlCol="0">
            <a:spAutoFit/>
          </a:bodyPr>
          <a:lstStyle/>
          <a:p>
            <a:r>
              <a:rPr lang="en-US" sz="2400" dirty="0">
                <a:latin typeface="+mj-lt"/>
              </a:rPr>
              <a:t>Some details --</a:t>
            </a:r>
          </a:p>
        </p:txBody>
      </p:sp>
      <p:graphicFrame>
        <p:nvGraphicFramePr>
          <p:cNvPr id="7" name="Object 6">
            <a:extLst>
              <a:ext uri="{FF2B5EF4-FFF2-40B4-BE49-F238E27FC236}">
                <a16:creationId xmlns:a16="http://schemas.microsoft.com/office/drawing/2014/main" id="{5E3591D5-22E0-DD0F-2D8D-BAEFC6019A02}"/>
              </a:ext>
            </a:extLst>
          </p:cNvPr>
          <p:cNvGraphicFramePr>
            <a:graphicFrameLocks noChangeAspect="1"/>
          </p:cNvGraphicFramePr>
          <p:nvPr>
            <p:extLst>
              <p:ext uri="{D42A27DB-BD31-4B8C-83A1-F6EECF244321}">
                <p14:modId xmlns:p14="http://schemas.microsoft.com/office/powerpoint/2010/main" val="3719649200"/>
              </p:ext>
            </p:extLst>
          </p:nvPr>
        </p:nvGraphicFramePr>
        <p:xfrm>
          <a:off x="196759" y="3429000"/>
          <a:ext cx="8516711" cy="1806575"/>
        </p:xfrm>
        <a:graphic>
          <a:graphicData uri="http://schemas.openxmlformats.org/presentationml/2006/ole">
            <mc:AlternateContent xmlns:mc="http://schemas.openxmlformats.org/markup-compatibility/2006">
              <mc:Choice xmlns:v="urn:schemas-microsoft-com:vml" Requires="v">
                <p:oleObj name="Equation" r:id="rId4" imgW="3771720" imgH="799920" progId="Equation.DSMT4">
                  <p:embed/>
                </p:oleObj>
              </mc:Choice>
              <mc:Fallback>
                <p:oleObj name="Equation" r:id="rId4" imgW="3771720" imgH="799920" progId="Equation.DSMT4">
                  <p:embed/>
                  <p:pic>
                    <p:nvPicPr>
                      <p:cNvPr id="0" name=""/>
                      <p:cNvPicPr/>
                      <p:nvPr/>
                    </p:nvPicPr>
                    <p:blipFill>
                      <a:blip r:embed="rId5"/>
                      <a:stretch>
                        <a:fillRect/>
                      </a:stretch>
                    </p:blipFill>
                    <p:spPr>
                      <a:xfrm>
                        <a:off x="196759" y="3429000"/>
                        <a:ext cx="8516711" cy="1806575"/>
                      </a:xfrm>
                      <a:prstGeom prst="rect">
                        <a:avLst/>
                      </a:prstGeom>
                    </p:spPr>
                  </p:pic>
                </p:oleObj>
              </mc:Fallback>
            </mc:AlternateContent>
          </a:graphicData>
        </a:graphic>
      </p:graphicFrame>
    </p:spTree>
    <p:extLst>
      <p:ext uri="{BB962C8B-B14F-4D97-AF65-F5344CB8AC3E}">
        <p14:creationId xmlns:p14="http://schemas.microsoft.com/office/powerpoint/2010/main" val="182553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685800" y="381000"/>
            <a:ext cx="7924800" cy="461665"/>
          </a:xfrm>
          <a:prstGeom prst="rect">
            <a:avLst/>
          </a:prstGeom>
          <a:noFill/>
        </p:spPr>
        <p:txBody>
          <a:bodyPr wrap="square" rtlCol="0">
            <a:spAutoFit/>
          </a:bodyPr>
          <a:lstStyle/>
          <a:p>
            <a:r>
              <a:rPr lang="en-US" sz="2400" dirty="0">
                <a:latin typeface="+mj-lt"/>
              </a:rPr>
              <a:t>Simple example:</a:t>
            </a:r>
          </a:p>
        </p:txBody>
      </p:sp>
      <p:grpSp>
        <p:nvGrpSpPr>
          <p:cNvPr id="9" name="Group 8"/>
          <p:cNvGrpSpPr/>
          <p:nvPr/>
        </p:nvGrpSpPr>
        <p:grpSpPr>
          <a:xfrm>
            <a:off x="990600" y="1143000"/>
            <a:ext cx="4876800" cy="2171701"/>
            <a:chOff x="990600" y="2209799"/>
            <a:chExt cx="4876800" cy="2171701"/>
          </a:xfrm>
        </p:grpSpPr>
        <p:sp>
          <p:nvSpPr>
            <p:cNvPr id="7" name="Right Triangle 6"/>
            <p:cNvSpPr/>
            <p:nvPr/>
          </p:nvSpPr>
          <p:spPr>
            <a:xfrm>
              <a:off x="990600" y="24765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320000">
              <a:off x="1203235" y="2209799"/>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Triangle 10"/>
          <p:cNvSpPr/>
          <p:nvPr/>
        </p:nvSpPr>
        <p:spPr>
          <a:xfrm>
            <a:off x="1033377" y="44196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20000">
            <a:off x="1203235" y="4163004"/>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736635" y="1409701"/>
            <a:ext cx="1235165" cy="44709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1633248"/>
            <a:ext cx="457200" cy="461665"/>
          </a:xfrm>
          <a:prstGeom prst="rect">
            <a:avLst/>
          </a:prstGeom>
          <a:noFill/>
        </p:spPr>
        <p:txBody>
          <a:bodyPr wrap="square" rtlCol="0">
            <a:spAutoFit/>
          </a:bodyPr>
          <a:lstStyle/>
          <a:p>
            <a:r>
              <a:rPr lang="en-US" sz="2400" dirty="0">
                <a:latin typeface="+mj-lt"/>
              </a:rPr>
              <a:t>u</a:t>
            </a:r>
          </a:p>
        </p:txBody>
      </p:sp>
      <p:cxnSp>
        <p:nvCxnSpPr>
          <p:cNvPr id="16" name="Straight Arrow Connector 15"/>
          <p:cNvCxnSpPr/>
          <p:nvPr/>
        </p:nvCxnSpPr>
        <p:spPr>
          <a:xfrm flipV="1">
            <a:off x="1676400" y="3380796"/>
            <a:ext cx="0" cy="10388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44196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4186535"/>
            <a:ext cx="457200" cy="461665"/>
          </a:xfrm>
          <a:prstGeom prst="rect">
            <a:avLst/>
          </a:prstGeom>
          <a:noFill/>
        </p:spPr>
        <p:txBody>
          <a:bodyPr wrap="square" rtlCol="0">
            <a:spAutoFit/>
          </a:bodyPr>
          <a:lstStyle/>
          <a:p>
            <a:r>
              <a:rPr lang="en-US" sz="2400" dirty="0">
                <a:latin typeface="+mj-lt"/>
              </a:rPr>
              <a:t>x</a:t>
            </a:r>
          </a:p>
        </p:txBody>
      </p:sp>
      <p:sp>
        <p:nvSpPr>
          <p:cNvPr id="22" name="TextBox 21"/>
          <p:cNvSpPr txBox="1"/>
          <p:nvPr/>
        </p:nvSpPr>
        <p:spPr>
          <a:xfrm>
            <a:off x="1752600" y="3348335"/>
            <a:ext cx="457200" cy="461665"/>
          </a:xfrm>
          <a:prstGeom prst="rect">
            <a:avLst/>
          </a:prstGeom>
          <a:noFill/>
        </p:spPr>
        <p:txBody>
          <a:bodyPr wrap="square" rtlCol="0">
            <a:spAutoFit/>
          </a:bodyPr>
          <a:lstStyle/>
          <a:p>
            <a:r>
              <a:rPr lang="en-US" sz="2400" dirty="0">
                <a:latin typeface="+mj-lt"/>
              </a:rPr>
              <a:t>y</a:t>
            </a:r>
          </a:p>
        </p:txBody>
      </p:sp>
      <p:sp>
        <p:nvSpPr>
          <p:cNvPr id="23" name="TextBox 22"/>
          <p:cNvSpPr txBox="1"/>
          <p:nvPr/>
        </p:nvSpPr>
        <p:spPr>
          <a:xfrm>
            <a:off x="4343400" y="2819400"/>
            <a:ext cx="457200" cy="461665"/>
          </a:xfrm>
          <a:prstGeom prst="rect">
            <a:avLst/>
          </a:prstGeom>
          <a:noFill/>
        </p:spPr>
        <p:txBody>
          <a:bodyPr wrap="square" rtlCol="0">
            <a:spAutoFit/>
          </a:bodyPr>
          <a:lstStyle/>
          <a:p>
            <a:r>
              <a:rPr lang="en-US" sz="2400" dirty="0">
                <a:latin typeface="Symbol" pitchFamily="18" charset="2"/>
              </a:rPr>
              <a:t>q</a:t>
            </a:r>
          </a:p>
        </p:txBody>
      </p:sp>
      <p:sp>
        <p:nvSpPr>
          <p:cNvPr id="24" name="TextBox 23"/>
          <p:cNvSpPr txBox="1"/>
          <p:nvPr/>
        </p:nvSpPr>
        <p:spPr>
          <a:xfrm>
            <a:off x="4267200" y="5867400"/>
            <a:ext cx="457200" cy="461665"/>
          </a:xfrm>
          <a:prstGeom prst="rect">
            <a:avLst/>
          </a:prstGeom>
          <a:noFill/>
        </p:spPr>
        <p:txBody>
          <a:bodyPr wrap="square" rtlCol="0">
            <a:spAutoFit/>
          </a:bodyPr>
          <a:lstStyle/>
          <a:p>
            <a:r>
              <a:rPr lang="en-US" sz="2400" dirty="0">
                <a:latin typeface="Symbol" pitchFamily="18" charset="2"/>
              </a:rPr>
              <a:t>q</a:t>
            </a:r>
          </a:p>
        </p:txBody>
      </p:sp>
      <p:graphicFrame>
        <p:nvGraphicFramePr>
          <p:cNvPr id="25" name="Object 24"/>
          <p:cNvGraphicFramePr>
            <a:graphicFrameLocks noChangeAspect="1"/>
          </p:cNvGraphicFramePr>
          <p:nvPr>
            <p:extLst>
              <p:ext uri="{D42A27DB-BD31-4B8C-83A1-F6EECF244321}">
                <p14:modId xmlns:p14="http://schemas.microsoft.com/office/powerpoint/2010/main" val="2024715952"/>
              </p:ext>
            </p:extLst>
          </p:nvPr>
        </p:nvGraphicFramePr>
        <p:xfrm>
          <a:off x="4784725" y="1393825"/>
          <a:ext cx="3830638" cy="463550"/>
        </p:xfrm>
        <a:graphic>
          <a:graphicData uri="http://schemas.openxmlformats.org/presentationml/2006/ole">
            <mc:AlternateContent xmlns:mc="http://schemas.openxmlformats.org/markup-compatibility/2006">
              <mc:Choice xmlns:v="urn:schemas-microsoft-com:vml" Requires="v">
                <p:oleObj name="数式" r:id="rId3" imgW="1981080" imgH="241200" progId="Equation.3">
                  <p:embed/>
                </p:oleObj>
              </mc:Choice>
              <mc:Fallback>
                <p:oleObj name="数式" r:id="rId3" imgW="1981080" imgH="241200" progId="Equation.3">
                  <p:embed/>
                  <p:pic>
                    <p:nvPicPr>
                      <p:cNvPr id="25" name="Object 24"/>
                      <p:cNvPicPr>
                        <a:picLocks noChangeAspect="1" noChangeArrowheads="1"/>
                      </p:cNvPicPr>
                      <p:nvPr/>
                    </p:nvPicPr>
                    <p:blipFill>
                      <a:blip r:embed="rId4"/>
                      <a:srcRect/>
                      <a:stretch>
                        <a:fillRect/>
                      </a:stretch>
                    </p:blipFill>
                    <p:spPr bwMode="auto">
                      <a:xfrm>
                        <a:off x="4784725" y="1393825"/>
                        <a:ext cx="38306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421921941"/>
              </p:ext>
            </p:extLst>
          </p:nvPr>
        </p:nvGraphicFramePr>
        <p:xfrm>
          <a:off x="4852988" y="4052888"/>
          <a:ext cx="3879850" cy="879475"/>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6" name="Object 25"/>
                      <p:cNvPicPr>
                        <a:picLocks noChangeAspect="1" noChangeArrowheads="1"/>
                      </p:cNvPicPr>
                      <p:nvPr/>
                    </p:nvPicPr>
                    <p:blipFill>
                      <a:blip r:embed="rId6"/>
                      <a:srcRect/>
                      <a:stretch>
                        <a:fillRect/>
                      </a:stretch>
                    </p:blipFill>
                    <p:spPr bwMode="auto">
                      <a:xfrm>
                        <a:off x="4852988" y="4052888"/>
                        <a:ext cx="38798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3695814"/>
              </p:ext>
            </p:extLst>
          </p:nvPr>
        </p:nvGraphicFramePr>
        <p:xfrm>
          <a:off x="3680996" y="4995157"/>
          <a:ext cx="5051842" cy="459258"/>
        </p:xfrm>
        <a:graphic>
          <a:graphicData uri="http://schemas.openxmlformats.org/presentationml/2006/ole">
            <mc:AlternateContent xmlns:mc="http://schemas.openxmlformats.org/markup-compatibility/2006">
              <mc:Choice xmlns:v="urn:schemas-microsoft-com:vml" Requires="v">
                <p:oleObj name="Equation" r:id="rId7" imgW="2933640" imgH="266400" progId="Equation.DSMT4">
                  <p:embed/>
                </p:oleObj>
              </mc:Choice>
              <mc:Fallback>
                <p:oleObj name="Equation" r:id="rId7" imgW="2933640" imgH="266400" progId="Equation.DSMT4">
                  <p:embed/>
                  <p:pic>
                    <p:nvPicPr>
                      <p:cNvPr id="6" name="Object 5"/>
                      <p:cNvPicPr/>
                      <p:nvPr/>
                    </p:nvPicPr>
                    <p:blipFill>
                      <a:blip r:embed="rId8"/>
                      <a:stretch>
                        <a:fillRect/>
                      </a:stretch>
                    </p:blipFill>
                    <p:spPr>
                      <a:xfrm>
                        <a:off x="3680996" y="4995157"/>
                        <a:ext cx="5051842" cy="459258"/>
                      </a:xfrm>
                      <a:prstGeom prst="rect">
                        <a:avLst/>
                      </a:prstGeom>
                    </p:spPr>
                  </p:pic>
                </p:oleObj>
              </mc:Fallback>
            </mc:AlternateContent>
          </a:graphicData>
        </a:graphic>
      </p:graphicFrame>
    </p:spTree>
    <p:extLst>
      <p:ext uri="{BB962C8B-B14F-4D97-AF65-F5344CB8AC3E}">
        <p14:creationId xmlns:p14="http://schemas.microsoft.com/office/powerpoint/2010/main" val="422682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943600"/>
            <a:ext cx="3733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1116" y="1295400"/>
            <a:ext cx="1825084" cy="561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4326730"/>
              </p:ext>
            </p:extLst>
          </p:nvPr>
        </p:nvGraphicFramePr>
        <p:xfrm>
          <a:off x="762000" y="240452"/>
          <a:ext cx="6865058" cy="1664548"/>
        </p:xfrm>
        <a:graphic>
          <a:graphicData uri="http://schemas.openxmlformats.org/presentationml/2006/ole">
            <mc:AlternateContent xmlns:mc="http://schemas.openxmlformats.org/markup-compatibility/2006">
              <mc:Choice xmlns:v="urn:schemas-microsoft-com:vml" Requires="v">
                <p:oleObj name="Equation" r:id="rId3" imgW="5257800" imgH="1282680" progId="Equation.DSMT4">
                  <p:embed/>
                </p:oleObj>
              </mc:Choice>
              <mc:Fallback>
                <p:oleObj name="Equation" r:id="rId3" imgW="5257800" imgH="1282680" progId="Equation.DSMT4">
                  <p:embed/>
                  <p:pic>
                    <p:nvPicPr>
                      <p:cNvPr id="5" name="Object 4"/>
                      <p:cNvPicPr>
                        <a:picLocks noChangeAspect="1" noChangeArrowheads="1"/>
                      </p:cNvPicPr>
                      <p:nvPr/>
                    </p:nvPicPr>
                    <p:blipFill>
                      <a:blip r:embed="rId4"/>
                      <a:srcRect/>
                      <a:stretch>
                        <a:fillRect/>
                      </a:stretch>
                    </p:blipFill>
                    <p:spPr bwMode="auto">
                      <a:xfrm>
                        <a:off x="762000" y="240452"/>
                        <a:ext cx="6865058" cy="166454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3411187"/>
              </p:ext>
            </p:extLst>
          </p:nvPr>
        </p:nvGraphicFramePr>
        <p:xfrm>
          <a:off x="803275" y="1981200"/>
          <a:ext cx="5040313" cy="4448175"/>
        </p:xfrm>
        <a:graphic>
          <a:graphicData uri="http://schemas.openxmlformats.org/presentationml/2006/ole">
            <mc:AlternateContent xmlns:mc="http://schemas.openxmlformats.org/markup-compatibility/2006">
              <mc:Choice xmlns:v="urn:schemas-microsoft-com:vml" Requires="v">
                <p:oleObj name="Equation" r:id="rId5" imgW="3848040" imgH="3416040" progId="Equation.DSMT4">
                  <p:embed/>
                </p:oleObj>
              </mc:Choice>
              <mc:Fallback>
                <p:oleObj name="Equation" r:id="rId5" imgW="3848040" imgH="3416040" progId="Equation.DSMT4">
                  <p:embed/>
                  <p:pic>
                    <p:nvPicPr>
                      <p:cNvPr id="6" name="Object 5"/>
                      <p:cNvPicPr>
                        <a:picLocks noChangeAspect="1" noChangeArrowheads="1"/>
                      </p:cNvPicPr>
                      <p:nvPr/>
                    </p:nvPicPr>
                    <p:blipFill>
                      <a:blip r:embed="rId6"/>
                      <a:srcRect/>
                      <a:stretch>
                        <a:fillRect/>
                      </a:stretch>
                    </p:blipFill>
                    <p:spPr bwMode="auto">
                      <a:xfrm>
                        <a:off x="803275" y="1981200"/>
                        <a:ext cx="5040313" cy="4448175"/>
                      </a:xfrm>
                      <a:prstGeom prst="rect">
                        <a:avLst/>
                      </a:prstGeom>
                      <a:noFill/>
                      <a:ln>
                        <a:noFill/>
                      </a:ln>
                    </p:spPr>
                  </p:pic>
                </p:oleObj>
              </mc:Fallback>
            </mc:AlternateContent>
          </a:graphicData>
        </a:graphic>
      </p:graphicFrame>
      <p:sp>
        <p:nvSpPr>
          <p:cNvPr id="7" name="Left Arrow 6"/>
          <p:cNvSpPr/>
          <p:nvPr/>
        </p:nvSpPr>
        <p:spPr>
          <a:xfrm>
            <a:off x="2895600" y="5562600"/>
            <a:ext cx="2876550" cy="381000"/>
          </a:xfrm>
          <a:prstGeom prst="leftArrow">
            <a:avLst>
              <a:gd name="adj1" fmla="val 42683"/>
              <a:gd name="adj2" fmla="val 50000"/>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1116" y="5280878"/>
            <a:ext cx="2815683" cy="830997"/>
          </a:xfrm>
          <a:prstGeom prst="rect">
            <a:avLst/>
          </a:prstGeom>
          <a:noFill/>
        </p:spPr>
        <p:txBody>
          <a:bodyPr wrap="square" rtlCol="0">
            <a:spAutoFit/>
          </a:bodyPr>
          <a:lstStyle/>
          <a:p>
            <a:r>
              <a:rPr lang="en-US" sz="2400" dirty="0">
                <a:latin typeface="+mj-lt"/>
              </a:rPr>
              <a:t>Force of constraint;</a:t>
            </a:r>
          </a:p>
          <a:p>
            <a:r>
              <a:rPr lang="en-US" sz="2400" dirty="0">
                <a:latin typeface="+mj-lt"/>
              </a:rPr>
              <a:t>normal to incline</a:t>
            </a:r>
          </a:p>
        </p:txBody>
      </p:sp>
      <p:sp>
        <p:nvSpPr>
          <p:cNvPr id="11" name="TextBox 10">
            <a:extLst>
              <a:ext uri="{FF2B5EF4-FFF2-40B4-BE49-F238E27FC236}">
                <a16:creationId xmlns:a16="http://schemas.microsoft.com/office/drawing/2014/main" id="{34A60C70-7035-48C3-BC8D-85552FED0D55}"/>
              </a:ext>
            </a:extLst>
          </p:cNvPr>
          <p:cNvSpPr txBox="1"/>
          <p:nvPr/>
        </p:nvSpPr>
        <p:spPr>
          <a:xfrm>
            <a:off x="5871116" y="2330181"/>
            <a:ext cx="3352800" cy="1938992"/>
          </a:xfrm>
          <a:prstGeom prst="rect">
            <a:avLst/>
          </a:prstGeom>
          <a:noFill/>
        </p:spPr>
        <p:txBody>
          <a:bodyPr wrap="square" rtlCol="0">
            <a:spAutoFit/>
          </a:bodyPr>
          <a:lstStyle/>
          <a:p>
            <a:r>
              <a:rPr lang="en-US" sz="2400" dirty="0">
                <a:latin typeface="+mj-lt"/>
              </a:rPr>
              <a:t>Which method would you use to solve the problem?</a:t>
            </a:r>
          </a:p>
          <a:p>
            <a:pPr lvl="1"/>
            <a:r>
              <a:rPr lang="en-US" sz="2400" dirty="0">
                <a:latin typeface="+mj-lt"/>
              </a:rPr>
              <a:t>Case 1</a:t>
            </a:r>
          </a:p>
          <a:p>
            <a:pPr lvl="1"/>
            <a:r>
              <a:rPr lang="en-US" sz="2400" dirty="0">
                <a:latin typeface="+mj-lt"/>
              </a:rPr>
              <a:t>Case 2</a:t>
            </a:r>
          </a:p>
        </p:txBody>
      </p:sp>
    </p:spTree>
    <p:extLst>
      <p:ext uri="{BB962C8B-B14F-4D97-AF65-F5344CB8AC3E}">
        <p14:creationId xmlns:p14="http://schemas.microsoft.com/office/powerpoint/2010/main" val="12687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762000" y="457200"/>
            <a:ext cx="6172200" cy="461665"/>
          </a:xfrm>
          <a:prstGeom prst="rect">
            <a:avLst/>
          </a:prstGeom>
          <a:noFill/>
        </p:spPr>
        <p:txBody>
          <a:bodyPr wrap="square" rtlCol="0">
            <a:spAutoFit/>
          </a:bodyPr>
          <a:lstStyle/>
          <a:p>
            <a:r>
              <a:rPr lang="en-US" sz="2400" dirty="0">
                <a:latin typeface="+mj-lt"/>
              </a:rPr>
              <a:t>Rational for Lagrange multipliers</a:t>
            </a:r>
          </a:p>
        </p:txBody>
      </p:sp>
      <p:graphicFrame>
        <p:nvGraphicFramePr>
          <p:cNvPr id="6" name="Object 5"/>
          <p:cNvGraphicFramePr>
            <a:graphicFrameLocks noChangeAspect="1"/>
          </p:cNvGraphicFramePr>
          <p:nvPr>
            <p:extLst>
              <p:ext uri="{D42A27DB-BD31-4B8C-83A1-F6EECF244321}">
                <p14:modId xmlns:p14="http://schemas.microsoft.com/office/powerpoint/2010/main" val="900769758"/>
              </p:ext>
            </p:extLst>
          </p:nvPr>
        </p:nvGraphicFramePr>
        <p:xfrm>
          <a:off x="1195388" y="1066800"/>
          <a:ext cx="4594225" cy="2441575"/>
        </p:xfrm>
        <a:graphic>
          <a:graphicData uri="http://schemas.openxmlformats.org/presentationml/2006/ole">
            <mc:AlternateContent xmlns:mc="http://schemas.openxmlformats.org/markup-compatibility/2006">
              <mc:Choice xmlns:v="urn:schemas-microsoft-com:vml" Requires="v">
                <p:oleObj name="Equation" r:id="rId3" imgW="2374560" imgH="1269720" progId="Equation.DSMT4">
                  <p:embed/>
                </p:oleObj>
              </mc:Choice>
              <mc:Fallback>
                <p:oleObj name="Equation" r:id="rId3" imgW="2374560" imgH="1269720" progId="Equation.DSMT4">
                  <p:embed/>
                  <p:pic>
                    <p:nvPicPr>
                      <p:cNvPr id="6" name="Object 5"/>
                      <p:cNvPicPr>
                        <a:picLocks noChangeAspect="1" noChangeArrowheads="1"/>
                      </p:cNvPicPr>
                      <p:nvPr/>
                    </p:nvPicPr>
                    <p:blipFill>
                      <a:blip r:embed="rId4"/>
                      <a:srcRect/>
                      <a:stretch>
                        <a:fillRect/>
                      </a:stretch>
                    </p:blipFill>
                    <p:spPr bwMode="auto">
                      <a:xfrm>
                        <a:off x="1195388" y="1066800"/>
                        <a:ext cx="45942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9790706"/>
              </p:ext>
            </p:extLst>
          </p:nvPr>
        </p:nvGraphicFramePr>
        <p:xfrm>
          <a:off x="990600" y="3429000"/>
          <a:ext cx="6265862" cy="3200400"/>
        </p:xfrm>
        <a:graphic>
          <a:graphicData uri="http://schemas.openxmlformats.org/presentationml/2006/ole">
            <mc:AlternateContent xmlns:mc="http://schemas.openxmlformats.org/markup-compatibility/2006">
              <mc:Choice xmlns:v="urn:schemas-microsoft-com:vml" Requires="v">
                <p:oleObj name="Equation" r:id="rId5" imgW="3238200" imgH="1663560" progId="Equation.DSMT4">
                  <p:embed/>
                </p:oleObj>
              </mc:Choice>
              <mc:Fallback>
                <p:oleObj name="Equation" r:id="rId5" imgW="3238200" imgH="1663560" progId="Equation.DSMT4">
                  <p:embed/>
                  <p:pic>
                    <p:nvPicPr>
                      <p:cNvPr id="7" name="Object 6"/>
                      <p:cNvPicPr>
                        <a:picLocks noChangeAspect="1" noChangeArrowheads="1"/>
                      </p:cNvPicPr>
                      <p:nvPr/>
                    </p:nvPicPr>
                    <p:blipFill>
                      <a:blip r:embed="rId6"/>
                      <a:srcRect/>
                      <a:stretch>
                        <a:fillRect/>
                      </a:stretch>
                    </p:blipFill>
                    <p:spPr bwMode="auto">
                      <a:xfrm>
                        <a:off x="990600" y="3429000"/>
                        <a:ext cx="62658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86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224711" y="3413760"/>
            <a:ext cx="272467"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105BC0-1F5D-4F81-7F76-6B9612FA4A1A}"/>
              </a:ext>
            </a:extLst>
          </p:cNvPr>
          <p:cNvPicPr>
            <a:picLocks noChangeAspect="1"/>
          </p:cNvPicPr>
          <p:nvPr/>
        </p:nvPicPr>
        <p:blipFill>
          <a:blip r:embed="rId3"/>
          <a:stretch>
            <a:fillRect/>
          </a:stretch>
        </p:blipFill>
        <p:spPr>
          <a:xfrm>
            <a:off x="534352" y="609600"/>
            <a:ext cx="8205366" cy="4048204"/>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0347622"/>
              </p:ext>
            </p:extLst>
          </p:nvPr>
        </p:nvGraphicFramePr>
        <p:xfrm>
          <a:off x="457200" y="1143000"/>
          <a:ext cx="8105775" cy="1806575"/>
        </p:xfrm>
        <a:graphic>
          <a:graphicData uri="http://schemas.openxmlformats.org/presentationml/2006/ole">
            <mc:AlternateContent xmlns:mc="http://schemas.openxmlformats.org/markup-compatibility/2006">
              <mc:Choice xmlns:v="urn:schemas-microsoft-com:vml" Requires="v">
                <p:oleObj name="数式" r:id="rId3" imgW="4190760" imgH="939600" progId="Equation.3">
                  <p:embed/>
                </p:oleObj>
              </mc:Choice>
              <mc:Fallback>
                <p:oleObj name="数式" r:id="rId3" imgW="4190760" imgH="9396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10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848600" cy="461665"/>
          </a:xfrm>
          <a:prstGeom prst="rect">
            <a:avLst/>
          </a:prstGeom>
          <a:noFill/>
        </p:spPr>
        <p:txBody>
          <a:bodyPr wrap="square" rtlCol="0">
            <a:spAutoFit/>
          </a:bodyPr>
          <a:lstStyle/>
          <a:p>
            <a:r>
              <a:rPr lang="en-US" sz="2400" dirty="0">
                <a:latin typeface="+mj-lt"/>
              </a:rPr>
              <a:t>Euler-Lagrange equations with constraints:</a:t>
            </a:r>
          </a:p>
        </p:txBody>
      </p:sp>
      <p:sp>
        <p:nvSpPr>
          <p:cNvPr id="7" name="TextBox 6"/>
          <p:cNvSpPr txBox="1"/>
          <p:nvPr/>
        </p:nvSpPr>
        <p:spPr>
          <a:xfrm>
            <a:off x="361604" y="3384357"/>
            <a:ext cx="8534400" cy="461665"/>
          </a:xfrm>
          <a:prstGeom prst="rect">
            <a:avLst/>
          </a:prstGeom>
          <a:noFill/>
        </p:spPr>
        <p:txBody>
          <a:bodyPr wrap="square" rtlCol="0">
            <a:spAutoFit/>
          </a:bodyPr>
          <a:lstStyle/>
          <a:p>
            <a:r>
              <a:rPr lang="en-US" sz="2400" dirty="0">
                <a:latin typeface="+mj-lt"/>
              </a:rPr>
              <a:t>Example:</a:t>
            </a:r>
          </a:p>
        </p:txBody>
      </p:sp>
      <p:grpSp>
        <p:nvGrpSpPr>
          <p:cNvPr id="18" name="Group 17"/>
          <p:cNvGrpSpPr/>
          <p:nvPr/>
        </p:nvGrpSpPr>
        <p:grpSpPr>
          <a:xfrm>
            <a:off x="1219200" y="4038600"/>
            <a:ext cx="2209800" cy="2133600"/>
            <a:chOff x="1219200" y="4038600"/>
            <a:chExt cx="2209800" cy="2133600"/>
          </a:xfrm>
        </p:grpSpPr>
        <p:cxnSp>
          <p:nvCxnSpPr>
            <p:cNvPr id="9" name="Straight Connector 8"/>
            <p:cNvCxnSpPr/>
            <p:nvPr/>
          </p:nvCxnSpPr>
          <p:spPr>
            <a:xfrm>
              <a:off x="1219200" y="4038600"/>
              <a:ext cx="0" cy="2133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4038600"/>
              <a:ext cx="1066800" cy="137160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336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4419600"/>
              <a:ext cx="12192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1770153" y="4233640"/>
              <a:ext cx="287258" cy="461665"/>
            </a:xfrm>
            <a:prstGeom prst="rect">
              <a:avLst/>
            </a:prstGeom>
            <a:noFill/>
          </p:spPr>
          <p:txBody>
            <a:bodyPr wrap="none" rtlCol="0">
              <a:spAutoFit/>
            </a:bodyPr>
            <a:lstStyle/>
            <a:p>
              <a:r>
                <a:rPr lang="en-US" sz="2400" i="1" dirty="0">
                  <a:latin typeface="+mj-lt"/>
                </a:rPr>
                <a:t>r</a:t>
              </a:r>
            </a:p>
          </p:txBody>
        </p:sp>
        <p:cxnSp>
          <p:nvCxnSpPr>
            <p:cNvPr id="16" name="Straight Arrow Connector 15"/>
            <p:cNvCxnSpPr/>
            <p:nvPr/>
          </p:nvCxnSpPr>
          <p:spPr>
            <a:xfrm>
              <a:off x="2286000" y="5410200"/>
              <a:ext cx="0" cy="53340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5562600"/>
              <a:ext cx="838200" cy="461665"/>
            </a:xfrm>
            <a:prstGeom prst="rect">
              <a:avLst/>
            </a:prstGeom>
            <a:noFill/>
          </p:spPr>
          <p:txBody>
            <a:bodyPr wrap="square" rtlCol="0">
              <a:spAutoFit/>
            </a:bodyPr>
            <a:lstStyle/>
            <a:p>
              <a:r>
                <a:rPr lang="en-US" sz="2400" dirty="0">
                  <a:latin typeface="+mj-lt"/>
                </a:rPr>
                <a:t>mg</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4110018127"/>
              </p:ext>
            </p:extLst>
          </p:nvPr>
        </p:nvGraphicFramePr>
        <p:xfrm>
          <a:off x="2895600" y="3838575"/>
          <a:ext cx="5230812" cy="1343025"/>
        </p:xfrm>
        <a:graphic>
          <a:graphicData uri="http://schemas.openxmlformats.org/presentationml/2006/ole">
            <mc:AlternateContent xmlns:mc="http://schemas.openxmlformats.org/markup-compatibility/2006">
              <mc:Choice xmlns:v="urn:schemas-microsoft-com:vml" Requires="v">
                <p:oleObj name="数式" r:id="rId5" imgW="2705040" imgH="698400" progId="Equation.3">
                  <p:embed/>
                </p:oleObj>
              </mc:Choice>
              <mc:Fallback>
                <p:oleObj name="数式" r:id="rId5" imgW="2705040" imgH="698400" progId="Equation.3">
                  <p:embed/>
                  <p:pic>
                    <p:nvPicPr>
                      <p:cNvPr id="19" name="Object 18"/>
                      <p:cNvPicPr>
                        <a:picLocks noChangeAspect="1" noChangeArrowheads="1"/>
                      </p:cNvPicPr>
                      <p:nvPr/>
                    </p:nvPicPr>
                    <p:blipFill>
                      <a:blip r:embed="rId6"/>
                      <a:srcRect/>
                      <a:stretch>
                        <a:fillRect/>
                      </a:stretch>
                    </p:blipFill>
                    <p:spPr bwMode="auto">
                      <a:xfrm>
                        <a:off x="2895600" y="3838575"/>
                        <a:ext cx="52308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609600" y="457200"/>
            <a:ext cx="6553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069247042"/>
              </p:ext>
            </p:extLst>
          </p:nvPr>
        </p:nvGraphicFramePr>
        <p:xfrm>
          <a:off x="1066800" y="1219200"/>
          <a:ext cx="5230813" cy="1343025"/>
        </p:xfrm>
        <a:graphic>
          <a:graphicData uri="http://schemas.openxmlformats.org/presentationml/2006/ole">
            <mc:AlternateContent xmlns:mc="http://schemas.openxmlformats.org/markup-compatibility/2006">
              <mc:Choice xmlns:v="urn:schemas-microsoft-com:vml" Requires="v">
                <p:oleObj name="数式" r:id="rId3" imgW="2705040" imgH="698400" progId="Equation.3">
                  <p:embed/>
                </p:oleObj>
              </mc:Choice>
              <mc:Fallback>
                <p:oleObj name="数式" r:id="rId3" imgW="2705040" imgH="6984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52308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9851421"/>
              </p:ext>
            </p:extLst>
          </p:nvPr>
        </p:nvGraphicFramePr>
        <p:xfrm>
          <a:off x="1430337" y="2541588"/>
          <a:ext cx="3827463" cy="3249612"/>
        </p:xfrm>
        <a:graphic>
          <a:graphicData uri="http://schemas.openxmlformats.org/presentationml/2006/ole">
            <mc:AlternateContent xmlns:mc="http://schemas.openxmlformats.org/markup-compatibility/2006">
              <mc:Choice xmlns:v="urn:schemas-microsoft-com:vml" Requires="v">
                <p:oleObj name="Equation" r:id="rId5" imgW="1981080" imgH="1688760" progId="Equation.DSMT4">
                  <p:embed/>
                </p:oleObj>
              </mc:Choice>
              <mc:Fallback>
                <p:oleObj name="Equation" r:id="rId5" imgW="1981080" imgH="1688760" progId="Equation.DSMT4">
                  <p:embed/>
                  <p:pic>
                    <p:nvPicPr>
                      <p:cNvPr id="7" name="Object 6"/>
                      <p:cNvPicPr>
                        <a:picLocks noChangeAspect="1" noChangeArrowheads="1"/>
                      </p:cNvPicPr>
                      <p:nvPr/>
                    </p:nvPicPr>
                    <p:blipFill>
                      <a:blip r:embed="rId6"/>
                      <a:srcRect/>
                      <a:stretch>
                        <a:fillRect/>
                      </a:stretch>
                    </p:blipFill>
                    <p:spPr bwMode="auto">
                      <a:xfrm>
                        <a:off x="1430337" y="2541588"/>
                        <a:ext cx="3827463"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3007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1003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52973" r="21512" b="15222"/>
          <a:stretch/>
        </p:blipFill>
        <p:spPr bwMode="auto">
          <a:xfrm>
            <a:off x="152400" y="762000"/>
            <a:ext cx="5785596" cy="3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46364"/>
            <a:ext cx="7772400" cy="461665"/>
          </a:xfrm>
          <a:prstGeom prst="rect">
            <a:avLst/>
          </a:prstGeom>
          <a:noFill/>
        </p:spPr>
        <p:txBody>
          <a:bodyPr wrap="square" rtlCol="0">
            <a:spAutoFit/>
          </a:bodyPr>
          <a:lstStyle/>
          <a:p>
            <a:r>
              <a:rPr lang="en-US" sz="2400" dirty="0">
                <a:latin typeface="+mj-lt"/>
              </a:rPr>
              <a:t>Another example:</a:t>
            </a:r>
          </a:p>
        </p:txBody>
      </p:sp>
      <p:graphicFrame>
        <p:nvGraphicFramePr>
          <p:cNvPr id="6" name="Object 5"/>
          <p:cNvGraphicFramePr>
            <a:graphicFrameLocks noChangeAspect="1"/>
          </p:cNvGraphicFramePr>
          <p:nvPr>
            <p:extLst>
              <p:ext uri="{D42A27DB-BD31-4B8C-83A1-F6EECF244321}">
                <p14:modId xmlns:p14="http://schemas.microsoft.com/office/powerpoint/2010/main" val="1088500939"/>
              </p:ext>
            </p:extLst>
          </p:nvPr>
        </p:nvGraphicFramePr>
        <p:xfrm>
          <a:off x="3200400" y="790575"/>
          <a:ext cx="5894387" cy="1343025"/>
        </p:xfrm>
        <a:graphic>
          <a:graphicData uri="http://schemas.openxmlformats.org/presentationml/2006/ole">
            <mc:AlternateContent xmlns:mc="http://schemas.openxmlformats.org/markup-compatibility/2006">
              <mc:Choice xmlns:v="urn:schemas-microsoft-com:vml" Requires="v">
                <p:oleObj name="数式" r:id="rId4" imgW="3047760" imgH="698400" progId="Equation.3">
                  <p:embed/>
                </p:oleObj>
              </mc:Choice>
              <mc:Fallback>
                <p:oleObj name="数式" r:id="rId4" imgW="3047760" imgH="698400" progId="Equation.3">
                  <p:embed/>
                  <p:pic>
                    <p:nvPicPr>
                      <p:cNvPr id="6" name="Object 5"/>
                      <p:cNvPicPr>
                        <a:picLocks noChangeAspect="1" noChangeArrowheads="1"/>
                      </p:cNvPicPr>
                      <p:nvPr/>
                    </p:nvPicPr>
                    <p:blipFill>
                      <a:blip r:embed="rId5"/>
                      <a:srcRect/>
                      <a:stretch>
                        <a:fillRect/>
                      </a:stretch>
                    </p:blipFill>
                    <p:spPr bwMode="auto">
                      <a:xfrm>
                        <a:off x="3200400" y="790575"/>
                        <a:ext cx="58943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769877"/>
              </p:ext>
            </p:extLst>
          </p:nvPr>
        </p:nvGraphicFramePr>
        <p:xfrm>
          <a:off x="5815013" y="1724025"/>
          <a:ext cx="2898775" cy="3762375"/>
        </p:xfrm>
        <a:graphic>
          <a:graphicData uri="http://schemas.openxmlformats.org/presentationml/2006/ole">
            <mc:AlternateContent xmlns:mc="http://schemas.openxmlformats.org/markup-compatibility/2006">
              <mc:Choice xmlns:v="urn:schemas-microsoft-com:vml" Requires="v">
                <p:oleObj name="数式" r:id="rId6" imgW="1498320" imgH="1955520" progId="Equation.3">
                  <p:embed/>
                </p:oleObj>
              </mc:Choice>
              <mc:Fallback>
                <p:oleObj name="数式" r:id="rId6" imgW="1498320" imgH="1955520" progId="Equation.3">
                  <p:embed/>
                  <p:pic>
                    <p:nvPicPr>
                      <p:cNvPr id="7" name="Object 6"/>
                      <p:cNvPicPr>
                        <a:picLocks noChangeAspect="1" noChangeArrowheads="1"/>
                      </p:cNvPicPr>
                      <p:nvPr/>
                    </p:nvPicPr>
                    <p:blipFill>
                      <a:blip r:embed="rId7"/>
                      <a:srcRect/>
                      <a:stretch>
                        <a:fillRect/>
                      </a:stretch>
                    </p:blipFill>
                    <p:spPr bwMode="auto">
                      <a:xfrm>
                        <a:off x="5815013" y="1724025"/>
                        <a:ext cx="28987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364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89BE1-9E0C-4FAE-9D45-8124E4D8423C}"/>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D145CF1B-BA66-4EB5-904B-E378C5B8ED19}"/>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3530BD80-6FBD-4BF6-AB6A-4EFD4B2D2893}"/>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201E7526-8C2C-F3B6-5767-7AB483994D2C}"/>
              </a:ext>
            </a:extLst>
          </p:cNvPr>
          <p:cNvPicPr>
            <a:picLocks noChangeAspect="1"/>
          </p:cNvPicPr>
          <p:nvPr/>
        </p:nvPicPr>
        <p:blipFill>
          <a:blip r:embed="rId3"/>
          <a:stretch>
            <a:fillRect/>
          </a:stretch>
        </p:blipFill>
        <p:spPr>
          <a:xfrm>
            <a:off x="110895" y="762000"/>
            <a:ext cx="8922209" cy="4572000"/>
          </a:xfrm>
          <a:prstGeom prst="rect">
            <a:avLst/>
          </a:prstGeom>
        </p:spPr>
      </p:pic>
    </p:spTree>
    <p:extLst>
      <p:ext uri="{BB962C8B-B14F-4D97-AF65-F5344CB8AC3E}">
        <p14:creationId xmlns:p14="http://schemas.microsoft.com/office/powerpoint/2010/main" val="331381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F3117-D627-D050-7AD5-9879DCCF2961}"/>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95EA2CA4-B7B1-0EE2-293D-2F649C047DB8}"/>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B235D711-D792-BD58-951E-097F75FE42B8}"/>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02CD3483-74AE-ECD7-B388-B510DD5B9858}"/>
              </a:ext>
            </a:extLst>
          </p:cNvPr>
          <p:cNvSpPr txBox="1"/>
          <p:nvPr/>
        </p:nvSpPr>
        <p:spPr>
          <a:xfrm>
            <a:off x="152400" y="381000"/>
            <a:ext cx="8458200" cy="4524315"/>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David:</a:t>
            </a:r>
          </a:p>
          <a:p>
            <a:pPr lvl="1"/>
            <a:r>
              <a:rPr lang="en-US" sz="2400" b="0" i="0" dirty="0">
                <a:solidFill>
                  <a:srgbClr val="222222"/>
                </a:solidFill>
                <a:effectLst/>
                <a:latin typeface="Arial" panose="020B0604020202020204" pitchFamily="34" charset="0"/>
              </a:rPr>
              <a:t>I understand that the extra component from D'Alembert's analysis modifies the Hamiltonian in a way that we need to use </a:t>
            </a:r>
            <a:r>
              <a:rPr lang="en-US" sz="2400" b="0" i="0" dirty="0" err="1">
                <a:solidFill>
                  <a:srgbClr val="222222"/>
                </a:solidFill>
                <a:effectLst/>
                <a:latin typeface="Arial" panose="020B0604020202020204" pitchFamily="34" charset="0"/>
              </a:rPr>
              <a:t>Lagrande</a:t>
            </a:r>
            <a:r>
              <a:rPr lang="en-US" sz="2400" b="0" i="0" dirty="0">
                <a:solidFill>
                  <a:srgbClr val="222222"/>
                </a:solidFill>
                <a:effectLst/>
                <a:latin typeface="Arial" panose="020B0604020202020204" pitchFamily="34" charset="0"/>
              </a:rPr>
              <a:t> multipliers. Could you make that transition more explicitly and general?</a:t>
            </a:r>
          </a:p>
          <a:p>
            <a:pPr lvl="1"/>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a:t>
            </a:r>
            <a:r>
              <a:rPr lang="en-US" sz="2400" dirty="0" err="1">
                <a:solidFill>
                  <a:srgbClr val="222222"/>
                </a:solidFill>
                <a:latin typeface="Arial" panose="020B0604020202020204" pitchFamily="34" charset="0"/>
              </a:rPr>
              <a:t>Athul</a:t>
            </a:r>
            <a:r>
              <a:rPr lang="en-US" sz="2400" dirty="0">
                <a:solidFill>
                  <a:srgbClr val="222222"/>
                </a:solidFill>
                <a:latin typeface="Arial" panose="020B0604020202020204" pitchFamily="34" charset="0"/>
              </a:rPr>
              <a:t>:</a:t>
            </a:r>
          </a:p>
          <a:p>
            <a:pPr lvl="1"/>
            <a:r>
              <a:rPr lang="en-US" sz="2400" b="0" i="0" dirty="0">
                <a:solidFill>
                  <a:srgbClr val="222222"/>
                </a:solidFill>
                <a:effectLst/>
                <a:latin typeface="Arial" panose="020B0604020202020204" pitchFamily="34" charset="0"/>
              </a:rPr>
              <a:t>When there are multiple charged particles in a magnetic field, can the same equations be used to find the total force or we can only apply to one point particle at a time?</a:t>
            </a:r>
            <a:endParaRPr lang="en-US" sz="2400" dirty="0">
              <a:latin typeface="+mj-lt"/>
            </a:endParaRPr>
          </a:p>
        </p:txBody>
      </p:sp>
    </p:spTree>
    <p:extLst>
      <p:ext uri="{BB962C8B-B14F-4D97-AF65-F5344CB8AC3E}">
        <p14:creationId xmlns:p14="http://schemas.microsoft.com/office/powerpoint/2010/main" val="384140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67C06-70EE-B185-220A-EC3DE68811F9}"/>
              </a:ext>
            </a:extLst>
          </p:cNvPr>
          <p:cNvSpPr>
            <a:spLocks noGrp="1"/>
          </p:cNvSpPr>
          <p:nvPr>
            <p:ph type="dt" sz="half" idx="10"/>
          </p:nvPr>
        </p:nvSpPr>
        <p:spPr/>
        <p:txBody>
          <a:bodyPr/>
          <a:lstStyle/>
          <a:p>
            <a:r>
              <a:rPr lang="en-US"/>
              <a:t>9/6/2023</a:t>
            </a:r>
            <a:endParaRPr lang="en-US" dirty="0"/>
          </a:p>
        </p:txBody>
      </p:sp>
      <p:sp>
        <p:nvSpPr>
          <p:cNvPr id="3" name="Footer Placeholder 2">
            <a:extLst>
              <a:ext uri="{FF2B5EF4-FFF2-40B4-BE49-F238E27FC236}">
                <a16:creationId xmlns:a16="http://schemas.microsoft.com/office/drawing/2014/main" id="{052C0CFD-DB9E-EF67-D5F0-FF3ECA7AF712}"/>
              </a:ext>
            </a:extLst>
          </p:cNvPr>
          <p:cNvSpPr>
            <a:spLocks noGrp="1"/>
          </p:cNvSpPr>
          <p:nvPr>
            <p:ph type="ftr" sz="quarter" idx="11"/>
          </p:nvPr>
        </p:nvSpPr>
        <p:spPr/>
        <p:txBody>
          <a:bodyPr/>
          <a:lstStyle/>
          <a:p>
            <a:r>
              <a:rPr lang="en-US"/>
              <a:t>PHY 711  Fall 2023 -- Lecture 5</a:t>
            </a:r>
            <a:endParaRPr lang="en-US" dirty="0"/>
          </a:p>
        </p:txBody>
      </p:sp>
      <p:sp>
        <p:nvSpPr>
          <p:cNvPr id="4" name="Slide Number Placeholder 3">
            <a:extLst>
              <a:ext uri="{FF2B5EF4-FFF2-40B4-BE49-F238E27FC236}">
                <a16:creationId xmlns:a16="http://schemas.microsoft.com/office/drawing/2014/main" id="{8EAFF70F-7717-3693-BD18-C192BA662DFC}"/>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TextBox 4">
            <a:extLst>
              <a:ext uri="{FF2B5EF4-FFF2-40B4-BE49-F238E27FC236}">
                <a16:creationId xmlns:a16="http://schemas.microsoft.com/office/drawing/2014/main" id="{73ECF8A4-0B81-C057-4B84-37CD6ADEA07D}"/>
              </a:ext>
            </a:extLst>
          </p:cNvPr>
          <p:cNvSpPr txBox="1"/>
          <p:nvPr/>
        </p:nvSpPr>
        <p:spPr>
          <a:xfrm>
            <a:off x="381000" y="457200"/>
            <a:ext cx="7772400" cy="461665"/>
          </a:xfrm>
          <a:prstGeom prst="rect">
            <a:avLst/>
          </a:prstGeom>
          <a:noFill/>
        </p:spPr>
        <p:txBody>
          <a:bodyPr wrap="square" rtlCol="0">
            <a:spAutoFit/>
          </a:bodyPr>
          <a:lstStyle/>
          <a:p>
            <a:r>
              <a:rPr lang="en-US" sz="2400" dirty="0">
                <a:latin typeface="+mj-lt"/>
              </a:rPr>
              <a:t>Comment on single and multiple coordinates --</a:t>
            </a:r>
          </a:p>
        </p:txBody>
      </p:sp>
      <p:graphicFrame>
        <p:nvGraphicFramePr>
          <p:cNvPr id="6" name="Object 5">
            <a:extLst>
              <a:ext uri="{FF2B5EF4-FFF2-40B4-BE49-F238E27FC236}">
                <a16:creationId xmlns:a16="http://schemas.microsoft.com/office/drawing/2014/main" id="{F9A4A6D2-D838-6141-4262-F49336B6A372}"/>
              </a:ext>
            </a:extLst>
          </p:cNvPr>
          <p:cNvGraphicFramePr>
            <a:graphicFrameLocks noChangeAspect="1"/>
          </p:cNvGraphicFramePr>
          <p:nvPr>
            <p:extLst>
              <p:ext uri="{D42A27DB-BD31-4B8C-83A1-F6EECF244321}">
                <p14:modId xmlns:p14="http://schemas.microsoft.com/office/powerpoint/2010/main" val="2174851507"/>
              </p:ext>
            </p:extLst>
          </p:nvPr>
        </p:nvGraphicFramePr>
        <p:xfrm>
          <a:off x="76200" y="1524000"/>
          <a:ext cx="9019096" cy="3081337"/>
        </p:xfrm>
        <a:graphic>
          <a:graphicData uri="http://schemas.openxmlformats.org/presentationml/2006/ole">
            <mc:AlternateContent xmlns:mc="http://schemas.openxmlformats.org/markup-compatibility/2006">
              <mc:Choice xmlns:v="urn:schemas-microsoft-com:vml" Requires="v">
                <p:oleObj name="Equation" r:id="rId2" imgW="5092560" imgH="1739880" progId="Equation.DSMT4">
                  <p:embed/>
                </p:oleObj>
              </mc:Choice>
              <mc:Fallback>
                <p:oleObj name="Equation" r:id="rId2" imgW="5092560" imgH="1739880" progId="Equation.DSMT4">
                  <p:embed/>
                  <p:pic>
                    <p:nvPicPr>
                      <p:cNvPr id="0" name=""/>
                      <p:cNvPicPr/>
                      <p:nvPr/>
                    </p:nvPicPr>
                    <p:blipFill>
                      <a:blip r:embed="rId3"/>
                      <a:stretch>
                        <a:fillRect/>
                      </a:stretch>
                    </p:blipFill>
                    <p:spPr>
                      <a:xfrm>
                        <a:off x="76200" y="1524000"/>
                        <a:ext cx="9019096" cy="30813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119EB0D-FB9E-E7A8-10A4-E2AFC8C2E8E7}"/>
              </a:ext>
            </a:extLst>
          </p:cNvPr>
          <p:cNvSpPr txBox="1"/>
          <p:nvPr/>
        </p:nvSpPr>
        <p:spPr>
          <a:xfrm>
            <a:off x="266700" y="4763640"/>
            <a:ext cx="8001000" cy="1569660"/>
          </a:xfrm>
          <a:prstGeom prst="rect">
            <a:avLst/>
          </a:prstGeom>
          <a:noFill/>
        </p:spPr>
        <p:txBody>
          <a:bodyPr wrap="square" rtlCol="0">
            <a:spAutoFit/>
          </a:bodyPr>
          <a:lstStyle/>
          <a:p>
            <a:r>
              <a:rPr lang="en-US" sz="2400" dirty="0">
                <a:latin typeface="+mj-lt"/>
              </a:rPr>
              <a:t>Note that the trajectory  components can be independent (as in the case of cartesian coordinates and/or multiple particles or can be dependent in which case we can use the “trick” of Lagrange multipliers.</a:t>
            </a:r>
          </a:p>
        </p:txBody>
      </p:sp>
    </p:spTree>
    <p:extLst>
      <p:ext uri="{BB962C8B-B14F-4D97-AF65-F5344CB8AC3E}">
        <p14:creationId xmlns:p14="http://schemas.microsoft.com/office/powerpoint/2010/main" val="271322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81600" y="4838700"/>
            <a:ext cx="32766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6" name="Group 5"/>
          <p:cNvGrpSpPr/>
          <p:nvPr/>
        </p:nvGrpSpPr>
        <p:grpSpPr>
          <a:xfrm>
            <a:off x="685800" y="100774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1256371"/>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0" name=""/>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4102"/>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0" name=""/>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157926"/>
              </p:ext>
            </p:extLst>
          </p:nvPr>
        </p:nvGraphicFramePr>
        <p:xfrm>
          <a:off x="600075" y="2075286"/>
          <a:ext cx="7019925" cy="2983833"/>
        </p:xfrm>
        <a:graphic>
          <a:graphicData uri="http://schemas.openxmlformats.org/presentationml/2006/ole">
            <mc:AlternateContent xmlns:mc="http://schemas.openxmlformats.org/markup-compatibility/2006">
              <mc:Choice xmlns:v="urn:schemas-microsoft-com:vml" Requires="v">
                <p:oleObj name="Equation" r:id="rId7" imgW="5130720" imgH="2197080" progId="Equation.DSMT4">
                  <p:embed/>
                </p:oleObj>
              </mc:Choice>
              <mc:Fallback>
                <p:oleObj name="Equation" r:id="rId7" imgW="5130720" imgH="2197080" progId="Equation.DSMT4">
                  <p:embed/>
                  <p:pic>
                    <p:nvPicPr>
                      <p:cNvPr id="0" name=""/>
                      <p:cNvPicPr>
                        <a:picLocks noChangeAspect="1" noChangeArrowheads="1"/>
                      </p:cNvPicPr>
                      <p:nvPr/>
                    </p:nvPicPr>
                    <p:blipFill>
                      <a:blip r:embed="rId8"/>
                      <a:srcRect/>
                      <a:stretch>
                        <a:fillRect/>
                      </a:stretch>
                    </p:blipFill>
                    <p:spPr bwMode="auto">
                      <a:xfrm>
                        <a:off x="600075" y="2075286"/>
                        <a:ext cx="7019925" cy="298383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867815"/>
              </p:ext>
            </p:extLst>
          </p:nvPr>
        </p:nvGraphicFramePr>
        <p:xfrm>
          <a:off x="5181600" y="4928393"/>
          <a:ext cx="3268663" cy="1268413"/>
        </p:xfrm>
        <a:graphic>
          <a:graphicData uri="http://schemas.openxmlformats.org/presentationml/2006/ole">
            <mc:AlternateContent xmlns:mc="http://schemas.openxmlformats.org/markup-compatibility/2006">
              <mc:Choice xmlns:v="urn:schemas-microsoft-com:vml" Requires="v">
                <p:oleObj name="数式" r:id="rId9" imgW="1688760" imgH="660240" progId="Equation.3">
                  <p:embed/>
                </p:oleObj>
              </mc:Choice>
              <mc:Fallback>
                <p:oleObj name="数式" r:id="rId9" imgW="1688760" imgH="660240" progId="Equation.3">
                  <p:embed/>
                  <p:pic>
                    <p:nvPicPr>
                      <p:cNvPr id="0" name="Object 11"/>
                      <p:cNvPicPr>
                        <a:picLocks noChangeAspect="1" noChangeArrowheads="1"/>
                      </p:cNvPicPr>
                      <p:nvPr/>
                    </p:nvPicPr>
                    <p:blipFill>
                      <a:blip r:embed="rId10"/>
                      <a:srcRect/>
                      <a:stretch>
                        <a:fillRect/>
                      </a:stretch>
                    </p:blipFill>
                    <p:spPr bwMode="auto">
                      <a:xfrm>
                        <a:off x="5181600" y="4928393"/>
                        <a:ext cx="32686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2964308"/>
              </p:ext>
            </p:extLst>
          </p:nvPr>
        </p:nvGraphicFramePr>
        <p:xfrm>
          <a:off x="457200" y="5156834"/>
          <a:ext cx="4275234" cy="811530"/>
        </p:xfrm>
        <a:graphic>
          <a:graphicData uri="http://schemas.openxmlformats.org/presentationml/2006/ole">
            <mc:AlternateContent xmlns:mc="http://schemas.openxmlformats.org/markup-compatibility/2006">
              <mc:Choice xmlns:v="urn:schemas-microsoft-com:vml" Requires="v">
                <p:oleObj name="数式" r:id="rId11" imgW="1193760" imgH="228600" progId="Equation.3">
                  <p:embed/>
                </p:oleObj>
              </mc:Choice>
              <mc:Fallback>
                <p:oleObj name="数式" r:id="rId11" imgW="1193760" imgH="228600" progId="Equation.3">
                  <p:embed/>
                  <p:pic>
                    <p:nvPicPr>
                      <p:cNvPr id="0" name="Object 11"/>
                      <p:cNvPicPr>
                        <a:picLocks noChangeAspect="1" noChangeArrowheads="1"/>
                      </p:cNvPicPr>
                      <p:nvPr/>
                    </p:nvPicPr>
                    <p:blipFill>
                      <a:blip r:embed="rId12"/>
                      <a:srcRect/>
                      <a:stretch>
                        <a:fillRect/>
                      </a:stretch>
                    </p:blipFill>
                    <p:spPr bwMode="auto">
                      <a:xfrm>
                        <a:off x="457200" y="5156834"/>
                        <a:ext cx="4275234" cy="811530"/>
                      </a:xfrm>
                      <a:prstGeom prst="rect">
                        <a:avLst/>
                      </a:prstGeom>
                      <a:noFill/>
                      <a:ln>
                        <a:noFill/>
                      </a:ln>
                    </p:spPr>
                  </p:pic>
                </p:oleObj>
              </mc:Fallback>
            </mc:AlternateContent>
          </a:graphicData>
        </a:graphic>
      </p:graphicFrame>
      <p:sp>
        <p:nvSpPr>
          <p:cNvPr id="15" name="TextBox 14">
            <a:extLst>
              <a:ext uri="{FF2B5EF4-FFF2-40B4-BE49-F238E27FC236}">
                <a16:creationId xmlns:a16="http://schemas.microsoft.com/office/drawing/2014/main" id="{20C7743C-4ED1-4FCB-9C4C-5CD48F76641D}"/>
              </a:ext>
            </a:extLst>
          </p:cNvPr>
          <p:cNvSpPr txBox="1"/>
          <p:nvPr/>
        </p:nvSpPr>
        <p:spPr>
          <a:xfrm>
            <a:off x="152400" y="136525"/>
            <a:ext cx="8686800" cy="461665"/>
          </a:xfrm>
          <a:prstGeom prst="rect">
            <a:avLst/>
          </a:prstGeom>
          <a:noFill/>
        </p:spPr>
        <p:txBody>
          <a:bodyPr wrap="square" rtlCol="0">
            <a:spAutoFit/>
          </a:bodyPr>
          <a:lstStyle/>
          <a:p>
            <a:r>
              <a:rPr lang="en-US" sz="2400" dirty="0">
                <a:latin typeface="+mj-lt"/>
              </a:rPr>
              <a:t>Previously derived form for the </a:t>
            </a:r>
            <a:r>
              <a:rPr lang="en-US" sz="2400" dirty="0" err="1">
                <a:latin typeface="+mj-lt"/>
              </a:rPr>
              <a:t>Lagrangian</a:t>
            </a:r>
            <a:r>
              <a:rPr lang="en-US" sz="2400" dirty="0">
                <a:latin typeface="+mj-lt"/>
              </a:rPr>
              <a:t> --</a:t>
            </a:r>
          </a:p>
        </p:txBody>
      </p:sp>
    </p:spTree>
    <p:extLst>
      <p:ext uri="{BB962C8B-B14F-4D97-AF65-F5344CB8AC3E}">
        <p14:creationId xmlns:p14="http://schemas.microsoft.com/office/powerpoint/2010/main" val="407258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441833"/>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0" name=""/>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884506"/>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0" name=""/>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577817262"/>
              </p:ext>
            </p:extLst>
          </p:nvPr>
        </p:nvGraphicFramePr>
        <p:xfrm>
          <a:off x="1250951" y="1911350"/>
          <a:ext cx="5835650" cy="2827338"/>
        </p:xfrm>
        <a:graphic>
          <a:graphicData uri="http://schemas.openxmlformats.org/presentationml/2006/ole">
            <mc:AlternateContent xmlns:mc="http://schemas.openxmlformats.org/markup-compatibility/2006">
              <mc:Choice xmlns:v="urn:schemas-microsoft-com:vml" Requires="v">
                <p:oleObj name="数式" r:id="rId7" imgW="3213000" imgH="1473120" progId="Equation.3">
                  <p:embed/>
                </p:oleObj>
              </mc:Choice>
              <mc:Fallback>
                <p:oleObj name="数式" r:id="rId7" imgW="3213000" imgH="1473120" progId="Equation.3">
                  <p:embed/>
                  <p:pic>
                    <p:nvPicPr>
                      <p:cNvPr id="0" name=""/>
                      <p:cNvPicPr>
                        <a:picLocks noChangeAspect="1" noChangeArrowheads="1"/>
                      </p:cNvPicPr>
                      <p:nvPr/>
                    </p:nvPicPr>
                    <p:blipFill>
                      <a:blip r:embed="rId8"/>
                      <a:srcRect/>
                      <a:stretch>
                        <a:fillRect/>
                      </a:stretch>
                    </p:blipFill>
                    <p:spPr bwMode="auto">
                      <a:xfrm>
                        <a:off x="1250951" y="1911350"/>
                        <a:ext cx="5835650" cy="2827338"/>
                      </a:xfrm>
                      <a:prstGeom prst="rect">
                        <a:avLst/>
                      </a:prstGeom>
                      <a:noFill/>
                      <a:ln>
                        <a:noFill/>
                      </a:ln>
                    </p:spPr>
                  </p:pic>
                </p:oleObj>
              </mc:Fallback>
            </mc:AlternateContent>
          </a:graphicData>
        </a:graphic>
      </p:graphicFrame>
      <p:sp>
        <p:nvSpPr>
          <p:cNvPr id="5" name="TextBox 4"/>
          <p:cNvSpPr txBox="1"/>
          <p:nvPr/>
        </p:nvSpPr>
        <p:spPr>
          <a:xfrm>
            <a:off x="762000" y="4589889"/>
            <a:ext cx="6781800" cy="830997"/>
          </a:xfrm>
          <a:prstGeom prst="rect">
            <a:avLst/>
          </a:prstGeom>
          <a:noFill/>
        </p:spPr>
        <p:txBody>
          <a:bodyPr wrap="square" rtlCol="0">
            <a:spAutoFit/>
          </a:bodyPr>
          <a:lstStyle/>
          <a:p>
            <a:r>
              <a:rPr lang="en-US" sz="2400" dirty="0">
                <a:latin typeface="+mj-lt"/>
                <a:sym typeface="Wingdings" panose="05000000000000000000" pitchFamily="2" charset="2"/>
              </a:rPr>
              <a:t>Hamilton’s principle from the “backwards” application of the Euler-Lagrange equations to </a:t>
            </a:r>
            <a:endParaRPr lang="en-US" sz="2400" dirty="0">
              <a:latin typeface="+mj-lt"/>
            </a:endParaRPr>
          </a:p>
        </p:txBody>
      </p:sp>
      <p:graphicFrame>
        <p:nvGraphicFramePr>
          <p:cNvPr id="13" name="Object 12">
            <a:extLst>
              <a:ext uri="{FF2B5EF4-FFF2-40B4-BE49-F238E27FC236}">
                <a16:creationId xmlns:a16="http://schemas.microsoft.com/office/drawing/2014/main" id="{9D584F45-2C5D-49D3-BDCC-DAE24F504E3E}"/>
              </a:ext>
            </a:extLst>
          </p:cNvPr>
          <p:cNvGraphicFramePr>
            <a:graphicFrameLocks noChangeAspect="1"/>
          </p:cNvGraphicFramePr>
          <p:nvPr>
            <p:extLst>
              <p:ext uri="{D42A27DB-BD31-4B8C-83A1-F6EECF244321}">
                <p14:modId xmlns:p14="http://schemas.microsoft.com/office/powerpoint/2010/main" val="2829688887"/>
              </p:ext>
            </p:extLst>
          </p:nvPr>
        </p:nvGraphicFramePr>
        <p:xfrm>
          <a:off x="1277454" y="5509854"/>
          <a:ext cx="3904145" cy="899136"/>
        </p:xfrm>
        <a:graphic>
          <a:graphicData uri="http://schemas.openxmlformats.org/presentationml/2006/ole">
            <mc:AlternateContent xmlns:mc="http://schemas.openxmlformats.org/markup-compatibility/2006">
              <mc:Choice xmlns:v="urn:schemas-microsoft-com:vml" Requires="v">
                <p:oleObj name="Equation" r:id="rId9" imgW="2095200" imgH="482400" progId="Equation.DSMT4">
                  <p:embed/>
                </p:oleObj>
              </mc:Choice>
              <mc:Fallback>
                <p:oleObj name="Equation" r:id="rId9" imgW="2095200" imgH="482400" progId="Equation.DSMT4">
                  <p:embed/>
                  <p:pic>
                    <p:nvPicPr>
                      <p:cNvPr id="0" name=""/>
                      <p:cNvPicPr/>
                      <p:nvPr/>
                    </p:nvPicPr>
                    <p:blipFill>
                      <a:blip r:embed="rId10"/>
                      <a:stretch>
                        <a:fillRect/>
                      </a:stretch>
                    </p:blipFill>
                    <p:spPr>
                      <a:xfrm>
                        <a:off x="1277454" y="5509854"/>
                        <a:ext cx="3904145" cy="899136"/>
                      </a:xfrm>
                      <a:prstGeom prst="rect">
                        <a:avLst/>
                      </a:prstGeom>
                    </p:spPr>
                  </p:pic>
                </p:oleObj>
              </mc:Fallback>
            </mc:AlternateContent>
          </a:graphicData>
        </a:graphic>
      </p:graphicFrame>
    </p:spTree>
    <p:extLst>
      <p:ext uri="{BB962C8B-B14F-4D97-AF65-F5344CB8AC3E}">
        <p14:creationId xmlns:p14="http://schemas.microsoft.com/office/powerpoint/2010/main" val="183855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9/6/2023</a:t>
            </a:r>
            <a:endParaRPr lang="en-US" dirty="0"/>
          </a:p>
        </p:txBody>
      </p:sp>
      <p:sp>
        <p:nvSpPr>
          <p:cNvPr id="3" name="Footer Placeholder 2"/>
          <p:cNvSpPr>
            <a:spLocks noGrp="1"/>
          </p:cNvSpPr>
          <p:nvPr>
            <p:ph type="ftr" sz="quarter" idx="11"/>
          </p:nvPr>
        </p:nvSpPr>
        <p:spPr/>
        <p:txBody>
          <a:bodyPr/>
          <a:lstStyle/>
          <a:p>
            <a:r>
              <a:rPr lang="en-US"/>
              <a:t>PHY 711  Fall 2023 --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339967259"/>
              </p:ext>
            </p:extLst>
          </p:nvPr>
        </p:nvGraphicFramePr>
        <p:xfrm>
          <a:off x="76200" y="1617663"/>
          <a:ext cx="8818563"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0" name=""/>
                      <p:cNvPicPr>
                        <a:picLocks noChangeAspect="1" noChangeArrowheads="1"/>
                      </p:cNvPicPr>
                      <p:nvPr/>
                    </p:nvPicPr>
                    <p:blipFill>
                      <a:blip r:embed="rId4"/>
                      <a:srcRect/>
                      <a:stretch>
                        <a:fillRect/>
                      </a:stretch>
                    </p:blipFill>
                    <p:spPr bwMode="auto">
                      <a:xfrm>
                        <a:off x="76200" y="1617663"/>
                        <a:ext cx="8818563" cy="3317875"/>
                      </a:xfrm>
                      <a:prstGeom prst="rect">
                        <a:avLst/>
                      </a:prstGeom>
                      <a:noFill/>
                      <a:ln>
                        <a:noFill/>
                      </a:ln>
                    </p:spPr>
                  </p:pic>
                </p:oleObj>
              </mc:Fallback>
            </mc:AlternateContent>
          </a:graphicData>
        </a:graphic>
      </p:graphicFrame>
      <p:sp>
        <p:nvSpPr>
          <p:cNvPr id="5" name="TextBox 4"/>
          <p:cNvSpPr txBox="1"/>
          <p:nvPr/>
        </p:nvSpPr>
        <p:spPr>
          <a:xfrm>
            <a:off x="304800" y="200632"/>
            <a:ext cx="7848600" cy="1200329"/>
          </a:xfrm>
          <a:prstGeom prst="rect">
            <a:avLst/>
          </a:prstGeom>
          <a:noFill/>
        </p:spPr>
        <p:txBody>
          <a:bodyPr wrap="square" rtlCol="0">
            <a:spAutoFit/>
          </a:bodyPr>
          <a:lstStyle/>
          <a:p>
            <a:r>
              <a:rPr lang="en-US" sz="2400" dirty="0">
                <a:latin typeface="+mj-lt"/>
              </a:rPr>
              <a:t>Summary –</a:t>
            </a:r>
          </a:p>
          <a:p>
            <a:endParaRPr lang="en-US" sz="2400" dirty="0">
              <a:latin typeface="+mj-lt"/>
            </a:endParaRPr>
          </a:p>
          <a:p>
            <a:r>
              <a:rPr lang="en-US" sz="2400" dirty="0">
                <a:latin typeface="+mj-lt"/>
              </a:rPr>
              <a:t>Hamilton’s principle:</a:t>
            </a:r>
          </a:p>
        </p:txBody>
      </p:sp>
    </p:spTree>
    <p:extLst>
      <p:ext uri="{BB962C8B-B14F-4D97-AF65-F5344CB8AC3E}">
        <p14:creationId xmlns:p14="http://schemas.microsoft.com/office/powerpoint/2010/main" val="1838558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wfu">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9099</TotalTime>
  <Words>1150</Words>
  <Application>Microsoft Office PowerPoint</Application>
  <PresentationFormat>On-screen Show (4:3)</PresentationFormat>
  <Paragraphs>218</Paragraphs>
  <Slides>32</Slides>
  <Notes>25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32</vt:i4>
      </vt:variant>
    </vt:vector>
  </HeadingPairs>
  <TitlesOfParts>
    <vt:vector size="41" baseType="lpstr">
      <vt:lpstr>Arial</vt:lpstr>
      <vt:lpstr>Calibri</vt:lpstr>
      <vt:lpstr>Symbol</vt:lpstr>
      <vt:lpstr>Times New Roman</vt:lpstr>
      <vt:lpstr>Office Theme</vt:lpstr>
      <vt:lpstr>wfu</vt:lpstr>
      <vt:lpstr>数式</vt:lpstr>
      <vt:lpstr>Equation</vt:lpstr>
      <vt:lpstr>MathType 7.0 Equation</vt:lpstr>
      <vt:lpstr>PowerPoint Presentation</vt:lpstr>
      <vt:lpstr>Physics Colloquium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492</cp:revision>
  <cp:lastPrinted>2020-09-12T16:38:37Z</cp:lastPrinted>
  <dcterms:created xsi:type="dcterms:W3CDTF">2012-01-10T18:32:24Z</dcterms:created>
  <dcterms:modified xsi:type="dcterms:W3CDTF">2023-09-06T15:08:36Z</dcterms:modified>
  <cp:contentStatus/>
</cp:coreProperties>
</file>