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96" r:id="rId2"/>
    <p:sldId id="354" r:id="rId3"/>
    <p:sldId id="429" r:id="rId4"/>
    <p:sldId id="400" r:id="rId5"/>
    <p:sldId id="431" r:id="rId6"/>
    <p:sldId id="401" r:id="rId7"/>
    <p:sldId id="402" r:id="rId8"/>
    <p:sldId id="404" r:id="rId9"/>
    <p:sldId id="405" r:id="rId10"/>
    <p:sldId id="425" r:id="rId11"/>
    <p:sldId id="406" r:id="rId12"/>
    <p:sldId id="408" r:id="rId13"/>
    <p:sldId id="420" r:id="rId14"/>
    <p:sldId id="409" r:id="rId15"/>
    <p:sldId id="412" r:id="rId16"/>
    <p:sldId id="426" r:id="rId17"/>
    <p:sldId id="421" r:id="rId18"/>
    <p:sldId id="422" r:id="rId19"/>
    <p:sldId id="427" r:id="rId20"/>
    <p:sldId id="414" r:id="rId21"/>
    <p:sldId id="415" r:id="rId22"/>
    <p:sldId id="413" r:id="rId23"/>
    <p:sldId id="416" r:id="rId24"/>
    <p:sldId id="417"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4CBA"/>
    <a:srgbClr val="A06699"/>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autoAdjust="0"/>
    <p:restoredTop sz="94980" autoAdjust="0"/>
  </p:normalViewPr>
  <p:slideViewPr>
    <p:cSldViewPr>
      <p:cViewPr varScale="1">
        <p:scale>
          <a:sx n="70" d="100"/>
          <a:sy n="70" d="100"/>
        </p:scale>
        <p:origin x="512" y="68"/>
      </p:cViewPr>
      <p:guideLst>
        <p:guide orient="horz" pos="2160"/>
        <p:guide pos="2880"/>
      </p:guideLst>
    </p:cSldViewPr>
  </p:slideViewPr>
  <p:notesTextViewPr>
    <p:cViewPr>
      <p:scale>
        <a:sx n="1" d="1"/>
        <a:sy n="1" d="1"/>
      </p:scale>
      <p:origin x="0" y="0"/>
    </p:cViewPr>
  </p:notesTextViewPr>
  <p:sorterViewPr>
    <p:cViewPr>
      <p:scale>
        <a:sx n="100" d="100"/>
        <a:sy n="100" d="100"/>
      </p:scale>
      <p:origin x="0" y="49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9/7/2023</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9/7/2023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explore the mathematical and physical properties of the </a:t>
            </a:r>
            <a:r>
              <a:rPr lang="en-US" dirty="0" err="1"/>
              <a:t>Lagrangian</a:t>
            </a:r>
            <a:r>
              <a:rPr lang="en-US" dirty="0"/>
              <a:t> formalism.</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071521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Non-trivial example with constant magnetic field.</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91730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with a constant magnetic field.</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874590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Noting that the </a:t>
            </a:r>
            <a:r>
              <a:rPr lang="en-US" dirty="0" err="1"/>
              <a:t>Lagrangian</a:t>
            </a:r>
            <a:r>
              <a:rPr lang="en-US" dirty="0"/>
              <a:t> analysis generally results in second order differential equations.      We now explore the possibility of alternative formulations.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0845062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Digression on relationships between alternative coordinate formulations.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32313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Relationships for changing variables   of  general </a:t>
            </a:r>
            <a:r>
              <a:rPr lang="en-US" dirty="0" err="1"/>
              <a:t>functionsl</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894917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4444341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Examples from thermodynamic functions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8986683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Common thermodynamic energy </a:t>
            </a:r>
            <a:r>
              <a:rPr lang="en-US" dirty="0" err="1"/>
              <a:t>functiosn</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6243216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Relationships between the old and new variables.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9884820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Applying the ideas of variable change to the </a:t>
            </a:r>
            <a:r>
              <a:rPr lang="en-US" dirty="0" err="1"/>
              <a:t>Lagrangian</a:t>
            </a:r>
            <a:r>
              <a:rPr lang="en-US" dirty="0"/>
              <a:t> formulation.</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708753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schedule.     Home work from Lecture 10 due Monday.</a:t>
            </a:r>
          </a:p>
        </p:txBody>
      </p:sp>
      <p:sp>
        <p:nvSpPr>
          <p:cNvPr id="4" name="Slide Number Placeholder 3"/>
          <p:cNvSpPr>
            <a:spLocks noGrp="1"/>
          </p:cNvSpPr>
          <p:nvPr>
            <p:ph type="sldNum" sz="quarter" idx="5"/>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16625269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Transforming from the </a:t>
            </a:r>
            <a:r>
              <a:rPr lang="en-US" dirty="0" err="1"/>
              <a:t>Lagrangian</a:t>
            </a:r>
            <a:r>
              <a:rPr lang="en-US" dirty="0"/>
              <a:t> to Hamiltonian formulation of mechanics.      We will continue this discussion </a:t>
            </a:r>
            <a:r>
              <a:rPr lang="en-US"/>
              <a:t>on Friday</a:t>
            </a:r>
            <a:r>
              <a:rPr lang="en-US" dirty="0"/>
              <a:t>.</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3466421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1309488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Euler-Lagrange equations with a focus on finding constants of the motion.</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7713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Simple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805231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 using different coordinates.</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792546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“alternative” form of Euler-Lagrange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47775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constant of the motion found from the </a:t>
            </a:r>
            <a:r>
              <a:rPr lang="en-US" dirty="0" err="1"/>
              <a:t>Lagrangian</a:t>
            </a:r>
            <a:r>
              <a:rPr lang="en-US" dirty="0"/>
              <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2475377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896323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9/8/2023</a:t>
            </a:r>
            <a:endParaRPr lang="en-US" dirty="0"/>
          </a:p>
        </p:txBody>
      </p:sp>
      <p:sp>
        <p:nvSpPr>
          <p:cNvPr id="5" name="Footer Placeholder 4"/>
          <p:cNvSpPr>
            <a:spLocks noGrp="1"/>
          </p:cNvSpPr>
          <p:nvPr>
            <p:ph type="ftr" sz="quarter" idx="11"/>
          </p:nvPr>
        </p:nvSpPr>
        <p:spPr/>
        <p:txBody>
          <a:bodyPr/>
          <a:lstStyle/>
          <a:p>
            <a:r>
              <a:rPr lang="en-US"/>
              <a:t>PHY 711  Fall 2023 --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9/8/2023</a:t>
            </a:r>
            <a:endParaRPr lang="en-US" dirty="0"/>
          </a:p>
        </p:txBody>
      </p:sp>
      <p:sp>
        <p:nvSpPr>
          <p:cNvPr id="5" name="Footer Placeholder 4"/>
          <p:cNvSpPr>
            <a:spLocks noGrp="1"/>
          </p:cNvSpPr>
          <p:nvPr>
            <p:ph type="ftr" sz="quarter" idx="11"/>
          </p:nvPr>
        </p:nvSpPr>
        <p:spPr/>
        <p:txBody>
          <a:bodyPr/>
          <a:lstStyle/>
          <a:p>
            <a:r>
              <a:rPr lang="en-US"/>
              <a:t>PHY 711  Fall 2023 --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9/8/2023</a:t>
            </a:r>
            <a:endParaRPr lang="en-US" dirty="0"/>
          </a:p>
        </p:txBody>
      </p:sp>
      <p:sp>
        <p:nvSpPr>
          <p:cNvPr id="5" name="Footer Placeholder 4"/>
          <p:cNvSpPr>
            <a:spLocks noGrp="1"/>
          </p:cNvSpPr>
          <p:nvPr>
            <p:ph type="ftr" sz="quarter" idx="11"/>
          </p:nvPr>
        </p:nvSpPr>
        <p:spPr/>
        <p:txBody>
          <a:bodyPr/>
          <a:lstStyle/>
          <a:p>
            <a:r>
              <a:rPr lang="en-US"/>
              <a:t>PHY 711  Fall 2023 --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9/8/2023</a:t>
            </a:r>
            <a:endParaRPr lang="en-US" dirty="0"/>
          </a:p>
        </p:txBody>
      </p:sp>
      <p:sp>
        <p:nvSpPr>
          <p:cNvPr id="5" name="Footer Placeholder 4"/>
          <p:cNvSpPr>
            <a:spLocks noGrp="1"/>
          </p:cNvSpPr>
          <p:nvPr>
            <p:ph type="ftr" sz="quarter" idx="11"/>
          </p:nvPr>
        </p:nvSpPr>
        <p:spPr/>
        <p:txBody>
          <a:bodyPr/>
          <a:lstStyle/>
          <a:p>
            <a:r>
              <a:rPr lang="en-US"/>
              <a:t>PHY 711  Fall 2023 --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9/8/2023</a:t>
            </a:r>
            <a:endParaRPr lang="en-US" dirty="0"/>
          </a:p>
        </p:txBody>
      </p:sp>
      <p:sp>
        <p:nvSpPr>
          <p:cNvPr id="5" name="Footer Placeholder 4"/>
          <p:cNvSpPr>
            <a:spLocks noGrp="1"/>
          </p:cNvSpPr>
          <p:nvPr>
            <p:ph type="ftr" sz="quarter" idx="11"/>
          </p:nvPr>
        </p:nvSpPr>
        <p:spPr/>
        <p:txBody>
          <a:bodyPr/>
          <a:lstStyle/>
          <a:p>
            <a:r>
              <a:rPr lang="en-US"/>
              <a:t>PHY 711  Fall 2023 -- Lecture 6</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9/8/2023</a:t>
            </a:r>
            <a:endParaRPr lang="en-US" dirty="0"/>
          </a:p>
        </p:txBody>
      </p:sp>
      <p:sp>
        <p:nvSpPr>
          <p:cNvPr id="6" name="Footer Placeholder 5"/>
          <p:cNvSpPr>
            <a:spLocks noGrp="1"/>
          </p:cNvSpPr>
          <p:nvPr>
            <p:ph type="ftr" sz="quarter" idx="11"/>
          </p:nvPr>
        </p:nvSpPr>
        <p:spPr/>
        <p:txBody>
          <a:bodyPr/>
          <a:lstStyle/>
          <a:p>
            <a:r>
              <a:rPr lang="en-US"/>
              <a:t>PHY 711  Fall 2023 -- Lecture 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9/8/2023</a:t>
            </a:r>
            <a:endParaRPr lang="en-US" dirty="0"/>
          </a:p>
        </p:txBody>
      </p:sp>
      <p:sp>
        <p:nvSpPr>
          <p:cNvPr id="8" name="Footer Placeholder 7"/>
          <p:cNvSpPr>
            <a:spLocks noGrp="1"/>
          </p:cNvSpPr>
          <p:nvPr>
            <p:ph type="ftr" sz="quarter" idx="11"/>
          </p:nvPr>
        </p:nvSpPr>
        <p:spPr/>
        <p:txBody>
          <a:bodyPr/>
          <a:lstStyle/>
          <a:p>
            <a:r>
              <a:rPr lang="en-US"/>
              <a:t>PHY 711  Fall 2023 -- Lecture 6</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9/8/2023</a:t>
            </a:r>
            <a:endParaRPr lang="en-US" dirty="0"/>
          </a:p>
        </p:txBody>
      </p:sp>
      <p:sp>
        <p:nvSpPr>
          <p:cNvPr id="4" name="Footer Placeholder 3"/>
          <p:cNvSpPr>
            <a:spLocks noGrp="1"/>
          </p:cNvSpPr>
          <p:nvPr>
            <p:ph type="ftr" sz="quarter" idx="11"/>
          </p:nvPr>
        </p:nvSpPr>
        <p:spPr/>
        <p:txBody>
          <a:bodyPr/>
          <a:lstStyle/>
          <a:p>
            <a:r>
              <a:rPr lang="en-US"/>
              <a:t>PHY 711  Fall 2023 -- Lecture 6</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400" b="1"/>
            </a:lvl1pPr>
          </a:lstStyle>
          <a:p>
            <a:r>
              <a:rPr lang="en-US"/>
              <a:t>9/8/2023</a:t>
            </a:r>
            <a:endParaRPr lang="en-US" dirty="0"/>
          </a:p>
        </p:txBody>
      </p:sp>
      <p:sp>
        <p:nvSpPr>
          <p:cNvPr id="3" name="Footer Placeholder 2"/>
          <p:cNvSpPr>
            <a:spLocks noGrp="1"/>
          </p:cNvSpPr>
          <p:nvPr>
            <p:ph type="ftr" sz="quarter" idx="11"/>
          </p:nvPr>
        </p:nvSpPr>
        <p:spPr>
          <a:xfrm>
            <a:off x="2667000" y="6356350"/>
            <a:ext cx="3810000" cy="365125"/>
          </a:xfrm>
        </p:spPr>
        <p:txBody>
          <a:bodyPr/>
          <a:lstStyle>
            <a:lvl1pPr>
              <a:defRPr sz="1400" b="1"/>
            </a:lvl1p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9/8/2023</a:t>
            </a:r>
            <a:endParaRPr lang="en-US" dirty="0"/>
          </a:p>
        </p:txBody>
      </p:sp>
      <p:sp>
        <p:nvSpPr>
          <p:cNvPr id="6" name="Footer Placeholder 5"/>
          <p:cNvSpPr>
            <a:spLocks noGrp="1"/>
          </p:cNvSpPr>
          <p:nvPr>
            <p:ph type="ftr" sz="quarter" idx="11"/>
          </p:nvPr>
        </p:nvSpPr>
        <p:spPr/>
        <p:txBody>
          <a:bodyPr/>
          <a:lstStyle/>
          <a:p>
            <a:r>
              <a:rPr lang="en-US"/>
              <a:t>PHY 711  Fall 2023 -- Lecture 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9/8/2023</a:t>
            </a:r>
            <a:endParaRPr lang="en-US" dirty="0"/>
          </a:p>
        </p:txBody>
      </p:sp>
      <p:sp>
        <p:nvSpPr>
          <p:cNvPr id="6" name="Footer Placeholder 5"/>
          <p:cNvSpPr>
            <a:spLocks noGrp="1"/>
          </p:cNvSpPr>
          <p:nvPr>
            <p:ph type="ftr" sz="quarter" idx="11"/>
          </p:nvPr>
        </p:nvSpPr>
        <p:spPr/>
        <p:txBody>
          <a:bodyPr/>
          <a:lstStyle/>
          <a:p>
            <a:r>
              <a:rPr lang="en-US"/>
              <a:t>PHY 711  Fall 2023 -- Lecture 6</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9/8/2023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2023 -- Lecture 6</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8.bin"/><Relationship Id="rId1" Type="http://schemas.openxmlformats.org/officeDocument/2006/relationships/slideLayout" Target="../slideLayouts/slideLayout7.xml"/><Relationship Id="rId5" Type="http://schemas.openxmlformats.org/officeDocument/2006/relationships/image" Target="../media/image11.w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3.wmf"/><Relationship Id="rId5" Type="http://schemas.openxmlformats.org/officeDocument/2006/relationships/oleObject" Target="../embeddings/oleObject11.bin"/><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5.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6.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17.wmf"/></Relationships>
</file>

<file path=ppt/slides/_rels/slide15.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19.wmf"/><Relationship Id="rId5" Type="http://schemas.openxmlformats.org/officeDocument/2006/relationships/oleObject" Target="../embeddings/oleObject17.bin"/><Relationship Id="rId4" Type="http://schemas.openxmlformats.org/officeDocument/2006/relationships/image" Target="../media/image18.wmf"/></Relationships>
</file>

<file path=ppt/slides/_rels/slide16.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oleObject" Target="../embeddings/oleObject19.bin"/><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oleObject" Target="../embeddings/oleObject21.bin"/><Relationship Id="rId4" Type="http://schemas.openxmlformats.org/officeDocument/2006/relationships/image" Target="../media/image19.wmf"/></Relationships>
</file>

<file path=ppt/slides/_rels/slide18.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22.bin"/><Relationship Id="rId7" Type="http://schemas.openxmlformats.org/officeDocument/2006/relationships/oleObject" Target="../embeddings/oleObject24.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3.wmf"/><Relationship Id="rId11" Type="http://schemas.openxmlformats.org/officeDocument/2006/relationships/image" Target="../media/image26.png"/><Relationship Id="rId5" Type="http://schemas.openxmlformats.org/officeDocument/2006/relationships/oleObject" Target="../embeddings/oleObject23.bin"/><Relationship Id="rId10" Type="http://schemas.openxmlformats.org/officeDocument/2006/relationships/image" Target="../media/image25.wmf"/><Relationship Id="rId4" Type="http://schemas.openxmlformats.org/officeDocument/2006/relationships/image" Target="../media/image19.wmf"/><Relationship Id="rId9" Type="http://schemas.openxmlformats.org/officeDocument/2006/relationships/oleObject" Target="../embeddings/oleObject25.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7.wmf"/></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8.bin"/><Relationship Id="rId4" Type="http://schemas.openxmlformats.org/officeDocument/2006/relationships/image" Target="../media/image2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31.bin"/><Relationship Id="rId4" Type="http://schemas.openxmlformats.org/officeDocument/2006/relationships/image" Target="../media/image32.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4.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8.wmf"/><Relationship Id="rId5" Type="http://schemas.openxmlformats.org/officeDocument/2006/relationships/oleObject" Target="../embeddings/oleObject6.bin"/><Relationship Id="rId4"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endParaRPr lang="en-US" dirty="0"/>
          </a:p>
        </p:txBody>
      </p:sp>
      <p:sp>
        <p:nvSpPr>
          <p:cNvPr id="3" name="Footer Placeholder 2"/>
          <p:cNvSpPr>
            <a:spLocks noGrp="1"/>
          </p:cNvSpPr>
          <p:nvPr>
            <p:ph type="ftr" sz="quarter" idx="11"/>
          </p:nvPr>
        </p:nvSpPr>
        <p:spPr/>
        <p:txBody>
          <a:body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457200"/>
            <a:ext cx="9144000" cy="5078313"/>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Discussion of Lecture 6 -- Chap. 3 &amp; 6 (F &amp;W)</a:t>
            </a:r>
          </a:p>
          <a:p>
            <a:pPr algn="ctr"/>
            <a:endParaRPr lang="en-US" sz="3200" b="1" dirty="0"/>
          </a:p>
          <a:p>
            <a:pPr algn="ctr"/>
            <a:r>
              <a:rPr lang="en-US" sz="2400" b="1" dirty="0">
                <a:solidFill>
                  <a:srgbClr val="904CBA"/>
                </a:solidFill>
              </a:rPr>
              <a:t>Details and extensions of </a:t>
            </a:r>
            <a:r>
              <a:rPr lang="en-US" sz="2400" b="1" dirty="0" err="1">
                <a:solidFill>
                  <a:srgbClr val="904CBA"/>
                </a:solidFill>
              </a:rPr>
              <a:t>Lagrangian</a:t>
            </a:r>
            <a:r>
              <a:rPr lang="en-US" sz="2400" b="1" dirty="0">
                <a:solidFill>
                  <a:srgbClr val="904CBA"/>
                </a:solidFill>
              </a:rPr>
              <a:t> mechanics</a:t>
            </a:r>
          </a:p>
          <a:p>
            <a:pPr marL="1428750" lvl="3" indent="-514350">
              <a:spcBef>
                <a:spcPct val="50000"/>
              </a:spcBef>
              <a:buFont typeface="+mj-lt"/>
              <a:buAutoNum type="arabicPeriod"/>
            </a:pPr>
            <a:r>
              <a:rPr lang="en-US" sz="2400" b="1" dirty="0">
                <a:solidFill>
                  <a:schemeClr val="folHlink"/>
                </a:solidFill>
              </a:rPr>
              <a:t>Constants of the motion</a:t>
            </a:r>
          </a:p>
          <a:p>
            <a:pPr marL="1428750" lvl="3" indent="-514350">
              <a:spcBef>
                <a:spcPct val="50000"/>
              </a:spcBef>
              <a:buFont typeface="+mj-lt"/>
              <a:buAutoNum type="arabicPeriod"/>
            </a:pPr>
            <a:r>
              <a:rPr lang="en-US" sz="2400" b="1" dirty="0">
                <a:solidFill>
                  <a:schemeClr val="folHlink"/>
                </a:solidFill>
              </a:rPr>
              <a:t>Conserved quantities</a:t>
            </a:r>
          </a:p>
          <a:p>
            <a:pPr marL="1428750" lvl="3" indent="-514350">
              <a:spcBef>
                <a:spcPct val="50000"/>
              </a:spcBef>
              <a:buFont typeface="+mj-lt"/>
              <a:buAutoNum type="arabicPeriod"/>
            </a:pPr>
            <a:r>
              <a:rPr lang="en-US" sz="2400" b="1" dirty="0">
                <a:solidFill>
                  <a:schemeClr val="folHlink"/>
                </a:solidFill>
              </a:rPr>
              <a:t>Legendre transformations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2BE68A-5618-413D-A084-7BB3C79C4A8D}"/>
              </a:ext>
            </a:extLst>
          </p:cNvPr>
          <p:cNvSpPr>
            <a:spLocks noGrp="1"/>
          </p:cNvSpPr>
          <p:nvPr>
            <p:ph type="dt" sz="half" idx="10"/>
          </p:nvPr>
        </p:nvSpPr>
        <p:spPr/>
        <p:txBody>
          <a:bodyPr/>
          <a:lstStyle/>
          <a:p>
            <a:r>
              <a:rPr lang="en-US"/>
              <a:t>9/8/2023</a:t>
            </a:r>
            <a:endParaRPr lang="en-US" dirty="0"/>
          </a:p>
        </p:txBody>
      </p:sp>
      <p:sp>
        <p:nvSpPr>
          <p:cNvPr id="3" name="Footer Placeholder 2">
            <a:extLst>
              <a:ext uri="{FF2B5EF4-FFF2-40B4-BE49-F238E27FC236}">
                <a16:creationId xmlns:a16="http://schemas.microsoft.com/office/drawing/2014/main" id="{129A0968-7C70-4D05-816D-12B35DA6AEDE}"/>
              </a:ext>
            </a:extLst>
          </p:cNvPr>
          <p:cNvSpPr>
            <a:spLocks noGrp="1"/>
          </p:cNvSpPr>
          <p:nvPr>
            <p:ph type="ftr" sz="quarter" idx="11"/>
          </p:nvPr>
        </p:nvSpPr>
        <p:spPr/>
        <p:txBody>
          <a:bodyPr/>
          <a:lstStyle/>
          <a:p>
            <a:r>
              <a:rPr lang="en-US"/>
              <a:t>PHY 711  Fall 2023 -- Lecture 6</a:t>
            </a:r>
            <a:endParaRPr lang="en-US" dirty="0"/>
          </a:p>
        </p:txBody>
      </p:sp>
      <p:sp>
        <p:nvSpPr>
          <p:cNvPr id="4" name="Slide Number Placeholder 3">
            <a:extLst>
              <a:ext uri="{FF2B5EF4-FFF2-40B4-BE49-F238E27FC236}">
                <a16:creationId xmlns:a16="http://schemas.microsoft.com/office/drawing/2014/main" id="{1FA97B7A-D98A-43E9-9723-1C342A9BB25F}"/>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659EFEC1-9B10-432C-92FA-1BF9F8D6085C}"/>
              </a:ext>
            </a:extLst>
          </p:cNvPr>
          <p:cNvSpPr txBox="1"/>
          <p:nvPr/>
        </p:nvSpPr>
        <p:spPr>
          <a:xfrm>
            <a:off x="453887" y="3483417"/>
            <a:ext cx="6553200" cy="461665"/>
          </a:xfrm>
          <a:prstGeom prst="rect">
            <a:avLst/>
          </a:prstGeom>
          <a:noFill/>
        </p:spPr>
        <p:txBody>
          <a:bodyPr wrap="square" rtlCol="0">
            <a:spAutoFit/>
          </a:bodyPr>
          <a:lstStyle/>
          <a:p>
            <a:r>
              <a:rPr lang="en-US" sz="2400" dirty="0">
                <a:latin typeface="+mj-lt"/>
              </a:rPr>
              <a:t>Why might this be useful?</a:t>
            </a:r>
          </a:p>
        </p:txBody>
      </p:sp>
      <p:graphicFrame>
        <p:nvGraphicFramePr>
          <p:cNvPr id="6" name="Object 5">
            <a:extLst>
              <a:ext uri="{FF2B5EF4-FFF2-40B4-BE49-F238E27FC236}">
                <a16:creationId xmlns:a16="http://schemas.microsoft.com/office/drawing/2014/main" id="{37EB39C1-84B1-4E6D-B578-BCF64883E512}"/>
              </a:ext>
            </a:extLst>
          </p:cNvPr>
          <p:cNvGraphicFramePr>
            <a:graphicFrameLocks noChangeAspect="1"/>
          </p:cNvGraphicFramePr>
          <p:nvPr>
            <p:extLst>
              <p:ext uri="{D42A27DB-BD31-4B8C-83A1-F6EECF244321}">
                <p14:modId xmlns:p14="http://schemas.microsoft.com/office/powerpoint/2010/main" val="846267476"/>
              </p:ext>
            </p:extLst>
          </p:nvPr>
        </p:nvGraphicFramePr>
        <p:xfrm>
          <a:off x="453887" y="422229"/>
          <a:ext cx="3560762" cy="976313"/>
        </p:xfrm>
        <a:graphic>
          <a:graphicData uri="http://schemas.openxmlformats.org/presentationml/2006/ole">
            <mc:AlternateContent xmlns:mc="http://schemas.openxmlformats.org/markup-compatibility/2006">
              <mc:Choice xmlns:v="urn:schemas-microsoft-com:vml" Requires="v">
                <p:oleObj name="Equation" r:id="rId2" imgW="1841400" imgH="507960" progId="Equation.DSMT4">
                  <p:embed/>
                </p:oleObj>
              </mc:Choice>
              <mc:Fallback>
                <p:oleObj name="Equation" r:id="rId2" imgW="1841400" imgH="507960" progId="Equation.DSMT4">
                  <p:embed/>
                  <p:pic>
                    <p:nvPicPr>
                      <p:cNvPr id="7" name="Object 6"/>
                      <p:cNvPicPr>
                        <a:picLocks noChangeAspect="1" noChangeArrowheads="1"/>
                      </p:cNvPicPr>
                      <p:nvPr/>
                    </p:nvPicPr>
                    <p:blipFill>
                      <a:blip r:embed="rId3"/>
                      <a:srcRect/>
                      <a:stretch>
                        <a:fillRect/>
                      </a:stretch>
                    </p:blipFill>
                    <p:spPr bwMode="auto">
                      <a:xfrm>
                        <a:off x="453887" y="422229"/>
                        <a:ext cx="3560762" cy="97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a:extLst>
              <a:ext uri="{FF2B5EF4-FFF2-40B4-BE49-F238E27FC236}">
                <a16:creationId xmlns:a16="http://schemas.microsoft.com/office/drawing/2014/main" id="{579DB1B7-D395-45C3-9611-D007F932D6F2}"/>
              </a:ext>
            </a:extLst>
          </p:cNvPr>
          <p:cNvGraphicFramePr>
            <a:graphicFrameLocks noChangeAspect="1"/>
          </p:cNvGraphicFramePr>
          <p:nvPr>
            <p:extLst>
              <p:ext uri="{D42A27DB-BD31-4B8C-83A1-F6EECF244321}">
                <p14:modId xmlns:p14="http://schemas.microsoft.com/office/powerpoint/2010/main" val="2276623638"/>
              </p:ext>
            </p:extLst>
          </p:nvPr>
        </p:nvGraphicFramePr>
        <p:xfrm>
          <a:off x="424070" y="1282918"/>
          <a:ext cx="5949950" cy="777875"/>
        </p:xfrm>
        <a:graphic>
          <a:graphicData uri="http://schemas.openxmlformats.org/presentationml/2006/ole">
            <mc:AlternateContent xmlns:mc="http://schemas.openxmlformats.org/markup-compatibility/2006">
              <mc:Choice xmlns:v="urn:schemas-microsoft-com:vml" Requires="v">
                <p:oleObj name="Equation" r:id="rId4" imgW="4736880" imgH="622080" progId="Equation.DSMT4">
                  <p:embed/>
                </p:oleObj>
              </mc:Choice>
              <mc:Fallback>
                <p:oleObj name="Equation" r:id="rId4" imgW="4736880" imgH="622080" progId="Equation.DSMT4">
                  <p:embed/>
                  <p:pic>
                    <p:nvPicPr>
                      <p:cNvPr id="8" name="Object 7"/>
                      <p:cNvPicPr>
                        <a:picLocks noChangeAspect="1" noChangeArrowheads="1"/>
                      </p:cNvPicPr>
                      <p:nvPr/>
                    </p:nvPicPr>
                    <p:blipFill>
                      <a:blip r:embed="rId5"/>
                      <a:srcRect/>
                      <a:stretch>
                        <a:fillRect/>
                      </a:stretch>
                    </p:blipFill>
                    <p:spPr bwMode="auto">
                      <a:xfrm>
                        <a:off x="424070" y="1282918"/>
                        <a:ext cx="5949950" cy="777875"/>
                      </a:xfrm>
                      <a:prstGeom prst="rect">
                        <a:avLst/>
                      </a:prstGeom>
                      <a:noFill/>
                      <a:ln>
                        <a:noFill/>
                      </a:ln>
                    </p:spPr>
                  </p:pic>
                </p:oleObj>
              </mc:Fallback>
            </mc:AlternateContent>
          </a:graphicData>
        </a:graphic>
      </p:graphicFrame>
      <p:sp>
        <p:nvSpPr>
          <p:cNvPr id="8" name="TextBox 7">
            <a:extLst>
              <a:ext uri="{FF2B5EF4-FFF2-40B4-BE49-F238E27FC236}">
                <a16:creationId xmlns:a16="http://schemas.microsoft.com/office/drawing/2014/main" id="{4859B4C4-8679-477C-8A08-3F67A418AEF2}"/>
              </a:ext>
            </a:extLst>
          </p:cNvPr>
          <p:cNvSpPr txBox="1"/>
          <p:nvPr/>
        </p:nvSpPr>
        <p:spPr>
          <a:xfrm>
            <a:off x="4343400" y="910385"/>
            <a:ext cx="3352800" cy="461665"/>
          </a:xfrm>
          <a:prstGeom prst="rect">
            <a:avLst/>
          </a:prstGeom>
          <a:noFill/>
        </p:spPr>
        <p:txBody>
          <a:bodyPr wrap="square" rtlCol="0">
            <a:spAutoFit/>
          </a:bodyPr>
          <a:lstStyle/>
          <a:p>
            <a:r>
              <a:rPr lang="en-US" sz="2400" dirty="0">
                <a:latin typeface="+mj-lt"/>
                <a:sym typeface="Wingdings" panose="05000000000000000000" pitchFamily="2" charset="2"/>
              </a:rPr>
              <a:t>3 variable functions</a:t>
            </a:r>
            <a:endParaRPr lang="en-US" sz="2400" dirty="0">
              <a:latin typeface="+mj-lt"/>
            </a:endParaRPr>
          </a:p>
        </p:txBody>
      </p:sp>
      <p:sp>
        <p:nvSpPr>
          <p:cNvPr id="9" name="TextBox 8">
            <a:extLst>
              <a:ext uri="{FF2B5EF4-FFF2-40B4-BE49-F238E27FC236}">
                <a16:creationId xmlns:a16="http://schemas.microsoft.com/office/drawing/2014/main" id="{14D29672-FB9D-4367-B09D-08BBA5375229}"/>
              </a:ext>
            </a:extLst>
          </p:cNvPr>
          <p:cNvSpPr txBox="1"/>
          <p:nvPr/>
        </p:nvSpPr>
        <p:spPr>
          <a:xfrm>
            <a:off x="2362200" y="2052935"/>
            <a:ext cx="3352800" cy="461665"/>
          </a:xfrm>
          <a:prstGeom prst="rect">
            <a:avLst/>
          </a:prstGeom>
          <a:noFill/>
        </p:spPr>
        <p:txBody>
          <a:bodyPr wrap="square" rtlCol="0">
            <a:spAutoFit/>
          </a:bodyPr>
          <a:lstStyle/>
          <a:p>
            <a:r>
              <a:rPr lang="en-US" sz="2400" dirty="0">
                <a:latin typeface="+mj-lt"/>
                <a:sym typeface="Wingdings" panose="05000000000000000000" pitchFamily="2" charset="2"/>
              </a:rPr>
              <a:t>1 variable function</a:t>
            </a:r>
            <a:endParaRPr lang="en-US" sz="2400" dirty="0">
              <a:latin typeface="+mj-lt"/>
            </a:endParaRPr>
          </a:p>
        </p:txBody>
      </p:sp>
    </p:spTree>
    <p:extLst>
      <p:ext uri="{BB962C8B-B14F-4D97-AF65-F5344CB8AC3E}">
        <p14:creationId xmlns:p14="http://schemas.microsoft.com/office/powerpoint/2010/main" val="2704721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endParaRPr lang="en-US" dirty="0"/>
          </a:p>
        </p:txBody>
      </p:sp>
      <p:sp>
        <p:nvSpPr>
          <p:cNvPr id="3" name="Footer Placeholder 2"/>
          <p:cNvSpPr>
            <a:spLocks noGrp="1"/>
          </p:cNvSpPr>
          <p:nvPr>
            <p:ph type="ftr" sz="quarter" idx="11"/>
          </p:nvPr>
        </p:nvSpPr>
        <p:spPr/>
        <p:txBody>
          <a:body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304800" y="76200"/>
            <a:ext cx="8153400" cy="461665"/>
          </a:xfrm>
          <a:prstGeom prst="rect">
            <a:avLst/>
          </a:prstGeom>
          <a:noFill/>
        </p:spPr>
        <p:txBody>
          <a:bodyPr wrap="square" rtlCol="0">
            <a:spAutoFit/>
          </a:bodyPr>
          <a:lstStyle/>
          <a:p>
            <a:r>
              <a:rPr lang="en-US" sz="2400" dirty="0">
                <a:latin typeface="+mj-lt"/>
              </a:rPr>
              <a:t>Additional constant of the motion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82177154"/>
              </p:ext>
            </p:extLst>
          </p:nvPr>
        </p:nvGraphicFramePr>
        <p:xfrm>
          <a:off x="838200" y="381000"/>
          <a:ext cx="4791075" cy="2565400"/>
        </p:xfrm>
        <a:graphic>
          <a:graphicData uri="http://schemas.openxmlformats.org/presentationml/2006/ole">
            <mc:AlternateContent xmlns:mc="http://schemas.openxmlformats.org/markup-compatibility/2006">
              <mc:Choice xmlns:v="urn:schemas-microsoft-com:vml" Requires="v">
                <p:oleObj name="数式" r:id="rId3" imgW="2476440" imgH="1333440" progId="Equation.3">
                  <p:embed/>
                </p:oleObj>
              </mc:Choice>
              <mc:Fallback>
                <p:oleObj name="数式" r:id="rId3" imgW="2476440" imgH="1333440" progId="Equation.3">
                  <p:embed/>
                  <p:pic>
                    <p:nvPicPr>
                      <p:cNvPr id="0" name=""/>
                      <p:cNvPicPr>
                        <a:picLocks noChangeAspect="1" noChangeArrowheads="1"/>
                      </p:cNvPicPr>
                      <p:nvPr/>
                    </p:nvPicPr>
                    <p:blipFill>
                      <a:blip r:embed="rId4"/>
                      <a:srcRect/>
                      <a:stretch>
                        <a:fillRect/>
                      </a:stretch>
                    </p:blipFill>
                    <p:spPr bwMode="auto">
                      <a:xfrm>
                        <a:off x="838200" y="381000"/>
                        <a:ext cx="4791075"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019322378"/>
              </p:ext>
            </p:extLst>
          </p:nvPr>
        </p:nvGraphicFramePr>
        <p:xfrm>
          <a:off x="1184275" y="2951163"/>
          <a:ext cx="6165850" cy="2393950"/>
        </p:xfrm>
        <a:graphic>
          <a:graphicData uri="http://schemas.openxmlformats.org/presentationml/2006/ole">
            <mc:AlternateContent xmlns:mc="http://schemas.openxmlformats.org/markup-compatibility/2006">
              <mc:Choice xmlns:v="urn:schemas-microsoft-com:vml" Requires="v">
                <p:oleObj name="Equation" r:id="rId5" imgW="3187440" imgH="1244520" progId="Equation.DSMT4">
                  <p:embed/>
                </p:oleObj>
              </mc:Choice>
              <mc:Fallback>
                <p:oleObj name="Equation" r:id="rId5" imgW="3187440" imgH="1244520" progId="Equation.DSMT4">
                  <p:embed/>
                  <p:pic>
                    <p:nvPicPr>
                      <p:cNvPr id="0" name="Object 5"/>
                      <p:cNvPicPr>
                        <a:picLocks noChangeAspect="1" noChangeArrowheads="1"/>
                      </p:cNvPicPr>
                      <p:nvPr/>
                    </p:nvPicPr>
                    <p:blipFill>
                      <a:blip r:embed="rId6"/>
                      <a:srcRect/>
                      <a:stretch>
                        <a:fillRect/>
                      </a:stretch>
                    </p:blipFill>
                    <p:spPr bwMode="auto">
                      <a:xfrm>
                        <a:off x="1184275" y="2951163"/>
                        <a:ext cx="6165850"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597559040"/>
              </p:ext>
            </p:extLst>
          </p:nvPr>
        </p:nvGraphicFramePr>
        <p:xfrm>
          <a:off x="2217738" y="5197475"/>
          <a:ext cx="4419600" cy="1222375"/>
        </p:xfrm>
        <a:graphic>
          <a:graphicData uri="http://schemas.openxmlformats.org/presentationml/2006/ole">
            <mc:AlternateContent xmlns:mc="http://schemas.openxmlformats.org/markup-compatibility/2006">
              <mc:Choice xmlns:v="urn:schemas-microsoft-com:vml" Requires="v">
                <p:oleObj name="Equation" r:id="rId7" imgW="3517560" imgH="977760" progId="Equation.DSMT4">
                  <p:embed/>
                </p:oleObj>
              </mc:Choice>
              <mc:Fallback>
                <p:oleObj name="Equation" r:id="rId7" imgW="3517560" imgH="977760" progId="Equation.DSMT4">
                  <p:embed/>
                  <p:pic>
                    <p:nvPicPr>
                      <p:cNvPr id="0" name=""/>
                      <p:cNvPicPr>
                        <a:picLocks noChangeAspect="1" noChangeArrowheads="1"/>
                      </p:cNvPicPr>
                      <p:nvPr/>
                    </p:nvPicPr>
                    <p:blipFill>
                      <a:blip r:embed="rId8"/>
                      <a:srcRect/>
                      <a:stretch>
                        <a:fillRect/>
                      </a:stretch>
                    </p:blipFill>
                    <p:spPr bwMode="auto">
                      <a:xfrm>
                        <a:off x="2217738" y="5197475"/>
                        <a:ext cx="4419600" cy="1222375"/>
                      </a:xfrm>
                      <a:prstGeom prst="rect">
                        <a:avLst/>
                      </a:prstGeom>
                      <a:noFill/>
                      <a:ln>
                        <a:noFill/>
                      </a:ln>
                    </p:spPr>
                  </p:pic>
                </p:oleObj>
              </mc:Fallback>
            </mc:AlternateContent>
          </a:graphicData>
        </a:graphic>
      </p:graphicFrame>
      <p:sp>
        <p:nvSpPr>
          <p:cNvPr id="10" name="TextBox 9">
            <a:extLst>
              <a:ext uri="{FF2B5EF4-FFF2-40B4-BE49-F238E27FC236}">
                <a16:creationId xmlns:a16="http://schemas.microsoft.com/office/drawing/2014/main" id="{A706D19E-F050-4969-8793-E0953631A855}"/>
              </a:ext>
            </a:extLst>
          </p:cNvPr>
          <p:cNvSpPr txBox="1"/>
          <p:nvPr/>
        </p:nvSpPr>
        <p:spPr>
          <a:xfrm>
            <a:off x="4876800" y="3499147"/>
            <a:ext cx="3352800" cy="461665"/>
          </a:xfrm>
          <a:prstGeom prst="rect">
            <a:avLst/>
          </a:prstGeom>
          <a:noFill/>
        </p:spPr>
        <p:txBody>
          <a:bodyPr wrap="square" rtlCol="0">
            <a:spAutoFit/>
          </a:bodyPr>
          <a:lstStyle/>
          <a:p>
            <a:r>
              <a:rPr lang="en-US" sz="2400" dirty="0">
                <a:latin typeface="+mj-lt"/>
                <a:sym typeface="Wingdings" panose="05000000000000000000" pitchFamily="2" charset="2"/>
              </a:rPr>
              <a:t>2 variable functions</a:t>
            </a:r>
            <a:endParaRPr lang="en-US" sz="2400" dirty="0">
              <a:latin typeface="+mj-lt"/>
            </a:endParaRPr>
          </a:p>
        </p:txBody>
      </p:sp>
      <p:sp>
        <p:nvSpPr>
          <p:cNvPr id="11" name="TextBox 10">
            <a:extLst>
              <a:ext uri="{FF2B5EF4-FFF2-40B4-BE49-F238E27FC236}">
                <a16:creationId xmlns:a16="http://schemas.microsoft.com/office/drawing/2014/main" id="{BDFE75A1-659C-49B8-8A26-A658EEA35888}"/>
              </a:ext>
            </a:extLst>
          </p:cNvPr>
          <p:cNvSpPr txBox="1"/>
          <p:nvPr/>
        </p:nvSpPr>
        <p:spPr>
          <a:xfrm>
            <a:off x="5502275" y="5894040"/>
            <a:ext cx="3352800" cy="461665"/>
          </a:xfrm>
          <a:prstGeom prst="rect">
            <a:avLst/>
          </a:prstGeom>
          <a:noFill/>
        </p:spPr>
        <p:txBody>
          <a:bodyPr wrap="square" rtlCol="0">
            <a:spAutoFit/>
          </a:bodyPr>
          <a:lstStyle/>
          <a:p>
            <a:r>
              <a:rPr lang="en-US" sz="2400" dirty="0">
                <a:latin typeface="+mj-lt"/>
                <a:sym typeface="Wingdings" panose="05000000000000000000" pitchFamily="2" charset="2"/>
              </a:rPr>
              <a:t>1 variable function</a:t>
            </a:r>
            <a:endParaRPr lang="en-US" sz="2400" dirty="0">
              <a:latin typeface="+mj-lt"/>
            </a:endParaRPr>
          </a:p>
        </p:txBody>
      </p:sp>
    </p:spTree>
    <p:extLst>
      <p:ext uri="{BB962C8B-B14F-4D97-AF65-F5344CB8AC3E}">
        <p14:creationId xmlns:p14="http://schemas.microsoft.com/office/powerpoint/2010/main" val="3550287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endParaRPr lang="en-US" dirty="0"/>
          </a:p>
        </p:txBody>
      </p:sp>
      <p:sp>
        <p:nvSpPr>
          <p:cNvPr id="3" name="Footer Placeholder 2"/>
          <p:cNvSpPr>
            <a:spLocks noGrp="1"/>
          </p:cNvSpPr>
          <p:nvPr>
            <p:ph type="ftr" sz="quarter" idx="11"/>
          </p:nvPr>
        </p:nvSpPr>
        <p:spPr/>
        <p:txBody>
          <a:body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083267780"/>
              </p:ext>
            </p:extLst>
          </p:nvPr>
        </p:nvGraphicFramePr>
        <p:xfrm>
          <a:off x="923925" y="381000"/>
          <a:ext cx="7294563" cy="6075363"/>
        </p:xfrm>
        <a:graphic>
          <a:graphicData uri="http://schemas.openxmlformats.org/presentationml/2006/ole">
            <mc:AlternateContent xmlns:mc="http://schemas.openxmlformats.org/markup-compatibility/2006">
              <mc:Choice xmlns:v="urn:schemas-microsoft-com:vml" Requires="v">
                <p:oleObj name="Equation" r:id="rId3" imgW="4431960" imgH="3720960" progId="Equation.DSMT4">
                  <p:embed/>
                </p:oleObj>
              </mc:Choice>
              <mc:Fallback>
                <p:oleObj name="Equation" r:id="rId3" imgW="4431960" imgH="3720960" progId="Equation.DSMT4">
                  <p:embed/>
                  <p:pic>
                    <p:nvPicPr>
                      <p:cNvPr id="0" name="Object 8"/>
                      <p:cNvPicPr>
                        <a:picLocks noChangeAspect="1" noChangeArrowheads="1"/>
                      </p:cNvPicPr>
                      <p:nvPr/>
                    </p:nvPicPr>
                    <p:blipFill>
                      <a:blip r:embed="rId4"/>
                      <a:srcRect/>
                      <a:stretch>
                        <a:fillRect/>
                      </a:stretch>
                    </p:blipFill>
                    <p:spPr bwMode="auto">
                      <a:xfrm>
                        <a:off x="923925" y="381000"/>
                        <a:ext cx="7294563" cy="6075363"/>
                      </a:xfrm>
                      <a:prstGeom prst="rect">
                        <a:avLst/>
                      </a:prstGeom>
                      <a:noFill/>
                      <a:ln>
                        <a:noFill/>
                      </a:ln>
                    </p:spPr>
                  </p:pic>
                </p:oleObj>
              </mc:Fallback>
            </mc:AlternateContent>
          </a:graphicData>
        </a:graphic>
      </p:graphicFrame>
      <p:sp>
        <p:nvSpPr>
          <p:cNvPr id="6" name="TextBox 5"/>
          <p:cNvSpPr txBox="1"/>
          <p:nvPr/>
        </p:nvSpPr>
        <p:spPr>
          <a:xfrm>
            <a:off x="152927" y="63653"/>
            <a:ext cx="8077200" cy="461665"/>
          </a:xfrm>
          <a:prstGeom prst="rect">
            <a:avLst/>
          </a:prstGeom>
          <a:noFill/>
        </p:spPr>
        <p:txBody>
          <a:bodyPr wrap="square" rtlCol="0">
            <a:spAutoFit/>
          </a:bodyPr>
          <a:lstStyle/>
          <a:p>
            <a:r>
              <a:rPr lang="en-US" sz="2400" dirty="0">
                <a:latin typeface="+mj-lt"/>
              </a:rPr>
              <a:t>Other examples</a:t>
            </a:r>
          </a:p>
        </p:txBody>
      </p:sp>
    </p:spTree>
    <p:extLst>
      <p:ext uri="{BB962C8B-B14F-4D97-AF65-F5344CB8AC3E}">
        <p14:creationId xmlns:p14="http://schemas.microsoft.com/office/powerpoint/2010/main" val="3419080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endParaRPr lang="en-US" dirty="0"/>
          </a:p>
        </p:txBody>
      </p:sp>
      <p:sp>
        <p:nvSpPr>
          <p:cNvPr id="3" name="Footer Placeholder 2"/>
          <p:cNvSpPr>
            <a:spLocks noGrp="1"/>
          </p:cNvSpPr>
          <p:nvPr>
            <p:ph type="ftr" sz="quarter" idx="11"/>
          </p:nvPr>
        </p:nvSpPr>
        <p:spPr/>
        <p:txBody>
          <a:body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63121579"/>
              </p:ext>
            </p:extLst>
          </p:nvPr>
        </p:nvGraphicFramePr>
        <p:xfrm>
          <a:off x="2590800" y="136525"/>
          <a:ext cx="4810125" cy="5795963"/>
        </p:xfrm>
        <a:graphic>
          <a:graphicData uri="http://schemas.openxmlformats.org/presentationml/2006/ole">
            <mc:AlternateContent xmlns:mc="http://schemas.openxmlformats.org/markup-compatibility/2006">
              <mc:Choice xmlns:v="urn:schemas-microsoft-com:vml" Requires="v">
                <p:oleObj name="Equation" r:id="rId3" imgW="3555720" imgH="4317840" progId="Equation.DSMT4">
                  <p:embed/>
                </p:oleObj>
              </mc:Choice>
              <mc:Fallback>
                <p:oleObj name="Equation" r:id="rId3" imgW="3555720" imgH="4317840" progId="Equation.DSMT4">
                  <p:embed/>
                  <p:pic>
                    <p:nvPicPr>
                      <p:cNvPr id="0" name=""/>
                      <p:cNvPicPr>
                        <a:picLocks noChangeAspect="1" noChangeArrowheads="1"/>
                      </p:cNvPicPr>
                      <p:nvPr/>
                    </p:nvPicPr>
                    <p:blipFill>
                      <a:blip r:embed="rId4"/>
                      <a:srcRect/>
                      <a:stretch>
                        <a:fillRect/>
                      </a:stretch>
                    </p:blipFill>
                    <p:spPr bwMode="auto">
                      <a:xfrm>
                        <a:off x="2590800" y="136525"/>
                        <a:ext cx="4810125" cy="5795963"/>
                      </a:xfrm>
                      <a:prstGeom prst="rect">
                        <a:avLst/>
                      </a:prstGeom>
                      <a:noFill/>
                      <a:ln>
                        <a:noFill/>
                      </a:ln>
                    </p:spPr>
                  </p:pic>
                </p:oleObj>
              </mc:Fallback>
            </mc:AlternateContent>
          </a:graphicData>
        </a:graphic>
      </p:graphicFrame>
      <p:sp>
        <p:nvSpPr>
          <p:cNvPr id="6" name="TextBox 5"/>
          <p:cNvSpPr txBox="1"/>
          <p:nvPr/>
        </p:nvSpPr>
        <p:spPr>
          <a:xfrm>
            <a:off x="0" y="71735"/>
            <a:ext cx="8077200" cy="461665"/>
          </a:xfrm>
          <a:prstGeom prst="rect">
            <a:avLst/>
          </a:prstGeom>
          <a:noFill/>
        </p:spPr>
        <p:txBody>
          <a:bodyPr wrap="square" rtlCol="0">
            <a:spAutoFit/>
          </a:bodyPr>
          <a:lstStyle/>
          <a:p>
            <a:r>
              <a:rPr lang="en-US" sz="2400" dirty="0">
                <a:latin typeface="+mj-lt"/>
              </a:rPr>
              <a:t>Other examples</a:t>
            </a:r>
          </a:p>
        </p:txBody>
      </p:sp>
    </p:spTree>
    <p:extLst>
      <p:ext uri="{BB962C8B-B14F-4D97-AF65-F5344CB8AC3E}">
        <p14:creationId xmlns:p14="http://schemas.microsoft.com/office/powerpoint/2010/main" val="1971345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endParaRPr lang="en-US" dirty="0"/>
          </a:p>
        </p:txBody>
      </p:sp>
      <p:sp>
        <p:nvSpPr>
          <p:cNvPr id="3" name="Footer Placeholder 2"/>
          <p:cNvSpPr>
            <a:spLocks noGrp="1"/>
          </p:cNvSpPr>
          <p:nvPr>
            <p:ph type="ftr" sz="quarter" idx="11"/>
          </p:nvPr>
        </p:nvSpPr>
        <p:spPr/>
        <p:txBody>
          <a:body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79513" y="0"/>
            <a:ext cx="7543800" cy="461665"/>
          </a:xfrm>
          <a:prstGeom prst="rect">
            <a:avLst/>
          </a:prstGeom>
          <a:noFill/>
        </p:spPr>
        <p:txBody>
          <a:bodyPr wrap="square" rtlCol="0">
            <a:spAutoFit/>
          </a:bodyPr>
          <a:lstStyle/>
          <a:p>
            <a:r>
              <a:rPr lang="en-US" sz="2400" dirty="0" err="1">
                <a:latin typeface="+mj-lt"/>
              </a:rPr>
              <a:t>Lagrangian</a:t>
            </a:r>
            <a:r>
              <a:rPr lang="en-US" sz="2400" dirty="0">
                <a:latin typeface="+mj-lt"/>
              </a:rPr>
              <a:t> picture</a:t>
            </a:r>
          </a:p>
        </p:txBody>
      </p:sp>
      <p:graphicFrame>
        <p:nvGraphicFramePr>
          <p:cNvPr id="6" name="Object 5"/>
          <p:cNvGraphicFramePr>
            <a:graphicFrameLocks noChangeAspect="1"/>
          </p:cNvGraphicFramePr>
          <p:nvPr>
            <p:extLst>
              <p:ext uri="{D42A27DB-BD31-4B8C-83A1-F6EECF244321}">
                <p14:modId xmlns:p14="http://schemas.microsoft.com/office/powerpoint/2010/main" val="1966819923"/>
              </p:ext>
            </p:extLst>
          </p:nvPr>
        </p:nvGraphicFramePr>
        <p:xfrm>
          <a:off x="609599" y="762000"/>
          <a:ext cx="7526031" cy="2667000"/>
        </p:xfrm>
        <a:graphic>
          <a:graphicData uri="http://schemas.openxmlformats.org/presentationml/2006/ole">
            <mc:AlternateContent xmlns:mc="http://schemas.openxmlformats.org/markup-compatibility/2006">
              <mc:Choice xmlns:v="urn:schemas-microsoft-com:vml" Requires="v">
                <p:oleObj name="Equation" r:id="rId3" imgW="3276360" imgH="1168200" progId="Equation.DSMT4">
                  <p:embed/>
                </p:oleObj>
              </mc:Choice>
              <mc:Fallback>
                <p:oleObj name="Equation" r:id="rId3" imgW="3276360" imgH="1168200" progId="Equation.DSMT4">
                  <p:embed/>
                  <p:pic>
                    <p:nvPicPr>
                      <p:cNvPr id="0" name="Object 4"/>
                      <p:cNvPicPr>
                        <a:picLocks noChangeAspect="1" noChangeArrowheads="1"/>
                      </p:cNvPicPr>
                      <p:nvPr/>
                    </p:nvPicPr>
                    <p:blipFill>
                      <a:blip r:embed="rId4"/>
                      <a:srcRect/>
                      <a:stretch>
                        <a:fillRect/>
                      </a:stretch>
                    </p:blipFill>
                    <p:spPr bwMode="auto">
                      <a:xfrm>
                        <a:off x="609599" y="762000"/>
                        <a:ext cx="7526031" cy="2667000"/>
                      </a:xfrm>
                      <a:prstGeom prst="rect">
                        <a:avLst/>
                      </a:prstGeom>
                      <a:noFill/>
                      <a:ln>
                        <a:noFill/>
                      </a:ln>
                    </p:spPr>
                  </p:pic>
                </p:oleObj>
              </mc:Fallback>
            </mc:AlternateContent>
          </a:graphicData>
        </a:graphic>
      </p:graphicFrame>
      <p:sp>
        <p:nvSpPr>
          <p:cNvPr id="7" name="TextBox 6"/>
          <p:cNvSpPr txBox="1"/>
          <p:nvPr/>
        </p:nvSpPr>
        <p:spPr>
          <a:xfrm>
            <a:off x="430161" y="4417358"/>
            <a:ext cx="8229600" cy="1938992"/>
          </a:xfrm>
          <a:prstGeom prst="rect">
            <a:avLst/>
          </a:prstGeom>
          <a:noFill/>
        </p:spPr>
        <p:txBody>
          <a:bodyPr wrap="square" rtlCol="0">
            <a:spAutoFit/>
          </a:bodyPr>
          <a:lstStyle/>
          <a:p>
            <a:r>
              <a:rPr lang="en-US" sz="2400" dirty="0">
                <a:latin typeface="+mj-lt"/>
              </a:rPr>
              <a:t>Switching variables – Legendre transformation</a:t>
            </a:r>
          </a:p>
          <a:p>
            <a:endParaRPr lang="en-US" sz="2400" dirty="0">
              <a:latin typeface="+mj-lt"/>
            </a:endParaRPr>
          </a:p>
          <a:p>
            <a:pPr lvl="1"/>
            <a:endParaRPr lang="en-US" sz="2400" dirty="0"/>
          </a:p>
          <a:p>
            <a:pPr lvl="1"/>
            <a:endParaRPr lang="en-US" sz="2400" dirty="0"/>
          </a:p>
          <a:p>
            <a:endParaRPr lang="en-US" sz="2400" dirty="0">
              <a:latin typeface="+mj-lt"/>
            </a:endParaRPr>
          </a:p>
        </p:txBody>
      </p:sp>
    </p:spTree>
    <p:extLst>
      <p:ext uri="{BB962C8B-B14F-4D97-AF65-F5344CB8AC3E}">
        <p14:creationId xmlns:p14="http://schemas.microsoft.com/office/powerpoint/2010/main" val="666126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p>
        </p:txBody>
      </p:sp>
      <p:sp>
        <p:nvSpPr>
          <p:cNvPr id="3" name="Footer Placeholder 2"/>
          <p:cNvSpPr>
            <a:spLocks noGrp="1"/>
          </p:cNvSpPr>
          <p:nvPr>
            <p:ph type="ftr" sz="quarter" idx="11"/>
          </p:nvPr>
        </p:nvSpPr>
        <p:spPr/>
        <p:txBody>
          <a:bodyPr/>
          <a:lstStyle/>
          <a:p>
            <a:r>
              <a:rPr lang="en-US"/>
              <a:t>PHY 711  Fall 2023 -- Lecture 6</a:t>
            </a:r>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389145109"/>
              </p:ext>
            </p:extLst>
          </p:nvPr>
        </p:nvGraphicFramePr>
        <p:xfrm>
          <a:off x="838200" y="1351647"/>
          <a:ext cx="4252913" cy="586609"/>
        </p:xfrm>
        <a:graphic>
          <a:graphicData uri="http://schemas.openxmlformats.org/presentationml/2006/ole">
            <mc:AlternateContent xmlns:mc="http://schemas.openxmlformats.org/markup-compatibility/2006">
              <mc:Choice xmlns:v="urn:schemas-microsoft-com:vml" Requires="v">
                <p:oleObj name="数式" r:id="rId3" imgW="1473120" imgH="203040" progId="Equation.3">
                  <p:embed/>
                </p:oleObj>
              </mc:Choice>
              <mc:Fallback>
                <p:oleObj name="数式" r:id="rId3" imgW="1473120" imgH="203040" progId="Equation.3">
                  <p:embed/>
                  <p:pic>
                    <p:nvPicPr>
                      <p:cNvPr id="0" name=""/>
                      <p:cNvPicPr/>
                      <p:nvPr/>
                    </p:nvPicPr>
                    <p:blipFill>
                      <a:blip r:embed="rId4"/>
                      <a:stretch>
                        <a:fillRect/>
                      </a:stretch>
                    </p:blipFill>
                    <p:spPr>
                      <a:xfrm>
                        <a:off x="838200" y="1351647"/>
                        <a:ext cx="4252913" cy="586609"/>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331867279"/>
              </p:ext>
            </p:extLst>
          </p:nvPr>
        </p:nvGraphicFramePr>
        <p:xfrm>
          <a:off x="838200" y="1807792"/>
          <a:ext cx="7086600" cy="3060122"/>
        </p:xfrm>
        <a:graphic>
          <a:graphicData uri="http://schemas.openxmlformats.org/presentationml/2006/ole">
            <mc:AlternateContent xmlns:mc="http://schemas.openxmlformats.org/markup-compatibility/2006">
              <mc:Choice xmlns:v="urn:schemas-microsoft-com:vml" Requires="v">
                <p:oleObj name="数式" r:id="rId5" imgW="2234880" imgH="965160" progId="Equation.3">
                  <p:embed/>
                </p:oleObj>
              </mc:Choice>
              <mc:Fallback>
                <p:oleObj name="数式" r:id="rId5" imgW="2234880" imgH="965160" progId="Equation.3">
                  <p:embed/>
                  <p:pic>
                    <p:nvPicPr>
                      <p:cNvPr id="0" name=""/>
                      <p:cNvPicPr>
                        <a:picLocks noChangeAspect="1" noChangeArrowheads="1"/>
                      </p:cNvPicPr>
                      <p:nvPr/>
                    </p:nvPicPr>
                    <p:blipFill>
                      <a:blip r:embed="rId6"/>
                      <a:srcRect/>
                      <a:stretch>
                        <a:fillRect/>
                      </a:stretch>
                    </p:blipFill>
                    <p:spPr bwMode="auto">
                      <a:xfrm>
                        <a:off x="838200" y="1807792"/>
                        <a:ext cx="7086600" cy="3060122"/>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072721873"/>
              </p:ext>
            </p:extLst>
          </p:nvPr>
        </p:nvGraphicFramePr>
        <p:xfrm>
          <a:off x="464241" y="4827114"/>
          <a:ext cx="5557837" cy="1570037"/>
        </p:xfrm>
        <a:graphic>
          <a:graphicData uri="http://schemas.openxmlformats.org/presentationml/2006/ole">
            <mc:AlternateContent xmlns:mc="http://schemas.openxmlformats.org/markup-compatibility/2006">
              <mc:Choice xmlns:v="urn:schemas-microsoft-com:vml" Requires="v">
                <p:oleObj name="数式" r:id="rId7" imgW="1663560" imgH="469800" progId="Equation.3">
                  <p:embed/>
                </p:oleObj>
              </mc:Choice>
              <mc:Fallback>
                <p:oleObj name="数式" r:id="rId7" imgW="1663560" imgH="469800" progId="Equation.3">
                  <p:embed/>
                  <p:pic>
                    <p:nvPicPr>
                      <p:cNvPr id="0" name=""/>
                      <p:cNvPicPr>
                        <a:picLocks noChangeAspect="1" noChangeArrowheads="1"/>
                      </p:cNvPicPr>
                      <p:nvPr/>
                    </p:nvPicPr>
                    <p:blipFill>
                      <a:blip r:embed="rId8"/>
                      <a:srcRect/>
                      <a:stretch>
                        <a:fillRect/>
                      </a:stretch>
                    </p:blipFill>
                    <p:spPr bwMode="auto">
                      <a:xfrm>
                        <a:off x="464241" y="4827114"/>
                        <a:ext cx="5557837" cy="157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457200" y="152400"/>
            <a:ext cx="8153400" cy="830997"/>
          </a:xfrm>
          <a:prstGeom prst="rect">
            <a:avLst/>
          </a:prstGeom>
          <a:noFill/>
        </p:spPr>
        <p:txBody>
          <a:bodyPr wrap="square" rtlCol="0">
            <a:spAutoFit/>
          </a:bodyPr>
          <a:lstStyle/>
          <a:p>
            <a:r>
              <a:rPr lang="en-US" sz="2400" dirty="0"/>
              <a:t>Mathematical transformations for continuous functions of several variables &amp; Legendre transforms:</a:t>
            </a:r>
          </a:p>
        </p:txBody>
      </p:sp>
      <p:sp>
        <p:nvSpPr>
          <p:cNvPr id="5" name="TextBox 4"/>
          <p:cNvSpPr txBox="1"/>
          <p:nvPr/>
        </p:nvSpPr>
        <p:spPr>
          <a:xfrm>
            <a:off x="431800" y="928687"/>
            <a:ext cx="6400800" cy="464403"/>
          </a:xfrm>
          <a:prstGeom prst="rect">
            <a:avLst/>
          </a:prstGeom>
          <a:noFill/>
        </p:spPr>
        <p:txBody>
          <a:bodyPr wrap="square" rtlCol="0">
            <a:spAutoFit/>
          </a:bodyPr>
          <a:lstStyle/>
          <a:p>
            <a:r>
              <a:rPr lang="en-US" sz="2400" dirty="0">
                <a:latin typeface="+mj-lt"/>
              </a:rPr>
              <a:t>Simple change of variables:</a:t>
            </a:r>
          </a:p>
        </p:txBody>
      </p:sp>
      <p:sp>
        <p:nvSpPr>
          <p:cNvPr id="10" name="TextBox 9">
            <a:extLst>
              <a:ext uri="{FF2B5EF4-FFF2-40B4-BE49-F238E27FC236}">
                <a16:creationId xmlns:a16="http://schemas.microsoft.com/office/drawing/2014/main" id="{17139DEB-B8D6-4F8F-A483-0B03B96F2433}"/>
              </a:ext>
            </a:extLst>
          </p:cNvPr>
          <p:cNvSpPr txBox="1"/>
          <p:nvPr/>
        </p:nvSpPr>
        <p:spPr>
          <a:xfrm>
            <a:off x="6165159" y="5315746"/>
            <a:ext cx="2514600" cy="461665"/>
          </a:xfrm>
          <a:prstGeom prst="rect">
            <a:avLst/>
          </a:prstGeom>
          <a:noFill/>
        </p:spPr>
        <p:txBody>
          <a:bodyPr wrap="square" rtlCol="0">
            <a:spAutoFit/>
          </a:bodyPr>
          <a:lstStyle/>
          <a:p>
            <a:r>
              <a:rPr lang="en-US" sz="2400" dirty="0">
                <a:latin typeface="+mj-lt"/>
              </a:rPr>
              <a:t>Assuming  </a:t>
            </a:r>
            <a:r>
              <a:rPr lang="en-US" sz="2400" i="1" dirty="0" err="1">
                <a:latin typeface="+mj-lt"/>
              </a:rPr>
              <a:t>dz</a:t>
            </a:r>
            <a:r>
              <a:rPr lang="en-US" sz="2400" i="1" dirty="0">
                <a:latin typeface="+mj-lt"/>
              </a:rPr>
              <a:t>=0</a:t>
            </a:r>
            <a:r>
              <a:rPr lang="en-US" sz="2400" dirty="0">
                <a:latin typeface="+mj-lt"/>
              </a:rPr>
              <a:t>.</a:t>
            </a:r>
          </a:p>
        </p:txBody>
      </p:sp>
    </p:spTree>
    <p:extLst>
      <p:ext uri="{BB962C8B-B14F-4D97-AF65-F5344CB8AC3E}">
        <p14:creationId xmlns:p14="http://schemas.microsoft.com/office/powerpoint/2010/main" val="1324948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BFAEF-3AC5-4B42-9878-EBE298AAC4BD}"/>
              </a:ext>
            </a:extLst>
          </p:cNvPr>
          <p:cNvSpPr>
            <a:spLocks noGrp="1"/>
          </p:cNvSpPr>
          <p:nvPr>
            <p:ph type="dt" sz="half" idx="10"/>
          </p:nvPr>
        </p:nvSpPr>
        <p:spPr/>
        <p:txBody>
          <a:bodyPr/>
          <a:lstStyle/>
          <a:p>
            <a:r>
              <a:rPr lang="en-US"/>
              <a:t>9/8/2023</a:t>
            </a:r>
            <a:endParaRPr lang="en-US" dirty="0"/>
          </a:p>
        </p:txBody>
      </p:sp>
      <p:sp>
        <p:nvSpPr>
          <p:cNvPr id="3" name="Footer Placeholder 2">
            <a:extLst>
              <a:ext uri="{FF2B5EF4-FFF2-40B4-BE49-F238E27FC236}">
                <a16:creationId xmlns:a16="http://schemas.microsoft.com/office/drawing/2014/main" id="{46CD3871-85ED-4D4C-A5C9-999D4110CA9D}"/>
              </a:ext>
            </a:extLst>
          </p:cNvPr>
          <p:cNvSpPr>
            <a:spLocks noGrp="1"/>
          </p:cNvSpPr>
          <p:nvPr>
            <p:ph type="ftr" sz="quarter" idx="11"/>
          </p:nvPr>
        </p:nvSpPr>
        <p:spPr/>
        <p:txBody>
          <a:bodyPr/>
          <a:lstStyle/>
          <a:p>
            <a:r>
              <a:rPr lang="en-US"/>
              <a:t>PHY 711  Fall 2023 -- Lecture 6</a:t>
            </a:r>
            <a:endParaRPr lang="en-US" dirty="0"/>
          </a:p>
        </p:txBody>
      </p:sp>
      <p:sp>
        <p:nvSpPr>
          <p:cNvPr id="4" name="Slide Number Placeholder 3">
            <a:extLst>
              <a:ext uri="{FF2B5EF4-FFF2-40B4-BE49-F238E27FC236}">
                <a16:creationId xmlns:a16="http://schemas.microsoft.com/office/drawing/2014/main" id="{BDD38990-765F-49AF-96B2-1397A60FCD63}"/>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0055B60A-44ED-4E0C-BF24-B9EE184777D7}"/>
              </a:ext>
            </a:extLst>
          </p:cNvPr>
          <p:cNvSpPr txBox="1"/>
          <p:nvPr/>
        </p:nvSpPr>
        <p:spPr>
          <a:xfrm>
            <a:off x="381000" y="228600"/>
            <a:ext cx="6705600" cy="461665"/>
          </a:xfrm>
          <a:prstGeom prst="rect">
            <a:avLst/>
          </a:prstGeom>
          <a:noFill/>
        </p:spPr>
        <p:txBody>
          <a:bodyPr wrap="square" rtlCol="0">
            <a:spAutoFit/>
          </a:bodyPr>
          <a:lstStyle/>
          <a:p>
            <a:r>
              <a:rPr lang="en-US" sz="2400" dirty="0">
                <a:latin typeface="+mj-lt"/>
              </a:rPr>
              <a:t>Note on notation for partial derivatives</a:t>
            </a:r>
          </a:p>
        </p:txBody>
      </p:sp>
      <p:graphicFrame>
        <p:nvGraphicFramePr>
          <p:cNvPr id="6" name="Object 5">
            <a:extLst>
              <a:ext uri="{FF2B5EF4-FFF2-40B4-BE49-F238E27FC236}">
                <a16:creationId xmlns:a16="http://schemas.microsoft.com/office/drawing/2014/main" id="{4DD4E75A-ECF2-461C-8C90-9FCF191870B4}"/>
              </a:ext>
            </a:extLst>
          </p:cNvPr>
          <p:cNvGraphicFramePr>
            <a:graphicFrameLocks noChangeAspect="1"/>
          </p:cNvGraphicFramePr>
          <p:nvPr>
            <p:extLst>
              <p:ext uri="{D42A27DB-BD31-4B8C-83A1-F6EECF244321}">
                <p14:modId xmlns:p14="http://schemas.microsoft.com/office/powerpoint/2010/main" val="1844232667"/>
              </p:ext>
            </p:extLst>
          </p:nvPr>
        </p:nvGraphicFramePr>
        <p:xfrm>
          <a:off x="384313" y="710143"/>
          <a:ext cx="7489825" cy="1490663"/>
        </p:xfrm>
        <a:graphic>
          <a:graphicData uri="http://schemas.openxmlformats.org/presentationml/2006/ole">
            <mc:AlternateContent xmlns:mc="http://schemas.openxmlformats.org/markup-compatibility/2006">
              <mc:Choice xmlns:v="urn:schemas-microsoft-com:vml" Requires="v">
                <p:oleObj name="Equation" r:id="rId2" imgW="2361960" imgH="469800" progId="Equation.DSMT4">
                  <p:embed/>
                </p:oleObj>
              </mc:Choice>
              <mc:Fallback>
                <p:oleObj name="Equation" r:id="rId2" imgW="2361960" imgH="469800" progId="Equation.DSMT4">
                  <p:embed/>
                  <p:pic>
                    <p:nvPicPr>
                      <p:cNvPr id="7" name="Object 6"/>
                      <p:cNvPicPr>
                        <a:picLocks noChangeAspect="1" noChangeArrowheads="1"/>
                      </p:cNvPicPr>
                      <p:nvPr/>
                    </p:nvPicPr>
                    <p:blipFill>
                      <a:blip r:embed="rId3"/>
                      <a:srcRect/>
                      <a:stretch>
                        <a:fillRect/>
                      </a:stretch>
                    </p:blipFill>
                    <p:spPr bwMode="auto">
                      <a:xfrm>
                        <a:off x="384313" y="710143"/>
                        <a:ext cx="7489825" cy="1490663"/>
                      </a:xfrm>
                      <a:prstGeom prst="rect">
                        <a:avLst/>
                      </a:prstGeom>
                      <a:noFill/>
                      <a:ln>
                        <a:noFill/>
                      </a:ln>
                    </p:spPr>
                  </p:pic>
                </p:oleObj>
              </mc:Fallback>
            </mc:AlternateContent>
          </a:graphicData>
        </a:graphic>
      </p:graphicFrame>
      <p:sp>
        <p:nvSpPr>
          <p:cNvPr id="7" name="Arrow: Up 6">
            <a:extLst>
              <a:ext uri="{FF2B5EF4-FFF2-40B4-BE49-F238E27FC236}">
                <a16:creationId xmlns:a16="http://schemas.microsoft.com/office/drawing/2014/main" id="{1F182E34-F845-4982-8346-3264C5A20E3F}"/>
              </a:ext>
            </a:extLst>
          </p:cNvPr>
          <p:cNvSpPr/>
          <p:nvPr/>
        </p:nvSpPr>
        <p:spPr>
          <a:xfrm rot="2545749">
            <a:off x="4477636" y="2039236"/>
            <a:ext cx="457200"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E0757A5-8386-4B39-9D56-471CE88B0637}"/>
              </a:ext>
            </a:extLst>
          </p:cNvPr>
          <p:cNvSpPr txBox="1"/>
          <p:nvPr/>
        </p:nvSpPr>
        <p:spPr>
          <a:xfrm>
            <a:off x="3810000" y="2590800"/>
            <a:ext cx="2133600" cy="461665"/>
          </a:xfrm>
          <a:prstGeom prst="rect">
            <a:avLst/>
          </a:prstGeom>
          <a:noFill/>
        </p:spPr>
        <p:txBody>
          <a:bodyPr wrap="square" rtlCol="0">
            <a:spAutoFit/>
          </a:bodyPr>
          <a:lstStyle/>
          <a:p>
            <a:r>
              <a:rPr lang="en-US" sz="2400" dirty="0">
                <a:latin typeface="+mj-lt"/>
              </a:rPr>
              <a:t>hold </a:t>
            </a:r>
            <a:r>
              <a:rPr lang="en-US" sz="2400" i="1" dirty="0">
                <a:latin typeface="+mj-lt"/>
              </a:rPr>
              <a:t>y</a:t>
            </a:r>
            <a:r>
              <a:rPr lang="en-US" sz="2400" dirty="0">
                <a:latin typeface="+mj-lt"/>
              </a:rPr>
              <a:t> fixed.</a:t>
            </a:r>
          </a:p>
        </p:txBody>
      </p:sp>
      <p:sp>
        <p:nvSpPr>
          <p:cNvPr id="9" name="Arrow: Up 8">
            <a:extLst>
              <a:ext uri="{FF2B5EF4-FFF2-40B4-BE49-F238E27FC236}">
                <a16:creationId xmlns:a16="http://schemas.microsoft.com/office/drawing/2014/main" id="{A1636947-B870-404B-9C94-4DFF5F055034}"/>
              </a:ext>
            </a:extLst>
          </p:cNvPr>
          <p:cNvSpPr/>
          <p:nvPr/>
        </p:nvSpPr>
        <p:spPr>
          <a:xfrm rot="708064">
            <a:off x="6857999" y="2204683"/>
            <a:ext cx="457200" cy="4572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CAEA97F-C483-4CE2-A0C1-6496BDAADF06}"/>
              </a:ext>
            </a:extLst>
          </p:cNvPr>
          <p:cNvSpPr txBox="1"/>
          <p:nvPr/>
        </p:nvSpPr>
        <p:spPr>
          <a:xfrm>
            <a:off x="6705600" y="2814935"/>
            <a:ext cx="2133600" cy="461665"/>
          </a:xfrm>
          <a:prstGeom prst="rect">
            <a:avLst/>
          </a:prstGeom>
          <a:noFill/>
        </p:spPr>
        <p:txBody>
          <a:bodyPr wrap="square" rtlCol="0">
            <a:spAutoFit/>
          </a:bodyPr>
          <a:lstStyle/>
          <a:p>
            <a:r>
              <a:rPr lang="en-US" sz="2400" dirty="0">
                <a:latin typeface="+mj-lt"/>
              </a:rPr>
              <a:t>hold </a:t>
            </a:r>
            <a:r>
              <a:rPr lang="en-US" sz="2400" i="1" dirty="0">
                <a:latin typeface="+mj-lt"/>
              </a:rPr>
              <a:t>x</a:t>
            </a:r>
            <a:r>
              <a:rPr lang="en-US" sz="2400" dirty="0">
                <a:latin typeface="+mj-lt"/>
              </a:rPr>
              <a:t> fixed.</a:t>
            </a:r>
          </a:p>
        </p:txBody>
      </p:sp>
    </p:spTree>
    <p:extLst>
      <p:ext uri="{BB962C8B-B14F-4D97-AF65-F5344CB8AC3E}">
        <p14:creationId xmlns:p14="http://schemas.microsoft.com/office/powerpoint/2010/main" val="1413725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p>
        </p:txBody>
      </p:sp>
      <p:sp>
        <p:nvSpPr>
          <p:cNvPr id="3" name="Footer Placeholder 2"/>
          <p:cNvSpPr>
            <a:spLocks noGrp="1"/>
          </p:cNvSpPr>
          <p:nvPr>
            <p:ph type="ftr" sz="quarter" idx="11"/>
          </p:nvPr>
        </p:nvSpPr>
        <p:spPr/>
        <p:txBody>
          <a:bodyPr/>
          <a:lstStyle/>
          <a:p>
            <a:r>
              <a:rPr lang="en-US"/>
              <a:t>PHY 711  Fall 2023 -- Lecture 6</a:t>
            </a:r>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199902372"/>
              </p:ext>
            </p:extLst>
          </p:nvPr>
        </p:nvGraphicFramePr>
        <p:xfrm>
          <a:off x="594591" y="1190783"/>
          <a:ext cx="5059218" cy="2184662"/>
        </p:xfrm>
        <a:graphic>
          <a:graphicData uri="http://schemas.openxmlformats.org/presentationml/2006/ole">
            <mc:AlternateContent xmlns:mc="http://schemas.openxmlformats.org/markup-compatibility/2006">
              <mc:Choice xmlns:v="urn:schemas-microsoft-com:vml" Requires="v">
                <p:oleObj name="数式" r:id="rId3" imgW="2234880" imgH="965160" progId="Equation.3">
                  <p:embed/>
                </p:oleObj>
              </mc:Choice>
              <mc:Fallback>
                <p:oleObj name="数式" r:id="rId3" imgW="2234880" imgH="965160" progId="Equation.3">
                  <p:embed/>
                  <p:pic>
                    <p:nvPicPr>
                      <p:cNvPr id="0" name=""/>
                      <p:cNvPicPr>
                        <a:picLocks noChangeAspect="1" noChangeArrowheads="1"/>
                      </p:cNvPicPr>
                      <p:nvPr/>
                    </p:nvPicPr>
                    <p:blipFill>
                      <a:blip r:embed="rId4"/>
                      <a:srcRect/>
                      <a:stretch>
                        <a:fillRect/>
                      </a:stretch>
                    </p:blipFill>
                    <p:spPr bwMode="auto">
                      <a:xfrm>
                        <a:off x="594591" y="1190783"/>
                        <a:ext cx="5059218" cy="2184662"/>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60840398"/>
              </p:ext>
            </p:extLst>
          </p:nvPr>
        </p:nvGraphicFramePr>
        <p:xfrm>
          <a:off x="304800" y="3886200"/>
          <a:ext cx="7284534" cy="1180938"/>
        </p:xfrm>
        <a:graphic>
          <a:graphicData uri="http://schemas.openxmlformats.org/presentationml/2006/ole">
            <mc:AlternateContent xmlns:mc="http://schemas.openxmlformats.org/markup-compatibility/2006">
              <mc:Choice xmlns:v="urn:schemas-microsoft-com:vml" Requires="v">
                <p:oleObj name="Equation" r:id="rId5" imgW="4546440" imgH="736560" progId="Equation.DSMT4">
                  <p:embed/>
                </p:oleObj>
              </mc:Choice>
              <mc:Fallback>
                <p:oleObj name="Equation" r:id="rId5" imgW="4546440" imgH="736560" progId="Equation.DSMT4">
                  <p:embed/>
                  <p:pic>
                    <p:nvPicPr>
                      <p:cNvPr id="0" name=""/>
                      <p:cNvPicPr>
                        <a:picLocks noChangeAspect="1" noChangeArrowheads="1"/>
                      </p:cNvPicPr>
                      <p:nvPr/>
                    </p:nvPicPr>
                    <p:blipFill>
                      <a:blip r:embed="rId6"/>
                      <a:srcRect/>
                      <a:stretch>
                        <a:fillRect/>
                      </a:stretch>
                    </p:blipFill>
                    <p:spPr bwMode="auto">
                      <a:xfrm>
                        <a:off x="304800" y="3886200"/>
                        <a:ext cx="7284534" cy="1180938"/>
                      </a:xfrm>
                      <a:prstGeom prst="rect">
                        <a:avLst/>
                      </a:prstGeom>
                      <a:noFill/>
                      <a:ln>
                        <a:noFill/>
                      </a:ln>
                    </p:spPr>
                  </p:pic>
                </p:oleObj>
              </mc:Fallback>
            </mc:AlternateContent>
          </a:graphicData>
        </a:graphic>
      </p:graphicFrame>
      <p:sp>
        <p:nvSpPr>
          <p:cNvPr id="5" name="Down Arrow 4"/>
          <p:cNvSpPr/>
          <p:nvPr/>
        </p:nvSpPr>
        <p:spPr>
          <a:xfrm rot="792859">
            <a:off x="2800417" y="3454744"/>
            <a:ext cx="762000" cy="5888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rot="17824453">
            <a:off x="5540974" y="3288402"/>
            <a:ext cx="762000" cy="5888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52400" y="272101"/>
            <a:ext cx="6400800" cy="464403"/>
          </a:xfrm>
          <a:prstGeom prst="rect">
            <a:avLst/>
          </a:prstGeom>
          <a:noFill/>
        </p:spPr>
        <p:txBody>
          <a:bodyPr wrap="square" rtlCol="0">
            <a:spAutoFit/>
          </a:bodyPr>
          <a:lstStyle/>
          <a:p>
            <a:r>
              <a:rPr lang="en-US" sz="2400" dirty="0">
                <a:latin typeface="+mj-lt"/>
              </a:rPr>
              <a:t>Simple change of variables -- continued:</a:t>
            </a:r>
          </a:p>
        </p:txBody>
      </p:sp>
    </p:spTree>
    <p:extLst>
      <p:ext uri="{BB962C8B-B14F-4D97-AF65-F5344CB8AC3E}">
        <p14:creationId xmlns:p14="http://schemas.microsoft.com/office/powerpoint/2010/main" val="1753641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p>
        </p:txBody>
      </p:sp>
      <p:sp>
        <p:nvSpPr>
          <p:cNvPr id="3" name="Footer Placeholder 2"/>
          <p:cNvSpPr>
            <a:spLocks noGrp="1"/>
          </p:cNvSpPr>
          <p:nvPr>
            <p:ph type="ftr" sz="quarter" idx="11"/>
          </p:nvPr>
        </p:nvSpPr>
        <p:spPr/>
        <p:txBody>
          <a:bodyPr/>
          <a:lstStyle/>
          <a:p>
            <a:r>
              <a:rPr lang="en-US"/>
              <a:t>PHY 711  Fall 2023 -- Lecture 6</a:t>
            </a:r>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12751905"/>
              </p:ext>
            </p:extLst>
          </p:nvPr>
        </p:nvGraphicFramePr>
        <p:xfrm>
          <a:off x="3733800" y="980355"/>
          <a:ext cx="5059218" cy="2184662"/>
        </p:xfrm>
        <a:graphic>
          <a:graphicData uri="http://schemas.openxmlformats.org/presentationml/2006/ole">
            <mc:AlternateContent xmlns:mc="http://schemas.openxmlformats.org/markup-compatibility/2006">
              <mc:Choice xmlns:v="urn:schemas-microsoft-com:vml" Requires="v">
                <p:oleObj name="数式" r:id="rId3" imgW="2234880" imgH="965160" progId="Equation.3">
                  <p:embed/>
                </p:oleObj>
              </mc:Choice>
              <mc:Fallback>
                <p:oleObj name="数式" r:id="rId3" imgW="2234880" imgH="965160" progId="Equation.3">
                  <p:embed/>
                  <p:pic>
                    <p:nvPicPr>
                      <p:cNvPr id="0" name=""/>
                      <p:cNvPicPr>
                        <a:picLocks noChangeAspect="1" noChangeArrowheads="1"/>
                      </p:cNvPicPr>
                      <p:nvPr/>
                    </p:nvPicPr>
                    <p:blipFill>
                      <a:blip r:embed="rId4"/>
                      <a:srcRect/>
                      <a:stretch>
                        <a:fillRect/>
                      </a:stretch>
                    </p:blipFill>
                    <p:spPr bwMode="auto">
                      <a:xfrm>
                        <a:off x="3733800" y="980355"/>
                        <a:ext cx="5059218" cy="2184662"/>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35367227"/>
              </p:ext>
            </p:extLst>
          </p:nvPr>
        </p:nvGraphicFramePr>
        <p:xfrm>
          <a:off x="230153" y="3373989"/>
          <a:ext cx="4090987" cy="2463800"/>
        </p:xfrm>
        <a:graphic>
          <a:graphicData uri="http://schemas.openxmlformats.org/presentationml/2006/ole">
            <mc:AlternateContent xmlns:mc="http://schemas.openxmlformats.org/markup-compatibility/2006">
              <mc:Choice xmlns:v="urn:schemas-microsoft-com:vml" Requires="v">
                <p:oleObj name="Equation" r:id="rId5" imgW="2552400" imgH="1536480" progId="Equation.DSMT4">
                  <p:embed/>
                </p:oleObj>
              </mc:Choice>
              <mc:Fallback>
                <p:oleObj name="Equation" r:id="rId5" imgW="2552400" imgH="1536480" progId="Equation.DSMT4">
                  <p:embed/>
                  <p:pic>
                    <p:nvPicPr>
                      <p:cNvPr id="0" name=""/>
                      <p:cNvPicPr>
                        <a:picLocks noChangeAspect="1" noChangeArrowheads="1"/>
                      </p:cNvPicPr>
                      <p:nvPr/>
                    </p:nvPicPr>
                    <p:blipFill>
                      <a:blip r:embed="rId6"/>
                      <a:srcRect/>
                      <a:stretch>
                        <a:fillRect/>
                      </a:stretch>
                    </p:blipFill>
                    <p:spPr bwMode="auto">
                      <a:xfrm>
                        <a:off x="230153" y="3373989"/>
                        <a:ext cx="4090987" cy="2463800"/>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970155661"/>
              </p:ext>
            </p:extLst>
          </p:nvPr>
        </p:nvGraphicFramePr>
        <p:xfrm>
          <a:off x="609600" y="1195817"/>
          <a:ext cx="2748605" cy="1623337"/>
        </p:xfrm>
        <a:graphic>
          <a:graphicData uri="http://schemas.openxmlformats.org/presentationml/2006/ole">
            <mc:AlternateContent xmlns:mc="http://schemas.openxmlformats.org/markup-compatibility/2006">
              <mc:Choice xmlns:v="urn:schemas-microsoft-com:vml" Requires="v">
                <p:oleObj name="Equation" r:id="rId7" imgW="1892160" imgH="1117440" progId="Equation.DSMT4">
                  <p:embed/>
                </p:oleObj>
              </mc:Choice>
              <mc:Fallback>
                <p:oleObj name="Equation" r:id="rId7" imgW="1892160" imgH="1117440" progId="Equation.DSMT4">
                  <p:embed/>
                  <p:pic>
                    <p:nvPicPr>
                      <p:cNvPr id="0" name=""/>
                      <p:cNvPicPr/>
                      <p:nvPr/>
                    </p:nvPicPr>
                    <p:blipFill>
                      <a:blip r:embed="rId8"/>
                      <a:stretch>
                        <a:fillRect/>
                      </a:stretch>
                    </p:blipFill>
                    <p:spPr>
                      <a:xfrm>
                        <a:off x="609600" y="1195817"/>
                        <a:ext cx="2748605" cy="1623337"/>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087520962"/>
              </p:ext>
            </p:extLst>
          </p:nvPr>
        </p:nvGraphicFramePr>
        <p:xfrm>
          <a:off x="4743449" y="3455745"/>
          <a:ext cx="3724275" cy="2300287"/>
        </p:xfrm>
        <a:graphic>
          <a:graphicData uri="http://schemas.openxmlformats.org/presentationml/2006/ole">
            <mc:AlternateContent xmlns:mc="http://schemas.openxmlformats.org/markup-compatibility/2006">
              <mc:Choice xmlns:v="urn:schemas-microsoft-com:vml" Requires="v">
                <p:oleObj name="Equation" r:id="rId9" imgW="2323800" imgH="1434960" progId="Equation.DSMT4">
                  <p:embed/>
                </p:oleObj>
              </mc:Choice>
              <mc:Fallback>
                <p:oleObj name="Equation" r:id="rId9" imgW="2323800" imgH="1434960" progId="Equation.DSMT4">
                  <p:embed/>
                  <p:pic>
                    <p:nvPicPr>
                      <p:cNvPr id="0" name=""/>
                      <p:cNvPicPr>
                        <a:picLocks noChangeAspect="1" noChangeArrowheads="1"/>
                      </p:cNvPicPr>
                      <p:nvPr/>
                    </p:nvPicPr>
                    <p:blipFill>
                      <a:blip r:embed="rId10"/>
                      <a:srcRect/>
                      <a:stretch>
                        <a:fillRect/>
                      </a:stretch>
                    </p:blipFill>
                    <p:spPr bwMode="auto">
                      <a:xfrm>
                        <a:off x="4743449" y="3455745"/>
                        <a:ext cx="3724275" cy="2300287"/>
                      </a:xfrm>
                      <a:prstGeom prst="rect">
                        <a:avLst/>
                      </a:prstGeom>
                      <a:noFill/>
                      <a:ln>
                        <a:noFill/>
                      </a:ln>
                    </p:spPr>
                  </p:pic>
                </p:oleObj>
              </mc:Fallback>
            </mc:AlternateContent>
          </a:graphicData>
        </a:graphic>
      </p:graphicFrame>
      <p:sp>
        <p:nvSpPr>
          <p:cNvPr id="12" name="TextBox 11"/>
          <p:cNvSpPr txBox="1"/>
          <p:nvPr/>
        </p:nvSpPr>
        <p:spPr>
          <a:xfrm>
            <a:off x="2095264" y="3402777"/>
            <a:ext cx="606898" cy="461665"/>
          </a:xfrm>
          <a:prstGeom prst="rect">
            <a:avLst/>
          </a:prstGeom>
          <a:noFill/>
        </p:spPr>
        <p:txBody>
          <a:bodyPr wrap="square" rtlCol="0">
            <a:spAutoFit/>
          </a:bodyPr>
          <a:lstStyle/>
          <a:p>
            <a:r>
              <a:rPr lang="en-US" sz="2400">
                <a:latin typeface="+mj-lt"/>
              </a:rPr>
              <a:t>?</a:t>
            </a:r>
            <a:endParaRPr lang="en-US" sz="2400" dirty="0">
              <a:latin typeface="+mj-lt"/>
            </a:endParaRPr>
          </a:p>
        </p:txBody>
      </p:sp>
      <p:sp>
        <p:nvSpPr>
          <p:cNvPr id="13" name="AutoShape 7" descr="Image result for check mark image"/>
          <p:cNvSpPr>
            <a:spLocks noChangeAspect="1" noChangeArrowheads="1"/>
          </p:cNvSpPr>
          <p:nvPr/>
        </p:nvSpPr>
        <p:spPr bwMode="auto">
          <a:xfrm>
            <a:off x="193439" y="-647701"/>
            <a:ext cx="1295400" cy="1295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4" name="Picture 13"/>
          <p:cNvPicPr>
            <a:picLocks noChangeAspect="1"/>
          </p:cNvPicPr>
          <p:nvPr/>
        </p:nvPicPr>
        <p:blipFill rotWithShape="1">
          <a:blip r:embed="rId11" cstate="print">
            <a:extLst>
              <a:ext uri="{28A0092B-C50C-407E-A947-70E740481C1C}">
                <a14:useLocalDpi xmlns:a14="http://schemas.microsoft.com/office/drawing/2010/main" val="0"/>
              </a:ext>
            </a:extLst>
          </a:blip>
          <a:srcRect l="20515" t="18118" r="19591" b="21988"/>
          <a:stretch/>
        </p:blipFill>
        <p:spPr>
          <a:xfrm>
            <a:off x="2514600" y="4648199"/>
            <a:ext cx="381000" cy="381001"/>
          </a:xfrm>
          <a:prstGeom prst="rect">
            <a:avLst/>
          </a:prstGeom>
        </p:spPr>
      </p:pic>
      <p:sp>
        <p:nvSpPr>
          <p:cNvPr id="15" name="TextBox 14"/>
          <p:cNvSpPr txBox="1"/>
          <p:nvPr/>
        </p:nvSpPr>
        <p:spPr>
          <a:xfrm>
            <a:off x="6324600" y="3505200"/>
            <a:ext cx="606898" cy="461665"/>
          </a:xfrm>
          <a:prstGeom prst="rect">
            <a:avLst/>
          </a:prstGeom>
          <a:noFill/>
        </p:spPr>
        <p:txBody>
          <a:bodyPr wrap="square" rtlCol="0">
            <a:spAutoFit/>
          </a:bodyPr>
          <a:lstStyle/>
          <a:p>
            <a:r>
              <a:rPr lang="en-US" sz="2400">
                <a:latin typeface="+mj-lt"/>
              </a:rPr>
              <a:t>?</a:t>
            </a:r>
            <a:endParaRPr lang="en-US" sz="2400" dirty="0">
              <a:latin typeface="+mj-lt"/>
            </a:endParaRPr>
          </a:p>
        </p:txBody>
      </p:sp>
      <p:pic>
        <p:nvPicPr>
          <p:cNvPr id="16" name="Picture 15"/>
          <p:cNvPicPr>
            <a:picLocks noChangeAspect="1"/>
          </p:cNvPicPr>
          <p:nvPr/>
        </p:nvPicPr>
        <p:blipFill rotWithShape="1">
          <a:blip r:embed="rId11" cstate="print">
            <a:extLst>
              <a:ext uri="{28A0092B-C50C-407E-A947-70E740481C1C}">
                <a14:useLocalDpi xmlns:a14="http://schemas.microsoft.com/office/drawing/2010/main" val="0"/>
              </a:ext>
            </a:extLst>
          </a:blip>
          <a:srcRect l="20515" t="18118" r="19591" b="21988"/>
          <a:stretch/>
        </p:blipFill>
        <p:spPr>
          <a:xfrm>
            <a:off x="7010400" y="4648200"/>
            <a:ext cx="381000" cy="381001"/>
          </a:xfrm>
          <a:prstGeom prst="rect">
            <a:avLst/>
          </a:prstGeom>
        </p:spPr>
      </p:pic>
      <p:sp>
        <p:nvSpPr>
          <p:cNvPr id="17" name="TextBox 16"/>
          <p:cNvSpPr txBox="1"/>
          <p:nvPr/>
        </p:nvSpPr>
        <p:spPr>
          <a:xfrm>
            <a:off x="152400" y="272101"/>
            <a:ext cx="6400800" cy="464403"/>
          </a:xfrm>
          <a:prstGeom prst="rect">
            <a:avLst/>
          </a:prstGeom>
          <a:noFill/>
        </p:spPr>
        <p:txBody>
          <a:bodyPr wrap="square" rtlCol="0">
            <a:spAutoFit/>
          </a:bodyPr>
          <a:lstStyle/>
          <a:p>
            <a:r>
              <a:rPr lang="en-US" sz="2400" dirty="0">
                <a:latin typeface="+mj-lt"/>
              </a:rPr>
              <a:t>Simple change of variables -- continued:</a:t>
            </a:r>
          </a:p>
        </p:txBody>
      </p:sp>
    </p:spTree>
    <p:extLst>
      <p:ext uri="{BB962C8B-B14F-4D97-AF65-F5344CB8AC3E}">
        <p14:creationId xmlns:p14="http://schemas.microsoft.com/office/powerpoint/2010/main" val="2426996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CB9614-3011-48AF-BAC8-685482A12161}"/>
              </a:ext>
            </a:extLst>
          </p:cNvPr>
          <p:cNvSpPr>
            <a:spLocks noGrp="1"/>
          </p:cNvSpPr>
          <p:nvPr>
            <p:ph type="dt" sz="half" idx="10"/>
          </p:nvPr>
        </p:nvSpPr>
        <p:spPr/>
        <p:txBody>
          <a:bodyPr/>
          <a:lstStyle/>
          <a:p>
            <a:r>
              <a:rPr lang="en-US"/>
              <a:t>9/8/2023</a:t>
            </a:r>
            <a:endParaRPr lang="en-US" dirty="0"/>
          </a:p>
        </p:txBody>
      </p:sp>
      <p:sp>
        <p:nvSpPr>
          <p:cNvPr id="3" name="Footer Placeholder 2">
            <a:extLst>
              <a:ext uri="{FF2B5EF4-FFF2-40B4-BE49-F238E27FC236}">
                <a16:creationId xmlns:a16="http://schemas.microsoft.com/office/drawing/2014/main" id="{70683DD3-E2ED-4002-93C5-6FE393D839E5}"/>
              </a:ext>
            </a:extLst>
          </p:cNvPr>
          <p:cNvSpPr>
            <a:spLocks noGrp="1"/>
          </p:cNvSpPr>
          <p:nvPr>
            <p:ph type="ftr" sz="quarter" idx="11"/>
          </p:nvPr>
        </p:nvSpPr>
        <p:spPr/>
        <p:txBody>
          <a:bodyPr/>
          <a:lstStyle/>
          <a:p>
            <a:r>
              <a:rPr lang="en-US"/>
              <a:t>PHY 711  Fall 2023 -- Lecture 6</a:t>
            </a:r>
            <a:endParaRPr lang="en-US" dirty="0"/>
          </a:p>
        </p:txBody>
      </p:sp>
      <p:sp>
        <p:nvSpPr>
          <p:cNvPr id="4" name="Slide Number Placeholder 3">
            <a:extLst>
              <a:ext uri="{FF2B5EF4-FFF2-40B4-BE49-F238E27FC236}">
                <a16:creationId xmlns:a16="http://schemas.microsoft.com/office/drawing/2014/main" id="{78B5D68C-CF4D-45D7-8733-48C462B1E19D}"/>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AC9E9EA8-C19E-44BE-8825-EC3CBA7BAE04}"/>
              </a:ext>
            </a:extLst>
          </p:cNvPr>
          <p:cNvSpPr txBox="1"/>
          <p:nvPr/>
        </p:nvSpPr>
        <p:spPr>
          <a:xfrm>
            <a:off x="762000" y="685800"/>
            <a:ext cx="6934200" cy="4893647"/>
          </a:xfrm>
          <a:prstGeom prst="rect">
            <a:avLst/>
          </a:prstGeom>
          <a:noFill/>
        </p:spPr>
        <p:txBody>
          <a:bodyPr wrap="square" rtlCol="0">
            <a:spAutoFit/>
          </a:bodyPr>
          <a:lstStyle/>
          <a:p>
            <a:r>
              <a:rPr lang="en-US" sz="2400" dirty="0">
                <a:latin typeface="+mj-lt"/>
              </a:rPr>
              <a:t>Now that we see that these transformations are possible, we should ask the question why we might want to do this?</a:t>
            </a:r>
          </a:p>
          <a:p>
            <a:endParaRPr lang="en-US" sz="2400" dirty="0">
              <a:latin typeface="+mj-lt"/>
            </a:endParaRPr>
          </a:p>
          <a:p>
            <a:r>
              <a:rPr lang="en-US" sz="2400" dirty="0">
                <a:latin typeface="+mj-lt"/>
              </a:rPr>
              <a:t>An example comes from thermodynamics where we have various interdependent variables such as temperature T, pressure P,   volume V,   etc. etc.      Often a  measurable property can be specified as a function of two of those, while the other variables are  also dependent on those two.  For example we might specify T and P  while the volume will be V(T,P).     Or we might specify T and V while the pressure will be P(T,V).</a:t>
            </a:r>
          </a:p>
        </p:txBody>
      </p:sp>
    </p:spTree>
    <p:extLst>
      <p:ext uri="{BB962C8B-B14F-4D97-AF65-F5344CB8AC3E}">
        <p14:creationId xmlns:p14="http://schemas.microsoft.com/office/powerpoint/2010/main" val="1759026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endParaRPr lang="en-US" dirty="0"/>
          </a:p>
        </p:txBody>
      </p:sp>
      <p:sp>
        <p:nvSpPr>
          <p:cNvPr id="3" name="Footer Placeholder 2"/>
          <p:cNvSpPr>
            <a:spLocks noGrp="1"/>
          </p:cNvSpPr>
          <p:nvPr>
            <p:ph type="ftr" sz="quarter" idx="11"/>
          </p:nvPr>
        </p:nvSpPr>
        <p:spPr/>
        <p:txBody>
          <a:body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609600" y="37338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3BE227ED-7734-3F5B-BD54-BF86826F338C}"/>
              </a:ext>
            </a:extLst>
          </p:cNvPr>
          <p:cNvPicPr>
            <a:picLocks noChangeAspect="1"/>
          </p:cNvPicPr>
          <p:nvPr/>
        </p:nvPicPr>
        <p:blipFill>
          <a:blip r:embed="rId3"/>
          <a:stretch>
            <a:fillRect/>
          </a:stretch>
        </p:blipFill>
        <p:spPr>
          <a:xfrm>
            <a:off x="1066800" y="657912"/>
            <a:ext cx="7444800" cy="4276800"/>
          </a:xfrm>
          <a:prstGeom prst="rect">
            <a:avLst/>
          </a:prstGeom>
        </p:spPr>
      </p:pic>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p>
        </p:txBody>
      </p:sp>
      <p:sp>
        <p:nvSpPr>
          <p:cNvPr id="3" name="Footer Placeholder 2"/>
          <p:cNvSpPr>
            <a:spLocks noGrp="1"/>
          </p:cNvSpPr>
          <p:nvPr>
            <p:ph type="ftr" sz="quarter" idx="11"/>
          </p:nvPr>
        </p:nvSpPr>
        <p:spPr/>
        <p:txBody>
          <a:bodyPr/>
          <a:lstStyle/>
          <a:p>
            <a:r>
              <a:rPr lang="en-US"/>
              <a:t>PHY 711  Fall 2023 -- Lecture 6</a:t>
            </a:r>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832930553"/>
              </p:ext>
            </p:extLst>
          </p:nvPr>
        </p:nvGraphicFramePr>
        <p:xfrm>
          <a:off x="1260641" y="914400"/>
          <a:ext cx="7415019" cy="4953000"/>
        </p:xfrm>
        <a:graphic>
          <a:graphicData uri="http://schemas.openxmlformats.org/presentationml/2006/ole">
            <mc:AlternateContent xmlns:mc="http://schemas.openxmlformats.org/markup-compatibility/2006">
              <mc:Choice xmlns:v="urn:schemas-microsoft-com:vml" Requires="v">
                <p:oleObj name="数式" r:id="rId3" imgW="3746160" imgH="2501640" progId="Equation.3">
                  <p:embed/>
                </p:oleObj>
              </mc:Choice>
              <mc:Fallback>
                <p:oleObj name="数式" r:id="rId3" imgW="3746160" imgH="2501640" progId="Equation.3">
                  <p:embed/>
                  <p:pic>
                    <p:nvPicPr>
                      <p:cNvPr id="0" name=""/>
                      <p:cNvPicPr>
                        <a:picLocks noChangeAspect="1" noChangeArrowheads="1"/>
                      </p:cNvPicPr>
                      <p:nvPr/>
                    </p:nvPicPr>
                    <p:blipFill>
                      <a:blip r:embed="rId4"/>
                      <a:srcRect/>
                      <a:stretch>
                        <a:fillRect/>
                      </a:stretch>
                    </p:blipFill>
                    <p:spPr bwMode="auto">
                      <a:xfrm>
                        <a:off x="1260641" y="914400"/>
                        <a:ext cx="7415019" cy="4953000"/>
                      </a:xfrm>
                      <a:prstGeom prst="rect">
                        <a:avLst/>
                      </a:prstGeom>
                      <a:noFill/>
                      <a:ln>
                        <a:noFill/>
                      </a:ln>
                    </p:spPr>
                  </p:pic>
                </p:oleObj>
              </mc:Fallback>
            </mc:AlternateContent>
          </a:graphicData>
        </a:graphic>
      </p:graphicFrame>
      <p:sp>
        <p:nvSpPr>
          <p:cNvPr id="6" name="TextBox 5"/>
          <p:cNvSpPr txBox="1"/>
          <p:nvPr/>
        </p:nvSpPr>
        <p:spPr>
          <a:xfrm>
            <a:off x="321365" y="471142"/>
            <a:ext cx="7315200" cy="457200"/>
          </a:xfrm>
          <a:prstGeom prst="rect">
            <a:avLst/>
          </a:prstGeom>
          <a:noFill/>
        </p:spPr>
        <p:txBody>
          <a:bodyPr wrap="square" rtlCol="0">
            <a:spAutoFit/>
          </a:bodyPr>
          <a:lstStyle/>
          <a:p>
            <a:r>
              <a:rPr lang="en-US" sz="2400" dirty="0"/>
              <a:t>For thermodynamic functions:</a:t>
            </a:r>
          </a:p>
        </p:txBody>
      </p:sp>
      <p:sp>
        <p:nvSpPr>
          <p:cNvPr id="7" name="TextBox 6">
            <a:extLst>
              <a:ext uri="{FF2B5EF4-FFF2-40B4-BE49-F238E27FC236}">
                <a16:creationId xmlns:a16="http://schemas.microsoft.com/office/drawing/2014/main" id="{9B986BFF-66B6-4D2C-B847-5EF401016F80}"/>
              </a:ext>
            </a:extLst>
          </p:cNvPr>
          <p:cNvSpPr txBox="1"/>
          <p:nvPr/>
        </p:nvSpPr>
        <p:spPr>
          <a:xfrm>
            <a:off x="228600" y="136525"/>
            <a:ext cx="7848600" cy="461665"/>
          </a:xfrm>
          <a:prstGeom prst="rect">
            <a:avLst/>
          </a:prstGeom>
          <a:noFill/>
        </p:spPr>
        <p:txBody>
          <a:bodyPr wrap="square" rtlCol="0">
            <a:spAutoFit/>
          </a:bodyPr>
          <a:lstStyle/>
          <a:p>
            <a:r>
              <a:rPr lang="en-US" sz="2400" dirty="0">
                <a:latin typeface="+mj-lt"/>
              </a:rPr>
              <a:t>Other examples from thermo --</a:t>
            </a:r>
          </a:p>
        </p:txBody>
      </p:sp>
    </p:spTree>
    <p:extLst>
      <p:ext uri="{BB962C8B-B14F-4D97-AF65-F5344CB8AC3E}">
        <p14:creationId xmlns:p14="http://schemas.microsoft.com/office/powerpoint/2010/main" val="29741261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p>
        </p:txBody>
      </p:sp>
      <p:sp>
        <p:nvSpPr>
          <p:cNvPr id="3" name="Footer Placeholder 2"/>
          <p:cNvSpPr>
            <a:spLocks noGrp="1"/>
          </p:cNvSpPr>
          <p:nvPr>
            <p:ph type="ftr" sz="quarter" idx="11"/>
          </p:nvPr>
        </p:nvSpPr>
        <p:spPr/>
        <p:txBody>
          <a:bodyPr/>
          <a:lstStyle/>
          <a:p>
            <a:r>
              <a:rPr lang="en-US"/>
              <a:t>PHY 711  Fall 2023 -- Lecture 6</a:t>
            </a:r>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a:p>
        </p:txBody>
      </p:sp>
      <p:pic>
        <p:nvPicPr>
          <p:cNvPr id="3789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3613" t="45281" r="15435" b="18050"/>
          <a:stretch/>
        </p:blipFill>
        <p:spPr bwMode="auto">
          <a:xfrm>
            <a:off x="166969" y="609600"/>
            <a:ext cx="8824631" cy="2853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9682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p:cNvGraphicFramePr>
            <a:graphicFrameLocks noChangeAspect="1"/>
          </p:cNvGraphicFramePr>
          <p:nvPr>
            <p:extLst>
              <p:ext uri="{D42A27DB-BD31-4B8C-83A1-F6EECF244321}">
                <p14:modId xmlns:p14="http://schemas.microsoft.com/office/powerpoint/2010/main" val="2361292651"/>
              </p:ext>
            </p:extLst>
          </p:nvPr>
        </p:nvGraphicFramePr>
        <p:xfrm>
          <a:off x="381000" y="3240236"/>
          <a:ext cx="8398330" cy="2322364"/>
        </p:xfrm>
        <a:graphic>
          <a:graphicData uri="http://schemas.openxmlformats.org/presentationml/2006/ole">
            <mc:AlternateContent xmlns:mc="http://schemas.openxmlformats.org/markup-compatibility/2006">
              <mc:Choice xmlns:v="urn:schemas-microsoft-com:vml" Requires="v">
                <p:oleObj name="Equation" r:id="rId3" imgW="6108480" imgH="1688760" progId="Equation.DSMT4">
                  <p:embed/>
                </p:oleObj>
              </mc:Choice>
              <mc:Fallback>
                <p:oleObj name="Equation" r:id="rId3" imgW="6108480" imgH="1688760" progId="Equation.DSMT4">
                  <p:embed/>
                  <p:pic>
                    <p:nvPicPr>
                      <p:cNvPr id="0" name=""/>
                      <p:cNvPicPr>
                        <a:picLocks noChangeAspect="1" noChangeArrowheads="1"/>
                      </p:cNvPicPr>
                      <p:nvPr/>
                    </p:nvPicPr>
                    <p:blipFill>
                      <a:blip r:embed="rId4"/>
                      <a:srcRect/>
                      <a:stretch>
                        <a:fillRect/>
                      </a:stretch>
                    </p:blipFill>
                    <p:spPr bwMode="auto">
                      <a:xfrm>
                        <a:off x="381000" y="3240236"/>
                        <a:ext cx="8398330" cy="2322364"/>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r>
              <a:rPr lang="en-US"/>
              <a:t>9/8/2023</a:t>
            </a:r>
          </a:p>
        </p:txBody>
      </p:sp>
      <p:sp>
        <p:nvSpPr>
          <p:cNvPr id="3" name="Footer Placeholder 2"/>
          <p:cNvSpPr>
            <a:spLocks noGrp="1"/>
          </p:cNvSpPr>
          <p:nvPr>
            <p:ph type="ftr" sz="quarter" idx="11"/>
          </p:nvPr>
        </p:nvSpPr>
        <p:spPr/>
        <p:txBody>
          <a:bodyPr/>
          <a:lstStyle/>
          <a:p>
            <a:r>
              <a:rPr lang="en-US"/>
              <a:t>PHY 711  Fall 2023 -- Lecture 6</a:t>
            </a:r>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a:p>
        </p:txBody>
      </p:sp>
      <p:sp>
        <p:nvSpPr>
          <p:cNvPr id="5" name="TextBox 4"/>
          <p:cNvSpPr txBox="1"/>
          <p:nvPr/>
        </p:nvSpPr>
        <p:spPr>
          <a:xfrm>
            <a:off x="457200" y="76200"/>
            <a:ext cx="8229600" cy="830997"/>
          </a:xfrm>
          <a:prstGeom prst="rect">
            <a:avLst/>
          </a:prstGeom>
          <a:noFill/>
        </p:spPr>
        <p:txBody>
          <a:bodyPr wrap="square" rtlCol="0">
            <a:spAutoFit/>
          </a:bodyPr>
          <a:lstStyle/>
          <a:p>
            <a:r>
              <a:rPr lang="en-US" sz="2400" dirty="0"/>
              <a:t>Mathematical transformations for continuous functions of several variables &amp; Legendre transforms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083952728"/>
              </p:ext>
            </p:extLst>
          </p:nvPr>
        </p:nvGraphicFramePr>
        <p:xfrm>
          <a:off x="609600" y="685802"/>
          <a:ext cx="4953000" cy="2138507"/>
        </p:xfrm>
        <a:graphic>
          <a:graphicData uri="http://schemas.openxmlformats.org/presentationml/2006/ole">
            <mc:AlternateContent xmlns:mc="http://schemas.openxmlformats.org/markup-compatibility/2006">
              <mc:Choice xmlns:v="urn:schemas-microsoft-com:vml" Requires="v">
                <p:oleObj name="数式" r:id="rId5" imgW="2234880" imgH="965160" progId="Equation.3">
                  <p:embed/>
                </p:oleObj>
              </mc:Choice>
              <mc:Fallback>
                <p:oleObj name="数式" r:id="rId5" imgW="2234880" imgH="965160" progId="Equation.3">
                  <p:embed/>
                  <p:pic>
                    <p:nvPicPr>
                      <p:cNvPr id="0" name=""/>
                      <p:cNvPicPr>
                        <a:picLocks noChangeAspect="1" noChangeArrowheads="1"/>
                      </p:cNvPicPr>
                      <p:nvPr/>
                    </p:nvPicPr>
                    <p:blipFill>
                      <a:blip r:embed="rId6"/>
                      <a:srcRect/>
                      <a:stretch>
                        <a:fillRect/>
                      </a:stretch>
                    </p:blipFill>
                    <p:spPr bwMode="auto">
                      <a:xfrm>
                        <a:off x="609600" y="685802"/>
                        <a:ext cx="4953000" cy="2138507"/>
                      </a:xfrm>
                      <a:prstGeom prst="rect">
                        <a:avLst/>
                      </a:prstGeom>
                      <a:noFill/>
                      <a:ln>
                        <a:noFill/>
                      </a:ln>
                    </p:spPr>
                  </p:pic>
                </p:oleObj>
              </mc:Fallback>
            </mc:AlternateContent>
          </a:graphicData>
        </a:graphic>
      </p:graphicFrame>
      <p:cxnSp>
        <p:nvCxnSpPr>
          <p:cNvPr id="9" name="Straight Connector 8"/>
          <p:cNvCxnSpPr/>
          <p:nvPr/>
        </p:nvCxnSpPr>
        <p:spPr>
          <a:xfrm flipV="1">
            <a:off x="6019800" y="4267200"/>
            <a:ext cx="533400" cy="838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7543800" y="4267200"/>
            <a:ext cx="533400" cy="8382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1371600" y="3962400"/>
            <a:ext cx="1371600" cy="1371600"/>
          </a:xfrm>
          <a:prstGeom prst="line">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2057400" y="4000500"/>
            <a:ext cx="2209800" cy="1371600"/>
          </a:xfrm>
          <a:prstGeom prst="line">
            <a:avLst/>
          </a:prstGeom>
          <a:ln w="3810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17" name="Object 16"/>
          <p:cNvGraphicFramePr>
            <a:graphicFrameLocks noChangeAspect="1"/>
          </p:cNvGraphicFramePr>
          <p:nvPr>
            <p:extLst>
              <p:ext uri="{D42A27DB-BD31-4B8C-83A1-F6EECF244321}">
                <p14:modId xmlns:p14="http://schemas.microsoft.com/office/powerpoint/2010/main" val="2607994967"/>
              </p:ext>
            </p:extLst>
          </p:nvPr>
        </p:nvGraphicFramePr>
        <p:xfrm>
          <a:off x="2972083" y="5426295"/>
          <a:ext cx="5181033" cy="947737"/>
        </p:xfrm>
        <a:graphic>
          <a:graphicData uri="http://schemas.openxmlformats.org/presentationml/2006/ole">
            <mc:AlternateContent xmlns:mc="http://schemas.openxmlformats.org/markup-compatibility/2006">
              <mc:Choice xmlns:v="urn:schemas-microsoft-com:vml" Requires="v">
                <p:oleObj name="Equation" r:id="rId7" imgW="3746160" imgH="685800" progId="Equation.DSMT4">
                  <p:embed/>
                </p:oleObj>
              </mc:Choice>
              <mc:Fallback>
                <p:oleObj name="Equation" r:id="rId7" imgW="3746160" imgH="685800" progId="Equation.DSMT4">
                  <p:embed/>
                  <p:pic>
                    <p:nvPicPr>
                      <p:cNvPr id="0" name=""/>
                      <p:cNvPicPr>
                        <a:picLocks noChangeAspect="1" noChangeArrowheads="1"/>
                      </p:cNvPicPr>
                      <p:nvPr/>
                    </p:nvPicPr>
                    <p:blipFill>
                      <a:blip r:embed="rId8"/>
                      <a:srcRect/>
                      <a:stretch>
                        <a:fillRect/>
                      </a:stretch>
                    </p:blipFill>
                    <p:spPr bwMode="auto">
                      <a:xfrm>
                        <a:off x="2972083" y="5426295"/>
                        <a:ext cx="5181033" cy="94773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5055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endParaRPr lang="en-US" dirty="0"/>
          </a:p>
        </p:txBody>
      </p:sp>
      <p:sp>
        <p:nvSpPr>
          <p:cNvPr id="3" name="Footer Placeholder 2"/>
          <p:cNvSpPr>
            <a:spLocks noGrp="1"/>
          </p:cNvSpPr>
          <p:nvPr>
            <p:ph type="ftr" sz="quarter" idx="11"/>
          </p:nvPr>
        </p:nvSpPr>
        <p:spPr/>
        <p:txBody>
          <a:body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457200" y="108294"/>
            <a:ext cx="7543800" cy="461665"/>
          </a:xfrm>
          <a:prstGeom prst="rect">
            <a:avLst/>
          </a:prstGeom>
          <a:noFill/>
        </p:spPr>
        <p:txBody>
          <a:bodyPr wrap="square" rtlCol="0">
            <a:spAutoFit/>
          </a:bodyPr>
          <a:lstStyle/>
          <a:p>
            <a:r>
              <a:rPr lang="en-US" sz="2400" dirty="0" err="1">
                <a:latin typeface="+mj-lt"/>
              </a:rPr>
              <a:t>Lagrangian</a:t>
            </a:r>
            <a:r>
              <a:rPr lang="en-US" sz="2400" dirty="0">
                <a:latin typeface="+mj-lt"/>
              </a:rPr>
              <a:t> picture</a:t>
            </a:r>
          </a:p>
        </p:txBody>
      </p:sp>
      <p:graphicFrame>
        <p:nvGraphicFramePr>
          <p:cNvPr id="6" name="Object 5"/>
          <p:cNvGraphicFramePr>
            <a:graphicFrameLocks noChangeAspect="1"/>
          </p:cNvGraphicFramePr>
          <p:nvPr>
            <p:extLst>
              <p:ext uri="{D42A27DB-BD31-4B8C-83A1-F6EECF244321}">
                <p14:modId xmlns:p14="http://schemas.microsoft.com/office/powerpoint/2010/main" val="3035339604"/>
              </p:ext>
            </p:extLst>
          </p:nvPr>
        </p:nvGraphicFramePr>
        <p:xfrm>
          <a:off x="990600" y="457200"/>
          <a:ext cx="6019800" cy="2197100"/>
        </p:xfrm>
        <a:graphic>
          <a:graphicData uri="http://schemas.openxmlformats.org/presentationml/2006/ole">
            <mc:AlternateContent xmlns:mc="http://schemas.openxmlformats.org/markup-compatibility/2006">
              <mc:Choice xmlns:v="urn:schemas-microsoft-com:vml" Requires="v">
                <p:oleObj name="数式" r:id="rId3" imgW="3149280" imgH="1143000" progId="Equation.3">
                  <p:embed/>
                </p:oleObj>
              </mc:Choice>
              <mc:Fallback>
                <p:oleObj name="数式" r:id="rId3" imgW="3149280" imgH="1143000" progId="Equation.3">
                  <p:embed/>
                  <p:pic>
                    <p:nvPicPr>
                      <p:cNvPr id="0" name=""/>
                      <p:cNvPicPr>
                        <a:picLocks noChangeAspect="1" noChangeArrowheads="1"/>
                      </p:cNvPicPr>
                      <p:nvPr/>
                    </p:nvPicPr>
                    <p:blipFill>
                      <a:blip r:embed="rId4"/>
                      <a:srcRect/>
                      <a:stretch>
                        <a:fillRect/>
                      </a:stretch>
                    </p:blipFill>
                    <p:spPr bwMode="auto">
                      <a:xfrm>
                        <a:off x="990600" y="457200"/>
                        <a:ext cx="6019800" cy="2197100"/>
                      </a:xfrm>
                      <a:prstGeom prst="rect">
                        <a:avLst/>
                      </a:prstGeom>
                      <a:noFill/>
                      <a:ln>
                        <a:noFill/>
                      </a:ln>
                    </p:spPr>
                  </p:pic>
                </p:oleObj>
              </mc:Fallback>
            </mc:AlternateContent>
          </a:graphicData>
        </a:graphic>
      </p:graphicFrame>
      <p:sp>
        <p:nvSpPr>
          <p:cNvPr id="7" name="TextBox 6"/>
          <p:cNvSpPr txBox="1"/>
          <p:nvPr/>
        </p:nvSpPr>
        <p:spPr>
          <a:xfrm>
            <a:off x="457200" y="2895600"/>
            <a:ext cx="7543800" cy="461665"/>
          </a:xfrm>
          <a:prstGeom prst="rect">
            <a:avLst/>
          </a:prstGeom>
          <a:noFill/>
        </p:spPr>
        <p:txBody>
          <a:bodyPr wrap="square" rtlCol="0">
            <a:spAutoFit/>
          </a:bodyPr>
          <a:lstStyle/>
          <a:p>
            <a:r>
              <a:rPr lang="en-US" sz="2400" dirty="0">
                <a:latin typeface="+mj-lt"/>
              </a:rPr>
              <a:t>Switching variables – Legendre transformation</a:t>
            </a:r>
          </a:p>
        </p:txBody>
      </p:sp>
      <p:graphicFrame>
        <p:nvGraphicFramePr>
          <p:cNvPr id="8" name="Object 7"/>
          <p:cNvGraphicFramePr>
            <a:graphicFrameLocks noChangeAspect="1"/>
          </p:cNvGraphicFramePr>
          <p:nvPr>
            <p:extLst>
              <p:ext uri="{D42A27DB-BD31-4B8C-83A1-F6EECF244321}">
                <p14:modId xmlns:p14="http://schemas.microsoft.com/office/powerpoint/2010/main" val="1330874433"/>
              </p:ext>
            </p:extLst>
          </p:nvPr>
        </p:nvGraphicFramePr>
        <p:xfrm>
          <a:off x="833438" y="3333750"/>
          <a:ext cx="6557962" cy="2243138"/>
        </p:xfrm>
        <a:graphic>
          <a:graphicData uri="http://schemas.openxmlformats.org/presentationml/2006/ole">
            <mc:AlternateContent xmlns:mc="http://schemas.openxmlformats.org/markup-compatibility/2006">
              <mc:Choice xmlns:v="urn:schemas-microsoft-com:vml" Requires="v">
                <p:oleObj name="数式" r:id="rId5" imgW="3390840" imgH="1168200" progId="Equation.3">
                  <p:embed/>
                </p:oleObj>
              </mc:Choice>
              <mc:Fallback>
                <p:oleObj name="数式" r:id="rId5" imgW="3390840" imgH="1168200" progId="Equation.3">
                  <p:embed/>
                  <p:pic>
                    <p:nvPicPr>
                      <p:cNvPr id="0" name="Object 5"/>
                      <p:cNvPicPr>
                        <a:picLocks noChangeAspect="1" noChangeArrowheads="1"/>
                      </p:cNvPicPr>
                      <p:nvPr/>
                    </p:nvPicPr>
                    <p:blipFill>
                      <a:blip r:embed="rId6"/>
                      <a:srcRect/>
                      <a:stretch>
                        <a:fillRect/>
                      </a:stretch>
                    </p:blipFill>
                    <p:spPr bwMode="auto">
                      <a:xfrm>
                        <a:off x="833438" y="3333750"/>
                        <a:ext cx="6557962"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75358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endParaRPr lang="en-US" dirty="0"/>
          </a:p>
        </p:txBody>
      </p:sp>
      <p:sp>
        <p:nvSpPr>
          <p:cNvPr id="3" name="Footer Placeholder 2"/>
          <p:cNvSpPr>
            <a:spLocks noGrp="1"/>
          </p:cNvSpPr>
          <p:nvPr>
            <p:ph type="ftr" sz="quarter" idx="11"/>
          </p:nvPr>
        </p:nvSpPr>
        <p:spPr/>
        <p:txBody>
          <a:body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609600" y="457200"/>
            <a:ext cx="7162800" cy="461665"/>
          </a:xfrm>
          <a:prstGeom prst="rect">
            <a:avLst/>
          </a:prstGeom>
          <a:noFill/>
        </p:spPr>
        <p:txBody>
          <a:bodyPr wrap="square" rtlCol="0">
            <a:spAutoFit/>
          </a:bodyPr>
          <a:lstStyle/>
          <a:p>
            <a:r>
              <a:rPr lang="en-US" sz="2400" dirty="0">
                <a:latin typeface="+mj-lt"/>
              </a:rPr>
              <a:t>Hamiltonian picture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692374004"/>
              </p:ext>
            </p:extLst>
          </p:nvPr>
        </p:nvGraphicFramePr>
        <p:xfrm>
          <a:off x="936625" y="1295400"/>
          <a:ext cx="7369175" cy="4024313"/>
        </p:xfrm>
        <a:graphic>
          <a:graphicData uri="http://schemas.openxmlformats.org/presentationml/2006/ole">
            <mc:AlternateContent xmlns:mc="http://schemas.openxmlformats.org/markup-compatibility/2006">
              <mc:Choice xmlns:v="urn:schemas-microsoft-com:vml" Requires="v">
                <p:oleObj name="数式" r:id="rId3" imgW="3809880" imgH="2095200" progId="Equation.3">
                  <p:embed/>
                </p:oleObj>
              </mc:Choice>
              <mc:Fallback>
                <p:oleObj name="数式" r:id="rId3" imgW="3809880" imgH="2095200" progId="Equation.3">
                  <p:embed/>
                  <p:pic>
                    <p:nvPicPr>
                      <p:cNvPr id="0" name="Object 7"/>
                      <p:cNvPicPr>
                        <a:picLocks noChangeAspect="1" noChangeArrowheads="1"/>
                      </p:cNvPicPr>
                      <p:nvPr/>
                    </p:nvPicPr>
                    <p:blipFill>
                      <a:blip r:embed="rId4"/>
                      <a:srcRect/>
                      <a:stretch>
                        <a:fillRect/>
                      </a:stretch>
                    </p:blipFill>
                    <p:spPr bwMode="auto">
                      <a:xfrm>
                        <a:off x="936625" y="1295400"/>
                        <a:ext cx="7369175" cy="402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3340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6E010C1-2A12-431A-9FC8-1D15B331979D}"/>
              </a:ext>
            </a:extLst>
          </p:cNvPr>
          <p:cNvSpPr>
            <a:spLocks noGrp="1"/>
          </p:cNvSpPr>
          <p:nvPr>
            <p:ph type="dt" sz="half" idx="10"/>
          </p:nvPr>
        </p:nvSpPr>
        <p:spPr/>
        <p:txBody>
          <a:bodyPr/>
          <a:lstStyle/>
          <a:p>
            <a:r>
              <a:rPr lang="en-US"/>
              <a:t>9/8/2023</a:t>
            </a:r>
            <a:endParaRPr lang="en-US" dirty="0"/>
          </a:p>
        </p:txBody>
      </p:sp>
      <p:sp>
        <p:nvSpPr>
          <p:cNvPr id="3" name="Footer Placeholder 2">
            <a:extLst>
              <a:ext uri="{FF2B5EF4-FFF2-40B4-BE49-F238E27FC236}">
                <a16:creationId xmlns:a16="http://schemas.microsoft.com/office/drawing/2014/main" id="{490ADEB5-8553-49D0-972E-664977D1C737}"/>
              </a:ext>
            </a:extLst>
          </p:cNvPr>
          <p:cNvSpPr>
            <a:spLocks noGrp="1"/>
          </p:cNvSpPr>
          <p:nvPr>
            <p:ph type="ftr" sz="quarter" idx="11"/>
          </p:nvPr>
        </p:nvSpPr>
        <p:spPr/>
        <p:txBody>
          <a:bodyPr/>
          <a:lstStyle/>
          <a:p>
            <a:r>
              <a:rPr lang="en-US"/>
              <a:t>PHY 711  Fall 2023 -- Lecture 6</a:t>
            </a:r>
            <a:endParaRPr lang="en-US" dirty="0"/>
          </a:p>
        </p:txBody>
      </p:sp>
      <p:sp>
        <p:nvSpPr>
          <p:cNvPr id="4" name="Slide Number Placeholder 3">
            <a:extLst>
              <a:ext uri="{FF2B5EF4-FFF2-40B4-BE49-F238E27FC236}">
                <a16:creationId xmlns:a16="http://schemas.microsoft.com/office/drawing/2014/main" id="{87E6C9BB-A778-4C40-ADA7-64B6741DA55A}"/>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5" name="Picture 4">
            <a:extLst>
              <a:ext uri="{FF2B5EF4-FFF2-40B4-BE49-F238E27FC236}">
                <a16:creationId xmlns:a16="http://schemas.microsoft.com/office/drawing/2014/main" id="{76F5FC5D-7D13-5459-8CB0-A74D933DEFB5}"/>
              </a:ext>
            </a:extLst>
          </p:cNvPr>
          <p:cNvPicPr>
            <a:picLocks noChangeAspect="1"/>
          </p:cNvPicPr>
          <p:nvPr/>
        </p:nvPicPr>
        <p:blipFill>
          <a:blip r:embed="rId3"/>
          <a:stretch>
            <a:fillRect/>
          </a:stretch>
        </p:blipFill>
        <p:spPr>
          <a:xfrm>
            <a:off x="70141" y="468125"/>
            <a:ext cx="9003717" cy="5851649"/>
          </a:xfrm>
          <a:prstGeom prst="rect">
            <a:avLst/>
          </a:prstGeom>
        </p:spPr>
      </p:pic>
    </p:spTree>
    <p:extLst>
      <p:ext uri="{BB962C8B-B14F-4D97-AF65-F5344CB8AC3E}">
        <p14:creationId xmlns:p14="http://schemas.microsoft.com/office/powerpoint/2010/main" val="2119296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endParaRPr lang="en-US" dirty="0"/>
          </a:p>
        </p:txBody>
      </p:sp>
      <p:sp>
        <p:nvSpPr>
          <p:cNvPr id="3" name="Footer Placeholder 2"/>
          <p:cNvSpPr>
            <a:spLocks noGrp="1"/>
          </p:cNvSpPr>
          <p:nvPr>
            <p:ph type="ftr" sz="quarter" idx="11"/>
          </p:nvPr>
        </p:nvSpPr>
        <p:spPr/>
        <p:txBody>
          <a:body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383544510"/>
              </p:ext>
            </p:extLst>
          </p:nvPr>
        </p:nvGraphicFramePr>
        <p:xfrm>
          <a:off x="1412875" y="1474788"/>
          <a:ext cx="5468938" cy="3541712"/>
        </p:xfrm>
        <a:graphic>
          <a:graphicData uri="http://schemas.openxmlformats.org/presentationml/2006/ole">
            <mc:AlternateContent xmlns:mc="http://schemas.openxmlformats.org/markup-compatibility/2006">
              <mc:Choice xmlns:v="urn:schemas-microsoft-com:vml" Requires="v">
                <p:oleObj name="Equation" r:id="rId3" imgW="2946240" imgH="1841400" progId="Equation.DSMT4">
                  <p:embed/>
                </p:oleObj>
              </mc:Choice>
              <mc:Fallback>
                <p:oleObj name="Equation" r:id="rId3" imgW="2946240" imgH="1841400" progId="Equation.DSMT4">
                  <p:embed/>
                  <p:pic>
                    <p:nvPicPr>
                      <p:cNvPr id="0" name="Object 5"/>
                      <p:cNvPicPr>
                        <a:picLocks noChangeAspect="1" noChangeArrowheads="1"/>
                      </p:cNvPicPr>
                      <p:nvPr/>
                    </p:nvPicPr>
                    <p:blipFill>
                      <a:blip r:embed="rId4"/>
                      <a:srcRect/>
                      <a:stretch>
                        <a:fillRect/>
                      </a:stretch>
                    </p:blipFill>
                    <p:spPr bwMode="auto">
                      <a:xfrm>
                        <a:off x="1412875" y="1474788"/>
                        <a:ext cx="5468938" cy="3541712"/>
                      </a:xfrm>
                      <a:prstGeom prst="rect">
                        <a:avLst/>
                      </a:prstGeom>
                      <a:noFill/>
                      <a:ln>
                        <a:noFill/>
                      </a:ln>
                    </p:spPr>
                  </p:pic>
                </p:oleObj>
              </mc:Fallback>
            </mc:AlternateContent>
          </a:graphicData>
        </a:graphic>
      </p:graphicFrame>
      <p:sp>
        <p:nvSpPr>
          <p:cNvPr id="6" name="TextBox 5"/>
          <p:cNvSpPr txBox="1"/>
          <p:nvPr/>
        </p:nvSpPr>
        <p:spPr>
          <a:xfrm>
            <a:off x="762000" y="533400"/>
            <a:ext cx="8001000" cy="461665"/>
          </a:xfrm>
          <a:prstGeom prst="rect">
            <a:avLst/>
          </a:prstGeom>
          <a:noFill/>
        </p:spPr>
        <p:txBody>
          <a:bodyPr wrap="square" rtlCol="0">
            <a:spAutoFit/>
          </a:bodyPr>
          <a:lstStyle/>
          <a:p>
            <a:r>
              <a:rPr lang="en-US" sz="2400" dirty="0">
                <a:latin typeface="+mj-lt"/>
              </a:rPr>
              <a:t>Summary of  </a:t>
            </a:r>
            <a:r>
              <a:rPr lang="en-US" sz="2400" dirty="0" err="1">
                <a:latin typeface="+mj-lt"/>
              </a:rPr>
              <a:t>Lagrangian</a:t>
            </a:r>
            <a:r>
              <a:rPr lang="en-US" sz="2400" dirty="0">
                <a:latin typeface="+mj-lt"/>
              </a:rPr>
              <a:t> formalism (without constraints)</a:t>
            </a:r>
          </a:p>
        </p:txBody>
      </p:sp>
    </p:spTree>
    <p:extLst>
      <p:ext uri="{BB962C8B-B14F-4D97-AF65-F5344CB8AC3E}">
        <p14:creationId xmlns:p14="http://schemas.microsoft.com/office/powerpoint/2010/main" val="2578672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D4B126-B078-B6A2-C920-0F615096D5F9}"/>
              </a:ext>
            </a:extLst>
          </p:cNvPr>
          <p:cNvSpPr>
            <a:spLocks noGrp="1"/>
          </p:cNvSpPr>
          <p:nvPr>
            <p:ph type="dt" sz="half" idx="10"/>
          </p:nvPr>
        </p:nvSpPr>
        <p:spPr/>
        <p:txBody>
          <a:bodyPr/>
          <a:lstStyle/>
          <a:p>
            <a:r>
              <a:rPr lang="en-US"/>
              <a:t>9/8/2023</a:t>
            </a:r>
            <a:endParaRPr lang="en-US" dirty="0"/>
          </a:p>
        </p:txBody>
      </p:sp>
      <p:sp>
        <p:nvSpPr>
          <p:cNvPr id="3" name="Footer Placeholder 2">
            <a:extLst>
              <a:ext uri="{FF2B5EF4-FFF2-40B4-BE49-F238E27FC236}">
                <a16:creationId xmlns:a16="http://schemas.microsoft.com/office/drawing/2014/main" id="{E887737B-74D4-16D2-6586-57673B9938AD}"/>
              </a:ext>
            </a:extLst>
          </p:cNvPr>
          <p:cNvSpPr>
            <a:spLocks noGrp="1"/>
          </p:cNvSpPr>
          <p:nvPr>
            <p:ph type="ftr" sz="quarter" idx="11"/>
          </p:nvPr>
        </p:nvSpPr>
        <p:spPr/>
        <p:txBody>
          <a:bodyPr/>
          <a:lstStyle/>
          <a:p>
            <a:r>
              <a:rPr lang="en-US"/>
              <a:t>PHY 711  Fall 2023 -- Lecture 6</a:t>
            </a:r>
            <a:endParaRPr lang="en-US" dirty="0"/>
          </a:p>
        </p:txBody>
      </p:sp>
      <p:sp>
        <p:nvSpPr>
          <p:cNvPr id="4" name="Slide Number Placeholder 3">
            <a:extLst>
              <a:ext uri="{FF2B5EF4-FFF2-40B4-BE49-F238E27FC236}">
                <a16:creationId xmlns:a16="http://schemas.microsoft.com/office/drawing/2014/main" id="{70833011-A781-209A-760E-2A614045A473}"/>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3924F9EF-7542-2CCA-E25B-064ED6F6E76B}"/>
              </a:ext>
            </a:extLst>
          </p:cNvPr>
          <p:cNvSpPr txBox="1"/>
          <p:nvPr/>
        </p:nvSpPr>
        <p:spPr>
          <a:xfrm>
            <a:off x="304800" y="228600"/>
            <a:ext cx="8382000" cy="3046988"/>
          </a:xfrm>
          <a:prstGeom prst="rect">
            <a:avLst/>
          </a:prstGeom>
          <a:noFill/>
        </p:spPr>
        <p:txBody>
          <a:bodyPr wrap="square" rtlCol="0">
            <a:spAutoFit/>
          </a:bodyPr>
          <a:lstStyle/>
          <a:p>
            <a:r>
              <a:rPr lang="en-US" sz="2400" dirty="0">
                <a:latin typeface="+mj-lt"/>
              </a:rPr>
              <a:t>Comment  -- Note that in deriving these equations we have assumed that there are only conservative forces (no friction) acting on this system.    The equations are easily modified to take constraints, including those from static friction, into account.    What is harder to treat is dynamic friction which is typically modeled by velocity dependent dissipative forces.   However, some tricks for this have been developed such as described in the textbook by Herbert Goldstein.</a:t>
            </a:r>
          </a:p>
        </p:txBody>
      </p:sp>
    </p:spTree>
    <p:extLst>
      <p:ext uri="{BB962C8B-B14F-4D97-AF65-F5344CB8AC3E}">
        <p14:creationId xmlns:p14="http://schemas.microsoft.com/office/powerpoint/2010/main" val="682989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endParaRPr lang="en-US" dirty="0"/>
          </a:p>
        </p:txBody>
      </p:sp>
      <p:sp>
        <p:nvSpPr>
          <p:cNvPr id="3" name="Footer Placeholder 2"/>
          <p:cNvSpPr>
            <a:spLocks noGrp="1"/>
          </p:cNvSpPr>
          <p:nvPr>
            <p:ph type="ftr" sz="quarter" idx="11"/>
          </p:nvPr>
        </p:nvSpPr>
        <p:spPr/>
        <p:txBody>
          <a:body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685800" y="533400"/>
            <a:ext cx="7620000" cy="461665"/>
          </a:xfrm>
          <a:prstGeom prst="rect">
            <a:avLst/>
          </a:prstGeom>
          <a:noFill/>
        </p:spPr>
        <p:txBody>
          <a:bodyPr wrap="square" rtlCol="0">
            <a:spAutoFit/>
          </a:bodyPr>
          <a:lstStyle/>
          <a:p>
            <a:r>
              <a:rPr lang="en-US" sz="2400" dirty="0">
                <a:latin typeface="+mj-lt"/>
              </a:rPr>
              <a:t>Examples of constants of the motion:</a:t>
            </a:r>
          </a:p>
        </p:txBody>
      </p:sp>
      <p:graphicFrame>
        <p:nvGraphicFramePr>
          <p:cNvPr id="6" name="Object 5"/>
          <p:cNvGraphicFramePr>
            <a:graphicFrameLocks noChangeAspect="1"/>
          </p:cNvGraphicFramePr>
          <p:nvPr>
            <p:extLst>
              <p:ext uri="{D42A27DB-BD31-4B8C-83A1-F6EECF244321}">
                <p14:modId xmlns:p14="http://schemas.microsoft.com/office/powerpoint/2010/main" val="1302112839"/>
              </p:ext>
            </p:extLst>
          </p:nvPr>
        </p:nvGraphicFramePr>
        <p:xfrm>
          <a:off x="1143000" y="1344758"/>
          <a:ext cx="5992812" cy="4168484"/>
        </p:xfrm>
        <a:graphic>
          <a:graphicData uri="http://schemas.openxmlformats.org/presentationml/2006/ole">
            <mc:AlternateContent xmlns:mc="http://schemas.openxmlformats.org/markup-compatibility/2006">
              <mc:Choice xmlns:v="urn:schemas-microsoft-com:vml" Requires="v">
                <p:oleObj name="Equation" r:id="rId3" imgW="2489040" imgH="1739880" progId="Equation.DSMT4">
                  <p:embed/>
                </p:oleObj>
              </mc:Choice>
              <mc:Fallback>
                <p:oleObj name="Equation" r:id="rId3" imgW="2489040" imgH="1739880" progId="Equation.DSMT4">
                  <p:embed/>
                  <p:pic>
                    <p:nvPicPr>
                      <p:cNvPr id="0" name="Object 4"/>
                      <p:cNvPicPr>
                        <a:picLocks noChangeAspect="1" noChangeArrowheads="1"/>
                      </p:cNvPicPr>
                      <p:nvPr/>
                    </p:nvPicPr>
                    <p:blipFill>
                      <a:blip r:embed="rId4"/>
                      <a:srcRect/>
                      <a:stretch>
                        <a:fillRect/>
                      </a:stretch>
                    </p:blipFill>
                    <p:spPr bwMode="auto">
                      <a:xfrm>
                        <a:off x="1143000" y="1344758"/>
                        <a:ext cx="5992812" cy="416848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805541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endParaRPr lang="en-US" dirty="0"/>
          </a:p>
        </p:txBody>
      </p:sp>
      <p:sp>
        <p:nvSpPr>
          <p:cNvPr id="3" name="Footer Placeholder 2"/>
          <p:cNvSpPr>
            <a:spLocks noGrp="1"/>
          </p:cNvSpPr>
          <p:nvPr>
            <p:ph type="ftr" sz="quarter" idx="11"/>
          </p:nvPr>
        </p:nvSpPr>
        <p:spPr/>
        <p:txBody>
          <a:body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685800" y="533400"/>
            <a:ext cx="7620000" cy="461665"/>
          </a:xfrm>
          <a:prstGeom prst="rect">
            <a:avLst/>
          </a:prstGeom>
          <a:noFill/>
        </p:spPr>
        <p:txBody>
          <a:bodyPr wrap="square" rtlCol="0">
            <a:spAutoFit/>
          </a:bodyPr>
          <a:lstStyle/>
          <a:p>
            <a:r>
              <a:rPr lang="en-US" sz="2400" dirty="0">
                <a:latin typeface="+mj-lt"/>
              </a:rPr>
              <a:t>Examples of constants of the motion:</a:t>
            </a:r>
          </a:p>
        </p:txBody>
      </p:sp>
      <p:graphicFrame>
        <p:nvGraphicFramePr>
          <p:cNvPr id="6" name="Object 5"/>
          <p:cNvGraphicFramePr>
            <a:graphicFrameLocks noChangeAspect="1"/>
          </p:cNvGraphicFramePr>
          <p:nvPr>
            <p:extLst>
              <p:ext uri="{D42A27DB-BD31-4B8C-83A1-F6EECF244321}">
                <p14:modId xmlns:p14="http://schemas.microsoft.com/office/powerpoint/2010/main" val="3956669738"/>
              </p:ext>
            </p:extLst>
          </p:nvPr>
        </p:nvGraphicFramePr>
        <p:xfrm>
          <a:off x="273050" y="1327150"/>
          <a:ext cx="7981950" cy="3836988"/>
        </p:xfrm>
        <a:graphic>
          <a:graphicData uri="http://schemas.openxmlformats.org/presentationml/2006/ole">
            <mc:AlternateContent xmlns:mc="http://schemas.openxmlformats.org/markup-compatibility/2006">
              <mc:Choice xmlns:v="urn:schemas-microsoft-com:vml" Requires="v">
                <p:oleObj name="Equation" r:id="rId3" imgW="4127400" imgH="1993680" progId="Equation.DSMT4">
                  <p:embed/>
                </p:oleObj>
              </mc:Choice>
              <mc:Fallback>
                <p:oleObj name="Equation" r:id="rId3" imgW="4127400" imgH="1993680" progId="Equation.DSMT4">
                  <p:embed/>
                  <p:pic>
                    <p:nvPicPr>
                      <p:cNvPr id="0" name=""/>
                      <p:cNvPicPr>
                        <a:picLocks noChangeAspect="1" noChangeArrowheads="1"/>
                      </p:cNvPicPr>
                      <p:nvPr/>
                    </p:nvPicPr>
                    <p:blipFill>
                      <a:blip r:embed="rId4"/>
                      <a:srcRect/>
                      <a:stretch>
                        <a:fillRect/>
                      </a:stretch>
                    </p:blipFill>
                    <p:spPr bwMode="auto">
                      <a:xfrm>
                        <a:off x="273050" y="1327150"/>
                        <a:ext cx="7981950" cy="383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50782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00400" y="5138891"/>
            <a:ext cx="2971800" cy="81915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47836005"/>
              </p:ext>
            </p:extLst>
          </p:nvPr>
        </p:nvGraphicFramePr>
        <p:xfrm>
          <a:off x="838200" y="598190"/>
          <a:ext cx="6118225" cy="5419725"/>
        </p:xfrm>
        <a:graphic>
          <a:graphicData uri="http://schemas.openxmlformats.org/presentationml/2006/ole">
            <mc:AlternateContent xmlns:mc="http://schemas.openxmlformats.org/markup-compatibility/2006">
              <mc:Choice xmlns:v="urn:schemas-microsoft-com:vml" Requires="v">
                <p:oleObj name="Equation" r:id="rId3" imgW="3162240" imgH="2819160" progId="Equation.DSMT4">
                  <p:embed/>
                </p:oleObj>
              </mc:Choice>
              <mc:Fallback>
                <p:oleObj name="Equation" r:id="rId3" imgW="3162240" imgH="2819160" progId="Equation.DSMT4">
                  <p:embed/>
                  <p:pic>
                    <p:nvPicPr>
                      <p:cNvPr id="0" name=""/>
                      <p:cNvPicPr>
                        <a:picLocks noChangeAspect="1" noChangeArrowheads="1"/>
                      </p:cNvPicPr>
                      <p:nvPr/>
                    </p:nvPicPr>
                    <p:blipFill>
                      <a:blip r:embed="rId4"/>
                      <a:srcRect/>
                      <a:stretch>
                        <a:fillRect/>
                      </a:stretch>
                    </p:blipFill>
                    <p:spPr bwMode="auto">
                      <a:xfrm>
                        <a:off x="838200" y="598190"/>
                        <a:ext cx="6118225" cy="541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r>
              <a:rPr lang="en-US"/>
              <a:t>9/8/2023</a:t>
            </a:r>
            <a:endParaRPr lang="en-US" dirty="0"/>
          </a:p>
        </p:txBody>
      </p:sp>
      <p:sp>
        <p:nvSpPr>
          <p:cNvPr id="3" name="Footer Placeholder 2"/>
          <p:cNvSpPr>
            <a:spLocks noGrp="1"/>
          </p:cNvSpPr>
          <p:nvPr>
            <p:ph type="ftr" sz="quarter" idx="11"/>
          </p:nvPr>
        </p:nvSpPr>
        <p:spPr/>
        <p:txBody>
          <a:body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6" name="TextBox 5"/>
          <p:cNvSpPr txBox="1"/>
          <p:nvPr/>
        </p:nvSpPr>
        <p:spPr>
          <a:xfrm>
            <a:off x="228600" y="136525"/>
            <a:ext cx="7772400" cy="461665"/>
          </a:xfrm>
          <a:prstGeom prst="rect">
            <a:avLst/>
          </a:prstGeom>
          <a:noFill/>
        </p:spPr>
        <p:txBody>
          <a:bodyPr wrap="square" rtlCol="0">
            <a:spAutoFit/>
          </a:bodyPr>
          <a:lstStyle/>
          <a:p>
            <a:r>
              <a:rPr lang="en-US" sz="2400" dirty="0">
                <a:latin typeface="+mj-lt"/>
              </a:rPr>
              <a:t>Recall alternative form of Euler-Lagrange equations:</a:t>
            </a:r>
          </a:p>
        </p:txBody>
      </p:sp>
    </p:spTree>
    <p:extLst>
      <p:ext uri="{BB962C8B-B14F-4D97-AF65-F5344CB8AC3E}">
        <p14:creationId xmlns:p14="http://schemas.microsoft.com/office/powerpoint/2010/main" val="3126379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9/8/2023</a:t>
            </a:r>
            <a:endParaRPr lang="en-US" dirty="0"/>
          </a:p>
        </p:txBody>
      </p:sp>
      <p:sp>
        <p:nvSpPr>
          <p:cNvPr id="3" name="Footer Placeholder 2"/>
          <p:cNvSpPr>
            <a:spLocks noGrp="1"/>
          </p:cNvSpPr>
          <p:nvPr>
            <p:ph type="ftr" sz="quarter" idx="11"/>
          </p:nvPr>
        </p:nvSpPr>
        <p:spPr/>
        <p:txBody>
          <a:bodyPr/>
          <a:lstStyle/>
          <a:p>
            <a:r>
              <a:rPr lang="en-US"/>
              <a:t>PHY 711  Fall 2023 -- Lecture 6</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762000" y="76200"/>
            <a:ext cx="8153400" cy="461665"/>
          </a:xfrm>
          <a:prstGeom prst="rect">
            <a:avLst/>
          </a:prstGeom>
          <a:noFill/>
        </p:spPr>
        <p:txBody>
          <a:bodyPr wrap="square" rtlCol="0">
            <a:spAutoFit/>
          </a:bodyPr>
          <a:lstStyle/>
          <a:p>
            <a:r>
              <a:rPr lang="en-US" sz="2400" dirty="0">
                <a:latin typeface="+mj-lt"/>
              </a:rPr>
              <a:t>Additional constant of the motion:</a:t>
            </a:r>
          </a:p>
        </p:txBody>
      </p:sp>
      <p:graphicFrame>
        <p:nvGraphicFramePr>
          <p:cNvPr id="6" name="Object 5"/>
          <p:cNvGraphicFramePr>
            <a:graphicFrameLocks noChangeAspect="1"/>
          </p:cNvGraphicFramePr>
          <p:nvPr>
            <p:extLst>
              <p:ext uri="{D42A27DB-BD31-4B8C-83A1-F6EECF244321}">
                <p14:modId xmlns:p14="http://schemas.microsoft.com/office/powerpoint/2010/main" val="4279949787"/>
              </p:ext>
            </p:extLst>
          </p:nvPr>
        </p:nvGraphicFramePr>
        <p:xfrm>
          <a:off x="1143000" y="450850"/>
          <a:ext cx="4889500" cy="2565400"/>
        </p:xfrm>
        <a:graphic>
          <a:graphicData uri="http://schemas.openxmlformats.org/presentationml/2006/ole">
            <mc:AlternateContent xmlns:mc="http://schemas.openxmlformats.org/markup-compatibility/2006">
              <mc:Choice xmlns:v="urn:schemas-microsoft-com:vml" Requires="v">
                <p:oleObj name="Equation" r:id="rId3" imgW="2527200" imgH="1333440" progId="Equation.DSMT4">
                  <p:embed/>
                </p:oleObj>
              </mc:Choice>
              <mc:Fallback>
                <p:oleObj name="Equation" r:id="rId3" imgW="2527200" imgH="1333440" progId="Equation.DSMT4">
                  <p:embed/>
                  <p:pic>
                    <p:nvPicPr>
                      <p:cNvPr id="0" name="Object 4"/>
                      <p:cNvPicPr>
                        <a:picLocks noChangeAspect="1" noChangeArrowheads="1"/>
                      </p:cNvPicPr>
                      <p:nvPr/>
                    </p:nvPicPr>
                    <p:blipFill>
                      <a:blip r:embed="rId4"/>
                      <a:srcRect/>
                      <a:stretch>
                        <a:fillRect/>
                      </a:stretch>
                    </p:blipFill>
                    <p:spPr bwMode="auto">
                      <a:xfrm>
                        <a:off x="1143000" y="450850"/>
                        <a:ext cx="4889500" cy="256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04497951"/>
              </p:ext>
            </p:extLst>
          </p:nvPr>
        </p:nvGraphicFramePr>
        <p:xfrm>
          <a:off x="1424781" y="3069008"/>
          <a:ext cx="6827838" cy="2149475"/>
        </p:xfrm>
        <a:graphic>
          <a:graphicData uri="http://schemas.openxmlformats.org/presentationml/2006/ole">
            <mc:AlternateContent xmlns:mc="http://schemas.openxmlformats.org/markup-compatibility/2006">
              <mc:Choice xmlns:v="urn:schemas-microsoft-com:vml" Requires="v">
                <p:oleObj name="数式" r:id="rId5" imgW="3530520" imgH="1117440" progId="Equation.3">
                  <p:embed/>
                </p:oleObj>
              </mc:Choice>
              <mc:Fallback>
                <p:oleObj name="数式" r:id="rId5" imgW="3530520" imgH="1117440" progId="Equation.3">
                  <p:embed/>
                  <p:pic>
                    <p:nvPicPr>
                      <p:cNvPr id="0" name="Object 5"/>
                      <p:cNvPicPr>
                        <a:picLocks noChangeAspect="1" noChangeArrowheads="1"/>
                      </p:cNvPicPr>
                      <p:nvPr/>
                    </p:nvPicPr>
                    <p:blipFill>
                      <a:blip r:embed="rId6"/>
                      <a:srcRect/>
                      <a:stretch>
                        <a:fillRect/>
                      </a:stretch>
                    </p:blipFill>
                    <p:spPr bwMode="auto">
                      <a:xfrm>
                        <a:off x="1424781" y="3069008"/>
                        <a:ext cx="6827838" cy="214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699507457"/>
              </p:ext>
            </p:extLst>
          </p:nvPr>
        </p:nvGraphicFramePr>
        <p:xfrm>
          <a:off x="2289159" y="5181600"/>
          <a:ext cx="5711841" cy="1254171"/>
        </p:xfrm>
        <a:graphic>
          <a:graphicData uri="http://schemas.openxmlformats.org/presentationml/2006/ole">
            <mc:AlternateContent xmlns:mc="http://schemas.openxmlformats.org/markup-compatibility/2006">
              <mc:Choice xmlns:v="urn:schemas-microsoft-com:vml" Requires="v">
                <p:oleObj name="Equation" r:id="rId7" imgW="4546440" imgH="1002960" progId="Equation.DSMT4">
                  <p:embed/>
                </p:oleObj>
              </mc:Choice>
              <mc:Fallback>
                <p:oleObj name="Equation" r:id="rId7" imgW="4546440" imgH="1002960" progId="Equation.DSMT4">
                  <p:embed/>
                  <p:pic>
                    <p:nvPicPr>
                      <p:cNvPr id="0" name=""/>
                      <p:cNvPicPr>
                        <a:picLocks noChangeAspect="1" noChangeArrowheads="1"/>
                      </p:cNvPicPr>
                      <p:nvPr/>
                    </p:nvPicPr>
                    <p:blipFill>
                      <a:blip r:embed="rId8"/>
                      <a:srcRect/>
                      <a:stretch>
                        <a:fillRect/>
                      </a:stretch>
                    </p:blipFill>
                    <p:spPr bwMode="auto">
                      <a:xfrm>
                        <a:off x="2289159" y="5181600"/>
                        <a:ext cx="5711841" cy="125417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95112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9835</TotalTime>
  <Words>809</Words>
  <Application>Microsoft Office PowerPoint</Application>
  <PresentationFormat>On-screen Show (4:3)</PresentationFormat>
  <Paragraphs>157</Paragraphs>
  <Slides>24</Slides>
  <Notes>20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30" baseType="lpstr">
      <vt:lpstr>Arial</vt:lpstr>
      <vt:lpstr>Calibri</vt:lpstr>
      <vt:lpstr>Office Theme</vt:lpstr>
      <vt:lpstr>MathType 7.0 Equation</vt:lpstr>
      <vt:lpstr>Equation</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531</cp:revision>
  <cp:lastPrinted>2019-09-15T20:24:39Z</cp:lastPrinted>
  <dcterms:created xsi:type="dcterms:W3CDTF">2012-01-10T18:32:24Z</dcterms:created>
  <dcterms:modified xsi:type="dcterms:W3CDTF">2023-09-07T20:37:48Z</dcterms:modified>
</cp:coreProperties>
</file>