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96" r:id="rId3"/>
    <p:sldId id="441" r:id="rId4"/>
    <p:sldId id="410" r:id="rId5"/>
    <p:sldId id="354" r:id="rId6"/>
    <p:sldId id="403" r:id="rId7"/>
    <p:sldId id="401" r:id="rId8"/>
    <p:sldId id="402" r:id="rId9"/>
    <p:sldId id="386" r:id="rId10"/>
    <p:sldId id="387" r:id="rId11"/>
    <p:sldId id="388" r:id="rId12"/>
    <p:sldId id="389" r:id="rId13"/>
    <p:sldId id="390" r:id="rId14"/>
    <p:sldId id="391" r:id="rId15"/>
    <p:sldId id="392" r:id="rId16"/>
    <p:sldId id="393" r:id="rId17"/>
    <p:sldId id="394" r:id="rId18"/>
    <p:sldId id="395" r:id="rId19"/>
    <p:sldId id="433" r:id="rId20"/>
    <p:sldId id="396" r:id="rId21"/>
    <p:sldId id="397" r:id="rId22"/>
    <p:sldId id="398" r:id="rId23"/>
    <p:sldId id="411" r:id="rId24"/>
    <p:sldId id="412" r:id="rId25"/>
    <p:sldId id="413" r:id="rId26"/>
    <p:sldId id="434" r:id="rId27"/>
    <p:sldId id="435" r:id="rId28"/>
    <p:sldId id="436" r:id="rId29"/>
    <p:sldId id="437" r:id="rId30"/>
    <p:sldId id="438" r:id="rId31"/>
    <p:sldId id="439" r:id="rId32"/>
    <p:sldId id="440"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p:scale>
          <a:sx n="78" d="100"/>
          <a:sy n="78" d="100"/>
        </p:scale>
        <p:origin x="860" y="80"/>
      </p:cViewPr>
      <p:guideLst>
        <p:guide orient="horz" pos="2160"/>
        <p:guide pos="2880"/>
      </p:guideLst>
    </p:cSldViewPr>
  </p:slideViewPr>
  <p:notesTextViewPr>
    <p:cViewPr>
      <p:scale>
        <a:sx n="1" d="1"/>
        <a:sy n="1" d="1"/>
      </p:scale>
      <p:origin x="0" y="0"/>
    </p:cViewPr>
  </p:notesTextViewPr>
  <p:sorterViewPr>
    <p:cViewPr>
      <p:scale>
        <a:sx n="60" d="100"/>
        <a:sy n="60" d="100"/>
      </p:scale>
      <p:origin x="0" y="-2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9/18/2024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9/18/2024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dust clears for this case.     Note that I’ happens to be diagonal already,       however it is not generally true that shifting the origin for the moment of inertia would result in a diagonal matrix.</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76559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slides we will focus on the fact that each rigid body has 3 principal axes and 3 moments of inertia for a given origin.     It is often convenient to use that coordinate system to analyze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478508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the angular moment expressed in the diagonalized body fixed frame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478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very difficult to express torque in this reference frame, we can readily solve problems with zero torque.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82901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general system with three distinct moment of inertia, the solutions are difficult, but simplifications occur when two moments are the same, in this I1=I2.</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98919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dependence of the symmetric top in free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882360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more general case.</a:t>
            </a:r>
          </a:p>
        </p:txBody>
      </p:sp>
      <p:sp>
        <p:nvSpPr>
          <p:cNvPr id="4" name="Slide Number Placeholder 3"/>
          <p:cNvSpPr>
            <a:spLocks noGrp="1"/>
          </p:cNvSpPr>
          <p:nvPr>
            <p:ph type="sldNum" sz="quarter" idx="10"/>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80921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245297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there are conditions that allow stability for this system,.   --- to </a:t>
            </a:r>
            <a:r>
              <a:rPr lang="en-US"/>
              <a:t>be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408122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notions of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02866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the rotational motion of rigid bodies as presented in Chapter 5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is a symmetric tensor which defines the moment of inertia.    By rotating the coordinates about a fixed origin we can find the matrix in diagonal form.</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03661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zero torque acting on the system, the angular velocity components are coupled through these Euler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78199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80580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7331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78029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simple rectangular solid with a coordinate system at the edge of the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73895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moment of inertia tensor in matrix form is a symmetric matrix and therefore can be diagonalized.   The eigenvalues are known as principal moments of inertia and the eigenvectors are known as principal axes.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55717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what happens when we evaluate the moment of inertia tensor about a different origin.   In this case, the new origin  happens to be at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1135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20718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9/18/2024</a:t>
            </a:r>
            <a:endParaRPr lang="en-US" dirty="0"/>
          </a:p>
        </p:txBody>
      </p:sp>
      <p:sp>
        <p:nvSpPr>
          <p:cNvPr id="5" name="Footer Placeholder 4"/>
          <p:cNvSpPr>
            <a:spLocks noGrp="1"/>
          </p:cNvSpPr>
          <p:nvPr>
            <p:ph type="ftr" sz="quarter" idx="11"/>
          </p:nvPr>
        </p:nvSpPr>
        <p:spPr/>
        <p:txBody>
          <a:bodyPr/>
          <a:lstStyle/>
          <a:p>
            <a:r>
              <a:rPr lang="en-US"/>
              <a:t>PHY 711  Fall 2024--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9/18/2024</a:t>
            </a:r>
            <a:endParaRPr lang="en-US" dirty="0"/>
          </a:p>
        </p:txBody>
      </p:sp>
      <p:sp>
        <p:nvSpPr>
          <p:cNvPr id="5" name="Footer Placeholder 4"/>
          <p:cNvSpPr>
            <a:spLocks noGrp="1"/>
          </p:cNvSpPr>
          <p:nvPr>
            <p:ph type="ftr" sz="quarter" idx="11"/>
          </p:nvPr>
        </p:nvSpPr>
        <p:spPr/>
        <p:txBody>
          <a:bodyPr/>
          <a:lstStyle/>
          <a:p>
            <a:r>
              <a:rPr lang="en-US"/>
              <a:t>PHY 711  Fall 2024--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9/18/2024</a:t>
            </a:r>
            <a:endParaRPr lang="en-US" dirty="0"/>
          </a:p>
        </p:txBody>
      </p:sp>
      <p:sp>
        <p:nvSpPr>
          <p:cNvPr id="5" name="Footer Placeholder 4"/>
          <p:cNvSpPr>
            <a:spLocks noGrp="1"/>
          </p:cNvSpPr>
          <p:nvPr>
            <p:ph type="ftr" sz="quarter" idx="11"/>
          </p:nvPr>
        </p:nvSpPr>
        <p:spPr/>
        <p:txBody>
          <a:bodyPr/>
          <a:lstStyle/>
          <a:p>
            <a:r>
              <a:rPr lang="en-US"/>
              <a:t>PHY 711  Fall 2024--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9/18/2024</a:t>
            </a:r>
            <a:endParaRPr lang="en-US" dirty="0"/>
          </a:p>
        </p:txBody>
      </p:sp>
      <p:sp>
        <p:nvSpPr>
          <p:cNvPr id="5" name="Footer Placeholder 4"/>
          <p:cNvSpPr>
            <a:spLocks noGrp="1"/>
          </p:cNvSpPr>
          <p:nvPr>
            <p:ph type="ftr" sz="quarter" idx="11"/>
          </p:nvPr>
        </p:nvSpPr>
        <p:spPr/>
        <p:txBody>
          <a:bodyPr/>
          <a:lstStyle/>
          <a:p>
            <a:r>
              <a:rPr lang="en-US"/>
              <a:t>PHY 711  Fall 2024--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9/18/2024</a:t>
            </a:r>
            <a:endParaRPr lang="en-US" dirty="0"/>
          </a:p>
        </p:txBody>
      </p:sp>
      <p:sp>
        <p:nvSpPr>
          <p:cNvPr id="5" name="Footer Placeholder 4"/>
          <p:cNvSpPr>
            <a:spLocks noGrp="1"/>
          </p:cNvSpPr>
          <p:nvPr>
            <p:ph type="ftr" sz="quarter" idx="11"/>
          </p:nvPr>
        </p:nvSpPr>
        <p:spPr/>
        <p:txBody>
          <a:bodyPr/>
          <a:lstStyle/>
          <a:p>
            <a:r>
              <a:rPr lang="en-US"/>
              <a:t>PHY 711  Fall 2024--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9/18/2024</a:t>
            </a:r>
            <a:endParaRPr lang="en-US" dirty="0"/>
          </a:p>
        </p:txBody>
      </p:sp>
      <p:sp>
        <p:nvSpPr>
          <p:cNvPr id="6" name="Footer Placeholder 5"/>
          <p:cNvSpPr>
            <a:spLocks noGrp="1"/>
          </p:cNvSpPr>
          <p:nvPr>
            <p:ph type="ftr" sz="quarter" idx="11"/>
          </p:nvPr>
        </p:nvSpPr>
        <p:spPr/>
        <p:txBody>
          <a:bodyPr/>
          <a:lstStyle/>
          <a:p>
            <a:r>
              <a:rPr lang="en-US"/>
              <a:t>PHY 711  Fall 2024--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9/18/2024</a:t>
            </a:r>
            <a:endParaRPr lang="en-US" dirty="0"/>
          </a:p>
        </p:txBody>
      </p:sp>
      <p:sp>
        <p:nvSpPr>
          <p:cNvPr id="8" name="Footer Placeholder 7"/>
          <p:cNvSpPr>
            <a:spLocks noGrp="1"/>
          </p:cNvSpPr>
          <p:nvPr>
            <p:ph type="ftr" sz="quarter" idx="11"/>
          </p:nvPr>
        </p:nvSpPr>
        <p:spPr/>
        <p:txBody>
          <a:bodyPr/>
          <a:lstStyle/>
          <a:p>
            <a:r>
              <a:rPr lang="en-US"/>
              <a:t>PHY 711  Fall 2024-- Lecture 11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9/18/2024</a:t>
            </a:r>
            <a:endParaRPr lang="en-US" dirty="0"/>
          </a:p>
        </p:txBody>
      </p:sp>
      <p:sp>
        <p:nvSpPr>
          <p:cNvPr id="4" name="Footer Placeholder 3"/>
          <p:cNvSpPr>
            <a:spLocks noGrp="1"/>
          </p:cNvSpPr>
          <p:nvPr>
            <p:ph type="ftr" sz="quarter" idx="11"/>
          </p:nvPr>
        </p:nvSpPr>
        <p:spPr/>
        <p:txBody>
          <a:bodyPr/>
          <a:lstStyle/>
          <a:p>
            <a:r>
              <a:rPr lang="en-US"/>
              <a:t>PHY 711  Fall 2024-- Lecture 11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9/18/2024</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9/18/2024</a:t>
            </a:r>
            <a:endParaRPr lang="en-US" dirty="0"/>
          </a:p>
        </p:txBody>
      </p:sp>
      <p:sp>
        <p:nvSpPr>
          <p:cNvPr id="6" name="Footer Placeholder 5"/>
          <p:cNvSpPr>
            <a:spLocks noGrp="1"/>
          </p:cNvSpPr>
          <p:nvPr>
            <p:ph type="ftr" sz="quarter" idx="11"/>
          </p:nvPr>
        </p:nvSpPr>
        <p:spPr/>
        <p:txBody>
          <a:bodyPr/>
          <a:lstStyle/>
          <a:p>
            <a:r>
              <a:rPr lang="en-US"/>
              <a:t>PHY 711  Fall 2024--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9/18/2024</a:t>
            </a:r>
            <a:endParaRPr lang="en-US" dirty="0"/>
          </a:p>
        </p:txBody>
      </p:sp>
      <p:sp>
        <p:nvSpPr>
          <p:cNvPr id="6" name="Footer Placeholder 5"/>
          <p:cNvSpPr>
            <a:spLocks noGrp="1"/>
          </p:cNvSpPr>
          <p:nvPr>
            <p:ph type="ftr" sz="quarter" idx="11"/>
          </p:nvPr>
        </p:nvSpPr>
        <p:spPr/>
        <p:txBody>
          <a:bodyPr/>
          <a:lstStyle/>
          <a:p>
            <a:r>
              <a:rPr lang="en-US"/>
              <a:t>PHY 711  Fall 2024--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9/18/2024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Lecture 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9/18/2024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Lecture 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3.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18.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7.bin"/><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2.bin"/><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4.bin"/><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4.wmf"/><Relationship Id="rId5" Type="http://schemas.openxmlformats.org/officeDocument/2006/relationships/oleObject" Target="../embeddings/oleObject39.bin"/><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6.wmf"/><Relationship Id="rId5" Type="http://schemas.openxmlformats.org/officeDocument/2006/relationships/oleObject" Target="../embeddings/oleObject41.bin"/><Relationship Id="rId4" Type="http://schemas.openxmlformats.org/officeDocument/2006/relationships/image" Target="../media/image45.wmf"/></Relationships>
</file>

<file path=ppt/slides/_rels/slide25.x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3.bin"/><Relationship Id="rId1" Type="http://schemas.openxmlformats.org/officeDocument/2006/relationships/slideLayout" Target="../slideLayouts/slideLayout12.xml"/><Relationship Id="rId6" Type="http://schemas.openxmlformats.org/officeDocument/2006/relationships/oleObject" Target="../embeddings/oleObject45.bin"/><Relationship Id="rId5" Type="http://schemas.openxmlformats.org/officeDocument/2006/relationships/image" Target="../media/image49.wmf"/><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6.bin"/><Relationship Id="rId1" Type="http://schemas.openxmlformats.org/officeDocument/2006/relationships/slideLayout" Target="../slideLayouts/slideLayout12.xml"/><Relationship Id="rId5" Type="http://schemas.openxmlformats.org/officeDocument/2006/relationships/image" Target="../media/image52.wmf"/><Relationship Id="rId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48.bin"/><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9.bin"/><Relationship Id="rId1" Type="http://schemas.openxmlformats.org/officeDocument/2006/relationships/slideLayout" Target="../slideLayouts/slideLayout12.xml"/><Relationship Id="rId5" Type="http://schemas.openxmlformats.org/officeDocument/2006/relationships/image" Target="../media/image55.wmf"/><Relationship Id="rId4" Type="http://schemas.openxmlformats.org/officeDocument/2006/relationships/oleObject" Target="../embeddings/oleObject50.bin"/></Relationships>
</file>

<file path=ppt/slides/_rels/slide2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1.bin"/><Relationship Id="rId1" Type="http://schemas.openxmlformats.org/officeDocument/2006/relationships/slideLayout" Target="../slideLayouts/slideLayout12.xml"/><Relationship Id="rId5" Type="http://schemas.openxmlformats.org/officeDocument/2006/relationships/image" Target="../media/image57.wmf"/><Relationship Id="rId4" Type="http://schemas.openxmlformats.org/officeDocument/2006/relationships/oleObject" Target="../embeddings/oleObject52.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3.bin"/><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4.bin"/><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609600"/>
            <a:ext cx="9144000"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2800" b="1" dirty="0"/>
              <a:t>Notes for Lecture 11: Rigid bodies – </a:t>
            </a:r>
          </a:p>
          <a:p>
            <a:pPr algn="ctr"/>
            <a:r>
              <a:rPr lang="en-US" sz="2800" b="1" dirty="0"/>
              <a:t>Chap. 5 (F &amp;W)</a:t>
            </a:r>
            <a:endParaRPr lang="en-US" sz="3200" b="1" dirty="0">
              <a:solidFill>
                <a:schemeClr val="folHlink"/>
              </a:solidFill>
            </a:endParaRPr>
          </a:p>
          <a:p>
            <a:pPr marL="914400" lvl="3">
              <a:spcBef>
                <a:spcPct val="50000"/>
              </a:spcBef>
            </a:pPr>
            <a:r>
              <a:rPr lang="en-US" sz="3200" b="1" dirty="0">
                <a:solidFill>
                  <a:schemeClr val="folHlink"/>
                </a:solidFill>
                <a:sym typeface="Wingdings" pitchFamily="2" charset="2"/>
              </a:rPr>
              <a:t>1.  More about moment of inertia tensor</a:t>
            </a:r>
          </a:p>
          <a:p>
            <a:pPr marL="1428750" lvl="3" indent="-514350">
              <a:spcBef>
                <a:spcPct val="50000"/>
              </a:spcBef>
              <a:buAutoNum type="arabicPeriod" startAt="2"/>
            </a:pPr>
            <a:r>
              <a:rPr lang="en-US" sz="3200" b="1" dirty="0">
                <a:solidFill>
                  <a:schemeClr val="folHlink"/>
                </a:solidFill>
                <a:sym typeface="Wingdings" pitchFamily="2" charset="2"/>
              </a:rPr>
              <a:t>Torque free motion</a:t>
            </a:r>
          </a:p>
          <a:p>
            <a:pPr marL="1428750" lvl="3" indent="-514350">
              <a:spcBef>
                <a:spcPct val="50000"/>
              </a:spcBef>
              <a:buAutoNum type="arabicPeriod" startAt="2"/>
            </a:pPr>
            <a:r>
              <a:rPr lang="en-US" sz="3200" b="1" dirty="0">
                <a:solidFill>
                  <a:schemeClr val="folHlink"/>
                </a:solidFill>
                <a:sym typeface="Wingdings" pitchFamily="2" charset="2"/>
              </a:rPr>
              <a:t>Digression on matrix diagonalization </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533400" y="304800"/>
            <a:ext cx="6858000" cy="461665"/>
          </a:xfrm>
          <a:prstGeom prst="rect">
            <a:avLst/>
          </a:prstGeom>
          <a:noFill/>
        </p:spPr>
        <p:txBody>
          <a:bodyPr wrap="square" rtlCol="0">
            <a:spAutoFit/>
          </a:bodyPr>
          <a:lstStyle/>
          <a:p>
            <a:r>
              <a:rPr lang="en-US" sz="2400" dirty="0">
                <a:latin typeface="+mj-lt"/>
              </a:rPr>
              <a:t>Changing origin of rotation</a:t>
            </a:r>
          </a:p>
        </p:txBody>
      </p:sp>
      <p:graphicFrame>
        <p:nvGraphicFramePr>
          <p:cNvPr id="29" name="Object 28"/>
          <p:cNvGraphicFramePr>
            <a:graphicFrameLocks noChangeAspect="1"/>
          </p:cNvGraphicFramePr>
          <p:nvPr>
            <p:extLst>
              <p:ext uri="{D42A27DB-BD31-4B8C-83A1-F6EECF244321}">
                <p14:modId xmlns:p14="http://schemas.microsoft.com/office/powerpoint/2010/main" val="1192080367"/>
              </p:ext>
            </p:extLst>
          </p:nvPr>
        </p:nvGraphicFramePr>
        <p:xfrm>
          <a:off x="5029200" y="762000"/>
          <a:ext cx="3987800" cy="1539875"/>
        </p:xfrm>
        <a:graphic>
          <a:graphicData uri="http://schemas.openxmlformats.org/presentationml/2006/ole">
            <mc:AlternateContent xmlns:mc="http://schemas.openxmlformats.org/markup-compatibility/2006">
              <mc:Choice xmlns:v="urn:schemas-microsoft-com:vml" Requires="v">
                <p:oleObj name="数式" r:id="rId3" imgW="1854000" imgH="736560" progId="Equation.3">
                  <p:embed/>
                </p:oleObj>
              </mc:Choice>
              <mc:Fallback>
                <p:oleObj name="数式" r:id="rId3" imgW="1854000" imgH="736560" progId="Equation.3">
                  <p:embed/>
                  <p:pic>
                    <p:nvPicPr>
                      <p:cNvPr id="29" name="Object 28"/>
                      <p:cNvPicPr>
                        <a:picLocks noChangeAspect="1" noChangeArrowheads="1"/>
                      </p:cNvPicPr>
                      <p:nvPr/>
                    </p:nvPicPr>
                    <p:blipFill>
                      <a:blip r:embed="rId4"/>
                      <a:srcRect/>
                      <a:stretch>
                        <a:fillRect/>
                      </a:stretch>
                    </p:blipFill>
                    <p:spPr bwMode="auto">
                      <a:xfrm>
                        <a:off x="5029200" y="762000"/>
                        <a:ext cx="39878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026959855"/>
              </p:ext>
            </p:extLst>
          </p:nvPr>
        </p:nvGraphicFramePr>
        <p:xfrm>
          <a:off x="5116513" y="2438400"/>
          <a:ext cx="3659187" cy="2468563"/>
        </p:xfrm>
        <a:graphic>
          <a:graphicData uri="http://schemas.openxmlformats.org/presentationml/2006/ole">
            <mc:AlternateContent xmlns:mc="http://schemas.openxmlformats.org/markup-compatibility/2006">
              <mc:Choice xmlns:v="urn:schemas-microsoft-com:vml" Requires="v">
                <p:oleObj name="数式" r:id="rId5" imgW="1701720" imgH="1180800" progId="Equation.3">
                  <p:embed/>
                </p:oleObj>
              </mc:Choice>
              <mc:Fallback>
                <p:oleObj name="数式" r:id="rId5" imgW="1701720" imgH="1180800" progId="Equation.3">
                  <p:embed/>
                  <p:pic>
                    <p:nvPicPr>
                      <p:cNvPr id="33" name="Object 32"/>
                      <p:cNvPicPr>
                        <a:picLocks noChangeAspect="1" noChangeArrowheads="1"/>
                      </p:cNvPicPr>
                      <p:nvPr/>
                    </p:nvPicPr>
                    <p:blipFill>
                      <a:blip r:embed="rId6"/>
                      <a:srcRect/>
                      <a:stretch>
                        <a:fillRect/>
                      </a:stretch>
                    </p:blipFill>
                    <p:spPr bwMode="auto">
                      <a:xfrm>
                        <a:off x="5116513" y="2438400"/>
                        <a:ext cx="36591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8533751"/>
              </p:ext>
            </p:extLst>
          </p:nvPr>
        </p:nvGraphicFramePr>
        <p:xfrm>
          <a:off x="644525" y="5486400"/>
          <a:ext cx="7977188" cy="530225"/>
        </p:xfrm>
        <a:graphic>
          <a:graphicData uri="http://schemas.openxmlformats.org/presentationml/2006/ole">
            <mc:AlternateContent xmlns:mc="http://schemas.openxmlformats.org/markup-compatibility/2006">
              <mc:Choice xmlns:v="urn:schemas-microsoft-com:vml" Requires="v">
                <p:oleObj name="数式" r:id="rId7" imgW="3708360" imgH="253800" progId="Equation.3">
                  <p:embed/>
                </p:oleObj>
              </mc:Choice>
              <mc:Fallback>
                <p:oleObj name="数式" r:id="rId7" imgW="3708360" imgH="253800" progId="Equation.3">
                  <p:embed/>
                  <p:pic>
                    <p:nvPicPr>
                      <p:cNvPr id="34" name="Object 33"/>
                      <p:cNvPicPr>
                        <a:picLocks noChangeAspect="1" noChangeArrowheads="1"/>
                      </p:cNvPicPr>
                      <p:nvPr/>
                    </p:nvPicPr>
                    <p:blipFill>
                      <a:blip r:embed="rId8"/>
                      <a:srcRect/>
                      <a:stretch>
                        <a:fillRect/>
                      </a:stretch>
                    </p:blipFill>
                    <p:spPr bwMode="auto">
                      <a:xfrm>
                        <a:off x="644525" y="5486400"/>
                        <a:ext cx="7977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8" name="Group 37"/>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28" name="Group 27"/>
              <p:cNvGrpSpPr/>
              <p:nvPr/>
            </p:nvGrpSpPr>
            <p:grpSpPr>
              <a:xfrm>
                <a:off x="228600" y="753070"/>
                <a:ext cx="4800600" cy="4428530"/>
                <a:chOff x="228600" y="753070"/>
                <a:chExt cx="4800600" cy="4428530"/>
              </a:xfrm>
            </p:grpSpPr>
            <p:grpSp>
              <p:nvGrpSpPr>
                <p:cNvPr id="6" name="Group 5"/>
                <p:cNvGrpSpPr/>
                <p:nvPr/>
              </p:nvGrpSpPr>
              <p:grpSpPr>
                <a:xfrm>
                  <a:off x="228600" y="753070"/>
                  <a:ext cx="4800600" cy="4428530"/>
                  <a:chOff x="1143000" y="452735"/>
                  <a:chExt cx="4800600" cy="4428530"/>
                </a:xfrm>
              </p:grpSpPr>
              <p:sp>
                <p:nvSpPr>
                  <p:cNvPr id="7" name="Cube 6"/>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2" name="TextBox 11"/>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3" name="TextBox 12"/>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4" name="TextBox 13"/>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5" name="TextBox 14"/>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6" name="TextBox 15"/>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27" name="Group 26"/>
                <p:cNvGrpSpPr/>
                <p:nvPr/>
              </p:nvGrpSpPr>
              <p:grpSpPr>
                <a:xfrm>
                  <a:off x="1905000" y="983902"/>
                  <a:ext cx="2138362" cy="2826098"/>
                  <a:chOff x="1905000" y="983902"/>
                  <a:chExt cx="2138362" cy="2826098"/>
                </a:xfrm>
              </p:grpSpPr>
              <p:cxnSp>
                <p:nvCxnSpPr>
                  <p:cNvPr id="18" name="Straight Arrow Connector 17"/>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25" name="TextBox 24"/>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26" name="TextBox 25"/>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1" name="Straight Arrow Connector 30"/>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7" name="Group 36"/>
            <p:cNvGrpSpPr/>
            <p:nvPr/>
          </p:nvGrpSpPr>
          <p:grpSpPr>
            <a:xfrm>
              <a:off x="548258" y="2281535"/>
              <a:ext cx="2123504" cy="995065"/>
              <a:chOff x="548258" y="2281535"/>
              <a:chExt cx="2123504" cy="995065"/>
            </a:xfrm>
          </p:grpSpPr>
          <p:cxnSp>
            <p:nvCxnSpPr>
              <p:cNvPr id="21" name="Straight Arrow Connector 2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6" name="TextBox 35"/>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396801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3845216205"/>
              </p:ext>
            </p:extLst>
          </p:nvPr>
        </p:nvGraphicFramePr>
        <p:xfrm>
          <a:off x="373063" y="457200"/>
          <a:ext cx="7975600" cy="530225"/>
        </p:xfrm>
        <a:graphic>
          <a:graphicData uri="http://schemas.openxmlformats.org/presentationml/2006/ole">
            <mc:AlternateContent xmlns:mc="http://schemas.openxmlformats.org/markup-compatibility/2006">
              <mc:Choice xmlns:v="urn:schemas-microsoft-com:vml" Requires="v">
                <p:oleObj name="数式" r:id="rId3" imgW="3708360" imgH="253800" progId="Equation.3">
                  <p:embed/>
                </p:oleObj>
              </mc:Choice>
              <mc:Fallback>
                <p:oleObj name="数式" r:id="rId3" imgW="3708360" imgH="253800" progId="Equation.3">
                  <p:embed/>
                  <p:pic>
                    <p:nvPicPr>
                      <p:cNvPr id="27" name="Object 26"/>
                      <p:cNvPicPr>
                        <a:picLocks noChangeAspect="1" noChangeArrowheads="1"/>
                      </p:cNvPicPr>
                      <p:nvPr/>
                    </p:nvPicPr>
                    <p:blipFill>
                      <a:blip r:embed="rId4"/>
                      <a:srcRect/>
                      <a:stretch>
                        <a:fillRect/>
                      </a:stretch>
                    </p:blipFill>
                    <p:spPr bwMode="auto">
                      <a:xfrm>
                        <a:off x="373063" y="457200"/>
                        <a:ext cx="7975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29360775"/>
              </p:ext>
            </p:extLst>
          </p:nvPr>
        </p:nvGraphicFramePr>
        <p:xfrm>
          <a:off x="4448175" y="1392238"/>
          <a:ext cx="4314825" cy="954087"/>
        </p:xfrm>
        <a:graphic>
          <a:graphicData uri="http://schemas.openxmlformats.org/presentationml/2006/ole">
            <mc:AlternateContent xmlns:mc="http://schemas.openxmlformats.org/markup-compatibility/2006">
              <mc:Choice xmlns:v="urn:schemas-microsoft-com:vml" Requires="v">
                <p:oleObj name="数式" r:id="rId5" imgW="2006280" imgH="457200" progId="Equation.3">
                  <p:embed/>
                </p:oleObj>
              </mc:Choice>
              <mc:Fallback>
                <p:oleObj name="数式" r:id="rId5" imgW="2006280" imgH="457200" progId="Equation.3">
                  <p:embed/>
                  <p:pic>
                    <p:nvPicPr>
                      <p:cNvPr id="29" name="Object 28"/>
                      <p:cNvPicPr>
                        <a:picLocks noChangeAspect="1" noChangeArrowheads="1"/>
                      </p:cNvPicPr>
                      <p:nvPr/>
                    </p:nvPicPr>
                    <p:blipFill>
                      <a:blip r:embed="rId6"/>
                      <a:srcRect/>
                      <a:stretch>
                        <a:fillRect/>
                      </a:stretch>
                    </p:blipFill>
                    <p:spPr bwMode="auto">
                      <a:xfrm>
                        <a:off x="4448175" y="1392238"/>
                        <a:ext cx="431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646293592"/>
              </p:ext>
            </p:extLst>
          </p:nvPr>
        </p:nvGraphicFramePr>
        <p:xfrm>
          <a:off x="4568825" y="2514600"/>
          <a:ext cx="3659188" cy="530225"/>
        </p:xfrm>
        <a:graphic>
          <a:graphicData uri="http://schemas.openxmlformats.org/presentationml/2006/ole">
            <mc:AlternateContent xmlns:mc="http://schemas.openxmlformats.org/markup-compatibility/2006">
              <mc:Choice xmlns:v="urn:schemas-microsoft-com:vml" Requires="v">
                <p:oleObj name="数式" r:id="rId7" imgW="1701720" imgH="253800" progId="Equation.3">
                  <p:embed/>
                </p:oleObj>
              </mc:Choice>
              <mc:Fallback>
                <p:oleObj name="数式" r:id="rId7" imgW="1701720" imgH="253800" progId="Equation.3">
                  <p:embed/>
                  <p:pic>
                    <p:nvPicPr>
                      <p:cNvPr id="30" name="Object 29"/>
                      <p:cNvPicPr>
                        <a:picLocks noChangeAspect="1" noChangeArrowheads="1"/>
                      </p:cNvPicPr>
                      <p:nvPr/>
                    </p:nvPicPr>
                    <p:blipFill>
                      <a:blip r:embed="rId8"/>
                      <a:srcRect/>
                      <a:stretch>
                        <a:fillRect/>
                      </a:stretch>
                    </p:blipFill>
                    <p:spPr bwMode="auto">
                      <a:xfrm>
                        <a:off x="4568825" y="2514600"/>
                        <a:ext cx="3659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52063099"/>
              </p:ext>
            </p:extLst>
          </p:nvPr>
        </p:nvGraphicFramePr>
        <p:xfrm>
          <a:off x="3994150" y="3478213"/>
          <a:ext cx="5067300" cy="3095625"/>
        </p:xfrm>
        <a:graphic>
          <a:graphicData uri="http://schemas.openxmlformats.org/presentationml/2006/ole">
            <mc:AlternateContent xmlns:mc="http://schemas.openxmlformats.org/markup-compatibility/2006">
              <mc:Choice xmlns:v="urn:schemas-microsoft-com:vml" Requires="v">
                <p:oleObj name="Equation" r:id="rId9" imgW="2869920" imgH="1803240" progId="Equation.DSMT4">
                  <p:embed/>
                </p:oleObj>
              </mc:Choice>
              <mc:Fallback>
                <p:oleObj name="Equation" r:id="rId9" imgW="2869920" imgH="1803240" progId="Equation.DSMT4">
                  <p:embed/>
                  <p:pic>
                    <p:nvPicPr>
                      <p:cNvPr id="31" name="Object 30"/>
                      <p:cNvPicPr>
                        <a:picLocks noChangeAspect="1" noChangeArrowheads="1"/>
                      </p:cNvPicPr>
                      <p:nvPr/>
                    </p:nvPicPr>
                    <p:blipFill>
                      <a:blip r:embed="rId10"/>
                      <a:srcRect/>
                      <a:stretch>
                        <a:fillRect/>
                      </a:stretch>
                    </p:blipFill>
                    <p:spPr bwMode="auto">
                      <a:xfrm>
                        <a:off x="3994150" y="3478213"/>
                        <a:ext cx="5067300" cy="3095625"/>
                      </a:xfrm>
                      <a:prstGeom prst="rect">
                        <a:avLst/>
                      </a:prstGeom>
                      <a:noFill/>
                      <a:ln>
                        <a:noFill/>
                      </a:ln>
                    </p:spPr>
                  </p:pic>
                </p:oleObj>
              </mc:Fallback>
            </mc:AlternateContent>
          </a:graphicData>
        </a:graphic>
      </p:graphicFrame>
      <p:grpSp>
        <p:nvGrpSpPr>
          <p:cNvPr id="32" name="Group 31"/>
          <p:cNvGrpSpPr/>
          <p:nvPr/>
        </p:nvGrpSpPr>
        <p:grpSpPr>
          <a:xfrm>
            <a:off x="228600" y="981670"/>
            <a:ext cx="4800600" cy="4428530"/>
            <a:chOff x="228600" y="753070"/>
            <a:chExt cx="4800600" cy="4428530"/>
          </a:xfrm>
        </p:grpSpPr>
        <p:grpSp>
          <p:nvGrpSpPr>
            <p:cNvPr id="33" name="Group 32"/>
            <p:cNvGrpSpPr/>
            <p:nvPr/>
          </p:nvGrpSpPr>
          <p:grpSpPr>
            <a:xfrm>
              <a:off x="228600" y="753070"/>
              <a:ext cx="4800600" cy="4428530"/>
              <a:chOff x="228600" y="753070"/>
              <a:chExt cx="4800600" cy="4428530"/>
            </a:xfrm>
          </p:grpSpPr>
          <p:grpSp>
            <p:nvGrpSpPr>
              <p:cNvPr id="39" name="Group 38"/>
              <p:cNvGrpSpPr/>
              <p:nvPr/>
            </p:nvGrpSpPr>
            <p:grpSpPr>
              <a:xfrm>
                <a:off x="228600" y="753070"/>
                <a:ext cx="4800600" cy="4428530"/>
                <a:chOff x="228600" y="753070"/>
                <a:chExt cx="4800600" cy="4428530"/>
              </a:xfrm>
            </p:grpSpPr>
            <p:grpSp>
              <p:nvGrpSpPr>
                <p:cNvPr id="42" name="Group 41"/>
                <p:cNvGrpSpPr/>
                <p:nvPr/>
              </p:nvGrpSpPr>
              <p:grpSpPr>
                <a:xfrm>
                  <a:off x="228600" y="753070"/>
                  <a:ext cx="4800600" cy="4428530"/>
                  <a:chOff x="1143000" y="452735"/>
                  <a:chExt cx="4800600" cy="4428530"/>
                </a:xfrm>
              </p:grpSpPr>
              <p:sp>
                <p:nvSpPr>
                  <p:cNvPr id="50" name="Cube 49"/>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5" name="TextBox 54"/>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6" name="TextBox 55"/>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7" name="TextBox 56"/>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8" name="TextBox 57"/>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9" name="TextBox 58"/>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43" name="Group 42"/>
                <p:cNvGrpSpPr/>
                <p:nvPr/>
              </p:nvGrpSpPr>
              <p:grpSpPr>
                <a:xfrm>
                  <a:off x="1905000" y="983902"/>
                  <a:ext cx="2138362" cy="2826098"/>
                  <a:chOff x="1905000" y="983902"/>
                  <a:chExt cx="2138362" cy="2826098"/>
                </a:xfrm>
              </p:grpSpPr>
              <p:cxnSp>
                <p:nvCxnSpPr>
                  <p:cNvPr id="44" name="Straight Arrow Connector 43"/>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8" name="TextBox 47"/>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9" name="TextBox 48"/>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40" name="Straight Arrow Connector 39"/>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4" name="Group 33"/>
            <p:cNvGrpSpPr/>
            <p:nvPr/>
          </p:nvGrpSpPr>
          <p:grpSpPr>
            <a:xfrm>
              <a:off x="548258" y="2281535"/>
              <a:ext cx="2123504" cy="995065"/>
              <a:chOff x="548258" y="2281535"/>
              <a:chExt cx="2123504" cy="995065"/>
            </a:xfrm>
          </p:grpSpPr>
          <p:cxnSp>
            <p:nvCxnSpPr>
              <p:cNvPr id="35" name="Straight Arrow Connector 34"/>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8" name="TextBox 37"/>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225486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747120853"/>
              </p:ext>
            </p:extLst>
          </p:nvPr>
        </p:nvGraphicFramePr>
        <p:xfrm>
          <a:off x="1681162" y="4397070"/>
          <a:ext cx="7851775" cy="2155825"/>
        </p:xfrm>
        <a:graphic>
          <a:graphicData uri="http://schemas.openxmlformats.org/presentationml/2006/ole">
            <mc:AlternateContent xmlns:mc="http://schemas.openxmlformats.org/markup-compatibility/2006">
              <mc:Choice xmlns:v="urn:schemas-microsoft-com:vml" Requires="v">
                <p:oleObj name="Equation" r:id="rId3" imgW="3149280" imgH="888840" progId="Equation.DSMT4">
                  <p:embed/>
                </p:oleObj>
              </mc:Choice>
              <mc:Fallback>
                <p:oleObj name="Equation" r:id="rId3" imgW="3149280" imgH="888840" progId="Equation.DSMT4">
                  <p:embed/>
                  <p:pic>
                    <p:nvPicPr>
                      <p:cNvPr id="27" name="Object 26"/>
                      <p:cNvPicPr>
                        <a:picLocks noChangeAspect="1" noChangeArrowheads="1"/>
                      </p:cNvPicPr>
                      <p:nvPr/>
                    </p:nvPicPr>
                    <p:blipFill>
                      <a:blip r:embed="rId4"/>
                      <a:srcRect/>
                      <a:stretch>
                        <a:fillRect/>
                      </a:stretch>
                    </p:blipFill>
                    <p:spPr bwMode="auto">
                      <a:xfrm>
                        <a:off x="1681162" y="4397070"/>
                        <a:ext cx="7851775" cy="2155825"/>
                      </a:xfrm>
                      <a:prstGeom prst="rect">
                        <a:avLst/>
                      </a:prstGeom>
                      <a:noFill/>
                      <a:ln>
                        <a:noFill/>
                      </a:ln>
                    </p:spPr>
                  </p:pic>
                </p:oleObj>
              </mc:Fallback>
            </mc:AlternateContent>
          </a:graphicData>
        </a:graphic>
      </p:graphicFrame>
      <p:grpSp>
        <p:nvGrpSpPr>
          <p:cNvPr id="28" name="Group 27"/>
          <p:cNvGrpSpPr/>
          <p:nvPr/>
        </p:nvGrpSpPr>
        <p:grpSpPr>
          <a:xfrm>
            <a:off x="228600" y="753070"/>
            <a:ext cx="4800600" cy="4428530"/>
            <a:chOff x="228600" y="753070"/>
            <a:chExt cx="4800600" cy="4428530"/>
          </a:xfrm>
        </p:grpSpPr>
        <p:grpSp>
          <p:nvGrpSpPr>
            <p:cNvPr id="29" name="Group 28"/>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38" name="Group 37"/>
                <p:cNvGrpSpPr/>
                <p:nvPr/>
              </p:nvGrpSpPr>
              <p:grpSpPr>
                <a:xfrm>
                  <a:off x="228600" y="753070"/>
                  <a:ext cx="4800600" cy="4428530"/>
                  <a:chOff x="1143000" y="452735"/>
                  <a:chExt cx="4800600" cy="4428530"/>
                </a:xfrm>
              </p:grpSpPr>
              <p:sp>
                <p:nvSpPr>
                  <p:cNvPr id="46" name="Cube 45"/>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1" name="TextBox 50"/>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2" name="TextBox 51"/>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3" name="TextBox 52"/>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4" name="TextBox 53"/>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5" name="TextBox 54"/>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39" name="Group 38"/>
                <p:cNvGrpSpPr/>
                <p:nvPr/>
              </p:nvGrpSpPr>
              <p:grpSpPr>
                <a:xfrm>
                  <a:off x="1905000" y="983902"/>
                  <a:ext cx="2138362" cy="2826098"/>
                  <a:chOff x="1905000" y="983902"/>
                  <a:chExt cx="2138362" cy="2826098"/>
                </a:xfrm>
              </p:grpSpPr>
              <p:cxnSp>
                <p:nvCxnSpPr>
                  <p:cNvPr id="40" name="Straight Arrow Connector 39"/>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4" name="TextBox 43"/>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5" name="TextBox 44"/>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6" name="Straight Arrow Connector 35"/>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0" name="Group 29"/>
            <p:cNvGrpSpPr/>
            <p:nvPr/>
          </p:nvGrpSpPr>
          <p:grpSpPr>
            <a:xfrm>
              <a:off x="548258" y="2281535"/>
              <a:ext cx="2123504" cy="995065"/>
              <a:chOff x="548258" y="2281535"/>
              <a:chExt cx="2123504" cy="995065"/>
            </a:xfrm>
          </p:grpSpPr>
          <p:cxnSp>
            <p:nvCxnSpPr>
              <p:cNvPr id="31" name="Straight Arrow Connector 3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4" name="TextBox 33"/>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
        <p:nvSpPr>
          <p:cNvPr id="5" name="TextBox 4"/>
          <p:cNvSpPr txBox="1"/>
          <p:nvPr/>
        </p:nvSpPr>
        <p:spPr>
          <a:xfrm>
            <a:off x="4678871" y="2448788"/>
            <a:ext cx="4388929" cy="1569660"/>
          </a:xfrm>
          <a:prstGeom prst="rect">
            <a:avLst/>
          </a:prstGeom>
          <a:noFill/>
        </p:spPr>
        <p:txBody>
          <a:bodyPr wrap="square" rtlCol="0">
            <a:spAutoFit/>
          </a:bodyPr>
          <a:lstStyle/>
          <a:p>
            <a:r>
              <a:rPr lang="en-US" sz="2400" dirty="0">
                <a:latin typeface="+mj-lt"/>
              </a:rPr>
              <a:t>Note: This is a special case; changing the center of rotation does not necessarily result in a diagonal </a:t>
            </a:r>
            <a:r>
              <a:rPr lang="en-US" sz="2400" b="1" dirty="0">
                <a:latin typeface="+mj-lt"/>
              </a:rPr>
              <a:t>I’</a:t>
            </a:r>
          </a:p>
        </p:txBody>
      </p:sp>
      <p:sp>
        <p:nvSpPr>
          <p:cNvPr id="6" name="TextBox 5">
            <a:extLst>
              <a:ext uri="{FF2B5EF4-FFF2-40B4-BE49-F238E27FC236}">
                <a16:creationId xmlns:a16="http://schemas.microsoft.com/office/drawing/2014/main" id="{25066017-A360-2445-992F-2D6DA23CE21B}"/>
              </a:ext>
            </a:extLst>
          </p:cNvPr>
          <p:cNvSpPr txBox="1"/>
          <p:nvPr/>
        </p:nvSpPr>
        <p:spPr>
          <a:xfrm>
            <a:off x="3200400" y="228600"/>
            <a:ext cx="5334000" cy="1200329"/>
          </a:xfrm>
          <a:prstGeom prst="rect">
            <a:avLst/>
          </a:prstGeom>
          <a:noFill/>
        </p:spPr>
        <p:txBody>
          <a:bodyPr wrap="square" rtlCol="0">
            <a:spAutoFit/>
          </a:bodyPr>
          <a:lstStyle/>
          <a:p>
            <a:r>
              <a:rPr lang="en-US" sz="2400" b="1" dirty="0">
                <a:latin typeface="+mj-lt"/>
              </a:rPr>
              <a:t>Note that changing origin of coordinate system changes moment of inertia tensor</a:t>
            </a:r>
            <a:r>
              <a:rPr lang="en-US" sz="2400" dirty="0">
                <a:latin typeface="+mj-lt"/>
              </a:rPr>
              <a:t>.</a:t>
            </a:r>
          </a:p>
        </p:txBody>
      </p:sp>
    </p:spTree>
    <p:extLst>
      <p:ext uri="{BB962C8B-B14F-4D97-AF65-F5344CB8AC3E}">
        <p14:creationId xmlns:p14="http://schemas.microsoft.com/office/powerpoint/2010/main" val="194604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85800" y="381000"/>
            <a:ext cx="7010400" cy="461665"/>
          </a:xfrm>
          <a:prstGeom prst="rect">
            <a:avLst/>
          </a:prstGeom>
          <a:noFill/>
        </p:spPr>
        <p:txBody>
          <a:bodyPr wrap="square" rtlCol="0">
            <a:spAutoFit/>
          </a:bodyPr>
          <a:lstStyle/>
          <a:p>
            <a:r>
              <a:rPr lang="en-US" sz="2400" dirty="0">
                <a:latin typeface="+mj-lt"/>
              </a:rPr>
              <a:t>Descriptions of rotation about a given origin</a:t>
            </a:r>
          </a:p>
        </p:txBody>
      </p:sp>
      <p:graphicFrame>
        <p:nvGraphicFramePr>
          <p:cNvPr id="6" name="Object 5"/>
          <p:cNvGraphicFramePr>
            <a:graphicFrameLocks noChangeAspect="1"/>
          </p:cNvGraphicFramePr>
          <p:nvPr>
            <p:extLst>
              <p:ext uri="{D42A27DB-BD31-4B8C-83A1-F6EECF244321}">
                <p14:modId xmlns:p14="http://schemas.microsoft.com/office/powerpoint/2010/main" val="4276430366"/>
              </p:ext>
            </p:extLst>
          </p:nvPr>
        </p:nvGraphicFramePr>
        <p:xfrm>
          <a:off x="700087" y="1066800"/>
          <a:ext cx="7980363" cy="4953000"/>
        </p:xfrm>
        <a:graphic>
          <a:graphicData uri="http://schemas.openxmlformats.org/presentationml/2006/ole">
            <mc:AlternateContent xmlns:mc="http://schemas.openxmlformats.org/markup-compatibility/2006">
              <mc:Choice xmlns:v="urn:schemas-microsoft-com:vml" Requires="v">
                <p:oleObj name="数式" r:id="rId3" imgW="3200400" imgH="2044440" progId="Equation.3">
                  <p:embed/>
                </p:oleObj>
              </mc:Choice>
              <mc:Fallback>
                <p:oleObj name="数式" r:id="rId3" imgW="3200400" imgH="2044440" progId="Equation.3">
                  <p:embed/>
                  <p:pic>
                    <p:nvPicPr>
                      <p:cNvPr id="6" name="Object 5"/>
                      <p:cNvPicPr>
                        <a:picLocks noChangeAspect="1" noChangeArrowheads="1"/>
                      </p:cNvPicPr>
                      <p:nvPr/>
                    </p:nvPicPr>
                    <p:blipFill>
                      <a:blip r:embed="rId4"/>
                      <a:srcRect/>
                      <a:stretch>
                        <a:fillRect/>
                      </a:stretch>
                    </p:blipFill>
                    <p:spPr bwMode="auto">
                      <a:xfrm>
                        <a:off x="700087" y="1066800"/>
                        <a:ext cx="79803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loud 6"/>
          <p:cNvSpPr/>
          <p:nvPr/>
        </p:nvSpPr>
        <p:spPr>
          <a:xfrm>
            <a:off x="5638800" y="4343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791200" y="3810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urved Right Arrow 9"/>
          <p:cNvSpPr/>
          <p:nvPr/>
        </p:nvSpPr>
        <p:spPr>
          <a:xfrm rot="20579033">
            <a:off x="5663305" y="4034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858000" y="5121275"/>
            <a:ext cx="533400" cy="60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3657600"/>
            <a:ext cx="381000" cy="457200"/>
          </a:xfrm>
          <a:prstGeom prst="rect">
            <a:avLst/>
          </a:prstGeom>
          <a:noFill/>
        </p:spPr>
        <p:txBody>
          <a:bodyPr wrap="square" rtlCol="0">
            <a:spAutoFit/>
          </a:bodyPr>
          <a:lstStyle/>
          <a:p>
            <a:r>
              <a:rPr lang="en-US" sz="2400" b="1" dirty="0">
                <a:latin typeface="Symbol" pitchFamily="18" charset="2"/>
              </a:rPr>
              <a:t>w</a:t>
            </a:r>
          </a:p>
        </p:txBody>
      </p:sp>
      <p:cxnSp>
        <p:nvCxnSpPr>
          <p:cNvPr id="16" name="Straight Arrow Connector 15"/>
          <p:cNvCxnSpPr/>
          <p:nvPr/>
        </p:nvCxnSpPr>
        <p:spPr>
          <a:xfrm flipH="1" flipV="1">
            <a:off x="6819900" y="4547200"/>
            <a:ext cx="38100" cy="63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43700" y="5181600"/>
            <a:ext cx="114300" cy="342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3967288232"/>
              </p:ext>
            </p:extLst>
          </p:nvPr>
        </p:nvGraphicFramePr>
        <p:xfrm>
          <a:off x="7339013" y="4854575"/>
          <a:ext cx="366712" cy="496888"/>
        </p:xfrm>
        <a:graphic>
          <a:graphicData uri="http://schemas.openxmlformats.org/presentationml/2006/ole">
            <mc:AlternateContent xmlns:mc="http://schemas.openxmlformats.org/markup-compatibility/2006">
              <mc:Choice xmlns:v="urn:schemas-microsoft-com:vml" Requires="v">
                <p:oleObj name="Equation" r:id="rId5" imgW="215640" imgH="291960" progId="Equation.DSMT4">
                  <p:embed/>
                </p:oleObj>
              </mc:Choice>
              <mc:Fallback>
                <p:oleObj name="Equation" r:id="rId5" imgW="215640" imgH="291960" progId="Equation.DSMT4">
                  <p:embed/>
                  <p:pic>
                    <p:nvPicPr>
                      <p:cNvPr id="22" name="Object 21"/>
                      <p:cNvPicPr/>
                      <p:nvPr/>
                    </p:nvPicPr>
                    <p:blipFill>
                      <a:blip r:embed="rId6"/>
                      <a:stretch>
                        <a:fillRect/>
                      </a:stretch>
                    </p:blipFill>
                    <p:spPr>
                      <a:xfrm>
                        <a:off x="7339013" y="4854575"/>
                        <a:ext cx="366712" cy="4968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16451166"/>
              </p:ext>
            </p:extLst>
          </p:nvPr>
        </p:nvGraphicFramePr>
        <p:xfrm>
          <a:off x="6629400" y="5427980"/>
          <a:ext cx="323850" cy="496570"/>
        </p:xfrm>
        <a:graphic>
          <a:graphicData uri="http://schemas.openxmlformats.org/presentationml/2006/ole">
            <mc:AlternateContent xmlns:mc="http://schemas.openxmlformats.org/markup-compatibility/2006">
              <mc:Choice xmlns:v="urn:schemas-microsoft-com:vml" Requires="v">
                <p:oleObj name="Equation" r:id="rId7" imgW="190440" imgH="291960" progId="Equation.DSMT4">
                  <p:embed/>
                </p:oleObj>
              </mc:Choice>
              <mc:Fallback>
                <p:oleObj name="Equation" r:id="rId7" imgW="190440" imgH="291960" progId="Equation.DSMT4">
                  <p:embed/>
                  <p:pic>
                    <p:nvPicPr>
                      <p:cNvPr id="23" name="Object 22"/>
                      <p:cNvPicPr/>
                      <p:nvPr/>
                    </p:nvPicPr>
                    <p:blipFill>
                      <a:blip r:embed="rId8"/>
                      <a:stretch>
                        <a:fillRect/>
                      </a:stretch>
                    </p:blipFill>
                    <p:spPr>
                      <a:xfrm>
                        <a:off x="6629400" y="5427980"/>
                        <a:ext cx="323850" cy="4965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704621297"/>
              </p:ext>
            </p:extLst>
          </p:nvPr>
        </p:nvGraphicFramePr>
        <p:xfrm>
          <a:off x="6904038" y="4379913"/>
          <a:ext cx="346075" cy="496887"/>
        </p:xfrm>
        <a:graphic>
          <a:graphicData uri="http://schemas.openxmlformats.org/presentationml/2006/ole">
            <mc:AlternateContent xmlns:mc="http://schemas.openxmlformats.org/markup-compatibility/2006">
              <mc:Choice xmlns:v="urn:schemas-microsoft-com:vml" Requires="v">
                <p:oleObj name="Equation" r:id="rId9" imgW="203040" imgH="291960" progId="Equation.DSMT4">
                  <p:embed/>
                </p:oleObj>
              </mc:Choice>
              <mc:Fallback>
                <p:oleObj name="Equation" r:id="rId9" imgW="203040" imgH="291960" progId="Equation.DSMT4">
                  <p:embed/>
                  <p:pic>
                    <p:nvPicPr>
                      <p:cNvPr id="24" name="Object 23"/>
                      <p:cNvPicPr/>
                      <p:nvPr/>
                    </p:nvPicPr>
                    <p:blipFill>
                      <a:blip r:embed="rId10"/>
                      <a:stretch>
                        <a:fillRect/>
                      </a:stretch>
                    </p:blipFill>
                    <p:spPr>
                      <a:xfrm>
                        <a:off x="6904038" y="4379913"/>
                        <a:ext cx="346075" cy="496887"/>
                      </a:xfrm>
                      <a:prstGeom prst="rect">
                        <a:avLst/>
                      </a:prstGeom>
                    </p:spPr>
                  </p:pic>
                </p:oleObj>
              </mc:Fallback>
            </mc:AlternateContent>
          </a:graphicData>
        </a:graphic>
      </p:graphicFrame>
    </p:spTree>
    <p:extLst>
      <p:ext uri="{BB962C8B-B14F-4D97-AF65-F5344CB8AC3E}">
        <p14:creationId xmlns:p14="http://schemas.microsoft.com/office/powerpoint/2010/main" val="123552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41291770"/>
              </p:ext>
            </p:extLst>
          </p:nvPr>
        </p:nvGraphicFramePr>
        <p:xfrm>
          <a:off x="338138" y="614363"/>
          <a:ext cx="8075612" cy="5599112"/>
        </p:xfrm>
        <a:graphic>
          <a:graphicData uri="http://schemas.openxmlformats.org/presentationml/2006/ole">
            <mc:AlternateContent xmlns:mc="http://schemas.openxmlformats.org/markup-compatibility/2006">
              <mc:Choice xmlns:v="urn:schemas-microsoft-com:vml" Requires="v">
                <p:oleObj name="Equation" r:id="rId3" imgW="3238200" imgH="2311200" progId="Equation.DSMT4">
                  <p:embed/>
                </p:oleObj>
              </mc:Choice>
              <mc:Fallback>
                <p:oleObj name="Equation" r:id="rId3" imgW="3238200" imgH="2311200" progId="Equation.DSMT4">
                  <p:embed/>
                  <p:pic>
                    <p:nvPicPr>
                      <p:cNvPr id="6" name="Object 5"/>
                      <p:cNvPicPr>
                        <a:picLocks noChangeAspect="1" noChangeArrowheads="1"/>
                      </p:cNvPicPr>
                      <p:nvPr/>
                    </p:nvPicPr>
                    <p:blipFill>
                      <a:blip r:embed="rId4"/>
                      <a:srcRect/>
                      <a:stretch>
                        <a:fillRect/>
                      </a:stretch>
                    </p:blipFill>
                    <p:spPr bwMode="auto">
                      <a:xfrm>
                        <a:off x="338138" y="614363"/>
                        <a:ext cx="8075612"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966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99590665"/>
              </p:ext>
            </p:extLst>
          </p:nvPr>
        </p:nvGraphicFramePr>
        <p:xfrm>
          <a:off x="381000" y="1143000"/>
          <a:ext cx="8488362" cy="4306888"/>
        </p:xfrm>
        <a:graphic>
          <a:graphicData uri="http://schemas.openxmlformats.org/presentationml/2006/ole">
            <mc:AlternateContent xmlns:mc="http://schemas.openxmlformats.org/markup-compatibility/2006">
              <mc:Choice xmlns:v="urn:schemas-microsoft-com:vml" Requires="v">
                <p:oleObj name="数式" r:id="rId3" imgW="3403440" imgH="1777680" progId="Equation.3">
                  <p:embed/>
                </p:oleObj>
              </mc:Choice>
              <mc:Fallback>
                <p:oleObj name="数式" r:id="rId3" imgW="3403440" imgH="1777680" progId="Equation.3">
                  <p:embed/>
                  <p:pic>
                    <p:nvPicPr>
                      <p:cNvPr id="6" name="Object 5"/>
                      <p:cNvPicPr>
                        <a:picLocks noChangeAspect="1" noChangeArrowheads="1"/>
                      </p:cNvPicPr>
                      <p:nvPr/>
                    </p:nvPicPr>
                    <p:blipFill>
                      <a:blip r:embed="rId4"/>
                      <a:srcRect/>
                      <a:stretch>
                        <a:fillRect/>
                      </a:stretch>
                    </p:blipFill>
                    <p:spPr bwMode="auto">
                      <a:xfrm>
                        <a:off x="381000" y="1143000"/>
                        <a:ext cx="8488362"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40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0667211"/>
              </p:ext>
            </p:extLst>
          </p:nvPr>
        </p:nvGraphicFramePr>
        <p:xfrm>
          <a:off x="4762" y="142387"/>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4762" y="142387"/>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0876241"/>
              </p:ext>
            </p:extLst>
          </p:nvPr>
        </p:nvGraphicFramePr>
        <p:xfrm>
          <a:off x="609600" y="2818598"/>
          <a:ext cx="6616700" cy="3570288"/>
        </p:xfrm>
        <a:graphic>
          <a:graphicData uri="http://schemas.openxmlformats.org/presentationml/2006/ole">
            <mc:AlternateContent xmlns:mc="http://schemas.openxmlformats.org/markup-compatibility/2006">
              <mc:Choice xmlns:v="urn:schemas-microsoft-com:vml" Requires="v">
                <p:oleObj name="Equation" r:id="rId5" imgW="2654280" imgH="1473120" progId="Equation.DSMT4">
                  <p:embed/>
                </p:oleObj>
              </mc:Choice>
              <mc:Fallback>
                <p:oleObj name="Equation" r:id="rId5" imgW="2654280" imgH="1473120" progId="Equation.DSMT4">
                  <p:embed/>
                  <p:pic>
                    <p:nvPicPr>
                      <p:cNvPr id="6" name="Object 5"/>
                      <p:cNvPicPr>
                        <a:picLocks noChangeAspect="1" noChangeArrowheads="1"/>
                      </p:cNvPicPr>
                      <p:nvPr/>
                    </p:nvPicPr>
                    <p:blipFill>
                      <a:blip r:embed="rId6"/>
                      <a:srcRect/>
                      <a:stretch>
                        <a:fillRect/>
                      </a:stretch>
                    </p:blipFill>
                    <p:spPr bwMode="auto">
                      <a:xfrm>
                        <a:off x="609600" y="2818598"/>
                        <a:ext cx="6616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name="数式" r:id="rId7" imgW="698400" imgH="507960" progId="Equation.3">
                  <p:embed/>
                </p:oleObj>
              </mc:Choice>
              <mc:Fallback>
                <p:oleObj name="数式" r:id="rId7" imgW="698400" imgH="507960" progId="Equation.3">
                  <p:embed/>
                  <p:pic>
                    <p:nvPicPr>
                      <p:cNvPr id="7" name="Object 6"/>
                      <p:cNvPicPr>
                        <a:picLocks noChangeAspect="1" noChangeArrowheads="1"/>
                      </p:cNvPicPr>
                      <p:nvPr/>
                    </p:nvPicPr>
                    <p:blipFill>
                      <a:blip r:embed="rId8"/>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52400" y="281940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340108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symmetric object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45678897"/>
              </p:ext>
            </p:extLst>
          </p:nvPr>
        </p:nvGraphicFramePr>
        <p:xfrm>
          <a:off x="1036163" y="918865"/>
          <a:ext cx="5517037" cy="3321848"/>
        </p:xfrm>
        <a:graphic>
          <a:graphicData uri="http://schemas.openxmlformats.org/presentationml/2006/ole">
            <mc:AlternateContent xmlns:mc="http://schemas.openxmlformats.org/markup-compatibility/2006">
              <mc:Choice xmlns:v="urn:schemas-microsoft-com:vml" Requires="v">
                <p:oleObj name="Equation" r:id="rId3" imgW="3327120" imgH="2057400" progId="Equation.DSMT4">
                  <p:embed/>
                </p:oleObj>
              </mc:Choice>
              <mc:Fallback>
                <p:oleObj name="Equation" r:id="rId3" imgW="3327120" imgH="2057400" progId="Equation.DSMT4">
                  <p:embed/>
                  <p:pic>
                    <p:nvPicPr>
                      <p:cNvPr id="6" name="Object 5"/>
                      <p:cNvPicPr>
                        <a:picLocks noChangeAspect="1" noChangeArrowheads="1"/>
                      </p:cNvPicPr>
                      <p:nvPr/>
                    </p:nvPicPr>
                    <p:blipFill>
                      <a:blip r:embed="rId4"/>
                      <a:srcRect/>
                      <a:stretch>
                        <a:fillRect/>
                      </a:stretch>
                    </p:blipFill>
                    <p:spPr bwMode="auto">
                      <a:xfrm>
                        <a:off x="1036163" y="918865"/>
                        <a:ext cx="5517037" cy="332184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3329157"/>
              </p:ext>
            </p:extLst>
          </p:nvPr>
        </p:nvGraphicFramePr>
        <p:xfrm>
          <a:off x="1062087" y="4155546"/>
          <a:ext cx="4845050" cy="1014413"/>
        </p:xfrm>
        <a:graphic>
          <a:graphicData uri="http://schemas.openxmlformats.org/presentationml/2006/ole">
            <mc:AlternateContent xmlns:mc="http://schemas.openxmlformats.org/markup-compatibility/2006">
              <mc:Choice xmlns:v="urn:schemas-microsoft-com:vml" Requires="v">
                <p:oleObj name="数式" r:id="rId5" imgW="1942920" imgH="419040" progId="Equation.3">
                  <p:embed/>
                </p:oleObj>
              </mc:Choice>
              <mc:Fallback>
                <p:oleObj name="数式" r:id="rId5" imgW="1942920" imgH="419040" progId="Equation.3">
                  <p:embed/>
                  <p:pic>
                    <p:nvPicPr>
                      <p:cNvPr id="8" name="Object 7"/>
                      <p:cNvPicPr>
                        <a:picLocks noChangeAspect="1" noChangeArrowheads="1"/>
                      </p:cNvPicPr>
                      <p:nvPr/>
                    </p:nvPicPr>
                    <p:blipFill>
                      <a:blip r:embed="rId6"/>
                      <a:srcRect/>
                      <a:stretch>
                        <a:fillRect/>
                      </a:stretch>
                    </p:blipFill>
                    <p:spPr bwMode="auto">
                      <a:xfrm>
                        <a:off x="1062087" y="4155546"/>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110668"/>
              </p:ext>
            </p:extLst>
          </p:nvPr>
        </p:nvGraphicFramePr>
        <p:xfrm>
          <a:off x="1143000" y="5169959"/>
          <a:ext cx="6967537" cy="1108075"/>
        </p:xfrm>
        <a:graphic>
          <a:graphicData uri="http://schemas.openxmlformats.org/presentationml/2006/ole">
            <mc:AlternateContent xmlns:mc="http://schemas.openxmlformats.org/markup-compatibility/2006">
              <mc:Choice xmlns:v="urn:schemas-microsoft-com:vml" Requires="v">
                <p:oleObj name="数式" r:id="rId7" imgW="2793960" imgH="457200" progId="Equation.3">
                  <p:embed/>
                </p:oleObj>
              </mc:Choice>
              <mc:Fallback>
                <p:oleObj name="数式" r:id="rId7" imgW="2793960" imgH="457200" progId="Equation.3">
                  <p:embed/>
                  <p:pic>
                    <p:nvPicPr>
                      <p:cNvPr id="9" name="Object 8"/>
                      <p:cNvPicPr>
                        <a:picLocks noChangeAspect="1" noChangeArrowheads="1"/>
                      </p:cNvPicPr>
                      <p:nvPr/>
                    </p:nvPicPr>
                    <p:blipFill>
                      <a:blip r:embed="rId8"/>
                      <a:srcRect/>
                      <a:stretch>
                        <a:fillRect/>
                      </a:stretch>
                    </p:blipFill>
                    <p:spPr bwMode="auto">
                      <a:xfrm>
                        <a:off x="1143000" y="5169959"/>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715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C7BAD-3D6B-CC88-B3B2-C0CC4A1ACD74}"/>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0A8705F4-7C92-EDD8-6F27-19B26A618F53}"/>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E929D3D9-CA3E-D519-951D-A4B05EAD5FFE}"/>
              </a:ext>
            </a:extLst>
          </p:cNvPr>
          <p:cNvSpPr>
            <a:spLocks noGrp="1"/>
          </p:cNvSpPr>
          <p:nvPr>
            <p:ph type="sldNum" sz="quarter" idx="12"/>
          </p:nvPr>
        </p:nvSpPr>
        <p:spPr/>
        <p:txBody>
          <a:bodyPr/>
          <a:lstStyle/>
          <a:p>
            <a:fld id="{CE368B07-CEBF-4C80-90AF-53B34FA04CF3}" type="slidenum">
              <a:rPr lang="en-US" smtClean="0"/>
              <a:pPr/>
              <a:t>18</a:t>
            </a:fld>
            <a:endParaRPr lang="en-US" dirty="0"/>
          </a:p>
        </p:txBody>
      </p:sp>
      <p:pic>
        <p:nvPicPr>
          <p:cNvPr id="5" name="Picture 4">
            <a:extLst>
              <a:ext uri="{FF2B5EF4-FFF2-40B4-BE49-F238E27FC236}">
                <a16:creationId xmlns:a16="http://schemas.microsoft.com/office/drawing/2014/main" id="{74FC515C-D317-2DED-CF93-90482B21F083}"/>
              </a:ext>
            </a:extLst>
          </p:cNvPr>
          <p:cNvPicPr>
            <a:picLocks noChangeAspect="1"/>
          </p:cNvPicPr>
          <p:nvPr/>
        </p:nvPicPr>
        <p:blipFill>
          <a:blip r:embed="rId2"/>
          <a:stretch>
            <a:fillRect/>
          </a:stretch>
        </p:blipFill>
        <p:spPr>
          <a:xfrm>
            <a:off x="3320985" y="1882695"/>
            <a:ext cx="2502029" cy="3092609"/>
          </a:xfrm>
          <a:prstGeom prst="rect">
            <a:avLst/>
          </a:prstGeom>
        </p:spPr>
      </p:pic>
      <p:sp>
        <p:nvSpPr>
          <p:cNvPr id="6" name="TextBox 5">
            <a:extLst>
              <a:ext uri="{FF2B5EF4-FFF2-40B4-BE49-F238E27FC236}">
                <a16:creationId xmlns:a16="http://schemas.microsoft.com/office/drawing/2014/main" id="{B5607FCC-35D7-9671-F599-34CEA44B4156}"/>
              </a:ext>
            </a:extLst>
          </p:cNvPr>
          <p:cNvSpPr txBox="1"/>
          <p:nvPr/>
        </p:nvSpPr>
        <p:spPr>
          <a:xfrm>
            <a:off x="381000" y="381000"/>
            <a:ext cx="5029200" cy="461665"/>
          </a:xfrm>
          <a:prstGeom prst="rect">
            <a:avLst/>
          </a:prstGeom>
          <a:noFill/>
        </p:spPr>
        <p:txBody>
          <a:bodyPr wrap="square" rtlCol="0">
            <a:spAutoFit/>
          </a:bodyPr>
          <a:lstStyle/>
          <a:p>
            <a:r>
              <a:rPr lang="en-US" sz="2400" dirty="0">
                <a:latin typeface="+mj-lt"/>
              </a:rPr>
              <a:t>Example symmetric top --</a:t>
            </a:r>
          </a:p>
        </p:txBody>
      </p:sp>
      <p:sp>
        <p:nvSpPr>
          <p:cNvPr id="7" name="Arrow: Up 6">
            <a:extLst>
              <a:ext uri="{FF2B5EF4-FFF2-40B4-BE49-F238E27FC236}">
                <a16:creationId xmlns:a16="http://schemas.microsoft.com/office/drawing/2014/main" id="{AA438C91-2050-227E-909A-DDA583A1F859}"/>
              </a:ext>
            </a:extLst>
          </p:cNvPr>
          <p:cNvSpPr/>
          <p:nvPr/>
        </p:nvSpPr>
        <p:spPr>
          <a:xfrm>
            <a:off x="4457700" y="1377043"/>
            <a:ext cx="381000" cy="6096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61508E0B-7544-4AEF-3BC0-5BC3F720E9AA}"/>
              </a:ext>
            </a:extLst>
          </p:cNvPr>
          <p:cNvSpPr/>
          <p:nvPr/>
        </p:nvSpPr>
        <p:spPr>
          <a:xfrm rot="6376259">
            <a:off x="5219699" y="3187487"/>
            <a:ext cx="381000" cy="48302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D02E8F6F-8AFE-6642-C903-07FE8DA19405}"/>
              </a:ext>
            </a:extLst>
          </p:cNvPr>
          <p:cNvSpPr/>
          <p:nvPr/>
        </p:nvSpPr>
        <p:spPr>
          <a:xfrm rot="16422390">
            <a:off x="3402577" y="3029206"/>
            <a:ext cx="381000" cy="6096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66BF30-0861-1C12-C064-3E08BBDBA245}"/>
              </a:ext>
            </a:extLst>
          </p:cNvPr>
          <p:cNvSpPr txBox="1"/>
          <p:nvPr/>
        </p:nvSpPr>
        <p:spPr>
          <a:xfrm>
            <a:off x="4457700" y="941635"/>
            <a:ext cx="381000" cy="461665"/>
          </a:xfrm>
          <a:prstGeom prst="rect">
            <a:avLst/>
          </a:prstGeom>
          <a:noFill/>
        </p:spPr>
        <p:txBody>
          <a:bodyPr wrap="square" rtlCol="0">
            <a:spAutoFit/>
          </a:bodyPr>
          <a:lstStyle/>
          <a:p>
            <a:r>
              <a:rPr lang="en-US" sz="2400" b="1" dirty="0">
                <a:latin typeface="+mj-lt"/>
              </a:rPr>
              <a:t>3</a:t>
            </a:r>
          </a:p>
        </p:txBody>
      </p:sp>
      <p:sp>
        <p:nvSpPr>
          <p:cNvPr id="11" name="TextBox 10">
            <a:extLst>
              <a:ext uri="{FF2B5EF4-FFF2-40B4-BE49-F238E27FC236}">
                <a16:creationId xmlns:a16="http://schemas.microsoft.com/office/drawing/2014/main" id="{A98886B2-C01A-985E-2CCD-26599D043D3F}"/>
              </a:ext>
            </a:extLst>
          </p:cNvPr>
          <p:cNvSpPr txBox="1"/>
          <p:nvPr/>
        </p:nvSpPr>
        <p:spPr>
          <a:xfrm>
            <a:off x="2858646" y="3161909"/>
            <a:ext cx="381000" cy="461665"/>
          </a:xfrm>
          <a:prstGeom prst="rect">
            <a:avLst/>
          </a:prstGeom>
          <a:noFill/>
        </p:spPr>
        <p:txBody>
          <a:bodyPr wrap="square" rtlCol="0">
            <a:spAutoFit/>
          </a:bodyPr>
          <a:lstStyle/>
          <a:p>
            <a:r>
              <a:rPr lang="en-US" sz="2400" b="1" dirty="0">
                <a:latin typeface="+mj-lt"/>
              </a:rPr>
              <a:t>1</a:t>
            </a:r>
          </a:p>
        </p:txBody>
      </p:sp>
      <p:sp>
        <p:nvSpPr>
          <p:cNvPr id="12" name="TextBox 11">
            <a:extLst>
              <a:ext uri="{FF2B5EF4-FFF2-40B4-BE49-F238E27FC236}">
                <a16:creationId xmlns:a16="http://schemas.microsoft.com/office/drawing/2014/main" id="{98B2B6E5-1342-4585-D504-6A035D5312AD}"/>
              </a:ext>
            </a:extLst>
          </p:cNvPr>
          <p:cNvSpPr txBox="1"/>
          <p:nvPr/>
        </p:nvSpPr>
        <p:spPr>
          <a:xfrm>
            <a:off x="5632514" y="3334006"/>
            <a:ext cx="381000" cy="461665"/>
          </a:xfrm>
          <a:prstGeom prst="rect">
            <a:avLst/>
          </a:prstGeom>
          <a:noFill/>
        </p:spPr>
        <p:txBody>
          <a:bodyPr wrap="square" rtlCol="0">
            <a:spAutoFit/>
          </a:bodyPr>
          <a:lstStyle/>
          <a:p>
            <a:r>
              <a:rPr lang="en-US" sz="2400" b="1" dirty="0">
                <a:latin typeface="+mj-lt"/>
              </a:rPr>
              <a:t>2</a:t>
            </a:r>
          </a:p>
        </p:txBody>
      </p:sp>
    </p:spTree>
    <p:extLst>
      <p:ext uri="{BB962C8B-B14F-4D97-AF65-F5344CB8AC3E}">
        <p14:creationId xmlns:p14="http://schemas.microsoft.com/office/powerpoint/2010/main" val="2826331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51442321"/>
              </p:ext>
            </p:extLst>
          </p:nvPr>
        </p:nvGraphicFramePr>
        <p:xfrm>
          <a:off x="0" y="136525"/>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0" y="136525"/>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7721425"/>
              </p:ext>
            </p:extLst>
          </p:nvPr>
        </p:nvGraphicFramePr>
        <p:xfrm>
          <a:off x="1204913" y="2476500"/>
          <a:ext cx="6735762" cy="4403725"/>
        </p:xfrm>
        <a:graphic>
          <a:graphicData uri="http://schemas.openxmlformats.org/presentationml/2006/ole">
            <mc:AlternateContent xmlns:mc="http://schemas.openxmlformats.org/markup-compatibility/2006">
              <mc:Choice xmlns:v="urn:schemas-microsoft-com:vml" Requires="v">
                <p:oleObj name="Equation" r:id="rId5" imgW="2869920" imgH="1930320" progId="Equation.DSMT4">
                  <p:embed/>
                </p:oleObj>
              </mc:Choice>
              <mc:Fallback>
                <p:oleObj name="Equation" r:id="rId5" imgW="2869920" imgH="1930320" progId="Equation.DSMT4">
                  <p:embed/>
                  <p:pic>
                    <p:nvPicPr>
                      <p:cNvPr id="6" name="Object 5"/>
                      <p:cNvPicPr>
                        <a:picLocks noChangeAspect="1" noChangeArrowheads="1"/>
                      </p:cNvPicPr>
                      <p:nvPr/>
                    </p:nvPicPr>
                    <p:blipFill>
                      <a:blip r:embed="rId6"/>
                      <a:srcRect/>
                      <a:stretch>
                        <a:fillRect/>
                      </a:stretch>
                    </p:blipFill>
                    <p:spPr bwMode="auto">
                      <a:xfrm>
                        <a:off x="1204913" y="2476500"/>
                        <a:ext cx="6735762" cy="4403725"/>
                      </a:xfrm>
                      <a:prstGeom prst="rect">
                        <a:avLst/>
                      </a:prstGeom>
                      <a:noFill/>
                      <a:ln>
                        <a:noFill/>
                      </a:ln>
                    </p:spPr>
                  </p:pic>
                </p:oleObj>
              </mc:Fallback>
            </mc:AlternateContent>
          </a:graphicData>
        </a:graphic>
      </p:graphicFrame>
      <p:sp>
        <p:nvSpPr>
          <p:cNvPr id="7" name="TextBox 6"/>
          <p:cNvSpPr txBox="1"/>
          <p:nvPr/>
        </p:nvSpPr>
        <p:spPr>
          <a:xfrm>
            <a:off x="670089" y="247697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294599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FE2CF-85F1-5972-B02E-BE5D154734B3}"/>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60803BF3-CBAA-43B8-4FFA-9A83A4846BF0}"/>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8E08B23B-BA88-878A-4C2C-8C56D55903D6}"/>
              </a:ext>
            </a:extLst>
          </p:cNvPr>
          <p:cNvSpPr>
            <a:spLocks noGrp="1"/>
          </p:cNvSpPr>
          <p:nvPr>
            <p:ph type="sldNum" sz="quarter" idx="12"/>
          </p:nvPr>
        </p:nvSpPr>
        <p:spPr/>
        <p:txBody>
          <a:bodyPr/>
          <a:lstStyle/>
          <a:p>
            <a:fld id="{CE368B07-CEBF-4C80-90AF-53B34FA04CF3}" type="slidenum">
              <a:rPr lang="en-US" smtClean="0"/>
              <a:pPr/>
              <a:t>2</a:t>
            </a:fld>
            <a:endParaRPr lang="en-US" dirty="0"/>
          </a:p>
        </p:txBody>
      </p:sp>
      <p:sp>
        <p:nvSpPr>
          <p:cNvPr id="5" name="TextBox 4">
            <a:extLst>
              <a:ext uri="{FF2B5EF4-FFF2-40B4-BE49-F238E27FC236}">
                <a16:creationId xmlns:a16="http://schemas.microsoft.com/office/drawing/2014/main" id="{94E48F82-28DD-E5C0-DF62-9B4DEC52964A}"/>
              </a:ext>
            </a:extLst>
          </p:cNvPr>
          <p:cNvSpPr txBox="1"/>
          <p:nvPr/>
        </p:nvSpPr>
        <p:spPr>
          <a:xfrm>
            <a:off x="381000" y="457200"/>
            <a:ext cx="7696200" cy="4031873"/>
          </a:xfrm>
          <a:prstGeom prst="rect">
            <a:avLst/>
          </a:prstGeom>
          <a:noFill/>
        </p:spPr>
        <p:txBody>
          <a:bodyPr wrap="square" rtlCol="0">
            <a:spAutoFit/>
          </a:bodyPr>
          <a:lstStyle/>
          <a:p>
            <a:r>
              <a:rPr lang="en-US" sz="2400" dirty="0">
                <a:latin typeface="+mj-lt"/>
              </a:rPr>
              <a:t>Your questions</a:t>
            </a:r>
          </a:p>
          <a:p>
            <a:r>
              <a:rPr lang="en-US" sz="2400" dirty="0">
                <a:latin typeface="+mj-lt"/>
              </a:rPr>
              <a:t>From Julia –</a:t>
            </a:r>
          </a:p>
          <a:p>
            <a:r>
              <a:rPr lang="en-US" sz="2000" dirty="0"/>
              <a:t>For the asymmetric object, why is the solution only stable if the frequencies have the same sign? The book sort of explains it, but it isn't completely clear to me.</a:t>
            </a:r>
          </a:p>
          <a:p>
            <a:br>
              <a:rPr lang="en-US" sz="2000" dirty="0"/>
            </a:br>
            <a:r>
              <a:rPr lang="en-US" sz="2400" dirty="0"/>
              <a:t>From </a:t>
            </a:r>
            <a:r>
              <a:rPr lang="en-US" sz="2400" dirty="0" err="1"/>
              <a:t>Conell</a:t>
            </a:r>
            <a:r>
              <a:rPr lang="en-US" sz="2400" dirty="0"/>
              <a:t> –</a:t>
            </a:r>
          </a:p>
          <a:p>
            <a:pPr algn="l" rtl="0"/>
            <a:r>
              <a:rPr lang="en-US" sz="2000" b="0" i="0" dirty="0">
                <a:solidFill>
                  <a:srgbClr val="222222"/>
                </a:solidFill>
                <a:effectLst/>
                <a:latin typeface="Arial" panose="020B0604020202020204" pitchFamily="34" charset="0"/>
              </a:rPr>
              <a:t>Given the equation dL/dt=Gamma(e) (eq.27.1 in text) </a:t>
            </a:r>
          </a:p>
          <a:p>
            <a:pPr algn="l" rtl="0"/>
            <a:r>
              <a:rPr lang="en-US" sz="2000" b="0" i="0" dirty="0">
                <a:solidFill>
                  <a:srgbClr val="222222"/>
                </a:solidFill>
                <a:effectLst/>
                <a:latin typeface="Arial" panose="020B0604020202020204" pitchFamily="34" charset="0"/>
              </a:rPr>
              <a:t>The 2nd case is given. “remains valid if the origin is located at the center of mass, independent  of translational motion”. </a:t>
            </a:r>
            <a:r>
              <a:rPr lang="en-US" sz="2000" b="0" i="0" dirty="0" err="1">
                <a:solidFill>
                  <a:srgbClr val="222222"/>
                </a:solidFill>
                <a:effectLst/>
                <a:latin typeface="Arial" panose="020B0604020202020204" pitchFamily="34" charset="0"/>
              </a:rPr>
              <a:t>Im</a:t>
            </a:r>
            <a:r>
              <a:rPr lang="en-US" sz="2000" b="0" i="0" dirty="0">
                <a:solidFill>
                  <a:srgbClr val="222222"/>
                </a:solidFill>
                <a:effectLst/>
                <a:latin typeface="Arial" panose="020B0604020202020204" pitchFamily="34" charset="0"/>
              </a:rPr>
              <a:t> not sure I understand this, could you please explain further. </a:t>
            </a:r>
          </a:p>
          <a:p>
            <a:endParaRPr lang="en-US" sz="2400" dirty="0">
              <a:latin typeface="+mj-lt"/>
            </a:endParaRPr>
          </a:p>
        </p:txBody>
      </p:sp>
    </p:spTree>
    <p:extLst>
      <p:ext uri="{BB962C8B-B14F-4D97-AF65-F5344CB8AC3E}">
        <p14:creationId xmlns:p14="http://schemas.microsoft.com/office/powerpoint/2010/main" val="2603816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name="数式" r:id="rId3" imgW="2971800" imgH="990360" progId="Equation.3">
                  <p:embed/>
                </p:oleObj>
              </mc:Choice>
              <mc:Fallback>
                <p:oleObj name="数式" r:id="rId3" imgW="2971800" imgH="990360" progId="Equation.3">
                  <p:embed/>
                  <p:pic>
                    <p:nvPicPr>
                      <p:cNvPr id="5" name="Object 4"/>
                      <p:cNvPicPr>
                        <a:picLocks noChangeAspect="1" noChangeArrowheads="1"/>
                      </p:cNvPicPr>
                      <p:nvPr/>
                    </p:nvPicPr>
                    <p:blipFill>
                      <a:blip r:embed="rId4"/>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7123086"/>
              </p:ext>
            </p:extLst>
          </p:nvPr>
        </p:nvGraphicFramePr>
        <p:xfrm>
          <a:off x="963613" y="2982912"/>
          <a:ext cx="6751637" cy="2943225"/>
        </p:xfrm>
        <a:graphic>
          <a:graphicData uri="http://schemas.openxmlformats.org/presentationml/2006/ole">
            <mc:AlternateContent xmlns:mc="http://schemas.openxmlformats.org/markup-compatibility/2006">
              <mc:Choice xmlns:v="urn:schemas-microsoft-com:vml" Requires="v">
                <p:oleObj name="Equation" r:id="rId5" imgW="4444920" imgH="1993680" progId="Equation.DSMT4">
                  <p:embed/>
                </p:oleObj>
              </mc:Choice>
              <mc:Fallback>
                <p:oleObj name="Equation" r:id="rId5" imgW="4444920" imgH="1993680" progId="Equation.DSMT4">
                  <p:embed/>
                  <p:pic>
                    <p:nvPicPr>
                      <p:cNvPr id="6" name="Object 5"/>
                      <p:cNvPicPr>
                        <a:picLocks noChangeAspect="1" noChangeArrowheads="1"/>
                      </p:cNvPicPr>
                      <p:nvPr/>
                    </p:nvPicPr>
                    <p:blipFill>
                      <a:blip r:embed="rId6"/>
                      <a:srcRect/>
                      <a:stretch>
                        <a:fillRect/>
                      </a:stretch>
                    </p:blipFill>
                    <p:spPr bwMode="auto">
                      <a:xfrm>
                        <a:off x="963613" y="2982912"/>
                        <a:ext cx="6751637" cy="294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92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name="Equation" r:id="rId3" imgW="5397480" imgH="1841400" progId="Equation.DSMT4">
                  <p:embed/>
                </p:oleObj>
              </mc:Choice>
              <mc:Fallback>
                <p:oleObj name="Equation" r:id="rId3" imgW="5397480" imgH="1841400" progId="Equation.DSMT4">
                  <p:embed/>
                  <p:pic>
                    <p:nvPicPr>
                      <p:cNvPr id="5" name="Object 4"/>
                      <p:cNvPicPr>
                        <a:picLocks noChangeAspect="1" noChangeArrowheads="1"/>
                      </p:cNvPicPr>
                      <p:nvPr/>
                    </p:nvPicPr>
                    <p:blipFill>
                      <a:blip r:embed="rId4"/>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name="数式" r:id="rId5" imgW="3606480" imgH="1473120" progId="Equation.3">
                  <p:embed/>
                </p:oleObj>
              </mc:Choice>
              <mc:Fallback>
                <p:oleObj name="数式" r:id="rId5" imgW="3606480" imgH="1473120" progId="Equation.3">
                  <p:embed/>
                  <p:pic>
                    <p:nvPicPr>
                      <p:cNvPr id="6" name="Object 5"/>
                      <p:cNvPicPr>
                        <a:picLocks noChangeAspect="1" noChangeArrowheads="1"/>
                      </p:cNvPicPr>
                      <p:nvPr/>
                    </p:nvPicPr>
                    <p:blipFill>
                      <a:blip r:embed="rId6"/>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object continued</a:t>
            </a:r>
          </a:p>
        </p:txBody>
      </p:sp>
    </p:spTree>
    <p:extLst>
      <p:ext uri="{BB962C8B-B14F-4D97-AF65-F5344CB8AC3E}">
        <p14:creationId xmlns:p14="http://schemas.microsoft.com/office/powerpoint/2010/main" val="354449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nvGraphicFramePr>
        <p:xfrm>
          <a:off x="457200" y="1371600"/>
          <a:ext cx="8149996" cy="4453116"/>
        </p:xfrm>
        <a:graphic>
          <a:graphicData uri="http://schemas.openxmlformats.org/presentationml/2006/ole">
            <mc:AlternateContent xmlns:mc="http://schemas.openxmlformats.org/markup-compatibility/2006">
              <mc:Choice xmlns:v="urn:schemas-microsoft-com:vml" Requires="v">
                <p:oleObj name="Equation" r:id="rId3" imgW="4851360" imgH="2730240" progId="Equation.DSMT4">
                  <p:embed/>
                </p:oleObj>
              </mc:Choice>
              <mc:Fallback>
                <p:oleObj name="Equation" r:id="rId3" imgW="4851360" imgH="2730240" progId="Equation.DSMT4">
                  <p:embed/>
                  <p:pic>
                    <p:nvPicPr>
                      <p:cNvPr id="15" name="Object 14"/>
                      <p:cNvPicPr>
                        <a:picLocks noChangeAspect="1" noChangeArrowheads="1"/>
                      </p:cNvPicPr>
                      <p:nvPr/>
                    </p:nvPicPr>
                    <p:blipFill>
                      <a:blip r:embed="rId4"/>
                      <a:srcRect/>
                      <a:stretch>
                        <a:fillRect/>
                      </a:stretch>
                    </p:blipFill>
                    <p:spPr bwMode="auto">
                      <a:xfrm>
                        <a:off x="457200" y="1371600"/>
                        <a:ext cx="8149996" cy="4453116"/>
                      </a:xfrm>
                      <a:prstGeom prst="rect">
                        <a:avLst/>
                      </a:prstGeom>
                      <a:noFill/>
                      <a:ln>
                        <a:noFill/>
                      </a:ln>
                    </p:spPr>
                  </p:pic>
                </p:oleObj>
              </mc:Fallback>
            </mc:AlternateContent>
          </a:graphicData>
        </a:graphic>
      </p:graphicFrame>
      <p:sp>
        <p:nvSpPr>
          <p:cNvPr id="7" name="TextBox 6"/>
          <p:cNvSpPr txBox="1"/>
          <p:nvPr/>
        </p:nvSpPr>
        <p:spPr>
          <a:xfrm>
            <a:off x="152400" y="228600"/>
            <a:ext cx="4648200" cy="1200329"/>
          </a:xfrm>
          <a:prstGeom prst="rect">
            <a:avLst/>
          </a:prstGeom>
          <a:noFill/>
        </p:spPr>
        <p:txBody>
          <a:bodyPr wrap="square" rtlCol="0">
            <a:spAutoFit/>
          </a:bodyPr>
          <a:lstStyle/>
          <a:p>
            <a:r>
              <a:rPr lang="en-US" sz="2400" dirty="0">
                <a:latin typeface="+mj-lt"/>
              </a:rPr>
              <a:t>Summary of previous results</a:t>
            </a:r>
          </a:p>
          <a:p>
            <a:r>
              <a:rPr lang="en-US" sz="2400" dirty="0">
                <a:latin typeface="+mj-lt"/>
              </a:rPr>
              <a:t>  describing rigid bodies rotating</a:t>
            </a:r>
          </a:p>
          <a:p>
            <a:r>
              <a:rPr lang="en-US" sz="2400" dirty="0">
                <a:latin typeface="+mj-lt"/>
              </a:rPr>
              <a:t>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00400" y="1143000"/>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nvGraphicFramePr>
        <p:xfrm>
          <a:off x="483623" y="5654675"/>
          <a:ext cx="2544762" cy="1066800"/>
        </p:xfrm>
        <a:graphic>
          <a:graphicData uri="http://schemas.openxmlformats.org/presentationml/2006/ole">
            <mc:AlternateContent xmlns:mc="http://schemas.openxmlformats.org/markup-compatibility/2006">
              <mc:Choice xmlns:v="urn:schemas-microsoft-com:vml" Requires="v">
                <p:oleObj name="Equation" r:id="rId5" imgW="1295280" imgH="558720" progId="Equation.DSMT4">
                  <p:embed/>
                </p:oleObj>
              </mc:Choice>
              <mc:Fallback>
                <p:oleObj name="Equation" r:id="rId5" imgW="1295280" imgH="558720" progId="Equation.DSMT4">
                  <p:embed/>
                  <p:pic>
                    <p:nvPicPr>
                      <p:cNvPr id="17" name="Object 16"/>
                      <p:cNvPicPr>
                        <a:picLocks noChangeAspect="1" noChangeArrowheads="1"/>
                      </p:cNvPicPr>
                      <p:nvPr/>
                    </p:nvPicPr>
                    <p:blipFill>
                      <a:blip r:embed="rId6"/>
                      <a:srcRect/>
                      <a:stretch>
                        <a:fillRect/>
                      </a:stretch>
                    </p:blipFill>
                    <p:spPr bwMode="auto">
                      <a:xfrm>
                        <a:off x="483623" y="5654675"/>
                        <a:ext cx="2544762" cy="10668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nvGraphicFramePr>
        <p:xfrm>
          <a:off x="3429000" y="5518150"/>
          <a:ext cx="3810000" cy="996134"/>
        </p:xfrm>
        <a:graphic>
          <a:graphicData uri="http://schemas.openxmlformats.org/presentationml/2006/ole">
            <mc:AlternateContent xmlns:mc="http://schemas.openxmlformats.org/markup-compatibility/2006">
              <mc:Choice xmlns:v="urn:schemas-microsoft-com:vml" Requires="v">
                <p:oleObj name="Equation" r:id="rId7" imgW="1981080" imgH="533160" progId="Equation.DSMT4">
                  <p:embed/>
                </p:oleObj>
              </mc:Choice>
              <mc:Fallback>
                <p:oleObj name="Equation" r:id="rId7" imgW="1981080" imgH="533160" progId="Equation.DSMT4">
                  <p:embed/>
                  <p:pic>
                    <p:nvPicPr>
                      <p:cNvPr id="18" name="Object 17"/>
                      <p:cNvPicPr>
                        <a:picLocks noChangeAspect="1" noChangeArrowheads="1"/>
                      </p:cNvPicPr>
                      <p:nvPr/>
                    </p:nvPicPr>
                    <p:blipFill>
                      <a:blip r:embed="rId8"/>
                      <a:srcRect/>
                      <a:stretch>
                        <a:fillRect/>
                      </a:stretch>
                    </p:blipFill>
                    <p:spPr bwMode="auto">
                      <a:xfrm>
                        <a:off x="3429000" y="5518150"/>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1356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7" name="Object 6"/>
          <p:cNvGraphicFramePr>
            <a:graphicFrameLocks noChangeAspect="1"/>
          </p:cNvGraphicFramePr>
          <p:nvPr/>
        </p:nvGraphicFramePr>
        <p:xfrm>
          <a:off x="762000" y="457200"/>
          <a:ext cx="7634288" cy="2126687"/>
        </p:xfrm>
        <a:graphic>
          <a:graphicData uri="http://schemas.openxmlformats.org/presentationml/2006/ole">
            <mc:AlternateContent xmlns:mc="http://schemas.openxmlformats.org/markup-compatibility/2006">
              <mc:Choice xmlns:v="urn:schemas-microsoft-com:vml" Requires="v">
                <p:oleObj name="Equation" r:id="rId3" imgW="4914720" imgH="1409400" progId="Equation.DSMT4">
                  <p:embed/>
                </p:oleObj>
              </mc:Choice>
              <mc:Fallback>
                <p:oleObj name="Equation" r:id="rId3" imgW="4914720" imgH="1409400" progId="Equation.DSMT4">
                  <p:embed/>
                  <p:pic>
                    <p:nvPicPr>
                      <p:cNvPr id="7" name="Object 6"/>
                      <p:cNvPicPr>
                        <a:picLocks noChangeAspect="1" noChangeArrowheads="1"/>
                      </p:cNvPicPr>
                      <p:nvPr/>
                    </p:nvPicPr>
                    <p:blipFill>
                      <a:blip r:embed="rId4"/>
                      <a:srcRect/>
                      <a:stretch>
                        <a:fillRect/>
                      </a:stretch>
                    </p:blipFill>
                    <p:spPr bwMode="auto">
                      <a:xfrm>
                        <a:off x="762000" y="457200"/>
                        <a:ext cx="7634288" cy="2126687"/>
                      </a:xfrm>
                      <a:prstGeom prst="rect">
                        <a:avLst/>
                      </a:prstGeom>
                      <a:noFill/>
                      <a:ln>
                        <a:noFill/>
                      </a:ln>
                    </p:spPr>
                  </p:pic>
                </p:oleObj>
              </mc:Fallback>
            </mc:AlternateContent>
          </a:graphicData>
        </a:graphic>
      </p:graphicFrame>
      <p:sp>
        <p:nvSpPr>
          <p:cNvPr id="8" name="TextBox 7"/>
          <p:cNvSpPr txBox="1"/>
          <p:nvPr/>
        </p:nvSpPr>
        <p:spPr>
          <a:xfrm>
            <a:off x="228600" y="76200"/>
            <a:ext cx="5715000" cy="461665"/>
          </a:xfrm>
          <a:prstGeom prst="rect">
            <a:avLst/>
          </a:prstGeom>
          <a:noFill/>
        </p:spPr>
        <p:txBody>
          <a:bodyPr wrap="square" rtlCol="0">
            <a:spAutoFit/>
          </a:bodyPr>
          <a:lstStyle/>
          <a:p>
            <a:r>
              <a:rPr lang="en-US" sz="2400" dirty="0">
                <a:latin typeface="+mj-lt"/>
              </a:rPr>
              <a:t>Moment of inertia tensor</a:t>
            </a:r>
          </a:p>
        </p:txBody>
      </p:sp>
      <p:graphicFrame>
        <p:nvGraphicFramePr>
          <p:cNvPr id="9" name="Object 8"/>
          <p:cNvGraphicFramePr>
            <a:graphicFrameLocks noChangeAspect="1"/>
          </p:cNvGraphicFramePr>
          <p:nvPr/>
        </p:nvGraphicFramePr>
        <p:xfrm>
          <a:off x="608012" y="2819400"/>
          <a:ext cx="8307388" cy="3207803"/>
        </p:xfrm>
        <a:graphic>
          <a:graphicData uri="http://schemas.openxmlformats.org/presentationml/2006/ole">
            <mc:AlternateContent xmlns:mc="http://schemas.openxmlformats.org/markup-compatibility/2006">
              <mc:Choice xmlns:v="urn:schemas-microsoft-com:vml" Requires="v">
                <p:oleObj name="Equation" r:id="rId5" imgW="5079960" imgH="2019240" progId="Equation.DSMT4">
                  <p:embed/>
                </p:oleObj>
              </mc:Choice>
              <mc:Fallback>
                <p:oleObj name="Equation" r:id="rId5" imgW="5079960" imgH="2019240" progId="Equation.DSMT4">
                  <p:embed/>
                  <p:pic>
                    <p:nvPicPr>
                      <p:cNvPr id="9" name="Object 8"/>
                      <p:cNvPicPr>
                        <a:picLocks noChangeAspect="1" noChangeArrowheads="1"/>
                      </p:cNvPicPr>
                      <p:nvPr/>
                    </p:nvPicPr>
                    <p:blipFill>
                      <a:blip r:embed="rId6"/>
                      <a:srcRect/>
                      <a:stretch>
                        <a:fillRect/>
                      </a:stretch>
                    </p:blipFill>
                    <p:spPr bwMode="auto">
                      <a:xfrm>
                        <a:off x="608012" y="2819400"/>
                        <a:ext cx="8307388" cy="32078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5195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201560869"/>
              </p:ext>
            </p:extLst>
          </p:nvPr>
        </p:nvGraphicFramePr>
        <p:xfrm>
          <a:off x="419100" y="611188"/>
          <a:ext cx="8389938" cy="3962400"/>
        </p:xfrm>
        <a:graphic>
          <a:graphicData uri="http://schemas.openxmlformats.org/presentationml/2006/ole">
            <mc:AlternateContent xmlns:mc="http://schemas.openxmlformats.org/markup-compatibility/2006">
              <mc:Choice xmlns:v="urn:schemas-microsoft-com:vml" Requires="v">
                <p:oleObj name="Equation" r:id="rId3" imgW="5511600" imgH="2679480" progId="Equation.DSMT4">
                  <p:embed/>
                </p:oleObj>
              </mc:Choice>
              <mc:Fallback>
                <p:oleObj name="Equation" r:id="rId3" imgW="5511600" imgH="2679480" progId="Equation.DSMT4">
                  <p:embed/>
                  <p:pic>
                    <p:nvPicPr>
                      <p:cNvPr id="6" name="Object 5"/>
                      <p:cNvPicPr>
                        <a:picLocks noChangeAspect="1" noChangeArrowheads="1"/>
                      </p:cNvPicPr>
                      <p:nvPr/>
                    </p:nvPicPr>
                    <p:blipFill>
                      <a:blip r:embed="rId4"/>
                      <a:srcRect/>
                      <a:stretch>
                        <a:fillRect/>
                      </a:stretch>
                    </p:blipFill>
                    <p:spPr bwMode="auto">
                      <a:xfrm>
                        <a:off x="419100" y="611188"/>
                        <a:ext cx="8389938" cy="3962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83014563"/>
              </p:ext>
            </p:extLst>
          </p:nvPr>
        </p:nvGraphicFramePr>
        <p:xfrm>
          <a:off x="442913" y="4572000"/>
          <a:ext cx="4044950" cy="2030413"/>
        </p:xfrm>
        <a:graphic>
          <a:graphicData uri="http://schemas.openxmlformats.org/presentationml/2006/ole">
            <mc:AlternateContent xmlns:mc="http://schemas.openxmlformats.org/markup-compatibility/2006">
              <mc:Choice xmlns:v="urn:schemas-microsoft-com:vml" Requires="v">
                <p:oleObj name="Equation" r:id="rId5" imgW="2260440" imgH="1168200" progId="Equation.DSMT4">
                  <p:embed/>
                </p:oleObj>
              </mc:Choice>
              <mc:Fallback>
                <p:oleObj name="Equation" r:id="rId5" imgW="2260440" imgH="1168200" progId="Equation.DSMT4">
                  <p:embed/>
                  <p:pic>
                    <p:nvPicPr>
                      <p:cNvPr id="7" name="Object 6"/>
                      <p:cNvPicPr>
                        <a:picLocks noChangeAspect="1" noChangeArrowheads="1"/>
                      </p:cNvPicPr>
                      <p:nvPr/>
                    </p:nvPicPr>
                    <p:blipFill>
                      <a:blip r:embed="rId6"/>
                      <a:srcRect/>
                      <a:stretch>
                        <a:fillRect/>
                      </a:stretch>
                    </p:blipFill>
                    <p:spPr bwMode="auto">
                      <a:xfrm>
                        <a:off x="442913" y="4572000"/>
                        <a:ext cx="4044950" cy="2030413"/>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34BF9F1A-3773-4AB8-A188-87822BD87ACD}"/>
              </a:ext>
            </a:extLst>
          </p:cNvPr>
          <p:cNvGraphicFramePr>
            <a:graphicFrameLocks noChangeAspect="1"/>
          </p:cNvGraphicFramePr>
          <p:nvPr>
            <p:extLst>
              <p:ext uri="{D42A27DB-BD31-4B8C-83A1-F6EECF244321}">
                <p14:modId xmlns:p14="http://schemas.microsoft.com/office/powerpoint/2010/main" val="2491273326"/>
              </p:ext>
            </p:extLst>
          </p:nvPr>
        </p:nvGraphicFramePr>
        <p:xfrm>
          <a:off x="4736918" y="4728615"/>
          <a:ext cx="4041775" cy="1612900"/>
        </p:xfrm>
        <a:graphic>
          <a:graphicData uri="http://schemas.openxmlformats.org/presentationml/2006/ole">
            <mc:AlternateContent xmlns:mc="http://schemas.openxmlformats.org/markup-compatibility/2006">
              <mc:Choice xmlns:v="urn:schemas-microsoft-com:vml" Requires="v">
                <p:oleObj name="Equation" r:id="rId7" imgW="2171520" imgH="863280" progId="Equation.DSMT4">
                  <p:embed/>
                </p:oleObj>
              </mc:Choice>
              <mc:Fallback>
                <p:oleObj name="Equation" r:id="rId7" imgW="2171520" imgH="863280" progId="Equation.DSMT4">
                  <p:embed/>
                  <p:pic>
                    <p:nvPicPr>
                      <p:cNvPr id="8" name="Object 7">
                        <a:extLst>
                          <a:ext uri="{FF2B5EF4-FFF2-40B4-BE49-F238E27FC236}">
                            <a16:creationId xmlns:a16="http://schemas.microsoft.com/office/drawing/2014/main" id="{34BF9F1A-3773-4AB8-A188-87822BD87ACD}"/>
                          </a:ext>
                        </a:extLst>
                      </p:cNvPr>
                      <p:cNvPicPr/>
                      <p:nvPr/>
                    </p:nvPicPr>
                    <p:blipFill>
                      <a:blip r:embed="rId8"/>
                      <a:stretch>
                        <a:fillRect/>
                      </a:stretch>
                    </p:blipFill>
                    <p:spPr>
                      <a:xfrm>
                        <a:off x="4736918" y="4728615"/>
                        <a:ext cx="4041775" cy="1612900"/>
                      </a:xfrm>
                      <a:prstGeom prst="rect">
                        <a:avLst/>
                      </a:prstGeom>
                    </p:spPr>
                  </p:pic>
                </p:oleObj>
              </mc:Fallback>
            </mc:AlternateContent>
          </a:graphicData>
        </a:graphic>
      </p:graphicFrame>
    </p:spTree>
    <p:extLst>
      <p:ext uri="{BB962C8B-B14F-4D97-AF65-F5344CB8AC3E}">
        <p14:creationId xmlns:p14="http://schemas.microsoft.com/office/powerpoint/2010/main" val="2405789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D9C27-32D1-C45B-DA35-3A7C74224CF4}"/>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E7FA1A53-9102-CE2E-2AEB-8109F7C61413}"/>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2AC57A56-D3B9-CFB7-B881-22BD08B1D095}"/>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6" name="TextBox 5">
            <a:extLst>
              <a:ext uri="{FF2B5EF4-FFF2-40B4-BE49-F238E27FC236}">
                <a16:creationId xmlns:a16="http://schemas.microsoft.com/office/drawing/2014/main" id="{494F63BB-BAE2-9B40-9D03-B675A728A228}"/>
              </a:ext>
            </a:extLst>
          </p:cNvPr>
          <p:cNvSpPr txBox="1"/>
          <p:nvPr/>
        </p:nvSpPr>
        <p:spPr>
          <a:xfrm>
            <a:off x="533400" y="457200"/>
            <a:ext cx="6248400" cy="461665"/>
          </a:xfrm>
          <a:prstGeom prst="rect">
            <a:avLst/>
          </a:prstGeom>
          <a:noFill/>
        </p:spPr>
        <p:txBody>
          <a:bodyPr wrap="square" rtlCol="0">
            <a:spAutoFit/>
          </a:bodyPr>
          <a:lstStyle/>
          <a:p>
            <a:r>
              <a:rPr lang="en-US" sz="2400" dirty="0">
                <a:latin typeface="+mj-lt"/>
              </a:rPr>
              <a:t>Digression on matrix diagonalization</a:t>
            </a:r>
          </a:p>
        </p:txBody>
      </p:sp>
      <p:graphicFrame>
        <p:nvGraphicFramePr>
          <p:cNvPr id="7" name="Object 6">
            <a:extLst>
              <a:ext uri="{FF2B5EF4-FFF2-40B4-BE49-F238E27FC236}">
                <a16:creationId xmlns:a16="http://schemas.microsoft.com/office/drawing/2014/main" id="{5390C9FB-263C-1029-B961-0B9655F8701E}"/>
              </a:ext>
            </a:extLst>
          </p:cNvPr>
          <p:cNvGraphicFramePr>
            <a:graphicFrameLocks noChangeAspect="1"/>
          </p:cNvGraphicFramePr>
          <p:nvPr>
            <p:extLst>
              <p:ext uri="{D42A27DB-BD31-4B8C-83A1-F6EECF244321}">
                <p14:modId xmlns:p14="http://schemas.microsoft.com/office/powerpoint/2010/main" val="1056975181"/>
              </p:ext>
            </p:extLst>
          </p:nvPr>
        </p:nvGraphicFramePr>
        <p:xfrm>
          <a:off x="702320" y="1005264"/>
          <a:ext cx="3786611" cy="3109535"/>
        </p:xfrm>
        <a:graphic>
          <a:graphicData uri="http://schemas.openxmlformats.org/presentationml/2006/ole">
            <mc:AlternateContent xmlns:mc="http://schemas.openxmlformats.org/markup-compatibility/2006">
              <mc:Choice xmlns:v="urn:schemas-microsoft-com:vml" Requires="v">
                <p:oleObj name="Equation" r:id="rId2" imgW="1917360" imgH="1574640" progId="Equation.DSMT4">
                  <p:embed/>
                </p:oleObj>
              </mc:Choice>
              <mc:Fallback>
                <p:oleObj name="Equation" r:id="rId2" imgW="1917360" imgH="1574640" progId="Equation.DSMT4">
                  <p:embed/>
                  <p:pic>
                    <p:nvPicPr>
                      <p:cNvPr id="0" name=""/>
                      <p:cNvPicPr/>
                      <p:nvPr/>
                    </p:nvPicPr>
                    <p:blipFill>
                      <a:blip r:embed="rId3"/>
                      <a:stretch>
                        <a:fillRect/>
                      </a:stretch>
                    </p:blipFill>
                    <p:spPr>
                      <a:xfrm>
                        <a:off x="702320" y="1005264"/>
                        <a:ext cx="3786611" cy="310953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8F42893-406A-CB80-373A-54D6F115C83E}"/>
              </a:ext>
            </a:extLst>
          </p:cNvPr>
          <p:cNvGraphicFramePr>
            <a:graphicFrameLocks noChangeAspect="1"/>
          </p:cNvGraphicFramePr>
          <p:nvPr>
            <p:extLst>
              <p:ext uri="{D42A27DB-BD31-4B8C-83A1-F6EECF244321}">
                <p14:modId xmlns:p14="http://schemas.microsoft.com/office/powerpoint/2010/main" val="4108492556"/>
              </p:ext>
            </p:extLst>
          </p:nvPr>
        </p:nvGraphicFramePr>
        <p:xfrm>
          <a:off x="4876800" y="1031564"/>
          <a:ext cx="3352800" cy="2943922"/>
        </p:xfrm>
        <a:graphic>
          <a:graphicData uri="http://schemas.openxmlformats.org/presentationml/2006/ole">
            <mc:AlternateContent xmlns:mc="http://schemas.openxmlformats.org/markup-compatibility/2006">
              <mc:Choice xmlns:v="urn:schemas-microsoft-com:vml" Requires="v">
                <p:oleObj name="Equation" r:id="rId4" imgW="1562040" imgH="1371600" progId="Equation.DSMT4">
                  <p:embed/>
                </p:oleObj>
              </mc:Choice>
              <mc:Fallback>
                <p:oleObj name="Equation" r:id="rId4" imgW="1562040" imgH="1371600" progId="Equation.DSMT4">
                  <p:embed/>
                  <p:pic>
                    <p:nvPicPr>
                      <p:cNvPr id="25" name="Object 24">
                        <a:extLst>
                          <a:ext uri="{FF2B5EF4-FFF2-40B4-BE49-F238E27FC236}">
                            <a16:creationId xmlns:a16="http://schemas.microsoft.com/office/drawing/2014/main" id="{12B0A639-57DC-4DCC-9E01-5F2AFC4A03B4}"/>
                          </a:ext>
                        </a:extLst>
                      </p:cNvPr>
                      <p:cNvPicPr/>
                      <p:nvPr/>
                    </p:nvPicPr>
                    <p:blipFill>
                      <a:blip r:embed="rId5"/>
                      <a:stretch>
                        <a:fillRect/>
                      </a:stretch>
                    </p:blipFill>
                    <p:spPr>
                      <a:xfrm>
                        <a:off x="4876800" y="1031564"/>
                        <a:ext cx="3352800" cy="2943922"/>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A35E4124-A9CA-7F5E-1986-4EA0F99B5572}"/>
              </a:ext>
            </a:extLst>
          </p:cNvPr>
          <p:cNvSpPr/>
          <p:nvPr/>
        </p:nvSpPr>
        <p:spPr>
          <a:xfrm>
            <a:off x="2005877" y="4056934"/>
            <a:ext cx="609600" cy="4616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a:extLst>
              <a:ext uri="{FF2B5EF4-FFF2-40B4-BE49-F238E27FC236}">
                <a16:creationId xmlns:a16="http://schemas.microsoft.com/office/drawing/2014/main" id="{23690E00-BF55-81DB-9933-D4C5B54FD776}"/>
              </a:ext>
            </a:extLst>
          </p:cNvPr>
          <p:cNvGraphicFramePr>
            <a:graphicFrameLocks noChangeAspect="1"/>
          </p:cNvGraphicFramePr>
          <p:nvPr>
            <p:extLst>
              <p:ext uri="{D42A27DB-BD31-4B8C-83A1-F6EECF244321}">
                <p14:modId xmlns:p14="http://schemas.microsoft.com/office/powerpoint/2010/main" val="3768533730"/>
              </p:ext>
            </p:extLst>
          </p:nvPr>
        </p:nvGraphicFramePr>
        <p:xfrm>
          <a:off x="774640" y="4634024"/>
          <a:ext cx="2041045" cy="461665"/>
        </p:xfrm>
        <a:graphic>
          <a:graphicData uri="http://schemas.openxmlformats.org/presentationml/2006/ole">
            <mc:AlternateContent xmlns:mc="http://schemas.openxmlformats.org/markup-compatibility/2006">
              <mc:Choice xmlns:v="urn:schemas-microsoft-com:vml" Requires="v">
                <p:oleObj name="Equation" r:id="rId6" imgW="1066680" imgH="241200" progId="Equation.DSMT4">
                  <p:embed/>
                </p:oleObj>
              </mc:Choice>
              <mc:Fallback>
                <p:oleObj name="Equation" r:id="rId6" imgW="1066680" imgH="241200" progId="Equation.DSMT4">
                  <p:embed/>
                  <p:pic>
                    <p:nvPicPr>
                      <p:cNvPr id="0" name=""/>
                      <p:cNvPicPr/>
                      <p:nvPr/>
                    </p:nvPicPr>
                    <p:blipFill>
                      <a:blip r:embed="rId7"/>
                      <a:stretch>
                        <a:fillRect/>
                      </a:stretch>
                    </p:blipFill>
                    <p:spPr>
                      <a:xfrm>
                        <a:off x="774640" y="4634024"/>
                        <a:ext cx="2041045" cy="46166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9A30C141-B026-9684-0C6B-5D63A7F2E186}"/>
              </a:ext>
            </a:extLst>
          </p:cNvPr>
          <p:cNvSpPr txBox="1"/>
          <p:nvPr/>
        </p:nvSpPr>
        <p:spPr>
          <a:xfrm>
            <a:off x="533400" y="5486400"/>
            <a:ext cx="8001000" cy="830997"/>
          </a:xfrm>
          <a:prstGeom prst="rect">
            <a:avLst/>
          </a:prstGeom>
          <a:noFill/>
        </p:spPr>
        <p:txBody>
          <a:bodyPr wrap="square" rtlCol="0">
            <a:spAutoFit/>
          </a:bodyPr>
          <a:lstStyle/>
          <a:p>
            <a:r>
              <a:rPr lang="en-US" sz="2400" dirty="0">
                <a:latin typeface="+mj-lt"/>
                <a:sym typeface="Wingdings" panose="05000000000000000000" pitchFamily="2" charset="2"/>
              </a:rPr>
              <a:t>Eigenvalues of a symmetric matrix are real and eigenvectors are orthogonal.</a:t>
            </a:r>
            <a:endParaRPr lang="en-US" sz="2400" dirty="0">
              <a:latin typeface="+mj-lt"/>
            </a:endParaRPr>
          </a:p>
        </p:txBody>
      </p:sp>
    </p:spTree>
    <p:extLst>
      <p:ext uri="{BB962C8B-B14F-4D97-AF65-F5344CB8AC3E}">
        <p14:creationId xmlns:p14="http://schemas.microsoft.com/office/powerpoint/2010/main" val="2152724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995AE-BD37-8ED0-076F-5CFFE9CBC01C}"/>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DAC5CCA3-AB5C-FF17-B86D-8A01572B8D9C}"/>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6C37FFFD-C0FD-C176-0C55-371F56E8DA12}"/>
              </a:ext>
            </a:extLst>
          </p:cNvPr>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a:extLst>
              <a:ext uri="{FF2B5EF4-FFF2-40B4-BE49-F238E27FC236}">
                <a16:creationId xmlns:a16="http://schemas.microsoft.com/office/drawing/2014/main" id="{B129B7BA-3A72-187B-0A82-CB971DBFB750}"/>
              </a:ext>
            </a:extLst>
          </p:cNvPr>
          <p:cNvGraphicFramePr>
            <a:graphicFrameLocks noChangeAspect="1"/>
          </p:cNvGraphicFramePr>
          <p:nvPr>
            <p:extLst>
              <p:ext uri="{D42A27DB-BD31-4B8C-83A1-F6EECF244321}">
                <p14:modId xmlns:p14="http://schemas.microsoft.com/office/powerpoint/2010/main" val="1734257956"/>
              </p:ext>
            </p:extLst>
          </p:nvPr>
        </p:nvGraphicFramePr>
        <p:xfrm>
          <a:off x="-17463" y="-9525"/>
          <a:ext cx="9115426" cy="2843213"/>
        </p:xfrm>
        <a:graphic>
          <a:graphicData uri="http://schemas.openxmlformats.org/presentationml/2006/ole">
            <mc:AlternateContent xmlns:mc="http://schemas.openxmlformats.org/markup-compatibility/2006">
              <mc:Choice xmlns:v="urn:schemas-microsoft-com:vml" Requires="v">
                <p:oleObj name="Equation" r:id="rId2" imgW="4152600" imgH="1295280" progId="Equation.DSMT4">
                  <p:embed/>
                </p:oleObj>
              </mc:Choice>
              <mc:Fallback>
                <p:oleObj name="Equation" r:id="rId2" imgW="4152600" imgH="1295280" progId="Equation.DSMT4">
                  <p:embed/>
                  <p:pic>
                    <p:nvPicPr>
                      <p:cNvPr id="5" name="Object 4">
                        <a:extLst>
                          <a:ext uri="{FF2B5EF4-FFF2-40B4-BE49-F238E27FC236}">
                            <a16:creationId xmlns:a16="http://schemas.microsoft.com/office/drawing/2014/main" id="{4AE4A522-0184-4ECB-84C5-A32284A018BE}"/>
                          </a:ext>
                        </a:extLst>
                      </p:cNvPr>
                      <p:cNvPicPr/>
                      <p:nvPr/>
                    </p:nvPicPr>
                    <p:blipFill>
                      <a:blip r:embed="rId3"/>
                      <a:stretch>
                        <a:fillRect/>
                      </a:stretch>
                    </p:blipFill>
                    <p:spPr>
                      <a:xfrm>
                        <a:off x="-17463" y="-9525"/>
                        <a:ext cx="9115426" cy="28432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EC2D185-99E9-489A-3664-DEE1A8F79EEF}"/>
              </a:ext>
            </a:extLst>
          </p:cNvPr>
          <p:cNvGraphicFramePr>
            <a:graphicFrameLocks noChangeAspect="1"/>
          </p:cNvGraphicFramePr>
          <p:nvPr>
            <p:extLst>
              <p:ext uri="{D42A27DB-BD31-4B8C-83A1-F6EECF244321}">
                <p14:modId xmlns:p14="http://schemas.microsoft.com/office/powerpoint/2010/main" val="2012381261"/>
              </p:ext>
            </p:extLst>
          </p:nvPr>
        </p:nvGraphicFramePr>
        <p:xfrm>
          <a:off x="107950" y="2833688"/>
          <a:ext cx="8721725" cy="3705225"/>
        </p:xfrm>
        <a:graphic>
          <a:graphicData uri="http://schemas.openxmlformats.org/presentationml/2006/ole">
            <mc:AlternateContent xmlns:mc="http://schemas.openxmlformats.org/markup-compatibility/2006">
              <mc:Choice xmlns:v="urn:schemas-microsoft-com:vml" Requires="v">
                <p:oleObj name="Equation" r:id="rId4" imgW="4483080" imgH="1904760" progId="Equation.DSMT4">
                  <p:embed/>
                </p:oleObj>
              </mc:Choice>
              <mc:Fallback>
                <p:oleObj name="Equation" r:id="rId4" imgW="4483080" imgH="1904760" progId="Equation.DSMT4">
                  <p:embed/>
                  <p:pic>
                    <p:nvPicPr>
                      <p:cNvPr id="6" name="Object 5">
                        <a:extLst>
                          <a:ext uri="{FF2B5EF4-FFF2-40B4-BE49-F238E27FC236}">
                            <a16:creationId xmlns:a16="http://schemas.microsoft.com/office/drawing/2014/main" id="{5729C46A-6D85-4EAC-928B-4D255806A0B2}"/>
                          </a:ext>
                        </a:extLst>
                      </p:cNvPr>
                      <p:cNvPicPr/>
                      <p:nvPr/>
                    </p:nvPicPr>
                    <p:blipFill>
                      <a:blip r:embed="rId5"/>
                      <a:stretch>
                        <a:fillRect/>
                      </a:stretch>
                    </p:blipFill>
                    <p:spPr>
                      <a:xfrm>
                        <a:off x="107950" y="2833688"/>
                        <a:ext cx="8721725" cy="3705225"/>
                      </a:xfrm>
                      <a:prstGeom prst="rect">
                        <a:avLst/>
                      </a:prstGeom>
                    </p:spPr>
                  </p:pic>
                </p:oleObj>
              </mc:Fallback>
            </mc:AlternateContent>
          </a:graphicData>
        </a:graphic>
      </p:graphicFrame>
    </p:spTree>
    <p:extLst>
      <p:ext uri="{BB962C8B-B14F-4D97-AF65-F5344CB8AC3E}">
        <p14:creationId xmlns:p14="http://schemas.microsoft.com/office/powerpoint/2010/main" val="32705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1F1F-2F3C-83E3-2B08-5985B548CEE6}"/>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A66B102E-47A3-45B5-6533-7C9E68EFDCA2}"/>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0FE09AF6-9024-8D8C-A9AB-153F82C23AAA}"/>
              </a:ext>
            </a:extLst>
          </p:cNvPr>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a:extLst>
              <a:ext uri="{FF2B5EF4-FFF2-40B4-BE49-F238E27FC236}">
                <a16:creationId xmlns:a16="http://schemas.microsoft.com/office/drawing/2014/main" id="{1A77E557-46A6-22CB-CAC8-87A6F0BA7C82}"/>
              </a:ext>
            </a:extLst>
          </p:cNvPr>
          <p:cNvGraphicFramePr>
            <a:graphicFrameLocks noChangeAspect="1"/>
          </p:cNvGraphicFramePr>
          <p:nvPr>
            <p:extLst>
              <p:ext uri="{D42A27DB-BD31-4B8C-83A1-F6EECF244321}">
                <p14:modId xmlns:p14="http://schemas.microsoft.com/office/powerpoint/2010/main" val="2283293870"/>
              </p:ext>
            </p:extLst>
          </p:nvPr>
        </p:nvGraphicFramePr>
        <p:xfrm>
          <a:off x="706438" y="288925"/>
          <a:ext cx="8004175" cy="5518150"/>
        </p:xfrm>
        <a:graphic>
          <a:graphicData uri="http://schemas.openxmlformats.org/presentationml/2006/ole">
            <mc:AlternateContent xmlns:mc="http://schemas.openxmlformats.org/markup-compatibility/2006">
              <mc:Choice xmlns:v="urn:schemas-microsoft-com:vml" Requires="v">
                <p:oleObj name="Equation" r:id="rId2" imgW="4254480" imgH="2933640" progId="Equation.DSMT4">
                  <p:embed/>
                </p:oleObj>
              </mc:Choice>
              <mc:Fallback>
                <p:oleObj name="Equation" r:id="rId2" imgW="4254480" imgH="2933640" progId="Equation.DSMT4">
                  <p:embed/>
                  <p:pic>
                    <p:nvPicPr>
                      <p:cNvPr id="5" name="Object 4">
                        <a:extLst>
                          <a:ext uri="{FF2B5EF4-FFF2-40B4-BE49-F238E27FC236}">
                            <a16:creationId xmlns:a16="http://schemas.microsoft.com/office/drawing/2014/main" id="{FFD19B18-5B9F-4D92-B4C8-5A2593B94FD8}"/>
                          </a:ext>
                        </a:extLst>
                      </p:cNvPr>
                      <p:cNvPicPr/>
                      <p:nvPr/>
                    </p:nvPicPr>
                    <p:blipFill>
                      <a:blip r:embed="rId3"/>
                      <a:stretch>
                        <a:fillRect/>
                      </a:stretch>
                    </p:blipFill>
                    <p:spPr>
                      <a:xfrm>
                        <a:off x="706438" y="288925"/>
                        <a:ext cx="8004175" cy="5518150"/>
                      </a:xfrm>
                      <a:prstGeom prst="rect">
                        <a:avLst/>
                      </a:prstGeom>
                    </p:spPr>
                  </p:pic>
                </p:oleObj>
              </mc:Fallback>
            </mc:AlternateContent>
          </a:graphicData>
        </a:graphic>
      </p:graphicFrame>
    </p:spTree>
    <p:extLst>
      <p:ext uri="{BB962C8B-B14F-4D97-AF65-F5344CB8AC3E}">
        <p14:creationId xmlns:p14="http://schemas.microsoft.com/office/powerpoint/2010/main" val="79226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1F1F-2F3C-83E3-2B08-5985B548CEE6}"/>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A66B102E-47A3-45B5-6533-7C9E68EFDCA2}"/>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0FE09AF6-9024-8D8C-A9AB-153F82C23AAA}"/>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FDEEB2C3-6502-E2FD-A2FB-60607CD8A1B8}"/>
              </a:ext>
            </a:extLst>
          </p:cNvPr>
          <p:cNvSpPr txBox="1"/>
          <p:nvPr/>
        </p:nvSpPr>
        <p:spPr>
          <a:xfrm>
            <a:off x="152400" y="228600"/>
            <a:ext cx="8915400" cy="461665"/>
          </a:xfrm>
          <a:prstGeom prst="rect">
            <a:avLst/>
          </a:prstGeom>
          <a:noFill/>
        </p:spPr>
        <p:txBody>
          <a:bodyPr wrap="square" rtlCol="0">
            <a:spAutoFit/>
          </a:bodyPr>
          <a:lstStyle/>
          <a:p>
            <a:r>
              <a:rPr lang="en-US" sz="2400" dirty="0">
                <a:latin typeface="+mj-lt"/>
              </a:rPr>
              <a:t>Digression on matrices -- continued</a:t>
            </a:r>
          </a:p>
        </p:txBody>
      </p:sp>
      <p:sp>
        <p:nvSpPr>
          <p:cNvPr id="6" name="TextBox 5">
            <a:extLst>
              <a:ext uri="{FF2B5EF4-FFF2-40B4-BE49-F238E27FC236}">
                <a16:creationId xmlns:a16="http://schemas.microsoft.com/office/drawing/2014/main" id="{A82B397C-B74A-7EB3-22FE-A251914C969C}"/>
              </a:ext>
            </a:extLst>
          </p:cNvPr>
          <p:cNvSpPr txBox="1"/>
          <p:nvPr/>
        </p:nvSpPr>
        <p:spPr>
          <a:xfrm>
            <a:off x="914400" y="838200"/>
            <a:ext cx="8153400" cy="830997"/>
          </a:xfrm>
          <a:prstGeom prst="rect">
            <a:avLst/>
          </a:prstGeom>
          <a:noFill/>
        </p:spPr>
        <p:txBody>
          <a:bodyPr wrap="square" rtlCol="0">
            <a:spAutoFit/>
          </a:bodyPr>
          <a:lstStyle/>
          <a:p>
            <a:r>
              <a:rPr lang="en-US" sz="2400" dirty="0">
                <a:latin typeface="+mj-lt"/>
              </a:rPr>
              <a:t>Eigenvalues of a matrix are “invariant” under a similarity transformation </a:t>
            </a:r>
          </a:p>
        </p:txBody>
      </p:sp>
      <p:graphicFrame>
        <p:nvGraphicFramePr>
          <p:cNvPr id="7" name="Object 6">
            <a:extLst>
              <a:ext uri="{FF2B5EF4-FFF2-40B4-BE49-F238E27FC236}">
                <a16:creationId xmlns:a16="http://schemas.microsoft.com/office/drawing/2014/main" id="{13341F95-2DEA-280D-3B30-267B90429CA6}"/>
              </a:ext>
            </a:extLst>
          </p:cNvPr>
          <p:cNvGraphicFramePr>
            <a:graphicFrameLocks noChangeAspect="1"/>
          </p:cNvGraphicFramePr>
          <p:nvPr/>
        </p:nvGraphicFramePr>
        <p:xfrm>
          <a:off x="928688" y="1981200"/>
          <a:ext cx="7907337" cy="2662238"/>
        </p:xfrm>
        <a:graphic>
          <a:graphicData uri="http://schemas.openxmlformats.org/presentationml/2006/ole">
            <mc:AlternateContent xmlns:mc="http://schemas.openxmlformats.org/markup-compatibility/2006">
              <mc:Choice xmlns:v="urn:schemas-microsoft-com:vml" Requires="v">
                <p:oleObj name="Equation" r:id="rId2" imgW="6057720" imgH="2145960" progId="Equation.DSMT4">
                  <p:embed/>
                </p:oleObj>
              </mc:Choice>
              <mc:Fallback>
                <p:oleObj name="Equation" r:id="rId2" imgW="6057720" imgH="2145960" progId="Equation.DSMT4">
                  <p:embed/>
                  <p:pic>
                    <p:nvPicPr>
                      <p:cNvPr id="7" name="Object 6">
                        <a:extLst>
                          <a:ext uri="{FF2B5EF4-FFF2-40B4-BE49-F238E27FC236}">
                            <a16:creationId xmlns:a16="http://schemas.microsoft.com/office/drawing/2014/main" id="{9C481C21-BBDB-42B0-BCEE-B40777B35B49}"/>
                          </a:ext>
                        </a:extLst>
                      </p:cNvPr>
                      <p:cNvPicPr>
                        <a:picLocks noChangeAspect="1" noChangeArrowheads="1"/>
                      </p:cNvPicPr>
                      <p:nvPr/>
                    </p:nvPicPr>
                    <p:blipFill>
                      <a:blip r:embed="rId3"/>
                      <a:srcRect/>
                      <a:stretch>
                        <a:fillRect/>
                      </a:stretch>
                    </p:blipFill>
                    <p:spPr bwMode="auto">
                      <a:xfrm>
                        <a:off x="928688" y="1981200"/>
                        <a:ext cx="7907337" cy="2662238"/>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A54BAD74-A376-4A32-4DFE-DC97EB9E7955}"/>
              </a:ext>
            </a:extLst>
          </p:cNvPr>
          <p:cNvSpPr txBox="1"/>
          <p:nvPr/>
        </p:nvSpPr>
        <p:spPr>
          <a:xfrm>
            <a:off x="457200" y="4724400"/>
            <a:ext cx="8388903" cy="1200329"/>
          </a:xfrm>
          <a:prstGeom prst="rect">
            <a:avLst/>
          </a:prstGeom>
          <a:noFill/>
        </p:spPr>
        <p:txBody>
          <a:bodyPr wrap="square" rtlCol="0">
            <a:spAutoFit/>
          </a:bodyPr>
          <a:lstStyle/>
          <a:p>
            <a:r>
              <a:rPr lang="en-US" sz="2400" dirty="0">
                <a:latin typeface="+mj-lt"/>
              </a:rPr>
              <a:t>This means that if a matrix is “similar” to a Hermitian matrix,</a:t>
            </a:r>
          </a:p>
          <a:p>
            <a:r>
              <a:rPr lang="en-US" sz="2400" dirty="0">
                <a:latin typeface="+mj-lt"/>
              </a:rPr>
              <a:t>it has the same eigenvalues.  The corresponding eigenvectors of </a:t>
            </a:r>
            <a:r>
              <a:rPr lang="en-US" sz="2400" b="1" dirty="0">
                <a:latin typeface="+mj-lt"/>
              </a:rPr>
              <a:t>M</a:t>
            </a:r>
            <a:r>
              <a:rPr lang="en-US" sz="2400" dirty="0">
                <a:latin typeface="+mj-lt"/>
              </a:rPr>
              <a:t> and </a:t>
            </a:r>
            <a:r>
              <a:rPr lang="en-US" sz="2400" b="1" dirty="0">
                <a:latin typeface="+mj-lt"/>
              </a:rPr>
              <a:t>M’</a:t>
            </a:r>
            <a:r>
              <a:rPr lang="en-US" sz="2400" dirty="0">
                <a:latin typeface="+mj-lt"/>
              </a:rPr>
              <a:t> are not the same but </a:t>
            </a:r>
          </a:p>
        </p:txBody>
      </p:sp>
      <p:graphicFrame>
        <p:nvGraphicFramePr>
          <p:cNvPr id="9" name="Object 8">
            <a:extLst>
              <a:ext uri="{FF2B5EF4-FFF2-40B4-BE49-F238E27FC236}">
                <a16:creationId xmlns:a16="http://schemas.microsoft.com/office/drawing/2014/main" id="{705FE0A2-777E-DF2E-A8D9-620EE57E7C59}"/>
              </a:ext>
            </a:extLst>
          </p:cNvPr>
          <p:cNvGraphicFramePr>
            <a:graphicFrameLocks noChangeAspect="1"/>
          </p:cNvGraphicFramePr>
          <p:nvPr/>
        </p:nvGraphicFramePr>
        <p:xfrm>
          <a:off x="7086600" y="5439912"/>
          <a:ext cx="1509044" cy="467085"/>
        </p:xfrm>
        <a:graphic>
          <a:graphicData uri="http://schemas.openxmlformats.org/presentationml/2006/ole">
            <mc:AlternateContent xmlns:mc="http://schemas.openxmlformats.org/markup-compatibility/2006">
              <mc:Choice xmlns:v="urn:schemas-microsoft-com:vml" Requires="v">
                <p:oleObj name="Equation" r:id="rId4" imgW="1066680" imgH="330120" progId="Equation.DSMT4">
                  <p:embed/>
                </p:oleObj>
              </mc:Choice>
              <mc:Fallback>
                <p:oleObj name="Equation" r:id="rId4" imgW="1066680" imgH="330120" progId="Equation.DSMT4">
                  <p:embed/>
                  <p:pic>
                    <p:nvPicPr>
                      <p:cNvPr id="9" name="Object 8">
                        <a:extLst>
                          <a:ext uri="{FF2B5EF4-FFF2-40B4-BE49-F238E27FC236}">
                            <a16:creationId xmlns:a16="http://schemas.microsoft.com/office/drawing/2014/main" id="{9B6E7739-E236-4B09-9E3F-C314AED70332}"/>
                          </a:ext>
                        </a:extLst>
                      </p:cNvPr>
                      <p:cNvPicPr/>
                      <p:nvPr/>
                    </p:nvPicPr>
                    <p:blipFill>
                      <a:blip r:embed="rId5"/>
                      <a:stretch>
                        <a:fillRect/>
                      </a:stretch>
                    </p:blipFill>
                    <p:spPr>
                      <a:xfrm>
                        <a:off x="7086600" y="5439912"/>
                        <a:ext cx="1509044" cy="467085"/>
                      </a:xfrm>
                      <a:prstGeom prst="rect">
                        <a:avLst/>
                      </a:prstGeom>
                    </p:spPr>
                  </p:pic>
                </p:oleObj>
              </mc:Fallback>
            </mc:AlternateContent>
          </a:graphicData>
        </a:graphic>
      </p:graphicFrame>
    </p:spTree>
    <p:extLst>
      <p:ext uri="{BB962C8B-B14F-4D97-AF65-F5344CB8AC3E}">
        <p14:creationId xmlns:p14="http://schemas.microsoft.com/office/powerpoint/2010/main" val="3360686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F4577-D7D1-3202-6657-25EE328B18B9}"/>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1877C5FC-E823-8C8F-D2B1-2F250ECC96F1}"/>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0F4743F9-7EC0-08AF-AFAA-679F9D44C655}"/>
              </a:ext>
            </a:extLst>
          </p:cNvPr>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a:extLst>
              <a:ext uri="{FF2B5EF4-FFF2-40B4-BE49-F238E27FC236}">
                <a16:creationId xmlns:a16="http://schemas.microsoft.com/office/drawing/2014/main" id="{86130BBE-5619-BD35-3D41-23A1094D03AC}"/>
              </a:ext>
            </a:extLst>
          </p:cNvPr>
          <p:cNvSpPr txBox="1"/>
          <p:nvPr/>
        </p:nvSpPr>
        <p:spPr>
          <a:xfrm>
            <a:off x="533400" y="304800"/>
            <a:ext cx="7696200" cy="830997"/>
          </a:xfrm>
          <a:prstGeom prst="rect">
            <a:avLst/>
          </a:prstGeom>
          <a:noFill/>
        </p:spPr>
        <p:txBody>
          <a:bodyPr wrap="square" rtlCol="0">
            <a:spAutoFit/>
          </a:bodyPr>
          <a:lstStyle/>
          <a:p>
            <a:r>
              <a:rPr lang="en-US" sz="2400" dirty="0">
                <a:latin typeface="+mj-lt"/>
              </a:rPr>
              <a:t>Note, here we have defined  </a:t>
            </a:r>
            <a:r>
              <a:rPr lang="en-US" sz="2400" b="1" dirty="0">
                <a:latin typeface="+mj-lt"/>
              </a:rPr>
              <a:t>S</a:t>
            </a:r>
            <a:r>
              <a:rPr lang="en-US" sz="2400" dirty="0">
                <a:latin typeface="+mj-lt"/>
              </a:rPr>
              <a:t> as a transformation matrix (often called a similarity transformation matrix)</a:t>
            </a:r>
          </a:p>
        </p:txBody>
      </p:sp>
      <p:graphicFrame>
        <p:nvGraphicFramePr>
          <p:cNvPr id="6" name="Object 5">
            <a:extLst>
              <a:ext uri="{FF2B5EF4-FFF2-40B4-BE49-F238E27FC236}">
                <a16:creationId xmlns:a16="http://schemas.microsoft.com/office/drawing/2014/main" id="{5CFE4122-0F49-97D3-3716-D12D36C7A682}"/>
              </a:ext>
            </a:extLst>
          </p:cNvPr>
          <p:cNvGraphicFramePr>
            <a:graphicFrameLocks noChangeAspect="1"/>
          </p:cNvGraphicFramePr>
          <p:nvPr/>
        </p:nvGraphicFramePr>
        <p:xfrm>
          <a:off x="675860" y="1295400"/>
          <a:ext cx="6843091" cy="2057400"/>
        </p:xfrm>
        <a:graphic>
          <a:graphicData uri="http://schemas.openxmlformats.org/presentationml/2006/ole">
            <mc:AlternateContent xmlns:mc="http://schemas.openxmlformats.org/markup-compatibility/2006">
              <mc:Choice xmlns:v="urn:schemas-microsoft-com:vml" Requires="v">
                <p:oleObj name="Equation" r:id="rId2" imgW="3886200" imgH="1168200" progId="Equation.DSMT4">
                  <p:embed/>
                </p:oleObj>
              </mc:Choice>
              <mc:Fallback>
                <p:oleObj name="Equation" r:id="rId2" imgW="3886200" imgH="1168200" progId="Equation.DSMT4">
                  <p:embed/>
                  <p:pic>
                    <p:nvPicPr>
                      <p:cNvPr id="6" name="Object 5">
                        <a:extLst>
                          <a:ext uri="{FF2B5EF4-FFF2-40B4-BE49-F238E27FC236}">
                            <a16:creationId xmlns:a16="http://schemas.microsoft.com/office/drawing/2014/main" id="{9A55430F-B869-458F-A50C-FE54E79349C0}"/>
                          </a:ext>
                        </a:extLst>
                      </p:cNvPr>
                      <p:cNvPicPr/>
                      <p:nvPr/>
                    </p:nvPicPr>
                    <p:blipFill>
                      <a:blip r:embed="rId3"/>
                      <a:stretch>
                        <a:fillRect/>
                      </a:stretch>
                    </p:blipFill>
                    <p:spPr>
                      <a:xfrm>
                        <a:off x="675860" y="1295400"/>
                        <a:ext cx="6843091" cy="20574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1C0D5B8-4DE6-FC5B-880E-A29543720E9C}"/>
              </a:ext>
            </a:extLst>
          </p:cNvPr>
          <p:cNvSpPr txBox="1"/>
          <p:nvPr/>
        </p:nvSpPr>
        <p:spPr>
          <a:xfrm>
            <a:off x="533400" y="3472071"/>
            <a:ext cx="8468140" cy="830997"/>
          </a:xfrm>
          <a:prstGeom prst="rect">
            <a:avLst/>
          </a:prstGeom>
          <a:noFill/>
        </p:spPr>
        <p:txBody>
          <a:bodyPr wrap="square" rtlCol="0">
            <a:spAutoFit/>
          </a:bodyPr>
          <a:lstStyle/>
          <a:p>
            <a:r>
              <a:rPr lang="en-US" sz="2400" dirty="0">
                <a:latin typeface="+mj-lt"/>
              </a:rPr>
              <a:t>How can you find a unitary transformation that also diagonalizes a matrix?</a:t>
            </a:r>
          </a:p>
        </p:txBody>
      </p:sp>
      <p:graphicFrame>
        <p:nvGraphicFramePr>
          <p:cNvPr id="8" name="Object 7">
            <a:extLst>
              <a:ext uri="{FF2B5EF4-FFF2-40B4-BE49-F238E27FC236}">
                <a16:creationId xmlns:a16="http://schemas.microsoft.com/office/drawing/2014/main" id="{DBB900F3-F163-5672-C349-835E7B9C8E2E}"/>
              </a:ext>
            </a:extLst>
          </p:cNvPr>
          <p:cNvGraphicFramePr>
            <a:graphicFrameLocks noChangeAspect="1"/>
          </p:cNvGraphicFramePr>
          <p:nvPr/>
        </p:nvGraphicFramePr>
        <p:xfrm>
          <a:off x="675860" y="4490430"/>
          <a:ext cx="6963999" cy="1225148"/>
        </p:xfrm>
        <a:graphic>
          <a:graphicData uri="http://schemas.openxmlformats.org/presentationml/2006/ole">
            <mc:AlternateContent xmlns:mc="http://schemas.openxmlformats.org/markup-compatibility/2006">
              <mc:Choice xmlns:v="urn:schemas-microsoft-com:vml" Requires="v">
                <p:oleObj name="Equation" r:id="rId4" imgW="2743200" imgH="482400" progId="Equation.DSMT4">
                  <p:embed/>
                </p:oleObj>
              </mc:Choice>
              <mc:Fallback>
                <p:oleObj name="Equation" r:id="rId4" imgW="2743200" imgH="482400" progId="Equation.DSMT4">
                  <p:embed/>
                  <p:pic>
                    <p:nvPicPr>
                      <p:cNvPr id="8" name="Object 7">
                        <a:extLst>
                          <a:ext uri="{FF2B5EF4-FFF2-40B4-BE49-F238E27FC236}">
                            <a16:creationId xmlns:a16="http://schemas.microsoft.com/office/drawing/2014/main" id="{7E06CB0D-CB83-4494-85E1-923B63491AFE}"/>
                          </a:ext>
                        </a:extLst>
                      </p:cNvPr>
                      <p:cNvPicPr/>
                      <p:nvPr/>
                    </p:nvPicPr>
                    <p:blipFill>
                      <a:blip r:embed="rId5"/>
                      <a:stretch>
                        <a:fillRect/>
                      </a:stretch>
                    </p:blipFill>
                    <p:spPr>
                      <a:xfrm>
                        <a:off x="675860" y="4490430"/>
                        <a:ext cx="6963999" cy="1225148"/>
                      </a:xfrm>
                      <a:prstGeom prst="rect">
                        <a:avLst/>
                      </a:prstGeom>
                    </p:spPr>
                  </p:pic>
                </p:oleObj>
              </mc:Fallback>
            </mc:AlternateContent>
          </a:graphicData>
        </a:graphic>
      </p:graphicFrame>
    </p:spTree>
    <p:extLst>
      <p:ext uri="{BB962C8B-B14F-4D97-AF65-F5344CB8AC3E}">
        <p14:creationId xmlns:p14="http://schemas.microsoft.com/office/powerpoint/2010/main" val="62071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0CAE2-08B1-29C6-9509-8FC3DF7A130A}"/>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3792E0E3-2FBE-7CCA-3E65-1D8FF6517692}"/>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A8637BC4-A48A-4F6E-05B7-13C0149D44B8}"/>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6" name="Picture 5">
            <a:extLst>
              <a:ext uri="{FF2B5EF4-FFF2-40B4-BE49-F238E27FC236}">
                <a16:creationId xmlns:a16="http://schemas.microsoft.com/office/drawing/2014/main" id="{AADC3ABD-1837-A04B-53BA-021AB0FD73CE}"/>
              </a:ext>
            </a:extLst>
          </p:cNvPr>
          <p:cNvPicPr>
            <a:picLocks noChangeAspect="1"/>
          </p:cNvPicPr>
          <p:nvPr/>
        </p:nvPicPr>
        <p:blipFill>
          <a:blip r:embed="rId2"/>
          <a:stretch>
            <a:fillRect/>
          </a:stretch>
        </p:blipFill>
        <p:spPr>
          <a:xfrm>
            <a:off x="1892162" y="434821"/>
            <a:ext cx="5359675" cy="5988358"/>
          </a:xfrm>
          <a:prstGeom prst="rect">
            <a:avLst/>
          </a:prstGeom>
        </p:spPr>
      </p:pic>
    </p:spTree>
    <p:extLst>
      <p:ext uri="{BB962C8B-B14F-4D97-AF65-F5344CB8AC3E}">
        <p14:creationId xmlns:p14="http://schemas.microsoft.com/office/powerpoint/2010/main" val="282874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F6424-853E-45EB-CAC9-199FCF3CF7CF}"/>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C635EA57-F71C-3B3A-6A8B-C318B31FCC09}"/>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7526191E-538F-8090-5D8E-662F1321C7AD}"/>
              </a:ext>
            </a:extLst>
          </p:cNvPr>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a:extLst>
              <a:ext uri="{FF2B5EF4-FFF2-40B4-BE49-F238E27FC236}">
                <a16:creationId xmlns:a16="http://schemas.microsoft.com/office/drawing/2014/main" id="{68165C35-910F-3E8B-3C66-4DC55D845680}"/>
              </a:ext>
            </a:extLst>
          </p:cNvPr>
          <p:cNvGraphicFramePr>
            <a:graphicFrameLocks noChangeAspect="1"/>
          </p:cNvGraphicFramePr>
          <p:nvPr/>
        </p:nvGraphicFramePr>
        <p:xfrm>
          <a:off x="536713" y="228600"/>
          <a:ext cx="8153400" cy="4841876"/>
        </p:xfrm>
        <a:graphic>
          <a:graphicData uri="http://schemas.openxmlformats.org/presentationml/2006/ole">
            <mc:AlternateContent xmlns:mc="http://schemas.openxmlformats.org/markup-compatibility/2006">
              <mc:Choice xmlns:v="urn:schemas-microsoft-com:vml" Requires="v">
                <p:oleObj name="Equation" r:id="rId2" imgW="4063680" imgH="2412720" progId="Equation.DSMT4">
                  <p:embed/>
                </p:oleObj>
              </mc:Choice>
              <mc:Fallback>
                <p:oleObj name="Equation" r:id="rId2" imgW="4063680" imgH="2412720" progId="Equation.DSMT4">
                  <p:embed/>
                  <p:pic>
                    <p:nvPicPr>
                      <p:cNvPr id="5" name="Object 4">
                        <a:extLst>
                          <a:ext uri="{FF2B5EF4-FFF2-40B4-BE49-F238E27FC236}">
                            <a16:creationId xmlns:a16="http://schemas.microsoft.com/office/drawing/2014/main" id="{50AA6750-6619-469D-8C9F-D0431AF7435F}"/>
                          </a:ext>
                        </a:extLst>
                      </p:cNvPr>
                      <p:cNvPicPr/>
                      <p:nvPr/>
                    </p:nvPicPr>
                    <p:blipFill>
                      <a:blip r:embed="rId3"/>
                      <a:stretch>
                        <a:fillRect/>
                      </a:stretch>
                    </p:blipFill>
                    <p:spPr>
                      <a:xfrm>
                        <a:off x="536713" y="228600"/>
                        <a:ext cx="8153400" cy="484187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3F9978F-916E-5C62-3609-579FB5BF933D}"/>
              </a:ext>
            </a:extLst>
          </p:cNvPr>
          <p:cNvSpPr txBox="1"/>
          <p:nvPr/>
        </p:nvSpPr>
        <p:spPr>
          <a:xfrm>
            <a:off x="152400" y="5334000"/>
            <a:ext cx="8686800" cy="830997"/>
          </a:xfrm>
          <a:prstGeom prst="rect">
            <a:avLst/>
          </a:prstGeom>
          <a:noFill/>
        </p:spPr>
        <p:txBody>
          <a:bodyPr wrap="square" rtlCol="0">
            <a:spAutoFit/>
          </a:bodyPr>
          <a:lstStyle/>
          <a:p>
            <a:r>
              <a:rPr lang="en-US" sz="2400" dirty="0">
                <a:latin typeface="+mj-lt"/>
              </a:rPr>
              <a:t>Note that this “trick” is special for 2x2 matrices, but numerical extensions based on the trick are possible.</a:t>
            </a:r>
          </a:p>
        </p:txBody>
      </p:sp>
    </p:spTree>
    <p:extLst>
      <p:ext uri="{BB962C8B-B14F-4D97-AF65-F5344CB8AC3E}">
        <p14:creationId xmlns:p14="http://schemas.microsoft.com/office/powerpoint/2010/main" val="3681416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BD568-F102-3286-975F-B058E1C44275}"/>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9FBCF910-FA71-E5D1-6B2B-A76A76F241A9}"/>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FD19BCAE-C602-A007-D557-B8FCBF20DC94}"/>
              </a:ext>
            </a:extLst>
          </p:cNvPr>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a:extLst>
              <a:ext uri="{FF2B5EF4-FFF2-40B4-BE49-F238E27FC236}">
                <a16:creationId xmlns:a16="http://schemas.microsoft.com/office/drawing/2014/main" id="{1251EB61-4092-EBF0-CDAC-637841BAEC87}"/>
              </a:ext>
            </a:extLst>
          </p:cNvPr>
          <p:cNvSpPr txBox="1"/>
          <p:nvPr/>
        </p:nvSpPr>
        <p:spPr>
          <a:xfrm>
            <a:off x="304800" y="228600"/>
            <a:ext cx="8106706" cy="1200329"/>
          </a:xfrm>
          <a:prstGeom prst="rect">
            <a:avLst/>
          </a:prstGeom>
          <a:noFill/>
        </p:spPr>
        <p:txBody>
          <a:bodyPr wrap="none" rtlCol="0">
            <a:spAutoFit/>
          </a:bodyPr>
          <a:lstStyle/>
          <a:p>
            <a:r>
              <a:rPr lang="en-US" sz="2400" dirty="0">
                <a:latin typeface="+mj-lt"/>
              </a:rPr>
              <a:t>Note that transformations using unitary matrices are often </a:t>
            </a:r>
          </a:p>
          <a:p>
            <a:r>
              <a:rPr lang="en-US" sz="2400" dirty="0">
                <a:latin typeface="+mj-lt"/>
              </a:rPr>
              <a:t>convenient and they can be easily constructed from the </a:t>
            </a:r>
          </a:p>
          <a:p>
            <a:r>
              <a:rPr lang="en-US" sz="2400" dirty="0">
                <a:latin typeface="+mj-lt"/>
              </a:rPr>
              <a:t>eigenvalues of a matrix.</a:t>
            </a:r>
          </a:p>
        </p:txBody>
      </p:sp>
      <p:graphicFrame>
        <p:nvGraphicFramePr>
          <p:cNvPr id="6" name="Object 5">
            <a:extLst>
              <a:ext uri="{FF2B5EF4-FFF2-40B4-BE49-F238E27FC236}">
                <a16:creationId xmlns:a16="http://schemas.microsoft.com/office/drawing/2014/main" id="{B5D5A11A-52D4-FA81-37B2-1FEC5065424D}"/>
              </a:ext>
            </a:extLst>
          </p:cNvPr>
          <p:cNvGraphicFramePr>
            <a:graphicFrameLocks noChangeAspect="1"/>
          </p:cNvGraphicFramePr>
          <p:nvPr/>
        </p:nvGraphicFramePr>
        <p:xfrm>
          <a:off x="0" y="1752600"/>
          <a:ext cx="9001132" cy="4284291"/>
        </p:xfrm>
        <a:graphic>
          <a:graphicData uri="http://schemas.openxmlformats.org/presentationml/2006/ole">
            <mc:AlternateContent xmlns:mc="http://schemas.openxmlformats.org/markup-compatibility/2006">
              <mc:Choice xmlns:v="urn:schemas-microsoft-com:vml" Requires="v">
                <p:oleObj name="Equation" r:id="rId2" imgW="5549760" imgH="2641320" progId="Equation.DSMT4">
                  <p:embed/>
                </p:oleObj>
              </mc:Choice>
              <mc:Fallback>
                <p:oleObj name="Equation" r:id="rId2" imgW="5549760" imgH="2641320" progId="Equation.DSMT4">
                  <p:embed/>
                  <p:pic>
                    <p:nvPicPr>
                      <p:cNvPr id="6" name="Object 5">
                        <a:extLst>
                          <a:ext uri="{FF2B5EF4-FFF2-40B4-BE49-F238E27FC236}">
                            <a16:creationId xmlns:a16="http://schemas.microsoft.com/office/drawing/2014/main" id="{58F12CDC-59B3-4B85-BEDD-EA43E5D83D08}"/>
                          </a:ext>
                        </a:extLst>
                      </p:cNvPr>
                      <p:cNvPicPr/>
                      <p:nvPr/>
                    </p:nvPicPr>
                    <p:blipFill>
                      <a:blip r:embed="rId3"/>
                      <a:stretch>
                        <a:fillRect/>
                      </a:stretch>
                    </p:blipFill>
                    <p:spPr>
                      <a:xfrm>
                        <a:off x="0" y="1752600"/>
                        <a:ext cx="9001132" cy="4284291"/>
                      </a:xfrm>
                      <a:prstGeom prst="rect">
                        <a:avLst/>
                      </a:prstGeom>
                    </p:spPr>
                  </p:pic>
                </p:oleObj>
              </mc:Fallback>
            </mc:AlternateContent>
          </a:graphicData>
        </a:graphic>
      </p:graphicFrame>
    </p:spTree>
    <p:extLst>
      <p:ext uri="{BB962C8B-B14F-4D97-AF65-F5344CB8AC3E}">
        <p14:creationId xmlns:p14="http://schemas.microsoft.com/office/powerpoint/2010/main" val="123639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F0FC1-138B-1DB3-8790-20DF1433E87C}"/>
              </a:ext>
            </a:extLst>
          </p:cNvPr>
          <p:cNvPicPr>
            <a:picLocks noChangeAspect="1"/>
          </p:cNvPicPr>
          <p:nvPr/>
        </p:nvPicPr>
        <p:blipFill>
          <a:blip r:embed="rId3"/>
          <a:stretch>
            <a:fillRect/>
          </a:stretch>
        </p:blipFill>
        <p:spPr>
          <a:xfrm>
            <a:off x="457200" y="228600"/>
            <a:ext cx="8086163" cy="5746838"/>
          </a:xfrm>
          <a:prstGeom prst="rect">
            <a:avLst/>
          </a:prstGeom>
        </p:spPr>
      </p:pic>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8" name="Rectangle 7">
            <a:extLst>
              <a:ext uri="{FF2B5EF4-FFF2-40B4-BE49-F238E27FC236}">
                <a16:creationId xmlns:a16="http://schemas.microsoft.com/office/drawing/2014/main" id="{4D5D8DE7-5A04-D33E-2E1A-9DC127CE6609}"/>
              </a:ext>
            </a:extLst>
          </p:cNvPr>
          <p:cNvSpPr/>
          <p:nvPr/>
        </p:nvSpPr>
        <p:spPr>
          <a:xfrm>
            <a:off x="635702" y="5181601"/>
            <a:ext cx="7746298" cy="304800"/>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8E576-1327-4E52-852D-ECB695E4BB17}"/>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2BFCD1D9-6CC9-41E7-9030-FCD78B597AF5}"/>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B2F05C9F-8AE0-4628-8349-81AAC00FAB1C}"/>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8F13D674-8C96-1591-C6FD-33DFEC730ECA}"/>
              </a:ext>
            </a:extLst>
          </p:cNvPr>
          <p:cNvPicPr>
            <a:picLocks noChangeAspect="1"/>
          </p:cNvPicPr>
          <p:nvPr/>
        </p:nvPicPr>
        <p:blipFill>
          <a:blip r:embed="rId3"/>
          <a:stretch>
            <a:fillRect/>
          </a:stretch>
        </p:blipFill>
        <p:spPr>
          <a:xfrm>
            <a:off x="1007678" y="37088"/>
            <a:ext cx="7128644" cy="6248400"/>
          </a:xfrm>
          <a:prstGeom prst="rect">
            <a:avLst/>
          </a:prstGeom>
        </p:spPr>
      </p:pic>
    </p:spTree>
    <p:extLst>
      <p:ext uri="{BB962C8B-B14F-4D97-AF65-F5344CB8AC3E}">
        <p14:creationId xmlns:p14="http://schemas.microsoft.com/office/powerpoint/2010/main" val="28351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63B4A-3224-482E-A940-D712947C457F}"/>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AA697859-5921-4E19-AFC4-2110FF2BD72D}"/>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3378D4CC-857A-4B1B-AB70-A7ECCF1C5541}"/>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9E14D9E9-D752-4534-9D80-6B00A5CD936A}"/>
              </a:ext>
            </a:extLst>
          </p:cNvPr>
          <p:cNvSpPr txBox="1"/>
          <p:nvPr/>
        </p:nvSpPr>
        <p:spPr>
          <a:xfrm>
            <a:off x="161924" y="1339696"/>
            <a:ext cx="8054969" cy="830997"/>
          </a:xfrm>
          <a:prstGeom prst="rect">
            <a:avLst/>
          </a:prstGeom>
          <a:noFill/>
        </p:spPr>
        <p:txBody>
          <a:bodyPr wrap="square" rtlCol="0">
            <a:spAutoFit/>
          </a:bodyPr>
          <a:lstStyle/>
          <a:p>
            <a:r>
              <a:rPr lang="en-US" sz="2400" dirty="0">
                <a:latin typeface="+mj-lt"/>
              </a:rPr>
              <a:t>Note:    For a given object and </a:t>
            </a:r>
            <a:r>
              <a:rPr lang="en-US" sz="2400" dirty="0">
                <a:highlight>
                  <a:srgbClr val="FFFF00"/>
                </a:highlight>
                <a:latin typeface="+mj-lt"/>
              </a:rPr>
              <a:t>a given coordinate system</a:t>
            </a:r>
            <a:r>
              <a:rPr lang="en-US" sz="2400" dirty="0">
                <a:latin typeface="+mj-lt"/>
              </a:rPr>
              <a:t>, one can find the moment of inertia matrix</a:t>
            </a:r>
          </a:p>
        </p:txBody>
      </p:sp>
      <p:graphicFrame>
        <p:nvGraphicFramePr>
          <p:cNvPr id="6" name="Object 5">
            <a:extLst>
              <a:ext uri="{FF2B5EF4-FFF2-40B4-BE49-F238E27FC236}">
                <a16:creationId xmlns:a16="http://schemas.microsoft.com/office/drawing/2014/main" id="{2AA638CB-2E59-4293-91F0-14717514554A}"/>
              </a:ext>
            </a:extLst>
          </p:cNvPr>
          <p:cNvGraphicFramePr>
            <a:graphicFrameLocks noChangeAspect="1"/>
          </p:cNvGraphicFramePr>
          <p:nvPr>
            <p:extLst>
              <p:ext uri="{D42A27DB-BD31-4B8C-83A1-F6EECF244321}">
                <p14:modId xmlns:p14="http://schemas.microsoft.com/office/powerpoint/2010/main" val="2079906476"/>
              </p:ext>
            </p:extLst>
          </p:nvPr>
        </p:nvGraphicFramePr>
        <p:xfrm>
          <a:off x="200025" y="132770"/>
          <a:ext cx="5819775" cy="1220787"/>
        </p:xfrm>
        <a:graphic>
          <a:graphicData uri="http://schemas.openxmlformats.org/presentationml/2006/ole">
            <mc:AlternateContent xmlns:mc="http://schemas.openxmlformats.org/markup-compatibility/2006">
              <mc:Choice xmlns:v="urn:schemas-microsoft-com:vml" Requires="v">
                <p:oleObj name="Equation" r:id="rId3" imgW="2705040" imgH="583920" progId="Equation.DSMT4">
                  <p:embed/>
                </p:oleObj>
              </mc:Choice>
              <mc:Fallback>
                <p:oleObj name="Equation" r:id="rId3" imgW="2705040" imgH="583920" progId="Equation.DSMT4">
                  <p:embed/>
                  <p:pic>
                    <p:nvPicPr>
                      <p:cNvPr id="6" name="Object 5"/>
                      <p:cNvPicPr>
                        <a:picLocks noChangeAspect="1" noChangeArrowheads="1"/>
                      </p:cNvPicPr>
                      <p:nvPr/>
                    </p:nvPicPr>
                    <p:blipFill>
                      <a:blip r:embed="rId4"/>
                      <a:srcRect/>
                      <a:stretch>
                        <a:fillRect/>
                      </a:stretch>
                    </p:blipFill>
                    <p:spPr bwMode="auto">
                      <a:xfrm>
                        <a:off x="200025" y="132770"/>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CD40EE7-6174-4A01-B602-E4EAE0138482}"/>
              </a:ext>
            </a:extLst>
          </p:cNvPr>
          <p:cNvGraphicFramePr>
            <a:graphicFrameLocks noChangeAspect="1"/>
          </p:cNvGraphicFramePr>
          <p:nvPr>
            <p:extLst>
              <p:ext uri="{D42A27DB-BD31-4B8C-83A1-F6EECF244321}">
                <p14:modId xmlns:p14="http://schemas.microsoft.com/office/powerpoint/2010/main" val="2273327019"/>
              </p:ext>
            </p:extLst>
          </p:nvPr>
        </p:nvGraphicFramePr>
        <p:xfrm>
          <a:off x="762000" y="2211387"/>
          <a:ext cx="3987800" cy="2786063"/>
        </p:xfrm>
        <a:graphic>
          <a:graphicData uri="http://schemas.openxmlformats.org/presentationml/2006/ole">
            <mc:AlternateContent xmlns:mc="http://schemas.openxmlformats.org/markup-compatibility/2006">
              <mc:Choice xmlns:v="urn:schemas-microsoft-com:vml" Requires="v">
                <p:oleObj name="数式" r:id="rId5" imgW="1854000" imgH="1333440" progId="Equation.3">
                  <p:embed/>
                </p:oleObj>
              </mc:Choice>
              <mc:Fallback>
                <p:oleObj name="数式" r:id="rId5" imgW="1854000" imgH="1333440" progId="Equation.3">
                  <p:embed/>
                  <p:pic>
                    <p:nvPicPr>
                      <p:cNvPr id="7" name="Object 6"/>
                      <p:cNvPicPr>
                        <a:picLocks noChangeAspect="1" noChangeArrowheads="1"/>
                      </p:cNvPicPr>
                      <p:nvPr/>
                    </p:nvPicPr>
                    <p:blipFill>
                      <a:blip r:embed="rId6"/>
                      <a:srcRect/>
                      <a:stretch>
                        <a:fillRect/>
                      </a:stretch>
                    </p:blipFill>
                    <p:spPr bwMode="auto">
                      <a:xfrm>
                        <a:off x="762000" y="2211387"/>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a:extLst>
              <a:ext uri="{FF2B5EF4-FFF2-40B4-BE49-F238E27FC236}">
                <a16:creationId xmlns:a16="http://schemas.microsoft.com/office/drawing/2014/main" id="{F349D823-9210-4189-8D0B-037405FFB2C3}"/>
              </a:ext>
            </a:extLst>
          </p:cNvPr>
          <p:cNvPicPr>
            <a:picLocks noChangeAspect="1"/>
          </p:cNvPicPr>
          <p:nvPr/>
        </p:nvPicPr>
        <p:blipFill>
          <a:blip r:embed="rId7"/>
          <a:stretch>
            <a:fillRect/>
          </a:stretch>
        </p:blipFill>
        <p:spPr>
          <a:xfrm>
            <a:off x="5046662" y="2458185"/>
            <a:ext cx="3686175" cy="2667000"/>
          </a:xfrm>
          <a:prstGeom prst="rect">
            <a:avLst/>
          </a:prstGeom>
        </p:spPr>
      </p:pic>
      <p:cxnSp>
        <p:nvCxnSpPr>
          <p:cNvPr id="11" name="Straight Arrow Connector 10">
            <a:extLst>
              <a:ext uri="{FF2B5EF4-FFF2-40B4-BE49-F238E27FC236}">
                <a16:creationId xmlns:a16="http://schemas.microsoft.com/office/drawing/2014/main" id="{1AB890C2-8CE3-4BC5-8F55-5A55E6BB75C2}"/>
              </a:ext>
            </a:extLst>
          </p:cNvPr>
          <p:cNvCxnSpPr/>
          <p:nvPr/>
        </p:nvCxnSpPr>
        <p:spPr>
          <a:xfrm flipV="1">
            <a:off x="6889749" y="2211387"/>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A05635-E065-4B49-82FD-423139F918A9}"/>
              </a:ext>
            </a:extLst>
          </p:cNvPr>
          <p:cNvCxnSpPr>
            <a:cxnSpLocks/>
          </p:cNvCxnSpPr>
          <p:nvPr/>
        </p:nvCxnSpPr>
        <p:spPr>
          <a:xfrm flipV="1">
            <a:off x="6877049" y="3898900"/>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9DCD2E-3B10-4AFC-9E97-40D7FE2B7921}"/>
              </a:ext>
            </a:extLst>
          </p:cNvPr>
          <p:cNvCxnSpPr>
            <a:cxnSpLocks/>
          </p:cNvCxnSpPr>
          <p:nvPr/>
        </p:nvCxnSpPr>
        <p:spPr>
          <a:xfrm flipH="1">
            <a:off x="5856287" y="3886200"/>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A85F49-0DA1-43C4-BDBB-B2284B5CF5CB}"/>
              </a:ext>
            </a:extLst>
          </p:cNvPr>
          <p:cNvSpPr txBox="1"/>
          <p:nvPr/>
        </p:nvSpPr>
        <p:spPr>
          <a:xfrm>
            <a:off x="5450681" y="4997450"/>
            <a:ext cx="492919" cy="461665"/>
          </a:xfrm>
          <a:prstGeom prst="rect">
            <a:avLst/>
          </a:prstGeom>
          <a:noFill/>
        </p:spPr>
        <p:txBody>
          <a:bodyPr wrap="square" rtlCol="0">
            <a:spAutoFit/>
          </a:bodyPr>
          <a:lstStyle/>
          <a:p>
            <a:r>
              <a:rPr lang="en-US" sz="2400" b="1" i="1" dirty="0">
                <a:latin typeface="+mj-lt"/>
              </a:rPr>
              <a:t>x</a:t>
            </a:r>
          </a:p>
        </p:txBody>
      </p:sp>
      <p:sp>
        <p:nvSpPr>
          <p:cNvPr id="17" name="TextBox 16">
            <a:extLst>
              <a:ext uri="{FF2B5EF4-FFF2-40B4-BE49-F238E27FC236}">
                <a16:creationId xmlns:a16="http://schemas.microsoft.com/office/drawing/2014/main" id="{FFB41959-9FCF-4463-8EC9-909518BCFB81}"/>
              </a:ext>
            </a:extLst>
          </p:cNvPr>
          <p:cNvSpPr txBox="1"/>
          <p:nvPr/>
        </p:nvSpPr>
        <p:spPr>
          <a:xfrm>
            <a:off x="8244283" y="3655367"/>
            <a:ext cx="492919" cy="461665"/>
          </a:xfrm>
          <a:prstGeom prst="rect">
            <a:avLst/>
          </a:prstGeom>
          <a:noFill/>
        </p:spPr>
        <p:txBody>
          <a:bodyPr wrap="square" rtlCol="0">
            <a:spAutoFit/>
          </a:bodyPr>
          <a:lstStyle/>
          <a:p>
            <a:r>
              <a:rPr lang="en-US" sz="2400" b="1" i="1" dirty="0">
                <a:latin typeface="+mj-lt"/>
              </a:rPr>
              <a:t>y</a:t>
            </a:r>
          </a:p>
        </p:txBody>
      </p:sp>
      <p:sp>
        <p:nvSpPr>
          <p:cNvPr id="18" name="TextBox 17">
            <a:extLst>
              <a:ext uri="{FF2B5EF4-FFF2-40B4-BE49-F238E27FC236}">
                <a16:creationId xmlns:a16="http://schemas.microsoft.com/office/drawing/2014/main" id="{86515761-951D-4CBF-B506-BFF91488A503}"/>
              </a:ext>
            </a:extLst>
          </p:cNvPr>
          <p:cNvSpPr txBox="1"/>
          <p:nvPr/>
        </p:nvSpPr>
        <p:spPr>
          <a:xfrm>
            <a:off x="6898481" y="2057400"/>
            <a:ext cx="492919" cy="461665"/>
          </a:xfrm>
          <a:prstGeom prst="rect">
            <a:avLst/>
          </a:prstGeom>
          <a:noFill/>
        </p:spPr>
        <p:txBody>
          <a:bodyPr wrap="square" rtlCol="0">
            <a:spAutoFit/>
          </a:bodyPr>
          <a:lstStyle/>
          <a:p>
            <a:r>
              <a:rPr lang="en-US" sz="2400" b="1" i="1" dirty="0">
                <a:latin typeface="+mj-lt"/>
              </a:rPr>
              <a:t>z</a:t>
            </a:r>
          </a:p>
        </p:txBody>
      </p:sp>
    </p:spTree>
    <p:extLst>
      <p:ext uri="{BB962C8B-B14F-4D97-AF65-F5344CB8AC3E}">
        <p14:creationId xmlns:p14="http://schemas.microsoft.com/office/powerpoint/2010/main" val="91264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2A9C3-4D4D-4367-8935-731D9D2A598F}"/>
              </a:ext>
            </a:extLst>
          </p:cNvPr>
          <p:cNvSpPr>
            <a:spLocks noGrp="1"/>
          </p:cNvSpPr>
          <p:nvPr>
            <p:ph type="dt" sz="half" idx="10"/>
          </p:nvPr>
        </p:nvSpPr>
        <p:spPr/>
        <p:txBody>
          <a:bodyPr/>
          <a:lstStyle/>
          <a:p>
            <a:r>
              <a:rPr lang="en-US"/>
              <a:t>9/18/2024</a:t>
            </a:r>
            <a:endParaRPr lang="en-US" dirty="0"/>
          </a:p>
        </p:txBody>
      </p:sp>
      <p:sp>
        <p:nvSpPr>
          <p:cNvPr id="3" name="Footer Placeholder 2">
            <a:extLst>
              <a:ext uri="{FF2B5EF4-FFF2-40B4-BE49-F238E27FC236}">
                <a16:creationId xmlns:a16="http://schemas.microsoft.com/office/drawing/2014/main" id="{BB1835FE-34F4-4BB1-B829-5BCC04D98371}"/>
              </a:ext>
            </a:extLst>
          </p:cNvPr>
          <p:cNvSpPr>
            <a:spLocks noGrp="1"/>
          </p:cNvSpPr>
          <p:nvPr>
            <p:ph type="ftr" sz="quarter" idx="11"/>
          </p:nvPr>
        </p:nvSpPr>
        <p:spPr/>
        <p:txBody>
          <a:bodyPr/>
          <a:lstStyle/>
          <a:p>
            <a:r>
              <a:rPr lang="en-US"/>
              <a:t>PHY 711  Fall 2024-- Lecture 11</a:t>
            </a:r>
            <a:endParaRPr lang="en-US" dirty="0"/>
          </a:p>
        </p:txBody>
      </p:sp>
      <p:sp>
        <p:nvSpPr>
          <p:cNvPr id="4" name="Slide Number Placeholder 3">
            <a:extLst>
              <a:ext uri="{FF2B5EF4-FFF2-40B4-BE49-F238E27FC236}">
                <a16:creationId xmlns:a16="http://schemas.microsoft.com/office/drawing/2014/main" id="{96926744-FFEB-4B53-8EEB-C2C625344BA6}"/>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a:extLst>
              <a:ext uri="{FF2B5EF4-FFF2-40B4-BE49-F238E27FC236}">
                <a16:creationId xmlns:a16="http://schemas.microsoft.com/office/drawing/2014/main" id="{04D9B8DA-426F-46AF-AA9F-3AD7CADAEA11}"/>
              </a:ext>
            </a:extLst>
          </p:cNvPr>
          <p:cNvPicPr>
            <a:picLocks noChangeAspect="1"/>
          </p:cNvPicPr>
          <p:nvPr/>
        </p:nvPicPr>
        <p:blipFill>
          <a:blip r:embed="rId3"/>
          <a:stretch>
            <a:fillRect/>
          </a:stretch>
        </p:blipFill>
        <p:spPr>
          <a:xfrm>
            <a:off x="457200" y="780198"/>
            <a:ext cx="3686175" cy="2667000"/>
          </a:xfrm>
          <a:prstGeom prst="rect">
            <a:avLst/>
          </a:prstGeom>
        </p:spPr>
      </p:pic>
      <p:cxnSp>
        <p:nvCxnSpPr>
          <p:cNvPr id="6" name="Straight Arrow Connector 5">
            <a:extLst>
              <a:ext uri="{FF2B5EF4-FFF2-40B4-BE49-F238E27FC236}">
                <a16:creationId xmlns:a16="http://schemas.microsoft.com/office/drawing/2014/main" id="{585D4CC2-2BA0-45FF-8D00-A1B786B5ACA6}"/>
              </a:ext>
            </a:extLst>
          </p:cNvPr>
          <p:cNvCxnSpPr/>
          <p:nvPr/>
        </p:nvCxnSpPr>
        <p:spPr>
          <a:xfrm flipV="1">
            <a:off x="2300287" y="533400"/>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44B8C6-1B8D-4EFD-8B9C-4A4B48AB761C}"/>
              </a:ext>
            </a:extLst>
          </p:cNvPr>
          <p:cNvCxnSpPr>
            <a:cxnSpLocks/>
          </p:cNvCxnSpPr>
          <p:nvPr/>
        </p:nvCxnSpPr>
        <p:spPr>
          <a:xfrm flipV="1">
            <a:off x="2287587" y="2220913"/>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17634F-0CE8-49D6-B9F2-2D63531E2581}"/>
              </a:ext>
            </a:extLst>
          </p:cNvPr>
          <p:cNvCxnSpPr>
            <a:cxnSpLocks/>
          </p:cNvCxnSpPr>
          <p:nvPr/>
        </p:nvCxnSpPr>
        <p:spPr>
          <a:xfrm flipH="1">
            <a:off x="1266825" y="2208213"/>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1F5843-9A87-4441-A88F-1E845F594E6F}"/>
              </a:ext>
            </a:extLst>
          </p:cNvPr>
          <p:cNvSpPr txBox="1"/>
          <p:nvPr/>
        </p:nvSpPr>
        <p:spPr>
          <a:xfrm>
            <a:off x="861219" y="3319463"/>
            <a:ext cx="492919" cy="461665"/>
          </a:xfrm>
          <a:prstGeom prst="rect">
            <a:avLst/>
          </a:prstGeom>
          <a:noFill/>
        </p:spPr>
        <p:txBody>
          <a:bodyPr wrap="square" rtlCol="0">
            <a:spAutoFit/>
          </a:bodyPr>
          <a:lstStyle/>
          <a:p>
            <a:r>
              <a:rPr lang="en-US" sz="2400" b="1" i="1" dirty="0">
                <a:latin typeface="+mj-lt"/>
              </a:rPr>
              <a:t>x</a:t>
            </a:r>
          </a:p>
        </p:txBody>
      </p:sp>
      <p:sp>
        <p:nvSpPr>
          <p:cNvPr id="10" name="TextBox 9">
            <a:extLst>
              <a:ext uri="{FF2B5EF4-FFF2-40B4-BE49-F238E27FC236}">
                <a16:creationId xmlns:a16="http://schemas.microsoft.com/office/drawing/2014/main" id="{826B901A-C190-403B-BF33-6A7A302B549F}"/>
              </a:ext>
            </a:extLst>
          </p:cNvPr>
          <p:cNvSpPr txBox="1"/>
          <p:nvPr/>
        </p:nvSpPr>
        <p:spPr>
          <a:xfrm>
            <a:off x="3654821" y="1977380"/>
            <a:ext cx="492919" cy="461665"/>
          </a:xfrm>
          <a:prstGeom prst="rect">
            <a:avLst/>
          </a:prstGeom>
          <a:noFill/>
        </p:spPr>
        <p:txBody>
          <a:bodyPr wrap="square" rtlCol="0">
            <a:spAutoFit/>
          </a:bodyPr>
          <a:lstStyle/>
          <a:p>
            <a:r>
              <a:rPr lang="en-US" sz="2400" b="1" i="1" dirty="0">
                <a:latin typeface="+mj-lt"/>
              </a:rPr>
              <a:t>y</a:t>
            </a:r>
          </a:p>
        </p:txBody>
      </p:sp>
      <p:sp>
        <p:nvSpPr>
          <p:cNvPr id="11" name="TextBox 10">
            <a:extLst>
              <a:ext uri="{FF2B5EF4-FFF2-40B4-BE49-F238E27FC236}">
                <a16:creationId xmlns:a16="http://schemas.microsoft.com/office/drawing/2014/main" id="{3002B780-0F3D-4567-8C40-895287E19A79}"/>
              </a:ext>
            </a:extLst>
          </p:cNvPr>
          <p:cNvSpPr txBox="1"/>
          <p:nvPr/>
        </p:nvSpPr>
        <p:spPr>
          <a:xfrm>
            <a:off x="2276474" y="215435"/>
            <a:ext cx="492919" cy="461665"/>
          </a:xfrm>
          <a:prstGeom prst="rect">
            <a:avLst/>
          </a:prstGeom>
          <a:noFill/>
        </p:spPr>
        <p:txBody>
          <a:bodyPr wrap="square" rtlCol="0">
            <a:spAutoFit/>
          </a:bodyPr>
          <a:lstStyle/>
          <a:p>
            <a:r>
              <a:rPr lang="en-US" sz="2400" b="1" i="1" dirty="0">
                <a:latin typeface="+mj-lt"/>
              </a:rPr>
              <a:t>z</a:t>
            </a:r>
          </a:p>
        </p:txBody>
      </p:sp>
      <p:cxnSp>
        <p:nvCxnSpPr>
          <p:cNvPr id="12" name="Straight Arrow Connector 11">
            <a:extLst>
              <a:ext uri="{FF2B5EF4-FFF2-40B4-BE49-F238E27FC236}">
                <a16:creationId xmlns:a16="http://schemas.microsoft.com/office/drawing/2014/main" id="{D96E91B8-1C87-448B-B09F-544690CB69DC}"/>
              </a:ext>
            </a:extLst>
          </p:cNvPr>
          <p:cNvCxnSpPr>
            <a:cxnSpLocks/>
          </p:cNvCxnSpPr>
          <p:nvPr/>
        </p:nvCxnSpPr>
        <p:spPr>
          <a:xfrm flipH="1" flipV="1">
            <a:off x="1771649" y="438886"/>
            <a:ext cx="504825" cy="176932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A63927-BED1-4DAA-B180-78F9060F6D5B}"/>
              </a:ext>
            </a:extLst>
          </p:cNvPr>
          <p:cNvCxnSpPr>
            <a:cxnSpLocks/>
          </p:cNvCxnSpPr>
          <p:nvPr/>
        </p:nvCxnSpPr>
        <p:spPr>
          <a:xfrm flipH="1">
            <a:off x="1914327" y="2220913"/>
            <a:ext cx="362148" cy="120808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563B13-E235-424F-8FF3-4E8B907DDD32}"/>
              </a:ext>
            </a:extLst>
          </p:cNvPr>
          <p:cNvCxnSpPr>
            <a:cxnSpLocks/>
          </p:cNvCxnSpPr>
          <p:nvPr/>
        </p:nvCxnSpPr>
        <p:spPr>
          <a:xfrm flipV="1">
            <a:off x="2276474" y="1762891"/>
            <a:ext cx="1525390" cy="42907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0BD23B4-8E86-4F71-9BDE-CF8AD67C329F}"/>
              </a:ext>
            </a:extLst>
          </p:cNvPr>
          <p:cNvSpPr txBox="1"/>
          <p:nvPr/>
        </p:nvSpPr>
        <p:spPr>
          <a:xfrm>
            <a:off x="1447800" y="152400"/>
            <a:ext cx="492919" cy="461665"/>
          </a:xfrm>
          <a:prstGeom prst="rect">
            <a:avLst/>
          </a:prstGeom>
          <a:noFill/>
        </p:spPr>
        <p:txBody>
          <a:bodyPr wrap="square" rtlCol="0">
            <a:spAutoFit/>
          </a:bodyPr>
          <a:lstStyle/>
          <a:p>
            <a:r>
              <a:rPr lang="en-US" sz="2400" b="1" i="1" dirty="0">
                <a:latin typeface="+mj-lt"/>
              </a:rPr>
              <a:t>z’</a:t>
            </a:r>
          </a:p>
        </p:txBody>
      </p:sp>
      <p:sp>
        <p:nvSpPr>
          <p:cNvPr id="22" name="TextBox 21">
            <a:extLst>
              <a:ext uri="{FF2B5EF4-FFF2-40B4-BE49-F238E27FC236}">
                <a16:creationId xmlns:a16="http://schemas.microsoft.com/office/drawing/2014/main" id="{009ED26B-C9AC-457B-A2E5-CEDAF9A099F9}"/>
              </a:ext>
            </a:extLst>
          </p:cNvPr>
          <p:cNvSpPr txBox="1"/>
          <p:nvPr/>
        </p:nvSpPr>
        <p:spPr>
          <a:xfrm>
            <a:off x="3774281" y="1519535"/>
            <a:ext cx="492919" cy="461665"/>
          </a:xfrm>
          <a:prstGeom prst="rect">
            <a:avLst/>
          </a:prstGeom>
          <a:noFill/>
        </p:spPr>
        <p:txBody>
          <a:bodyPr wrap="square" rtlCol="0">
            <a:spAutoFit/>
          </a:bodyPr>
          <a:lstStyle/>
          <a:p>
            <a:r>
              <a:rPr lang="en-US" sz="2400" b="1" i="1" dirty="0">
                <a:latin typeface="+mj-lt"/>
              </a:rPr>
              <a:t>y’</a:t>
            </a:r>
          </a:p>
        </p:txBody>
      </p:sp>
      <p:sp>
        <p:nvSpPr>
          <p:cNvPr id="23" name="TextBox 22">
            <a:extLst>
              <a:ext uri="{FF2B5EF4-FFF2-40B4-BE49-F238E27FC236}">
                <a16:creationId xmlns:a16="http://schemas.microsoft.com/office/drawing/2014/main" id="{AA946153-E618-40C8-B192-96BC0BA625AC}"/>
              </a:ext>
            </a:extLst>
          </p:cNvPr>
          <p:cNvSpPr txBox="1"/>
          <p:nvPr/>
        </p:nvSpPr>
        <p:spPr>
          <a:xfrm>
            <a:off x="1752600" y="3352800"/>
            <a:ext cx="492919" cy="461665"/>
          </a:xfrm>
          <a:prstGeom prst="rect">
            <a:avLst/>
          </a:prstGeom>
          <a:noFill/>
        </p:spPr>
        <p:txBody>
          <a:bodyPr wrap="square" rtlCol="0">
            <a:spAutoFit/>
          </a:bodyPr>
          <a:lstStyle/>
          <a:p>
            <a:r>
              <a:rPr lang="en-US" sz="2400" b="1" i="1" dirty="0">
                <a:latin typeface="+mj-lt"/>
              </a:rPr>
              <a:t>x’</a:t>
            </a:r>
          </a:p>
        </p:txBody>
      </p:sp>
      <p:graphicFrame>
        <p:nvGraphicFramePr>
          <p:cNvPr id="24" name="Object 23">
            <a:extLst>
              <a:ext uri="{FF2B5EF4-FFF2-40B4-BE49-F238E27FC236}">
                <a16:creationId xmlns:a16="http://schemas.microsoft.com/office/drawing/2014/main" id="{086561F7-1433-4E96-B0A1-522D70B69D7F}"/>
              </a:ext>
            </a:extLst>
          </p:cNvPr>
          <p:cNvGraphicFramePr>
            <a:graphicFrameLocks noChangeAspect="1"/>
          </p:cNvGraphicFramePr>
          <p:nvPr>
            <p:extLst>
              <p:ext uri="{D42A27DB-BD31-4B8C-83A1-F6EECF244321}">
                <p14:modId xmlns:p14="http://schemas.microsoft.com/office/powerpoint/2010/main" val="2512152104"/>
              </p:ext>
            </p:extLst>
          </p:nvPr>
        </p:nvGraphicFramePr>
        <p:xfrm>
          <a:off x="5075237" y="331936"/>
          <a:ext cx="4068763" cy="3290888"/>
        </p:xfrm>
        <a:graphic>
          <a:graphicData uri="http://schemas.openxmlformats.org/presentationml/2006/ole">
            <mc:AlternateContent xmlns:mc="http://schemas.openxmlformats.org/markup-compatibility/2006">
              <mc:Choice xmlns:v="urn:schemas-microsoft-com:vml" Requires="v">
                <p:oleObj name="Equation" r:id="rId4" imgW="1892160" imgH="1574640" progId="Equation.DSMT4">
                  <p:embed/>
                </p:oleObj>
              </mc:Choice>
              <mc:Fallback>
                <p:oleObj name="Equation" r:id="rId4" imgW="1892160" imgH="1574640" progId="Equation.DSMT4">
                  <p:embed/>
                  <p:pic>
                    <p:nvPicPr>
                      <p:cNvPr id="7" name="Object 6">
                        <a:extLst>
                          <a:ext uri="{FF2B5EF4-FFF2-40B4-BE49-F238E27FC236}">
                            <a16:creationId xmlns:a16="http://schemas.microsoft.com/office/drawing/2014/main" id="{7CD40EE7-6174-4A01-B602-E4EAE0138482}"/>
                          </a:ext>
                        </a:extLst>
                      </p:cNvPr>
                      <p:cNvPicPr>
                        <a:picLocks noChangeAspect="1" noChangeArrowheads="1"/>
                      </p:cNvPicPr>
                      <p:nvPr/>
                    </p:nvPicPr>
                    <p:blipFill>
                      <a:blip r:embed="rId5"/>
                      <a:srcRect/>
                      <a:stretch>
                        <a:fillRect/>
                      </a:stretch>
                    </p:blipFill>
                    <p:spPr bwMode="auto">
                      <a:xfrm>
                        <a:off x="5075237" y="331936"/>
                        <a:ext cx="40687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12B0A639-57DC-4DCC-9E01-5F2AFC4A03B4}"/>
              </a:ext>
            </a:extLst>
          </p:cNvPr>
          <p:cNvGraphicFramePr>
            <a:graphicFrameLocks noChangeAspect="1"/>
          </p:cNvGraphicFramePr>
          <p:nvPr>
            <p:extLst>
              <p:ext uri="{D42A27DB-BD31-4B8C-83A1-F6EECF244321}">
                <p14:modId xmlns:p14="http://schemas.microsoft.com/office/powerpoint/2010/main" val="793579375"/>
              </p:ext>
            </p:extLst>
          </p:nvPr>
        </p:nvGraphicFramePr>
        <p:xfrm>
          <a:off x="1810542" y="4012904"/>
          <a:ext cx="5218113" cy="2171700"/>
        </p:xfrm>
        <a:graphic>
          <a:graphicData uri="http://schemas.openxmlformats.org/presentationml/2006/ole">
            <mc:AlternateContent xmlns:mc="http://schemas.openxmlformats.org/markup-compatibility/2006">
              <mc:Choice xmlns:v="urn:schemas-microsoft-com:vml" Requires="v">
                <p:oleObj name="Equation" r:id="rId6" imgW="2197080" imgH="914400" progId="Equation.DSMT4">
                  <p:embed/>
                </p:oleObj>
              </mc:Choice>
              <mc:Fallback>
                <p:oleObj name="Equation" r:id="rId6" imgW="2197080" imgH="914400" progId="Equation.DSMT4">
                  <p:embed/>
                  <p:pic>
                    <p:nvPicPr>
                      <p:cNvPr id="0" name=""/>
                      <p:cNvPicPr/>
                      <p:nvPr/>
                    </p:nvPicPr>
                    <p:blipFill>
                      <a:blip r:embed="rId7"/>
                      <a:stretch>
                        <a:fillRect/>
                      </a:stretch>
                    </p:blipFill>
                    <p:spPr>
                      <a:xfrm>
                        <a:off x="1810542" y="4012904"/>
                        <a:ext cx="5218113" cy="21717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2F42566-E40D-4787-BCBB-B8F858228F61}"/>
              </a:ext>
            </a:extLst>
          </p:cNvPr>
          <p:cNvSpPr txBox="1"/>
          <p:nvPr/>
        </p:nvSpPr>
        <p:spPr>
          <a:xfrm>
            <a:off x="7109618" y="4012904"/>
            <a:ext cx="3276600" cy="461665"/>
          </a:xfrm>
          <a:prstGeom prst="rect">
            <a:avLst/>
          </a:prstGeom>
          <a:noFill/>
        </p:spPr>
        <p:txBody>
          <a:bodyPr wrap="square" rtlCol="0">
            <a:spAutoFit/>
          </a:bodyPr>
          <a:lstStyle/>
          <a:p>
            <a:r>
              <a:rPr lang="en-US" sz="2400" b="1" i="1" dirty="0">
                <a:latin typeface="+mj-lt"/>
              </a:rPr>
              <a:t>(</a:t>
            </a:r>
            <a:r>
              <a:rPr lang="en-US" sz="2400" b="1" i="1" dirty="0" err="1">
                <a:latin typeface="+mj-lt"/>
              </a:rPr>
              <a:t>x’,y’,z</a:t>
            </a:r>
            <a:r>
              <a:rPr lang="en-US" sz="2400" b="1" i="1" dirty="0">
                <a:latin typeface="+mj-lt"/>
              </a:rPr>
              <a:t>’)</a:t>
            </a:r>
          </a:p>
        </p:txBody>
      </p:sp>
    </p:spTree>
    <p:extLst>
      <p:ext uri="{BB962C8B-B14F-4D97-AF65-F5344CB8AC3E}">
        <p14:creationId xmlns:p14="http://schemas.microsoft.com/office/powerpoint/2010/main" val="412716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pSp>
        <p:nvGrpSpPr>
          <p:cNvPr id="18" name="Group 17"/>
          <p:cNvGrpSpPr/>
          <p:nvPr/>
        </p:nvGrpSpPr>
        <p:grpSpPr>
          <a:xfrm>
            <a:off x="228600" y="76200"/>
            <a:ext cx="4800600" cy="4428530"/>
            <a:chOff x="1143000" y="452735"/>
            <a:chExt cx="4800600" cy="4428530"/>
          </a:xfrm>
        </p:grpSpPr>
        <p:sp>
          <p:nvSpPr>
            <p:cNvPr id="5" name="Cube 4"/>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6" name="TextBox 15"/>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7" name="TextBox 16"/>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3997390061"/>
              </p:ext>
            </p:extLst>
          </p:nvPr>
        </p:nvGraphicFramePr>
        <p:xfrm>
          <a:off x="2962275" y="3840163"/>
          <a:ext cx="5953125" cy="2389187"/>
        </p:xfrm>
        <a:graphic>
          <a:graphicData uri="http://schemas.openxmlformats.org/presentationml/2006/ole">
            <mc:AlternateContent xmlns:mc="http://schemas.openxmlformats.org/markup-compatibility/2006">
              <mc:Choice xmlns:v="urn:schemas-microsoft-com:vml" Requires="v">
                <p:oleObj name="数式" r:id="rId3" imgW="2768400" imgH="1143000" progId="Equation.3">
                  <p:embed/>
                </p:oleObj>
              </mc:Choice>
              <mc:Fallback>
                <p:oleObj name="数式" r:id="rId3" imgW="2768400" imgH="1143000" progId="Equation.3">
                  <p:embed/>
                  <p:pic>
                    <p:nvPicPr>
                      <p:cNvPr id="19" name="Object 18"/>
                      <p:cNvPicPr>
                        <a:picLocks noChangeAspect="1" noChangeArrowheads="1"/>
                      </p:cNvPicPr>
                      <p:nvPr/>
                    </p:nvPicPr>
                    <p:blipFill>
                      <a:blip r:embed="rId4"/>
                      <a:srcRect/>
                      <a:stretch>
                        <a:fillRect/>
                      </a:stretch>
                    </p:blipFill>
                    <p:spPr bwMode="auto">
                      <a:xfrm>
                        <a:off x="2962275" y="3840163"/>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133600" y="152400"/>
            <a:ext cx="5410200" cy="461665"/>
          </a:xfrm>
          <a:prstGeom prst="rect">
            <a:avLst/>
          </a:prstGeom>
          <a:noFill/>
        </p:spPr>
        <p:txBody>
          <a:bodyPr wrap="square" rtlCol="0">
            <a:spAutoFit/>
          </a:bodyPr>
          <a:lstStyle/>
          <a:p>
            <a:r>
              <a:rPr lang="en-US" sz="2400" dirty="0">
                <a:latin typeface="+mj-lt"/>
              </a:rPr>
              <a:t>Example:</a:t>
            </a:r>
          </a:p>
        </p:txBody>
      </p:sp>
    </p:spTree>
    <p:extLst>
      <p:ext uri="{BB962C8B-B14F-4D97-AF65-F5344CB8AC3E}">
        <p14:creationId xmlns:p14="http://schemas.microsoft.com/office/powerpoint/2010/main" val="226185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9/18/2024</a:t>
            </a:r>
            <a:endParaRPr lang="en-US" dirty="0"/>
          </a:p>
        </p:txBody>
      </p:sp>
      <p:sp>
        <p:nvSpPr>
          <p:cNvPr id="3" name="Footer Placeholder 2"/>
          <p:cNvSpPr>
            <a:spLocks noGrp="1"/>
          </p:cNvSpPr>
          <p:nvPr>
            <p:ph type="ftr" sz="quarter" idx="11"/>
          </p:nvPr>
        </p:nvSpPr>
        <p:spPr/>
        <p:txBody>
          <a:bodyPr/>
          <a:lstStyle/>
          <a:p>
            <a:r>
              <a:rPr lang="en-US"/>
              <a:t>PHY 711  Fall 2024--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09600" y="533400"/>
            <a:ext cx="7010400" cy="1200329"/>
          </a:xfrm>
          <a:prstGeom prst="rect">
            <a:avLst/>
          </a:prstGeom>
          <a:noFill/>
        </p:spPr>
        <p:txBody>
          <a:bodyPr wrap="square" rtlCol="0">
            <a:spAutoFit/>
          </a:bodyPr>
          <a:lstStyle/>
          <a:p>
            <a:r>
              <a:rPr lang="en-US" sz="2400" dirty="0">
                <a:latin typeface="+mj-lt"/>
              </a:rPr>
              <a:t>Properties of moment of inertia tensor:</a:t>
            </a:r>
          </a:p>
          <a:p>
            <a:pPr marL="800100" lvl="1" indent="-342900">
              <a:buFont typeface="Wingdings" pitchFamily="2" charset="2"/>
              <a:buChar char="Ø"/>
            </a:pPr>
            <a:r>
              <a:rPr lang="en-US" sz="2400" dirty="0">
                <a:latin typeface="+mj-lt"/>
              </a:rPr>
              <a:t>Symmetric matrix </a:t>
            </a:r>
            <a:r>
              <a:rPr lang="en-US" sz="2400" dirty="0">
                <a:latin typeface="+mj-lt"/>
                <a:sym typeface="Wingdings" pitchFamily="2" charset="2"/>
              </a:rPr>
              <a:t>real eigenvalues </a:t>
            </a:r>
            <a:r>
              <a:rPr lang="en-US" sz="2400" i="1" dirty="0">
                <a:latin typeface="+mj-lt"/>
                <a:sym typeface="Wingdings" pitchFamily="2" charset="2"/>
              </a:rPr>
              <a:t>I</a:t>
            </a:r>
            <a:r>
              <a:rPr lang="en-US" sz="2400" i="1" baseline="-25000" dirty="0">
                <a:latin typeface="+mj-lt"/>
                <a:sym typeface="Wingdings" pitchFamily="2" charset="2"/>
              </a:rPr>
              <a:t>1</a:t>
            </a:r>
            <a:r>
              <a:rPr lang="en-US" sz="2400" i="1" dirty="0">
                <a:latin typeface="+mj-lt"/>
                <a:sym typeface="Wingdings" pitchFamily="2" charset="2"/>
              </a:rPr>
              <a:t>,I</a:t>
            </a:r>
            <a:r>
              <a:rPr lang="en-US" sz="2400" i="1" baseline="-25000" dirty="0">
                <a:latin typeface="+mj-lt"/>
                <a:sym typeface="Wingdings" pitchFamily="2" charset="2"/>
              </a:rPr>
              <a:t>2</a:t>
            </a:r>
            <a:r>
              <a:rPr lang="en-US" sz="2400" i="1" dirty="0">
                <a:latin typeface="+mj-lt"/>
                <a:sym typeface="Wingdings" pitchFamily="2" charset="2"/>
              </a:rPr>
              <a:t>,I</a:t>
            </a:r>
            <a:r>
              <a:rPr lang="en-US" sz="2400" i="1" baseline="-25000" dirty="0">
                <a:latin typeface="+mj-lt"/>
                <a:sym typeface="Wingdings" pitchFamily="2" charset="2"/>
              </a:rPr>
              <a:t>3</a:t>
            </a:r>
          </a:p>
          <a:p>
            <a:pPr marL="800100" lvl="1" indent="-342900">
              <a:buFont typeface="Wingdings" pitchFamily="2" charset="2"/>
              <a:buChar char="Ø"/>
            </a:pPr>
            <a:r>
              <a:rPr lang="en-US" sz="2400" i="1" dirty="0">
                <a:latin typeface="+mj-lt"/>
                <a:sym typeface="Wingdings" pitchFamily="2" charset="2"/>
              </a:rPr>
              <a:t>                             </a:t>
            </a:r>
            <a:r>
              <a:rPr lang="en-US" sz="2400" dirty="0">
                <a:latin typeface="+mj-lt"/>
                <a:sym typeface="Wingdings" pitchFamily="2" charset="2"/>
              </a:rPr>
              <a:t>orthogonal eigenvectors</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18890413"/>
              </p:ext>
            </p:extLst>
          </p:nvPr>
        </p:nvGraphicFramePr>
        <p:xfrm>
          <a:off x="990600" y="1733729"/>
          <a:ext cx="3360737" cy="530225"/>
        </p:xfrm>
        <a:graphic>
          <a:graphicData uri="http://schemas.openxmlformats.org/presentationml/2006/ole">
            <mc:AlternateContent xmlns:mc="http://schemas.openxmlformats.org/markup-compatibility/2006">
              <mc:Choice xmlns:v="urn:schemas-microsoft-com:vml" Requires="v">
                <p:oleObj name="数式" r:id="rId3" imgW="1562040" imgH="253800" progId="Equation.3">
                  <p:embed/>
                </p:oleObj>
              </mc:Choice>
              <mc:Fallback>
                <p:oleObj name="数式" r:id="rId3" imgW="1562040" imgH="253800" progId="Equation.3">
                  <p:embed/>
                  <p:pic>
                    <p:nvPicPr>
                      <p:cNvPr id="6" name="Object 5"/>
                      <p:cNvPicPr>
                        <a:picLocks noChangeAspect="1" noChangeArrowheads="1"/>
                      </p:cNvPicPr>
                      <p:nvPr/>
                    </p:nvPicPr>
                    <p:blipFill>
                      <a:blip r:embed="rId4"/>
                      <a:srcRect/>
                      <a:stretch>
                        <a:fillRect/>
                      </a:stretch>
                    </p:blipFill>
                    <p:spPr bwMode="auto">
                      <a:xfrm>
                        <a:off x="990600" y="1733729"/>
                        <a:ext cx="33607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4451124"/>
              </p:ext>
            </p:extLst>
          </p:nvPr>
        </p:nvGraphicFramePr>
        <p:xfrm>
          <a:off x="640080" y="2514600"/>
          <a:ext cx="5953125" cy="2389187"/>
        </p:xfrm>
        <a:graphic>
          <a:graphicData uri="http://schemas.openxmlformats.org/presentationml/2006/ole">
            <mc:AlternateContent xmlns:mc="http://schemas.openxmlformats.org/markup-compatibility/2006">
              <mc:Choice xmlns:v="urn:schemas-microsoft-com:vml" Requires="v">
                <p:oleObj name="数式" r:id="rId5" imgW="2768400" imgH="1143000" progId="Equation.3">
                  <p:embed/>
                </p:oleObj>
              </mc:Choice>
              <mc:Fallback>
                <p:oleObj name="数式" r:id="rId5" imgW="2768400" imgH="114300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 y="2514600"/>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3461998"/>
              </p:ext>
            </p:extLst>
          </p:nvPr>
        </p:nvGraphicFramePr>
        <p:xfrm>
          <a:off x="1231900" y="4727575"/>
          <a:ext cx="5626100" cy="1673225"/>
        </p:xfrm>
        <a:graphic>
          <a:graphicData uri="http://schemas.openxmlformats.org/presentationml/2006/ole">
            <mc:AlternateContent xmlns:mc="http://schemas.openxmlformats.org/markup-compatibility/2006">
              <mc:Choice xmlns:v="urn:schemas-microsoft-com:vml" Requires="v">
                <p:oleObj name="数式" r:id="rId7" imgW="2616120" imgH="799920" progId="Equation.3">
                  <p:embed/>
                </p:oleObj>
              </mc:Choice>
              <mc:Fallback>
                <p:oleObj name="数式" r:id="rId7" imgW="2616120" imgH="799920" progId="Equation.3">
                  <p:embed/>
                  <p:pic>
                    <p:nvPicPr>
                      <p:cNvPr id="8" name="Object 7"/>
                      <p:cNvPicPr>
                        <a:picLocks noChangeAspect="1" noChangeArrowheads="1"/>
                      </p:cNvPicPr>
                      <p:nvPr/>
                    </p:nvPicPr>
                    <p:blipFill>
                      <a:blip r:embed="rId8"/>
                      <a:srcRect/>
                      <a:stretch>
                        <a:fillRect/>
                      </a:stretch>
                    </p:blipFill>
                    <p:spPr bwMode="auto">
                      <a:xfrm>
                        <a:off x="1231900" y="4727575"/>
                        <a:ext cx="5626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6139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16103</TotalTime>
  <Words>1177</Words>
  <Application>Microsoft Office PowerPoint</Application>
  <PresentationFormat>On-screen Show (4:3)</PresentationFormat>
  <Paragraphs>236</Paragraphs>
  <Slides>31</Slides>
  <Notes>21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39" baseType="lpstr">
      <vt:lpstr>Arial</vt:lpstr>
      <vt:lpstr>Calibri</vt:lpstr>
      <vt:lpstr>Symbol</vt:lpstr>
      <vt:lpstr>Wingdings</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820</cp:revision>
  <cp:lastPrinted>2021-10-22T02:55:44Z</cp:lastPrinted>
  <dcterms:created xsi:type="dcterms:W3CDTF">2012-01-10T18:32:24Z</dcterms:created>
  <dcterms:modified xsi:type="dcterms:W3CDTF">2024-09-18T13:15:59Z</dcterms:modified>
</cp:coreProperties>
</file>