
<file path=[Content_Types].xml><?xml version="1.0" encoding="utf-8"?>
<Types xmlns="http://schemas.openxmlformats.org/package/2006/content-types">
  <Default Extension="bin" ContentType="application/vnd.openxmlformats-officedocument.oleObject"/>
  <Default Extension="jpeg" ContentType="image/jpeg"/>
  <Default Extension="MOV" ContentType="video/quicktime"/>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96" r:id="rId2"/>
    <p:sldId id="398" r:id="rId3"/>
    <p:sldId id="382" r:id="rId4"/>
    <p:sldId id="393" r:id="rId5"/>
    <p:sldId id="358" r:id="rId6"/>
    <p:sldId id="359" r:id="rId7"/>
    <p:sldId id="360" r:id="rId8"/>
    <p:sldId id="361" r:id="rId9"/>
    <p:sldId id="397" r:id="rId10"/>
    <p:sldId id="367" r:id="rId11"/>
    <p:sldId id="392" r:id="rId12"/>
    <p:sldId id="368" r:id="rId13"/>
    <p:sldId id="371" r:id="rId14"/>
    <p:sldId id="372" r:id="rId15"/>
    <p:sldId id="373" r:id="rId16"/>
    <p:sldId id="375" r:id="rId17"/>
    <p:sldId id="376" r:id="rId18"/>
    <p:sldId id="377" r:id="rId19"/>
    <p:sldId id="378" r:id="rId20"/>
    <p:sldId id="395" r:id="rId21"/>
    <p:sldId id="396" r:id="rId22"/>
    <p:sldId id="390" r:id="rId23"/>
    <p:sldId id="379" r:id="rId24"/>
    <p:sldId id="388" r:id="rId25"/>
    <p:sldId id="380" r:id="rId26"/>
    <p:sldId id="387" r:id="rId27"/>
    <p:sldId id="381"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6293" autoAdjust="0"/>
  </p:normalViewPr>
  <p:slideViewPr>
    <p:cSldViewPr>
      <p:cViewPr varScale="1">
        <p:scale>
          <a:sx n="72" d="100"/>
          <a:sy n="72" d="100"/>
        </p:scale>
        <p:origin x="1040" y="60"/>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9/20/2024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9/20/2024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continue our discussion of rigid body motion.</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916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 to remember.</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927525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expression of the rotational kinetic energy and the special case of the symmetric top.</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961563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any transformation can be expressed in terms of the three Euler angles.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709846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motion of a symmetric top in which the pivot point is fixed and torque is applied by gravity acting at the center of mass of the top.   Here l denotes the distance of the pivot point to the center of mass.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2935507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Lagrangian</a:t>
            </a:r>
            <a:r>
              <a:rPr lang="en-US" dirty="0"/>
              <a:t> and its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832371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case where top is spinning nearly vertically.</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494733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414250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 solution for that case.</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773966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4228721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spinning bicycle suspended by a rope, the beta angle can be greater than 90 </a:t>
            </a:r>
            <a:r>
              <a:rPr lang="en-US" dirty="0" err="1"/>
              <a:t>degress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928553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you will be turning in your exams today, we will resume the homework assignments.</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4270592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t>
            </a:r>
            <a:r>
              <a:rPr lang="en-US"/>
              <a:t>of results.</a:t>
            </a:r>
          </a:p>
        </p:txBody>
      </p:sp>
      <p:sp>
        <p:nvSpPr>
          <p:cNvPr id="4" name="Slide Number Placeholder 3"/>
          <p:cNvSpPr>
            <a:spLocks noGrp="1"/>
          </p:cNvSpPr>
          <p:nvPr>
            <p:ph type="sldNum" sz="quarter" idx="10"/>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5701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notions of rigid body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02866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there is a symmetric tensor which defines the moment of inertia.    By rotating the coordinates about a fixed origin we can find the matrix in diagonal form.</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403661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kinetic energy, the angular momentum also can be expressed in terms of the moment of inertia tensor.</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381028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express the angular moment in terms of the principal moments .</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446117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consider motion of a rigid body more generally, in the presence of torque, it will be necessary to consider how to relate the body – fixed coordinates that diagonalize the moment of inertia tensor to another coordinate system which in general be an inertial coordinate system.    Here again, we use ideas of Euler.     This notation or it is equivalent is typically consistent with quantum mechanics text books.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596082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Euler said that the transformation of body-fixed </a:t>
            </a:r>
            <a:r>
              <a:rPr lang="en-US" dirty="0">
                <a:sym typeface="Wingdings" panose="05000000000000000000" pitchFamily="2" charset="2"/>
              </a:rPr>
              <a:t> inertial frames can be accomplished in 3 steps and the corresponding angles are alpha, beta, and gamma.   In this case, we want to express all results in the body fixed frame.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502465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all of the transformations together, we now have expressions for the angular velocity components referenced to the body fixed frame.</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403458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9/20/2024</a:t>
            </a:r>
            <a:endParaRPr lang="en-US" dirty="0"/>
          </a:p>
        </p:txBody>
      </p:sp>
      <p:sp>
        <p:nvSpPr>
          <p:cNvPr id="5" name="Footer Placeholder 4"/>
          <p:cNvSpPr>
            <a:spLocks noGrp="1"/>
          </p:cNvSpPr>
          <p:nvPr>
            <p:ph type="ftr" sz="quarter" idx="11"/>
          </p:nvPr>
        </p:nvSpPr>
        <p:spPr/>
        <p:txBody>
          <a:bodyPr/>
          <a:lstStyle/>
          <a:p>
            <a:r>
              <a:rPr lang="en-US"/>
              <a:t>PHY 711  Fall 2024 --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9/20/2024</a:t>
            </a:r>
            <a:endParaRPr lang="en-US" dirty="0"/>
          </a:p>
        </p:txBody>
      </p:sp>
      <p:sp>
        <p:nvSpPr>
          <p:cNvPr id="5" name="Footer Placeholder 4"/>
          <p:cNvSpPr>
            <a:spLocks noGrp="1"/>
          </p:cNvSpPr>
          <p:nvPr>
            <p:ph type="ftr" sz="quarter" idx="11"/>
          </p:nvPr>
        </p:nvSpPr>
        <p:spPr/>
        <p:txBody>
          <a:bodyPr/>
          <a:lstStyle/>
          <a:p>
            <a:r>
              <a:rPr lang="en-US"/>
              <a:t>PHY 711  Fall 2024 --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9/20/2024</a:t>
            </a:r>
            <a:endParaRPr lang="en-US" dirty="0"/>
          </a:p>
        </p:txBody>
      </p:sp>
      <p:sp>
        <p:nvSpPr>
          <p:cNvPr id="5" name="Footer Placeholder 4"/>
          <p:cNvSpPr>
            <a:spLocks noGrp="1"/>
          </p:cNvSpPr>
          <p:nvPr>
            <p:ph type="ftr" sz="quarter" idx="11"/>
          </p:nvPr>
        </p:nvSpPr>
        <p:spPr/>
        <p:txBody>
          <a:bodyPr/>
          <a:lstStyle/>
          <a:p>
            <a:r>
              <a:rPr lang="en-US"/>
              <a:t>PHY 711  Fall 2024 --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9/20/2024</a:t>
            </a:r>
            <a:endParaRPr lang="en-US" dirty="0"/>
          </a:p>
        </p:txBody>
      </p:sp>
      <p:sp>
        <p:nvSpPr>
          <p:cNvPr id="5" name="Footer Placeholder 4"/>
          <p:cNvSpPr>
            <a:spLocks noGrp="1"/>
          </p:cNvSpPr>
          <p:nvPr>
            <p:ph type="ftr" sz="quarter" idx="11"/>
          </p:nvPr>
        </p:nvSpPr>
        <p:spPr/>
        <p:txBody>
          <a:bodyPr/>
          <a:lstStyle/>
          <a:p>
            <a:r>
              <a:rPr lang="en-US"/>
              <a:t>PHY 711  Fall 2024 --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9/20/2024</a:t>
            </a:r>
            <a:endParaRPr lang="en-US" dirty="0"/>
          </a:p>
        </p:txBody>
      </p:sp>
      <p:sp>
        <p:nvSpPr>
          <p:cNvPr id="5" name="Footer Placeholder 4"/>
          <p:cNvSpPr>
            <a:spLocks noGrp="1"/>
          </p:cNvSpPr>
          <p:nvPr>
            <p:ph type="ftr" sz="quarter" idx="11"/>
          </p:nvPr>
        </p:nvSpPr>
        <p:spPr/>
        <p:txBody>
          <a:bodyPr/>
          <a:lstStyle/>
          <a:p>
            <a:r>
              <a:rPr lang="en-US"/>
              <a:t>PHY 711  Fall 2024 --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9/20/2024</a:t>
            </a:r>
            <a:endParaRPr lang="en-US" dirty="0"/>
          </a:p>
        </p:txBody>
      </p:sp>
      <p:sp>
        <p:nvSpPr>
          <p:cNvPr id="6" name="Footer Placeholder 5"/>
          <p:cNvSpPr>
            <a:spLocks noGrp="1"/>
          </p:cNvSpPr>
          <p:nvPr>
            <p:ph type="ftr" sz="quarter" idx="11"/>
          </p:nvPr>
        </p:nvSpPr>
        <p:spPr/>
        <p:txBody>
          <a:bodyPr/>
          <a:lstStyle/>
          <a:p>
            <a:r>
              <a:rPr lang="en-US"/>
              <a:t>PHY 711  Fall 2024 -- Lecture 12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9/20/2024</a:t>
            </a:r>
            <a:endParaRPr lang="en-US" dirty="0"/>
          </a:p>
        </p:txBody>
      </p:sp>
      <p:sp>
        <p:nvSpPr>
          <p:cNvPr id="8" name="Footer Placeholder 7"/>
          <p:cNvSpPr>
            <a:spLocks noGrp="1"/>
          </p:cNvSpPr>
          <p:nvPr>
            <p:ph type="ftr" sz="quarter" idx="11"/>
          </p:nvPr>
        </p:nvSpPr>
        <p:spPr/>
        <p:txBody>
          <a:bodyPr/>
          <a:lstStyle/>
          <a:p>
            <a:r>
              <a:rPr lang="en-US"/>
              <a:t>PHY 711  Fall 2024 -- Lecture 12</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9/20/2024</a:t>
            </a:r>
            <a:endParaRPr lang="en-US" dirty="0"/>
          </a:p>
        </p:txBody>
      </p:sp>
      <p:sp>
        <p:nvSpPr>
          <p:cNvPr id="4" name="Footer Placeholder 3"/>
          <p:cNvSpPr>
            <a:spLocks noGrp="1"/>
          </p:cNvSpPr>
          <p:nvPr>
            <p:ph type="ftr" sz="quarter" idx="11"/>
          </p:nvPr>
        </p:nvSpPr>
        <p:spPr/>
        <p:txBody>
          <a:bodyPr/>
          <a:lstStyle/>
          <a:p>
            <a:r>
              <a:rPr lang="en-US"/>
              <a:t>PHY 711  Fall 2024 -- Lecture 12</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9/20/2024</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2024 -- Lecture 12</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9/20/2024</a:t>
            </a:r>
            <a:endParaRPr lang="en-US" dirty="0"/>
          </a:p>
        </p:txBody>
      </p:sp>
      <p:sp>
        <p:nvSpPr>
          <p:cNvPr id="6" name="Footer Placeholder 5"/>
          <p:cNvSpPr>
            <a:spLocks noGrp="1"/>
          </p:cNvSpPr>
          <p:nvPr>
            <p:ph type="ftr" sz="quarter" idx="11"/>
          </p:nvPr>
        </p:nvSpPr>
        <p:spPr/>
        <p:txBody>
          <a:bodyPr/>
          <a:lstStyle/>
          <a:p>
            <a:r>
              <a:rPr lang="en-US"/>
              <a:t>PHY 711  Fall 2024 -- Lecture 12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9/20/2024</a:t>
            </a:r>
            <a:endParaRPr lang="en-US" dirty="0"/>
          </a:p>
        </p:txBody>
      </p:sp>
      <p:sp>
        <p:nvSpPr>
          <p:cNvPr id="6" name="Footer Placeholder 5"/>
          <p:cNvSpPr>
            <a:spLocks noGrp="1"/>
          </p:cNvSpPr>
          <p:nvPr>
            <p:ph type="ftr" sz="quarter" idx="11"/>
          </p:nvPr>
        </p:nvSpPr>
        <p:spPr/>
        <p:txBody>
          <a:bodyPr/>
          <a:lstStyle/>
          <a:p>
            <a:r>
              <a:rPr lang="en-US"/>
              <a:t>PHY 711  Fall 2024 -- Lecture 12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9/20/2024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 Lecture 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Euler_angle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0.wmf"/><Relationship Id="rId3" Type="http://schemas.openxmlformats.org/officeDocument/2006/relationships/oleObject" Target="../embeddings/oleObject13.bin"/><Relationship Id="rId7" Type="http://schemas.openxmlformats.org/officeDocument/2006/relationships/image" Target="../media/image17.wmf"/><Relationship Id="rId12" Type="http://schemas.openxmlformats.org/officeDocument/2006/relationships/oleObject" Target="../embeddings/oleObject17.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oleObject" Target="../embeddings/oleObject14.bin"/><Relationship Id="rId11" Type="http://schemas.openxmlformats.org/officeDocument/2006/relationships/image" Target="../media/image19.wmf"/><Relationship Id="rId5" Type="http://schemas.openxmlformats.org/officeDocument/2006/relationships/image" Target="../media/image14.png"/><Relationship Id="rId10" Type="http://schemas.openxmlformats.org/officeDocument/2006/relationships/oleObject" Target="../embeddings/oleObject16.bin"/><Relationship Id="rId4" Type="http://schemas.openxmlformats.org/officeDocument/2006/relationships/image" Target="../media/image16.wmf"/><Relationship Id="rId9" Type="http://schemas.openxmlformats.org/officeDocument/2006/relationships/image" Target="../media/image18.wmf"/></Relationships>
</file>

<file path=ppt/slides/_rels/slide13.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oleObject" Target="../embeddings/oleObject19.bin"/><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7.wmf"/><Relationship Id="rId3" Type="http://schemas.openxmlformats.org/officeDocument/2006/relationships/oleObject" Target="../embeddings/oleObject21.bin"/><Relationship Id="rId7" Type="http://schemas.openxmlformats.org/officeDocument/2006/relationships/image" Target="../media/image24.wmf"/><Relationship Id="rId12" Type="http://schemas.openxmlformats.org/officeDocument/2006/relationships/oleObject" Target="../embeddings/oleObject25.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oleObject" Target="../embeddings/oleObject22.bin"/><Relationship Id="rId11" Type="http://schemas.openxmlformats.org/officeDocument/2006/relationships/image" Target="../media/image26.wmf"/><Relationship Id="rId5" Type="http://schemas.openxmlformats.org/officeDocument/2006/relationships/image" Target="../media/image14.png"/><Relationship Id="rId10" Type="http://schemas.openxmlformats.org/officeDocument/2006/relationships/oleObject" Target="../embeddings/oleObject24.bin"/><Relationship Id="rId4" Type="http://schemas.openxmlformats.org/officeDocument/2006/relationships/image" Target="../media/image16.wmf"/><Relationship Id="rId9" Type="http://schemas.openxmlformats.org/officeDocument/2006/relationships/image" Target="../media/image2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27.bin"/><Relationship Id="rId4" Type="http://schemas.openxmlformats.org/officeDocument/2006/relationships/image" Target="../media/image28.wmf"/></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Euler_angle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wmf"/><Relationship Id="rId5" Type="http://schemas.openxmlformats.org/officeDocument/2006/relationships/oleObject" Target="../embeddings/oleObject28.bin"/><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oleObject" Target="../embeddings/oleObject31.bin"/><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36.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oleObject" Target="../embeddings/oleObject33.bin"/><Relationship Id="rId5" Type="http://schemas.openxmlformats.org/officeDocument/2006/relationships/image" Target="../media/image35.png"/><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4.bin"/><Relationship Id="rId1" Type="http://schemas.openxmlformats.org/officeDocument/2006/relationships/slideLayout" Target="../slideLayouts/slideLayout7.xml"/><Relationship Id="rId5" Type="http://schemas.openxmlformats.org/officeDocument/2006/relationships/image" Target="../media/image33.wmf"/><Relationship Id="rId4"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5.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0.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oleObject" Target="../embeddings/oleObject36.bin"/><Relationship Id="rId7" Type="http://schemas.openxmlformats.org/officeDocument/2006/relationships/image" Target="../media/image42.w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oleObject" Target="../embeddings/oleObject37.bin"/><Relationship Id="rId11" Type="http://schemas.openxmlformats.org/officeDocument/2006/relationships/image" Target="../media/image44.wmf"/><Relationship Id="rId5" Type="http://schemas.openxmlformats.org/officeDocument/2006/relationships/image" Target="../media/image35.png"/><Relationship Id="rId10" Type="http://schemas.openxmlformats.org/officeDocument/2006/relationships/oleObject" Target="../embeddings/oleObject39.bin"/><Relationship Id="rId4" Type="http://schemas.openxmlformats.org/officeDocument/2006/relationships/image" Target="../media/image41.wmf"/><Relationship Id="rId9" Type="http://schemas.openxmlformats.org/officeDocument/2006/relationships/image" Target="../media/image43.w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6.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45.png"/><Relationship Id="rId5" Type="http://schemas.openxmlformats.org/officeDocument/2006/relationships/hyperlink" Target="http://www.physics.usyd.edu.au/~cross/SPINNING%20TOPS.htm" TargetMode="External"/><Relationship Id="rId4"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wmf"/></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49.png"/><Relationship Id="rId5" Type="http://schemas.openxmlformats.org/officeDocument/2006/relationships/hyperlink" Target="https://drive.google.com/file/d/0B14RyYwpwSDNcXdxTWl3OExHX1k/view" TargetMode="External"/><Relationship Id="rId4"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7.wmf"/><Relationship Id="rId5" Type="http://schemas.openxmlformats.org/officeDocument/2006/relationships/oleObject" Target="../embeddings/oleObject42.bin"/><Relationship Id="rId4" Type="http://schemas.openxmlformats.org/officeDocument/2006/relationships/image" Target="../media/image50.w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10.bin"/><Relationship Id="rId1" Type="http://schemas.openxmlformats.org/officeDocument/2006/relationships/slideLayout" Target="../slideLayouts/slideLayout7.xml"/><Relationship Id="rId6" Type="http://schemas.openxmlformats.org/officeDocument/2006/relationships/oleObject" Target="../embeddings/oleObject12.bin"/><Relationship Id="rId5" Type="http://schemas.openxmlformats.org/officeDocument/2006/relationships/image" Target="../media/image12.w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9/20/2024</a:t>
            </a:r>
            <a:endParaRPr lang="en-US" dirty="0"/>
          </a:p>
        </p:txBody>
      </p:sp>
      <p:sp>
        <p:nvSpPr>
          <p:cNvPr id="3" name="Footer Placeholder 2"/>
          <p:cNvSpPr>
            <a:spLocks noGrp="1"/>
          </p:cNvSpPr>
          <p:nvPr>
            <p:ph type="ftr" sz="quarter" idx="11"/>
          </p:nvPr>
        </p:nvSpPr>
        <p:spPr/>
        <p:txBody>
          <a:bodyPr/>
          <a:lstStyle/>
          <a:p>
            <a:r>
              <a:rPr lang="en-US"/>
              <a:t>PHY 711  Fall 2024 --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117693"/>
            <a:ext cx="8915400" cy="538609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3200" b="1" dirty="0"/>
              <a:t>Notes for Lecture 12 – Chap. 5 (F &amp;W)</a:t>
            </a:r>
            <a:endParaRPr lang="en-US" sz="3200" b="1" dirty="0">
              <a:solidFill>
                <a:schemeClr val="folHlink"/>
              </a:solidFill>
            </a:endParaRPr>
          </a:p>
          <a:p>
            <a:pPr marL="457200" lvl="2" algn="ctr">
              <a:spcBef>
                <a:spcPct val="50000"/>
              </a:spcBef>
            </a:pPr>
            <a:r>
              <a:rPr lang="en-US" sz="3200" b="1" dirty="0">
                <a:solidFill>
                  <a:schemeClr val="folHlink"/>
                </a:solidFill>
              </a:rPr>
              <a:t>Rotational motion of rigid bodies</a:t>
            </a:r>
          </a:p>
          <a:p>
            <a:pPr marL="971550" lvl="2" indent="-514350">
              <a:spcBef>
                <a:spcPct val="50000"/>
              </a:spcBef>
              <a:buFont typeface="+mj-lt"/>
              <a:buAutoNum type="arabicPeriod"/>
            </a:pPr>
            <a:endParaRPr lang="en-US" sz="2400" b="1" dirty="0">
              <a:solidFill>
                <a:schemeClr val="folHlink"/>
              </a:solidFill>
            </a:endParaRPr>
          </a:p>
          <a:p>
            <a:pPr marL="971550" lvl="2" indent="-514350">
              <a:spcBef>
                <a:spcPct val="50000"/>
              </a:spcBef>
              <a:buFont typeface="+mj-lt"/>
              <a:buAutoNum type="arabicPeriod"/>
            </a:pPr>
            <a:r>
              <a:rPr lang="en-US" sz="2400" b="1" dirty="0">
                <a:solidFill>
                  <a:schemeClr val="folHlink"/>
                </a:solidFill>
              </a:rPr>
              <a:t>Review of rigid body motion </a:t>
            </a:r>
          </a:p>
          <a:p>
            <a:pPr marL="971550" lvl="2" indent="-514350">
              <a:spcBef>
                <a:spcPct val="50000"/>
              </a:spcBef>
              <a:buFont typeface="+mj-lt"/>
              <a:buAutoNum type="arabicPeriod"/>
            </a:pPr>
            <a:r>
              <a:rPr lang="en-US" sz="2400" b="1" dirty="0">
                <a:solidFill>
                  <a:schemeClr val="folHlink"/>
                </a:solidFill>
              </a:rPr>
              <a:t>Euler angles</a:t>
            </a:r>
            <a:endParaRPr lang="en-US" sz="2400" b="1" dirty="0">
              <a:solidFill>
                <a:schemeClr val="folHlink"/>
              </a:solidFill>
              <a:sym typeface="Wingdings" pitchFamily="2" charset="2"/>
            </a:endParaRPr>
          </a:p>
          <a:p>
            <a:pPr marL="971550" lvl="2" indent="-514350">
              <a:spcBef>
                <a:spcPct val="50000"/>
              </a:spcBef>
              <a:buFont typeface="+mj-lt"/>
              <a:buAutoNum type="arabicPeriod"/>
            </a:pPr>
            <a:r>
              <a:rPr lang="en-US" sz="2400" b="1" dirty="0">
                <a:solidFill>
                  <a:schemeClr val="folHlink"/>
                </a:solidFill>
                <a:sym typeface="Wingdings" pitchFamily="2" charset="2"/>
              </a:rPr>
              <a:t>Symmetric top motion</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9/20/2024</a:t>
            </a:r>
            <a:endParaRPr lang="en-US" dirty="0"/>
          </a:p>
        </p:txBody>
      </p:sp>
      <p:sp>
        <p:nvSpPr>
          <p:cNvPr id="3" name="Footer Placeholder 2"/>
          <p:cNvSpPr>
            <a:spLocks noGrp="1"/>
          </p:cNvSpPr>
          <p:nvPr>
            <p:ph type="ftr" sz="quarter" idx="11"/>
          </p:nvPr>
        </p:nvSpPr>
        <p:spPr/>
        <p:txBody>
          <a:bodyPr/>
          <a:lstStyle/>
          <a:p>
            <a:r>
              <a:rPr lang="en-US"/>
              <a:t>PHY 711  Fall 2024 --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304800" y="457200"/>
            <a:ext cx="8001000" cy="830997"/>
          </a:xfrm>
          <a:prstGeom prst="rect">
            <a:avLst/>
          </a:prstGeom>
          <a:noFill/>
        </p:spPr>
        <p:txBody>
          <a:bodyPr wrap="square" rtlCol="0">
            <a:spAutoFit/>
          </a:bodyPr>
          <a:lstStyle/>
          <a:p>
            <a:r>
              <a:rPr lang="en-US" sz="2400" dirty="0">
                <a:latin typeface="+mj-lt"/>
              </a:rPr>
              <a:t>Transformation between body-fixed and inertial coordinate systems – Euler angles</a:t>
            </a:r>
          </a:p>
        </p:txBody>
      </p:sp>
      <p:sp>
        <p:nvSpPr>
          <p:cNvPr id="6" name="TextBox 5"/>
          <p:cNvSpPr txBox="1"/>
          <p:nvPr/>
        </p:nvSpPr>
        <p:spPr>
          <a:xfrm>
            <a:off x="152400" y="5638800"/>
            <a:ext cx="6477000" cy="457200"/>
          </a:xfrm>
          <a:prstGeom prst="rect">
            <a:avLst/>
          </a:prstGeom>
          <a:noFill/>
        </p:spPr>
        <p:txBody>
          <a:bodyPr wrap="square" rtlCol="0">
            <a:spAutoFit/>
          </a:bodyPr>
          <a:lstStyle/>
          <a:p>
            <a:r>
              <a:rPr lang="en-US" sz="2400" dirty="0">
                <a:latin typeface="+mj-lt"/>
                <a:hlinkClick r:id="rId3"/>
              </a:rPr>
              <a:t>http://en.wikipedia.org/wiki/Euler_angles</a:t>
            </a:r>
            <a:endParaRPr lang="en-US" sz="2400" dirty="0">
              <a:latin typeface="+mj-lt"/>
            </a:endParaRPr>
          </a:p>
        </p:txBody>
      </p:sp>
      <p:sp>
        <p:nvSpPr>
          <p:cNvPr id="7" name="TextBox 6"/>
          <p:cNvSpPr txBox="1"/>
          <p:nvPr/>
        </p:nvSpPr>
        <p:spPr>
          <a:xfrm>
            <a:off x="2027767" y="1447800"/>
            <a:ext cx="3429000" cy="457200"/>
          </a:xfrm>
          <a:prstGeom prst="rect">
            <a:avLst/>
          </a:prstGeom>
          <a:noFill/>
        </p:spPr>
        <p:txBody>
          <a:bodyPr wrap="square" rtlCol="0">
            <a:spAutoFit/>
          </a:bodyPr>
          <a:lstStyle/>
          <a:p>
            <a:r>
              <a:rPr lang="en-US" sz="2400" b="1" dirty="0">
                <a:solidFill>
                  <a:srgbClr val="00B0F0"/>
                </a:solidFill>
                <a:latin typeface="+mj-lt"/>
              </a:rPr>
              <a:t>inertial</a:t>
            </a:r>
          </a:p>
        </p:txBody>
      </p:sp>
      <p:grpSp>
        <p:nvGrpSpPr>
          <p:cNvPr id="22" name="Group 21"/>
          <p:cNvGrpSpPr/>
          <p:nvPr/>
        </p:nvGrpSpPr>
        <p:grpSpPr>
          <a:xfrm>
            <a:off x="228600" y="1447800"/>
            <a:ext cx="3589868" cy="3863340"/>
            <a:chOff x="228600" y="1447800"/>
            <a:chExt cx="3589868" cy="3863340"/>
          </a:xfrm>
        </p:grpSpPr>
        <p:pic>
          <p:nvPicPr>
            <p:cNvPr id="240642" name="Picture 2" descr="http://upload.wikimedia.org/wikipedia/commons/thumb/a/a1/Eulerangles.svg/300px-Eulerangle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4" name="TextBox 1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5" name="Straight Arrow Connector 1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8" name="Straight Arrow Connector 17"/>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30C2530E-2967-4268-886B-7867BD0EC20B}"/>
              </a:ext>
            </a:extLst>
          </p:cNvPr>
          <p:cNvSpPr/>
          <p:nvPr/>
        </p:nvSpPr>
        <p:spPr>
          <a:xfrm>
            <a:off x="4438650" y="1408132"/>
            <a:ext cx="4572000" cy="3970318"/>
          </a:xfrm>
          <a:prstGeom prst="rect">
            <a:avLst/>
          </a:prstGeom>
        </p:spPr>
        <p:txBody>
          <a:bodyPr>
            <a:spAutoFit/>
          </a:bodyPr>
          <a:lstStyle/>
          <a:p>
            <a:r>
              <a:rPr lang="en-US" dirty="0"/>
              <a:t>Comment – Since this is an old and intriguing subject, there are a lot of terminologies and conventions, not all of which are compatible.    We are following the convention found in most quantum mechanics texts and NOT the convention found in most classical mechanics texts.    Euler’s main point is that any rotation can be described by 3 successive rotations about 3 different (not necessarily orthogonal) axes.   In this case, one is along the inertial z axis and another is along the body fixed Z axis.    The middle rotation is along an intermediate N axis.</a:t>
            </a:r>
          </a:p>
        </p:txBody>
      </p:sp>
    </p:spTree>
    <p:extLst>
      <p:ext uri="{BB962C8B-B14F-4D97-AF65-F5344CB8AC3E}">
        <p14:creationId xmlns:p14="http://schemas.microsoft.com/office/powerpoint/2010/main" val="1345877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5CBA79-261A-429D-AAA7-0C96E1F3CE82}"/>
              </a:ext>
            </a:extLst>
          </p:cNvPr>
          <p:cNvSpPr>
            <a:spLocks noGrp="1"/>
          </p:cNvSpPr>
          <p:nvPr>
            <p:ph type="dt" sz="half" idx="10"/>
          </p:nvPr>
        </p:nvSpPr>
        <p:spPr/>
        <p:txBody>
          <a:bodyPr/>
          <a:lstStyle/>
          <a:p>
            <a:r>
              <a:rPr lang="en-US"/>
              <a:t>9/20/2024</a:t>
            </a:r>
            <a:endParaRPr lang="en-US" dirty="0"/>
          </a:p>
        </p:txBody>
      </p:sp>
      <p:sp>
        <p:nvSpPr>
          <p:cNvPr id="3" name="Footer Placeholder 2">
            <a:extLst>
              <a:ext uri="{FF2B5EF4-FFF2-40B4-BE49-F238E27FC236}">
                <a16:creationId xmlns:a16="http://schemas.microsoft.com/office/drawing/2014/main" id="{964C3DAD-7369-4A4C-81B3-8548F2AF34E3}"/>
              </a:ext>
            </a:extLst>
          </p:cNvPr>
          <p:cNvSpPr>
            <a:spLocks noGrp="1"/>
          </p:cNvSpPr>
          <p:nvPr>
            <p:ph type="ftr" sz="quarter" idx="11"/>
          </p:nvPr>
        </p:nvSpPr>
        <p:spPr/>
        <p:txBody>
          <a:bodyPr/>
          <a:lstStyle/>
          <a:p>
            <a:r>
              <a:rPr lang="en-US"/>
              <a:t>PHY 711  Fall 2024 -- Lecture 12</a:t>
            </a:r>
            <a:endParaRPr lang="en-US" dirty="0"/>
          </a:p>
        </p:txBody>
      </p:sp>
      <p:sp>
        <p:nvSpPr>
          <p:cNvPr id="4" name="Slide Number Placeholder 3">
            <a:extLst>
              <a:ext uri="{FF2B5EF4-FFF2-40B4-BE49-F238E27FC236}">
                <a16:creationId xmlns:a16="http://schemas.microsoft.com/office/drawing/2014/main" id="{1B9093DA-9C66-47A5-97D5-4117F64420D7}"/>
              </a:ext>
            </a:extLst>
          </p:cNvPr>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a:extLst>
              <a:ext uri="{FF2B5EF4-FFF2-40B4-BE49-F238E27FC236}">
                <a16:creationId xmlns:a16="http://schemas.microsoft.com/office/drawing/2014/main" id="{C7E81276-D63C-4C8E-B727-113123934CBE}"/>
              </a:ext>
            </a:extLst>
          </p:cNvPr>
          <p:cNvSpPr txBox="1"/>
          <p:nvPr/>
        </p:nvSpPr>
        <p:spPr>
          <a:xfrm>
            <a:off x="152400" y="228600"/>
            <a:ext cx="8305800" cy="1200329"/>
          </a:xfrm>
          <a:prstGeom prst="rect">
            <a:avLst/>
          </a:prstGeom>
          <a:noFill/>
        </p:spPr>
        <p:txBody>
          <a:bodyPr wrap="square" rtlCol="0">
            <a:spAutoFit/>
          </a:bodyPr>
          <a:lstStyle/>
          <a:p>
            <a:r>
              <a:rPr lang="en-US" sz="2400" dirty="0">
                <a:latin typeface="+mj-lt"/>
              </a:rPr>
              <a:t>Comment on conventions</a:t>
            </a:r>
          </a:p>
          <a:p>
            <a:endParaRPr lang="en-US" sz="2400" dirty="0">
              <a:latin typeface="+mj-lt"/>
            </a:endParaRPr>
          </a:p>
          <a:p>
            <a:r>
              <a:rPr lang="en-US" sz="2400" dirty="0">
                <a:latin typeface="+mj-lt"/>
              </a:rPr>
              <a:t>       Our diagram                                     On web (for CM)</a:t>
            </a:r>
          </a:p>
        </p:txBody>
      </p:sp>
      <p:grpSp>
        <p:nvGrpSpPr>
          <p:cNvPr id="6" name="Group 5">
            <a:extLst>
              <a:ext uri="{FF2B5EF4-FFF2-40B4-BE49-F238E27FC236}">
                <a16:creationId xmlns:a16="http://schemas.microsoft.com/office/drawing/2014/main" id="{02C9B39B-13DF-4D9F-B85E-739DD609D878}"/>
              </a:ext>
            </a:extLst>
          </p:cNvPr>
          <p:cNvGrpSpPr/>
          <p:nvPr/>
        </p:nvGrpSpPr>
        <p:grpSpPr>
          <a:xfrm>
            <a:off x="228600" y="1447800"/>
            <a:ext cx="3589868" cy="3863340"/>
            <a:chOff x="228600" y="1447800"/>
            <a:chExt cx="3589868" cy="3863340"/>
          </a:xfrm>
        </p:grpSpPr>
        <p:pic>
          <p:nvPicPr>
            <p:cNvPr id="7" name="Picture 2" descr="http://upload.wikimedia.org/wikipedia/commons/thumb/a/a1/Eulerangles.svg/300px-Eulerangles.svg.png">
              <a:extLst>
                <a:ext uri="{FF2B5EF4-FFF2-40B4-BE49-F238E27FC236}">
                  <a16:creationId xmlns:a16="http://schemas.microsoft.com/office/drawing/2014/main" id="{F258F144-E6BA-4441-9048-45B92C672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2773A7-980D-4B7A-87C7-EBB900EDFDB5}"/>
                </a:ext>
              </a:extLst>
            </p:cNvPr>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9" name="TextBox 8">
              <a:extLst>
                <a:ext uri="{FF2B5EF4-FFF2-40B4-BE49-F238E27FC236}">
                  <a16:creationId xmlns:a16="http://schemas.microsoft.com/office/drawing/2014/main" id="{9E60D504-CC08-45AA-B0C0-440F59F61B5C}"/>
                </a:ext>
              </a:extLst>
            </p:cNvPr>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0" name="Straight Arrow Connector 9">
              <a:extLst>
                <a:ext uri="{FF2B5EF4-FFF2-40B4-BE49-F238E27FC236}">
                  <a16:creationId xmlns:a16="http://schemas.microsoft.com/office/drawing/2014/main" id="{6A135293-2826-47F6-B935-A637CE71DD14}"/>
                </a:ext>
              </a:extLst>
            </p:cNvPr>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64EC62C-B04C-49E6-ABDD-12395ACDB740}"/>
                </a:ext>
              </a:extLst>
            </p:cNvPr>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2" name="TextBox 11">
              <a:extLst>
                <a:ext uri="{FF2B5EF4-FFF2-40B4-BE49-F238E27FC236}">
                  <a16:creationId xmlns:a16="http://schemas.microsoft.com/office/drawing/2014/main" id="{E8A53315-8956-449E-A994-AAFBC803C497}"/>
                </a:ext>
              </a:extLst>
            </p:cNvPr>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3" name="Straight Arrow Connector 12">
              <a:extLst>
                <a:ext uri="{FF2B5EF4-FFF2-40B4-BE49-F238E27FC236}">
                  <a16:creationId xmlns:a16="http://schemas.microsoft.com/office/drawing/2014/main" id="{974E4A43-FFD8-4577-A13C-AD7A5735B8EA}"/>
                </a:ext>
              </a:extLst>
            </p:cNvPr>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0B5916-0262-44DF-B9A9-599F3E6A1674}"/>
                </a:ext>
              </a:extLst>
            </p:cNvPr>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5" name="Straight Arrow Connector 14">
              <a:extLst>
                <a:ext uri="{FF2B5EF4-FFF2-40B4-BE49-F238E27FC236}">
                  <a16:creationId xmlns:a16="http://schemas.microsoft.com/office/drawing/2014/main" id="{6A773206-A3CE-4E20-A0B1-9DB3F64D9B49}"/>
                </a:ext>
              </a:extLst>
            </p:cNvPr>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5D73E27-A7E8-4758-AB9E-BDB69207A771}"/>
                </a:ext>
              </a:extLst>
            </p:cNvPr>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02B9F81A-54A6-4EB0-8323-6C97770C1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447800"/>
            <a:ext cx="3581400" cy="4035044"/>
          </a:xfrm>
          <a:prstGeom prst="rect">
            <a:avLst/>
          </a:prstGeom>
        </p:spPr>
      </p:pic>
    </p:spTree>
    <p:extLst>
      <p:ext uri="{BB962C8B-B14F-4D97-AF65-F5344CB8AC3E}">
        <p14:creationId xmlns:p14="http://schemas.microsoft.com/office/powerpoint/2010/main" val="3612244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9/20/2024</a:t>
            </a:r>
            <a:endParaRPr lang="en-US" dirty="0"/>
          </a:p>
        </p:txBody>
      </p:sp>
      <p:sp>
        <p:nvSpPr>
          <p:cNvPr id="3" name="Footer Placeholder 2"/>
          <p:cNvSpPr>
            <a:spLocks noGrp="1"/>
          </p:cNvSpPr>
          <p:nvPr>
            <p:ph type="ftr" sz="quarter" idx="11"/>
          </p:nvPr>
        </p:nvSpPr>
        <p:spPr/>
        <p:txBody>
          <a:bodyPr/>
          <a:lstStyle/>
          <a:p>
            <a:r>
              <a:rPr lang="en-US"/>
              <a:t>PHY 711  Fall 2024 --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420847124"/>
              </p:ext>
            </p:extLst>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0" name=""/>
                      <p:cNvPicPr>
                        <a:picLocks noChangeAspect="1" noChangeArrowheads="1"/>
                      </p:cNvPicPr>
                      <p:nvPr/>
                    </p:nvPicPr>
                    <p:blipFill>
                      <a:blip r:embed="rId4"/>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304800" y="1447800"/>
            <a:ext cx="3513668" cy="3863340"/>
            <a:chOff x="304800" y="1447800"/>
            <a:chExt cx="3513668" cy="3863340"/>
          </a:xfrm>
        </p:grpSpPr>
        <p:pic>
          <p:nvPicPr>
            <p:cNvPr id="19" name="Picture 2" descr="http://upload.wikimedia.org/wikipedia/commons/thumb/a/a1/Eulerangles.svg/300px-Eulerangle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22" name="Straight Arrow Connector 21"/>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24" name="TextBox 2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25" name="Straight Arrow Connector 2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27" name="Straight Arrow Connector 26"/>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2415404574"/>
              </p:ext>
            </p:extLst>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name="数式" r:id="rId6" imgW="164880" imgH="228600" progId="Equation.3">
                  <p:embed/>
                </p:oleObj>
              </mc:Choice>
              <mc:Fallback>
                <p:oleObj name="数式" r:id="rId6" imgW="164880" imgH="228600" progId="Equation.3">
                  <p:embed/>
                  <p:pic>
                    <p:nvPicPr>
                      <p:cNvPr id="0" name=""/>
                      <p:cNvPicPr>
                        <a:picLocks noChangeAspect="1" noChangeArrowheads="1"/>
                      </p:cNvPicPr>
                      <p:nvPr/>
                    </p:nvPicPr>
                    <p:blipFill>
                      <a:blip r:embed="rId7"/>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289932955"/>
              </p:ext>
            </p:extLst>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name="数式" r:id="rId8" imgW="164880" imgH="241200" progId="Equation.3">
                  <p:embed/>
                </p:oleObj>
              </mc:Choice>
              <mc:Fallback>
                <p:oleObj name="数式" r:id="rId8" imgW="164880" imgH="241200" progId="Equation.3">
                  <p:embed/>
                  <p:pic>
                    <p:nvPicPr>
                      <p:cNvPr id="0" name=""/>
                      <p:cNvPicPr>
                        <a:picLocks noChangeAspect="1" noChangeArrowheads="1"/>
                      </p:cNvPicPr>
                      <p:nvPr/>
                    </p:nvPicPr>
                    <p:blipFill>
                      <a:blip r:embed="rId9"/>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710929921"/>
              </p:ext>
            </p:extLst>
          </p:nvPr>
        </p:nvGraphicFramePr>
        <p:xfrm>
          <a:off x="4191000" y="2010569"/>
          <a:ext cx="3128962" cy="550862"/>
        </p:xfrm>
        <a:graphic>
          <a:graphicData uri="http://schemas.openxmlformats.org/presentationml/2006/ole">
            <mc:AlternateContent xmlns:mc="http://schemas.openxmlformats.org/markup-compatibility/2006">
              <mc:Choice xmlns:v="urn:schemas-microsoft-com:vml" Requires="v">
                <p:oleObj name="数式" r:id="rId10" imgW="1333440" imgH="241200" progId="Equation.3">
                  <p:embed/>
                </p:oleObj>
              </mc:Choice>
              <mc:Fallback>
                <p:oleObj name="数式" r:id="rId10" imgW="1333440" imgH="241200" progId="Equation.3">
                  <p:embed/>
                  <p:pic>
                    <p:nvPicPr>
                      <p:cNvPr id="0" name=""/>
                      <p:cNvPicPr>
                        <a:picLocks noChangeAspect="1" noChangeArrowheads="1"/>
                      </p:cNvPicPr>
                      <p:nvPr/>
                    </p:nvPicPr>
                    <p:blipFill>
                      <a:blip r:embed="rId11"/>
                      <a:srcRect/>
                      <a:stretch>
                        <a:fillRect/>
                      </a:stretch>
                    </p:blipFill>
                    <p:spPr bwMode="auto">
                      <a:xfrm>
                        <a:off x="4191000" y="2010569"/>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3818468" y="3379470"/>
            <a:ext cx="4868332" cy="830997"/>
          </a:xfrm>
          <a:prstGeom prst="rect">
            <a:avLst/>
          </a:prstGeom>
          <a:noFill/>
        </p:spPr>
        <p:txBody>
          <a:bodyPr wrap="square" rtlCol="0">
            <a:spAutoFit/>
          </a:bodyPr>
          <a:lstStyle/>
          <a:p>
            <a:r>
              <a:rPr lang="en-US" sz="2400" dirty="0">
                <a:latin typeface="+mj-lt"/>
              </a:rPr>
              <a:t>Need to express all components in body-fixed frame:</a:t>
            </a:r>
          </a:p>
        </p:txBody>
      </p:sp>
      <p:graphicFrame>
        <p:nvGraphicFramePr>
          <p:cNvPr id="20" name="Object 19"/>
          <p:cNvGraphicFramePr>
            <a:graphicFrameLocks noChangeAspect="1"/>
          </p:cNvGraphicFramePr>
          <p:nvPr>
            <p:extLst>
              <p:ext uri="{D42A27DB-BD31-4B8C-83A1-F6EECF244321}">
                <p14:modId xmlns:p14="http://schemas.microsoft.com/office/powerpoint/2010/main" val="2258274159"/>
              </p:ext>
            </p:extLst>
          </p:nvPr>
        </p:nvGraphicFramePr>
        <p:xfrm>
          <a:off x="4438650" y="4451823"/>
          <a:ext cx="3797299" cy="600438"/>
        </p:xfrm>
        <a:graphic>
          <a:graphicData uri="http://schemas.openxmlformats.org/presentationml/2006/ole">
            <mc:AlternateContent xmlns:mc="http://schemas.openxmlformats.org/markup-compatibility/2006">
              <mc:Choice xmlns:v="urn:schemas-microsoft-com:vml" Requires="v">
                <p:oleObj name="Equation" r:id="rId12" imgW="2031840" imgH="330120" progId="Equation.DSMT4">
                  <p:embed/>
                </p:oleObj>
              </mc:Choice>
              <mc:Fallback>
                <p:oleObj name="Equation" r:id="rId12" imgW="2031840" imgH="330120" progId="Equation.DSMT4">
                  <p:embed/>
                  <p:pic>
                    <p:nvPicPr>
                      <p:cNvPr id="0" name=""/>
                      <p:cNvPicPr>
                        <a:picLocks noChangeAspect="1" noChangeArrowheads="1"/>
                      </p:cNvPicPr>
                      <p:nvPr/>
                    </p:nvPicPr>
                    <p:blipFill>
                      <a:blip r:embed="rId13"/>
                      <a:srcRect/>
                      <a:stretch>
                        <a:fillRect/>
                      </a:stretch>
                    </p:blipFill>
                    <p:spPr bwMode="auto">
                      <a:xfrm>
                        <a:off x="4438650" y="4451823"/>
                        <a:ext cx="3797299" cy="6004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5130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9/20/2024</a:t>
            </a:r>
            <a:endParaRPr lang="en-US" dirty="0"/>
          </a:p>
        </p:txBody>
      </p:sp>
      <p:sp>
        <p:nvSpPr>
          <p:cNvPr id="3" name="Footer Placeholder 2"/>
          <p:cNvSpPr>
            <a:spLocks noGrp="1"/>
          </p:cNvSpPr>
          <p:nvPr>
            <p:ph type="ftr" sz="quarter" idx="11"/>
          </p:nvPr>
        </p:nvSpPr>
        <p:spPr/>
        <p:txBody>
          <a:bodyPr/>
          <a:lstStyle/>
          <a:p>
            <a:r>
              <a:rPr lang="en-US"/>
              <a:t>PHY 711  Fall 2024 --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54865882"/>
              </p:ext>
            </p:extLst>
          </p:nvPr>
        </p:nvGraphicFramePr>
        <p:xfrm>
          <a:off x="851338" y="640556"/>
          <a:ext cx="3128963" cy="550863"/>
        </p:xfrm>
        <a:graphic>
          <a:graphicData uri="http://schemas.openxmlformats.org/presentationml/2006/ole">
            <mc:AlternateContent xmlns:mc="http://schemas.openxmlformats.org/markup-compatibility/2006">
              <mc:Choice xmlns:v="urn:schemas-microsoft-com:vml" Requires="v">
                <p:oleObj name="数式" r:id="rId3" imgW="1333440" imgH="241200" progId="Equation.3">
                  <p:embed/>
                </p:oleObj>
              </mc:Choice>
              <mc:Fallback>
                <p:oleObj name="数式" r:id="rId3" imgW="133344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338" y="640556"/>
                        <a:ext cx="31289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36903173"/>
              </p:ext>
            </p:extLst>
          </p:nvPr>
        </p:nvGraphicFramePr>
        <p:xfrm>
          <a:off x="838200" y="1301750"/>
          <a:ext cx="4878388" cy="1830388"/>
        </p:xfrm>
        <a:graphic>
          <a:graphicData uri="http://schemas.openxmlformats.org/presentationml/2006/ole">
            <mc:AlternateContent xmlns:mc="http://schemas.openxmlformats.org/markup-compatibility/2006">
              <mc:Choice xmlns:v="urn:schemas-microsoft-com:vml" Requires="v">
                <p:oleObj name="数式" r:id="rId5" imgW="2425680" imgH="939600" progId="Equation.3">
                  <p:embed/>
                </p:oleObj>
              </mc:Choice>
              <mc:Fallback>
                <p:oleObj name="数式" r:id="rId5" imgW="2425680" imgH="939600" progId="Equation.3">
                  <p:embed/>
                  <p:pic>
                    <p:nvPicPr>
                      <p:cNvPr id="0" name=""/>
                      <p:cNvPicPr>
                        <a:picLocks noChangeAspect="1" noChangeArrowheads="1"/>
                      </p:cNvPicPr>
                      <p:nvPr/>
                    </p:nvPicPr>
                    <p:blipFill>
                      <a:blip r:embed="rId6"/>
                      <a:srcRect/>
                      <a:stretch>
                        <a:fillRect/>
                      </a:stretch>
                    </p:blipFill>
                    <p:spPr bwMode="auto">
                      <a:xfrm>
                        <a:off x="838200" y="1301750"/>
                        <a:ext cx="4878388"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80884161"/>
              </p:ext>
            </p:extLst>
          </p:nvPr>
        </p:nvGraphicFramePr>
        <p:xfrm>
          <a:off x="1293812" y="3352800"/>
          <a:ext cx="4878388" cy="2819400"/>
        </p:xfrm>
        <a:graphic>
          <a:graphicData uri="http://schemas.openxmlformats.org/presentationml/2006/ole">
            <mc:AlternateContent xmlns:mc="http://schemas.openxmlformats.org/markup-compatibility/2006">
              <mc:Choice xmlns:v="urn:schemas-microsoft-com:vml" Requires="v">
                <p:oleObj name="数式" r:id="rId7" imgW="2425680" imgH="1447560" progId="Equation.3">
                  <p:embed/>
                </p:oleObj>
              </mc:Choice>
              <mc:Fallback>
                <p:oleObj name="数式" r:id="rId7" imgW="2425680" imgH="1447560" progId="Equation.3">
                  <p:embed/>
                  <p:pic>
                    <p:nvPicPr>
                      <p:cNvPr id="0" name=""/>
                      <p:cNvPicPr>
                        <a:picLocks noChangeAspect="1" noChangeArrowheads="1"/>
                      </p:cNvPicPr>
                      <p:nvPr/>
                    </p:nvPicPr>
                    <p:blipFill>
                      <a:blip r:embed="rId8"/>
                      <a:srcRect/>
                      <a:stretch>
                        <a:fillRect/>
                      </a:stretch>
                    </p:blipFill>
                    <p:spPr bwMode="auto">
                      <a:xfrm>
                        <a:off x="1293812" y="3352800"/>
                        <a:ext cx="48783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5D4EE23A-BD63-326F-681D-BAD4C82D8F93}"/>
              </a:ext>
            </a:extLst>
          </p:cNvPr>
          <p:cNvSpPr txBox="1"/>
          <p:nvPr/>
        </p:nvSpPr>
        <p:spPr>
          <a:xfrm>
            <a:off x="838200" y="136744"/>
            <a:ext cx="7696200" cy="457200"/>
          </a:xfrm>
          <a:prstGeom prst="rect">
            <a:avLst/>
          </a:prstGeom>
          <a:noFill/>
        </p:spPr>
        <p:txBody>
          <a:bodyPr wrap="square" rtlCol="0">
            <a:spAutoFit/>
          </a:bodyPr>
          <a:lstStyle/>
          <a:p>
            <a:r>
              <a:rPr lang="en-US" sz="2400" dirty="0">
                <a:latin typeface="+mj-lt"/>
              </a:rPr>
              <a:t>When the dust clears --</a:t>
            </a:r>
          </a:p>
        </p:txBody>
      </p:sp>
    </p:spTree>
    <p:extLst>
      <p:ext uri="{BB962C8B-B14F-4D97-AF65-F5344CB8AC3E}">
        <p14:creationId xmlns:p14="http://schemas.microsoft.com/office/powerpoint/2010/main" val="315821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9/20/2024</a:t>
            </a:r>
            <a:endParaRPr lang="en-US" dirty="0"/>
          </a:p>
        </p:txBody>
      </p:sp>
      <p:sp>
        <p:nvSpPr>
          <p:cNvPr id="3" name="Footer Placeholder 2"/>
          <p:cNvSpPr>
            <a:spLocks noGrp="1"/>
          </p:cNvSpPr>
          <p:nvPr>
            <p:ph type="ftr" sz="quarter" idx="11"/>
          </p:nvPr>
        </p:nvSpPr>
        <p:spPr/>
        <p:txBody>
          <a:bodyPr/>
          <a:lstStyle/>
          <a:p>
            <a:r>
              <a:rPr lang="en-US"/>
              <a:t>PHY 711  Fall 2024 --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863355127"/>
              </p:ext>
            </p:extLst>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0" name=""/>
                      <p:cNvPicPr>
                        <a:picLocks noChangeAspect="1" noChangeArrowheads="1"/>
                      </p:cNvPicPr>
                      <p:nvPr/>
                    </p:nvPicPr>
                    <p:blipFill>
                      <a:blip r:embed="rId4"/>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304800" y="1447800"/>
            <a:ext cx="3513668" cy="3863340"/>
            <a:chOff x="304800" y="1447800"/>
            <a:chExt cx="3513668" cy="3863340"/>
          </a:xfrm>
        </p:grpSpPr>
        <p:pic>
          <p:nvPicPr>
            <p:cNvPr id="19" name="Picture 2" descr="http://upload.wikimedia.org/wikipedia/commons/thumb/a/a1/Eulerangles.svg/300px-Eulerangle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22" name="Straight Arrow Connector 21"/>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24" name="TextBox 2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25" name="Straight Arrow Connector 2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27" name="Straight Arrow Connector 26"/>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968527042"/>
              </p:ext>
            </p:extLst>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name="数式" r:id="rId6" imgW="164880" imgH="228600" progId="Equation.3">
                  <p:embed/>
                </p:oleObj>
              </mc:Choice>
              <mc:Fallback>
                <p:oleObj name="数式" r:id="rId6" imgW="164880" imgH="228600" progId="Equation.3">
                  <p:embed/>
                  <p:pic>
                    <p:nvPicPr>
                      <p:cNvPr id="0" name=""/>
                      <p:cNvPicPr>
                        <a:picLocks noChangeAspect="1" noChangeArrowheads="1"/>
                      </p:cNvPicPr>
                      <p:nvPr/>
                    </p:nvPicPr>
                    <p:blipFill>
                      <a:blip r:embed="rId7"/>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208131730"/>
              </p:ext>
            </p:extLst>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name="数式" r:id="rId8" imgW="164880" imgH="241200" progId="Equation.3">
                  <p:embed/>
                </p:oleObj>
              </mc:Choice>
              <mc:Fallback>
                <p:oleObj name="数式" r:id="rId8" imgW="164880" imgH="241200" progId="Equation.3">
                  <p:embed/>
                  <p:pic>
                    <p:nvPicPr>
                      <p:cNvPr id="0" name=""/>
                      <p:cNvPicPr>
                        <a:picLocks noChangeAspect="1" noChangeArrowheads="1"/>
                      </p:cNvPicPr>
                      <p:nvPr/>
                    </p:nvPicPr>
                    <p:blipFill>
                      <a:blip r:embed="rId9"/>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504670030"/>
              </p:ext>
            </p:extLst>
          </p:nvPr>
        </p:nvGraphicFramePr>
        <p:xfrm>
          <a:off x="2819400" y="361157"/>
          <a:ext cx="3128962" cy="550862"/>
        </p:xfrm>
        <a:graphic>
          <a:graphicData uri="http://schemas.openxmlformats.org/presentationml/2006/ole">
            <mc:AlternateContent xmlns:mc="http://schemas.openxmlformats.org/markup-compatibility/2006">
              <mc:Choice xmlns:v="urn:schemas-microsoft-com:vml" Requires="v">
                <p:oleObj name="数式" r:id="rId10" imgW="1333440" imgH="241200" progId="Equation.3">
                  <p:embed/>
                </p:oleObj>
              </mc:Choice>
              <mc:Fallback>
                <p:oleObj name="数式" r:id="rId10" imgW="1333440" imgH="241200" progId="Equation.3">
                  <p:embed/>
                  <p:pic>
                    <p:nvPicPr>
                      <p:cNvPr id="0" name=""/>
                      <p:cNvPicPr>
                        <a:picLocks noChangeAspect="1" noChangeArrowheads="1"/>
                      </p:cNvPicPr>
                      <p:nvPr/>
                    </p:nvPicPr>
                    <p:blipFill>
                      <a:blip r:embed="rId11"/>
                      <a:srcRect/>
                      <a:stretch>
                        <a:fillRect/>
                      </a:stretch>
                    </p:blipFill>
                    <p:spPr bwMode="auto">
                      <a:xfrm>
                        <a:off x="2819400" y="361157"/>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08848336"/>
              </p:ext>
            </p:extLst>
          </p:nvPr>
        </p:nvGraphicFramePr>
        <p:xfrm>
          <a:off x="3445832" y="1212850"/>
          <a:ext cx="5698168" cy="2146300"/>
        </p:xfrm>
        <a:graphic>
          <a:graphicData uri="http://schemas.openxmlformats.org/presentationml/2006/ole">
            <mc:AlternateContent xmlns:mc="http://schemas.openxmlformats.org/markup-compatibility/2006">
              <mc:Choice xmlns:v="urn:schemas-microsoft-com:vml" Requires="v">
                <p:oleObj name="Equation" r:id="rId12" imgW="3200400" imgH="1244520" progId="Equation.DSMT4">
                  <p:embed/>
                </p:oleObj>
              </mc:Choice>
              <mc:Fallback>
                <p:oleObj name="Equation" r:id="rId12" imgW="3200400" imgH="1244520" progId="Equation.DSMT4">
                  <p:embed/>
                  <p:pic>
                    <p:nvPicPr>
                      <p:cNvPr id="0" name=""/>
                      <p:cNvPicPr>
                        <a:picLocks noChangeAspect="1" noChangeArrowheads="1"/>
                      </p:cNvPicPr>
                      <p:nvPr/>
                    </p:nvPicPr>
                    <p:blipFill>
                      <a:blip r:embed="rId13"/>
                      <a:srcRect/>
                      <a:stretch>
                        <a:fillRect/>
                      </a:stretch>
                    </p:blipFill>
                    <p:spPr bwMode="auto">
                      <a:xfrm>
                        <a:off x="3445832" y="1212850"/>
                        <a:ext cx="5698168" cy="2146300"/>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2706992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9/20/2024</a:t>
            </a:r>
            <a:endParaRPr lang="en-US" dirty="0"/>
          </a:p>
        </p:txBody>
      </p:sp>
      <p:sp>
        <p:nvSpPr>
          <p:cNvPr id="3" name="Footer Placeholder 2"/>
          <p:cNvSpPr>
            <a:spLocks noGrp="1"/>
          </p:cNvSpPr>
          <p:nvPr>
            <p:ph type="ftr" sz="quarter" idx="11"/>
          </p:nvPr>
        </p:nvSpPr>
        <p:spPr/>
        <p:txBody>
          <a:bodyPr/>
          <a:lstStyle/>
          <a:p>
            <a:r>
              <a:rPr lang="en-US"/>
              <a:t>PHY 711  Fall 2024 --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609600" y="381000"/>
            <a:ext cx="7696200" cy="461665"/>
          </a:xfrm>
          <a:prstGeom prst="rect">
            <a:avLst/>
          </a:prstGeom>
          <a:noFill/>
        </p:spPr>
        <p:txBody>
          <a:bodyPr wrap="square" rtlCol="0">
            <a:spAutoFit/>
          </a:bodyPr>
          <a:lstStyle/>
          <a:p>
            <a:r>
              <a:rPr lang="en-US" sz="2400" dirty="0">
                <a:latin typeface="+mj-lt"/>
              </a:rPr>
              <a:t>Rotational kinetic energy</a:t>
            </a:r>
          </a:p>
        </p:txBody>
      </p:sp>
      <p:graphicFrame>
        <p:nvGraphicFramePr>
          <p:cNvPr id="6" name="Object 5"/>
          <p:cNvGraphicFramePr>
            <a:graphicFrameLocks noChangeAspect="1"/>
          </p:cNvGraphicFramePr>
          <p:nvPr>
            <p:extLst>
              <p:ext uri="{D42A27DB-BD31-4B8C-83A1-F6EECF244321}">
                <p14:modId xmlns:p14="http://schemas.microsoft.com/office/powerpoint/2010/main" val="658036743"/>
              </p:ext>
            </p:extLst>
          </p:nvPr>
        </p:nvGraphicFramePr>
        <p:xfrm>
          <a:off x="1363662" y="1331913"/>
          <a:ext cx="6256338" cy="3165475"/>
        </p:xfrm>
        <a:graphic>
          <a:graphicData uri="http://schemas.openxmlformats.org/presentationml/2006/ole">
            <mc:AlternateContent xmlns:mc="http://schemas.openxmlformats.org/markup-compatibility/2006">
              <mc:Choice xmlns:v="urn:schemas-microsoft-com:vml" Requires="v">
                <p:oleObj name="数式" r:id="rId3" imgW="3111480" imgH="1625400" progId="Equation.3">
                  <p:embed/>
                </p:oleObj>
              </mc:Choice>
              <mc:Fallback>
                <p:oleObj name="数式" r:id="rId3" imgW="3111480" imgH="1625400" progId="Equation.3">
                  <p:embed/>
                  <p:pic>
                    <p:nvPicPr>
                      <p:cNvPr id="0" name=""/>
                      <p:cNvPicPr>
                        <a:picLocks noChangeAspect="1" noChangeArrowheads="1"/>
                      </p:cNvPicPr>
                      <p:nvPr/>
                    </p:nvPicPr>
                    <p:blipFill>
                      <a:blip r:embed="rId4"/>
                      <a:srcRect/>
                      <a:stretch>
                        <a:fillRect/>
                      </a:stretch>
                    </p:blipFill>
                    <p:spPr bwMode="auto">
                      <a:xfrm>
                        <a:off x="1363662" y="1331913"/>
                        <a:ext cx="6256338"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33452047"/>
              </p:ext>
            </p:extLst>
          </p:nvPr>
        </p:nvGraphicFramePr>
        <p:xfrm>
          <a:off x="887413" y="4495800"/>
          <a:ext cx="7226300" cy="1236662"/>
        </p:xfrm>
        <a:graphic>
          <a:graphicData uri="http://schemas.openxmlformats.org/presentationml/2006/ole">
            <mc:AlternateContent xmlns:mc="http://schemas.openxmlformats.org/markup-compatibility/2006">
              <mc:Choice xmlns:v="urn:schemas-microsoft-com:vml" Requires="v">
                <p:oleObj name="数式" r:id="rId5" imgW="3593880" imgH="634680" progId="Equation.3">
                  <p:embed/>
                </p:oleObj>
              </mc:Choice>
              <mc:Fallback>
                <p:oleObj name="数式" r:id="rId5" imgW="3593880" imgH="634680" progId="Equation.3">
                  <p:embed/>
                  <p:pic>
                    <p:nvPicPr>
                      <p:cNvPr id="0" name=""/>
                      <p:cNvPicPr>
                        <a:picLocks noChangeAspect="1" noChangeArrowheads="1"/>
                      </p:cNvPicPr>
                      <p:nvPr/>
                    </p:nvPicPr>
                    <p:blipFill>
                      <a:blip r:embed="rId6"/>
                      <a:srcRect/>
                      <a:stretch>
                        <a:fillRect/>
                      </a:stretch>
                    </p:blipFill>
                    <p:spPr bwMode="auto">
                      <a:xfrm>
                        <a:off x="887413" y="4495800"/>
                        <a:ext cx="72263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00201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9/20/2024</a:t>
            </a:r>
            <a:endParaRPr lang="en-US" dirty="0"/>
          </a:p>
        </p:txBody>
      </p:sp>
      <p:sp>
        <p:nvSpPr>
          <p:cNvPr id="3" name="Footer Placeholder 2"/>
          <p:cNvSpPr>
            <a:spLocks noGrp="1"/>
          </p:cNvSpPr>
          <p:nvPr>
            <p:ph type="ftr" sz="quarter" idx="11"/>
          </p:nvPr>
        </p:nvSpPr>
        <p:spPr/>
        <p:txBody>
          <a:bodyPr/>
          <a:lstStyle/>
          <a:p>
            <a:r>
              <a:rPr lang="en-US"/>
              <a:t>PHY 711  Fall 2024 --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304800" y="457200"/>
            <a:ext cx="8001000" cy="830997"/>
          </a:xfrm>
          <a:prstGeom prst="rect">
            <a:avLst/>
          </a:prstGeom>
          <a:noFill/>
        </p:spPr>
        <p:txBody>
          <a:bodyPr wrap="square" rtlCol="0">
            <a:spAutoFit/>
          </a:bodyPr>
          <a:lstStyle/>
          <a:p>
            <a:r>
              <a:rPr lang="en-US" sz="2400" dirty="0">
                <a:latin typeface="+mj-lt"/>
              </a:rPr>
              <a:t>General transformation between rotated coordinates – Euler angles</a:t>
            </a:r>
          </a:p>
        </p:txBody>
      </p:sp>
      <p:sp>
        <p:nvSpPr>
          <p:cNvPr id="6" name="TextBox 5"/>
          <p:cNvSpPr txBox="1"/>
          <p:nvPr/>
        </p:nvSpPr>
        <p:spPr>
          <a:xfrm>
            <a:off x="152400" y="5638800"/>
            <a:ext cx="6477000" cy="457200"/>
          </a:xfrm>
          <a:prstGeom prst="rect">
            <a:avLst/>
          </a:prstGeom>
          <a:noFill/>
        </p:spPr>
        <p:txBody>
          <a:bodyPr wrap="square" rtlCol="0">
            <a:spAutoFit/>
          </a:bodyPr>
          <a:lstStyle/>
          <a:p>
            <a:r>
              <a:rPr lang="en-US" sz="2400" dirty="0">
                <a:latin typeface="+mj-lt"/>
                <a:hlinkClick r:id="rId3"/>
              </a:rPr>
              <a:t>http://en.wikipedia.org/wiki/Euler_angles</a:t>
            </a:r>
            <a:endParaRPr lang="en-US" sz="2400" dirty="0">
              <a:latin typeface="+mj-lt"/>
            </a:endParaRPr>
          </a:p>
        </p:txBody>
      </p:sp>
      <p:sp>
        <p:nvSpPr>
          <p:cNvPr id="7" name="TextBox 6"/>
          <p:cNvSpPr txBox="1"/>
          <p:nvPr/>
        </p:nvSpPr>
        <p:spPr>
          <a:xfrm>
            <a:off x="2027767" y="1447800"/>
            <a:ext cx="3429000" cy="457200"/>
          </a:xfrm>
          <a:prstGeom prst="rect">
            <a:avLst/>
          </a:prstGeom>
          <a:noFill/>
        </p:spPr>
        <p:txBody>
          <a:bodyPr wrap="square" rtlCol="0">
            <a:spAutoFit/>
          </a:bodyPr>
          <a:lstStyle/>
          <a:p>
            <a:r>
              <a:rPr lang="en-US" sz="2400" b="1" dirty="0">
                <a:solidFill>
                  <a:srgbClr val="00B0F0"/>
                </a:solidFill>
                <a:latin typeface="+mj-lt"/>
              </a:rPr>
              <a:t>inertial</a:t>
            </a:r>
          </a:p>
        </p:txBody>
      </p:sp>
      <p:grpSp>
        <p:nvGrpSpPr>
          <p:cNvPr id="22" name="Group 21"/>
          <p:cNvGrpSpPr/>
          <p:nvPr/>
        </p:nvGrpSpPr>
        <p:grpSpPr>
          <a:xfrm>
            <a:off x="228600" y="1447800"/>
            <a:ext cx="3589868" cy="3863340"/>
            <a:chOff x="228600" y="1447800"/>
            <a:chExt cx="3589868" cy="3863340"/>
          </a:xfrm>
        </p:grpSpPr>
        <p:pic>
          <p:nvPicPr>
            <p:cNvPr id="240642" name="Picture 2" descr="http://upload.wikimedia.org/wikipedia/commons/thumb/a/a1/Eulerangles.svg/300px-Eulerangle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4" name="TextBox 1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5" name="Straight Arrow Connector 1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8" name="Straight Arrow Connector 17"/>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0" name="Object 9"/>
          <p:cNvGraphicFramePr>
            <a:graphicFrameLocks noChangeAspect="1"/>
          </p:cNvGraphicFramePr>
          <p:nvPr>
            <p:extLst>
              <p:ext uri="{D42A27DB-BD31-4B8C-83A1-F6EECF244321}">
                <p14:modId xmlns:p14="http://schemas.microsoft.com/office/powerpoint/2010/main" val="3840603322"/>
              </p:ext>
            </p:extLst>
          </p:nvPr>
        </p:nvGraphicFramePr>
        <p:xfrm>
          <a:off x="3363913" y="1744663"/>
          <a:ext cx="5514975" cy="1692275"/>
        </p:xfrm>
        <a:graphic>
          <a:graphicData uri="http://schemas.openxmlformats.org/presentationml/2006/ole">
            <mc:AlternateContent xmlns:mc="http://schemas.openxmlformats.org/markup-compatibility/2006">
              <mc:Choice xmlns:v="urn:schemas-microsoft-com:vml" Requires="v">
                <p:oleObj name="数式" r:id="rId5" imgW="3733560" imgH="1180800" progId="Equation.3">
                  <p:embed/>
                </p:oleObj>
              </mc:Choice>
              <mc:Fallback>
                <p:oleObj name="数式" r:id="rId5" imgW="3733560" imgH="1180800" progId="Equation.3">
                  <p:embed/>
                  <p:pic>
                    <p:nvPicPr>
                      <p:cNvPr id="0" name=""/>
                      <p:cNvPicPr>
                        <a:picLocks noChangeAspect="1" noChangeArrowheads="1"/>
                      </p:cNvPicPr>
                      <p:nvPr/>
                    </p:nvPicPr>
                    <p:blipFill>
                      <a:blip r:embed="rId6"/>
                      <a:srcRect/>
                      <a:stretch>
                        <a:fillRect/>
                      </a:stretch>
                    </p:blipFill>
                    <p:spPr bwMode="auto">
                      <a:xfrm>
                        <a:off x="3363913" y="1744663"/>
                        <a:ext cx="5514975" cy="16922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6208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9/20/2024</a:t>
            </a:r>
            <a:endParaRPr lang="en-US" dirty="0"/>
          </a:p>
        </p:txBody>
      </p:sp>
      <p:sp>
        <p:nvSpPr>
          <p:cNvPr id="3" name="Footer Placeholder 2"/>
          <p:cNvSpPr>
            <a:spLocks noGrp="1"/>
          </p:cNvSpPr>
          <p:nvPr>
            <p:ph type="ftr" sz="quarter" idx="11"/>
          </p:nvPr>
        </p:nvSpPr>
        <p:spPr/>
        <p:txBody>
          <a:bodyPr/>
          <a:lstStyle/>
          <a:p>
            <a:r>
              <a:rPr lang="en-US"/>
              <a:t>PHY 711  Fall 2024 --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609600" y="457200"/>
            <a:ext cx="7391400" cy="830997"/>
          </a:xfrm>
          <a:prstGeom prst="rect">
            <a:avLst/>
          </a:prstGeom>
          <a:noFill/>
        </p:spPr>
        <p:txBody>
          <a:bodyPr wrap="square" rtlCol="0">
            <a:spAutoFit/>
          </a:bodyPr>
          <a:lstStyle/>
          <a:p>
            <a:r>
              <a:rPr lang="en-US" sz="2400" dirty="0">
                <a:latin typeface="+mj-lt"/>
              </a:rPr>
              <a:t>Motion of a symmetric top under the influence of the torque of gravity:</a:t>
            </a:r>
          </a:p>
        </p:txBody>
      </p:sp>
      <p:sp>
        <p:nvSpPr>
          <p:cNvPr id="25" name="TextBox 24"/>
          <p:cNvSpPr txBox="1"/>
          <p:nvPr/>
        </p:nvSpPr>
        <p:spPr>
          <a:xfrm>
            <a:off x="1752600" y="1443335"/>
            <a:ext cx="439880" cy="461665"/>
          </a:xfrm>
          <a:prstGeom prst="rect">
            <a:avLst/>
          </a:prstGeom>
          <a:noFill/>
        </p:spPr>
        <p:txBody>
          <a:bodyPr wrap="square" rtlCol="0">
            <a:spAutoFit/>
          </a:bodyPr>
          <a:lstStyle/>
          <a:p>
            <a:r>
              <a:rPr lang="en-US" sz="2400" dirty="0">
                <a:latin typeface="Symbol" pitchFamily="18" charset="2"/>
              </a:rPr>
              <a:t>g</a:t>
            </a:r>
          </a:p>
        </p:txBody>
      </p:sp>
      <p:grpSp>
        <p:nvGrpSpPr>
          <p:cNvPr id="28" name="Group 27"/>
          <p:cNvGrpSpPr/>
          <p:nvPr/>
        </p:nvGrpSpPr>
        <p:grpSpPr>
          <a:xfrm>
            <a:off x="1447800" y="1905000"/>
            <a:ext cx="2320562" cy="2895600"/>
            <a:chOff x="1447800" y="1905000"/>
            <a:chExt cx="2320562" cy="2895600"/>
          </a:xfrm>
        </p:grpSpPr>
        <p:grpSp>
          <p:nvGrpSpPr>
            <p:cNvPr id="19" name="Group 18"/>
            <p:cNvGrpSpPr/>
            <p:nvPr/>
          </p:nvGrpSpPr>
          <p:grpSpPr>
            <a:xfrm>
              <a:off x="1447800" y="1905000"/>
              <a:ext cx="2057400" cy="2895600"/>
              <a:chOff x="1447800" y="1905000"/>
              <a:chExt cx="2057400" cy="2895600"/>
            </a:xfrm>
          </p:grpSpPr>
          <p:cxnSp>
            <p:nvCxnSpPr>
              <p:cNvPr id="7" name="Straight Arrow Connector 6"/>
              <p:cNvCxnSpPr/>
              <p:nvPr/>
            </p:nvCxnSpPr>
            <p:spPr>
              <a:xfrm>
                <a:off x="3505200" y="1905000"/>
                <a:ext cx="0" cy="21336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447800" y="4038600"/>
                <a:ext cx="2057400" cy="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057400" y="4038600"/>
                <a:ext cx="1447800" cy="7620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15" name="Teardrop 14"/>
              <p:cNvSpPr/>
              <p:nvPr/>
            </p:nvSpPr>
            <p:spPr>
              <a:xfrm rot="5635480">
                <a:off x="1882967" y="2301103"/>
                <a:ext cx="1295400" cy="1295400"/>
              </a:xfrm>
              <a:prstGeom prst="teardrop">
                <a:avLst>
                  <a:gd name="adj" fmla="val 162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2476500" y="2948803"/>
                <a:ext cx="54167" cy="131839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33227" y="3377168"/>
                <a:ext cx="838200" cy="461665"/>
              </a:xfrm>
              <a:prstGeom prst="rect">
                <a:avLst/>
              </a:prstGeom>
              <a:noFill/>
            </p:spPr>
            <p:txBody>
              <a:bodyPr wrap="square" rtlCol="0">
                <a:spAutoFit/>
              </a:bodyPr>
              <a:lstStyle/>
              <a:p>
                <a:r>
                  <a:rPr lang="en-US" sz="2400" dirty="0">
                    <a:latin typeface="+mj-lt"/>
                  </a:rPr>
                  <a:t>Mg</a:t>
                </a:r>
              </a:p>
            </p:txBody>
          </p:sp>
        </p:grpSp>
        <p:sp>
          <p:nvSpPr>
            <p:cNvPr id="20" name="Arc 19"/>
            <p:cNvSpPr/>
            <p:nvPr/>
          </p:nvSpPr>
          <p:spPr>
            <a:xfrm rot="18326991">
              <a:off x="2115646" y="2613535"/>
              <a:ext cx="1905000" cy="1400433"/>
            </a:xfrm>
            <a:prstGeom prst="arc">
              <a:avLst>
                <a:gd name="adj1" fmla="val 16200000"/>
                <a:gd name="adj2" fmla="val 2091001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a:stCxn id="15" idx="7"/>
            </p:cNvCxnSpPr>
            <p:nvPr/>
          </p:nvCxnSpPr>
          <p:spPr>
            <a:xfrm flipH="1" flipV="1">
              <a:off x="1833227" y="2057400"/>
              <a:ext cx="1672628" cy="201025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81300" y="2050473"/>
              <a:ext cx="439880" cy="461665"/>
            </a:xfrm>
            <a:prstGeom prst="rect">
              <a:avLst/>
            </a:prstGeom>
            <a:noFill/>
          </p:spPr>
          <p:txBody>
            <a:bodyPr wrap="square" rtlCol="0">
              <a:spAutoFit/>
            </a:bodyPr>
            <a:lstStyle/>
            <a:p>
              <a:r>
                <a:rPr lang="en-US" sz="2400" dirty="0">
                  <a:latin typeface="Symbol" pitchFamily="18" charset="2"/>
                </a:rPr>
                <a:t>b</a:t>
              </a:r>
            </a:p>
          </p:txBody>
        </p:sp>
        <p:sp>
          <p:nvSpPr>
            <p:cNvPr id="24" name="Curved Right Arrow 23"/>
            <p:cNvSpPr/>
            <p:nvPr/>
          </p:nvSpPr>
          <p:spPr>
            <a:xfrm rot="19542147">
              <a:off x="1676400" y="2033733"/>
              <a:ext cx="575927" cy="385695"/>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c 25"/>
            <p:cNvSpPr/>
            <p:nvPr/>
          </p:nvSpPr>
          <p:spPr>
            <a:xfrm rot="14257165" flipH="1">
              <a:off x="3154185" y="3840418"/>
              <a:ext cx="457200" cy="502919"/>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141520" y="4191000"/>
              <a:ext cx="439880" cy="461665"/>
            </a:xfrm>
            <a:prstGeom prst="rect">
              <a:avLst/>
            </a:prstGeom>
            <a:noFill/>
          </p:spPr>
          <p:txBody>
            <a:bodyPr wrap="square" rtlCol="0">
              <a:spAutoFit/>
            </a:bodyPr>
            <a:lstStyle/>
            <a:p>
              <a:r>
                <a:rPr lang="en-US" sz="2400" dirty="0">
                  <a:latin typeface="Symbol" pitchFamily="18" charset="2"/>
                </a:rPr>
                <a:t>a</a:t>
              </a:r>
            </a:p>
          </p:txBody>
        </p:sp>
      </p:grpSp>
      <p:graphicFrame>
        <p:nvGraphicFramePr>
          <p:cNvPr id="29" name="Object 28"/>
          <p:cNvGraphicFramePr>
            <a:graphicFrameLocks noChangeAspect="1"/>
          </p:cNvGraphicFramePr>
          <p:nvPr>
            <p:extLst>
              <p:ext uri="{D42A27DB-BD31-4B8C-83A1-F6EECF244321}">
                <p14:modId xmlns:p14="http://schemas.microsoft.com/office/powerpoint/2010/main" val="3330059754"/>
              </p:ext>
            </p:extLst>
          </p:nvPr>
        </p:nvGraphicFramePr>
        <p:xfrm>
          <a:off x="2743200" y="4589463"/>
          <a:ext cx="5541963" cy="1582737"/>
        </p:xfrm>
        <a:graphic>
          <a:graphicData uri="http://schemas.openxmlformats.org/presentationml/2006/ole">
            <mc:AlternateContent xmlns:mc="http://schemas.openxmlformats.org/markup-compatibility/2006">
              <mc:Choice xmlns:v="urn:schemas-microsoft-com:vml" Requires="v">
                <p:oleObj name="数式" r:id="rId3" imgW="2755800" imgH="812520" progId="Equation.3">
                  <p:embed/>
                </p:oleObj>
              </mc:Choice>
              <mc:Fallback>
                <p:oleObj name="数式" r:id="rId3" imgW="2755800" imgH="812520" progId="Equation.3">
                  <p:embed/>
                  <p:pic>
                    <p:nvPicPr>
                      <p:cNvPr id="0" name=""/>
                      <p:cNvPicPr>
                        <a:picLocks noChangeAspect="1" noChangeArrowheads="1"/>
                      </p:cNvPicPr>
                      <p:nvPr/>
                    </p:nvPicPr>
                    <p:blipFill>
                      <a:blip r:embed="rId4"/>
                      <a:srcRect/>
                      <a:stretch>
                        <a:fillRect/>
                      </a:stretch>
                    </p:blipFill>
                    <p:spPr bwMode="auto">
                      <a:xfrm>
                        <a:off x="2743200" y="4589463"/>
                        <a:ext cx="5541963"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9494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9/20/2024</a:t>
            </a:r>
            <a:endParaRPr lang="en-US" dirty="0"/>
          </a:p>
        </p:txBody>
      </p:sp>
      <p:sp>
        <p:nvSpPr>
          <p:cNvPr id="3" name="Footer Placeholder 2"/>
          <p:cNvSpPr>
            <a:spLocks noGrp="1"/>
          </p:cNvSpPr>
          <p:nvPr>
            <p:ph type="ftr" sz="quarter" idx="11"/>
          </p:nvPr>
        </p:nvSpPr>
        <p:spPr/>
        <p:txBody>
          <a:bodyPr/>
          <a:lstStyle/>
          <a:p>
            <a:r>
              <a:rPr lang="en-US"/>
              <a:t>PHY 711  Fall 2024 --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89362284"/>
              </p:ext>
            </p:extLst>
          </p:nvPr>
        </p:nvGraphicFramePr>
        <p:xfrm>
          <a:off x="990600" y="3175"/>
          <a:ext cx="5541963" cy="4600575"/>
        </p:xfrm>
        <a:graphic>
          <a:graphicData uri="http://schemas.openxmlformats.org/presentationml/2006/ole">
            <mc:AlternateContent xmlns:mc="http://schemas.openxmlformats.org/markup-compatibility/2006">
              <mc:Choice xmlns:v="urn:schemas-microsoft-com:vml" Requires="v">
                <p:oleObj name="Equation" r:id="rId3" imgW="2755800" imgH="2361960" progId="Equation.DSMT4">
                  <p:embed/>
                </p:oleObj>
              </mc:Choice>
              <mc:Fallback>
                <p:oleObj name="Equation" r:id="rId3" imgW="2755800" imgH="2361960" progId="Equation.DSMT4">
                  <p:embed/>
                  <p:pic>
                    <p:nvPicPr>
                      <p:cNvPr id="0" name=""/>
                      <p:cNvPicPr>
                        <a:picLocks noChangeAspect="1" noChangeArrowheads="1"/>
                      </p:cNvPicPr>
                      <p:nvPr/>
                    </p:nvPicPr>
                    <p:blipFill>
                      <a:blip r:embed="rId4"/>
                      <a:srcRect/>
                      <a:stretch>
                        <a:fillRect/>
                      </a:stretch>
                    </p:blipFill>
                    <p:spPr bwMode="auto">
                      <a:xfrm>
                        <a:off x="990600" y="3175"/>
                        <a:ext cx="5541963"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02986523"/>
              </p:ext>
            </p:extLst>
          </p:nvPr>
        </p:nvGraphicFramePr>
        <p:xfrm>
          <a:off x="990600" y="4518025"/>
          <a:ext cx="6564313" cy="1882775"/>
        </p:xfrm>
        <a:graphic>
          <a:graphicData uri="http://schemas.openxmlformats.org/presentationml/2006/ole">
            <mc:AlternateContent xmlns:mc="http://schemas.openxmlformats.org/markup-compatibility/2006">
              <mc:Choice xmlns:v="urn:schemas-microsoft-com:vml" Requires="v">
                <p:oleObj name="数式" r:id="rId5" imgW="3263760" imgH="965160" progId="Equation.3">
                  <p:embed/>
                </p:oleObj>
              </mc:Choice>
              <mc:Fallback>
                <p:oleObj name="数式" r:id="rId5" imgW="3263760" imgH="965160" progId="Equation.3">
                  <p:embed/>
                  <p:pic>
                    <p:nvPicPr>
                      <p:cNvPr id="0" name=""/>
                      <p:cNvPicPr>
                        <a:picLocks noChangeAspect="1" noChangeArrowheads="1"/>
                      </p:cNvPicPr>
                      <p:nvPr/>
                    </p:nvPicPr>
                    <p:blipFill>
                      <a:blip r:embed="rId6"/>
                      <a:srcRect/>
                      <a:stretch>
                        <a:fillRect/>
                      </a:stretch>
                    </p:blipFill>
                    <p:spPr bwMode="auto">
                      <a:xfrm>
                        <a:off x="990600" y="4518025"/>
                        <a:ext cx="656431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4006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9/20/2024</a:t>
            </a:r>
            <a:endParaRPr lang="en-US" dirty="0"/>
          </a:p>
        </p:txBody>
      </p:sp>
      <p:sp>
        <p:nvSpPr>
          <p:cNvPr id="3" name="Footer Placeholder 2"/>
          <p:cNvSpPr>
            <a:spLocks noGrp="1"/>
          </p:cNvSpPr>
          <p:nvPr>
            <p:ph type="ftr" sz="quarter" idx="11"/>
          </p:nvPr>
        </p:nvSpPr>
        <p:spPr/>
        <p:txBody>
          <a:bodyPr/>
          <a:lstStyle/>
          <a:p>
            <a:r>
              <a:rPr lang="en-US"/>
              <a:t>PHY 711  Fall 2024 --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62199874"/>
              </p:ext>
            </p:extLst>
          </p:nvPr>
        </p:nvGraphicFramePr>
        <p:xfrm>
          <a:off x="800100" y="228600"/>
          <a:ext cx="6437313" cy="1882775"/>
        </p:xfrm>
        <a:graphic>
          <a:graphicData uri="http://schemas.openxmlformats.org/presentationml/2006/ole">
            <mc:AlternateContent xmlns:mc="http://schemas.openxmlformats.org/markup-compatibility/2006">
              <mc:Choice xmlns:v="urn:schemas-microsoft-com:vml" Requires="v">
                <p:oleObj name="数式" r:id="rId3" imgW="3200400" imgH="965160" progId="Equation.3">
                  <p:embed/>
                </p:oleObj>
              </mc:Choice>
              <mc:Fallback>
                <p:oleObj name="数式" r:id="rId3" imgW="3200400" imgH="965160" progId="Equation.3">
                  <p:embed/>
                  <p:pic>
                    <p:nvPicPr>
                      <p:cNvPr id="0" name=""/>
                      <p:cNvPicPr>
                        <a:picLocks noChangeAspect="1" noChangeArrowheads="1"/>
                      </p:cNvPicPr>
                      <p:nvPr/>
                    </p:nvPicPr>
                    <p:blipFill>
                      <a:blip r:embed="rId4"/>
                      <a:srcRect/>
                      <a:stretch>
                        <a:fillRect/>
                      </a:stretch>
                    </p:blipFill>
                    <p:spPr bwMode="auto">
                      <a:xfrm>
                        <a:off x="800100" y="228600"/>
                        <a:ext cx="643731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581400"/>
            <a:ext cx="3048000" cy="1200329"/>
          </a:xfrm>
          <a:prstGeom prst="rect">
            <a:avLst/>
          </a:prstGeom>
          <a:noFill/>
        </p:spPr>
        <p:txBody>
          <a:bodyPr wrap="square" rtlCol="0">
            <a:spAutoFit/>
          </a:bodyPr>
          <a:lstStyle/>
          <a:p>
            <a:r>
              <a:rPr lang="en-US" sz="2400" dirty="0">
                <a:latin typeface="+mj-lt"/>
              </a:rPr>
              <a:t>Stable/unstable solutions near</a:t>
            </a:r>
          </a:p>
          <a:p>
            <a:r>
              <a:rPr lang="en-US" sz="2400" dirty="0">
                <a:latin typeface="Symbol" pitchFamily="18" charset="2"/>
              </a:rPr>
              <a:t>b</a:t>
            </a:r>
            <a:r>
              <a:rPr lang="en-US" sz="2400" dirty="0">
                <a:latin typeface="+mj-lt"/>
              </a:rPr>
              <a:t>=0</a:t>
            </a:r>
          </a:p>
        </p:txBody>
      </p:sp>
      <p:pic>
        <p:nvPicPr>
          <p:cNvPr id="25090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438400"/>
            <a:ext cx="57531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a:extLst>
              <a:ext uri="{FF2B5EF4-FFF2-40B4-BE49-F238E27FC236}">
                <a16:creationId xmlns:a16="http://schemas.microsoft.com/office/drawing/2014/main" id="{3E0C4D44-C75E-86ED-A62D-08BE8CEAB7DE}"/>
              </a:ext>
            </a:extLst>
          </p:cNvPr>
          <p:cNvGraphicFramePr>
            <a:graphicFrameLocks noChangeAspect="1"/>
          </p:cNvGraphicFramePr>
          <p:nvPr>
            <p:extLst>
              <p:ext uri="{D42A27DB-BD31-4B8C-83A1-F6EECF244321}">
                <p14:modId xmlns:p14="http://schemas.microsoft.com/office/powerpoint/2010/main" val="3903898600"/>
              </p:ext>
            </p:extLst>
          </p:nvPr>
        </p:nvGraphicFramePr>
        <p:xfrm>
          <a:off x="4267200" y="3078163"/>
          <a:ext cx="1386639" cy="731837"/>
        </p:xfrm>
        <a:graphic>
          <a:graphicData uri="http://schemas.openxmlformats.org/presentationml/2006/ole">
            <mc:AlternateContent xmlns:mc="http://schemas.openxmlformats.org/markup-compatibility/2006">
              <mc:Choice xmlns:v="urn:schemas-microsoft-com:vml" Requires="v">
                <p:oleObj name="Equation" r:id="rId6" imgW="457200" imgH="241200" progId="Equation.DSMT4">
                  <p:embed/>
                </p:oleObj>
              </mc:Choice>
              <mc:Fallback>
                <p:oleObj name="Equation" r:id="rId6" imgW="457200" imgH="241200" progId="Equation.DSMT4">
                  <p:embed/>
                  <p:pic>
                    <p:nvPicPr>
                      <p:cNvPr id="0" name=""/>
                      <p:cNvPicPr/>
                      <p:nvPr/>
                    </p:nvPicPr>
                    <p:blipFill>
                      <a:blip r:embed="rId7"/>
                      <a:stretch>
                        <a:fillRect/>
                      </a:stretch>
                    </p:blipFill>
                    <p:spPr>
                      <a:xfrm>
                        <a:off x="4267200" y="3078163"/>
                        <a:ext cx="1386639" cy="731837"/>
                      </a:xfrm>
                      <a:prstGeom prst="rect">
                        <a:avLst/>
                      </a:prstGeom>
                    </p:spPr>
                  </p:pic>
                </p:oleObj>
              </mc:Fallback>
            </mc:AlternateContent>
          </a:graphicData>
        </a:graphic>
      </p:graphicFrame>
    </p:spTree>
    <p:extLst>
      <p:ext uri="{BB962C8B-B14F-4D97-AF65-F5344CB8AC3E}">
        <p14:creationId xmlns:p14="http://schemas.microsoft.com/office/powerpoint/2010/main" val="219449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65FAE5-B6C1-8F70-B13C-0F9123A21017}"/>
              </a:ext>
            </a:extLst>
          </p:cNvPr>
          <p:cNvSpPr>
            <a:spLocks noGrp="1"/>
          </p:cNvSpPr>
          <p:nvPr>
            <p:ph type="dt" sz="half" idx="10"/>
          </p:nvPr>
        </p:nvSpPr>
        <p:spPr/>
        <p:txBody>
          <a:bodyPr/>
          <a:lstStyle/>
          <a:p>
            <a:r>
              <a:rPr lang="en-US"/>
              <a:t>9/20/2024</a:t>
            </a:r>
            <a:endParaRPr lang="en-US" dirty="0"/>
          </a:p>
        </p:txBody>
      </p:sp>
      <p:sp>
        <p:nvSpPr>
          <p:cNvPr id="3" name="Footer Placeholder 2">
            <a:extLst>
              <a:ext uri="{FF2B5EF4-FFF2-40B4-BE49-F238E27FC236}">
                <a16:creationId xmlns:a16="http://schemas.microsoft.com/office/drawing/2014/main" id="{B906D520-CFF5-9EF8-969C-B831462FD0EB}"/>
              </a:ext>
            </a:extLst>
          </p:cNvPr>
          <p:cNvSpPr>
            <a:spLocks noGrp="1"/>
          </p:cNvSpPr>
          <p:nvPr>
            <p:ph type="ftr" sz="quarter" idx="11"/>
          </p:nvPr>
        </p:nvSpPr>
        <p:spPr/>
        <p:txBody>
          <a:bodyPr/>
          <a:lstStyle/>
          <a:p>
            <a:r>
              <a:rPr lang="en-US"/>
              <a:t>PHY 711  Fall 2024 -- Lecture 12</a:t>
            </a:r>
            <a:endParaRPr lang="en-US" dirty="0"/>
          </a:p>
        </p:txBody>
      </p:sp>
      <p:sp>
        <p:nvSpPr>
          <p:cNvPr id="4" name="Slide Number Placeholder 3">
            <a:extLst>
              <a:ext uri="{FF2B5EF4-FFF2-40B4-BE49-F238E27FC236}">
                <a16:creationId xmlns:a16="http://schemas.microsoft.com/office/drawing/2014/main" id="{A32EF28D-675C-FD04-34F9-E71AAE326A1C}"/>
              </a:ext>
            </a:extLst>
          </p:cNvPr>
          <p:cNvSpPr>
            <a:spLocks noGrp="1"/>
          </p:cNvSpPr>
          <p:nvPr>
            <p:ph type="sldNum" sz="quarter" idx="12"/>
          </p:nvPr>
        </p:nvSpPr>
        <p:spPr/>
        <p:txBody>
          <a:bodyPr/>
          <a:lstStyle/>
          <a:p>
            <a:fld id="{CE368B07-CEBF-4C80-90AF-53B34FA04CF3}" type="slidenum">
              <a:rPr lang="en-US" smtClean="0"/>
              <a:pPr/>
              <a:t>2</a:t>
            </a:fld>
            <a:endParaRPr lang="en-US" dirty="0"/>
          </a:p>
        </p:txBody>
      </p:sp>
      <p:sp>
        <p:nvSpPr>
          <p:cNvPr id="5" name="TextBox 4">
            <a:extLst>
              <a:ext uri="{FF2B5EF4-FFF2-40B4-BE49-F238E27FC236}">
                <a16:creationId xmlns:a16="http://schemas.microsoft.com/office/drawing/2014/main" id="{A827B380-3694-A36D-0EE8-AF98FA85F1E3}"/>
              </a:ext>
            </a:extLst>
          </p:cNvPr>
          <p:cNvSpPr txBox="1"/>
          <p:nvPr/>
        </p:nvSpPr>
        <p:spPr>
          <a:xfrm>
            <a:off x="304800" y="381000"/>
            <a:ext cx="7848600" cy="3662541"/>
          </a:xfrm>
          <a:prstGeom prst="rect">
            <a:avLst/>
          </a:prstGeom>
          <a:noFill/>
        </p:spPr>
        <p:txBody>
          <a:bodyPr wrap="square" rtlCol="0">
            <a:spAutoFit/>
          </a:bodyPr>
          <a:lstStyle/>
          <a:p>
            <a:r>
              <a:rPr lang="en-US" sz="2400" dirty="0">
                <a:latin typeface="+mj-lt"/>
              </a:rPr>
              <a:t>Your questions</a:t>
            </a:r>
          </a:p>
          <a:p>
            <a:r>
              <a:rPr lang="en-US" sz="2400" dirty="0">
                <a:latin typeface="+mj-lt"/>
              </a:rPr>
              <a:t>From Thomas</a:t>
            </a:r>
          </a:p>
          <a:p>
            <a:r>
              <a:rPr lang="en-US" sz="2000" b="0" i="0" dirty="0">
                <a:solidFill>
                  <a:srgbClr val="222222"/>
                </a:solidFill>
                <a:effectLst/>
                <a:latin typeface="Arial" panose="020B0604020202020204" pitchFamily="34" charset="0"/>
              </a:rPr>
              <a:t>On slide 24 and 22 what do the graphs represent? I am still unsure</a:t>
            </a:r>
          </a:p>
          <a:p>
            <a:endParaRPr lang="en-US" sz="2000" dirty="0">
              <a:solidFill>
                <a:srgbClr val="222222"/>
              </a:solidFill>
              <a:latin typeface="Arial" panose="020B0604020202020204" pitchFamily="34" charset="0"/>
            </a:endParaRPr>
          </a:p>
          <a:p>
            <a:endParaRPr lang="en-US" sz="20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From Julia</a:t>
            </a:r>
          </a:p>
          <a:p>
            <a:r>
              <a:rPr lang="en-US" sz="2000" b="0" i="0" dirty="0">
                <a:solidFill>
                  <a:srgbClr val="222222"/>
                </a:solidFill>
                <a:effectLst/>
                <a:latin typeface="Arial" panose="020B0604020202020204" pitchFamily="34" charset="0"/>
              </a:rPr>
              <a:t>My question is about the Euler angles. In the example, there was one along the inertial z-axis, one along the body fixed z-axis, and one on an intermediate axis. Is this a general pattern, or is there some pattern that can be used to predict where the axes for the Euler angles will be?</a:t>
            </a:r>
            <a:endParaRPr lang="en-US" sz="2000" dirty="0">
              <a:latin typeface="+mj-lt"/>
            </a:endParaRPr>
          </a:p>
        </p:txBody>
      </p:sp>
    </p:spTree>
    <p:extLst>
      <p:ext uri="{BB962C8B-B14F-4D97-AF65-F5344CB8AC3E}">
        <p14:creationId xmlns:p14="http://schemas.microsoft.com/office/powerpoint/2010/main" val="47114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38EB6F-F91A-2E72-71B7-172C29037159}"/>
              </a:ext>
            </a:extLst>
          </p:cNvPr>
          <p:cNvSpPr>
            <a:spLocks noGrp="1"/>
          </p:cNvSpPr>
          <p:nvPr>
            <p:ph type="dt" sz="half" idx="10"/>
          </p:nvPr>
        </p:nvSpPr>
        <p:spPr/>
        <p:txBody>
          <a:bodyPr/>
          <a:lstStyle/>
          <a:p>
            <a:r>
              <a:rPr lang="en-US"/>
              <a:t>9/20/2024</a:t>
            </a:r>
            <a:endParaRPr lang="en-US" dirty="0"/>
          </a:p>
        </p:txBody>
      </p:sp>
      <p:sp>
        <p:nvSpPr>
          <p:cNvPr id="3" name="Footer Placeholder 2">
            <a:extLst>
              <a:ext uri="{FF2B5EF4-FFF2-40B4-BE49-F238E27FC236}">
                <a16:creationId xmlns:a16="http://schemas.microsoft.com/office/drawing/2014/main" id="{49C392D1-5231-976C-4445-F25F577B6C5F}"/>
              </a:ext>
            </a:extLst>
          </p:cNvPr>
          <p:cNvSpPr>
            <a:spLocks noGrp="1"/>
          </p:cNvSpPr>
          <p:nvPr>
            <p:ph type="ftr" sz="quarter" idx="11"/>
          </p:nvPr>
        </p:nvSpPr>
        <p:spPr/>
        <p:txBody>
          <a:bodyPr/>
          <a:lstStyle/>
          <a:p>
            <a:r>
              <a:rPr lang="en-US"/>
              <a:t>PHY 711  Fall 2024 -- Lecture 12</a:t>
            </a:r>
            <a:endParaRPr lang="en-US" dirty="0"/>
          </a:p>
        </p:txBody>
      </p:sp>
      <p:sp>
        <p:nvSpPr>
          <p:cNvPr id="4" name="Slide Number Placeholder 3">
            <a:extLst>
              <a:ext uri="{FF2B5EF4-FFF2-40B4-BE49-F238E27FC236}">
                <a16:creationId xmlns:a16="http://schemas.microsoft.com/office/drawing/2014/main" id="{EA8A0080-6BD0-8D2E-4029-178BDAFF3142}"/>
              </a:ext>
            </a:extLst>
          </p:cNvPr>
          <p:cNvSpPr>
            <a:spLocks noGrp="1"/>
          </p:cNvSpPr>
          <p:nvPr>
            <p:ph type="sldNum" sz="quarter" idx="12"/>
          </p:nvPr>
        </p:nvSpPr>
        <p:spPr/>
        <p:txBody>
          <a:bodyPr/>
          <a:lstStyle/>
          <a:p>
            <a:fld id="{CE368B07-CEBF-4C80-90AF-53B34FA04CF3}" type="slidenum">
              <a:rPr lang="en-US" smtClean="0"/>
              <a:pPr/>
              <a:t>20</a:t>
            </a:fld>
            <a:endParaRPr lang="en-US" dirty="0"/>
          </a:p>
        </p:txBody>
      </p:sp>
      <p:sp>
        <p:nvSpPr>
          <p:cNvPr id="5" name="TextBox 4">
            <a:extLst>
              <a:ext uri="{FF2B5EF4-FFF2-40B4-BE49-F238E27FC236}">
                <a16:creationId xmlns:a16="http://schemas.microsoft.com/office/drawing/2014/main" id="{B02C398B-B57E-C390-3E87-BC38A8B6C8B1}"/>
              </a:ext>
            </a:extLst>
          </p:cNvPr>
          <p:cNvSpPr txBox="1"/>
          <p:nvPr/>
        </p:nvSpPr>
        <p:spPr>
          <a:xfrm>
            <a:off x="304800" y="457200"/>
            <a:ext cx="7696200" cy="461665"/>
          </a:xfrm>
          <a:prstGeom prst="rect">
            <a:avLst/>
          </a:prstGeom>
          <a:noFill/>
        </p:spPr>
        <p:txBody>
          <a:bodyPr wrap="square" rtlCol="0">
            <a:spAutoFit/>
          </a:bodyPr>
          <a:lstStyle/>
          <a:p>
            <a:r>
              <a:rPr lang="en-US" sz="2400" dirty="0">
                <a:latin typeface="+mj-lt"/>
              </a:rPr>
              <a:t>What happens when </a:t>
            </a:r>
            <a:r>
              <a:rPr lang="en-US" sz="2400" dirty="0">
                <a:latin typeface="Symbol" panose="05050102010706020507" pitchFamily="18" charset="2"/>
              </a:rPr>
              <a:t>b</a:t>
            </a:r>
            <a:r>
              <a:rPr lang="en-US" sz="2400" dirty="0">
                <a:latin typeface="+mj-lt"/>
                <a:sym typeface="Wingdings" panose="05000000000000000000" pitchFamily="2" charset="2"/>
              </a:rPr>
              <a:t>0?</a:t>
            </a:r>
            <a:endParaRPr lang="en-US" sz="2400" dirty="0">
              <a:latin typeface="+mj-lt"/>
            </a:endParaRPr>
          </a:p>
        </p:txBody>
      </p:sp>
      <p:graphicFrame>
        <p:nvGraphicFramePr>
          <p:cNvPr id="6" name="Object 5">
            <a:extLst>
              <a:ext uri="{FF2B5EF4-FFF2-40B4-BE49-F238E27FC236}">
                <a16:creationId xmlns:a16="http://schemas.microsoft.com/office/drawing/2014/main" id="{610F341F-47B7-69D2-DD8F-A3C3A3A33332}"/>
              </a:ext>
            </a:extLst>
          </p:cNvPr>
          <p:cNvGraphicFramePr>
            <a:graphicFrameLocks noChangeAspect="1"/>
          </p:cNvGraphicFramePr>
          <p:nvPr>
            <p:extLst>
              <p:ext uri="{D42A27DB-BD31-4B8C-83A1-F6EECF244321}">
                <p14:modId xmlns:p14="http://schemas.microsoft.com/office/powerpoint/2010/main" val="3214606135"/>
              </p:ext>
            </p:extLst>
          </p:nvPr>
        </p:nvGraphicFramePr>
        <p:xfrm>
          <a:off x="762000" y="1066800"/>
          <a:ext cx="5465763" cy="3017838"/>
        </p:xfrm>
        <a:graphic>
          <a:graphicData uri="http://schemas.openxmlformats.org/presentationml/2006/ole">
            <mc:AlternateContent xmlns:mc="http://schemas.openxmlformats.org/markup-compatibility/2006">
              <mc:Choice xmlns:v="urn:schemas-microsoft-com:vml" Requires="v">
                <p:oleObj name="Equation" r:id="rId2" imgW="2717640" imgH="1549080" progId="Equation.DSMT4">
                  <p:embed/>
                </p:oleObj>
              </mc:Choice>
              <mc:Fallback>
                <p:oleObj name="Equation" r:id="rId2" imgW="2717640" imgH="1549080" progId="Equation.DSMT4">
                  <p:embed/>
                  <p:pic>
                    <p:nvPicPr>
                      <p:cNvPr id="5" name="Object 4"/>
                      <p:cNvPicPr>
                        <a:picLocks noChangeAspect="1" noChangeArrowheads="1"/>
                      </p:cNvPicPr>
                      <p:nvPr/>
                    </p:nvPicPr>
                    <p:blipFill>
                      <a:blip r:embed="rId3"/>
                      <a:srcRect/>
                      <a:stretch>
                        <a:fillRect/>
                      </a:stretch>
                    </p:blipFill>
                    <p:spPr bwMode="auto">
                      <a:xfrm>
                        <a:off x="762000" y="1066800"/>
                        <a:ext cx="5465763"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DC8A4131-BB32-CFB6-EDD7-6024B70B3A6E}"/>
              </a:ext>
            </a:extLst>
          </p:cNvPr>
          <p:cNvGraphicFramePr>
            <a:graphicFrameLocks noChangeAspect="1"/>
          </p:cNvGraphicFramePr>
          <p:nvPr>
            <p:extLst>
              <p:ext uri="{D42A27DB-BD31-4B8C-83A1-F6EECF244321}">
                <p14:modId xmlns:p14="http://schemas.microsoft.com/office/powerpoint/2010/main" val="4089841388"/>
              </p:ext>
            </p:extLst>
          </p:nvPr>
        </p:nvGraphicFramePr>
        <p:xfrm>
          <a:off x="609600" y="4267200"/>
          <a:ext cx="6564313" cy="1882775"/>
        </p:xfrm>
        <a:graphic>
          <a:graphicData uri="http://schemas.openxmlformats.org/presentationml/2006/ole">
            <mc:AlternateContent xmlns:mc="http://schemas.openxmlformats.org/markup-compatibility/2006">
              <mc:Choice xmlns:v="urn:schemas-microsoft-com:vml" Requires="v">
                <p:oleObj name="数式" r:id="rId4" imgW="3263760" imgH="965160" progId="Equation.3">
                  <p:embed/>
                </p:oleObj>
              </mc:Choice>
              <mc:Fallback>
                <p:oleObj name="数式" r:id="rId4" imgW="3263760" imgH="965160" progId="Equation.3">
                  <p:embed/>
                  <p:pic>
                    <p:nvPicPr>
                      <p:cNvPr id="6" name="Object 5"/>
                      <p:cNvPicPr>
                        <a:picLocks noChangeAspect="1" noChangeArrowheads="1"/>
                      </p:cNvPicPr>
                      <p:nvPr/>
                    </p:nvPicPr>
                    <p:blipFill>
                      <a:blip r:embed="rId5"/>
                      <a:srcRect/>
                      <a:stretch>
                        <a:fillRect/>
                      </a:stretch>
                    </p:blipFill>
                    <p:spPr bwMode="auto">
                      <a:xfrm>
                        <a:off x="609600" y="4267200"/>
                        <a:ext cx="656431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72524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016307-E3AC-A64E-2842-49F8C9811C1B}"/>
              </a:ext>
            </a:extLst>
          </p:cNvPr>
          <p:cNvSpPr>
            <a:spLocks noGrp="1"/>
          </p:cNvSpPr>
          <p:nvPr>
            <p:ph type="dt" sz="half" idx="10"/>
          </p:nvPr>
        </p:nvSpPr>
        <p:spPr/>
        <p:txBody>
          <a:bodyPr/>
          <a:lstStyle/>
          <a:p>
            <a:r>
              <a:rPr lang="en-US"/>
              <a:t>9/20/2024</a:t>
            </a:r>
            <a:endParaRPr lang="en-US" dirty="0"/>
          </a:p>
        </p:txBody>
      </p:sp>
      <p:sp>
        <p:nvSpPr>
          <p:cNvPr id="3" name="Footer Placeholder 2">
            <a:extLst>
              <a:ext uri="{FF2B5EF4-FFF2-40B4-BE49-F238E27FC236}">
                <a16:creationId xmlns:a16="http://schemas.microsoft.com/office/drawing/2014/main" id="{C4064956-D70E-6060-673F-76A1956E8A0B}"/>
              </a:ext>
            </a:extLst>
          </p:cNvPr>
          <p:cNvSpPr>
            <a:spLocks noGrp="1"/>
          </p:cNvSpPr>
          <p:nvPr>
            <p:ph type="ftr" sz="quarter" idx="11"/>
          </p:nvPr>
        </p:nvSpPr>
        <p:spPr/>
        <p:txBody>
          <a:bodyPr/>
          <a:lstStyle/>
          <a:p>
            <a:r>
              <a:rPr lang="en-US"/>
              <a:t>PHY 711  Fall 2024 -- Lecture 12</a:t>
            </a:r>
            <a:endParaRPr lang="en-US" dirty="0"/>
          </a:p>
        </p:txBody>
      </p:sp>
      <p:sp>
        <p:nvSpPr>
          <p:cNvPr id="4" name="Slide Number Placeholder 3">
            <a:extLst>
              <a:ext uri="{FF2B5EF4-FFF2-40B4-BE49-F238E27FC236}">
                <a16:creationId xmlns:a16="http://schemas.microsoft.com/office/drawing/2014/main" id="{545F9BE4-2CEE-A93E-C75D-A7E807BD73AA}"/>
              </a:ext>
            </a:extLst>
          </p:cNvPr>
          <p:cNvSpPr>
            <a:spLocks noGrp="1"/>
          </p:cNvSpPr>
          <p:nvPr>
            <p:ph type="sldNum" sz="quarter" idx="12"/>
          </p:nvPr>
        </p:nvSpPr>
        <p:spPr/>
        <p:txBody>
          <a:bodyPr/>
          <a:lstStyle/>
          <a:p>
            <a:fld id="{CE368B07-CEBF-4C80-90AF-53B34FA04CF3}" type="slidenum">
              <a:rPr lang="en-US" smtClean="0"/>
              <a:pPr/>
              <a:t>21</a:t>
            </a:fld>
            <a:endParaRPr lang="en-US" dirty="0"/>
          </a:p>
        </p:txBody>
      </p:sp>
      <p:graphicFrame>
        <p:nvGraphicFramePr>
          <p:cNvPr id="5" name="Object 4">
            <a:extLst>
              <a:ext uri="{FF2B5EF4-FFF2-40B4-BE49-F238E27FC236}">
                <a16:creationId xmlns:a16="http://schemas.microsoft.com/office/drawing/2014/main" id="{8E5D527A-D919-D2EB-F34E-4C216BE1BDAD}"/>
              </a:ext>
            </a:extLst>
          </p:cNvPr>
          <p:cNvGraphicFramePr>
            <a:graphicFrameLocks noChangeAspect="1"/>
          </p:cNvGraphicFramePr>
          <p:nvPr>
            <p:extLst>
              <p:ext uri="{D42A27DB-BD31-4B8C-83A1-F6EECF244321}">
                <p14:modId xmlns:p14="http://schemas.microsoft.com/office/powerpoint/2010/main" val="389815981"/>
              </p:ext>
            </p:extLst>
          </p:nvPr>
        </p:nvGraphicFramePr>
        <p:xfrm>
          <a:off x="990600" y="-13138"/>
          <a:ext cx="6308725" cy="6173788"/>
        </p:xfrm>
        <a:graphic>
          <a:graphicData uri="http://schemas.openxmlformats.org/presentationml/2006/ole">
            <mc:AlternateContent xmlns:mc="http://schemas.openxmlformats.org/markup-compatibility/2006">
              <mc:Choice xmlns:v="urn:schemas-microsoft-com:vml" Requires="v">
                <p:oleObj name="Equation" r:id="rId2" imgW="3136680" imgH="3162240" progId="Equation.DSMT4">
                  <p:embed/>
                </p:oleObj>
              </mc:Choice>
              <mc:Fallback>
                <p:oleObj name="Equation" r:id="rId2" imgW="3136680" imgH="3162240" progId="Equation.DSMT4">
                  <p:embed/>
                  <p:pic>
                    <p:nvPicPr>
                      <p:cNvPr id="7" name="Object 6">
                        <a:extLst>
                          <a:ext uri="{FF2B5EF4-FFF2-40B4-BE49-F238E27FC236}">
                            <a16:creationId xmlns:a16="http://schemas.microsoft.com/office/drawing/2014/main" id="{DC8A4131-BB32-CFB6-EDD7-6024B70B3A6E}"/>
                          </a:ext>
                        </a:extLst>
                      </p:cNvPr>
                      <p:cNvPicPr>
                        <a:picLocks noChangeAspect="1" noChangeArrowheads="1"/>
                      </p:cNvPicPr>
                      <p:nvPr/>
                    </p:nvPicPr>
                    <p:blipFill>
                      <a:blip r:embed="rId3"/>
                      <a:srcRect/>
                      <a:stretch>
                        <a:fillRect/>
                      </a:stretch>
                    </p:blipFill>
                    <p:spPr bwMode="auto">
                      <a:xfrm>
                        <a:off x="990600" y="-13138"/>
                        <a:ext cx="6308725" cy="617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62208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8FA37D-1455-4D3F-8DD0-205587F3B70E}"/>
              </a:ext>
            </a:extLst>
          </p:cNvPr>
          <p:cNvSpPr>
            <a:spLocks noGrp="1"/>
          </p:cNvSpPr>
          <p:nvPr>
            <p:ph type="dt" sz="half" idx="10"/>
          </p:nvPr>
        </p:nvSpPr>
        <p:spPr/>
        <p:txBody>
          <a:bodyPr/>
          <a:lstStyle/>
          <a:p>
            <a:r>
              <a:rPr lang="en-US"/>
              <a:t>9/20/2024</a:t>
            </a:r>
            <a:endParaRPr lang="en-US" dirty="0"/>
          </a:p>
        </p:txBody>
      </p:sp>
      <p:sp>
        <p:nvSpPr>
          <p:cNvPr id="3" name="Footer Placeholder 2">
            <a:extLst>
              <a:ext uri="{FF2B5EF4-FFF2-40B4-BE49-F238E27FC236}">
                <a16:creationId xmlns:a16="http://schemas.microsoft.com/office/drawing/2014/main" id="{7B3C08BC-45D4-4C36-A018-DD00942B4F02}"/>
              </a:ext>
            </a:extLst>
          </p:cNvPr>
          <p:cNvSpPr>
            <a:spLocks noGrp="1"/>
          </p:cNvSpPr>
          <p:nvPr>
            <p:ph type="ftr" sz="quarter" idx="11"/>
          </p:nvPr>
        </p:nvSpPr>
        <p:spPr/>
        <p:txBody>
          <a:bodyPr/>
          <a:lstStyle/>
          <a:p>
            <a:r>
              <a:rPr lang="en-US"/>
              <a:t>PHY 711  Fall 2024 -- Lecture 12</a:t>
            </a:r>
            <a:endParaRPr lang="en-US" dirty="0"/>
          </a:p>
        </p:txBody>
      </p:sp>
      <p:sp>
        <p:nvSpPr>
          <p:cNvPr id="4" name="Slide Number Placeholder 3">
            <a:extLst>
              <a:ext uri="{FF2B5EF4-FFF2-40B4-BE49-F238E27FC236}">
                <a16:creationId xmlns:a16="http://schemas.microsoft.com/office/drawing/2014/main" id="{8775D567-D2EC-4990-86C9-D1813A0DAB10}"/>
              </a:ext>
            </a:extLst>
          </p:cNvPr>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a:extLst>
              <a:ext uri="{FF2B5EF4-FFF2-40B4-BE49-F238E27FC236}">
                <a16:creationId xmlns:a16="http://schemas.microsoft.com/office/drawing/2014/main" id="{28242C6B-D20B-417E-9B9C-784DEFE7D9C3}"/>
              </a:ext>
            </a:extLst>
          </p:cNvPr>
          <p:cNvSpPr txBox="1"/>
          <p:nvPr/>
        </p:nvSpPr>
        <p:spPr>
          <a:xfrm>
            <a:off x="152400" y="27637"/>
            <a:ext cx="8382000" cy="2923877"/>
          </a:xfrm>
          <a:prstGeom prst="rect">
            <a:avLst/>
          </a:prstGeom>
          <a:noFill/>
        </p:spPr>
        <p:txBody>
          <a:bodyPr wrap="square" rtlCol="0">
            <a:spAutoFit/>
          </a:bodyPr>
          <a:lstStyle/>
          <a:p>
            <a:r>
              <a:rPr lang="en-US" sz="2000" dirty="0">
                <a:latin typeface="+mj-lt"/>
              </a:rPr>
              <a:t>Question: </a:t>
            </a:r>
            <a:r>
              <a:rPr lang="en-US" sz="2000" dirty="0"/>
              <a:t>How do we decide stable/unstable solutions for the symmetric top motion? </a:t>
            </a:r>
          </a:p>
          <a:p>
            <a:endParaRPr lang="en-US" sz="2000" dirty="0"/>
          </a:p>
          <a:p>
            <a:r>
              <a:rPr lang="en-US" sz="2000" dirty="0"/>
              <a:t>Comment – When we discussed one dimensional motion, we discussed stable and unstable equilibrium points.   At equilibrium </a:t>
            </a:r>
            <a:r>
              <a:rPr lang="en-US" sz="2000" dirty="0" err="1"/>
              <a:t>dV</a:t>
            </a:r>
            <a:r>
              <a:rPr lang="en-US" sz="2000" dirty="0"/>
              <a:t>/dx=0, but only when V(x) has a minimum at that point, is the  system stable in the sense that for small displacements from equilibrium, there are restoring forces to move the system back to the equilibrium point.   </a:t>
            </a:r>
          </a:p>
          <a:p>
            <a:endParaRPr lang="en-US" sz="2400" dirty="0">
              <a:latin typeface="+mj-lt"/>
            </a:endParaRPr>
          </a:p>
        </p:txBody>
      </p:sp>
      <p:pic>
        <p:nvPicPr>
          <p:cNvPr id="6" name="Picture 5">
            <a:extLst>
              <a:ext uri="{FF2B5EF4-FFF2-40B4-BE49-F238E27FC236}">
                <a16:creationId xmlns:a16="http://schemas.microsoft.com/office/drawing/2014/main" id="{4A5A0119-D289-4CB5-A65C-689220855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935513"/>
            <a:ext cx="6356969" cy="35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5">
            <a:extLst>
              <a:ext uri="{FF2B5EF4-FFF2-40B4-BE49-F238E27FC236}">
                <a16:creationId xmlns:a16="http://schemas.microsoft.com/office/drawing/2014/main" id="{3D84EF4B-4240-4A57-8641-6CFB0DEA081C}"/>
              </a:ext>
            </a:extLst>
          </p:cNvPr>
          <p:cNvSpPr txBox="1"/>
          <p:nvPr/>
        </p:nvSpPr>
        <p:spPr>
          <a:xfrm>
            <a:off x="2209799" y="2819400"/>
            <a:ext cx="507334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mj-lt"/>
              </a:rPr>
              <a:t>Minimization of a simple function</a:t>
            </a:r>
          </a:p>
        </p:txBody>
      </p:sp>
      <p:pic>
        <p:nvPicPr>
          <p:cNvPr id="8" name="Picture 7">
            <a:extLst>
              <a:ext uri="{FF2B5EF4-FFF2-40B4-BE49-F238E27FC236}">
                <a16:creationId xmlns:a16="http://schemas.microsoft.com/office/drawing/2014/main" id="{A5F2A174-DCCF-439E-A6C2-E6B43344DEFA}"/>
              </a:ext>
            </a:extLst>
          </p:cNvPr>
          <p:cNvPicPr/>
          <p:nvPr/>
        </p:nvPicPr>
        <p:blipFill>
          <a:blip r:embed="rId4"/>
          <a:stretch>
            <a:fillRect/>
          </a:stretch>
        </p:blipFill>
        <p:spPr>
          <a:xfrm>
            <a:off x="5318306" y="4536347"/>
            <a:ext cx="1098187" cy="766985"/>
          </a:xfrm>
          <a:prstGeom prst="rect">
            <a:avLst/>
          </a:prstGeom>
        </p:spPr>
      </p:pic>
      <p:cxnSp>
        <p:nvCxnSpPr>
          <p:cNvPr id="9" name="Straight Arrow Connector 8">
            <a:extLst>
              <a:ext uri="{FF2B5EF4-FFF2-40B4-BE49-F238E27FC236}">
                <a16:creationId xmlns:a16="http://schemas.microsoft.com/office/drawing/2014/main" id="{7967FACA-E050-4895-AB21-D27006789911}"/>
              </a:ext>
            </a:extLst>
          </p:cNvPr>
          <p:cNvCxnSpPr>
            <a:cxnSpLocks/>
            <a:endCxn id="11" idx="0"/>
          </p:cNvCxnSpPr>
          <p:nvPr/>
        </p:nvCxnSpPr>
        <p:spPr>
          <a:xfrm flipV="1">
            <a:off x="6296144" y="3833372"/>
            <a:ext cx="882841" cy="77889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D62E087-D569-4066-BF7C-B1F87C5D07A1}"/>
              </a:ext>
            </a:extLst>
          </p:cNvPr>
          <p:cNvCxnSpPr>
            <a:cxnSpLocks/>
            <a:stCxn id="8" idx="1"/>
          </p:cNvCxnSpPr>
          <p:nvPr/>
        </p:nvCxnSpPr>
        <p:spPr>
          <a:xfrm flipH="1">
            <a:off x="3930032" y="4919840"/>
            <a:ext cx="1388274" cy="87136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TextBox 14">
            <a:extLst>
              <a:ext uri="{FF2B5EF4-FFF2-40B4-BE49-F238E27FC236}">
                <a16:creationId xmlns:a16="http://schemas.microsoft.com/office/drawing/2014/main" id="{7FEFC516-31B6-4B80-A3FB-F6121AD5D913}"/>
              </a:ext>
            </a:extLst>
          </p:cNvPr>
          <p:cNvSpPr txBox="1"/>
          <p:nvPr/>
        </p:nvSpPr>
        <p:spPr>
          <a:xfrm>
            <a:off x="6553200" y="3833372"/>
            <a:ext cx="125156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latin typeface="+mj-lt"/>
              </a:rPr>
              <a:t>local minimum</a:t>
            </a:r>
          </a:p>
        </p:txBody>
      </p:sp>
      <p:sp>
        <p:nvSpPr>
          <p:cNvPr id="12" name="TextBox 16">
            <a:extLst>
              <a:ext uri="{FF2B5EF4-FFF2-40B4-BE49-F238E27FC236}">
                <a16:creationId xmlns:a16="http://schemas.microsoft.com/office/drawing/2014/main" id="{DC91DFAA-B11E-457B-815B-BB7C8313F3FF}"/>
              </a:ext>
            </a:extLst>
          </p:cNvPr>
          <p:cNvSpPr txBox="1"/>
          <p:nvPr/>
        </p:nvSpPr>
        <p:spPr>
          <a:xfrm>
            <a:off x="3429000" y="4717944"/>
            <a:ext cx="1143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latin typeface="+mj-lt"/>
              </a:rPr>
              <a:t>global minimum</a:t>
            </a:r>
          </a:p>
        </p:txBody>
      </p:sp>
      <p:cxnSp>
        <p:nvCxnSpPr>
          <p:cNvPr id="18" name="Straight Arrow Connector 17">
            <a:extLst>
              <a:ext uri="{FF2B5EF4-FFF2-40B4-BE49-F238E27FC236}">
                <a16:creationId xmlns:a16="http://schemas.microsoft.com/office/drawing/2014/main" id="{2F20114F-BC3D-4E07-87EB-74264129A41E}"/>
              </a:ext>
            </a:extLst>
          </p:cNvPr>
          <p:cNvCxnSpPr>
            <a:cxnSpLocks/>
          </p:cNvCxnSpPr>
          <p:nvPr/>
        </p:nvCxnSpPr>
        <p:spPr>
          <a:xfrm flipH="1" flipV="1">
            <a:off x="5867400" y="3504564"/>
            <a:ext cx="266700" cy="129095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1" name="TextBox 16">
            <a:extLst>
              <a:ext uri="{FF2B5EF4-FFF2-40B4-BE49-F238E27FC236}">
                <a16:creationId xmlns:a16="http://schemas.microsoft.com/office/drawing/2014/main" id="{1EB797CA-CD15-4044-9FDB-6E434FB66961}"/>
              </a:ext>
            </a:extLst>
          </p:cNvPr>
          <p:cNvSpPr txBox="1"/>
          <p:nvPr/>
        </p:nvSpPr>
        <p:spPr>
          <a:xfrm>
            <a:off x="5361990" y="3187886"/>
            <a:ext cx="138827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latin typeface="+mj-lt"/>
              </a:rPr>
              <a:t>maximum</a:t>
            </a:r>
          </a:p>
        </p:txBody>
      </p:sp>
    </p:spTree>
    <p:extLst>
      <p:ext uri="{BB962C8B-B14F-4D97-AF65-F5344CB8AC3E}">
        <p14:creationId xmlns:p14="http://schemas.microsoft.com/office/powerpoint/2010/main" val="1603291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9/20/2024</a:t>
            </a:r>
            <a:endParaRPr lang="en-US" dirty="0"/>
          </a:p>
        </p:txBody>
      </p:sp>
      <p:sp>
        <p:nvSpPr>
          <p:cNvPr id="3" name="Footer Placeholder 2"/>
          <p:cNvSpPr>
            <a:spLocks noGrp="1"/>
          </p:cNvSpPr>
          <p:nvPr>
            <p:ph type="ftr" sz="quarter" idx="11"/>
          </p:nvPr>
        </p:nvSpPr>
        <p:spPr/>
        <p:txBody>
          <a:bodyPr/>
          <a:lstStyle/>
          <a:p>
            <a:r>
              <a:rPr lang="en-US"/>
              <a:t>PHY 711  Fall 2024 --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3536781"/>
              </p:ext>
            </p:extLst>
          </p:nvPr>
        </p:nvGraphicFramePr>
        <p:xfrm>
          <a:off x="304800" y="228600"/>
          <a:ext cx="6435725" cy="4462462"/>
        </p:xfrm>
        <a:graphic>
          <a:graphicData uri="http://schemas.openxmlformats.org/presentationml/2006/ole">
            <mc:AlternateContent xmlns:mc="http://schemas.openxmlformats.org/markup-compatibility/2006">
              <mc:Choice xmlns:v="urn:schemas-microsoft-com:vml" Requires="v">
                <p:oleObj name="数式" r:id="rId3" imgW="3200400" imgH="2286000" progId="Equation.3">
                  <p:embed/>
                </p:oleObj>
              </mc:Choice>
              <mc:Fallback>
                <p:oleObj name="数式" r:id="rId3" imgW="3200400" imgH="2286000" progId="Equation.3">
                  <p:embed/>
                  <p:pic>
                    <p:nvPicPr>
                      <p:cNvPr id="0" name=""/>
                      <p:cNvPicPr>
                        <a:picLocks noChangeAspect="1" noChangeArrowheads="1"/>
                      </p:cNvPicPr>
                      <p:nvPr/>
                    </p:nvPicPr>
                    <p:blipFill>
                      <a:blip r:embed="rId4"/>
                      <a:srcRect/>
                      <a:stretch>
                        <a:fillRect/>
                      </a:stretch>
                    </p:blipFill>
                    <p:spPr bwMode="auto">
                      <a:xfrm>
                        <a:off x="304800" y="228600"/>
                        <a:ext cx="6435725"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192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429000"/>
            <a:ext cx="402717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a:extLst>
              <a:ext uri="{FF2B5EF4-FFF2-40B4-BE49-F238E27FC236}">
                <a16:creationId xmlns:a16="http://schemas.microsoft.com/office/drawing/2014/main" id="{0F210F56-66D6-447F-ABAC-E26EB5169D89}"/>
              </a:ext>
            </a:extLst>
          </p:cNvPr>
          <p:cNvGraphicFramePr>
            <a:graphicFrameLocks noChangeAspect="1"/>
          </p:cNvGraphicFramePr>
          <p:nvPr>
            <p:extLst>
              <p:ext uri="{D42A27DB-BD31-4B8C-83A1-F6EECF244321}">
                <p14:modId xmlns:p14="http://schemas.microsoft.com/office/powerpoint/2010/main" val="2328216711"/>
              </p:ext>
            </p:extLst>
          </p:nvPr>
        </p:nvGraphicFramePr>
        <p:xfrm>
          <a:off x="685800" y="4726378"/>
          <a:ext cx="3340100" cy="1642672"/>
        </p:xfrm>
        <a:graphic>
          <a:graphicData uri="http://schemas.openxmlformats.org/presentationml/2006/ole">
            <mc:AlternateContent xmlns:mc="http://schemas.openxmlformats.org/markup-compatibility/2006">
              <mc:Choice xmlns:v="urn:schemas-microsoft-com:vml" Requires="v">
                <p:oleObj name="Equation" r:id="rId6" imgW="2323800" imgH="1143000" progId="Equation.DSMT4">
                  <p:embed/>
                </p:oleObj>
              </mc:Choice>
              <mc:Fallback>
                <p:oleObj name="Equation" r:id="rId6" imgW="2323800" imgH="1143000" progId="Equation.DSMT4">
                  <p:embed/>
                  <p:pic>
                    <p:nvPicPr>
                      <p:cNvPr id="0" name=""/>
                      <p:cNvPicPr/>
                      <p:nvPr/>
                    </p:nvPicPr>
                    <p:blipFill>
                      <a:blip r:embed="rId7"/>
                      <a:stretch>
                        <a:fillRect/>
                      </a:stretch>
                    </p:blipFill>
                    <p:spPr>
                      <a:xfrm>
                        <a:off x="685800" y="4726378"/>
                        <a:ext cx="3340100" cy="164267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F64B1A3-91ED-BAC3-6B6F-91D66C55DFC8}"/>
              </a:ext>
            </a:extLst>
          </p:cNvPr>
          <p:cNvGraphicFramePr>
            <a:graphicFrameLocks noChangeAspect="1"/>
          </p:cNvGraphicFramePr>
          <p:nvPr>
            <p:extLst>
              <p:ext uri="{D42A27DB-BD31-4B8C-83A1-F6EECF244321}">
                <p14:modId xmlns:p14="http://schemas.microsoft.com/office/powerpoint/2010/main" val="3700180734"/>
              </p:ext>
            </p:extLst>
          </p:nvPr>
        </p:nvGraphicFramePr>
        <p:xfrm>
          <a:off x="6275180" y="6089342"/>
          <a:ext cx="1078010" cy="420687"/>
        </p:xfrm>
        <a:graphic>
          <a:graphicData uri="http://schemas.openxmlformats.org/presentationml/2006/ole">
            <mc:AlternateContent xmlns:mc="http://schemas.openxmlformats.org/markup-compatibility/2006">
              <mc:Choice xmlns:v="urn:schemas-microsoft-com:vml" Requires="v">
                <p:oleObj name="Equation" r:id="rId8" imgW="520560" imgH="203040" progId="Equation.DSMT4">
                  <p:embed/>
                </p:oleObj>
              </mc:Choice>
              <mc:Fallback>
                <p:oleObj name="Equation" r:id="rId8" imgW="520560" imgH="203040" progId="Equation.DSMT4">
                  <p:embed/>
                  <p:pic>
                    <p:nvPicPr>
                      <p:cNvPr id="0" name=""/>
                      <p:cNvPicPr/>
                      <p:nvPr/>
                    </p:nvPicPr>
                    <p:blipFill>
                      <a:blip r:embed="rId9"/>
                      <a:stretch>
                        <a:fillRect/>
                      </a:stretch>
                    </p:blipFill>
                    <p:spPr>
                      <a:xfrm>
                        <a:off x="6275180" y="6089342"/>
                        <a:ext cx="1078010" cy="42068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1564805-4DD2-2097-B6FB-2A32EAB17E94}"/>
              </a:ext>
            </a:extLst>
          </p:cNvPr>
          <p:cNvGraphicFramePr>
            <a:graphicFrameLocks noChangeAspect="1"/>
          </p:cNvGraphicFramePr>
          <p:nvPr>
            <p:extLst>
              <p:ext uri="{D42A27DB-BD31-4B8C-83A1-F6EECF244321}">
                <p14:modId xmlns:p14="http://schemas.microsoft.com/office/powerpoint/2010/main" val="2464670280"/>
              </p:ext>
            </p:extLst>
          </p:nvPr>
        </p:nvGraphicFramePr>
        <p:xfrm>
          <a:off x="6096000" y="2480468"/>
          <a:ext cx="1857375" cy="1376363"/>
        </p:xfrm>
        <a:graphic>
          <a:graphicData uri="http://schemas.openxmlformats.org/presentationml/2006/ole">
            <mc:AlternateContent xmlns:mc="http://schemas.openxmlformats.org/markup-compatibility/2006">
              <mc:Choice xmlns:v="urn:schemas-microsoft-com:vml" Requires="v">
                <p:oleObj name="Equation" r:id="rId10" imgW="1028520" imgH="761760" progId="Equation.DSMT4">
                  <p:embed/>
                </p:oleObj>
              </mc:Choice>
              <mc:Fallback>
                <p:oleObj name="Equation" r:id="rId10" imgW="1028520" imgH="761760" progId="Equation.DSMT4">
                  <p:embed/>
                  <p:pic>
                    <p:nvPicPr>
                      <p:cNvPr id="0" name=""/>
                      <p:cNvPicPr/>
                      <p:nvPr/>
                    </p:nvPicPr>
                    <p:blipFill>
                      <a:blip r:embed="rId11"/>
                      <a:stretch>
                        <a:fillRect/>
                      </a:stretch>
                    </p:blipFill>
                    <p:spPr>
                      <a:xfrm>
                        <a:off x="6096000" y="2480468"/>
                        <a:ext cx="1857375" cy="1376363"/>
                      </a:xfrm>
                      <a:prstGeom prst="rect">
                        <a:avLst/>
                      </a:prstGeom>
                    </p:spPr>
                  </p:pic>
                </p:oleObj>
              </mc:Fallback>
            </mc:AlternateContent>
          </a:graphicData>
        </a:graphic>
      </p:graphicFrame>
    </p:spTree>
    <p:extLst>
      <p:ext uri="{BB962C8B-B14F-4D97-AF65-F5344CB8AC3E}">
        <p14:creationId xmlns:p14="http://schemas.microsoft.com/office/powerpoint/2010/main" val="3744170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6E34CC-2794-4634-9C08-A7D815D8176E}"/>
              </a:ext>
            </a:extLst>
          </p:cNvPr>
          <p:cNvSpPr>
            <a:spLocks noGrp="1"/>
          </p:cNvSpPr>
          <p:nvPr>
            <p:ph type="dt" sz="half" idx="10"/>
          </p:nvPr>
        </p:nvSpPr>
        <p:spPr/>
        <p:txBody>
          <a:bodyPr/>
          <a:lstStyle/>
          <a:p>
            <a:r>
              <a:rPr lang="en-US"/>
              <a:t>9/20/2024</a:t>
            </a:r>
            <a:endParaRPr lang="en-US" dirty="0"/>
          </a:p>
        </p:txBody>
      </p:sp>
      <p:sp>
        <p:nvSpPr>
          <p:cNvPr id="3" name="Footer Placeholder 2">
            <a:extLst>
              <a:ext uri="{FF2B5EF4-FFF2-40B4-BE49-F238E27FC236}">
                <a16:creationId xmlns:a16="http://schemas.microsoft.com/office/drawing/2014/main" id="{9EB15937-7AE7-4926-98F6-1F5CE0913012}"/>
              </a:ext>
            </a:extLst>
          </p:cNvPr>
          <p:cNvSpPr>
            <a:spLocks noGrp="1"/>
          </p:cNvSpPr>
          <p:nvPr>
            <p:ph type="ftr" sz="quarter" idx="11"/>
          </p:nvPr>
        </p:nvSpPr>
        <p:spPr/>
        <p:txBody>
          <a:bodyPr/>
          <a:lstStyle/>
          <a:p>
            <a:r>
              <a:rPr lang="en-US"/>
              <a:t>PHY 711  Fall 2024 -- Lecture 12</a:t>
            </a:r>
            <a:endParaRPr lang="en-US" dirty="0"/>
          </a:p>
        </p:txBody>
      </p:sp>
      <p:sp>
        <p:nvSpPr>
          <p:cNvPr id="4" name="Slide Number Placeholder 3">
            <a:extLst>
              <a:ext uri="{FF2B5EF4-FFF2-40B4-BE49-F238E27FC236}">
                <a16:creationId xmlns:a16="http://schemas.microsoft.com/office/drawing/2014/main" id="{E9B50F43-A0A2-455C-8A92-1FB52CCF1671}"/>
              </a:ext>
            </a:extLst>
          </p:cNvPr>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a:extLst>
              <a:ext uri="{FF2B5EF4-FFF2-40B4-BE49-F238E27FC236}">
                <a16:creationId xmlns:a16="http://schemas.microsoft.com/office/drawing/2014/main" id="{147B4475-7843-44A4-B517-C80F54523146}"/>
              </a:ext>
            </a:extLst>
          </p:cNvPr>
          <p:cNvSpPr txBox="1"/>
          <p:nvPr/>
        </p:nvSpPr>
        <p:spPr>
          <a:xfrm>
            <a:off x="381000" y="304800"/>
            <a:ext cx="7772400" cy="369332"/>
          </a:xfrm>
          <a:prstGeom prst="rect">
            <a:avLst/>
          </a:prstGeom>
          <a:noFill/>
        </p:spPr>
        <p:txBody>
          <a:bodyPr wrap="square" rtlCol="0">
            <a:spAutoFit/>
          </a:bodyPr>
          <a:lstStyle/>
          <a:p>
            <a:r>
              <a:rPr lang="en-US" dirty="0">
                <a:latin typeface="+mj-lt"/>
                <a:hlinkClick r:id="rId5"/>
              </a:rPr>
              <a:t>http://www.physics.usyd.edu.au/~cross/SPINNING%20TOPS.htm</a:t>
            </a:r>
            <a:endParaRPr lang="en-US" dirty="0">
              <a:latin typeface="+mj-lt"/>
            </a:endParaRPr>
          </a:p>
        </p:txBody>
      </p:sp>
      <p:pic>
        <p:nvPicPr>
          <p:cNvPr id="8" name="Top1">
            <a:hlinkClick r:id="" action="ppaction://media"/>
            <a:extLst>
              <a:ext uri="{FF2B5EF4-FFF2-40B4-BE49-F238E27FC236}">
                <a16:creationId xmlns:a16="http://schemas.microsoft.com/office/drawing/2014/main" id="{D62ECD73-45A8-44B5-936C-6646D46BCA2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447800" y="990600"/>
            <a:ext cx="4876800" cy="3657600"/>
          </a:xfrm>
          <a:prstGeom prst="rect">
            <a:avLst/>
          </a:prstGeom>
        </p:spPr>
      </p:pic>
      <p:sp>
        <p:nvSpPr>
          <p:cNvPr id="6" name="TextBox 5">
            <a:extLst>
              <a:ext uri="{FF2B5EF4-FFF2-40B4-BE49-F238E27FC236}">
                <a16:creationId xmlns:a16="http://schemas.microsoft.com/office/drawing/2014/main" id="{3861FA36-4758-4949-94EF-A9B609108CDF}"/>
              </a:ext>
            </a:extLst>
          </p:cNvPr>
          <p:cNvSpPr txBox="1"/>
          <p:nvPr/>
        </p:nvSpPr>
        <p:spPr>
          <a:xfrm>
            <a:off x="304800" y="5334000"/>
            <a:ext cx="8534400" cy="461665"/>
          </a:xfrm>
          <a:prstGeom prst="rect">
            <a:avLst/>
          </a:prstGeom>
          <a:noFill/>
        </p:spPr>
        <p:txBody>
          <a:bodyPr wrap="square" rtlCol="0">
            <a:spAutoFit/>
          </a:bodyPr>
          <a:lstStyle/>
          <a:p>
            <a:r>
              <a:rPr lang="en-US" sz="2400" dirty="0">
                <a:latin typeface="+mj-lt"/>
              </a:rPr>
              <a:t>See also --</a:t>
            </a:r>
          </a:p>
        </p:txBody>
      </p:sp>
      <p:pic>
        <p:nvPicPr>
          <p:cNvPr id="7" name="Picture 6">
            <a:extLst>
              <a:ext uri="{FF2B5EF4-FFF2-40B4-BE49-F238E27FC236}">
                <a16:creationId xmlns:a16="http://schemas.microsoft.com/office/drawing/2014/main" id="{38B194B1-E462-41E7-BA5D-D04FBAD1B10D}"/>
              </a:ext>
            </a:extLst>
          </p:cNvPr>
          <p:cNvPicPr>
            <a:picLocks noChangeAspect="1"/>
          </p:cNvPicPr>
          <p:nvPr/>
        </p:nvPicPr>
        <p:blipFill>
          <a:blip r:embed="rId7"/>
          <a:stretch>
            <a:fillRect/>
          </a:stretch>
        </p:blipFill>
        <p:spPr>
          <a:xfrm>
            <a:off x="2305050" y="4847332"/>
            <a:ext cx="5314950" cy="1509018"/>
          </a:xfrm>
          <a:prstGeom prst="rect">
            <a:avLst/>
          </a:prstGeom>
        </p:spPr>
      </p:pic>
    </p:spTree>
    <p:extLst>
      <p:ext uri="{BB962C8B-B14F-4D97-AF65-F5344CB8AC3E}">
        <p14:creationId xmlns:p14="http://schemas.microsoft.com/office/powerpoint/2010/main" val="429071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8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9/20/2024</a:t>
            </a:r>
            <a:endParaRPr lang="en-US" dirty="0"/>
          </a:p>
        </p:txBody>
      </p:sp>
      <p:sp>
        <p:nvSpPr>
          <p:cNvPr id="3" name="Footer Placeholder 2"/>
          <p:cNvSpPr>
            <a:spLocks noGrp="1"/>
          </p:cNvSpPr>
          <p:nvPr>
            <p:ph type="ftr" sz="quarter" idx="11"/>
          </p:nvPr>
        </p:nvSpPr>
        <p:spPr/>
        <p:txBody>
          <a:bodyPr/>
          <a:lstStyle/>
          <a:p>
            <a:r>
              <a:rPr lang="en-US"/>
              <a:t>PHY 711  Fall 2024 --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762000" y="304800"/>
            <a:ext cx="7086600" cy="461665"/>
          </a:xfrm>
          <a:prstGeom prst="rect">
            <a:avLst/>
          </a:prstGeom>
          <a:noFill/>
        </p:spPr>
        <p:txBody>
          <a:bodyPr wrap="square" rtlCol="0">
            <a:spAutoFit/>
          </a:bodyPr>
          <a:lstStyle/>
          <a:p>
            <a:r>
              <a:rPr lang="en-US" sz="2400" dirty="0">
                <a:latin typeface="+mj-lt"/>
              </a:rPr>
              <a:t>More general case:</a:t>
            </a:r>
          </a:p>
        </p:txBody>
      </p:sp>
      <p:graphicFrame>
        <p:nvGraphicFramePr>
          <p:cNvPr id="6" name="Object 5"/>
          <p:cNvGraphicFramePr>
            <a:graphicFrameLocks noChangeAspect="1"/>
          </p:cNvGraphicFramePr>
          <p:nvPr>
            <p:extLst>
              <p:ext uri="{D42A27DB-BD31-4B8C-83A1-F6EECF244321}">
                <p14:modId xmlns:p14="http://schemas.microsoft.com/office/powerpoint/2010/main" val="2981941412"/>
              </p:ext>
            </p:extLst>
          </p:nvPr>
        </p:nvGraphicFramePr>
        <p:xfrm>
          <a:off x="2133600" y="866775"/>
          <a:ext cx="6437313" cy="941388"/>
        </p:xfrm>
        <a:graphic>
          <a:graphicData uri="http://schemas.openxmlformats.org/presentationml/2006/ole">
            <mc:AlternateContent xmlns:mc="http://schemas.openxmlformats.org/markup-compatibility/2006">
              <mc:Choice xmlns:v="urn:schemas-microsoft-com:vml" Requires="v">
                <p:oleObj name="数式" r:id="rId3" imgW="3200400" imgH="482400" progId="Equation.3">
                  <p:embed/>
                </p:oleObj>
              </mc:Choice>
              <mc:Fallback>
                <p:oleObj name="数式" r:id="rId3" imgW="3200400" imgH="482400" progId="Equation.3">
                  <p:embed/>
                  <p:pic>
                    <p:nvPicPr>
                      <p:cNvPr id="0" name=""/>
                      <p:cNvPicPr>
                        <a:picLocks noChangeAspect="1" noChangeArrowheads="1"/>
                      </p:cNvPicPr>
                      <p:nvPr/>
                    </p:nvPicPr>
                    <p:blipFill>
                      <a:blip r:embed="rId4"/>
                      <a:srcRect/>
                      <a:stretch>
                        <a:fillRect/>
                      </a:stretch>
                    </p:blipFill>
                    <p:spPr bwMode="auto">
                      <a:xfrm>
                        <a:off x="2133600" y="866775"/>
                        <a:ext cx="643731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39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86000"/>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314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EC8A4A-D931-483B-8B96-620B16A1B9AE}"/>
              </a:ext>
            </a:extLst>
          </p:cNvPr>
          <p:cNvSpPr>
            <a:spLocks noGrp="1"/>
          </p:cNvSpPr>
          <p:nvPr>
            <p:ph type="dt" sz="half" idx="10"/>
          </p:nvPr>
        </p:nvSpPr>
        <p:spPr/>
        <p:txBody>
          <a:bodyPr/>
          <a:lstStyle/>
          <a:p>
            <a:r>
              <a:rPr lang="en-US"/>
              <a:t>9/20/2024</a:t>
            </a:r>
            <a:endParaRPr lang="en-US" dirty="0"/>
          </a:p>
        </p:txBody>
      </p:sp>
      <p:sp>
        <p:nvSpPr>
          <p:cNvPr id="3" name="Footer Placeholder 2">
            <a:extLst>
              <a:ext uri="{FF2B5EF4-FFF2-40B4-BE49-F238E27FC236}">
                <a16:creationId xmlns:a16="http://schemas.microsoft.com/office/drawing/2014/main" id="{AD0D515C-8060-42E6-9AAC-4CECCC5BD587}"/>
              </a:ext>
            </a:extLst>
          </p:cNvPr>
          <p:cNvSpPr>
            <a:spLocks noGrp="1"/>
          </p:cNvSpPr>
          <p:nvPr>
            <p:ph type="ftr" sz="quarter" idx="11"/>
          </p:nvPr>
        </p:nvSpPr>
        <p:spPr/>
        <p:txBody>
          <a:bodyPr/>
          <a:lstStyle/>
          <a:p>
            <a:r>
              <a:rPr lang="en-US"/>
              <a:t>PHY 711  Fall 2024 -- Lecture 12</a:t>
            </a:r>
            <a:endParaRPr lang="en-US" dirty="0"/>
          </a:p>
        </p:txBody>
      </p:sp>
      <p:sp>
        <p:nvSpPr>
          <p:cNvPr id="4" name="Slide Number Placeholder 3">
            <a:extLst>
              <a:ext uri="{FF2B5EF4-FFF2-40B4-BE49-F238E27FC236}">
                <a16:creationId xmlns:a16="http://schemas.microsoft.com/office/drawing/2014/main" id="{E39DF414-A00B-4EC3-9D7C-51142E509B81}"/>
              </a:ext>
            </a:extLst>
          </p:cNvPr>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a:extLst>
              <a:ext uri="{FF2B5EF4-FFF2-40B4-BE49-F238E27FC236}">
                <a16:creationId xmlns:a16="http://schemas.microsoft.com/office/drawing/2014/main" id="{AC885468-A1DE-49BC-AFCD-006D2DA25B4F}"/>
              </a:ext>
            </a:extLst>
          </p:cNvPr>
          <p:cNvSpPr txBox="1"/>
          <p:nvPr/>
        </p:nvSpPr>
        <p:spPr>
          <a:xfrm>
            <a:off x="76200" y="457200"/>
            <a:ext cx="8305800" cy="369332"/>
          </a:xfrm>
          <a:prstGeom prst="rect">
            <a:avLst/>
          </a:prstGeom>
          <a:noFill/>
        </p:spPr>
        <p:txBody>
          <a:bodyPr wrap="square" rtlCol="0">
            <a:spAutoFit/>
          </a:bodyPr>
          <a:lstStyle/>
          <a:p>
            <a:r>
              <a:rPr lang="en-US" dirty="0">
                <a:latin typeface="+mj-lt"/>
                <a:hlinkClick r:id="rId5"/>
              </a:rPr>
              <a:t>https://drive.google.com/file/d/0B14RyYwpwSDNcXdxTWl3OExHX1k/view</a:t>
            </a:r>
            <a:endParaRPr lang="en-US" dirty="0">
              <a:latin typeface="+mj-lt"/>
            </a:endParaRPr>
          </a:p>
        </p:txBody>
      </p:sp>
      <p:pic>
        <p:nvPicPr>
          <p:cNvPr id="6" name="bicycle_wheel">
            <a:hlinkClick r:id="" action="ppaction://media"/>
            <a:extLst>
              <a:ext uri="{FF2B5EF4-FFF2-40B4-BE49-F238E27FC236}">
                <a16:creationId xmlns:a16="http://schemas.microsoft.com/office/drawing/2014/main" id="{4D9A8E20-66AC-457C-8958-8E3D58AC7E29}"/>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09600" y="1143000"/>
            <a:ext cx="2682875" cy="1828800"/>
          </a:xfrm>
          <a:prstGeom prst="rect">
            <a:avLst/>
          </a:prstGeom>
        </p:spPr>
      </p:pic>
    </p:spTree>
    <p:extLst>
      <p:ext uri="{BB962C8B-B14F-4D97-AF65-F5344CB8AC3E}">
        <p14:creationId xmlns:p14="http://schemas.microsoft.com/office/powerpoint/2010/main" val="261553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9/20/2024</a:t>
            </a:r>
            <a:endParaRPr lang="en-US" dirty="0"/>
          </a:p>
        </p:txBody>
      </p:sp>
      <p:sp>
        <p:nvSpPr>
          <p:cNvPr id="3" name="Footer Placeholder 2"/>
          <p:cNvSpPr>
            <a:spLocks noGrp="1"/>
          </p:cNvSpPr>
          <p:nvPr>
            <p:ph type="ftr" sz="quarter" idx="11"/>
          </p:nvPr>
        </p:nvSpPr>
        <p:spPr/>
        <p:txBody>
          <a:bodyPr/>
          <a:lstStyle/>
          <a:p>
            <a:r>
              <a:rPr lang="en-US"/>
              <a:t>PHY 711  Fall 2024 --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88487940"/>
              </p:ext>
            </p:extLst>
          </p:nvPr>
        </p:nvGraphicFramePr>
        <p:xfrm>
          <a:off x="3431386" y="762000"/>
          <a:ext cx="5387975" cy="2571750"/>
        </p:xfrm>
        <a:graphic>
          <a:graphicData uri="http://schemas.openxmlformats.org/presentationml/2006/ole">
            <mc:AlternateContent xmlns:mc="http://schemas.openxmlformats.org/markup-compatibility/2006">
              <mc:Choice xmlns:v="urn:schemas-microsoft-com:vml" Requires="v">
                <p:oleObj name="数式" r:id="rId3" imgW="2679480" imgH="1320480" progId="Equation.3">
                  <p:embed/>
                </p:oleObj>
              </mc:Choice>
              <mc:Fallback>
                <p:oleObj name="数式" r:id="rId3" imgW="2679480" imgH="1320480" progId="Equation.3">
                  <p:embed/>
                  <p:pic>
                    <p:nvPicPr>
                      <p:cNvPr id="0" name=""/>
                      <p:cNvPicPr>
                        <a:picLocks noChangeAspect="1" noChangeArrowheads="1"/>
                      </p:cNvPicPr>
                      <p:nvPr/>
                    </p:nvPicPr>
                    <p:blipFill>
                      <a:blip r:embed="rId4"/>
                      <a:srcRect/>
                      <a:stretch>
                        <a:fillRect/>
                      </a:stretch>
                    </p:blipFill>
                    <p:spPr bwMode="auto">
                      <a:xfrm>
                        <a:off x="3431386" y="762000"/>
                        <a:ext cx="53879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672946" y="609600"/>
            <a:ext cx="2320562" cy="2895600"/>
            <a:chOff x="1447800" y="1905000"/>
            <a:chExt cx="2320562" cy="2895600"/>
          </a:xfrm>
        </p:grpSpPr>
        <p:grpSp>
          <p:nvGrpSpPr>
            <p:cNvPr id="7" name="Group 6"/>
            <p:cNvGrpSpPr/>
            <p:nvPr/>
          </p:nvGrpSpPr>
          <p:grpSpPr>
            <a:xfrm>
              <a:off x="1447800" y="1905000"/>
              <a:ext cx="2057400" cy="2895600"/>
              <a:chOff x="1447800" y="1905000"/>
              <a:chExt cx="2057400" cy="2895600"/>
            </a:xfrm>
          </p:grpSpPr>
          <p:cxnSp>
            <p:nvCxnSpPr>
              <p:cNvPr id="14" name="Straight Arrow Connector 13"/>
              <p:cNvCxnSpPr/>
              <p:nvPr/>
            </p:nvCxnSpPr>
            <p:spPr>
              <a:xfrm>
                <a:off x="3505200" y="1905000"/>
                <a:ext cx="0" cy="21336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447800" y="4038600"/>
                <a:ext cx="2057400" cy="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057400" y="4038600"/>
                <a:ext cx="1447800" cy="7620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17" name="Teardrop 16"/>
              <p:cNvSpPr/>
              <p:nvPr/>
            </p:nvSpPr>
            <p:spPr>
              <a:xfrm rot="5635480">
                <a:off x="1882967" y="2301103"/>
                <a:ext cx="1295400" cy="1295400"/>
              </a:xfrm>
              <a:prstGeom prst="teardrop">
                <a:avLst>
                  <a:gd name="adj" fmla="val 162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2476500" y="2948803"/>
                <a:ext cx="54167" cy="131839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33227" y="3377168"/>
                <a:ext cx="838200" cy="461665"/>
              </a:xfrm>
              <a:prstGeom prst="rect">
                <a:avLst/>
              </a:prstGeom>
              <a:noFill/>
            </p:spPr>
            <p:txBody>
              <a:bodyPr wrap="square" rtlCol="0">
                <a:spAutoFit/>
              </a:bodyPr>
              <a:lstStyle/>
              <a:p>
                <a:r>
                  <a:rPr lang="en-US" sz="2400" dirty="0">
                    <a:latin typeface="+mj-lt"/>
                  </a:rPr>
                  <a:t>Mg</a:t>
                </a:r>
              </a:p>
            </p:txBody>
          </p:sp>
        </p:grpSp>
        <p:sp>
          <p:nvSpPr>
            <p:cNvPr id="8" name="Arc 7"/>
            <p:cNvSpPr/>
            <p:nvPr/>
          </p:nvSpPr>
          <p:spPr>
            <a:xfrm rot="18326991">
              <a:off x="2115646" y="2613535"/>
              <a:ext cx="1905000" cy="1400433"/>
            </a:xfrm>
            <a:prstGeom prst="arc">
              <a:avLst>
                <a:gd name="adj1" fmla="val 16200000"/>
                <a:gd name="adj2" fmla="val 2091001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a:stCxn id="17" idx="7"/>
            </p:cNvCxnSpPr>
            <p:nvPr/>
          </p:nvCxnSpPr>
          <p:spPr>
            <a:xfrm flipH="1" flipV="1">
              <a:off x="1833227" y="2057400"/>
              <a:ext cx="1672628" cy="201025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81300" y="2050473"/>
              <a:ext cx="439880" cy="461665"/>
            </a:xfrm>
            <a:prstGeom prst="rect">
              <a:avLst/>
            </a:prstGeom>
            <a:noFill/>
          </p:spPr>
          <p:txBody>
            <a:bodyPr wrap="square" rtlCol="0">
              <a:spAutoFit/>
            </a:bodyPr>
            <a:lstStyle/>
            <a:p>
              <a:r>
                <a:rPr lang="en-US" sz="2400" dirty="0">
                  <a:latin typeface="Symbol" pitchFamily="18" charset="2"/>
                </a:rPr>
                <a:t>b</a:t>
              </a:r>
            </a:p>
          </p:txBody>
        </p:sp>
        <p:sp>
          <p:nvSpPr>
            <p:cNvPr id="11" name="Curved Right Arrow 10"/>
            <p:cNvSpPr/>
            <p:nvPr/>
          </p:nvSpPr>
          <p:spPr>
            <a:xfrm rot="19542147">
              <a:off x="1676400" y="2033733"/>
              <a:ext cx="575927" cy="385695"/>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p:cNvSpPr/>
            <p:nvPr/>
          </p:nvSpPr>
          <p:spPr>
            <a:xfrm rot="14257165" flipH="1">
              <a:off x="3154185" y="3840418"/>
              <a:ext cx="457200" cy="502919"/>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141520" y="4191000"/>
              <a:ext cx="439880" cy="461665"/>
            </a:xfrm>
            <a:prstGeom prst="rect">
              <a:avLst/>
            </a:prstGeom>
            <a:noFill/>
          </p:spPr>
          <p:txBody>
            <a:bodyPr wrap="square" rtlCol="0">
              <a:spAutoFit/>
            </a:bodyPr>
            <a:lstStyle/>
            <a:p>
              <a:r>
                <a:rPr lang="en-US" sz="2400" dirty="0">
                  <a:latin typeface="Symbol" pitchFamily="18" charset="2"/>
                </a:rPr>
                <a:t>a</a:t>
              </a:r>
            </a:p>
          </p:txBody>
        </p:sp>
      </p:grpSp>
      <p:graphicFrame>
        <p:nvGraphicFramePr>
          <p:cNvPr id="20" name="Object 19"/>
          <p:cNvGraphicFramePr>
            <a:graphicFrameLocks noChangeAspect="1"/>
          </p:cNvGraphicFramePr>
          <p:nvPr>
            <p:extLst>
              <p:ext uri="{D42A27DB-BD31-4B8C-83A1-F6EECF244321}">
                <p14:modId xmlns:p14="http://schemas.microsoft.com/office/powerpoint/2010/main" val="861097883"/>
              </p:ext>
            </p:extLst>
          </p:nvPr>
        </p:nvGraphicFramePr>
        <p:xfrm>
          <a:off x="2133600" y="4038600"/>
          <a:ext cx="6437313" cy="941388"/>
        </p:xfrm>
        <a:graphic>
          <a:graphicData uri="http://schemas.openxmlformats.org/presentationml/2006/ole">
            <mc:AlternateContent xmlns:mc="http://schemas.openxmlformats.org/markup-compatibility/2006">
              <mc:Choice xmlns:v="urn:schemas-microsoft-com:vml" Requires="v">
                <p:oleObj name="数式" r:id="rId5" imgW="3200400" imgH="482400" progId="Equation.3">
                  <p:embed/>
                </p:oleObj>
              </mc:Choice>
              <mc:Fallback>
                <p:oleObj name="数式" r:id="rId5" imgW="3200400" imgH="482400" progId="Equation.3">
                  <p:embed/>
                  <p:pic>
                    <p:nvPicPr>
                      <p:cNvPr id="0" name=""/>
                      <p:cNvPicPr>
                        <a:picLocks noChangeAspect="1" noChangeArrowheads="1"/>
                      </p:cNvPicPr>
                      <p:nvPr/>
                    </p:nvPicPr>
                    <p:blipFill>
                      <a:blip r:embed="rId6"/>
                      <a:srcRect/>
                      <a:stretch>
                        <a:fillRect/>
                      </a:stretch>
                    </p:blipFill>
                    <p:spPr bwMode="auto">
                      <a:xfrm>
                        <a:off x="2133600" y="4038600"/>
                        <a:ext cx="643731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36457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4B49C9-8666-CF62-6554-CE8B546B5ABE}"/>
              </a:ext>
            </a:extLst>
          </p:cNvPr>
          <p:cNvPicPr>
            <a:picLocks noChangeAspect="1"/>
          </p:cNvPicPr>
          <p:nvPr/>
        </p:nvPicPr>
        <p:blipFill>
          <a:blip r:embed="rId3"/>
          <a:stretch>
            <a:fillRect/>
          </a:stretch>
        </p:blipFill>
        <p:spPr>
          <a:xfrm>
            <a:off x="101472" y="21115"/>
            <a:ext cx="8585328" cy="6417094"/>
          </a:xfrm>
          <a:prstGeom prst="rect">
            <a:avLst/>
          </a:prstGeom>
        </p:spPr>
      </p:pic>
      <p:sp>
        <p:nvSpPr>
          <p:cNvPr id="2" name="Date Placeholder 1"/>
          <p:cNvSpPr>
            <a:spLocks noGrp="1"/>
          </p:cNvSpPr>
          <p:nvPr>
            <p:ph type="dt" sz="half" idx="10"/>
          </p:nvPr>
        </p:nvSpPr>
        <p:spPr/>
        <p:txBody>
          <a:bodyPr/>
          <a:lstStyle/>
          <a:p>
            <a:r>
              <a:rPr lang="en-US"/>
              <a:t>9/20/2024</a:t>
            </a:r>
            <a:endParaRPr lang="en-US" dirty="0"/>
          </a:p>
        </p:txBody>
      </p:sp>
      <p:sp>
        <p:nvSpPr>
          <p:cNvPr id="3" name="Footer Placeholder 2"/>
          <p:cNvSpPr>
            <a:spLocks noGrp="1"/>
          </p:cNvSpPr>
          <p:nvPr>
            <p:ph type="ftr" sz="quarter" idx="11"/>
          </p:nvPr>
        </p:nvSpPr>
        <p:spPr/>
        <p:txBody>
          <a:bodyPr/>
          <a:lstStyle/>
          <a:p>
            <a:r>
              <a:rPr lang="en-US"/>
              <a:t>PHY 711  Fall 2024 --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10" name="Rectangle 9">
            <a:extLst>
              <a:ext uri="{FF2B5EF4-FFF2-40B4-BE49-F238E27FC236}">
                <a16:creationId xmlns:a16="http://schemas.microsoft.com/office/drawing/2014/main" id="{16B6DF6F-49D0-6BE7-F3F5-E9F8CE60DB75}"/>
              </a:ext>
            </a:extLst>
          </p:cNvPr>
          <p:cNvSpPr/>
          <p:nvPr/>
        </p:nvSpPr>
        <p:spPr>
          <a:xfrm>
            <a:off x="493450" y="5562600"/>
            <a:ext cx="7924800" cy="365125"/>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A7248D-CDD0-C63C-8077-F13E637EB3DA}"/>
              </a:ext>
            </a:extLst>
          </p:cNvPr>
          <p:cNvSpPr>
            <a:spLocks noGrp="1"/>
          </p:cNvSpPr>
          <p:nvPr>
            <p:ph type="dt" sz="half" idx="10"/>
          </p:nvPr>
        </p:nvSpPr>
        <p:spPr/>
        <p:txBody>
          <a:bodyPr/>
          <a:lstStyle/>
          <a:p>
            <a:r>
              <a:rPr lang="en-US"/>
              <a:t>9/20/2024</a:t>
            </a:r>
            <a:endParaRPr lang="en-US" dirty="0"/>
          </a:p>
        </p:txBody>
      </p:sp>
      <p:sp>
        <p:nvSpPr>
          <p:cNvPr id="3" name="Footer Placeholder 2">
            <a:extLst>
              <a:ext uri="{FF2B5EF4-FFF2-40B4-BE49-F238E27FC236}">
                <a16:creationId xmlns:a16="http://schemas.microsoft.com/office/drawing/2014/main" id="{61ABAB4F-4724-9406-CB46-0A95B0BC4B03}"/>
              </a:ext>
            </a:extLst>
          </p:cNvPr>
          <p:cNvSpPr>
            <a:spLocks noGrp="1"/>
          </p:cNvSpPr>
          <p:nvPr>
            <p:ph type="ftr" sz="quarter" idx="11"/>
          </p:nvPr>
        </p:nvSpPr>
        <p:spPr/>
        <p:txBody>
          <a:bodyPr/>
          <a:lstStyle/>
          <a:p>
            <a:r>
              <a:rPr lang="en-US"/>
              <a:t>PHY 711  Fall 2024 -- Lecture 12</a:t>
            </a:r>
            <a:endParaRPr lang="en-US" dirty="0"/>
          </a:p>
        </p:txBody>
      </p:sp>
      <p:sp>
        <p:nvSpPr>
          <p:cNvPr id="4" name="Slide Number Placeholder 3">
            <a:extLst>
              <a:ext uri="{FF2B5EF4-FFF2-40B4-BE49-F238E27FC236}">
                <a16:creationId xmlns:a16="http://schemas.microsoft.com/office/drawing/2014/main" id="{7CB3A7BB-69F1-A4F0-88A0-8CC3650FC920}"/>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6" name="Picture 5">
            <a:extLst>
              <a:ext uri="{FF2B5EF4-FFF2-40B4-BE49-F238E27FC236}">
                <a16:creationId xmlns:a16="http://schemas.microsoft.com/office/drawing/2014/main" id="{48BE908A-E428-8040-D782-620A0F76FD5F}"/>
              </a:ext>
            </a:extLst>
          </p:cNvPr>
          <p:cNvPicPr>
            <a:picLocks noChangeAspect="1"/>
          </p:cNvPicPr>
          <p:nvPr/>
        </p:nvPicPr>
        <p:blipFill>
          <a:blip r:embed="rId2"/>
          <a:stretch>
            <a:fillRect/>
          </a:stretch>
        </p:blipFill>
        <p:spPr>
          <a:xfrm>
            <a:off x="0" y="1524000"/>
            <a:ext cx="9144000" cy="2936401"/>
          </a:xfrm>
          <a:prstGeom prst="rect">
            <a:avLst/>
          </a:prstGeom>
        </p:spPr>
      </p:pic>
    </p:spTree>
    <p:extLst>
      <p:ext uri="{BB962C8B-B14F-4D97-AF65-F5344CB8AC3E}">
        <p14:creationId xmlns:p14="http://schemas.microsoft.com/office/powerpoint/2010/main" val="173809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9/20/2024</a:t>
            </a:r>
            <a:endParaRPr lang="en-US" dirty="0"/>
          </a:p>
        </p:txBody>
      </p:sp>
      <p:sp>
        <p:nvSpPr>
          <p:cNvPr id="3" name="Footer Placeholder 2"/>
          <p:cNvSpPr>
            <a:spLocks noGrp="1"/>
          </p:cNvSpPr>
          <p:nvPr>
            <p:ph type="ftr" sz="quarter" idx="11"/>
          </p:nvPr>
        </p:nvSpPr>
        <p:spPr/>
        <p:txBody>
          <a:bodyPr/>
          <a:lstStyle/>
          <a:p>
            <a:r>
              <a:rPr lang="en-US"/>
              <a:t>PHY 711  Fall 2024 --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extLst>
              <p:ext uri="{D42A27DB-BD31-4B8C-83A1-F6EECF244321}">
                <p14:modId xmlns:p14="http://schemas.microsoft.com/office/powerpoint/2010/main" val="4230272512"/>
              </p:ext>
            </p:extLst>
          </p:nvPr>
        </p:nvGraphicFramePr>
        <p:xfrm>
          <a:off x="457200" y="1371600"/>
          <a:ext cx="8149996" cy="4453116"/>
        </p:xfrm>
        <a:graphic>
          <a:graphicData uri="http://schemas.openxmlformats.org/presentationml/2006/ole">
            <mc:AlternateContent xmlns:mc="http://schemas.openxmlformats.org/markup-compatibility/2006">
              <mc:Choice xmlns:v="urn:schemas-microsoft-com:vml" Requires="v">
                <p:oleObj name="Equation" r:id="rId3" imgW="4851360" imgH="2730240" progId="Equation.DSMT4">
                  <p:embed/>
                </p:oleObj>
              </mc:Choice>
              <mc:Fallback>
                <p:oleObj name="Equation" r:id="rId3" imgW="4851360" imgH="2730240" progId="Equation.DSMT4">
                  <p:embed/>
                  <p:pic>
                    <p:nvPicPr>
                      <p:cNvPr id="0" name=""/>
                      <p:cNvPicPr>
                        <a:picLocks noChangeAspect="1" noChangeArrowheads="1"/>
                      </p:cNvPicPr>
                      <p:nvPr/>
                    </p:nvPicPr>
                    <p:blipFill>
                      <a:blip r:embed="rId4"/>
                      <a:srcRect/>
                      <a:stretch>
                        <a:fillRect/>
                      </a:stretch>
                    </p:blipFill>
                    <p:spPr bwMode="auto">
                      <a:xfrm>
                        <a:off x="457200" y="1371600"/>
                        <a:ext cx="8149996" cy="4453116"/>
                      </a:xfrm>
                      <a:prstGeom prst="rect">
                        <a:avLst/>
                      </a:prstGeom>
                      <a:noFill/>
                      <a:ln>
                        <a:noFill/>
                      </a:ln>
                    </p:spPr>
                  </p:pic>
                </p:oleObj>
              </mc:Fallback>
            </mc:AlternateContent>
          </a:graphicData>
        </a:graphic>
      </p:graphicFrame>
      <p:sp>
        <p:nvSpPr>
          <p:cNvPr id="7" name="TextBox 6"/>
          <p:cNvSpPr txBox="1"/>
          <p:nvPr/>
        </p:nvSpPr>
        <p:spPr>
          <a:xfrm>
            <a:off x="152400" y="228600"/>
            <a:ext cx="4648200" cy="1200329"/>
          </a:xfrm>
          <a:prstGeom prst="rect">
            <a:avLst/>
          </a:prstGeom>
          <a:noFill/>
        </p:spPr>
        <p:txBody>
          <a:bodyPr wrap="square" rtlCol="0">
            <a:spAutoFit/>
          </a:bodyPr>
          <a:lstStyle/>
          <a:p>
            <a:r>
              <a:rPr lang="en-US" sz="2400" dirty="0">
                <a:latin typeface="+mj-lt"/>
              </a:rPr>
              <a:t>Summary of previous results</a:t>
            </a:r>
          </a:p>
          <a:p>
            <a:r>
              <a:rPr lang="en-US" sz="2400" dirty="0">
                <a:latin typeface="+mj-lt"/>
              </a:rPr>
              <a:t>  describing rigid bodies rotating</a:t>
            </a:r>
          </a:p>
          <a:p>
            <a:r>
              <a:rPr lang="en-US" sz="2400" dirty="0">
                <a:latin typeface="+mj-lt"/>
              </a:rPr>
              <a:t>  about a fixed origin</a:t>
            </a:r>
          </a:p>
        </p:txBody>
      </p:sp>
      <p:sp>
        <p:nvSpPr>
          <p:cNvPr id="10" name="Oval 9"/>
          <p:cNvSpPr/>
          <p:nvPr/>
        </p:nvSpPr>
        <p:spPr>
          <a:xfrm>
            <a:off x="6805864" y="1700464"/>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00400" y="1143000"/>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010234972"/>
              </p:ext>
            </p:extLst>
          </p:nvPr>
        </p:nvGraphicFramePr>
        <p:xfrm>
          <a:off x="483623" y="5654675"/>
          <a:ext cx="2544762" cy="1066800"/>
        </p:xfrm>
        <a:graphic>
          <a:graphicData uri="http://schemas.openxmlformats.org/presentationml/2006/ole">
            <mc:AlternateContent xmlns:mc="http://schemas.openxmlformats.org/markup-compatibility/2006">
              <mc:Choice xmlns:v="urn:schemas-microsoft-com:vml" Requires="v">
                <p:oleObj name="Equation" r:id="rId5" imgW="1295280" imgH="558720" progId="Equation.DSMT4">
                  <p:embed/>
                </p:oleObj>
              </mc:Choice>
              <mc:Fallback>
                <p:oleObj name="Equation" r:id="rId5" imgW="1295280" imgH="558720" progId="Equation.DSMT4">
                  <p:embed/>
                  <p:pic>
                    <p:nvPicPr>
                      <p:cNvPr id="0" name=""/>
                      <p:cNvPicPr>
                        <a:picLocks noChangeAspect="1" noChangeArrowheads="1"/>
                      </p:cNvPicPr>
                      <p:nvPr/>
                    </p:nvPicPr>
                    <p:blipFill>
                      <a:blip r:embed="rId6"/>
                      <a:srcRect/>
                      <a:stretch>
                        <a:fillRect/>
                      </a:stretch>
                    </p:blipFill>
                    <p:spPr bwMode="auto">
                      <a:xfrm>
                        <a:off x="483623" y="5654675"/>
                        <a:ext cx="2544762" cy="1066800"/>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010655814"/>
              </p:ext>
            </p:extLst>
          </p:nvPr>
        </p:nvGraphicFramePr>
        <p:xfrm>
          <a:off x="3429000" y="5518150"/>
          <a:ext cx="3810000" cy="996134"/>
        </p:xfrm>
        <a:graphic>
          <a:graphicData uri="http://schemas.openxmlformats.org/presentationml/2006/ole">
            <mc:AlternateContent xmlns:mc="http://schemas.openxmlformats.org/markup-compatibility/2006">
              <mc:Choice xmlns:v="urn:schemas-microsoft-com:vml" Requires="v">
                <p:oleObj name="Equation" r:id="rId7" imgW="1981080" imgH="533160" progId="Equation.DSMT4">
                  <p:embed/>
                </p:oleObj>
              </mc:Choice>
              <mc:Fallback>
                <p:oleObj name="Equation" r:id="rId7" imgW="1981080" imgH="533160" progId="Equation.DSMT4">
                  <p:embed/>
                  <p:pic>
                    <p:nvPicPr>
                      <p:cNvPr id="0" name=""/>
                      <p:cNvPicPr>
                        <a:picLocks noChangeAspect="1" noChangeArrowheads="1"/>
                      </p:cNvPicPr>
                      <p:nvPr/>
                    </p:nvPicPr>
                    <p:blipFill>
                      <a:blip r:embed="rId8"/>
                      <a:srcRect/>
                      <a:stretch>
                        <a:fillRect/>
                      </a:stretch>
                    </p:blipFill>
                    <p:spPr bwMode="auto">
                      <a:xfrm>
                        <a:off x="3429000" y="5518150"/>
                        <a:ext cx="3810000" cy="99613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11356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9/20/2024</a:t>
            </a:r>
            <a:endParaRPr lang="en-US" dirty="0"/>
          </a:p>
        </p:txBody>
      </p:sp>
      <p:sp>
        <p:nvSpPr>
          <p:cNvPr id="3" name="Footer Placeholder 2"/>
          <p:cNvSpPr>
            <a:spLocks noGrp="1"/>
          </p:cNvSpPr>
          <p:nvPr>
            <p:ph type="ftr" sz="quarter" idx="11"/>
          </p:nvPr>
        </p:nvSpPr>
        <p:spPr/>
        <p:txBody>
          <a:bodyPr/>
          <a:lstStyle/>
          <a:p>
            <a:r>
              <a:rPr lang="en-US"/>
              <a:t>PHY 711  Fall 2024 --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086851150"/>
              </p:ext>
            </p:extLst>
          </p:nvPr>
        </p:nvGraphicFramePr>
        <p:xfrm>
          <a:off x="762000" y="457200"/>
          <a:ext cx="7634288" cy="2126687"/>
        </p:xfrm>
        <a:graphic>
          <a:graphicData uri="http://schemas.openxmlformats.org/presentationml/2006/ole">
            <mc:AlternateContent xmlns:mc="http://schemas.openxmlformats.org/markup-compatibility/2006">
              <mc:Choice xmlns:v="urn:schemas-microsoft-com:vml" Requires="v">
                <p:oleObj name="Equation" r:id="rId3" imgW="4914720" imgH="1409400" progId="Equation.DSMT4">
                  <p:embed/>
                </p:oleObj>
              </mc:Choice>
              <mc:Fallback>
                <p:oleObj name="Equation" r:id="rId3" imgW="4914720" imgH="1409400" progId="Equation.DSMT4">
                  <p:embed/>
                  <p:pic>
                    <p:nvPicPr>
                      <p:cNvPr id="0" name=""/>
                      <p:cNvPicPr>
                        <a:picLocks noChangeAspect="1" noChangeArrowheads="1"/>
                      </p:cNvPicPr>
                      <p:nvPr/>
                    </p:nvPicPr>
                    <p:blipFill>
                      <a:blip r:embed="rId4"/>
                      <a:srcRect/>
                      <a:stretch>
                        <a:fillRect/>
                      </a:stretch>
                    </p:blipFill>
                    <p:spPr bwMode="auto">
                      <a:xfrm>
                        <a:off x="762000" y="457200"/>
                        <a:ext cx="7634288" cy="2126687"/>
                      </a:xfrm>
                      <a:prstGeom prst="rect">
                        <a:avLst/>
                      </a:prstGeom>
                      <a:noFill/>
                      <a:ln>
                        <a:noFill/>
                      </a:ln>
                    </p:spPr>
                  </p:pic>
                </p:oleObj>
              </mc:Fallback>
            </mc:AlternateContent>
          </a:graphicData>
        </a:graphic>
      </p:graphicFrame>
      <p:sp>
        <p:nvSpPr>
          <p:cNvPr id="8" name="TextBox 7"/>
          <p:cNvSpPr txBox="1"/>
          <p:nvPr/>
        </p:nvSpPr>
        <p:spPr>
          <a:xfrm>
            <a:off x="228600" y="76200"/>
            <a:ext cx="5715000" cy="461665"/>
          </a:xfrm>
          <a:prstGeom prst="rect">
            <a:avLst/>
          </a:prstGeom>
          <a:noFill/>
        </p:spPr>
        <p:txBody>
          <a:bodyPr wrap="square" rtlCol="0">
            <a:spAutoFit/>
          </a:bodyPr>
          <a:lstStyle/>
          <a:p>
            <a:r>
              <a:rPr lang="en-US" sz="2400" dirty="0">
                <a:latin typeface="+mj-lt"/>
              </a:rPr>
              <a:t>Moment of inertia tensor</a:t>
            </a:r>
          </a:p>
        </p:txBody>
      </p:sp>
      <p:graphicFrame>
        <p:nvGraphicFramePr>
          <p:cNvPr id="9" name="Object 8"/>
          <p:cNvGraphicFramePr>
            <a:graphicFrameLocks noChangeAspect="1"/>
          </p:cNvGraphicFramePr>
          <p:nvPr>
            <p:extLst>
              <p:ext uri="{D42A27DB-BD31-4B8C-83A1-F6EECF244321}">
                <p14:modId xmlns:p14="http://schemas.microsoft.com/office/powerpoint/2010/main" val="1555516836"/>
              </p:ext>
            </p:extLst>
          </p:nvPr>
        </p:nvGraphicFramePr>
        <p:xfrm>
          <a:off x="608012" y="2819400"/>
          <a:ext cx="8307388" cy="3207803"/>
        </p:xfrm>
        <a:graphic>
          <a:graphicData uri="http://schemas.openxmlformats.org/presentationml/2006/ole">
            <mc:AlternateContent xmlns:mc="http://schemas.openxmlformats.org/markup-compatibility/2006">
              <mc:Choice xmlns:v="urn:schemas-microsoft-com:vml" Requires="v">
                <p:oleObj name="Equation" r:id="rId5" imgW="5079960" imgH="2019240" progId="Equation.DSMT4">
                  <p:embed/>
                </p:oleObj>
              </mc:Choice>
              <mc:Fallback>
                <p:oleObj name="Equation" r:id="rId5" imgW="5079960" imgH="2019240" progId="Equation.DSMT4">
                  <p:embed/>
                  <p:pic>
                    <p:nvPicPr>
                      <p:cNvPr id="0" name=""/>
                      <p:cNvPicPr>
                        <a:picLocks noChangeAspect="1" noChangeArrowheads="1"/>
                      </p:cNvPicPr>
                      <p:nvPr/>
                    </p:nvPicPr>
                    <p:blipFill>
                      <a:blip r:embed="rId6"/>
                      <a:srcRect/>
                      <a:stretch>
                        <a:fillRect/>
                      </a:stretch>
                    </p:blipFill>
                    <p:spPr bwMode="auto">
                      <a:xfrm>
                        <a:off x="608012" y="2819400"/>
                        <a:ext cx="8307388" cy="320780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5195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9/20/2024</a:t>
            </a:r>
            <a:endParaRPr lang="en-US" dirty="0"/>
          </a:p>
        </p:txBody>
      </p:sp>
      <p:sp>
        <p:nvSpPr>
          <p:cNvPr id="3" name="Footer Placeholder 2"/>
          <p:cNvSpPr>
            <a:spLocks noGrp="1"/>
          </p:cNvSpPr>
          <p:nvPr>
            <p:ph type="ftr" sz="quarter" idx="11"/>
          </p:nvPr>
        </p:nvSpPr>
        <p:spPr/>
        <p:txBody>
          <a:bodyPr/>
          <a:lstStyle/>
          <a:p>
            <a:r>
              <a:rPr lang="en-US"/>
              <a:t>PHY 711  Fall 2024 --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extLst>
              <p:ext uri="{D42A27DB-BD31-4B8C-83A1-F6EECF244321}">
                <p14:modId xmlns:p14="http://schemas.microsoft.com/office/powerpoint/2010/main" val="2557605272"/>
              </p:ext>
            </p:extLst>
          </p:nvPr>
        </p:nvGraphicFramePr>
        <p:xfrm>
          <a:off x="620713" y="1676400"/>
          <a:ext cx="7751762" cy="2478088"/>
        </p:xfrm>
        <a:graphic>
          <a:graphicData uri="http://schemas.openxmlformats.org/presentationml/2006/ole">
            <mc:AlternateContent xmlns:mc="http://schemas.openxmlformats.org/markup-compatibility/2006">
              <mc:Choice xmlns:v="urn:schemas-microsoft-com:vml" Requires="v">
                <p:oleObj name="Equation" r:id="rId3" imgW="5511600" imgH="1815840" progId="Equation.DSMT4">
                  <p:embed/>
                </p:oleObj>
              </mc:Choice>
              <mc:Fallback>
                <p:oleObj name="Equation" r:id="rId3" imgW="5511600" imgH="1815840" progId="Equation.DSMT4">
                  <p:embed/>
                  <p:pic>
                    <p:nvPicPr>
                      <p:cNvPr id="0" name=""/>
                      <p:cNvPicPr>
                        <a:picLocks noChangeAspect="1" noChangeArrowheads="1"/>
                      </p:cNvPicPr>
                      <p:nvPr/>
                    </p:nvPicPr>
                    <p:blipFill>
                      <a:blip r:embed="rId4"/>
                      <a:srcRect/>
                      <a:stretch>
                        <a:fillRect/>
                      </a:stretch>
                    </p:blipFill>
                    <p:spPr bwMode="auto">
                      <a:xfrm>
                        <a:off x="620713" y="1676400"/>
                        <a:ext cx="7751762" cy="2478088"/>
                      </a:xfrm>
                      <a:prstGeom prst="rect">
                        <a:avLst/>
                      </a:prstGeom>
                      <a:noFill/>
                      <a:ln>
                        <a:noFill/>
                      </a:ln>
                    </p:spPr>
                  </p:pic>
                </p:oleObj>
              </mc:Fallback>
            </mc:AlternateContent>
          </a:graphicData>
        </a:graphic>
      </p:graphicFrame>
      <p:sp>
        <p:nvSpPr>
          <p:cNvPr id="7" name="TextBox 6"/>
          <p:cNvSpPr txBox="1"/>
          <p:nvPr/>
        </p:nvSpPr>
        <p:spPr>
          <a:xfrm>
            <a:off x="152400" y="228600"/>
            <a:ext cx="5154410" cy="1200329"/>
          </a:xfrm>
          <a:prstGeom prst="rect">
            <a:avLst/>
          </a:prstGeom>
          <a:noFill/>
        </p:spPr>
        <p:txBody>
          <a:bodyPr wrap="square" rtlCol="0">
            <a:spAutoFit/>
          </a:bodyPr>
          <a:lstStyle/>
          <a:p>
            <a:r>
              <a:rPr lang="en-US" sz="2400" dirty="0">
                <a:latin typeface="+mj-lt"/>
              </a:rPr>
              <a:t>Continued -- summary of previous results describing rigid bodies rotating about a fixed origin</a:t>
            </a:r>
          </a:p>
        </p:txBody>
      </p:sp>
      <p:sp>
        <p:nvSpPr>
          <p:cNvPr id="10" name="Oval 9"/>
          <p:cNvSpPr/>
          <p:nvPr/>
        </p:nvSpPr>
        <p:spPr>
          <a:xfrm>
            <a:off x="6805864" y="1700464"/>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67200" y="1125595"/>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280967060"/>
              </p:ext>
            </p:extLst>
          </p:nvPr>
        </p:nvGraphicFramePr>
        <p:xfrm>
          <a:off x="620713" y="4230688"/>
          <a:ext cx="1600200" cy="457200"/>
        </p:xfrm>
        <a:graphic>
          <a:graphicData uri="http://schemas.openxmlformats.org/presentationml/2006/ole">
            <mc:AlternateContent xmlns:mc="http://schemas.openxmlformats.org/markup-compatibility/2006">
              <mc:Choice xmlns:v="urn:schemas-microsoft-com:vml" Requires="v">
                <p:oleObj name="Equation" r:id="rId5" imgW="952200" imgH="279360" progId="Equation.DSMT4">
                  <p:embed/>
                </p:oleObj>
              </mc:Choice>
              <mc:Fallback>
                <p:oleObj name="Equation" r:id="rId5" imgW="952200" imgH="279360" progId="Equation.DSMT4">
                  <p:embed/>
                  <p:pic>
                    <p:nvPicPr>
                      <p:cNvPr id="0" name=""/>
                      <p:cNvPicPr>
                        <a:picLocks noChangeAspect="1" noChangeArrowheads="1"/>
                      </p:cNvPicPr>
                      <p:nvPr/>
                    </p:nvPicPr>
                    <p:blipFill>
                      <a:blip r:embed="rId6"/>
                      <a:srcRect/>
                      <a:stretch>
                        <a:fillRect/>
                      </a:stretch>
                    </p:blipFill>
                    <p:spPr bwMode="auto">
                      <a:xfrm>
                        <a:off x="620713" y="4230688"/>
                        <a:ext cx="1600200" cy="457200"/>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787072601"/>
              </p:ext>
            </p:extLst>
          </p:nvPr>
        </p:nvGraphicFramePr>
        <p:xfrm>
          <a:off x="3619500" y="4119319"/>
          <a:ext cx="3810000" cy="996134"/>
        </p:xfrm>
        <a:graphic>
          <a:graphicData uri="http://schemas.openxmlformats.org/presentationml/2006/ole">
            <mc:AlternateContent xmlns:mc="http://schemas.openxmlformats.org/markup-compatibility/2006">
              <mc:Choice xmlns:v="urn:schemas-microsoft-com:vml" Requires="v">
                <p:oleObj name="Equation" r:id="rId7" imgW="1981080" imgH="533160" progId="Equation.DSMT4">
                  <p:embed/>
                </p:oleObj>
              </mc:Choice>
              <mc:Fallback>
                <p:oleObj name="Equation" r:id="rId7" imgW="1981080" imgH="533160" progId="Equation.DSMT4">
                  <p:embed/>
                  <p:pic>
                    <p:nvPicPr>
                      <p:cNvPr id="0" name=""/>
                      <p:cNvPicPr>
                        <a:picLocks noChangeAspect="1" noChangeArrowheads="1"/>
                      </p:cNvPicPr>
                      <p:nvPr/>
                    </p:nvPicPr>
                    <p:blipFill>
                      <a:blip r:embed="rId8"/>
                      <a:srcRect/>
                      <a:stretch>
                        <a:fillRect/>
                      </a:stretch>
                    </p:blipFill>
                    <p:spPr bwMode="auto">
                      <a:xfrm>
                        <a:off x="3619500" y="4119319"/>
                        <a:ext cx="3810000" cy="99613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2529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9/20/2024</a:t>
            </a:r>
            <a:endParaRPr lang="en-US" dirty="0"/>
          </a:p>
        </p:txBody>
      </p:sp>
      <p:sp>
        <p:nvSpPr>
          <p:cNvPr id="3" name="Footer Placeholder 2"/>
          <p:cNvSpPr>
            <a:spLocks noGrp="1"/>
          </p:cNvSpPr>
          <p:nvPr>
            <p:ph type="ftr" sz="quarter" idx="11"/>
          </p:nvPr>
        </p:nvSpPr>
        <p:spPr/>
        <p:txBody>
          <a:bodyPr/>
          <a:lstStyle/>
          <a:p>
            <a:r>
              <a:rPr lang="en-US"/>
              <a:t>PHY 711  Fall 2024 --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56153562"/>
              </p:ext>
            </p:extLst>
          </p:nvPr>
        </p:nvGraphicFramePr>
        <p:xfrm>
          <a:off x="582613" y="1066800"/>
          <a:ext cx="7881937" cy="4368800"/>
        </p:xfrm>
        <a:graphic>
          <a:graphicData uri="http://schemas.openxmlformats.org/presentationml/2006/ole">
            <mc:AlternateContent xmlns:mc="http://schemas.openxmlformats.org/markup-compatibility/2006">
              <mc:Choice xmlns:v="urn:schemas-microsoft-com:vml" Requires="v">
                <p:oleObj name="Equation" r:id="rId3" imgW="5410080" imgH="3085920" progId="Equation.DSMT4">
                  <p:embed/>
                </p:oleObj>
              </mc:Choice>
              <mc:Fallback>
                <p:oleObj name="Equation" r:id="rId3" imgW="5410080" imgH="3085920" progId="Equation.DSMT4">
                  <p:embed/>
                  <p:pic>
                    <p:nvPicPr>
                      <p:cNvPr id="0" name=""/>
                      <p:cNvPicPr>
                        <a:picLocks noChangeAspect="1" noChangeArrowheads="1"/>
                      </p:cNvPicPr>
                      <p:nvPr/>
                    </p:nvPicPr>
                    <p:blipFill>
                      <a:blip r:embed="rId4"/>
                      <a:srcRect/>
                      <a:stretch>
                        <a:fillRect/>
                      </a:stretch>
                    </p:blipFill>
                    <p:spPr bwMode="auto">
                      <a:xfrm>
                        <a:off x="582613" y="1066800"/>
                        <a:ext cx="7881937" cy="4368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145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72EF7-7440-2994-E122-B64140188B04}"/>
              </a:ext>
            </a:extLst>
          </p:cNvPr>
          <p:cNvSpPr>
            <a:spLocks noGrp="1"/>
          </p:cNvSpPr>
          <p:nvPr>
            <p:ph type="dt" sz="half" idx="10"/>
          </p:nvPr>
        </p:nvSpPr>
        <p:spPr/>
        <p:txBody>
          <a:bodyPr/>
          <a:lstStyle/>
          <a:p>
            <a:r>
              <a:rPr lang="en-US"/>
              <a:t>9/20/2024</a:t>
            </a:r>
            <a:endParaRPr lang="en-US" dirty="0"/>
          </a:p>
        </p:txBody>
      </p:sp>
      <p:sp>
        <p:nvSpPr>
          <p:cNvPr id="3" name="Footer Placeholder 2">
            <a:extLst>
              <a:ext uri="{FF2B5EF4-FFF2-40B4-BE49-F238E27FC236}">
                <a16:creationId xmlns:a16="http://schemas.microsoft.com/office/drawing/2014/main" id="{EFF7AE74-5AF7-B505-8302-84B578213B58}"/>
              </a:ext>
            </a:extLst>
          </p:cNvPr>
          <p:cNvSpPr>
            <a:spLocks noGrp="1"/>
          </p:cNvSpPr>
          <p:nvPr>
            <p:ph type="ftr" sz="quarter" idx="11"/>
          </p:nvPr>
        </p:nvSpPr>
        <p:spPr/>
        <p:txBody>
          <a:bodyPr/>
          <a:lstStyle/>
          <a:p>
            <a:r>
              <a:rPr lang="en-US"/>
              <a:t>PHY 711  Fall 2024 -- Lecture 12</a:t>
            </a:r>
            <a:endParaRPr lang="en-US" dirty="0"/>
          </a:p>
        </p:txBody>
      </p:sp>
      <p:sp>
        <p:nvSpPr>
          <p:cNvPr id="4" name="Slide Number Placeholder 3">
            <a:extLst>
              <a:ext uri="{FF2B5EF4-FFF2-40B4-BE49-F238E27FC236}">
                <a16:creationId xmlns:a16="http://schemas.microsoft.com/office/drawing/2014/main" id="{5670A3C2-A1A6-6AF0-A2D0-6A4C17DC57E5}"/>
              </a:ext>
            </a:extLst>
          </p:cNvPr>
          <p:cNvSpPr>
            <a:spLocks noGrp="1"/>
          </p:cNvSpPr>
          <p:nvPr>
            <p:ph type="sldNum" sz="quarter" idx="12"/>
          </p:nvPr>
        </p:nvSpPr>
        <p:spPr/>
        <p:txBody>
          <a:bodyPr/>
          <a:lstStyle/>
          <a:p>
            <a:fld id="{CE368B07-CEBF-4C80-90AF-53B34FA04CF3}" type="slidenum">
              <a:rPr lang="en-US" smtClean="0"/>
              <a:pPr/>
              <a:t>9</a:t>
            </a:fld>
            <a:endParaRPr lang="en-US" dirty="0"/>
          </a:p>
        </p:txBody>
      </p:sp>
      <p:sp>
        <p:nvSpPr>
          <p:cNvPr id="5" name="TextBox 4">
            <a:extLst>
              <a:ext uri="{FF2B5EF4-FFF2-40B4-BE49-F238E27FC236}">
                <a16:creationId xmlns:a16="http://schemas.microsoft.com/office/drawing/2014/main" id="{71C3798A-87A4-034D-10D6-980D1E6051C1}"/>
              </a:ext>
            </a:extLst>
          </p:cNvPr>
          <p:cNvSpPr txBox="1"/>
          <p:nvPr/>
        </p:nvSpPr>
        <p:spPr>
          <a:xfrm>
            <a:off x="304800" y="0"/>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a:extLst>
              <a:ext uri="{FF2B5EF4-FFF2-40B4-BE49-F238E27FC236}">
                <a16:creationId xmlns:a16="http://schemas.microsoft.com/office/drawing/2014/main" id="{0B3203A7-0AD0-F385-AA53-9684406A2EBD}"/>
              </a:ext>
            </a:extLst>
          </p:cNvPr>
          <p:cNvGraphicFramePr>
            <a:graphicFrameLocks noChangeAspect="1"/>
          </p:cNvGraphicFramePr>
          <p:nvPr>
            <p:extLst>
              <p:ext uri="{D42A27DB-BD31-4B8C-83A1-F6EECF244321}">
                <p14:modId xmlns:p14="http://schemas.microsoft.com/office/powerpoint/2010/main" val="470615463"/>
              </p:ext>
            </p:extLst>
          </p:nvPr>
        </p:nvGraphicFramePr>
        <p:xfrm>
          <a:off x="342900" y="461021"/>
          <a:ext cx="8389938" cy="3962400"/>
        </p:xfrm>
        <a:graphic>
          <a:graphicData uri="http://schemas.openxmlformats.org/presentationml/2006/ole">
            <mc:AlternateContent xmlns:mc="http://schemas.openxmlformats.org/markup-compatibility/2006">
              <mc:Choice xmlns:v="urn:schemas-microsoft-com:vml" Requires="v">
                <p:oleObj name="Equation" r:id="rId2" imgW="5511600" imgH="2679480" progId="Equation.DSMT4">
                  <p:embed/>
                </p:oleObj>
              </mc:Choice>
              <mc:Fallback>
                <p:oleObj name="Equation" r:id="rId2" imgW="5511600" imgH="2679480" progId="Equation.DSMT4">
                  <p:embed/>
                  <p:pic>
                    <p:nvPicPr>
                      <p:cNvPr id="6" name="Object 5"/>
                      <p:cNvPicPr>
                        <a:picLocks noChangeAspect="1" noChangeArrowheads="1"/>
                      </p:cNvPicPr>
                      <p:nvPr/>
                    </p:nvPicPr>
                    <p:blipFill>
                      <a:blip r:embed="rId3"/>
                      <a:srcRect/>
                      <a:stretch>
                        <a:fillRect/>
                      </a:stretch>
                    </p:blipFill>
                    <p:spPr bwMode="auto">
                      <a:xfrm>
                        <a:off x="342900" y="461021"/>
                        <a:ext cx="8389938" cy="3962400"/>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29357CA4-0C9E-382F-43D5-E1FE57B11F6F}"/>
              </a:ext>
            </a:extLst>
          </p:cNvPr>
          <p:cNvGraphicFramePr>
            <a:graphicFrameLocks noChangeAspect="1"/>
          </p:cNvGraphicFramePr>
          <p:nvPr>
            <p:extLst>
              <p:ext uri="{D42A27DB-BD31-4B8C-83A1-F6EECF244321}">
                <p14:modId xmlns:p14="http://schemas.microsoft.com/office/powerpoint/2010/main" val="2539718660"/>
              </p:ext>
            </p:extLst>
          </p:nvPr>
        </p:nvGraphicFramePr>
        <p:xfrm>
          <a:off x="152400" y="4374679"/>
          <a:ext cx="4044950" cy="2030413"/>
        </p:xfrm>
        <a:graphic>
          <a:graphicData uri="http://schemas.openxmlformats.org/presentationml/2006/ole">
            <mc:AlternateContent xmlns:mc="http://schemas.openxmlformats.org/markup-compatibility/2006">
              <mc:Choice xmlns:v="urn:schemas-microsoft-com:vml" Requires="v">
                <p:oleObj name="Equation" r:id="rId4" imgW="2260440" imgH="1168200" progId="Equation.DSMT4">
                  <p:embed/>
                </p:oleObj>
              </mc:Choice>
              <mc:Fallback>
                <p:oleObj name="Equation" r:id="rId4" imgW="2260440" imgH="1168200" progId="Equation.DSMT4">
                  <p:embed/>
                  <p:pic>
                    <p:nvPicPr>
                      <p:cNvPr id="7" name="Object 6"/>
                      <p:cNvPicPr>
                        <a:picLocks noChangeAspect="1" noChangeArrowheads="1"/>
                      </p:cNvPicPr>
                      <p:nvPr/>
                    </p:nvPicPr>
                    <p:blipFill>
                      <a:blip r:embed="rId5"/>
                      <a:srcRect/>
                      <a:stretch>
                        <a:fillRect/>
                      </a:stretch>
                    </p:blipFill>
                    <p:spPr bwMode="auto">
                      <a:xfrm>
                        <a:off x="152400" y="4374679"/>
                        <a:ext cx="4044950" cy="2030413"/>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4C12A7F1-DA00-A7DA-2E21-5B831971FA43}"/>
              </a:ext>
            </a:extLst>
          </p:cNvPr>
          <p:cNvGraphicFramePr>
            <a:graphicFrameLocks noChangeAspect="1"/>
          </p:cNvGraphicFramePr>
          <p:nvPr>
            <p:extLst>
              <p:ext uri="{D42A27DB-BD31-4B8C-83A1-F6EECF244321}">
                <p14:modId xmlns:p14="http://schemas.microsoft.com/office/powerpoint/2010/main" val="1740891569"/>
              </p:ext>
            </p:extLst>
          </p:nvPr>
        </p:nvGraphicFramePr>
        <p:xfrm>
          <a:off x="4224723" y="4572000"/>
          <a:ext cx="4872830" cy="1428750"/>
        </p:xfrm>
        <a:graphic>
          <a:graphicData uri="http://schemas.openxmlformats.org/presentationml/2006/ole">
            <mc:AlternateContent xmlns:mc="http://schemas.openxmlformats.org/markup-compatibility/2006">
              <mc:Choice xmlns:v="urn:schemas-microsoft-com:vml" Requires="v">
                <p:oleObj name="Equation" r:id="rId6" imgW="2260440" imgH="660240" progId="Equation.DSMT4">
                  <p:embed/>
                </p:oleObj>
              </mc:Choice>
              <mc:Fallback>
                <p:oleObj name="Equation" r:id="rId6" imgW="2260440" imgH="660240" progId="Equation.DSMT4">
                  <p:embed/>
                  <p:pic>
                    <p:nvPicPr>
                      <p:cNvPr id="8" name="Object 7">
                        <a:extLst>
                          <a:ext uri="{FF2B5EF4-FFF2-40B4-BE49-F238E27FC236}">
                            <a16:creationId xmlns:a16="http://schemas.microsoft.com/office/drawing/2014/main" id="{34BF9F1A-3773-4AB8-A188-87822BD87ACD}"/>
                          </a:ext>
                        </a:extLst>
                      </p:cNvPr>
                      <p:cNvPicPr/>
                      <p:nvPr/>
                    </p:nvPicPr>
                    <p:blipFill>
                      <a:blip r:embed="rId7"/>
                      <a:stretch>
                        <a:fillRect/>
                      </a:stretch>
                    </p:blipFill>
                    <p:spPr>
                      <a:xfrm>
                        <a:off x="4224723" y="4572000"/>
                        <a:ext cx="4872830" cy="1428750"/>
                      </a:xfrm>
                      <a:prstGeom prst="rect">
                        <a:avLst/>
                      </a:prstGeom>
                    </p:spPr>
                  </p:pic>
                </p:oleObj>
              </mc:Fallback>
            </mc:AlternateContent>
          </a:graphicData>
        </a:graphic>
      </p:graphicFrame>
    </p:spTree>
    <p:extLst>
      <p:ext uri="{BB962C8B-B14F-4D97-AF65-F5344CB8AC3E}">
        <p14:creationId xmlns:p14="http://schemas.microsoft.com/office/powerpoint/2010/main" val="4111709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15625</TotalTime>
  <Words>1186</Words>
  <Application>Microsoft Office PowerPoint</Application>
  <PresentationFormat>On-screen Show (4:3)</PresentationFormat>
  <Paragraphs>205</Paragraphs>
  <Slides>27</Slides>
  <Notes>21</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27</vt:i4>
      </vt:variant>
    </vt:vector>
  </HeadingPairs>
  <TitlesOfParts>
    <vt:vector size="35" baseType="lpstr">
      <vt:lpstr>Arial</vt:lpstr>
      <vt:lpstr>Calibri</vt:lpstr>
      <vt:lpstr>Symbol</vt:lpstr>
      <vt:lpstr>Wingdings</vt:lpstr>
      <vt:lpstr>Office Theme</vt:lpstr>
      <vt:lpstr>数式</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779</cp:revision>
  <cp:lastPrinted>2021-10-25T03:10:56Z</cp:lastPrinted>
  <dcterms:created xsi:type="dcterms:W3CDTF">2012-01-10T18:32:24Z</dcterms:created>
  <dcterms:modified xsi:type="dcterms:W3CDTF">2024-09-20T14:55:29Z</dcterms:modified>
</cp:coreProperties>
</file>