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handoutMasterIdLst>
    <p:handoutMasterId r:id="rId30"/>
  </p:handoutMasterIdLst>
  <p:sldIdLst>
    <p:sldId id="296" r:id="rId3"/>
    <p:sldId id="382" r:id="rId4"/>
    <p:sldId id="403" r:id="rId5"/>
    <p:sldId id="383"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5" r:id="rId24"/>
    <p:sldId id="401" r:id="rId25"/>
    <p:sldId id="402" r:id="rId26"/>
    <p:sldId id="406" r:id="rId27"/>
    <p:sldId id="404"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6293" autoAdjust="0"/>
  </p:normalViewPr>
  <p:slideViewPr>
    <p:cSldViewPr>
      <p:cViewPr varScale="1">
        <p:scale>
          <a:sx n="72" d="100"/>
          <a:sy n="72" d="100"/>
        </p:scale>
        <p:origin x="1040" y="6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9/22/2024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9/22/2024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introduce the concept of scattering theory .h</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916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illustrates the setup of the famous Rutherford scattering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362854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Reconstruction experimental data from the Rutherford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120357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of scattering geometry and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1132793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4279581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of the analysis for the scattering of a hard sphere on a massive hard sphere.</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1794987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cross section versus </a:t>
            </a:r>
            <a:r>
              <a:rPr lang="en-US" dirty="0" err="1"/>
              <a:t>partical</a:t>
            </a:r>
            <a:r>
              <a:rPr lang="en-US" dirty="0"/>
              <a:t> cross section.</a:t>
            </a:r>
          </a:p>
        </p:txBody>
      </p:sp>
      <p:sp>
        <p:nvSpPr>
          <p:cNvPr id="4" name="Slide Number Placeholder 3"/>
          <p:cNvSpPr>
            <a:spLocks noGrp="1"/>
          </p:cNvSpPr>
          <p:nvPr>
            <p:ph type="sldNum" sz="quarter" idx="10"/>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1856203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questions and comments.       The discussion of scattering theory will be continued </a:t>
            </a:r>
            <a:r>
              <a:rPr lang="en-US"/>
              <a:t>next time.</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272423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consider the basic particle interactions which govern their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3420537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assumption is being made for convenience.    We will consider the center of mass and relative motion much more carefully later.</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a:p>
        </p:txBody>
      </p:sp>
    </p:spTree>
    <p:extLst>
      <p:ext uri="{BB962C8B-B14F-4D97-AF65-F5344CB8AC3E}">
        <p14:creationId xmlns:p14="http://schemas.microsoft.com/office/powerpoint/2010/main" val="2099613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represent typical  particle interactions.    Only the Coulomb or gravitational forms are precisely found in nature.    The others serve as convenient models.</a:t>
            </a:r>
          </a:p>
        </p:txBody>
      </p:sp>
      <p:sp>
        <p:nvSpPr>
          <p:cNvPr id="4" name="Slide Number Placeholder 3"/>
          <p:cNvSpPr>
            <a:spLocks noGrp="1"/>
          </p:cNvSpPr>
          <p:nvPr>
            <p:ph type="sldNum" sz="quarter" idx="10"/>
          </p:nvPr>
        </p:nvSpPr>
        <p:spPr/>
        <p:txBody>
          <a:bodyPr/>
          <a:lstStyle/>
          <a:p>
            <a:fld id="{615B37F0-B5B5-4873-843A-F6B8A32A0D0F}" type="slidenum">
              <a:rPr lang="en-US" smtClean="0"/>
              <a:t>7</a:t>
            </a:fld>
            <a:endParaRPr lang="en-US"/>
          </a:p>
        </p:txBody>
      </p:sp>
    </p:spTree>
    <p:extLst>
      <p:ext uri="{BB962C8B-B14F-4D97-AF65-F5344CB8AC3E}">
        <p14:creationId xmlns:p14="http://schemas.microsoft.com/office/powerpoint/2010/main" val="1365179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energy diagram showing important aspects of the particle trajectory.</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a:p>
        </p:txBody>
      </p:sp>
    </p:spTree>
    <p:extLst>
      <p:ext uri="{BB962C8B-B14F-4D97-AF65-F5344CB8AC3E}">
        <p14:creationId xmlns:p14="http://schemas.microsoft.com/office/powerpoint/2010/main" val="1174418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about these?</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a:p>
        </p:txBody>
      </p:sp>
    </p:spTree>
    <p:extLst>
      <p:ext uri="{BB962C8B-B14F-4D97-AF65-F5344CB8AC3E}">
        <p14:creationId xmlns:p14="http://schemas.microsoft.com/office/powerpoint/2010/main" val="1241206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ideal configuration of a scattering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1080638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302313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9/23/2024</a:t>
            </a:r>
            <a:endParaRPr lang="en-US" dirty="0"/>
          </a:p>
        </p:txBody>
      </p:sp>
      <p:sp>
        <p:nvSpPr>
          <p:cNvPr id="5" name="Footer Placeholder 4"/>
          <p:cNvSpPr>
            <a:spLocks noGrp="1"/>
          </p:cNvSpPr>
          <p:nvPr>
            <p:ph type="ftr" sz="quarter" idx="11"/>
          </p:nvPr>
        </p:nvSpPr>
        <p:spPr/>
        <p:txBody>
          <a:bodyPr/>
          <a:lstStyle/>
          <a:p>
            <a:r>
              <a:rPr lang="en-US"/>
              <a:t>PHY 711  Fall 2024 --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9/23/2024</a:t>
            </a:r>
            <a:endParaRPr lang="en-US" dirty="0"/>
          </a:p>
        </p:txBody>
      </p:sp>
      <p:sp>
        <p:nvSpPr>
          <p:cNvPr id="5" name="Footer Placeholder 4"/>
          <p:cNvSpPr>
            <a:spLocks noGrp="1"/>
          </p:cNvSpPr>
          <p:nvPr>
            <p:ph type="ftr" sz="quarter" idx="11"/>
          </p:nvPr>
        </p:nvSpPr>
        <p:spPr/>
        <p:txBody>
          <a:bodyPr/>
          <a:lstStyle/>
          <a:p>
            <a:r>
              <a:rPr lang="en-US"/>
              <a:t>PHY 711  Fall 2024 --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9/23/2024</a:t>
            </a:r>
            <a:endParaRPr lang="en-US" dirty="0"/>
          </a:p>
        </p:txBody>
      </p:sp>
      <p:sp>
        <p:nvSpPr>
          <p:cNvPr id="5" name="Footer Placeholder 4"/>
          <p:cNvSpPr>
            <a:spLocks noGrp="1"/>
          </p:cNvSpPr>
          <p:nvPr>
            <p:ph type="ftr" sz="quarter" idx="11"/>
          </p:nvPr>
        </p:nvSpPr>
        <p:spPr/>
        <p:txBody>
          <a:bodyPr/>
          <a:lstStyle/>
          <a:p>
            <a:r>
              <a:rPr lang="en-US"/>
              <a:t>PHY 711  Fall 2024 --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9/23/2024</a:t>
            </a:r>
          </a:p>
        </p:txBody>
      </p:sp>
      <p:sp>
        <p:nvSpPr>
          <p:cNvPr id="3" name="Footer Placeholder 2"/>
          <p:cNvSpPr>
            <a:spLocks noGrp="1"/>
          </p:cNvSpPr>
          <p:nvPr>
            <p:ph type="ftr" sz="quarter" idx="11"/>
          </p:nvPr>
        </p:nvSpPr>
        <p:spPr/>
        <p:txBody>
          <a:bodyPr/>
          <a:lstStyle/>
          <a:p>
            <a:r>
              <a:rPr lang="en-US"/>
              <a:t>PHY 711  Fall 2024 --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9/23/2024</a:t>
            </a:r>
            <a:endParaRPr lang="en-US" dirty="0"/>
          </a:p>
        </p:txBody>
      </p:sp>
      <p:sp>
        <p:nvSpPr>
          <p:cNvPr id="5" name="Footer Placeholder 4"/>
          <p:cNvSpPr>
            <a:spLocks noGrp="1"/>
          </p:cNvSpPr>
          <p:nvPr>
            <p:ph type="ftr" sz="quarter" idx="11"/>
          </p:nvPr>
        </p:nvSpPr>
        <p:spPr/>
        <p:txBody>
          <a:bodyPr/>
          <a:lstStyle/>
          <a:p>
            <a:r>
              <a:rPr lang="en-US"/>
              <a:t>PHY 711  Fall 2024 --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9/23/2024</a:t>
            </a:r>
            <a:endParaRPr lang="en-US" dirty="0"/>
          </a:p>
        </p:txBody>
      </p:sp>
      <p:sp>
        <p:nvSpPr>
          <p:cNvPr id="5" name="Footer Placeholder 4"/>
          <p:cNvSpPr>
            <a:spLocks noGrp="1"/>
          </p:cNvSpPr>
          <p:nvPr>
            <p:ph type="ftr" sz="quarter" idx="11"/>
          </p:nvPr>
        </p:nvSpPr>
        <p:spPr/>
        <p:txBody>
          <a:bodyPr/>
          <a:lstStyle/>
          <a:p>
            <a:r>
              <a:rPr lang="en-US"/>
              <a:t>PHY 711  Fall 2024 --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9/23/2024</a:t>
            </a:r>
            <a:endParaRPr lang="en-US" dirty="0"/>
          </a:p>
        </p:txBody>
      </p:sp>
      <p:sp>
        <p:nvSpPr>
          <p:cNvPr id="6" name="Footer Placeholder 5"/>
          <p:cNvSpPr>
            <a:spLocks noGrp="1"/>
          </p:cNvSpPr>
          <p:nvPr>
            <p:ph type="ftr" sz="quarter" idx="11"/>
          </p:nvPr>
        </p:nvSpPr>
        <p:spPr/>
        <p:txBody>
          <a:bodyPr/>
          <a:lstStyle/>
          <a:p>
            <a:r>
              <a:rPr lang="en-US"/>
              <a:t>PHY 711  Fall 2024 --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9/23/2024</a:t>
            </a:r>
            <a:endParaRPr lang="en-US" dirty="0"/>
          </a:p>
        </p:txBody>
      </p:sp>
      <p:sp>
        <p:nvSpPr>
          <p:cNvPr id="8" name="Footer Placeholder 7"/>
          <p:cNvSpPr>
            <a:spLocks noGrp="1"/>
          </p:cNvSpPr>
          <p:nvPr>
            <p:ph type="ftr" sz="quarter" idx="11"/>
          </p:nvPr>
        </p:nvSpPr>
        <p:spPr/>
        <p:txBody>
          <a:bodyPr/>
          <a:lstStyle/>
          <a:p>
            <a:r>
              <a:rPr lang="en-US"/>
              <a:t>PHY 711  Fall 2024 -- Lecture 13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9/23/2024</a:t>
            </a:r>
            <a:endParaRPr lang="en-US" dirty="0"/>
          </a:p>
        </p:txBody>
      </p:sp>
      <p:sp>
        <p:nvSpPr>
          <p:cNvPr id="4" name="Footer Placeholder 3"/>
          <p:cNvSpPr>
            <a:spLocks noGrp="1"/>
          </p:cNvSpPr>
          <p:nvPr>
            <p:ph type="ftr" sz="quarter" idx="11"/>
          </p:nvPr>
        </p:nvSpPr>
        <p:spPr/>
        <p:txBody>
          <a:bodyPr/>
          <a:lstStyle/>
          <a:p>
            <a:r>
              <a:rPr lang="en-US"/>
              <a:t>PHY 711  Fall 2024 -- Lecture 13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9/23/2024</a:t>
            </a:r>
            <a:endParaRPr lang="en-US" dirty="0"/>
          </a:p>
        </p:txBody>
      </p:sp>
      <p:sp>
        <p:nvSpPr>
          <p:cNvPr id="3" name="Footer Placeholder 2"/>
          <p:cNvSpPr>
            <a:spLocks noGrp="1"/>
          </p:cNvSpPr>
          <p:nvPr>
            <p:ph type="ftr" sz="quarter" idx="11"/>
          </p:nvPr>
        </p:nvSpPr>
        <p:spPr/>
        <p:txBody>
          <a:bodyPr/>
          <a:lstStyle>
            <a:lvl1pPr>
              <a:defRPr sz="1400" b="1"/>
            </a:lvl1pPr>
          </a:lstStyle>
          <a:p>
            <a:r>
              <a:rPr lang="en-US"/>
              <a:t>PHY 711  Fall 2024 -- Lecture 13</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9/23/2024</a:t>
            </a:r>
            <a:endParaRPr lang="en-US" dirty="0"/>
          </a:p>
        </p:txBody>
      </p:sp>
      <p:sp>
        <p:nvSpPr>
          <p:cNvPr id="6" name="Footer Placeholder 5"/>
          <p:cNvSpPr>
            <a:spLocks noGrp="1"/>
          </p:cNvSpPr>
          <p:nvPr>
            <p:ph type="ftr" sz="quarter" idx="11"/>
          </p:nvPr>
        </p:nvSpPr>
        <p:spPr/>
        <p:txBody>
          <a:bodyPr/>
          <a:lstStyle/>
          <a:p>
            <a:r>
              <a:rPr lang="en-US"/>
              <a:t>PHY 711  Fall 2024 --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9/23/2024</a:t>
            </a:r>
            <a:endParaRPr lang="en-US" dirty="0"/>
          </a:p>
        </p:txBody>
      </p:sp>
      <p:sp>
        <p:nvSpPr>
          <p:cNvPr id="6" name="Footer Placeholder 5"/>
          <p:cNvSpPr>
            <a:spLocks noGrp="1"/>
          </p:cNvSpPr>
          <p:nvPr>
            <p:ph type="ftr" sz="quarter" idx="11"/>
          </p:nvPr>
        </p:nvSpPr>
        <p:spPr/>
        <p:txBody>
          <a:bodyPr/>
          <a:lstStyle/>
          <a:p>
            <a:r>
              <a:rPr lang="en-US"/>
              <a:t>PHY 711  Fall 2024 --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9/23/2024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2024 -- Lecture 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9/23/2024</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2024 -- Lecture 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8.bin"/><Relationship Id="rId1" Type="http://schemas.openxmlformats.org/officeDocument/2006/relationships/slideLayout" Target="../slideLayouts/slideLayout12.xml"/><Relationship Id="rId6" Type="http://schemas.openxmlformats.org/officeDocument/2006/relationships/oleObject" Target="../embeddings/oleObject10.bin"/><Relationship Id="rId5" Type="http://schemas.openxmlformats.org/officeDocument/2006/relationships/image" Target="../media/image12.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11.bin"/><Relationship Id="rId1" Type="http://schemas.openxmlformats.org/officeDocument/2006/relationships/slideLayout" Target="../slideLayouts/slideLayout12.xml"/><Relationship Id="rId6" Type="http://schemas.openxmlformats.org/officeDocument/2006/relationships/oleObject" Target="../embeddings/oleObject13.bin"/><Relationship Id="rId5" Type="http://schemas.openxmlformats.org/officeDocument/2006/relationships/image" Target="../media/image15.wmf"/><Relationship Id="rId4" Type="http://schemas.openxmlformats.org/officeDocument/2006/relationships/oleObject" Target="../embeddings/oleObject12.bin"/><Relationship Id="rId9"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hyperphysics.phy-astr.gsu.edu/hbase/rutsca.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hyperphysics.phy-astr.gsu.edu/hbase/Nuclear/rutsca2.html" TargetMode="Externa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oleObject" Target="../embeddings/oleObject16.bin"/><Relationship Id="rId7" Type="http://schemas.openxmlformats.org/officeDocument/2006/relationships/image" Target="../media/image25.w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oleObject" Target="../embeddings/oleObject17.bin"/><Relationship Id="rId5" Type="http://schemas.openxmlformats.org/officeDocument/2006/relationships/image" Target="../media/image24.png"/><Relationship Id="rId4" Type="http://schemas.openxmlformats.org/officeDocument/2006/relationships/image" Target="../media/image23.wmf"/><Relationship Id="rId9" Type="http://schemas.openxmlformats.org/officeDocument/2006/relationships/image" Target="../media/image26.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wm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oleObject" Target="../embeddings/oleObject20.bin"/><Relationship Id="rId5" Type="http://schemas.openxmlformats.org/officeDocument/2006/relationships/image" Target="../media/image25.wmf"/><Relationship Id="rId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25.bin"/><Relationship Id="rId3" Type="http://schemas.openxmlformats.org/officeDocument/2006/relationships/image" Target="../media/image27.png"/><Relationship Id="rId7" Type="http://schemas.openxmlformats.org/officeDocument/2006/relationships/oleObject" Target="../embeddings/oleObject22.bin"/><Relationship Id="rId12" Type="http://schemas.openxmlformats.org/officeDocument/2006/relationships/image" Target="../media/image31.wm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8.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30.wmf"/><Relationship Id="rId4" Type="http://schemas.openxmlformats.org/officeDocument/2006/relationships/image" Target="../media/image24.png"/><Relationship Id="rId9" Type="http://schemas.openxmlformats.org/officeDocument/2006/relationships/oleObject" Target="../embeddings/oleObject23.bin"/><Relationship Id="rId14" Type="http://schemas.openxmlformats.org/officeDocument/2006/relationships/image" Target="../media/image32.wmf"/></Relationships>
</file>

<file path=ppt/slides/_rels/slide22.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6.wmf"/><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3.e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35.emf"/><Relationship Id="rId4" Type="http://schemas.openxmlformats.org/officeDocument/2006/relationships/image" Target="../media/image29.wmf"/><Relationship Id="rId9" Type="http://schemas.openxmlformats.org/officeDocument/2006/relationships/oleObject" Target="../embeddings/oleObject29.bin"/></Relationships>
</file>

<file path=ppt/slides/_rels/slide23.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27.png"/><Relationship Id="rId7" Type="http://schemas.openxmlformats.org/officeDocument/2006/relationships/oleObject" Target="../embeddings/oleObject32.bin"/><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29.wmf"/><Relationship Id="rId10" Type="http://schemas.openxmlformats.org/officeDocument/2006/relationships/image" Target="../media/image38.wmf"/><Relationship Id="rId4" Type="http://schemas.openxmlformats.org/officeDocument/2006/relationships/oleObject" Target="../embeddings/oleObject31.bin"/><Relationship Id="rId9" Type="http://schemas.openxmlformats.org/officeDocument/2006/relationships/oleObject" Target="../embeddings/oleObject3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oleObject" Target="../embeddings/oleObject34.bin"/><Relationship Id="rId1" Type="http://schemas.openxmlformats.org/officeDocument/2006/relationships/slideLayout" Target="../slideLayouts/slideLayout12.xml"/><Relationship Id="rId5" Type="http://schemas.openxmlformats.org/officeDocument/2006/relationships/image" Target="../media/image40.wmf"/><Relationship Id="rId4" Type="http://schemas.openxmlformats.org/officeDocument/2006/relationships/oleObject" Target="../embeddings/oleObject35.bin"/></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12.x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7.bin"/><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9/23/2024</a:t>
            </a:r>
            <a:endParaRPr lang="en-US" dirty="0"/>
          </a:p>
        </p:txBody>
      </p:sp>
      <p:sp>
        <p:nvSpPr>
          <p:cNvPr id="3" name="Footer Placeholder 2"/>
          <p:cNvSpPr>
            <a:spLocks noGrp="1"/>
          </p:cNvSpPr>
          <p:nvPr>
            <p:ph type="ftr" sz="quarter" idx="11"/>
          </p:nvPr>
        </p:nvSpPr>
        <p:spPr/>
        <p:txBody>
          <a:bodyPr/>
          <a:lstStyle/>
          <a:p>
            <a:r>
              <a:rPr lang="en-US"/>
              <a:t>PHY 711  Fall 2024 --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117693"/>
            <a:ext cx="8915400" cy="630942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2400" b="1" dirty="0"/>
          </a:p>
          <a:p>
            <a:pPr algn="ctr"/>
            <a:r>
              <a:rPr lang="en-US" sz="3200" b="1" dirty="0"/>
              <a:t>Notes for Lecture 13 – Chap. 1 (F &amp;W)</a:t>
            </a:r>
            <a:endParaRPr lang="en-US" sz="3200" b="1" dirty="0">
              <a:solidFill>
                <a:schemeClr val="folHlink"/>
              </a:solidFill>
            </a:endParaRPr>
          </a:p>
          <a:p>
            <a:pPr marL="457200" lvl="2" algn="ctr">
              <a:spcBef>
                <a:spcPct val="50000"/>
              </a:spcBef>
            </a:pPr>
            <a:r>
              <a:rPr lang="en-US" sz="3200" b="1" dirty="0">
                <a:solidFill>
                  <a:schemeClr val="folHlink"/>
                </a:solidFill>
              </a:rPr>
              <a:t>Scattering analysis</a:t>
            </a:r>
          </a:p>
          <a:p>
            <a:pPr marL="971550" lvl="2" indent="-514350">
              <a:spcBef>
                <a:spcPct val="50000"/>
              </a:spcBef>
              <a:buFont typeface="+mj-lt"/>
              <a:buAutoNum type="arabicPeriod"/>
            </a:pPr>
            <a:r>
              <a:rPr lang="en-US" sz="2400" b="1" dirty="0">
                <a:solidFill>
                  <a:schemeClr val="folHlink"/>
                </a:solidFill>
              </a:rPr>
              <a:t>Review of particle interactions</a:t>
            </a:r>
          </a:p>
          <a:p>
            <a:pPr marL="971550" lvl="2" indent="-514350">
              <a:spcBef>
                <a:spcPct val="50000"/>
              </a:spcBef>
              <a:buFont typeface="+mj-lt"/>
              <a:buAutoNum type="arabicPeriod"/>
            </a:pPr>
            <a:r>
              <a:rPr lang="en-US" sz="2400" b="1" dirty="0">
                <a:solidFill>
                  <a:schemeClr val="folHlink"/>
                </a:solidFill>
              </a:rPr>
              <a:t>Two particles interacting with a central potential </a:t>
            </a:r>
          </a:p>
          <a:p>
            <a:pPr marL="971550" lvl="2" indent="-514350">
              <a:spcBef>
                <a:spcPct val="50000"/>
              </a:spcBef>
              <a:buFont typeface="+mj-lt"/>
              <a:buAutoNum type="arabicPeriod"/>
            </a:pPr>
            <a:r>
              <a:rPr lang="en-US" sz="2400" b="1" dirty="0">
                <a:solidFill>
                  <a:schemeClr val="folHlink"/>
                </a:solidFill>
                <a:sym typeface="Wingdings" pitchFamily="2" charset="2"/>
              </a:rPr>
              <a:t>Conservation of energy and angular momentum</a:t>
            </a:r>
          </a:p>
          <a:p>
            <a:pPr marL="971550" lvl="2" indent="-514350">
              <a:spcBef>
                <a:spcPct val="50000"/>
              </a:spcBef>
              <a:buFont typeface="+mj-lt"/>
              <a:buAutoNum type="arabicPeriod"/>
            </a:pPr>
            <a:r>
              <a:rPr lang="en-US" sz="2400" b="1" dirty="0">
                <a:solidFill>
                  <a:schemeClr val="folHlink"/>
                </a:solidFill>
                <a:sym typeface="Wingdings" pitchFamily="2" charset="2"/>
              </a:rPr>
              <a:t>Definition of differential scattering cross section</a:t>
            </a:r>
          </a:p>
          <a:p>
            <a:pPr marL="971550" lvl="2" indent="-514350">
              <a:spcBef>
                <a:spcPct val="50000"/>
              </a:spcBef>
              <a:buFont typeface="+mj-lt"/>
              <a:buAutoNum type="arabicPeriod"/>
            </a:pPr>
            <a:r>
              <a:rPr lang="en-US" sz="2400" b="1" dirty="0">
                <a:solidFill>
                  <a:schemeClr val="folHlink"/>
                </a:solidFill>
                <a:sym typeface="Wingdings" pitchFamily="2" charset="2"/>
              </a:rPr>
              <a:t>Notion of “impact” parameter and its role in calculating the differential </a:t>
            </a:r>
            <a:r>
              <a:rPr lang="en-US" sz="2400" b="1">
                <a:solidFill>
                  <a:schemeClr val="folHlink"/>
                </a:solidFill>
                <a:sym typeface="Wingdings" pitchFamily="2" charset="2"/>
              </a:rPr>
              <a:t>cross section.</a:t>
            </a:r>
            <a:endParaRPr lang="en-US" sz="2400" b="1" dirty="0">
              <a:solidFill>
                <a:schemeClr val="folHlink"/>
              </a:solidFill>
              <a:sym typeface="Wingdings" pitchFamily="2" charset="2"/>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8D284-3C21-4B2C-BC44-4E27515AE9FE}"/>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5BBABA44-BD15-4661-8D05-107971507EFD}"/>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00F619C6-2EBE-4C15-BBE8-D32B2EE2018E}"/>
              </a:ext>
            </a:extLst>
          </p:cNvPr>
          <p:cNvSpPr>
            <a:spLocks noGrp="1"/>
          </p:cNvSpPr>
          <p:nvPr>
            <p:ph type="sldNum" sz="quarter" idx="12"/>
          </p:nvPr>
        </p:nvSpPr>
        <p:spPr/>
        <p:txBody>
          <a:bodyPr/>
          <a:lstStyle/>
          <a:p>
            <a:fld id="{CE368B07-CEBF-4C80-90AF-53B34FA04CF3}" type="slidenum">
              <a:rPr lang="en-US" smtClean="0"/>
              <a:t>10</a:t>
            </a:fld>
            <a:endParaRPr lang="en-US"/>
          </a:p>
        </p:txBody>
      </p:sp>
      <p:pic>
        <p:nvPicPr>
          <p:cNvPr id="5" name="Picture 4">
            <a:extLst>
              <a:ext uri="{FF2B5EF4-FFF2-40B4-BE49-F238E27FC236}">
                <a16:creationId xmlns:a16="http://schemas.microsoft.com/office/drawing/2014/main" id="{48E295E9-A18E-486A-85FA-439F53156B56}"/>
              </a:ext>
            </a:extLst>
          </p:cNvPr>
          <p:cNvPicPr>
            <a:picLocks noChangeAspect="1"/>
          </p:cNvPicPr>
          <p:nvPr/>
        </p:nvPicPr>
        <p:blipFill>
          <a:blip r:embed="rId3"/>
          <a:stretch>
            <a:fillRect/>
          </a:stretch>
        </p:blipFill>
        <p:spPr>
          <a:xfrm>
            <a:off x="1524000" y="1181100"/>
            <a:ext cx="4495800" cy="4495800"/>
          </a:xfrm>
          <a:prstGeom prst="rect">
            <a:avLst/>
          </a:prstGeom>
        </p:spPr>
      </p:pic>
      <p:sp>
        <p:nvSpPr>
          <p:cNvPr id="6" name="TextBox 5">
            <a:extLst>
              <a:ext uri="{FF2B5EF4-FFF2-40B4-BE49-F238E27FC236}">
                <a16:creationId xmlns:a16="http://schemas.microsoft.com/office/drawing/2014/main" id="{94110A0C-0EC9-44DF-BED0-B501BB202562}"/>
              </a:ext>
            </a:extLst>
          </p:cNvPr>
          <p:cNvSpPr txBox="1"/>
          <p:nvPr/>
        </p:nvSpPr>
        <p:spPr>
          <a:xfrm>
            <a:off x="457200" y="136525"/>
            <a:ext cx="7086600" cy="461665"/>
          </a:xfrm>
          <a:prstGeom prst="rect">
            <a:avLst/>
          </a:prstGeom>
          <a:noFill/>
        </p:spPr>
        <p:txBody>
          <a:bodyPr wrap="square" rtlCol="0">
            <a:spAutoFit/>
          </a:bodyPr>
          <a:lstStyle/>
          <a:p>
            <a:r>
              <a:rPr lang="en-US" sz="2400" dirty="0">
                <a:latin typeface="+mj-lt"/>
              </a:rPr>
              <a:t>Representative plot of </a:t>
            </a:r>
            <a:r>
              <a:rPr lang="en-US" sz="2400" i="1" dirty="0">
                <a:latin typeface="+mj-lt"/>
              </a:rPr>
              <a:t>V(r)</a:t>
            </a:r>
            <a:endParaRPr lang="en-US" sz="2400" dirty="0">
              <a:latin typeface="+mj-lt"/>
            </a:endParaRPr>
          </a:p>
        </p:txBody>
      </p:sp>
      <p:sp>
        <p:nvSpPr>
          <p:cNvPr id="7" name="TextBox 6">
            <a:extLst>
              <a:ext uri="{FF2B5EF4-FFF2-40B4-BE49-F238E27FC236}">
                <a16:creationId xmlns:a16="http://schemas.microsoft.com/office/drawing/2014/main" id="{F564849F-3C77-4BCA-85B4-DD3B3061576A}"/>
              </a:ext>
            </a:extLst>
          </p:cNvPr>
          <p:cNvSpPr txBox="1"/>
          <p:nvPr/>
        </p:nvSpPr>
        <p:spPr>
          <a:xfrm>
            <a:off x="6019800" y="3124200"/>
            <a:ext cx="1828800" cy="461665"/>
          </a:xfrm>
          <a:prstGeom prst="rect">
            <a:avLst/>
          </a:prstGeom>
          <a:noFill/>
        </p:spPr>
        <p:txBody>
          <a:bodyPr wrap="square" rtlCol="0">
            <a:spAutoFit/>
          </a:bodyPr>
          <a:lstStyle/>
          <a:p>
            <a:r>
              <a:rPr lang="en-US" sz="2400" dirty="0">
                <a:latin typeface="+mj-lt"/>
              </a:rPr>
              <a:t>E/V</a:t>
            </a:r>
            <a:r>
              <a:rPr lang="en-US" sz="2400" baseline="-25000" dirty="0">
                <a:latin typeface="+mj-lt"/>
              </a:rPr>
              <a:t>0</a:t>
            </a:r>
            <a:endParaRPr lang="en-US" sz="2400" dirty="0">
              <a:latin typeface="+mj-lt"/>
            </a:endParaRPr>
          </a:p>
        </p:txBody>
      </p:sp>
      <p:sp>
        <p:nvSpPr>
          <p:cNvPr id="8" name="TextBox 7">
            <a:extLst>
              <a:ext uri="{FF2B5EF4-FFF2-40B4-BE49-F238E27FC236}">
                <a16:creationId xmlns:a16="http://schemas.microsoft.com/office/drawing/2014/main" id="{EC662435-A601-4A5C-AC37-0695DCE25051}"/>
              </a:ext>
            </a:extLst>
          </p:cNvPr>
          <p:cNvSpPr txBox="1"/>
          <p:nvPr/>
        </p:nvSpPr>
        <p:spPr>
          <a:xfrm rot="16200000">
            <a:off x="954733" y="2893368"/>
            <a:ext cx="1143000" cy="461665"/>
          </a:xfrm>
          <a:prstGeom prst="rect">
            <a:avLst/>
          </a:prstGeom>
          <a:noFill/>
        </p:spPr>
        <p:txBody>
          <a:bodyPr wrap="square" rtlCol="0">
            <a:spAutoFit/>
          </a:bodyPr>
          <a:lstStyle/>
          <a:p>
            <a:r>
              <a:rPr lang="en-US" sz="2400" i="1" dirty="0">
                <a:latin typeface="+mj-lt"/>
              </a:rPr>
              <a:t>V(r)/V</a:t>
            </a:r>
            <a:r>
              <a:rPr lang="en-US" sz="2400" i="1" baseline="-25000" dirty="0">
                <a:latin typeface="+mj-lt"/>
              </a:rPr>
              <a:t>0</a:t>
            </a:r>
            <a:endParaRPr lang="en-US" sz="2400" i="1" dirty="0">
              <a:latin typeface="+mj-lt"/>
            </a:endParaRPr>
          </a:p>
        </p:txBody>
      </p:sp>
      <p:sp>
        <p:nvSpPr>
          <p:cNvPr id="9" name="Arrow: Up 8">
            <a:extLst>
              <a:ext uri="{FF2B5EF4-FFF2-40B4-BE49-F238E27FC236}">
                <a16:creationId xmlns:a16="http://schemas.microsoft.com/office/drawing/2014/main" id="{ADEB6F91-52BD-4C22-9CD0-019BD8B145CB}"/>
              </a:ext>
            </a:extLst>
          </p:cNvPr>
          <p:cNvSpPr/>
          <p:nvPr/>
        </p:nvSpPr>
        <p:spPr>
          <a:xfrm>
            <a:off x="2653748" y="5426075"/>
            <a:ext cx="4572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83744767-0056-4645-8CC4-AC953BE8B3B8}"/>
              </a:ext>
            </a:extLst>
          </p:cNvPr>
          <p:cNvSpPr/>
          <p:nvPr/>
        </p:nvSpPr>
        <p:spPr>
          <a:xfrm>
            <a:off x="2912166" y="5448300"/>
            <a:ext cx="457200" cy="4572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AE57889-8556-41E7-849A-E3C6020E1905}"/>
              </a:ext>
            </a:extLst>
          </p:cNvPr>
          <p:cNvSpPr txBox="1"/>
          <p:nvPr/>
        </p:nvSpPr>
        <p:spPr>
          <a:xfrm>
            <a:off x="2786270" y="5948363"/>
            <a:ext cx="4605130" cy="461665"/>
          </a:xfrm>
          <a:prstGeom prst="rect">
            <a:avLst/>
          </a:prstGeom>
          <a:noFill/>
        </p:spPr>
        <p:txBody>
          <a:bodyPr wrap="square" rtlCol="0">
            <a:spAutoFit/>
          </a:bodyPr>
          <a:lstStyle/>
          <a:p>
            <a:r>
              <a:rPr lang="en-US" sz="2400" dirty="0">
                <a:latin typeface="+mj-lt"/>
              </a:rPr>
              <a:t>Distances of closest approach</a:t>
            </a:r>
          </a:p>
        </p:txBody>
      </p:sp>
      <p:cxnSp>
        <p:nvCxnSpPr>
          <p:cNvPr id="13" name="Straight Arrow Connector 12">
            <a:extLst>
              <a:ext uri="{FF2B5EF4-FFF2-40B4-BE49-F238E27FC236}">
                <a16:creationId xmlns:a16="http://schemas.microsoft.com/office/drawing/2014/main" id="{362388B1-AAA7-446C-BD87-1F65098D30A6}"/>
              </a:ext>
            </a:extLst>
          </p:cNvPr>
          <p:cNvCxnSpPr/>
          <p:nvPr/>
        </p:nvCxnSpPr>
        <p:spPr>
          <a:xfrm>
            <a:off x="6096000" y="4419600"/>
            <a:ext cx="838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1357C1C-B46B-435D-BD2F-A85C60DFAB4C}"/>
              </a:ext>
            </a:extLst>
          </p:cNvPr>
          <p:cNvSpPr txBox="1"/>
          <p:nvPr/>
        </p:nvSpPr>
        <p:spPr>
          <a:xfrm>
            <a:off x="5867400" y="4691064"/>
            <a:ext cx="3276599" cy="1200329"/>
          </a:xfrm>
          <a:prstGeom prst="rect">
            <a:avLst/>
          </a:prstGeom>
          <a:noFill/>
        </p:spPr>
        <p:txBody>
          <a:bodyPr wrap="square" rtlCol="0">
            <a:spAutoFit/>
          </a:bodyPr>
          <a:lstStyle/>
          <a:p>
            <a:r>
              <a:rPr lang="en-US" sz="2400" dirty="0">
                <a:latin typeface="+mj-lt"/>
              </a:rPr>
              <a:t>Note that particles are not bound; can reach infinite separation</a:t>
            </a:r>
          </a:p>
        </p:txBody>
      </p:sp>
    </p:spTree>
    <p:extLst>
      <p:ext uri="{BB962C8B-B14F-4D97-AF65-F5344CB8AC3E}">
        <p14:creationId xmlns:p14="http://schemas.microsoft.com/office/powerpoint/2010/main" val="2092578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4DD0-6D32-45EA-B6CD-11809905BB05}"/>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A5DEE5CD-29BC-409F-9B1E-F26ECC050B65}"/>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C931CB2F-FF54-4B5B-BF5C-3F3DB7F3782F}"/>
              </a:ext>
            </a:extLst>
          </p:cNvPr>
          <p:cNvSpPr>
            <a:spLocks noGrp="1"/>
          </p:cNvSpPr>
          <p:nvPr>
            <p:ph type="sldNum" sz="quarter" idx="12"/>
          </p:nvPr>
        </p:nvSpPr>
        <p:spPr/>
        <p:txBody>
          <a:bodyPr/>
          <a:lstStyle/>
          <a:p>
            <a:fld id="{CE368B07-CEBF-4C80-90AF-53B34FA04CF3}" type="slidenum">
              <a:rPr lang="en-US" smtClean="0"/>
              <a:t>11</a:t>
            </a:fld>
            <a:endParaRPr lang="en-US"/>
          </a:p>
        </p:txBody>
      </p:sp>
      <p:graphicFrame>
        <p:nvGraphicFramePr>
          <p:cNvPr id="6" name="Object 5">
            <a:extLst>
              <a:ext uri="{FF2B5EF4-FFF2-40B4-BE49-F238E27FC236}">
                <a16:creationId xmlns:a16="http://schemas.microsoft.com/office/drawing/2014/main" id="{5719D93C-9B4E-4F57-B849-54C1BC5154A1}"/>
              </a:ext>
            </a:extLst>
          </p:cNvPr>
          <p:cNvGraphicFramePr>
            <a:graphicFrameLocks noChangeAspect="1"/>
          </p:cNvGraphicFramePr>
          <p:nvPr/>
        </p:nvGraphicFramePr>
        <p:xfrm>
          <a:off x="762000" y="1340617"/>
          <a:ext cx="7372350" cy="685800"/>
        </p:xfrm>
        <a:graphic>
          <a:graphicData uri="http://schemas.openxmlformats.org/presentationml/2006/ole">
            <mc:AlternateContent xmlns:mc="http://schemas.openxmlformats.org/markup-compatibility/2006">
              <mc:Choice xmlns:v="urn:schemas-microsoft-com:vml" Requires="v">
                <p:oleObj name="Equation" r:id="rId2" imgW="4914720" imgH="457200" progId="Equation.DSMT4">
                  <p:embed/>
                </p:oleObj>
              </mc:Choice>
              <mc:Fallback>
                <p:oleObj name="Equation" r:id="rId2" imgW="4914720" imgH="457200" progId="Equation.DSMT4">
                  <p:embed/>
                  <p:pic>
                    <p:nvPicPr>
                      <p:cNvPr id="6" name="Object 5">
                        <a:extLst>
                          <a:ext uri="{FF2B5EF4-FFF2-40B4-BE49-F238E27FC236}">
                            <a16:creationId xmlns:a16="http://schemas.microsoft.com/office/drawing/2014/main" id="{5719D93C-9B4E-4F57-B849-54C1BC5154A1}"/>
                          </a:ext>
                        </a:extLst>
                      </p:cNvPr>
                      <p:cNvPicPr/>
                      <p:nvPr/>
                    </p:nvPicPr>
                    <p:blipFill>
                      <a:blip r:embed="rId3"/>
                      <a:stretch>
                        <a:fillRect/>
                      </a:stretch>
                    </p:blipFill>
                    <p:spPr>
                      <a:xfrm>
                        <a:off x="762000" y="1340617"/>
                        <a:ext cx="7372350" cy="685800"/>
                      </a:xfrm>
                      <a:prstGeom prst="rect">
                        <a:avLst/>
                      </a:prstGeom>
                    </p:spPr>
                  </p:pic>
                </p:oleObj>
              </mc:Fallback>
            </mc:AlternateContent>
          </a:graphicData>
        </a:graphic>
      </p:graphicFrame>
      <p:cxnSp>
        <p:nvCxnSpPr>
          <p:cNvPr id="8" name="Straight Arrow Connector 7">
            <a:extLst>
              <a:ext uri="{FF2B5EF4-FFF2-40B4-BE49-F238E27FC236}">
                <a16:creationId xmlns:a16="http://schemas.microsoft.com/office/drawing/2014/main" id="{385FFFA8-6EFB-4A92-A897-769C389A60F6}"/>
              </a:ext>
            </a:extLst>
          </p:cNvPr>
          <p:cNvCxnSpPr/>
          <p:nvPr/>
        </p:nvCxnSpPr>
        <p:spPr>
          <a:xfrm flipV="1">
            <a:off x="1229140" y="3429000"/>
            <a:ext cx="0" cy="2057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B4462AB-4AA6-4ADC-A5B8-4B91AFBDBB01}"/>
              </a:ext>
            </a:extLst>
          </p:cNvPr>
          <p:cNvCxnSpPr>
            <a:cxnSpLocks/>
          </p:cNvCxnSpPr>
          <p:nvPr/>
        </p:nvCxnSpPr>
        <p:spPr>
          <a:xfrm>
            <a:off x="1229140" y="5486400"/>
            <a:ext cx="1981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0CB2275-8DBE-4C6A-BDA0-2AEB9FF0EA5E}"/>
              </a:ext>
            </a:extLst>
          </p:cNvPr>
          <p:cNvCxnSpPr>
            <a:cxnSpLocks/>
          </p:cNvCxnSpPr>
          <p:nvPr/>
        </p:nvCxnSpPr>
        <p:spPr>
          <a:xfrm flipH="1">
            <a:off x="685800" y="5486400"/>
            <a:ext cx="533400" cy="762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4B569278-B9B4-4A33-85E3-48002422257F}"/>
              </a:ext>
            </a:extLst>
          </p:cNvPr>
          <p:cNvSpPr/>
          <p:nvPr/>
        </p:nvSpPr>
        <p:spPr>
          <a:xfrm>
            <a:off x="2070658" y="3895969"/>
            <a:ext cx="301481" cy="288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A3902F35-E186-4773-AF93-A30D14DAC435}"/>
              </a:ext>
            </a:extLst>
          </p:cNvPr>
          <p:cNvCxnSpPr>
            <a:cxnSpLocks/>
          </p:cNvCxnSpPr>
          <p:nvPr/>
        </p:nvCxnSpPr>
        <p:spPr>
          <a:xfrm flipV="1">
            <a:off x="1239081" y="4053306"/>
            <a:ext cx="962266" cy="14330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1443E74-979E-435D-ACCE-F61115C25D59}"/>
              </a:ext>
            </a:extLst>
          </p:cNvPr>
          <p:cNvSpPr/>
          <p:nvPr/>
        </p:nvSpPr>
        <p:spPr>
          <a:xfrm>
            <a:off x="1062548" y="5342201"/>
            <a:ext cx="301481" cy="288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725B341-B13D-4141-A030-F854912CC64D}"/>
              </a:ext>
            </a:extLst>
          </p:cNvPr>
          <p:cNvSpPr txBox="1"/>
          <p:nvPr/>
        </p:nvSpPr>
        <p:spPr>
          <a:xfrm>
            <a:off x="1447557" y="4065620"/>
            <a:ext cx="772183" cy="400110"/>
          </a:xfrm>
          <a:prstGeom prst="rect">
            <a:avLst/>
          </a:prstGeom>
          <a:noFill/>
        </p:spPr>
        <p:txBody>
          <a:bodyPr wrap="square" rtlCol="0">
            <a:spAutoFit/>
          </a:bodyPr>
          <a:lstStyle/>
          <a:p>
            <a:r>
              <a:rPr lang="en-US" sz="2000" b="1" dirty="0">
                <a:latin typeface="+mj-lt"/>
              </a:rPr>
              <a:t>r</a:t>
            </a:r>
            <a:r>
              <a:rPr lang="en-US" sz="2000" dirty="0">
                <a:latin typeface="+mj-lt"/>
              </a:rPr>
              <a:t>(t</a:t>
            </a:r>
            <a:r>
              <a:rPr lang="en-US" sz="2000" baseline="-25000" dirty="0">
                <a:latin typeface="+mj-lt"/>
              </a:rPr>
              <a:t>1</a:t>
            </a:r>
            <a:r>
              <a:rPr lang="en-US" sz="2000" dirty="0">
                <a:latin typeface="+mj-lt"/>
              </a:rPr>
              <a:t>)</a:t>
            </a:r>
          </a:p>
        </p:txBody>
      </p:sp>
      <p:sp>
        <p:nvSpPr>
          <p:cNvPr id="26" name="TextBox 25">
            <a:extLst>
              <a:ext uri="{FF2B5EF4-FFF2-40B4-BE49-F238E27FC236}">
                <a16:creationId xmlns:a16="http://schemas.microsoft.com/office/drawing/2014/main" id="{4045B486-5232-4D73-9197-DFB02E2CBB99}"/>
              </a:ext>
            </a:extLst>
          </p:cNvPr>
          <p:cNvSpPr txBox="1"/>
          <p:nvPr/>
        </p:nvSpPr>
        <p:spPr>
          <a:xfrm>
            <a:off x="1213289" y="4478044"/>
            <a:ext cx="772183" cy="400110"/>
          </a:xfrm>
          <a:prstGeom prst="rect">
            <a:avLst/>
          </a:prstGeom>
          <a:noFill/>
        </p:spPr>
        <p:txBody>
          <a:bodyPr wrap="square" rtlCol="0">
            <a:spAutoFit/>
          </a:bodyPr>
          <a:lstStyle/>
          <a:p>
            <a:r>
              <a:rPr lang="en-US" sz="2000" b="1" dirty="0">
                <a:latin typeface="Symbol" panose="05050102010706020507" pitchFamily="18" charset="2"/>
              </a:rPr>
              <a:t>q</a:t>
            </a:r>
            <a:r>
              <a:rPr lang="en-US" sz="2000" dirty="0">
                <a:latin typeface="+mj-lt"/>
              </a:rPr>
              <a:t>(t</a:t>
            </a:r>
            <a:r>
              <a:rPr lang="en-US" sz="2000" baseline="-25000" dirty="0">
                <a:latin typeface="+mj-lt"/>
              </a:rPr>
              <a:t>1</a:t>
            </a:r>
            <a:r>
              <a:rPr lang="en-US" sz="2000" dirty="0">
                <a:latin typeface="+mj-lt"/>
              </a:rPr>
              <a:t>)</a:t>
            </a:r>
          </a:p>
        </p:txBody>
      </p:sp>
      <p:graphicFrame>
        <p:nvGraphicFramePr>
          <p:cNvPr id="28" name="Object 27">
            <a:extLst>
              <a:ext uri="{FF2B5EF4-FFF2-40B4-BE49-F238E27FC236}">
                <a16:creationId xmlns:a16="http://schemas.microsoft.com/office/drawing/2014/main" id="{7C7C219E-4BDD-447C-8602-2534A6E4514C}"/>
              </a:ext>
            </a:extLst>
          </p:cNvPr>
          <p:cNvGraphicFramePr>
            <a:graphicFrameLocks noChangeAspect="1"/>
          </p:cNvGraphicFramePr>
          <p:nvPr/>
        </p:nvGraphicFramePr>
        <p:xfrm>
          <a:off x="3302905" y="2039666"/>
          <a:ext cx="4423355" cy="2483647"/>
        </p:xfrm>
        <a:graphic>
          <a:graphicData uri="http://schemas.openxmlformats.org/presentationml/2006/ole">
            <mc:AlternateContent xmlns:mc="http://schemas.openxmlformats.org/markup-compatibility/2006">
              <mc:Choice xmlns:v="urn:schemas-microsoft-com:vml" Requires="v">
                <p:oleObj name="Equation" r:id="rId4" imgW="2171520" imgH="1218960" progId="Equation.DSMT4">
                  <p:embed/>
                </p:oleObj>
              </mc:Choice>
              <mc:Fallback>
                <p:oleObj name="Equation" r:id="rId4" imgW="2171520" imgH="1218960" progId="Equation.DSMT4">
                  <p:embed/>
                  <p:pic>
                    <p:nvPicPr>
                      <p:cNvPr id="28" name="Object 27">
                        <a:extLst>
                          <a:ext uri="{FF2B5EF4-FFF2-40B4-BE49-F238E27FC236}">
                            <a16:creationId xmlns:a16="http://schemas.microsoft.com/office/drawing/2014/main" id="{7C7C219E-4BDD-447C-8602-2534A6E4514C}"/>
                          </a:ext>
                        </a:extLst>
                      </p:cNvPr>
                      <p:cNvPicPr/>
                      <p:nvPr/>
                    </p:nvPicPr>
                    <p:blipFill>
                      <a:blip r:embed="rId5"/>
                      <a:stretch>
                        <a:fillRect/>
                      </a:stretch>
                    </p:blipFill>
                    <p:spPr>
                      <a:xfrm>
                        <a:off x="3302905" y="2039666"/>
                        <a:ext cx="4423355" cy="2483647"/>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9A7159C5-4A4A-4E62-AC6A-E91699FB4597}"/>
              </a:ext>
            </a:extLst>
          </p:cNvPr>
          <p:cNvGraphicFramePr>
            <a:graphicFrameLocks noChangeAspect="1"/>
          </p:cNvGraphicFramePr>
          <p:nvPr>
            <p:extLst>
              <p:ext uri="{D42A27DB-BD31-4B8C-83A1-F6EECF244321}">
                <p14:modId xmlns:p14="http://schemas.microsoft.com/office/powerpoint/2010/main" val="3790389664"/>
              </p:ext>
            </p:extLst>
          </p:nvPr>
        </p:nvGraphicFramePr>
        <p:xfrm>
          <a:off x="3841723" y="4695576"/>
          <a:ext cx="4795799" cy="1293249"/>
        </p:xfrm>
        <a:graphic>
          <a:graphicData uri="http://schemas.openxmlformats.org/presentationml/2006/ole">
            <mc:AlternateContent xmlns:mc="http://schemas.openxmlformats.org/markup-compatibility/2006">
              <mc:Choice xmlns:v="urn:schemas-microsoft-com:vml" Requires="v">
                <p:oleObj name="Equation" r:id="rId6" imgW="2260440" imgH="609480" progId="Equation.DSMT4">
                  <p:embed/>
                </p:oleObj>
              </mc:Choice>
              <mc:Fallback>
                <p:oleObj name="Equation" r:id="rId6" imgW="2260440" imgH="609480" progId="Equation.DSMT4">
                  <p:embed/>
                  <p:pic>
                    <p:nvPicPr>
                      <p:cNvPr id="29" name="Object 28">
                        <a:extLst>
                          <a:ext uri="{FF2B5EF4-FFF2-40B4-BE49-F238E27FC236}">
                            <a16:creationId xmlns:a16="http://schemas.microsoft.com/office/drawing/2014/main" id="{9A7159C5-4A4A-4E62-AC6A-E91699FB4597}"/>
                          </a:ext>
                        </a:extLst>
                      </p:cNvPr>
                      <p:cNvPicPr/>
                      <p:nvPr/>
                    </p:nvPicPr>
                    <p:blipFill>
                      <a:blip r:embed="rId7"/>
                      <a:stretch>
                        <a:fillRect/>
                      </a:stretch>
                    </p:blipFill>
                    <p:spPr>
                      <a:xfrm>
                        <a:off x="3841723" y="4695576"/>
                        <a:ext cx="4795799" cy="129324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3037122A-84AD-4D81-9438-3AAE4F11B22A}"/>
              </a:ext>
            </a:extLst>
          </p:cNvPr>
          <p:cNvSpPr txBox="1"/>
          <p:nvPr/>
        </p:nvSpPr>
        <p:spPr>
          <a:xfrm>
            <a:off x="304800" y="381000"/>
            <a:ext cx="8001000" cy="461665"/>
          </a:xfrm>
          <a:prstGeom prst="rect">
            <a:avLst/>
          </a:prstGeom>
          <a:noFill/>
        </p:spPr>
        <p:txBody>
          <a:bodyPr wrap="square" rtlCol="0">
            <a:spAutoFit/>
          </a:bodyPr>
          <a:lstStyle/>
          <a:p>
            <a:r>
              <a:rPr lang="en-US" sz="2400" dirty="0">
                <a:latin typeface="+mj-lt"/>
              </a:rPr>
              <a:t>Some more details --</a:t>
            </a:r>
          </a:p>
        </p:txBody>
      </p:sp>
      <p:sp>
        <p:nvSpPr>
          <p:cNvPr id="5" name="TextBox 4">
            <a:extLst>
              <a:ext uri="{FF2B5EF4-FFF2-40B4-BE49-F238E27FC236}">
                <a16:creationId xmlns:a16="http://schemas.microsoft.com/office/drawing/2014/main" id="{4BF3DBD1-2FB6-11DF-D393-D331C4A6A62A}"/>
              </a:ext>
            </a:extLst>
          </p:cNvPr>
          <p:cNvSpPr txBox="1"/>
          <p:nvPr/>
        </p:nvSpPr>
        <p:spPr>
          <a:xfrm>
            <a:off x="3220280" y="5257800"/>
            <a:ext cx="361120" cy="461665"/>
          </a:xfrm>
          <a:prstGeom prst="rect">
            <a:avLst/>
          </a:prstGeom>
          <a:noFill/>
        </p:spPr>
        <p:txBody>
          <a:bodyPr wrap="square" rtlCol="0">
            <a:spAutoFit/>
          </a:bodyPr>
          <a:lstStyle/>
          <a:p>
            <a:r>
              <a:rPr lang="en-US" sz="2400" b="1" dirty="0">
                <a:latin typeface="+mj-lt"/>
              </a:rPr>
              <a:t>y</a:t>
            </a:r>
          </a:p>
        </p:txBody>
      </p:sp>
      <p:sp>
        <p:nvSpPr>
          <p:cNvPr id="18" name="TextBox 17">
            <a:extLst>
              <a:ext uri="{FF2B5EF4-FFF2-40B4-BE49-F238E27FC236}">
                <a16:creationId xmlns:a16="http://schemas.microsoft.com/office/drawing/2014/main" id="{4A16D98A-C875-B4D4-6242-5926FAC0AAEE}"/>
              </a:ext>
            </a:extLst>
          </p:cNvPr>
          <p:cNvSpPr txBox="1"/>
          <p:nvPr/>
        </p:nvSpPr>
        <p:spPr>
          <a:xfrm>
            <a:off x="1066800" y="2891135"/>
            <a:ext cx="361120" cy="461665"/>
          </a:xfrm>
          <a:prstGeom prst="rect">
            <a:avLst/>
          </a:prstGeom>
          <a:noFill/>
        </p:spPr>
        <p:txBody>
          <a:bodyPr wrap="square" rtlCol="0">
            <a:spAutoFit/>
          </a:bodyPr>
          <a:lstStyle/>
          <a:p>
            <a:r>
              <a:rPr lang="en-US" sz="2400" b="1" dirty="0">
                <a:latin typeface="+mj-lt"/>
              </a:rPr>
              <a:t>z</a:t>
            </a:r>
          </a:p>
        </p:txBody>
      </p:sp>
      <p:sp>
        <p:nvSpPr>
          <p:cNvPr id="19" name="TextBox 18">
            <a:extLst>
              <a:ext uri="{FF2B5EF4-FFF2-40B4-BE49-F238E27FC236}">
                <a16:creationId xmlns:a16="http://schemas.microsoft.com/office/drawing/2014/main" id="{B7670959-4EA6-ADDE-AB13-FAA6F2CD4D7B}"/>
              </a:ext>
            </a:extLst>
          </p:cNvPr>
          <p:cNvSpPr txBox="1"/>
          <p:nvPr/>
        </p:nvSpPr>
        <p:spPr>
          <a:xfrm>
            <a:off x="304800" y="6091535"/>
            <a:ext cx="361120" cy="461665"/>
          </a:xfrm>
          <a:prstGeom prst="rect">
            <a:avLst/>
          </a:prstGeom>
          <a:noFill/>
        </p:spPr>
        <p:txBody>
          <a:bodyPr wrap="square" rtlCol="0">
            <a:spAutoFit/>
          </a:bodyPr>
          <a:lstStyle/>
          <a:p>
            <a:r>
              <a:rPr lang="en-US" sz="2400" b="1" dirty="0">
                <a:latin typeface="+mj-lt"/>
              </a:rPr>
              <a:t>x</a:t>
            </a:r>
          </a:p>
        </p:txBody>
      </p:sp>
    </p:spTree>
    <p:extLst>
      <p:ext uri="{BB962C8B-B14F-4D97-AF65-F5344CB8AC3E}">
        <p14:creationId xmlns:p14="http://schemas.microsoft.com/office/powerpoint/2010/main" val="14354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95FE6-5ABA-4895-A4D1-1E328100F4D3}"/>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53942102-D0E2-4D5D-8D2C-64489ADC0267}"/>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3FDAB440-82AD-4A3F-B896-5CEFCA925148}"/>
              </a:ext>
            </a:extLst>
          </p:cNvPr>
          <p:cNvSpPr>
            <a:spLocks noGrp="1"/>
          </p:cNvSpPr>
          <p:nvPr>
            <p:ph type="sldNum" sz="quarter" idx="12"/>
          </p:nvPr>
        </p:nvSpPr>
        <p:spPr/>
        <p:txBody>
          <a:bodyPr/>
          <a:lstStyle/>
          <a:p>
            <a:fld id="{CE368B07-CEBF-4C80-90AF-53B34FA04CF3}" type="slidenum">
              <a:rPr lang="en-US" smtClean="0"/>
              <a:t>12</a:t>
            </a:fld>
            <a:endParaRPr lang="en-US"/>
          </a:p>
        </p:txBody>
      </p:sp>
      <p:sp>
        <p:nvSpPr>
          <p:cNvPr id="5" name="TextBox 4">
            <a:extLst>
              <a:ext uri="{FF2B5EF4-FFF2-40B4-BE49-F238E27FC236}">
                <a16:creationId xmlns:a16="http://schemas.microsoft.com/office/drawing/2014/main" id="{90739C35-70DE-4001-924C-1524A2B18567}"/>
              </a:ext>
            </a:extLst>
          </p:cNvPr>
          <p:cNvSpPr txBox="1"/>
          <p:nvPr/>
        </p:nvSpPr>
        <p:spPr>
          <a:xfrm>
            <a:off x="76200" y="154110"/>
            <a:ext cx="8229600" cy="461665"/>
          </a:xfrm>
          <a:prstGeom prst="rect">
            <a:avLst/>
          </a:prstGeom>
          <a:noFill/>
        </p:spPr>
        <p:txBody>
          <a:bodyPr wrap="square" rtlCol="0">
            <a:spAutoFit/>
          </a:bodyPr>
          <a:lstStyle/>
          <a:p>
            <a:r>
              <a:rPr lang="en-US" sz="2400" dirty="0">
                <a:latin typeface="+mj-lt"/>
              </a:rPr>
              <a:t>Comments continued --</a:t>
            </a:r>
          </a:p>
        </p:txBody>
      </p:sp>
      <p:graphicFrame>
        <p:nvGraphicFramePr>
          <p:cNvPr id="6" name="Object 5">
            <a:extLst>
              <a:ext uri="{FF2B5EF4-FFF2-40B4-BE49-F238E27FC236}">
                <a16:creationId xmlns:a16="http://schemas.microsoft.com/office/drawing/2014/main" id="{A4B7CB88-6836-41CA-BF56-8205162C436B}"/>
              </a:ext>
            </a:extLst>
          </p:cNvPr>
          <p:cNvGraphicFramePr>
            <a:graphicFrameLocks noChangeAspect="1"/>
          </p:cNvGraphicFramePr>
          <p:nvPr/>
        </p:nvGraphicFramePr>
        <p:xfrm>
          <a:off x="457200" y="852762"/>
          <a:ext cx="4114800" cy="3223100"/>
        </p:xfrm>
        <a:graphic>
          <a:graphicData uri="http://schemas.openxmlformats.org/presentationml/2006/ole">
            <mc:AlternateContent xmlns:mc="http://schemas.openxmlformats.org/markup-compatibility/2006">
              <mc:Choice xmlns:v="urn:schemas-microsoft-com:vml" Requires="v">
                <p:oleObj name="Equation" r:id="rId2" imgW="2171520" imgH="1701720" progId="Equation.DSMT4">
                  <p:embed/>
                </p:oleObj>
              </mc:Choice>
              <mc:Fallback>
                <p:oleObj name="Equation" r:id="rId2" imgW="2171520" imgH="1701720" progId="Equation.DSMT4">
                  <p:embed/>
                  <p:pic>
                    <p:nvPicPr>
                      <p:cNvPr id="6" name="Object 5">
                        <a:extLst>
                          <a:ext uri="{FF2B5EF4-FFF2-40B4-BE49-F238E27FC236}">
                            <a16:creationId xmlns:a16="http://schemas.microsoft.com/office/drawing/2014/main" id="{A4B7CB88-6836-41CA-BF56-8205162C436B}"/>
                          </a:ext>
                        </a:extLst>
                      </p:cNvPr>
                      <p:cNvPicPr/>
                      <p:nvPr/>
                    </p:nvPicPr>
                    <p:blipFill>
                      <a:blip r:embed="rId3"/>
                      <a:stretch>
                        <a:fillRect/>
                      </a:stretch>
                    </p:blipFill>
                    <p:spPr>
                      <a:xfrm>
                        <a:off x="457200" y="852762"/>
                        <a:ext cx="4114800" cy="32231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56D2174-8E2A-44BA-806C-95E95E6BFD63}"/>
              </a:ext>
            </a:extLst>
          </p:cNvPr>
          <p:cNvGraphicFramePr>
            <a:graphicFrameLocks noChangeAspect="1"/>
          </p:cNvGraphicFramePr>
          <p:nvPr/>
        </p:nvGraphicFramePr>
        <p:xfrm>
          <a:off x="4419600" y="852762"/>
          <a:ext cx="4519987" cy="1218873"/>
        </p:xfrm>
        <a:graphic>
          <a:graphicData uri="http://schemas.openxmlformats.org/presentationml/2006/ole">
            <mc:AlternateContent xmlns:mc="http://schemas.openxmlformats.org/markup-compatibility/2006">
              <mc:Choice xmlns:v="urn:schemas-microsoft-com:vml" Requires="v">
                <p:oleObj name="Equation" r:id="rId4" imgW="2260440" imgH="609480" progId="Equation.DSMT4">
                  <p:embed/>
                </p:oleObj>
              </mc:Choice>
              <mc:Fallback>
                <p:oleObj name="Equation" r:id="rId4" imgW="2260440" imgH="609480" progId="Equation.DSMT4">
                  <p:embed/>
                  <p:pic>
                    <p:nvPicPr>
                      <p:cNvPr id="7" name="Object 6">
                        <a:extLst>
                          <a:ext uri="{FF2B5EF4-FFF2-40B4-BE49-F238E27FC236}">
                            <a16:creationId xmlns:a16="http://schemas.microsoft.com/office/drawing/2014/main" id="{D56D2174-8E2A-44BA-806C-95E95E6BFD63}"/>
                          </a:ext>
                        </a:extLst>
                      </p:cNvPr>
                      <p:cNvPicPr/>
                      <p:nvPr/>
                    </p:nvPicPr>
                    <p:blipFill>
                      <a:blip r:embed="rId5"/>
                      <a:stretch>
                        <a:fillRect/>
                      </a:stretch>
                    </p:blipFill>
                    <p:spPr>
                      <a:xfrm>
                        <a:off x="4419600" y="852762"/>
                        <a:ext cx="4519987" cy="121887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5DC06DD-981A-487E-9FD5-EE4261D32A80}"/>
              </a:ext>
            </a:extLst>
          </p:cNvPr>
          <p:cNvGraphicFramePr>
            <a:graphicFrameLocks noChangeAspect="1"/>
          </p:cNvGraphicFramePr>
          <p:nvPr>
            <p:extLst>
              <p:ext uri="{D42A27DB-BD31-4B8C-83A1-F6EECF244321}">
                <p14:modId xmlns:p14="http://schemas.microsoft.com/office/powerpoint/2010/main" val="1155024996"/>
              </p:ext>
            </p:extLst>
          </p:nvPr>
        </p:nvGraphicFramePr>
        <p:xfrm>
          <a:off x="592138" y="4454525"/>
          <a:ext cx="3921125" cy="1795463"/>
        </p:xfrm>
        <a:graphic>
          <a:graphicData uri="http://schemas.openxmlformats.org/presentationml/2006/ole">
            <mc:AlternateContent xmlns:mc="http://schemas.openxmlformats.org/markup-compatibility/2006">
              <mc:Choice xmlns:v="urn:schemas-microsoft-com:vml" Requires="v">
                <p:oleObj name="Equation" r:id="rId6" imgW="2412720" imgH="1104840" progId="Equation.DSMT4">
                  <p:embed/>
                </p:oleObj>
              </mc:Choice>
              <mc:Fallback>
                <p:oleObj name="Equation" r:id="rId6" imgW="2412720" imgH="1104840" progId="Equation.DSMT4">
                  <p:embed/>
                  <p:pic>
                    <p:nvPicPr>
                      <p:cNvPr id="8" name="Object 7">
                        <a:extLst>
                          <a:ext uri="{FF2B5EF4-FFF2-40B4-BE49-F238E27FC236}">
                            <a16:creationId xmlns:a16="http://schemas.microsoft.com/office/drawing/2014/main" id="{D5DC06DD-981A-487E-9FD5-EE4261D32A80}"/>
                          </a:ext>
                        </a:extLst>
                      </p:cNvPr>
                      <p:cNvPicPr/>
                      <p:nvPr/>
                    </p:nvPicPr>
                    <p:blipFill>
                      <a:blip r:embed="rId7"/>
                      <a:stretch>
                        <a:fillRect/>
                      </a:stretch>
                    </p:blipFill>
                    <p:spPr>
                      <a:xfrm>
                        <a:off x="592138" y="4454525"/>
                        <a:ext cx="3921125" cy="17954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20A9B28-0E1F-4F8A-B8C8-48F3570F00F9}"/>
              </a:ext>
            </a:extLst>
          </p:cNvPr>
          <p:cNvGraphicFramePr>
            <a:graphicFrameLocks noChangeAspect="1"/>
          </p:cNvGraphicFramePr>
          <p:nvPr/>
        </p:nvGraphicFramePr>
        <p:xfrm>
          <a:off x="4658162" y="4882531"/>
          <a:ext cx="3894138" cy="1138237"/>
        </p:xfrm>
        <a:graphic>
          <a:graphicData uri="http://schemas.openxmlformats.org/presentationml/2006/ole">
            <mc:AlternateContent xmlns:mc="http://schemas.openxmlformats.org/markup-compatibility/2006">
              <mc:Choice xmlns:v="urn:schemas-microsoft-com:vml" Requires="v">
                <p:oleObj name="Equation" r:id="rId8" imgW="1752480" imgH="469800" progId="Equation.DSMT4">
                  <p:embed/>
                </p:oleObj>
              </mc:Choice>
              <mc:Fallback>
                <p:oleObj name="Equation" r:id="rId8" imgW="1752480" imgH="469800" progId="Equation.DSMT4">
                  <p:embed/>
                  <p:pic>
                    <p:nvPicPr>
                      <p:cNvPr id="9" name="Object 8">
                        <a:extLst>
                          <a:ext uri="{FF2B5EF4-FFF2-40B4-BE49-F238E27FC236}">
                            <a16:creationId xmlns:a16="http://schemas.microsoft.com/office/drawing/2014/main" id="{820A9B28-0E1F-4F8A-B8C8-48F3570F00F9}"/>
                          </a:ext>
                        </a:extLst>
                      </p:cNvPr>
                      <p:cNvPicPr/>
                      <p:nvPr/>
                    </p:nvPicPr>
                    <p:blipFill>
                      <a:blip r:embed="rId9"/>
                      <a:stretch>
                        <a:fillRect/>
                      </a:stretch>
                    </p:blipFill>
                    <p:spPr>
                      <a:xfrm>
                        <a:off x="4658162" y="4882531"/>
                        <a:ext cx="3894138" cy="113823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6C701B48-7E46-427C-B365-5EF57EFA3916}"/>
              </a:ext>
            </a:extLst>
          </p:cNvPr>
          <p:cNvSpPr/>
          <p:nvPr/>
        </p:nvSpPr>
        <p:spPr>
          <a:xfrm>
            <a:off x="2286000" y="3200400"/>
            <a:ext cx="17526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C258790E-2E0B-4CA0-B380-DD1CF60C0AF1}"/>
              </a:ext>
            </a:extLst>
          </p:cNvPr>
          <p:cNvSpPr/>
          <p:nvPr/>
        </p:nvSpPr>
        <p:spPr>
          <a:xfrm>
            <a:off x="4512825" y="3429000"/>
            <a:ext cx="592577"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2736002-5D93-41C1-ADC7-A0AE7DE3F860}"/>
              </a:ext>
            </a:extLst>
          </p:cNvPr>
          <p:cNvSpPr txBox="1"/>
          <p:nvPr/>
        </p:nvSpPr>
        <p:spPr>
          <a:xfrm>
            <a:off x="5372100" y="3396735"/>
            <a:ext cx="2400300" cy="461665"/>
          </a:xfrm>
          <a:prstGeom prst="rect">
            <a:avLst/>
          </a:prstGeom>
          <a:noFill/>
        </p:spPr>
        <p:txBody>
          <a:bodyPr wrap="square" rtlCol="0">
            <a:spAutoFit/>
          </a:bodyPr>
          <a:lstStyle/>
          <a:p>
            <a:r>
              <a:rPr lang="en-US" sz="2400" i="1" dirty="0" err="1">
                <a:latin typeface="+mj-lt"/>
              </a:rPr>
              <a:t>V</a:t>
            </a:r>
            <a:r>
              <a:rPr lang="en-US" sz="2400" i="1" baseline="-25000" dirty="0" err="1">
                <a:latin typeface="+mj-lt"/>
              </a:rPr>
              <a:t>eff</a:t>
            </a:r>
            <a:r>
              <a:rPr lang="en-US" sz="2400" i="1" dirty="0">
                <a:latin typeface="+mj-lt"/>
              </a:rPr>
              <a:t>(r)</a:t>
            </a:r>
          </a:p>
        </p:txBody>
      </p:sp>
    </p:spTree>
    <p:extLst>
      <p:ext uri="{BB962C8B-B14F-4D97-AF65-F5344CB8AC3E}">
        <p14:creationId xmlns:p14="http://schemas.microsoft.com/office/powerpoint/2010/main" val="1397023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6EAC29-B52C-492B-85B8-ECD3E68C2033}"/>
              </a:ext>
            </a:extLst>
          </p:cNvPr>
          <p:cNvPicPr>
            <a:picLocks noChangeAspect="1"/>
          </p:cNvPicPr>
          <p:nvPr/>
        </p:nvPicPr>
        <p:blipFill rotWithShape="1">
          <a:blip r:embed="rId2"/>
          <a:srcRect l="46636" t="4061" r="9486" b="12792"/>
          <a:stretch/>
        </p:blipFill>
        <p:spPr>
          <a:xfrm rot="20063380">
            <a:off x="3154333" y="2017604"/>
            <a:ext cx="4114800" cy="4953000"/>
          </a:xfrm>
          <a:prstGeom prst="rect">
            <a:avLst/>
          </a:prstGeom>
        </p:spPr>
      </p:pic>
      <p:sp>
        <p:nvSpPr>
          <p:cNvPr id="2" name="Date Placeholder 1">
            <a:extLst>
              <a:ext uri="{FF2B5EF4-FFF2-40B4-BE49-F238E27FC236}">
                <a16:creationId xmlns:a16="http://schemas.microsoft.com/office/drawing/2014/main" id="{D5878BB4-6858-493F-941A-70CB24667AF9}"/>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D696E671-C9C6-4DFF-B2CA-59B2596A525E}"/>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052A0279-9EE9-4948-934C-2219849EE2F5}"/>
              </a:ext>
            </a:extLst>
          </p:cNvPr>
          <p:cNvSpPr>
            <a:spLocks noGrp="1"/>
          </p:cNvSpPr>
          <p:nvPr>
            <p:ph type="sldNum" sz="quarter" idx="12"/>
          </p:nvPr>
        </p:nvSpPr>
        <p:spPr/>
        <p:txBody>
          <a:bodyPr/>
          <a:lstStyle/>
          <a:p>
            <a:fld id="{CE368B07-CEBF-4C80-90AF-53B34FA04CF3}" type="slidenum">
              <a:rPr lang="en-US" smtClean="0"/>
              <a:t>13</a:t>
            </a:fld>
            <a:endParaRPr lang="en-US"/>
          </a:p>
        </p:txBody>
      </p:sp>
      <p:sp>
        <p:nvSpPr>
          <p:cNvPr id="5" name="TextBox 4">
            <a:extLst>
              <a:ext uri="{FF2B5EF4-FFF2-40B4-BE49-F238E27FC236}">
                <a16:creationId xmlns:a16="http://schemas.microsoft.com/office/drawing/2014/main" id="{79A2B713-364D-4524-ADB2-8A5E9F880C73}"/>
              </a:ext>
            </a:extLst>
          </p:cNvPr>
          <p:cNvSpPr txBox="1"/>
          <p:nvPr/>
        </p:nvSpPr>
        <p:spPr>
          <a:xfrm>
            <a:off x="0" y="76200"/>
            <a:ext cx="7543800" cy="1938992"/>
          </a:xfrm>
          <a:prstGeom prst="rect">
            <a:avLst/>
          </a:prstGeom>
          <a:noFill/>
        </p:spPr>
        <p:txBody>
          <a:bodyPr wrap="square" rtlCol="0">
            <a:spAutoFit/>
          </a:bodyPr>
          <a:lstStyle/>
          <a:p>
            <a:r>
              <a:rPr lang="en-US" sz="2400" dirty="0">
                <a:latin typeface="+mj-lt"/>
              </a:rPr>
              <a:t>What is the impact parameter?</a:t>
            </a:r>
          </a:p>
          <a:p>
            <a:endParaRPr lang="en-US" sz="2400" dirty="0">
              <a:latin typeface="+mj-lt"/>
            </a:endParaRPr>
          </a:p>
          <a:p>
            <a:pPr lvl="2"/>
            <a:r>
              <a:rPr lang="en-US" sz="2400" dirty="0">
                <a:latin typeface="+mj-lt"/>
              </a:rPr>
              <a:t>Briefly, a convenient distance that depends on the conserved energy and angular momentum of the process.</a:t>
            </a:r>
          </a:p>
        </p:txBody>
      </p:sp>
      <p:sp>
        <p:nvSpPr>
          <p:cNvPr id="7" name="Oval 6">
            <a:extLst>
              <a:ext uri="{FF2B5EF4-FFF2-40B4-BE49-F238E27FC236}">
                <a16:creationId xmlns:a16="http://schemas.microsoft.com/office/drawing/2014/main" id="{5CDBE2AF-2CFF-42C8-A261-A3D2B25C320B}"/>
              </a:ext>
            </a:extLst>
          </p:cNvPr>
          <p:cNvSpPr/>
          <p:nvPr/>
        </p:nvSpPr>
        <p:spPr>
          <a:xfrm>
            <a:off x="3276600" y="5534297"/>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5BCC983-EA97-4081-837D-D704F00A034D}"/>
              </a:ext>
            </a:extLst>
          </p:cNvPr>
          <p:cNvSpPr>
            <a:spLocks noChangeAspect="1"/>
          </p:cNvSpPr>
          <p:nvPr/>
        </p:nvSpPr>
        <p:spPr>
          <a:xfrm>
            <a:off x="4568263" y="4379623"/>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3B1D6C2-0057-448B-9D7B-98F33BE868BA}"/>
              </a:ext>
            </a:extLst>
          </p:cNvPr>
          <p:cNvCxnSpPr>
            <a:cxnSpLocks/>
          </p:cNvCxnSpPr>
          <p:nvPr/>
        </p:nvCxnSpPr>
        <p:spPr>
          <a:xfrm flipV="1">
            <a:off x="3449332" y="4455824"/>
            <a:ext cx="1228897" cy="1219199"/>
          </a:xfrm>
          <a:prstGeom prst="straightConnector1">
            <a:avLst/>
          </a:prstGeom>
          <a:ln w="50800">
            <a:solidFill>
              <a:srgbClr val="DA32AA"/>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2A9F09C-5FCF-4DAB-90AF-3E37BF96C30C}"/>
              </a:ext>
            </a:extLst>
          </p:cNvPr>
          <p:cNvCxnSpPr>
            <a:cxnSpLocks/>
          </p:cNvCxnSpPr>
          <p:nvPr/>
        </p:nvCxnSpPr>
        <p:spPr>
          <a:xfrm flipV="1">
            <a:off x="3376396" y="2167592"/>
            <a:ext cx="2491004" cy="3507431"/>
          </a:xfrm>
          <a:prstGeom prst="straightConnector1">
            <a:avLst/>
          </a:prstGeom>
          <a:ln w="50800">
            <a:solidFill>
              <a:srgbClr val="DA32AA"/>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62704DD-2443-47E1-AAD2-59DAB1B1B427}"/>
              </a:ext>
            </a:extLst>
          </p:cNvPr>
          <p:cNvCxnSpPr>
            <a:cxnSpLocks/>
            <a:stCxn id="7" idx="6"/>
          </p:cNvCxnSpPr>
          <p:nvPr/>
        </p:nvCxnSpPr>
        <p:spPr>
          <a:xfrm>
            <a:off x="3581400" y="5686697"/>
            <a:ext cx="4267200" cy="152400"/>
          </a:xfrm>
          <a:prstGeom prst="straightConnector1">
            <a:avLst/>
          </a:prstGeom>
          <a:ln w="50800">
            <a:solidFill>
              <a:srgbClr val="DA32AA"/>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43FE90B-F888-4F40-B22F-848E07B5EB6C}"/>
              </a:ext>
            </a:extLst>
          </p:cNvPr>
          <p:cNvCxnSpPr/>
          <p:nvPr/>
        </p:nvCxnSpPr>
        <p:spPr>
          <a:xfrm>
            <a:off x="8137467" y="5610496"/>
            <a:ext cx="0" cy="32899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36E1761-C056-46C3-841C-4DEA0AAA8E44}"/>
              </a:ext>
            </a:extLst>
          </p:cNvPr>
          <p:cNvSpPr txBox="1"/>
          <p:nvPr/>
        </p:nvSpPr>
        <p:spPr>
          <a:xfrm>
            <a:off x="8382000" y="5610496"/>
            <a:ext cx="457195" cy="461665"/>
          </a:xfrm>
          <a:prstGeom prst="rect">
            <a:avLst/>
          </a:prstGeom>
          <a:noFill/>
        </p:spPr>
        <p:txBody>
          <a:bodyPr wrap="square" rtlCol="0">
            <a:spAutoFit/>
          </a:bodyPr>
          <a:lstStyle/>
          <a:p>
            <a:r>
              <a:rPr lang="en-US" sz="2400" i="1" dirty="0">
                <a:latin typeface="+mj-lt"/>
              </a:rPr>
              <a:t>b</a:t>
            </a:r>
          </a:p>
        </p:txBody>
      </p:sp>
      <p:cxnSp>
        <p:nvCxnSpPr>
          <p:cNvPr id="26" name="Straight Arrow Connector 25">
            <a:extLst>
              <a:ext uri="{FF2B5EF4-FFF2-40B4-BE49-F238E27FC236}">
                <a16:creationId xmlns:a16="http://schemas.microsoft.com/office/drawing/2014/main" id="{1F4301F4-F6B5-4FE3-99F9-598386373A91}"/>
              </a:ext>
            </a:extLst>
          </p:cNvPr>
          <p:cNvCxnSpPr>
            <a:cxnSpLocks/>
          </p:cNvCxnSpPr>
          <p:nvPr/>
        </p:nvCxnSpPr>
        <p:spPr>
          <a:xfrm>
            <a:off x="5967196" y="1955349"/>
            <a:ext cx="281204" cy="22391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A22EE36-5CE4-44E0-BE7B-13511A2F7EA4}"/>
              </a:ext>
            </a:extLst>
          </p:cNvPr>
          <p:cNvSpPr txBox="1"/>
          <p:nvPr/>
        </p:nvSpPr>
        <p:spPr>
          <a:xfrm>
            <a:off x="6107798" y="1605642"/>
            <a:ext cx="457195" cy="461665"/>
          </a:xfrm>
          <a:prstGeom prst="rect">
            <a:avLst/>
          </a:prstGeom>
          <a:noFill/>
        </p:spPr>
        <p:txBody>
          <a:bodyPr wrap="square" rtlCol="0">
            <a:spAutoFit/>
          </a:bodyPr>
          <a:lstStyle/>
          <a:p>
            <a:r>
              <a:rPr lang="en-US" sz="2400" i="1" dirty="0">
                <a:latin typeface="+mj-lt"/>
              </a:rPr>
              <a:t>b</a:t>
            </a:r>
          </a:p>
        </p:txBody>
      </p:sp>
      <p:graphicFrame>
        <p:nvGraphicFramePr>
          <p:cNvPr id="31" name="Object 30">
            <a:extLst>
              <a:ext uri="{FF2B5EF4-FFF2-40B4-BE49-F238E27FC236}">
                <a16:creationId xmlns:a16="http://schemas.microsoft.com/office/drawing/2014/main" id="{FEF14030-EB4D-4174-81D2-7F3948FE81A6}"/>
              </a:ext>
            </a:extLst>
          </p:cNvPr>
          <p:cNvGraphicFramePr>
            <a:graphicFrameLocks noChangeAspect="1"/>
          </p:cNvGraphicFramePr>
          <p:nvPr>
            <p:extLst>
              <p:ext uri="{D42A27DB-BD31-4B8C-83A1-F6EECF244321}">
                <p14:modId xmlns:p14="http://schemas.microsoft.com/office/powerpoint/2010/main" val="1015127557"/>
              </p:ext>
            </p:extLst>
          </p:nvPr>
        </p:nvGraphicFramePr>
        <p:xfrm>
          <a:off x="204788" y="2252663"/>
          <a:ext cx="4476750" cy="1857375"/>
        </p:xfrm>
        <a:graphic>
          <a:graphicData uri="http://schemas.openxmlformats.org/presentationml/2006/ole">
            <mc:AlternateContent xmlns:mc="http://schemas.openxmlformats.org/markup-compatibility/2006">
              <mc:Choice xmlns:v="urn:schemas-microsoft-com:vml" Requires="v">
                <p:oleObj name="Equation" r:id="rId3" imgW="2539800" imgH="1054080" progId="Equation.DSMT4">
                  <p:embed/>
                </p:oleObj>
              </mc:Choice>
              <mc:Fallback>
                <p:oleObj name="Equation" r:id="rId3" imgW="2539800" imgH="1054080" progId="Equation.DSMT4">
                  <p:embed/>
                  <p:pic>
                    <p:nvPicPr>
                      <p:cNvPr id="31" name="Object 30">
                        <a:extLst>
                          <a:ext uri="{FF2B5EF4-FFF2-40B4-BE49-F238E27FC236}">
                            <a16:creationId xmlns:a16="http://schemas.microsoft.com/office/drawing/2014/main" id="{FEF14030-EB4D-4174-81D2-7F3948FE81A6}"/>
                          </a:ext>
                        </a:extLst>
                      </p:cNvPr>
                      <p:cNvPicPr/>
                      <p:nvPr/>
                    </p:nvPicPr>
                    <p:blipFill>
                      <a:blip r:embed="rId4"/>
                      <a:stretch>
                        <a:fillRect/>
                      </a:stretch>
                    </p:blipFill>
                    <p:spPr>
                      <a:xfrm>
                        <a:off x="204788" y="2252663"/>
                        <a:ext cx="4476750" cy="1857375"/>
                      </a:xfrm>
                      <a:prstGeom prst="rect">
                        <a:avLst/>
                      </a:prstGeom>
                    </p:spPr>
                  </p:pic>
                </p:oleObj>
              </mc:Fallback>
            </mc:AlternateContent>
          </a:graphicData>
        </a:graphic>
      </p:graphicFrame>
    </p:spTree>
    <p:extLst>
      <p:ext uri="{BB962C8B-B14F-4D97-AF65-F5344CB8AC3E}">
        <p14:creationId xmlns:p14="http://schemas.microsoft.com/office/powerpoint/2010/main" val="24164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C22158-9C09-4874-AE31-F875F65CEDAA}"/>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C53AECCD-8B58-4774-9E75-098B5C26E859}"/>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484A6009-CC88-46F7-8C23-F5E26F7B5B0A}"/>
              </a:ext>
            </a:extLst>
          </p:cNvPr>
          <p:cNvSpPr>
            <a:spLocks noGrp="1"/>
          </p:cNvSpPr>
          <p:nvPr>
            <p:ph type="sldNum" sz="quarter" idx="12"/>
          </p:nvPr>
        </p:nvSpPr>
        <p:spPr/>
        <p:txBody>
          <a:bodyPr/>
          <a:lstStyle/>
          <a:p>
            <a:fld id="{CE368B07-CEBF-4C80-90AF-53B34FA04CF3}" type="slidenum">
              <a:rPr lang="en-US" smtClean="0"/>
              <a:t>14</a:t>
            </a:fld>
            <a:endParaRPr lang="en-US"/>
          </a:p>
        </p:txBody>
      </p:sp>
      <p:sp>
        <p:nvSpPr>
          <p:cNvPr id="5" name="TextBox 4">
            <a:extLst>
              <a:ext uri="{FF2B5EF4-FFF2-40B4-BE49-F238E27FC236}">
                <a16:creationId xmlns:a16="http://schemas.microsoft.com/office/drawing/2014/main" id="{214A3EEF-FD42-43E3-8B47-9F610C85D575}"/>
              </a:ext>
            </a:extLst>
          </p:cNvPr>
          <p:cNvSpPr txBox="1"/>
          <p:nvPr/>
        </p:nvSpPr>
        <p:spPr>
          <a:xfrm>
            <a:off x="218661" y="172968"/>
            <a:ext cx="7467600" cy="3416320"/>
          </a:xfrm>
          <a:prstGeom prst="rect">
            <a:avLst/>
          </a:prstGeom>
          <a:noFill/>
        </p:spPr>
        <p:txBody>
          <a:bodyPr wrap="square" rtlCol="0">
            <a:spAutoFit/>
          </a:bodyPr>
          <a:lstStyle/>
          <a:p>
            <a:r>
              <a:rPr lang="en-US" sz="2400" dirty="0">
                <a:latin typeface="+mj-lt"/>
              </a:rPr>
              <a:t>Which of the following are true for a particle moving in a central potential field:</a:t>
            </a:r>
          </a:p>
          <a:p>
            <a:pPr marL="914400" lvl="1" indent="-457200">
              <a:buFont typeface="+mj-lt"/>
              <a:buAutoNum type="alphaLcPeriod"/>
            </a:pPr>
            <a:r>
              <a:rPr lang="en-US" sz="2400" dirty="0">
                <a:latin typeface="+mj-lt"/>
              </a:rPr>
              <a:t>The particle moves in a plane.</a:t>
            </a:r>
          </a:p>
          <a:p>
            <a:pPr marL="914400" lvl="1" indent="-457200">
              <a:buFont typeface="+mj-lt"/>
              <a:buAutoNum type="alphaLcPeriod"/>
            </a:pPr>
            <a:r>
              <a:rPr lang="en-US" sz="2400" dirty="0">
                <a:latin typeface="+mj-lt"/>
              </a:rPr>
              <a:t>For any interparticle, potential the trajectory can be determined/calculated.</a:t>
            </a:r>
          </a:p>
          <a:p>
            <a:pPr marL="914400" lvl="1" indent="-457200">
              <a:buFont typeface="+mj-lt"/>
              <a:buAutoNum type="alphaLcPeriod"/>
            </a:pPr>
            <a:r>
              <a:rPr lang="en-US" sz="2400" dirty="0">
                <a:latin typeface="+mj-lt"/>
              </a:rPr>
              <a:t>Only for a few special interparticle potential forms can the trajectory be determined.</a:t>
            </a:r>
          </a:p>
          <a:p>
            <a:pPr marL="914400" lvl="1" indent="-457200">
              <a:buFont typeface="+mj-lt"/>
              <a:buAutoNum type="alphaLcPeriod"/>
            </a:pPr>
            <a:endParaRPr lang="en-US" sz="2400" dirty="0">
              <a:latin typeface="+mj-lt"/>
            </a:endParaRPr>
          </a:p>
          <a:p>
            <a:pPr marL="914400" lvl="1" indent="-457200">
              <a:buFont typeface="+mj-lt"/>
              <a:buAutoNum type="alphaLcPeriod"/>
            </a:pPr>
            <a:endParaRPr lang="en-US" sz="2400" dirty="0">
              <a:latin typeface="+mj-lt"/>
            </a:endParaRPr>
          </a:p>
        </p:txBody>
      </p:sp>
      <p:sp>
        <p:nvSpPr>
          <p:cNvPr id="6" name="TextBox 5">
            <a:extLst>
              <a:ext uri="{FF2B5EF4-FFF2-40B4-BE49-F238E27FC236}">
                <a16:creationId xmlns:a16="http://schemas.microsoft.com/office/drawing/2014/main" id="{35B9C549-D7A3-4CE3-800B-ECD1050724B7}"/>
              </a:ext>
            </a:extLst>
          </p:cNvPr>
          <p:cNvSpPr txBox="1"/>
          <p:nvPr/>
        </p:nvSpPr>
        <p:spPr>
          <a:xfrm>
            <a:off x="228600" y="3657600"/>
            <a:ext cx="7924800" cy="2308324"/>
          </a:xfrm>
          <a:prstGeom prst="rect">
            <a:avLst/>
          </a:prstGeom>
          <a:noFill/>
        </p:spPr>
        <p:txBody>
          <a:bodyPr wrap="square" rtlCol="0">
            <a:spAutoFit/>
          </a:bodyPr>
          <a:lstStyle/>
          <a:p>
            <a:r>
              <a:rPr lang="en-US" sz="2400" dirty="0">
                <a:latin typeface="+mj-lt"/>
              </a:rPr>
              <a:t>Why should we care about this?</a:t>
            </a:r>
          </a:p>
          <a:p>
            <a:pPr marL="914400" lvl="1" indent="-457200">
              <a:buFont typeface="+mj-lt"/>
              <a:buAutoNum type="alphaLcPeriod"/>
            </a:pPr>
            <a:r>
              <a:rPr lang="en-US" sz="2400" dirty="0">
                <a:latin typeface="+mj-lt"/>
              </a:rPr>
              <a:t>We shouldn’t really care.</a:t>
            </a:r>
          </a:p>
          <a:p>
            <a:pPr marL="914400" lvl="1" indent="-457200">
              <a:buFont typeface="+mj-lt"/>
              <a:buAutoNum type="alphaLcPeriod"/>
            </a:pPr>
            <a:r>
              <a:rPr lang="en-US" sz="2400" dirty="0">
                <a:latin typeface="+mj-lt"/>
              </a:rPr>
              <a:t>It is only of academic interest</a:t>
            </a:r>
          </a:p>
          <a:p>
            <a:pPr marL="914400" lvl="1" indent="-457200">
              <a:buFont typeface="+mj-lt"/>
              <a:buAutoNum type="alphaLcPeriod"/>
            </a:pPr>
            <a:r>
              <a:rPr lang="en-US" sz="2400" dirty="0">
                <a:latin typeface="+mj-lt"/>
              </a:rPr>
              <a:t>It is of academic interest but can be measured.</a:t>
            </a:r>
          </a:p>
          <a:p>
            <a:pPr marL="914400" lvl="1" indent="-457200">
              <a:buFont typeface="+mj-lt"/>
              <a:buAutoNum type="alphaLcPeriod"/>
            </a:pPr>
            <a:r>
              <a:rPr lang="en-US" sz="2400" dirty="0">
                <a:latin typeface="+mj-lt"/>
              </a:rPr>
              <a:t>Many experiments can be analyzed in terms of the particle trajectory.</a:t>
            </a:r>
          </a:p>
        </p:txBody>
      </p:sp>
    </p:spTree>
    <p:extLst>
      <p:ext uri="{BB962C8B-B14F-4D97-AF65-F5344CB8AC3E}">
        <p14:creationId xmlns:p14="http://schemas.microsoft.com/office/powerpoint/2010/main" val="1738219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9/23/2024</a:t>
            </a:r>
          </a:p>
        </p:txBody>
      </p:sp>
      <p:sp>
        <p:nvSpPr>
          <p:cNvPr id="3" name="Footer Placeholder 2"/>
          <p:cNvSpPr>
            <a:spLocks noGrp="1"/>
          </p:cNvSpPr>
          <p:nvPr>
            <p:ph type="ftr" sz="quarter" idx="11"/>
          </p:nvPr>
        </p:nvSpPr>
        <p:spPr/>
        <p:txBody>
          <a:bodyPr/>
          <a:lstStyle/>
          <a:p>
            <a:r>
              <a:rPr lang="en-US"/>
              <a:t>PHY 711  Fall 2024 --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3690557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9/23/2024</a:t>
            </a:r>
          </a:p>
        </p:txBody>
      </p:sp>
      <p:sp>
        <p:nvSpPr>
          <p:cNvPr id="3" name="Footer Placeholder 2"/>
          <p:cNvSpPr>
            <a:spLocks noGrp="1"/>
          </p:cNvSpPr>
          <p:nvPr>
            <p:ph type="ftr" sz="quarter" idx="11"/>
          </p:nvPr>
        </p:nvSpPr>
        <p:spPr/>
        <p:txBody>
          <a:bodyPr/>
          <a:lstStyle/>
          <a:p>
            <a:r>
              <a:rPr lang="en-US"/>
              <a:t>PHY 711  Fall 2024 --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1143000" y="13252"/>
            <a:ext cx="4737596" cy="37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4626893" y="59069"/>
            <a:ext cx="431006" cy="527496"/>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33558" y="338238"/>
            <a:ext cx="1324502" cy="461665"/>
          </a:xfrm>
          <a:prstGeom prst="rect">
            <a:avLst/>
          </a:prstGeom>
          <a:noFill/>
        </p:spPr>
        <p:txBody>
          <a:bodyPr wrap="square" rtlCol="0">
            <a:spAutoFit/>
          </a:bodyPr>
          <a:lstStyle/>
          <a:p>
            <a:r>
              <a:rPr lang="en-US" sz="2400" dirty="0">
                <a:latin typeface="+mj-lt"/>
              </a:rPr>
              <a:t>detector</a:t>
            </a:r>
          </a:p>
        </p:txBody>
      </p:sp>
      <p:sp>
        <p:nvSpPr>
          <p:cNvPr id="8" name="TextBox 7">
            <a:extLst>
              <a:ext uri="{FF2B5EF4-FFF2-40B4-BE49-F238E27FC236}">
                <a16:creationId xmlns:a16="http://schemas.microsoft.com/office/drawing/2014/main" id="{E34A39EC-C1EC-7CFC-ED7A-9093DFC54E04}"/>
              </a:ext>
            </a:extLst>
          </p:cNvPr>
          <p:cNvSpPr txBox="1"/>
          <p:nvPr/>
        </p:nvSpPr>
        <p:spPr>
          <a:xfrm>
            <a:off x="457200" y="3906475"/>
            <a:ext cx="8229600" cy="2308324"/>
          </a:xfrm>
          <a:prstGeom prst="rect">
            <a:avLst/>
          </a:prstGeom>
          <a:noFill/>
        </p:spPr>
        <p:txBody>
          <a:bodyPr wrap="square" rtlCol="0">
            <a:spAutoFit/>
          </a:bodyPr>
          <a:lstStyle/>
          <a:p>
            <a:r>
              <a:rPr lang="en-US" sz="2400" dirty="0">
                <a:latin typeface="+mj-lt"/>
              </a:rPr>
              <a:t>Some reasons that scattering theory is useful:</a:t>
            </a:r>
          </a:p>
          <a:p>
            <a:pPr marL="457200" indent="-457200">
              <a:buFont typeface="+mj-lt"/>
              <a:buAutoNum type="arabicPeriod"/>
            </a:pPr>
            <a:r>
              <a:rPr lang="en-US" sz="2400" dirty="0">
                <a:latin typeface="+mj-lt"/>
              </a:rPr>
              <a:t>It allows comparison between measurement and theory</a:t>
            </a:r>
          </a:p>
          <a:p>
            <a:pPr marL="457200" indent="-457200">
              <a:buFont typeface="+mj-lt"/>
              <a:buAutoNum type="arabicPeriod"/>
            </a:pPr>
            <a:r>
              <a:rPr lang="en-US" sz="2400" dirty="0">
                <a:latin typeface="+mj-lt"/>
              </a:rPr>
              <a:t>The analysis depends on knowledge of the scattering particles when they are far apart</a:t>
            </a:r>
          </a:p>
          <a:p>
            <a:pPr marL="457200" indent="-457200">
              <a:buFont typeface="+mj-lt"/>
              <a:buAutoNum type="arabicPeriod"/>
            </a:pPr>
            <a:r>
              <a:rPr lang="en-US" sz="2400" dirty="0">
                <a:latin typeface="+mj-lt"/>
              </a:rPr>
              <a:t>The scattering results depend on the interparticle interactions</a:t>
            </a:r>
          </a:p>
        </p:txBody>
      </p:sp>
    </p:spTree>
    <p:extLst>
      <p:ext uri="{BB962C8B-B14F-4D97-AF65-F5344CB8AC3E}">
        <p14:creationId xmlns:p14="http://schemas.microsoft.com/office/powerpoint/2010/main" val="1602469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9/23/2024</a:t>
            </a:r>
          </a:p>
        </p:txBody>
      </p:sp>
      <p:sp>
        <p:nvSpPr>
          <p:cNvPr id="3" name="Footer Placeholder 2"/>
          <p:cNvSpPr>
            <a:spLocks noGrp="1"/>
          </p:cNvSpPr>
          <p:nvPr>
            <p:ph type="ftr" sz="quarter" idx="11"/>
          </p:nvPr>
        </p:nvSpPr>
        <p:spPr/>
        <p:txBody>
          <a:bodyPr/>
          <a:lstStyle/>
          <a:p>
            <a:r>
              <a:rPr lang="en-US"/>
              <a:t>PHY 711  Fall 2024 --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0"/>
            <a:ext cx="8686800" cy="3558973"/>
          </a:xfrm>
          <a:prstGeom prst="rect">
            <a:avLst/>
          </a:prstGeom>
        </p:spPr>
      </p:pic>
      <p:sp>
        <p:nvSpPr>
          <p:cNvPr id="6" name="TextBox 5"/>
          <p:cNvSpPr txBox="1"/>
          <p:nvPr/>
        </p:nvSpPr>
        <p:spPr>
          <a:xfrm>
            <a:off x="412861" y="304800"/>
            <a:ext cx="7772400" cy="830997"/>
          </a:xfrm>
          <a:prstGeom prst="rect">
            <a:avLst/>
          </a:prstGeom>
          <a:noFill/>
        </p:spPr>
        <p:txBody>
          <a:bodyPr wrap="square" rtlCol="0">
            <a:spAutoFit/>
          </a:bodyPr>
          <a:lstStyle/>
          <a:p>
            <a:r>
              <a:rPr lang="en-US" sz="2400" dirty="0">
                <a:latin typeface="+mj-lt"/>
              </a:rPr>
              <a:t>Example: Diagram of Rutherford scattering experiment</a:t>
            </a:r>
          </a:p>
          <a:p>
            <a:r>
              <a:rPr lang="en-US" sz="2400" dirty="0">
                <a:latin typeface="+mj-lt"/>
                <a:hlinkClick r:id="rId4"/>
              </a:rPr>
              <a:t>http://hyperphysics.phy-astr.gsu.edu/hbase/rutsca.html</a:t>
            </a:r>
            <a:endParaRPr lang="en-US" sz="2400" dirty="0">
              <a:latin typeface="+mj-lt"/>
            </a:endParaRPr>
          </a:p>
        </p:txBody>
      </p:sp>
    </p:spTree>
    <p:extLst>
      <p:ext uri="{BB962C8B-B14F-4D97-AF65-F5344CB8AC3E}">
        <p14:creationId xmlns:p14="http://schemas.microsoft.com/office/powerpoint/2010/main" val="2098651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04D68-DE62-4CC3-AEB6-9BB1B2C89518}"/>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4F37F1A5-0E60-497F-8333-9D28189E92E6}"/>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E07210E5-613B-46AD-BFC4-31A81B99B506}"/>
              </a:ext>
            </a:extLst>
          </p:cNvPr>
          <p:cNvSpPr>
            <a:spLocks noGrp="1"/>
          </p:cNvSpPr>
          <p:nvPr>
            <p:ph type="sldNum" sz="quarter" idx="12"/>
          </p:nvPr>
        </p:nvSpPr>
        <p:spPr/>
        <p:txBody>
          <a:bodyPr/>
          <a:lstStyle/>
          <a:p>
            <a:fld id="{CE368B07-CEBF-4C80-90AF-53B34FA04CF3}" type="slidenum">
              <a:rPr lang="en-US" smtClean="0"/>
              <a:t>18</a:t>
            </a:fld>
            <a:endParaRPr lang="en-US"/>
          </a:p>
        </p:txBody>
      </p:sp>
      <p:pic>
        <p:nvPicPr>
          <p:cNvPr id="5" name="Picture 4">
            <a:extLst>
              <a:ext uri="{FF2B5EF4-FFF2-40B4-BE49-F238E27FC236}">
                <a16:creationId xmlns:a16="http://schemas.microsoft.com/office/drawing/2014/main" id="{25D216B3-32F6-4F2E-9CF6-A776D2B26CC2}"/>
              </a:ext>
            </a:extLst>
          </p:cNvPr>
          <p:cNvPicPr>
            <a:picLocks noChangeAspect="1"/>
          </p:cNvPicPr>
          <p:nvPr/>
        </p:nvPicPr>
        <p:blipFill>
          <a:blip r:embed="rId3"/>
          <a:stretch>
            <a:fillRect/>
          </a:stretch>
        </p:blipFill>
        <p:spPr>
          <a:xfrm>
            <a:off x="588168" y="136525"/>
            <a:ext cx="5072063" cy="5577864"/>
          </a:xfrm>
          <a:prstGeom prst="rect">
            <a:avLst/>
          </a:prstGeom>
        </p:spPr>
      </p:pic>
      <p:sp>
        <p:nvSpPr>
          <p:cNvPr id="6" name="TextBox 5">
            <a:extLst>
              <a:ext uri="{FF2B5EF4-FFF2-40B4-BE49-F238E27FC236}">
                <a16:creationId xmlns:a16="http://schemas.microsoft.com/office/drawing/2014/main" id="{D2EE2608-3D05-4C5E-9DD4-2025E7A77709}"/>
              </a:ext>
            </a:extLst>
          </p:cNvPr>
          <p:cNvSpPr txBox="1"/>
          <p:nvPr/>
        </p:nvSpPr>
        <p:spPr>
          <a:xfrm>
            <a:off x="152400" y="136525"/>
            <a:ext cx="7696200" cy="461665"/>
          </a:xfrm>
          <a:prstGeom prst="rect">
            <a:avLst/>
          </a:prstGeom>
          <a:noFill/>
        </p:spPr>
        <p:txBody>
          <a:bodyPr wrap="square" rtlCol="0">
            <a:spAutoFit/>
          </a:bodyPr>
          <a:lstStyle/>
          <a:p>
            <a:r>
              <a:rPr lang="en-US" sz="2400" dirty="0">
                <a:latin typeface="+mj-lt"/>
              </a:rPr>
              <a:t>Graph of data from scattering experiment</a:t>
            </a:r>
          </a:p>
        </p:txBody>
      </p:sp>
      <p:sp>
        <p:nvSpPr>
          <p:cNvPr id="7" name="TextBox 6">
            <a:extLst>
              <a:ext uri="{FF2B5EF4-FFF2-40B4-BE49-F238E27FC236}">
                <a16:creationId xmlns:a16="http://schemas.microsoft.com/office/drawing/2014/main" id="{8DEAB440-C8F9-4314-839E-AED8E28B25BD}"/>
              </a:ext>
            </a:extLst>
          </p:cNvPr>
          <p:cNvSpPr txBox="1"/>
          <p:nvPr/>
        </p:nvSpPr>
        <p:spPr>
          <a:xfrm>
            <a:off x="1066800" y="5867400"/>
            <a:ext cx="7467600" cy="307777"/>
          </a:xfrm>
          <a:prstGeom prst="rect">
            <a:avLst/>
          </a:prstGeom>
          <a:noFill/>
        </p:spPr>
        <p:txBody>
          <a:bodyPr wrap="square" rtlCol="0">
            <a:spAutoFit/>
          </a:bodyPr>
          <a:lstStyle/>
          <a:p>
            <a:r>
              <a:rPr lang="en-US" sz="1400" b="1" dirty="0">
                <a:latin typeface="+mj-lt"/>
              </a:rPr>
              <a:t>From website</a:t>
            </a:r>
            <a:r>
              <a:rPr lang="en-US" sz="1400" b="1" dirty="0">
                <a:latin typeface="+mj-lt"/>
                <a:hlinkClick r:id="rId4"/>
              </a:rPr>
              <a:t>: http://hyperphysics.phy-astr.gsu.edu/hbase/Nuclear/rutsca2.html</a:t>
            </a:r>
            <a:endParaRPr lang="en-US" sz="1400" b="1" dirty="0">
              <a:latin typeface="+mj-lt"/>
            </a:endParaRPr>
          </a:p>
        </p:txBody>
      </p:sp>
    </p:spTree>
    <p:extLst>
      <p:ext uri="{BB962C8B-B14F-4D97-AF65-F5344CB8AC3E}">
        <p14:creationId xmlns:p14="http://schemas.microsoft.com/office/powerpoint/2010/main" val="3318994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9/23/2024</a:t>
            </a:r>
          </a:p>
        </p:txBody>
      </p:sp>
      <p:sp>
        <p:nvSpPr>
          <p:cNvPr id="3" name="Footer Placeholder 2"/>
          <p:cNvSpPr>
            <a:spLocks noGrp="1"/>
          </p:cNvSpPr>
          <p:nvPr>
            <p:ph type="ftr" sz="quarter" idx="11"/>
          </p:nvPr>
        </p:nvSpPr>
        <p:spPr/>
        <p:txBody>
          <a:bodyPr/>
          <a:lstStyle/>
          <a:p>
            <a:r>
              <a:rPr lang="en-US"/>
              <a:t>PHY 711  Fall 2024 --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graphicFrame>
        <p:nvGraphicFramePr>
          <p:cNvPr id="5" name="Object 4"/>
          <p:cNvGraphicFramePr>
            <a:graphicFrameLocks noChangeAspect="1"/>
          </p:cNvGraphicFramePr>
          <p:nvPr/>
        </p:nvGraphicFramePr>
        <p:xfrm>
          <a:off x="685800" y="685800"/>
          <a:ext cx="7416800" cy="2235200"/>
        </p:xfrm>
        <a:graphic>
          <a:graphicData uri="http://schemas.openxmlformats.org/presentationml/2006/ole">
            <mc:AlternateContent xmlns:mc="http://schemas.openxmlformats.org/markup-compatibility/2006">
              <mc:Choice xmlns:v="urn:schemas-microsoft-com:vml" Requires="v">
                <p:oleObj name="数式" r:id="rId3" imgW="3708360" imgH="1117440" progId="Equation.3">
                  <p:embed/>
                </p:oleObj>
              </mc:Choice>
              <mc:Fallback>
                <p:oleObj name="数式" r:id="rId3" imgW="3708360" imgH="1117440" progId="Equation.3">
                  <p:embed/>
                  <p:pic>
                    <p:nvPicPr>
                      <p:cNvPr id="5" name="Object 4"/>
                      <p:cNvPicPr/>
                      <p:nvPr/>
                    </p:nvPicPr>
                    <p:blipFill>
                      <a:blip r:embed="rId4"/>
                      <a:stretch>
                        <a:fillRect/>
                      </a:stretch>
                    </p:blipFill>
                    <p:spPr>
                      <a:xfrm>
                        <a:off x="685800" y="6858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720" t="52419" r="47628" b="23790"/>
          <a:stretch/>
        </p:blipFill>
        <p:spPr bwMode="auto">
          <a:xfrm>
            <a:off x="515734" y="3739921"/>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8234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4343400" y="381000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name="数式" r:id="rId6" imgW="1993680" imgH="634680" progId="Equation.3">
                    <p:embed/>
                  </p:oleObj>
                </mc:Choice>
                <mc:Fallback>
                  <p:oleObj name="数式" r:id="rId6" imgW="1993680" imgH="634680" progId="Equation.3">
                    <p:embed/>
                    <p:pic>
                      <p:nvPicPr>
                        <p:cNvPr id="7" name="Object 6"/>
                        <p:cNvPicPr>
                          <a:picLocks noChangeAspect="1" noChangeArrowheads="1"/>
                        </p:cNvPicPr>
                        <p:nvPr/>
                      </p:nvPicPr>
                      <p:blipFill>
                        <a:blip r:embed="rId7"/>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32084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31923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32725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nvGraphicFramePr>
        <p:xfrm>
          <a:off x="1752600" y="3048000"/>
          <a:ext cx="1052512" cy="492125"/>
        </p:xfrm>
        <a:graphic>
          <a:graphicData uri="http://schemas.openxmlformats.org/presentationml/2006/ole">
            <mc:AlternateContent xmlns:mc="http://schemas.openxmlformats.org/markup-compatibility/2006">
              <mc:Choice xmlns:v="urn:schemas-microsoft-com:vml" Requires="v">
                <p:oleObj name="数式" r:id="rId8" imgW="444240" imgH="203040" progId="Equation.3">
                  <p:embed/>
                </p:oleObj>
              </mc:Choice>
              <mc:Fallback>
                <p:oleObj name="数式" r:id="rId8" imgW="444240" imgH="203040" progId="Equation.3">
                  <p:embed/>
                  <p:pic>
                    <p:nvPicPr>
                      <p:cNvPr id="15" name="Object 14"/>
                      <p:cNvPicPr>
                        <a:picLocks noChangeAspect="1" noChangeArrowheads="1"/>
                      </p:cNvPicPr>
                      <p:nvPr/>
                    </p:nvPicPr>
                    <p:blipFill>
                      <a:blip r:embed="rId9"/>
                      <a:srcRect/>
                      <a:stretch>
                        <a:fillRect/>
                      </a:stretch>
                    </p:blipFill>
                    <p:spPr bwMode="auto">
                      <a:xfrm>
                        <a:off x="1752600" y="3048000"/>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31923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3276600"/>
            <a:ext cx="172152" cy="461665"/>
          </a:xfrm>
          <a:prstGeom prst="rect">
            <a:avLst/>
          </a:prstGeom>
          <a:noFill/>
        </p:spPr>
        <p:txBody>
          <a:bodyPr wrap="square" rtlCol="0">
            <a:spAutoFit/>
          </a:bodyPr>
          <a:lstStyle/>
          <a:p>
            <a:r>
              <a:rPr lang="en-US" sz="2400" i="1" dirty="0">
                <a:latin typeface="+mj-lt"/>
              </a:rPr>
              <a:t>b</a:t>
            </a:r>
          </a:p>
        </p:txBody>
      </p:sp>
      <p:sp>
        <p:nvSpPr>
          <p:cNvPr id="11" name="Curved Right Arrow 10"/>
          <p:cNvSpPr/>
          <p:nvPr/>
        </p:nvSpPr>
        <p:spPr>
          <a:xfrm rot="8194652" flipH="1">
            <a:off x="180746" y="4022798"/>
            <a:ext cx="605123" cy="1064333"/>
          </a:xfrm>
          <a:prstGeom prst="curvedRightArrow">
            <a:avLst/>
          </a:prstGeom>
          <a:solidFill>
            <a:srgbClr val="DA32AA">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FFB79CE6-BF02-426E-9DD0-EFA4AEEABFAA}"/>
              </a:ext>
            </a:extLst>
          </p:cNvPr>
          <p:cNvSpPr txBox="1"/>
          <p:nvPr/>
        </p:nvSpPr>
        <p:spPr>
          <a:xfrm>
            <a:off x="228600" y="152400"/>
            <a:ext cx="8610600" cy="461665"/>
          </a:xfrm>
          <a:prstGeom prst="rect">
            <a:avLst/>
          </a:prstGeom>
          <a:noFill/>
        </p:spPr>
        <p:txBody>
          <a:bodyPr wrap="square" rtlCol="0">
            <a:spAutoFit/>
          </a:bodyPr>
          <a:lstStyle/>
          <a:p>
            <a:r>
              <a:rPr lang="en-US" sz="2400" dirty="0">
                <a:latin typeface="+mj-lt"/>
              </a:rPr>
              <a:t>Standardization of scattering experiments --</a:t>
            </a:r>
          </a:p>
        </p:txBody>
      </p:sp>
      <p:sp>
        <p:nvSpPr>
          <p:cNvPr id="16" name="TextBox 15">
            <a:extLst>
              <a:ext uri="{FF2B5EF4-FFF2-40B4-BE49-F238E27FC236}">
                <a16:creationId xmlns:a16="http://schemas.microsoft.com/office/drawing/2014/main" id="{5203C75A-1A3B-4898-BF8E-061EDE0203D7}"/>
              </a:ext>
            </a:extLst>
          </p:cNvPr>
          <p:cNvSpPr txBox="1"/>
          <p:nvPr/>
        </p:nvSpPr>
        <p:spPr>
          <a:xfrm>
            <a:off x="3802921" y="2514599"/>
            <a:ext cx="4433757" cy="461665"/>
          </a:xfrm>
          <a:prstGeom prst="rect">
            <a:avLst/>
          </a:prstGeom>
          <a:noFill/>
        </p:spPr>
        <p:txBody>
          <a:bodyPr wrap="square" rtlCol="0">
            <a:spAutoFit/>
          </a:bodyPr>
          <a:lstStyle/>
          <a:p>
            <a:r>
              <a:rPr lang="en-US" sz="2400" dirty="0">
                <a:latin typeface="+mj-lt"/>
              </a:rPr>
              <a:t>Impact parameter: </a:t>
            </a:r>
            <a:r>
              <a:rPr lang="en-US" sz="2400" i="1" dirty="0">
                <a:latin typeface="+mj-lt"/>
              </a:rPr>
              <a:t>b</a:t>
            </a:r>
          </a:p>
        </p:txBody>
      </p:sp>
    </p:spTree>
    <p:extLst>
      <p:ext uri="{BB962C8B-B14F-4D97-AF65-F5344CB8AC3E}">
        <p14:creationId xmlns:p14="http://schemas.microsoft.com/office/powerpoint/2010/main" val="3980954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F1DF1-5DB0-CE70-75F3-F694F9D9D021}"/>
              </a:ext>
            </a:extLst>
          </p:cNvPr>
          <p:cNvPicPr>
            <a:picLocks noChangeAspect="1"/>
          </p:cNvPicPr>
          <p:nvPr/>
        </p:nvPicPr>
        <p:blipFill rotWithShape="1">
          <a:blip r:embed="rId3"/>
          <a:srcRect t="2393"/>
          <a:stretch/>
        </p:blipFill>
        <p:spPr>
          <a:xfrm>
            <a:off x="254184" y="304800"/>
            <a:ext cx="8544059" cy="6079048"/>
          </a:xfrm>
          <a:prstGeom prst="rect">
            <a:avLst/>
          </a:prstGeom>
        </p:spPr>
      </p:pic>
      <p:sp>
        <p:nvSpPr>
          <p:cNvPr id="2" name="Date Placeholder 1"/>
          <p:cNvSpPr>
            <a:spLocks noGrp="1"/>
          </p:cNvSpPr>
          <p:nvPr>
            <p:ph type="dt" sz="half" idx="10"/>
          </p:nvPr>
        </p:nvSpPr>
        <p:spPr/>
        <p:txBody>
          <a:bodyPr/>
          <a:lstStyle/>
          <a:p>
            <a:r>
              <a:rPr lang="en-US"/>
              <a:t>9/23/2024</a:t>
            </a:r>
            <a:endParaRPr lang="en-US" dirty="0"/>
          </a:p>
        </p:txBody>
      </p:sp>
      <p:sp>
        <p:nvSpPr>
          <p:cNvPr id="3" name="Footer Placeholder 2"/>
          <p:cNvSpPr>
            <a:spLocks noGrp="1"/>
          </p:cNvSpPr>
          <p:nvPr>
            <p:ph type="ftr" sz="quarter" idx="11"/>
          </p:nvPr>
        </p:nvSpPr>
        <p:spPr/>
        <p:txBody>
          <a:bodyPr/>
          <a:lstStyle/>
          <a:p>
            <a:r>
              <a:rPr lang="en-US"/>
              <a:t>PHY 711  Fall 2024 --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10" name="Rectangle 9">
            <a:extLst>
              <a:ext uri="{FF2B5EF4-FFF2-40B4-BE49-F238E27FC236}">
                <a16:creationId xmlns:a16="http://schemas.microsoft.com/office/drawing/2014/main" id="{16B6DF6F-49D0-6BE7-F3F5-E9F8CE60DB75}"/>
              </a:ext>
            </a:extLst>
          </p:cNvPr>
          <p:cNvSpPr/>
          <p:nvPr/>
        </p:nvSpPr>
        <p:spPr>
          <a:xfrm>
            <a:off x="424648" y="5181600"/>
            <a:ext cx="8262151" cy="365125"/>
          </a:xfrm>
          <a:prstGeom prst="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9/23/2024</a:t>
            </a:r>
          </a:p>
        </p:txBody>
      </p:sp>
      <p:sp>
        <p:nvSpPr>
          <p:cNvPr id="3" name="Footer Placeholder 2"/>
          <p:cNvSpPr>
            <a:spLocks noGrp="1"/>
          </p:cNvSpPr>
          <p:nvPr>
            <p:ph type="ftr" sz="quarter" idx="11"/>
          </p:nvPr>
        </p:nvSpPr>
        <p:spPr/>
        <p:txBody>
          <a:bodyPr/>
          <a:lstStyle/>
          <a:p>
            <a:r>
              <a:rPr lang="en-US"/>
              <a:t>PHY 711  Fall 2024 --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1720" t="52419" r="47628" b="23790"/>
          <a:stretch/>
        </p:blipFill>
        <p:spPr bwMode="auto">
          <a:xfrm>
            <a:off x="222069" y="176943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3680884"/>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546724" y="425367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name="数式" r:id="rId4" imgW="1993680" imgH="634680" progId="Equation.3">
                    <p:embed/>
                  </p:oleObj>
                </mc:Choice>
                <mc:Fallback>
                  <p:oleObj name="数式" r:id="rId4" imgW="1993680" imgH="634680" progId="Equation.3">
                    <p:embed/>
                    <p:pic>
                      <p:nvPicPr>
                        <p:cNvPr id="7" name="Object 6"/>
                        <p:cNvPicPr>
                          <a:picLocks noChangeAspect="1" noChangeArrowheads="1"/>
                        </p:cNvPicPr>
                        <p:nvPr/>
                      </p:nvPicPr>
                      <p:blipFill>
                        <a:blip r:embed="rId5"/>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 name="Group 12"/>
          <p:cNvGrpSpPr/>
          <p:nvPr/>
        </p:nvGrpSpPr>
        <p:grpSpPr>
          <a:xfrm>
            <a:off x="4639366" y="2241945"/>
            <a:ext cx="2522470" cy="1144343"/>
            <a:chOff x="282642" y="4418257"/>
            <a:chExt cx="2522470" cy="1144343"/>
          </a:xfrm>
        </p:grpSpPr>
        <p:sp>
          <p:nvSpPr>
            <p:cNvPr id="10" name="Donut 9"/>
            <p:cNvSpPr/>
            <p:nvPr/>
          </p:nvSpPr>
          <p:spPr>
            <a:xfrm>
              <a:off x="282642" y="4578678"/>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4571641"/>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4651851"/>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nvGraphicFramePr>
          <p:xfrm>
            <a:off x="1752600" y="4418257"/>
            <a:ext cx="1052512" cy="492125"/>
          </p:xfrm>
          <a:graphic>
            <a:graphicData uri="http://schemas.openxmlformats.org/presentationml/2006/ole">
              <mc:AlternateContent xmlns:mc="http://schemas.openxmlformats.org/markup-compatibility/2006">
                <mc:Choice xmlns:v="urn:schemas-microsoft-com:vml" Requires="v">
                  <p:oleObj name="数式" r:id="rId6" imgW="444240" imgH="203040" progId="Equation.3">
                    <p:embed/>
                  </p:oleObj>
                </mc:Choice>
                <mc:Fallback>
                  <p:oleObj name="数式" r:id="rId6" imgW="444240" imgH="203040" progId="Equation.3">
                    <p:embed/>
                    <p:pic>
                      <p:nvPicPr>
                        <p:cNvPr id="15" name="Object 14"/>
                        <p:cNvPicPr>
                          <a:picLocks noChangeAspect="1" noChangeArrowheads="1"/>
                        </p:cNvPicPr>
                        <p:nvPr/>
                      </p:nvPicPr>
                      <p:blipFill>
                        <a:blip r:embed="rId7"/>
                        <a:srcRect/>
                        <a:stretch>
                          <a:fillRect/>
                        </a:stretch>
                      </p:blipFill>
                      <p:spPr bwMode="auto">
                        <a:xfrm>
                          <a:off x="1752600" y="4418257"/>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741747" y="5037253"/>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4646857"/>
              <a:ext cx="172152" cy="461665"/>
            </a:xfrm>
            <a:prstGeom prst="rect">
              <a:avLst/>
            </a:prstGeom>
            <a:noFill/>
          </p:spPr>
          <p:txBody>
            <a:bodyPr wrap="square" rtlCol="0">
              <a:spAutoFit/>
            </a:bodyPr>
            <a:lstStyle/>
            <a:p>
              <a:r>
                <a:rPr lang="en-US" sz="2400" i="1" dirty="0">
                  <a:latin typeface="+mj-lt"/>
                </a:rPr>
                <a:t>b</a:t>
              </a:r>
            </a:p>
          </p:txBody>
        </p:sp>
      </p:grpSp>
      <p:sp>
        <p:nvSpPr>
          <p:cNvPr id="11" name="TextBox 10"/>
          <p:cNvSpPr txBox="1"/>
          <p:nvPr/>
        </p:nvSpPr>
        <p:spPr>
          <a:xfrm>
            <a:off x="457200" y="76200"/>
            <a:ext cx="8534400" cy="1938992"/>
          </a:xfrm>
          <a:prstGeom prst="rect">
            <a:avLst/>
          </a:prstGeom>
          <a:noFill/>
        </p:spPr>
        <p:txBody>
          <a:bodyPr wrap="square" rtlCol="0">
            <a:spAutoFit/>
          </a:bodyPr>
          <a:lstStyle/>
          <a:p>
            <a:r>
              <a:rPr lang="en-US" sz="2400" b="1" dirty="0">
                <a:latin typeface="+mj-lt"/>
              </a:rPr>
              <a:t>Note:</a:t>
            </a:r>
            <a:r>
              <a:rPr lang="en-US" sz="2400" dirty="0">
                <a:latin typeface="+mj-lt"/>
              </a:rPr>
              <a:t>  The notion of cross section is common to many areas of  physics including classical mechanics, quantum mechanics, optics, etc.   Only in the </a:t>
            </a:r>
            <a:r>
              <a:rPr lang="en-US" sz="2400" b="1" dirty="0">
                <a:latin typeface="+mj-lt"/>
              </a:rPr>
              <a:t>classical mechanics </a:t>
            </a:r>
            <a:r>
              <a:rPr lang="en-US" sz="2400" dirty="0">
                <a:latin typeface="+mj-lt"/>
              </a:rPr>
              <a:t>can we calculate it from a knowledge of the particle trajectory as it relates to the scattering geometry.</a:t>
            </a:r>
          </a:p>
        </p:txBody>
      </p:sp>
      <p:sp>
        <p:nvSpPr>
          <p:cNvPr id="16" name="TextBox 15"/>
          <p:cNvSpPr txBox="1"/>
          <p:nvPr/>
        </p:nvSpPr>
        <p:spPr>
          <a:xfrm>
            <a:off x="5334000" y="4323520"/>
            <a:ext cx="3505200" cy="1200329"/>
          </a:xfrm>
          <a:prstGeom prst="rect">
            <a:avLst/>
          </a:prstGeom>
          <a:noFill/>
        </p:spPr>
        <p:txBody>
          <a:bodyPr wrap="square" rtlCol="0">
            <a:spAutoFit/>
          </a:bodyPr>
          <a:lstStyle/>
          <a:p>
            <a:r>
              <a:rPr lang="en-US" sz="2400" dirty="0">
                <a:latin typeface="+mj-lt"/>
              </a:rPr>
              <a:t>Note: We are assuming that the process is isotropic in </a:t>
            </a:r>
            <a:r>
              <a:rPr lang="en-US" sz="2400" i="1" dirty="0">
                <a:latin typeface="Symbol" panose="05050102010706020507" pitchFamily="18" charset="2"/>
              </a:rPr>
              <a:t>j</a:t>
            </a:r>
            <a:r>
              <a:rPr lang="en-US" sz="2400" dirty="0">
                <a:latin typeface="Symbol" panose="05050102010706020507" pitchFamily="18" charset="2"/>
              </a:rPr>
              <a:t> </a:t>
            </a:r>
          </a:p>
        </p:txBody>
      </p:sp>
    </p:spTree>
    <p:extLst>
      <p:ext uri="{BB962C8B-B14F-4D97-AF65-F5344CB8AC3E}">
        <p14:creationId xmlns:p14="http://schemas.microsoft.com/office/powerpoint/2010/main" val="2070680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9/23/2024</a:t>
            </a:r>
          </a:p>
        </p:txBody>
      </p:sp>
      <p:sp>
        <p:nvSpPr>
          <p:cNvPr id="3" name="Footer Placeholder 2"/>
          <p:cNvSpPr>
            <a:spLocks noGrp="1"/>
          </p:cNvSpPr>
          <p:nvPr>
            <p:ph type="ftr" sz="quarter" idx="11"/>
          </p:nvPr>
        </p:nvSpPr>
        <p:spPr/>
        <p:txBody>
          <a:bodyPr/>
          <a:lstStyle/>
          <a:p>
            <a:r>
              <a:rPr lang="en-US"/>
              <a:t>PHY 711  Fall 2024 --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a:p>
        </p:txBody>
      </p:sp>
      <p:sp>
        <p:nvSpPr>
          <p:cNvPr id="5" name="TextBox 4"/>
          <p:cNvSpPr txBox="1"/>
          <p:nvPr/>
        </p:nvSpPr>
        <p:spPr>
          <a:xfrm>
            <a:off x="491647" y="108007"/>
            <a:ext cx="6934200" cy="830997"/>
          </a:xfrm>
          <a:prstGeom prst="rect">
            <a:avLst/>
          </a:prstGeom>
          <a:noFill/>
        </p:spPr>
        <p:txBody>
          <a:bodyPr wrap="square" rtlCol="0">
            <a:spAutoFit/>
          </a:bodyPr>
          <a:lstStyle/>
          <a:p>
            <a:r>
              <a:rPr lang="en-US" sz="2400" dirty="0">
                <a:latin typeface="+mj-lt"/>
              </a:rPr>
              <a:t>Simple example – collision of hard spheres having mutual radius D;  very large target mass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60" y="3872935"/>
            <a:ext cx="5029740" cy="2375465"/>
          </a:xfrm>
          <a:prstGeom prst="rect">
            <a:avLst/>
          </a:prstGeom>
        </p:spPr>
      </p:pic>
      <p:pic>
        <p:nvPicPr>
          <p:cNvPr id="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720" t="52419" r="47628" b="23790"/>
          <a:stretch/>
        </p:blipFill>
        <p:spPr bwMode="auto">
          <a:xfrm>
            <a:off x="462280" y="1066800"/>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0" y="3276600"/>
            <a:ext cx="4114800" cy="461665"/>
          </a:xfrm>
          <a:prstGeom prst="rect">
            <a:avLst/>
          </a:prstGeom>
          <a:noFill/>
        </p:spPr>
        <p:txBody>
          <a:bodyPr wrap="square" rtlCol="0">
            <a:spAutoFit/>
          </a:bodyPr>
          <a:lstStyle/>
          <a:p>
            <a:r>
              <a:rPr lang="en-US" sz="2400" dirty="0">
                <a:latin typeface="+mj-lt"/>
              </a:rPr>
              <a:t>Microscopic view:</a:t>
            </a:r>
          </a:p>
        </p:txBody>
      </p:sp>
      <p:graphicFrame>
        <p:nvGraphicFramePr>
          <p:cNvPr id="11" name="Object 10"/>
          <p:cNvGraphicFramePr>
            <a:graphicFrameLocks noChangeAspect="1"/>
          </p:cNvGraphicFramePr>
          <p:nvPr/>
        </p:nvGraphicFramePr>
        <p:xfrm>
          <a:off x="5029200" y="1631102"/>
          <a:ext cx="2832100" cy="1542860"/>
        </p:xfrm>
        <a:graphic>
          <a:graphicData uri="http://schemas.openxmlformats.org/presentationml/2006/ole">
            <mc:AlternateContent xmlns:mc="http://schemas.openxmlformats.org/markup-compatibility/2006">
              <mc:Choice xmlns:v="urn:schemas-microsoft-com:vml" Requires="v">
                <p:oleObj name="Equation" r:id="rId5" imgW="1701720" imgH="927000" progId="Equation.DSMT4">
                  <p:embed/>
                </p:oleObj>
              </mc:Choice>
              <mc:Fallback>
                <p:oleObj name="Equation" r:id="rId5" imgW="1701720" imgH="927000" progId="Equation.DSMT4">
                  <p:embed/>
                  <p:pic>
                    <p:nvPicPr>
                      <p:cNvPr id="11" name="Object 10"/>
                      <p:cNvPicPr>
                        <a:picLocks noChangeAspect="1" noChangeArrowheads="1"/>
                      </p:cNvPicPr>
                      <p:nvPr/>
                    </p:nvPicPr>
                    <p:blipFill>
                      <a:blip r:embed="rId6"/>
                      <a:srcRect/>
                      <a:stretch>
                        <a:fillRect/>
                      </a:stretch>
                    </p:blipFill>
                    <p:spPr bwMode="auto">
                      <a:xfrm>
                        <a:off x="5029200" y="1631102"/>
                        <a:ext cx="2832100" cy="154286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nvGraphicFramePr>
        <p:xfrm>
          <a:off x="3473450" y="4610100"/>
          <a:ext cx="412750" cy="571500"/>
        </p:xfrm>
        <a:graphic>
          <a:graphicData uri="http://schemas.openxmlformats.org/presentationml/2006/ole">
            <mc:AlternateContent xmlns:mc="http://schemas.openxmlformats.org/markup-compatibility/2006">
              <mc:Choice xmlns:v="urn:schemas-microsoft-com:vml" Requires="v">
                <p:oleObj name="Equation" r:id="rId7" imgW="164880" imgH="228600" progId="Equation.DSMT4">
                  <p:embed/>
                </p:oleObj>
              </mc:Choice>
              <mc:Fallback>
                <p:oleObj name="Equation" r:id="rId7" imgW="164880" imgH="228600" progId="Equation.DSMT4">
                  <p:embed/>
                  <p:pic>
                    <p:nvPicPr>
                      <p:cNvPr id="12" name="Object 11"/>
                      <p:cNvPicPr/>
                      <p:nvPr/>
                    </p:nvPicPr>
                    <p:blipFill>
                      <a:blip r:embed="rId8"/>
                      <a:stretch>
                        <a:fillRect/>
                      </a:stretch>
                    </p:blipFill>
                    <p:spPr>
                      <a:xfrm>
                        <a:off x="3473450" y="4610100"/>
                        <a:ext cx="412750" cy="571500"/>
                      </a:xfrm>
                      <a:prstGeom prst="rect">
                        <a:avLst/>
                      </a:prstGeom>
                      <a:solidFill>
                        <a:schemeClr val="bg1"/>
                      </a:solidFill>
                    </p:spPr>
                  </p:pic>
                </p:oleObj>
              </mc:Fallback>
            </mc:AlternateContent>
          </a:graphicData>
        </a:graphic>
      </p:graphicFrame>
      <p:graphicFrame>
        <p:nvGraphicFramePr>
          <p:cNvPr id="13" name="Object 12"/>
          <p:cNvGraphicFramePr>
            <a:graphicFrameLocks noChangeAspect="1"/>
          </p:cNvGraphicFramePr>
          <p:nvPr/>
        </p:nvGraphicFramePr>
        <p:xfrm>
          <a:off x="5200516" y="3143482"/>
          <a:ext cx="1765568" cy="756672"/>
        </p:xfrm>
        <a:graphic>
          <a:graphicData uri="http://schemas.openxmlformats.org/presentationml/2006/ole">
            <mc:AlternateContent xmlns:mc="http://schemas.openxmlformats.org/markup-compatibility/2006">
              <mc:Choice xmlns:v="urn:schemas-microsoft-com:vml" Requires="v">
                <p:oleObj name="Equation" r:id="rId9" imgW="799920" imgH="342720" progId="Equation.DSMT4">
                  <p:embed/>
                </p:oleObj>
              </mc:Choice>
              <mc:Fallback>
                <p:oleObj name="Equation" r:id="rId9" imgW="799920" imgH="342720" progId="Equation.DSMT4">
                  <p:embed/>
                  <p:pic>
                    <p:nvPicPr>
                      <p:cNvPr id="13" name="Object 12"/>
                      <p:cNvPicPr/>
                      <p:nvPr/>
                    </p:nvPicPr>
                    <p:blipFill>
                      <a:blip r:embed="rId10"/>
                      <a:stretch>
                        <a:fillRect/>
                      </a:stretch>
                    </p:blipFill>
                    <p:spPr>
                      <a:xfrm>
                        <a:off x="5200516" y="3143482"/>
                        <a:ext cx="1765568" cy="756672"/>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4751614" y="3866060"/>
          <a:ext cx="3462337" cy="1082059"/>
        </p:xfrm>
        <a:graphic>
          <a:graphicData uri="http://schemas.openxmlformats.org/presentationml/2006/ole">
            <mc:AlternateContent xmlns:mc="http://schemas.openxmlformats.org/markup-compatibility/2006">
              <mc:Choice xmlns:v="urn:schemas-microsoft-com:vml" Requires="v">
                <p:oleObj name="Equation" r:id="rId11" imgW="1993680" imgH="622080" progId="Equation.DSMT4">
                  <p:embed/>
                </p:oleObj>
              </mc:Choice>
              <mc:Fallback>
                <p:oleObj name="Equation" r:id="rId11" imgW="1993680" imgH="622080" progId="Equation.DSMT4">
                  <p:embed/>
                  <p:pic>
                    <p:nvPicPr>
                      <p:cNvPr id="14" name="Object 13"/>
                      <p:cNvPicPr/>
                      <p:nvPr/>
                    </p:nvPicPr>
                    <p:blipFill>
                      <a:blip r:embed="rId12"/>
                      <a:stretch>
                        <a:fillRect/>
                      </a:stretch>
                    </p:blipFill>
                    <p:spPr>
                      <a:xfrm>
                        <a:off x="4751614" y="3866060"/>
                        <a:ext cx="3462337" cy="1082059"/>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4751614" y="5021047"/>
          <a:ext cx="1922463" cy="1543050"/>
        </p:xfrm>
        <a:graphic>
          <a:graphicData uri="http://schemas.openxmlformats.org/presentationml/2006/ole">
            <mc:AlternateContent xmlns:mc="http://schemas.openxmlformats.org/markup-compatibility/2006">
              <mc:Choice xmlns:v="urn:schemas-microsoft-com:vml" Requires="v">
                <p:oleObj name="Equation" r:id="rId13" imgW="1155600" imgH="927000" progId="Equation.DSMT4">
                  <p:embed/>
                </p:oleObj>
              </mc:Choice>
              <mc:Fallback>
                <p:oleObj name="Equation" r:id="rId13" imgW="1155600" imgH="927000" progId="Equation.DSMT4">
                  <p:embed/>
                  <p:pic>
                    <p:nvPicPr>
                      <p:cNvPr id="15" name="Object 14"/>
                      <p:cNvPicPr>
                        <a:picLocks noChangeAspect="1" noChangeArrowheads="1"/>
                      </p:cNvPicPr>
                      <p:nvPr/>
                    </p:nvPicPr>
                    <p:blipFill>
                      <a:blip r:embed="rId14"/>
                      <a:srcRect/>
                      <a:stretch>
                        <a:fillRect/>
                      </a:stretch>
                    </p:blipFill>
                    <p:spPr bwMode="auto">
                      <a:xfrm>
                        <a:off x="4751614" y="5021047"/>
                        <a:ext cx="1922463" cy="15430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5676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A046B7-488F-37C7-CC58-311C2A6EE39C}"/>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2EB4286F-DFC7-4514-3ECC-2F6B6C284CAA}"/>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3192AE76-15CF-0AFA-C679-87B653E33669}"/>
              </a:ext>
            </a:extLst>
          </p:cNvPr>
          <p:cNvSpPr>
            <a:spLocks noGrp="1"/>
          </p:cNvSpPr>
          <p:nvPr>
            <p:ph type="sldNum" sz="quarter" idx="12"/>
          </p:nvPr>
        </p:nvSpPr>
        <p:spPr/>
        <p:txBody>
          <a:bodyPr/>
          <a:lstStyle/>
          <a:p>
            <a:fld id="{CE368B07-CEBF-4C80-90AF-53B34FA04CF3}" type="slidenum">
              <a:rPr lang="en-US" smtClean="0"/>
              <a:t>22</a:t>
            </a:fld>
            <a:endParaRPr lang="en-US"/>
          </a:p>
        </p:txBody>
      </p:sp>
      <p:sp>
        <p:nvSpPr>
          <p:cNvPr id="5" name="TextBox 4">
            <a:extLst>
              <a:ext uri="{FF2B5EF4-FFF2-40B4-BE49-F238E27FC236}">
                <a16:creationId xmlns:a16="http://schemas.microsoft.com/office/drawing/2014/main" id="{4AF46713-E2B8-9494-955B-488B10853C38}"/>
              </a:ext>
            </a:extLst>
          </p:cNvPr>
          <p:cNvSpPr txBox="1"/>
          <p:nvPr/>
        </p:nvSpPr>
        <p:spPr>
          <a:xfrm>
            <a:off x="304800" y="228600"/>
            <a:ext cx="8305800" cy="830997"/>
          </a:xfrm>
          <a:prstGeom prst="rect">
            <a:avLst/>
          </a:prstGeom>
          <a:noFill/>
        </p:spPr>
        <p:txBody>
          <a:bodyPr wrap="square" rtlCol="0">
            <a:spAutoFit/>
          </a:bodyPr>
          <a:lstStyle/>
          <a:p>
            <a:r>
              <a:rPr lang="en-US" sz="2400" dirty="0">
                <a:latin typeface="+mj-lt"/>
              </a:rPr>
              <a:t>Some more details of  form of </a:t>
            </a:r>
            <a:r>
              <a:rPr lang="en-US" sz="2400" i="1" dirty="0">
                <a:latin typeface="+mj-lt"/>
              </a:rPr>
              <a:t>b(</a:t>
            </a:r>
            <a:r>
              <a:rPr lang="en-US" sz="2400" i="1" dirty="0">
                <a:latin typeface="Symbol" panose="05050102010706020507" pitchFamily="18" charset="2"/>
              </a:rPr>
              <a:t>q</a:t>
            </a:r>
            <a:r>
              <a:rPr lang="en-US" sz="2400" i="1" dirty="0">
                <a:latin typeface="+mj-lt"/>
              </a:rPr>
              <a:t>)</a:t>
            </a:r>
            <a:endParaRPr lang="en-US" sz="2400" dirty="0"/>
          </a:p>
          <a:p>
            <a:endParaRPr lang="en-US" sz="2400" dirty="0">
              <a:latin typeface="+mj-lt"/>
            </a:endParaRPr>
          </a:p>
        </p:txBody>
      </p:sp>
      <p:pic>
        <p:nvPicPr>
          <p:cNvPr id="6" name="Picture 5">
            <a:extLst>
              <a:ext uri="{FF2B5EF4-FFF2-40B4-BE49-F238E27FC236}">
                <a16:creationId xmlns:a16="http://schemas.microsoft.com/office/drawing/2014/main" id="{D3EDE8C8-690B-0F7E-7EE1-D186E882B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90829"/>
            <a:ext cx="5029740" cy="2375465"/>
          </a:xfrm>
          <a:prstGeom prst="rect">
            <a:avLst/>
          </a:prstGeom>
        </p:spPr>
      </p:pic>
      <p:graphicFrame>
        <p:nvGraphicFramePr>
          <p:cNvPr id="7" name="Object 6">
            <a:extLst>
              <a:ext uri="{FF2B5EF4-FFF2-40B4-BE49-F238E27FC236}">
                <a16:creationId xmlns:a16="http://schemas.microsoft.com/office/drawing/2014/main" id="{96EB5A8A-B26E-DABD-4C7C-0B1241C911B6}"/>
              </a:ext>
            </a:extLst>
          </p:cNvPr>
          <p:cNvGraphicFramePr>
            <a:graphicFrameLocks noChangeAspect="1"/>
          </p:cNvGraphicFramePr>
          <p:nvPr>
            <p:extLst>
              <p:ext uri="{D42A27DB-BD31-4B8C-83A1-F6EECF244321}">
                <p14:modId xmlns:p14="http://schemas.microsoft.com/office/powerpoint/2010/main" val="934957719"/>
              </p:ext>
            </p:extLst>
          </p:nvPr>
        </p:nvGraphicFramePr>
        <p:xfrm>
          <a:off x="3010170" y="2152457"/>
          <a:ext cx="412750" cy="571500"/>
        </p:xfrm>
        <a:graphic>
          <a:graphicData uri="http://schemas.openxmlformats.org/presentationml/2006/ole">
            <mc:AlternateContent xmlns:mc="http://schemas.openxmlformats.org/markup-compatibility/2006">
              <mc:Choice xmlns:v="urn:schemas-microsoft-com:vml" Requires="v">
                <p:oleObj name="Equation" r:id="rId3" imgW="164880" imgH="228600" progId="Equation.DSMT4">
                  <p:embed/>
                </p:oleObj>
              </mc:Choice>
              <mc:Fallback>
                <p:oleObj name="Equation" r:id="rId3" imgW="164880" imgH="228600" progId="Equation.DSMT4">
                  <p:embed/>
                  <p:pic>
                    <p:nvPicPr>
                      <p:cNvPr id="9" name="Object 8">
                        <a:extLst>
                          <a:ext uri="{FF2B5EF4-FFF2-40B4-BE49-F238E27FC236}">
                            <a16:creationId xmlns:a16="http://schemas.microsoft.com/office/drawing/2014/main" id="{0D3D3D52-A5FB-4B44-88E5-E43D57D3A8B7}"/>
                          </a:ext>
                        </a:extLst>
                      </p:cNvPr>
                      <p:cNvPicPr/>
                      <p:nvPr/>
                    </p:nvPicPr>
                    <p:blipFill>
                      <a:blip r:embed="rId4"/>
                      <a:stretch>
                        <a:fillRect/>
                      </a:stretch>
                    </p:blipFill>
                    <p:spPr>
                      <a:xfrm>
                        <a:off x="3010170" y="2152457"/>
                        <a:ext cx="412750" cy="571500"/>
                      </a:xfrm>
                      <a:prstGeom prst="rect">
                        <a:avLst/>
                      </a:prstGeom>
                      <a:solidFill>
                        <a:schemeClr val="bg1"/>
                      </a:solidFill>
                    </p:spPr>
                  </p:pic>
                </p:oleObj>
              </mc:Fallback>
            </mc:AlternateContent>
          </a:graphicData>
        </a:graphic>
      </p:graphicFrame>
      <p:cxnSp>
        <p:nvCxnSpPr>
          <p:cNvPr id="8" name="Straight Connector 7">
            <a:extLst>
              <a:ext uri="{FF2B5EF4-FFF2-40B4-BE49-F238E27FC236}">
                <a16:creationId xmlns:a16="http://schemas.microsoft.com/office/drawing/2014/main" id="{EBB921B5-9C72-1457-C7F3-999EDD82FFED}"/>
              </a:ext>
            </a:extLst>
          </p:cNvPr>
          <p:cNvCxnSpPr/>
          <p:nvPr/>
        </p:nvCxnSpPr>
        <p:spPr>
          <a:xfrm>
            <a:off x="533400" y="5715000"/>
            <a:ext cx="7543800" cy="0"/>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3ED90D3-A884-CFCE-8EBA-CE0F289F7CD8}"/>
              </a:ext>
            </a:extLst>
          </p:cNvPr>
          <p:cNvCxnSpPr/>
          <p:nvPr/>
        </p:nvCxnSpPr>
        <p:spPr>
          <a:xfrm>
            <a:off x="2819400" y="4953000"/>
            <a:ext cx="990600" cy="76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DEA511C-D774-6EB1-5A17-FFF65D9362AA}"/>
              </a:ext>
            </a:extLst>
          </p:cNvPr>
          <p:cNvCxnSpPr/>
          <p:nvPr/>
        </p:nvCxnSpPr>
        <p:spPr>
          <a:xfrm>
            <a:off x="3276600" y="4267200"/>
            <a:ext cx="5334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9364A71-6FC4-44F5-4A97-DB0FC2E83671}"/>
              </a:ext>
            </a:extLst>
          </p:cNvPr>
          <p:cNvSpPr txBox="1"/>
          <p:nvPr/>
        </p:nvSpPr>
        <p:spPr>
          <a:xfrm>
            <a:off x="2833069" y="4653266"/>
            <a:ext cx="603520" cy="584775"/>
          </a:xfrm>
          <a:prstGeom prst="rect">
            <a:avLst/>
          </a:prstGeom>
          <a:noFill/>
        </p:spPr>
        <p:txBody>
          <a:bodyPr wrap="square" rtlCol="0">
            <a:spAutoFit/>
          </a:bodyPr>
          <a:lstStyle/>
          <a:p>
            <a:r>
              <a:rPr lang="en-US" sz="3200" b="1" dirty="0">
                <a:latin typeface="+mj-lt"/>
              </a:rPr>
              <a:t>D</a:t>
            </a:r>
          </a:p>
        </p:txBody>
      </p:sp>
      <p:graphicFrame>
        <p:nvGraphicFramePr>
          <p:cNvPr id="12" name="Object 11">
            <a:extLst>
              <a:ext uri="{FF2B5EF4-FFF2-40B4-BE49-F238E27FC236}">
                <a16:creationId xmlns:a16="http://schemas.microsoft.com/office/drawing/2014/main" id="{E33328AB-9721-4488-E120-D90D0956E1E2}"/>
              </a:ext>
            </a:extLst>
          </p:cNvPr>
          <p:cNvGraphicFramePr>
            <a:graphicFrameLocks noChangeAspect="1"/>
          </p:cNvGraphicFramePr>
          <p:nvPr>
            <p:extLst>
              <p:ext uri="{D42A27DB-BD31-4B8C-83A1-F6EECF244321}">
                <p14:modId xmlns:p14="http://schemas.microsoft.com/office/powerpoint/2010/main" val="836646192"/>
              </p:ext>
            </p:extLst>
          </p:nvPr>
        </p:nvGraphicFramePr>
        <p:xfrm>
          <a:off x="3810000" y="4876800"/>
          <a:ext cx="404813" cy="563563"/>
        </p:xfrm>
        <a:graphic>
          <a:graphicData uri="http://schemas.openxmlformats.org/presentationml/2006/ole">
            <mc:AlternateContent xmlns:mc="http://schemas.openxmlformats.org/markup-compatibility/2006">
              <mc:Choice xmlns:v="urn:schemas-microsoft-com:vml" Requires="v">
                <p:oleObj name="Equation" r:id="rId5" imgW="404078" imgH="564102" progId="Equation.DSMT4">
                  <p:embed/>
                </p:oleObj>
              </mc:Choice>
              <mc:Fallback>
                <p:oleObj name="Equation" r:id="rId5" imgW="404078" imgH="564102" progId="Equation.DSMT4">
                  <p:embed/>
                  <p:pic>
                    <p:nvPicPr>
                      <p:cNvPr id="17" name="Object 16">
                        <a:extLst>
                          <a:ext uri="{FF2B5EF4-FFF2-40B4-BE49-F238E27FC236}">
                            <a16:creationId xmlns:a16="http://schemas.microsoft.com/office/drawing/2014/main" id="{6E1BD629-2963-43E2-9F29-3AA7038521CF}"/>
                          </a:ext>
                        </a:extLst>
                      </p:cNvPr>
                      <p:cNvPicPr/>
                      <p:nvPr/>
                    </p:nvPicPr>
                    <p:blipFill>
                      <a:blip r:embed="rId6"/>
                      <a:stretch>
                        <a:fillRect/>
                      </a:stretch>
                    </p:blipFill>
                    <p:spPr>
                      <a:xfrm>
                        <a:off x="3810000" y="4876800"/>
                        <a:ext cx="404813" cy="56356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2593F497-4D1E-3CA1-6F9C-61EC49AC0038}"/>
              </a:ext>
            </a:extLst>
          </p:cNvPr>
          <p:cNvGraphicFramePr>
            <a:graphicFrameLocks noChangeAspect="1"/>
          </p:cNvGraphicFramePr>
          <p:nvPr>
            <p:extLst>
              <p:ext uri="{D42A27DB-BD31-4B8C-83A1-F6EECF244321}">
                <p14:modId xmlns:p14="http://schemas.microsoft.com/office/powerpoint/2010/main" val="3112323102"/>
              </p:ext>
            </p:extLst>
          </p:nvPr>
        </p:nvGraphicFramePr>
        <p:xfrm>
          <a:off x="3124200" y="4876800"/>
          <a:ext cx="456636" cy="426194"/>
        </p:xfrm>
        <a:graphic>
          <a:graphicData uri="http://schemas.openxmlformats.org/presentationml/2006/ole">
            <mc:AlternateContent xmlns:mc="http://schemas.openxmlformats.org/markup-compatibility/2006">
              <mc:Choice xmlns:v="urn:schemas-microsoft-com:vml" Requires="v">
                <p:oleObj name="Equation" r:id="rId7" imgW="190440" imgH="177480" progId="Equation.DSMT4">
                  <p:embed/>
                </p:oleObj>
              </mc:Choice>
              <mc:Fallback>
                <p:oleObj name="Equation" r:id="rId7" imgW="190440" imgH="177480" progId="Equation.DSMT4">
                  <p:embed/>
                  <p:pic>
                    <p:nvPicPr>
                      <p:cNvPr id="18" name="Object 17">
                        <a:extLst>
                          <a:ext uri="{FF2B5EF4-FFF2-40B4-BE49-F238E27FC236}">
                            <a16:creationId xmlns:a16="http://schemas.microsoft.com/office/drawing/2014/main" id="{D73EE9BD-E7C8-49AC-8299-49BAE5C428A9}"/>
                          </a:ext>
                        </a:extLst>
                      </p:cNvPr>
                      <p:cNvPicPr/>
                      <p:nvPr/>
                    </p:nvPicPr>
                    <p:blipFill>
                      <a:blip r:embed="rId8"/>
                      <a:stretch>
                        <a:fillRect/>
                      </a:stretch>
                    </p:blipFill>
                    <p:spPr>
                      <a:xfrm>
                        <a:off x="3124200" y="4876800"/>
                        <a:ext cx="456636" cy="426194"/>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AEA2F357-7D91-3BA7-3111-099102A61990}"/>
              </a:ext>
            </a:extLst>
          </p:cNvPr>
          <p:cNvGraphicFramePr>
            <a:graphicFrameLocks noChangeAspect="1"/>
          </p:cNvGraphicFramePr>
          <p:nvPr>
            <p:extLst>
              <p:ext uri="{D42A27DB-BD31-4B8C-83A1-F6EECF244321}">
                <p14:modId xmlns:p14="http://schemas.microsoft.com/office/powerpoint/2010/main" val="2467304740"/>
              </p:ext>
            </p:extLst>
          </p:nvPr>
        </p:nvGraphicFramePr>
        <p:xfrm>
          <a:off x="2895600" y="5380037"/>
          <a:ext cx="434975" cy="411163"/>
        </p:xfrm>
        <a:graphic>
          <a:graphicData uri="http://schemas.openxmlformats.org/presentationml/2006/ole">
            <mc:AlternateContent xmlns:mc="http://schemas.openxmlformats.org/markup-compatibility/2006">
              <mc:Choice xmlns:v="urn:schemas-microsoft-com:vml" Requires="v">
                <p:oleObj name="Equation" r:id="rId9" imgW="434433" imgH="411480" progId="Equation.DSMT4">
                  <p:embed/>
                </p:oleObj>
              </mc:Choice>
              <mc:Fallback>
                <p:oleObj name="Equation" r:id="rId9" imgW="434433" imgH="411480" progId="Equation.DSMT4">
                  <p:embed/>
                  <p:pic>
                    <p:nvPicPr>
                      <p:cNvPr id="20" name="Object 19">
                        <a:extLst>
                          <a:ext uri="{FF2B5EF4-FFF2-40B4-BE49-F238E27FC236}">
                            <a16:creationId xmlns:a16="http://schemas.microsoft.com/office/drawing/2014/main" id="{94FDD639-370A-44C7-A33A-7A1C1C525C83}"/>
                          </a:ext>
                        </a:extLst>
                      </p:cNvPr>
                      <p:cNvPicPr/>
                      <p:nvPr/>
                    </p:nvPicPr>
                    <p:blipFill>
                      <a:blip r:embed="rId10"/>
                      <a:stretch>
                        <a:fillRect/>
                      </a:stretch>
                    </p:blipFill>
                    <p:spPr>
                      <a:xfrm>
                        <a:off x="2895600" y="5380037"/>
                        <a:ext cx="434975" cy="411163"/>
                      </a:xfrm>
                      <a:prstGeom prst="rect">
                        <a:avLst/>
                      </a:prstGeom>
                    </p:spPr>
                  </p:pic>
                </p:oleObj>
              </mc:Fallback>
            </mc:AlternateContent>
          </a:graphicData>
        </a:graphic>
      </p:graphicFrame>
      <p:cxnSp>
        <p:nvCxnSpPr>
          <p:cNvPr id="15" name="Straight Connector 14">
            <a:extLst>
              <a:ext uri="{FF2B5EF4-FFF2-40B4-BE49-F238E27FC236}">
                <a16:creationId xmlns:a16="http://schemas.microsoft.com/office/drawing/2014/main" id="{51B9972B-7647-3E9D-985E-0882186B34E3}"/>
              </a:ext>
            </a:extLst>
          </p:cNvPr>
          <p:cNvCxnSpPr>
            <a:cxnSpLocks/>
          </p:cNvCxnSpPr>
          <p:nvPr/>
        </p:nvCxnSpPr>
        <p:spPr>
          <a:xfrm>
            <a:off x="2794484" y="4953000"/>
            <a:ext cx="24916" cy="765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0B8D37F-1321-BCC4-4C10-5E61E847CCB2}"/>
              </a:ext>
            </a:extLst>
          </p:cNvPr>
          <p:cNvSpPr txBox="1"/>
          <p:nvPr/>
        </p:nvSpPr>
        <p:spPr>
          <a:xfrm>
            <a:off x="2368280" y="5054025"/>
            <a:ext cx="603520" cy="584775"/>
          </a:xfrm>
          <a:prstGeom prst="rect">
            <a:avLst/>
          </a:prstGeom>
          <a:noFill/>
        </p:spPr>
        <p:txBody>
          <a:bodyPr wrap="square" rtlCol="0">
            <a:spAutoFit/>
          </a:bodyPr>
          <a:lstStyle/>
          <a:p>
            <a:r>
              <a:rPr lang="en-US" sz="3200" b="1" dirty="0">
                <a:latin typeface="+mj-lt"/>
              </a:rPr>
              <a:t>b</a:t>
            </a:r>
          </a:p>
        </p:txBody>
      </p:sp>
      <p:graphicFrame>
        <p:nvGraphicFramePr>
          <p:cNvPr id="17" name="Object 16">
            <a:extLst>
              <a:ext uri="{FF2B5EF4-FFF2-40B4-BE49-F238E27FC236}">
                <a16:creationId xmlns:a16="http://schemas.microsoft.com/office/drawing/2014/main" id="{E970EEC0-5528-1C42-FB50-2DEC1A648DEB}"/>
              </a:ext>
            </a:extLst>
          </p:cNvPr>
          <p:cNvGraphicFramePr>
            <a:graphicFrameLocks noChangeAspect="1"/>
          </p:cNvGraphicFramePr>
          <p:nvPr>
            <p:extLst>
              <p:ext uri="{D42A27DB-BD31-4B8C-83A1-F6EECF244321}">
                <p14:modId xmlns:p14="http://schemas.microsoft.com/office/powerpoint/2010/main" val="1436213920"/>
              </p:ext>
            </p:extLst>
          </p:nvPr>
        </p:nvGraphicFramePr>
        <p:xfrm>
          <a:off x="4857750" y="4073525"/>
          <a:ext cx="3760788" cy="1393825"/>
        </p:xfrm>
        <a:graphic>
          <a:graphicData uri="http://schemas.openxmlformats.org/presentationml/2006/ole">
            <mc:AlternateContent xmlns:mc="http://schemas.openxmlformats.org/markup-compatibility/2006">
              <mc:Choice xmlns:v="urn:schemas-microsoft-com:vml" Requires="v">
                <p:oleObj name="Equation" r:id="rId11" imgW="1714320" imgH="634680" progId="Equation.DSMT4">
                  <p:embed/>
                </p:oleObj>
              </mc:Choice>
              <mc:Fallback>
                <p:oleObj name="Equation" r:id="rId11" imgW="1714320" imgH="634680" progId="Equation.DSMT4">
                  <p:embed/>
                  <p:pic>
                    <p:nvPicPr>
                      <p:cNvPr id="27" name="Object 26">
                        <a:extLst>
                          <a:ext uri="{FF2B5EF4-FFF2-40B4-BE49-F238E27FC236}">
                            <a16:creationId xmlns:a16="http://schemas.microsoft.com/office/drawing/2014/main" id="{93585053-7001-4FA7-AEA1-AE8C48FE9CF2}"/>
                          </a:ext>
                        </a:extLst>
                      </p:cNvPr>
                      <p:cNvPicPr/>
                      <p:nvPr/>
                    </p:nvPicPr>
                    <p:blipFill>
                      <a:blip r:embed="rId12"/>
                      <a:stretch>
                        <a:fillRect/>
                      </a:stretch>
                    </p:blipFill>
                    <p:spPr>
                      <a:xfrm>
                        <a:off x="4857750" y="4073525"/>
                        <a:ext cx="3760788" cy="1393825"/>
                      </a:xfrm>
                      <a:prstGeom prst="rect">
                        <a:avLst/>
                      </a:prstGeom>
                    </p:spPr>
                  </p:pic>
                </p:oleObj>
              </mc:Fallback>
            </mc:AlternateContent>
          </a:graphicData>
        </a:graphic>
      </p:graphicFrame>
    </p:spTree>
    <p:extLst>
      <p:ext uri="{BB962C8B-B14F-4D97-AF65-F5344CB8AC3E}">
        <p14:creationId xmlns:p14="http://schemas.microsoft.com/office/powerpoint/2010/main" val="1881637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9/23/2024</a:t>
            </a:r>
          </a:p>
        </p:txBody>
      </p:sp>
      <p:sp>
        <p:nvSpPr>
          <p:cNvPr id="3" name="Footer Placeholder 2"/>
          <p:cNvSpPr>
            <a:spLocks noGrp="1"/>
          </p:cNvSpPr>
          <p:nvPr>
            <p:ph type="ftr" sz="quarter" idx="11"/>
          </p:nvPr>
        </p:nvSpPr>
        <p:spPr/>
        <p:txBody>
          <a:bodyPr/>
          <a:lstStyle/>
          <a:p>
            <a:r>
              <a:rPr lang="en-US"/>
              <a:t>PHY 711  Fall 2024 --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a:p>
        </p:txBody>
      </p:sp>
      <p:sp>
        <p:nvSpPr>
          <p:cNvPr id="5" name="TextBox 4"/>
          <p:cNvSpPr txBox="1"/>
          <p:nvPr/>
        </p:nvSpPr>
        <p:spPr>
          <a:xfrm>
            <a:off x="197395" y="-76200"/>
            <a:ext cx="8153400" cy="461665"/>
          </a:xfrm>
          <a:prstGeom prst="rect">
            <a:avLst/>
          </a:prstGeom>
          <a:noFill/>
        </p:spPr>
        <p:txBody>
          <a:bodyPr wrap="square" rtlCol="0">
            <a:spAutoFit/>
          </a:bodyPr>
          <a:lstStyle/>
          <a:p>
            <a:r>
              <a:rPr lang="en-US" sz="2400" dirty="0">
                <a:latin typeface="+mj-lt"/>
              </a:rPr>
              <a:t>Simple example – collision of hard spheres -- continued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980885"/>
            <a:ext cx="5029740" cy="2375465"/>
          </a:xfrm>
          <a:prstGeom prst="rect">
            <a:avLst/>
          </a:prstGeom>
        </p:spPr>
      </p:pic>
      <p:sp>
        <p:nvSpPr>
          <p:cNvPr id="7" name="TextBox 6"/>
          <p:cNvSpPr txBox="1"/>
          <p:nvPr/>
        </p:nvSpPr>
        <p:spPr>
          <a:xfrm>
            <a:off x="125550" y="3615760"/>
            <a:ext cx="4114800" cy="461665"/>
          </a:xfrm>
          <a:prstGeom prst="rect">
            <a:avLst/>
          </a:prstGeom>
          <a:noFill/>
        </p:spPr>
        <p:txBody>
          <a:bodyPr wrap="square" rtlCol="0">
            <a:spAutoFit/>
          </a:bodyPr>
          <a:lstStyle/>
          <a:p>
            <a:r>
              <a:rPr lang="en-US" sz="2400" dirty="0">
                <a:latin typeface="+mj-lt"/>
              </a:rPr>
              <a:t>Hard sphere:</a:t>
            </a:r>
          </a:p>
        </p:txBody>
      </p:sp>
      <p:graphicFrame>
        <p:nvGraphicFramePr>
          <p:cNvPr id="8" name="Object 7"/>
          <p:cNvGraphicFramePr>
            <a:graphicFrameLocks noChangeAspect="1"/>
          </p:cNvGraphicFramePr>
          <p:nvPr/>
        </p:nvGraphicFramePr>
        <p:xfrm>
          <a:off x="2895600" y="4724400"/>
          <a:ext cx="412750" cy="571500"/>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8" name="Object 7"/>
                      <p:cNvPicPr/>
                      <p:nvPr/>
                    </p:nvPicPr>
                    <p:blipFill>
                      <a:blip r:embed="rId5"/>
                      <a:stretch>
                        <a:fillRect/>
                      </a:stretch>
                    </p:blipFill>
                    <p:spPr>
                      <a:xfrm>
                        <a:off x="2895600" y="4724400"/>
                        <a:ext cx="412750" cy="571500"/>
                      </a:xfrm>
                      <a:prstGeom prst="rect">
                        <a:avLst/>
                      </a:prstGeom>
                      <a:solidFill>
                        <a:schemeClr val="bg1"/>
                      </a:solidFill>
                    </p:spPr>
                  </p:pic>
                </p:oleObj>
              </mc:Fallback>
            </mc:AlternateContent>
          </a:graphicData>
        </a:graphic>
      </p:graphicFrame>
      <p:pic>
        <p:nvPicPr>
          <p:cNvPr id="1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3849" t="57953" r="38697" b="12744"/>
          <a:stretch/>
        </p:blipFill>
        <p:spPr bwMode="auto">
          <a:xfrm>
            <a:off x="556261" y="762000"/>
            <a:ext cx="37265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n 9"/>
          <p:cNvSpPr/>
          <p:nvPr/>
        </p:nvSpPr>
        <p:spPr>
          <a:xfrm rot="13584771">
            <a:off x="3919745" y="453401"/>
            <a:ext cx="448649" cy="682407"/>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nvGraphicFramePr>
        <p:xfrm>
          <a:off x="5486400" y="4068694"/>
          <a:ext cx="1922462" cy="1585912"/>
        </p:xfrm>
        <a:graphic>
          <a:graphicData uri="http://schemas.openxmlformats.org/presentationml/2006/ole">
            <mc:AlternateContent xmlns:mc="http://schemas.openxmlformats.org/markup-compatibility/2006">
              <mc:Choice xmlns:v="urn:schemas-microsoft-com:vml" Requires="v">
                <p:oleObj name="Equation" r:id="rId7" imgW="1155600" imgH="952200" progId="Equation.DSMT4">
                  <p:embed/>
                </p:oleObj>
              </mc:Choice>
              <mc:Fallback>
                <p:oleObj name="Equation" r:id="rId7" imgW="1155600" imgH="952200" progId="Equation.DSMT4">
                  <p:embed/>
                  <p:pic>
                    <p:nvPicPr>
                      <p:cNvPr id="13" name="Object 12"/>
                      <p:cNvPicPr>
                        <a:picLocks noChangeAspect="1" noChangeArrowheads="1"/>
                      </p:cNvPicPr>
                      <p:nvPr/>
                    </p:nvPicPr>
                    <p:blipFill>
                      <a:blip r:embed="rId8"/>
                      <a:srcRect/>
                      <a:stretch>
                        <a:fillRect/>
                      </a:stretch>
                    </p:blipFill>
                    <p:spPr bwMode="auto">
                      <a:xfrm>
                        <a:off x="5486400" y="4068694"/>
                        <a:ext cx="1922462" cy="1585912"/>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nvGraphicFramePr>
        <p:xfrm>
          <a:off x="4419600" y="1255511"/>
          <a:ext cx="4564062" cy="1585912"/>
        </p:xfrm>
        <a:graphic>
          <a:graphicData uri="http://schemas.openxmlformats.org/presentationml/2006/ole">
            <mc:AlternateContent xmlns:mc="http://schemas.openxmlformats.org/markup-compatibility/2006">
              <mc:Choice xmlns:v="urn:schemas-microsoft-com:vml" Requires="v">
                <p:oleObj name="Equation" r:id="rId9" imgW="2743200" imgH="952200" progId="Equation.DSMT4">
                  <p:embed/>
                </p:oleObj>
              </mc:Choice>
              <mc:Fallback>
                <p:oleObj name="Equation" r:id="rId9" imgW="2743200" imgH="952200" progId="Equation.DSMT4">
                  <p:embed/>
                  <p:pic>
                    <p:nvPicPr>
                      <p:cNvPr id="14" name="Object 13"/>
                      <p:cNvPicPr>
                        <a:picLocks noChangeAspect="1" noChangeArrowheads="1"/>
                      </p:cNvPicPr>
                      <p:nvPr/>
                    </p:nvPicPr>
                    <p:blipFill>
                      <a:blip r:embed="rId10"/>
                      <a:srcRect/>
                      <a:stretch>
                        <a:fillRect/>
                      </a:stretch>
                    </p:blipFill>
                    <p:spPr bwMode="auto">
                      <a:xfrm>
                        <a:off x="4419600" y="1255511"/>
                        <a:ext cx="4564062" cy="15859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040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814849-840A-44F7-92BF-D6DA6AA2B358}"/>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A097F45B-71F8-4555-B1C8-127F8ABBD69D}"/>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A92AD4D3-CDCA-4CCD-ACC1-9F9B704A5AE7}"/>
              </a:ext>
            </a:extLst>
          </p:cNvPr>
          <p:cNvSpPr>
            <a:spLocks noGrp="1"/>
          </p:cNvSpPr>
          <p:nvPr>
            <p:ph type="sldNum" sz="quarter" idx="12"/>
          </p:nvPr>
        </p:nvSpPr>
        <p:spPr/>
        <p:txBody>
          <a:bodyPr/>
          <a:lstStyle/>
          <a:p>
            <a:fld id="{CE368B07-CEBF-4C80-90AF-53B34FA04CF3}" type="slidenum">
              <a:rPr lang="en-US" smtClean="0"/>
              <a:t>24</a:t>
            </a:fld>
            <a:endParaRPr lang="en-US"/>
          </a:p>
        </p:txBody>
      </p:sp>
      <p:sp>
        <p:nvSpPr>
          <p:cNvPr id="5" name="TextBox 4">
            <a:extLst>
              <a:ext uri="{FF2B5EF4-FFF2-40B4-BE49-F238E27FC236}">
                <a16:creationId xmlns:a16="http://schemas.microsoft.com/office/drawing/2014/main" id="{A94A7087-2A3C-495D-ABE7-B497B7E66107}"/>
              </a:ext>
            </a:extLst>
          </p:cNvPr>
          <p:cNvSpPr txBox="1"/>
          <p:nvPr/>
        </p:nvSpPr>
        <p:spPr>
          <a:xfrm>
            <a:off x="609600" y="304800"/>
            <a:ext cx="7772400" cy="6001643"/>
          </a:xfrm>
          <a:prstGeom prst="rect">
            <a:avLst/>
          </a:prstGeom>
          <a:noFill/>
        </p:spPr>
        <p:txBody>
          <a:bodyPr wrap="square" rtlCol="0">
            <a:spAutoFit/>
          </a:bodyPr>
          <a:lstStyle/>
          <a:p>
            <a:r>
              <a:rPr lang="en-US" sz="2400" dirty="0">
                <a:latin typeface="+mj-lt"/>
              </a:rPr>
              <a:t>More details of hard sphere scattering –</a:t>
            </a:r>
          </a:p>
          <a:p>
            <a:endParaRPr lang="en-US" sz="2400" dirty="0">
              <a:latin typeface="+mj-lt"/>
            </a:endParaRPr>
          </a:p>
          <a:p>
            <a:r>
              <a:rPr lang="en-US" sz="2400" dirty="0">
                <a:latin typeface="+mj-lt"/>
              </a:rPr>
              <a:t>Hidden in the analysis are assumptions about the scattering process such as:</a:t>
            </a:r>
          </a:p>
          <a:p>
            <a:pPr marL="342900" indent="-342900">
              <a:buFont typeface="Arial" panose="020B0604020202020204" pitchFamily="34" charset="0"/>
              <a:buChar char="•"/>
            </a:pPr>
            <a:r>
              <a:rPr lang="en-US" sz="2400" dirty="0">
                <a:latin typeface="+mj-lt"/>
              </a:rPr>
              <a:t>No external forces </a:t>
            </a:r>
            <a:r>
              <a:rPr lang="en-US" sz="2400" dirty="0">
                <a:latin typeface="+mj-lt"/>
                <a:sym typeface="Wingdings" panose="05000000000000000000" pitchFamily="2" charset="2"/>
              </a:rPr>
              <a:t> linear momentum is conserved</a:t>
            </a:r>
          </a:p>
          <a:p>
            <a:pPr marL="342900" indent="-342900">
              <a:buFont typeface="Arial" panose="020B0604020202020204" pitchFamily="34" charset="0"/>
              <a:buChar char="•"/>
            </a:pPr>
            <a:r>
              <a:rPr lang="en-US" sz="2400" dirty="0">
                <a:latin typeface="+mj-lt"/>
                <a:sym typeface="Wingdings" panose="05000000000000000000" pitchFamily="2" charset="2"/>
              </a:rPr>
              <a:t>No dissipative phenomena  energy is conserved</a:t>
            </a:r>
          </a:p>
          <a:p>
            <a:pPr marL="342900" indent="-342900">
              <a:buFont typeface="Arial" panose="020B0604020202020204" pitchFamily="34" charset="0"/>
              <a:buChar char="•"/>
            </a:pPr>
            <a:r>
              <a:rPr lang="en-US" sz="2400" dirty="0">
                <a:latin typeface="+mj-lt"/>
                <a:sym typeface="Wingdings" panose="05000000000000000000" pitchFamily="2" charset="2"/>
              </a:rPr>
              <a:t>No torque on the system  angular momentum is conserved</a:t>
            </a:r>
          </a:p>
          <a:p>
            <a:pPr marL="342900" indent="-342900">
              <a:buFont typeface="Arial" panose="020B0604020202020204" pitchFamily="34" charset="0"/>
              <a:buChar char="•"/>
            </a:pPr>
            <a:r>
              <a:rPr lang="en-US" sz="2400" dirty="0">
                <a:latin typeface="+mj-lt"/>
                <a:sym typeface="Wingdings" panose="05000000000000000000" pitchFamily="2" charset="2"/>
              </a:rPr>
              <a:t>Target particle is much more massive than scattering particle</a:t>
            </a:r>
          </a:p>
          <a:p>
            <a:pPr marL="342900" indent="-342900">
              <a:buFont typeface="Arial" panose="020B0604020202020204" pitchFamily="34" charset="0"/>
              <a:buChar char="•"/>
            </a:pPr>
            <a:r>
              <a:rPr lang="en-US" sz="2400" dirty="0">
                <a:latin typeface="+mj-lt"/>
                <a:sym typeface="Wingdings" panose="05000000000000000000" pitchFamily="2" charset="2"/>
              </a:rPr>
              <a:t>Other assumptions??</a:t>
            </a:r>
          </a:p>
          <a:p>
            <a:pPr marL="342900" indent="-342900">
              <a:buFont typeface="Arial" panose="020B0604020202020204" pitchFamily="34" charset="0"/>
              <a:buChar char="•"/>
            </a:pPr>
            <a:endParaRPr lang="en-US" sz="2400" dirty="0">
              <a:latin typeface="+mj-lt"/>
              <a:sym typeface="Wingdings" panose="05000000000000000000" pitchFamily="2" charset="2"/>
            </a:endParaRPr>
          </a:p>
          <a:p>
            <a:pPr marL="342900" indent="-342900">
              <a:buFont typeface="Arial" panose="020B0604020202020204" pitchFamily="34" charset="0"/>
              <a:buChar char="•"/>
            </a:pPr>
            <a:endParaRPr lang="en-US" sz="2400" dirty="0">
              <a:latin typeface="+mj-lt"/>
              <a:sym typeface="Wingdings" panose="05000000000000000000" pitchFamily="2" charset="2"/>
            </a:endParaRPr>
          </a:p>
          <a:p>
            <a:r>
              <a:rPr lang="en-US" sz="2400" dirty="0">
                <a:latin typeface="+mj-lt"/>
                <a:sym typeface="Wingdings" panose="05000000000000000000" pitchFamily="2" charset="2"/>
              </a:rPr>
              <a:t>Note that for quantum mechanical hard spheres at low energy the total cross section is 4 times as large.</a:t>
            </a:r>
          </a:p>
          <a:p>
            <a:pPr marL="342900"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1257451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3C67DC-1FB7-137F-E0D0-F54730A3725D}"/>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44D691A0-A0B5-14F0-F619-9B7E3A7FCF5C}"/>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8F43904A-00D2-987F-7FF0-3262C1EDDA35}"/>
              </a:ext>
            </a:extLst>
          </p:cNvPr>
          <p:cNvSpPr>
            <a:spLocks noGrp="1"/>
          </p:cNvSpPr>
          <p:nvPr>
            <p:ph type="sldNum" sz="quarter" idx="12"/>
          </p:nvPr>
        </p:nvSpPr>
        <p:spPr/>
        <p:txBody>
          <a:bodyPr/>
          <a:lstStyle/>
          <a:p>
            <a:fld id="{CE368B07-CEBF-4C80-90AF-53B34FA04CF3}" type="slidenum">
              <a:rPr lang="en-US" smtClean="0"/>
              <a:t>25</a:t>
            </a:fld>
            <a:endParaRPr lang="en-US"/>
          </a:p>
        </p:txBody>
      </p:sp>
      <p:pic>
        <p:nvPicPr>
          <p:cNvPr id="5" name="Picture 4">
            <a:extLst>
              <a:ext uri="{FF2B5EF4-FFF2-40B4-BE49-F238E27FC236}">
                <a16:creationId xmlns:a16="http://schemas.microsoft.com/office/drawing/2014/main" id="{DE2CE361-CFAB-63DF-B177-B5DD0511C99C}"/>
              </a:ext>
            </a:extLst>
          </p:cNvPr>
          <p:cNvPicPr>
            <a:picLocks noChangeAspect="1"/>
          </p:cNvPicPr>
          <p:nvPr/>
        </p:nvPicPr>
        <p:blipFill>
          <a:blip r:embed="rId2"/>
          <a:stretch>
            <a:fillRect/>
          </a:stretch>
        </p:blipFill>
        <p:spPr>
          <a:xfrm>
            <a:off x="1524000" y="1181100"/>
            <a:ext cx="4495800" cy="4495800"/>
          </a:xfrm>
          <a:prstGeom prst="rect">
            <a:avLst/>
          </a:prstGeom>
        </p:spPr>
      </p:pic>
      <p:sp>
        <p:nvSpPr>
          <p:cNvPr id="6" name="TextBox 5">
            <a:extLst>
              <a:ext uri="{FF2B5EF4-FFF2-40B4-BE49-F238E27FC236}">
                <a16:creationId xmlns:a16="http://schemas.microsoft.com/office/drawing/2014/main" id="{BE03F6D3-5412-98F2-47AD-41020503350A}"/>
              </a:ext>
            </a:extLst>
          </p:cNvPr>
          <p:cNvSpPr txBox="1"/>
          <p:nvPr/>
        </p:nvSpPr>
        <p:spPr>
          <a:xfrm>
            <a:off x="6019800" y="3124200"/>
            <a:ext cx="1828800" cy="461665"/>
          </a:xfrm>
          <a:prstGeom prst="rect">
            <a:avLst/>
          </a:prstGeom>
          <a:noFill/>
        </p:spPr>
        <p:txBody>
          <a:bodyPr wrap="square" rtlCol="0">
            <a:spAutoFit/>
          </a:bodyPr>
          <a:lstStyle/>
          <a:p>
            <a:r>
              <a:rPr lang="en-US" sz="2400" dirty="0">
                <a:latin typeface="+mj-lt"/>
              </a:rPr>
              <a:t>E/V</a:t>
            </a:r>
            <a:r>
              <a:rPr lang="en-US" sz="2400" baseline="-25000" dirty="0">
                <a:latin typeface="+mj-lt"/>
              </a:rPr>
              <a:t>0</a:t>
            </a:r>
            <a:endParaRPr lang="en-US" sz="2400" dirty="0">
              <a:latin typeface="+mj-lt"/>
            </a:endParaRPr>
          </a:p>
        </p:txBody>
      </p:sp>
      <p:sp>
        <p:nvSpPr>
          <p:cNvPr id="7" name="TextBox 6">
            <a:extLst>
              <a:ext uri="{FF2B5EF4-FFF2-40B4-BE49-F238E27FC236}">
                <a16:creationId xmlns:a16="http://schemas.microsoft.com/office/drawing/2014/main" id="{7F6C463F-2276-75AA-1321-9FF5869AC87B}"/>
              </a:ext>
            </a:extLst>
          </p:cNvPr>
          <p:cNvSpPr txBox="1"/>
          <p:nvPr/>
        </p:nvSpPr>
        <p:spPr>
          <a:xfrm rot="16200000">
            <a:off x="954733" y="2893368"/>
            <a:ext cx="1143000" cy="461665"/>
          </a:xfrm>
          <a:prstGeom prst="rect">
            <a:avLst/>
          </a:prstGeom>
          <a:noFill/>
        </p:spPr>
        <p:txBody>
          <a:bodyPr wrap="square" rtlCol="0">
            <a:spAutoFit/>
          </a:bodyPr>
          <a:lstStyle/>
          <a:p>
            <a:r>
              <a:rPr lang="en-US" sz="2400" i="1" dirty="0">
                <a:latin typeface="+mj-lt"/>
              </a:rPr>
              <a:t>V(r)/V</a:t>
            </a:r>
            <a:r>
              <a:rPr lang="en-US" sz="2400" i="1" baseline="-25000" dirty="0">
                <a:latin typeface="+mj-lt"/>
              </a:rPr>
              <a:t>0</a:t>
            </a:r>
            <a:endParaRPr lang="en-US" sz="2400" i="1" dirty="0">
              <a:latin typeface="+mj-lt"/>
            </a:endParaRPr>
          </a:p>
        </p:txBody>
      </p:sp>
      <p:sp>
        <p:nvSpPr>
          <p:cNvPr id="8" name="Arrow: Up 7">
            <a:extLst>
              <a:ext uri="{FF2B5EF4-FFF2-40B4-BE49-F238E27FC236}">
                <a16:creationId xmlns:a16="http://schemas.microsoft.com/office/drawing/2014/main" id="{FE810599-2924-0C50-9ECC-6BB99C9DE87A}"/>
              </a:ext>
            </a:extLst>
          </p:cNvPr>
          <p:cNvSpPr/>
          <p:nvPr/>
        </p:nvSpPr>
        <p:spPr>
          <a:xfrm>
            <a:off x="2653748" y="5426075"/>
            <a:ext cx="4572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A944B8B6-9D30-D73F-47C5-9EBDB3061414}"/>
              </a:ext>
            </a:extLst>
          </p:cNvPr>
          <p:cNvSpPr/>
          <p:nvPr/>
        </p:nvSpPr>
        <p:spPr>
          <a:xfrm>
            <a:off x="2912166" y="5448300"/>
            <a:ext cx="457200" cy="4572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FF0B81B-7797-CC05-26C1-A9CA6B93E50F}"/>
              </a:ext>
            </a:extLst>
          </p:cNvPr>
          <p:cNvSpPr txBox="1"/>
          <p:nvPr/>
        </p:nvSpPr>
        <p:spPr>
          <a:xfrm>
            <a:off x="2786270" y="5948363"/>
            <a:ext cx="4605130" cy="461665"/>
          </a:xfrm>
          <a:prstGeom prst="rect">
            <a:avLst/>
          </a:prstGeom>
          <a:noFill/>
        </p:spPr>
        <p:txBody>
          <a:bodyPr wrap="square" rtlCol="0">
            <a:spAutoFit/>
          </a:bodyPr>
          <a:lstStyle/>
          <a:p>
            <a:r>
              <a:rPr lang="en-US" sz="2400" dirty="0">
                <a:latin typeface="+mj-lt"/>
              </a:rPr>
              <a:t>Distances of closest approach</a:t>
            </a:r>
          </a:p>
        </p:txBody>
      </p:sp>
      <p:cxnSp>
        <p:nvCxnSpPr>
          <p:cNvPr id="11" name="Straight Arrow Connector 10">
            <a:extLst>
              <a:ext uri="{FF2B5EF4-FFF2-40B4-BE49-F238E27FC236}">
                <a16:creationId xmlns:a16="http://schemas.microsoft.com/office/drawing/2014/main" id="{1CB461F9-B0F6-B7B3-371D-AC871744768A}"/>
              </a:ext>
            </a:extLst>
          </p:cNvPr>
          <p:cNvCxnSpPr/>
          <p:nvPr/>
        </p:nvCxnSpPr>
        <p:spPr>
          <a:xfrm>
            <a:off x="6096000" y="4419600"/>
            <a:ext cx="838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D96D3ED-6DEE-465E-5B86-5E9E3709DF42}"/>
              </a:ext>
            </a:extLst>
          </p:cNvPr>
          <p:cNvSpPr txBox="1"/>
          <p:nvPr/>
        </p:nvSpPr>
        <p:spPr>
          <a:xfrm>
            <a:off x="304800" y="228600"/>
            <a:ext cx="7772400" cy="830997"/>
          </a:xfrm>
          <a:prstGeom prst="rect">
            <a:avLst/>
          </a:prstGeom>
          <a:noFill/>
        </p:spPr>
        <p:txBody>
          <a:bodyPr wrap="square" rtlCol="0">
            <a:spAutoFit/>
          </a:bodyPr>
          <a:lstStyle/>
          <a:p>
            <a:r>
              <a:rPr lang="en-US" sz="2400" dirty="0">
                <a:latin typeface="+mj-lt"/>
              </a:rPr>
              <a:t>A typical energy diagram, can help the analysis of the particle motion:</a:t>
            </a:r>
          </a:p>
        </p:txBody>
      </p:sp>
    </p:spTree>
    <p:extLst>
      <p:ext uri="{BB962C8B-B14F-4D97-AF65-F5344CB8AC3E}">
        <p14:creationId xmlns:p14="http://schemas.microsoft.com/office/powerpoint/2010/main" val="3769714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24F526-B18B-F62A-187E-F83B3765962A}"/>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9EB6EC64-F654-ED67-961E-C2756C9CF02B}"/>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5C6B0437-BC38-E5FD-93DC-7FBB043843F4}"/>
              </a:ext>
            </a:extLst>
          </p:cNvPr>
          <p:cNvSpPr>
            <a:spLocks noGrp="1"/>
          </p:cNvSpPr>
          <p:nvPr>
            <p:ph type="sldNum" sz="quarter" idx="12"/>
          </p:nvPr>
        </p:nvSpPr>
        <p:spPr/>
        <p:txBody>
          <a:bodyPr/>
          <a:lstStyle/>
          <a:p>
            <a:fld id="{CE368B07-CEBF-4C80-90AF-53B34FA04CF3}" type="slidenum">
              <a:rPr lang="en-US" smtClean="0"/>
              <a:t>26</a:t>
            </a:fld>
            <a:endParaRPr lang="en-US"/>
          </a:p>
        </p:txBody>
      </p:sp>
      <p:graphicFrame>
        <p:nvGraphicFramePr>
          <p:cNvPr id="5" name="Object 4">
            <a:extLst>
              <a:ext uri="{FF2B5EF4-FFF2-40B4-BE49-F238E27FC236}">
                <a16:creationId xmlns:a16="http://schemas.microsoft.com/office/drawing/2014/main" id="{1A0E5AD6-75FB-16AE-C7DD-B9FEC83166EC}"/>
              </a:ext>
            </a:extLst>
          </p:cNvPr>
          <p:cNvGraphicFramePr>
            <a:graphicFrameLocks noChangeAspect="1"/>
          </p:cNvGraphicFramePr>
          <p:nvPr>
            <p:extLst>
              <p:ext uri="{D42A27DB-BD31-4B8C-83A1-F6EECF244321}">
                <p14:modId xmlns:p14="http://schemas.microsoft.com/office/powerpoint/2010/main" val="3186498704"/>
              </p:ext>
            </p:extLst>
          </p:nvPr>
        </p:nvGraphicFramePr>
        <p:xfrm>
          <a:off x="1752600" y="2514600"/>
          <a:ext cx="3894137" cy="1138237"/>
        </p:xfrm>
        <a:graphic>
          <a:graphicData uri="http://schemas.openxmlformats.org/presentationml/2006/ole">
            <mc:AlternateContent xmlns:mc="http://schemas.openxmlformats.org/markup-compatibility/2006">
              <mc:Choice xmlns:v="urn:schemas-microsoft-com:vml" Requires="v">
                <p:oleObj name="Equation" r:id="rId2" imgW="3894116" imgH="1138510" progId="Equation.DSMT4">
                  <p:embed/>
                </p:oleObj>
              </mc:Choice>
              <mc:Fallback>
                <p:oleObj name="Equation" r:id="rId2" imgW="3894116" imgH="1138510" progId="Equation.DSMT4">
                  <p:embed/>
                  <p:pic>
                    <p:nvPicPr>
                      <p:cNvPr id="0" name=""/>
                      <p:cNvPicPr/>
                      <p:nvPr/>
                    </p:nvPicPr>
                    <p:blipFill>
                      <a:blip r:embed="rId3"/>
                      <a:stretch>
                        <a:fillRect/>
                      </a:stretch>
                    </p:blipFill>
                    <p:spPr>
                      <a:xfrm>
                        <a:off x="1752600" y="2514600"/>
                        <a:ext cx="3894137" cy="113823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5269599-F55C-B885-C539-C53BF5CE8124}"/>
              </a:ext>
            </a:extLst>
          </p:cNvPr>
          <p:cNvGraphicFramePr>
            <a:graphicFrameLocks noChangeAspect="1"/>
          </p:cNvGraphicFramePr>
          <p:nvPr>
            <p:extLst>
              <p:ext uri="{D42A27DB-BD31-4B8C-83A1-F6EECF244321}">
                <p14:modId xmlns:p14="http://schemas.microsoft.com/office/powerpoint/2010/main" val="2313260580"/>
              </p:ext>
            </p:extLst>
          </p:nvPr>
        </p:nvGraphicFramePr>
        <p:xfrm>
          <a:off x="380999" y="228600"/>
          <a:ext cx="8440271" cy="2133600"/>
        </p:xfrm>
        <a:graphic>
          <a:graphicData uri="http://schemas.openxmlformats.org/presentationml/2006/ole">
            <mc:AlternateContent xmlns:mc="http://schemas.openxmlformats.org/markup-compatibility/2006">
              <mc:Choice xmlns:v="urn:schemas-microsoft-com:vml" Requires="v">
                <p:oleObj name="Equation" r:id="rId4" imgW="3416040" imgH="863280" progId="Equation.DSMT4">
                  <p:embed/>
                </p:oleObj>
              </mc:Choice>
              <mc:Fallback>
                <p:oleObj name="Equation" r:id="rId4" imgW="3416040" imgH="863280" progId="Equation.DSMT4">
                  <p:embed/>
                  <p:pic>
                    <p:nvPicPr>
                      <p:cNvPr id="0" name=""/>
                      <p:cNvPicPr/>
                      <p:nvPr/>
                    </p:nvPicPr>
                    <p:blipFill>
                      <a:blip r:embed="rId5"/>
                      <a:stretch>
                        <a:fillRect/>
                      </a:stretch>
                    </p:blipFill>
                    <p:spPr>
                      <a:xfrm>
                        <a:off x="380999" y="228600"/>
                        <a:ext cx="8440271" cy="213360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ABE00D2B-4B1F-1F7F-AEC1-8AE7F71BA04D}"/>
              </a:ext>
            </a:extLst>
          </p:cNvPr>
          <p:cNvSpPr txBox="1"/>
          <p:nvPr/>
        </p:nvSpPr>
        <p:spPr>
          <a:xfrm>
            <a:off x="609600" y="4114800"/>
            <a:ext cx="7620000" cy="1938992"/>
          </a:xfrm>
          <a:prstGeom prst="rect">
            <a:avLst/>
          </a:prstGeom>
          <a:noFill/>
        </p:spPr>
        <p:txBody>
          <a:bodyPr wrap="square" rtlCol="0">
            <a:spAutoFit/>
          </a:bodyPr>
          <a:lstStyle/>
          <a:p>
            <a:r>
              <a:rPr lang="en-US" sz="2400" dirty="0">
                <a:latin typeface="+mj-lt"/>
              </a:rPr>
              <a:t>In the next few lectures we will</a:t>
            </a:r>
          </a:p>
          <a:p>
            <a:pPr marL="457200" indent="-457200">
              <a:buAutoNum type="arabicPeriod"/>
            </a:pPr>
            <a:r>
              <a:rPr lang="en-US" sz="2400" dirty="0">
                <a:latin typeface="+mj-lt"/>
              </a:rPr>
              <a:t>Discuss the extension of these ideas to the case where the interacting particle is not necessarily massive.</a:t>
            </a:r>
          </a:p>
          <a:p>
            <a:pPr marL="457200" indent="-457200">
              <a:buAutoNum type="arabicPeriod"/>
            </a:pPr>
            <a:r>
              <a:rPr lang="en-US" sz="2400" dirty="0">
                <a:latin typeface="+mj-lt"/>
              </a:rPr>
              <a:t>“Derive” the famous Rutherford </a:t>
            </a:r>
            <a:r>
              <a:rPr lang="en-US" sz="2400">
                <a:latin typeface="+mj-lt"/>
              </a:rPr>
              <a:t>scattering formula.</a:t>
            </a:r>
            <a:endParaRPr lang="en-US" sz="2400" dirty="0">
              <a:latin typeface="+mj-lt"/>
            </a:endParaRPr>
          </a:p>
        </p:txBody>
      </p:sp>
    </p:spTree>
    <p:extLst>
      <p:ext uri="{BB962C8B-B14F-4D97-AF65-F5344CB8AC3E}">
        <p14:creationId xmlns:p14="http://schemas.microsoft.com/office/powerpoint/2010/main" val="2364905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86B928-4572-50B8-0C2F-F8E5F2857138}"/>
              </a:ext>
            </a:extLst>
          </p:cNvPr>
          <p:cNvSpPr>
            <a:spLocks noGrp="1"/>
          </p:cNvSpPr>
          <p:nvPr>
            <p:ph type="dt" sz="half" idx="10"/>
          </p:nvPr>
        </p:nvSpPr>
        <p:spPr/>
        <p:txBody>
          <a:bodyPr/>
          <a:lstStyle/>
          <a:p>
            <a:r>
              <a:rPr lang="en-US"/>
              <a:t>9/23/2024</a:t>
            </a:r>
            <a:endParaRPr lang="en-US" dirty="0"/>
          </a:p>
        </p:txBody>
      </p:sp>
      <p:sp>
        <p:nvSpPr>
          <p:cNvPr id="3" name="Footer Placeholder 2">
            <a:extLst>
              <a:ext uri="{FF2B5EF4-FFF2-40B4-BE49-F238E27FC236}">
                <a16:creationId xmlns:a16="http://schemas.microsoft.com/office/drawing/2014/main" id="{CAC1A097-D688-691C-26DE-8727995FD3D5}"/>
              </a:ext>
            </a:extLst>
          </p:cNvPr>
          <p:cNvSpPr>
            <a:spLocks noGrp="1"/>
          </p:cNvSpPr>
          <p:nvPr>
            <p:ph type="ftr" sz="quarter" idx="11"/>
          </p:nvPr>
        </p:nvSpPr>
        <p:spPr/>
        <p:txBody>
          <a:bodyPr/>
          <a:lstStyle/>
          <a:p>
            <a:r>
              <a:rPr lang="en-US"/>
              <a:t>PHY 711  Fall 2024 -- Lecture 13</a:t>
            </a:r>
            <a:endParaRPr lang="en-US" dirty="0"/>
          </a:p>
        </p:txBody>
      </p:sp>
      <p:sp>
        <p:nvSpPr>
          <p:cNvPr id="4" name="Slide Number Placeholder 3">
            <a:extLst>
              <a:ext uri="{FF2B5EF4-FFF2-40B4-BE49-F238E27FC236}">
                <a16:creationId xmlns:a16="http://schemas.microsoft.com/office/drawing/2014/main" id="{BC10C001-A603-66D3-638E-C0729DAEC4D1}"/>
              </a:ext>
            </a:extLst>
          </p:cNvPr>
          <p:cNvSpPr>
            <a:spLocks noGrp="1"/>
          </p:cNvSpPr>
          <p:nvPr>
            <p:ph type="sldNum" sz="quarter" idx="12"/>
          </p:nvPr>
        </p:nvSpPr>
        <p:spPr/>
        <p:txBody>
          <a:bodyPr/>
          <a:lstStyle/>
          <a:p>
            <a:fld id="{CE368B07-CEBF-4C80-90AF-53B34FA04CF3}" type="slidenum">
              <a:rPr lang="en-US" smtClean="0"/>
              <a:pPr/>
              <a:t>3</a:t>
            </a:fld>
            <a:endParaRPr lang="en-US" dirty="0"/>
          </a:p>
        </p:txBody>
      </p:sp>
      <p:pic>
        <p:nvPicPr>
          <p:cNvPr id="6" name="Picture 5" descr="A paper with text and numbers&#10;&#10;Description automatically generated">
            <a:extLst>
              <a:ext uri="{FF2B5EF4-FFF2-40B4-BE49-F238E27FC236}">
                <a16:creationId xmlns:a16="http://schemas.microsoft.com/office/drawing/2014/main" id="{74AED05D-4553-2132-A974-FBFD44BE1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1" y="914400"/>
            <a:ext cx="9177314" cy="5029200"/>
          </a:xfrm>
          <a:prstGeom prst="rect">
            <a:avLst/>
          </a:prstGeom>
        </p:spPr>
      </p:pic>
    </p:spTree>
    <p:extLst>
      <p:ext uri="{BB962C8B-B14F-4D97-AF65-F5344CB8AC3E}">
        <p14:creationId xmlns:p14="http://schemas.microsoft.com/office/powerpoint/2010/main" val="3038261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1552F-14DF-A44C-5E07-9F22232D9336}"/>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F2C02970-D781-4A5F-07A5-E51718635934}"/>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BEE7BF10-C825-84BA-2410-3199BB64F1EC}"/>
              </a:ext>
            </a:extLst>
          </p:cNvPr>
          <p:cNvSpPr>
            <a:spLocks noGrp="1"/>
          </p:cNvSpPr>
          <p:nvPr>
            <p:ph type="sldNum" sz="quarter" idx="12"/>
          </p:nvPr>
        </p:nvSpPr>
        <p:spPr/>
        <p:txBody>
          <a:bodyPr/>
          <a:lstStyle/>
          <a:p>
            <a:fld id="{CE368B07-CEBF-4C80-90AF-53B34FA04CF3}" type="slidenum">
              <a:rPr lang="en-US" smtClean="0"/>
              <a:t>4</a:t>
            </a:fld>
            <a:endParaRPr lang="en-US"/>
          </a:p>
        </p:txBody>
      </p:sp>
      <p:sp>
        <p:nvSpPr>
          <p:cNvPr id="5" name="TextBox 4">
            <a:extLst>
              <a:ext uri="{FF2B5EF4-FFF2-40B4-BE49-F238E27FC236}">
                <a16:creationId xmlns:a16="http://schemas.microsoft.com/office/drawing/2014/main" id="{604F91D1-9BF9-80E6-07A8-1DB5261F48D2}"/>
              </a:ext>
            </a:extLst>
          </p:cNvPr>
          <p:cNvSpPr txBox="1"/>
          <p:nvPr/>
        </p:nvSpPr>
        <p:spPr>
          <a:xfrm>
            <a:off x="609600" y="838200"/>
            <a:ext cx="7315200" cy="2308324"/>
          </a:xfrm>
          <a:prstGeom prst="rect">
            <a:avLst/>
          </a:prstGeom>
          <a:noFill/>
        </p:spPr>
        <p:txBody>
          <a:bodyPr wrap="square" rtlCol="0">
            <a:spAutoFit/>
          </a:bodyPr>
          <a:lstStyle/>
          <a:p>
            <a:r>
              <a:rPr lang="en-US" sz="2400" dirty="0">
                <a:latin typeface="+mj-lt"/>
              </a:rPr>
              <a:t>Introduction to  the analysis of the energy and forces between two particles –</a:t>
            </a:r>
          </a:p>
          <a:p>
            <a:endParaRPr lang="en-US" sz="2400" dirty="0">
              <a:latin typeface="+mj-lt"/>
            </a:endParaRPr>
          </a:p>
          <a:p>
            <a:r>
              <a:rPr lang="en-US" sz="2400" dirty="0">
                <a:latin typeface="+mj-lt"/>
              </a:rPr>
              <a:t>This treatment can be formulated with </a:t>
            </a:r>
            <a:r>
              <a:rPr lang="en-US" sz="2400" dirty="0" err="1">
                <a:latin typeface="+mj-lt"/>
              </a:rPr>
              <a:t>Lagrangians</a:t>
            </a:r>
            <a:r>
              <a:rPr lang="en-US" sz="2400" dirty="0">
                <a:latin typeface="+mj-lt"/>
              </a:rPr>
              <a:t> and Hamiltonians, but we will directly use the Newtonian approach for now..</a:t>
            </a:r>
          </a:p>
        </p:txBody>
      </p:sp>
    </p:spTree>
    <p:extLst>
      <p:ext uri="{BB962C8B-B14F-4D97-AF65-F5344CB8AC3E}">
        <p14:creationId xmlns:p14="http://schemas.microsoft.com/office/powerpoint/2010/main" val="271029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9/23/2024</a:t>
            </a:r>
          </a:p>
        </p:txBody>
      </p:sp>
      <p:sp>
        <p:nvSpPr>
          <p:cNvPr id="3" name="Footer Placeholder 2"/>
          <p:cNvSpPr>
            <a:spLocks noGrp="1"/>
          </p:cNvSpPr>
          <p:nvPr>
            <p:ph type="ftr" sz="quarter" idx="11"/>
          </p:nvPr>
        </p:nvSpPr>
        <p:spPr/>
        <p:txBody>
          <a:bodyPr/>
          <a:lstStyle/>
          <a:p>
            <a:r>
              <a:rPr lang="en-US"/>
              <a:t>PHY 711  Fall 2024 --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sp>
        <p:nvSpPr>
          <p:cNvPr id="5" name="TextBox 4"/>
          <p:cNvSpPr txBox="1"/>
          <p:nvPr/>
        </p:nvSpPr>
        <p:spPr>
          <a:xfrm>
            <a:off x="152400" y="546448"/>
            <a:ext cx="8382000" cy="461665"/>
          </a:xfrm>
          <a:prstGeom prst="rect">
            <a:avLst/>
          </a:prstGeom>
          <a:noFill/>
        </p:spPr>
        <p:txBody>
          <a:bodyPr wrap="square" rtlCol="0">
            <a:spAutoFit/>
          </a:bodyPr>
          <a:lstStyle/>
          <a:p>
            <a:r>
              <a:rPr lang="en-US" sz="2400" dirty="0">
                <a:latin typeface="+mj-lt"/>
              </a:rPr>
              <a:t>Classical mechanics of a conservative 2-particle system.</a:t>
            </a:r>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95600" y="1597967"/>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0" name="Object 19"/>
          <p:cNvGraphicFramePr>
            <a:graphicFrameLocks noChangeAspect="1"/>
          </p:cNvGraphicFramePr>
          <p:nvPr/>
        </p:nvGraphicFramePr>
        <p:xfrm>
          <a:off x="3505200" y="1219200"/>
          <a:ext cx="4299360" cy="958850"/>
        </p:xfrm>
        <a:graphic>
          <a:graphicData uri="http://schemas.openxmlformats.org/presentationml/2006/ole">
            <mc:AlternateContent xmlns:mc="http://schemas.openxmlformats.org/markup-compatibility/2006">
              <mc:Choice xmlns:v="urn:schemas-microsoft-com:vml" Requires="v">
                <p:oleObj name="Equation" r:id="rId3" imgW="1765080" imgH="393480" progId="Equation.DSMT4">
                  <p:embed/>
                </p:oleObj>
              </mc:Choice>
              <mc:Fallback>
                <p:oleObj name="Equation" r:id="rId3" imgW="1765080" imgH="393480" progId="Equation.DSMT4">
                  <p:embed/>
                  <p:pic>
                    <p:nvPicPr>
                      <p:cNvPr id="20" name="Object 19"/>
                      <p:cNvPicPr/>
                      <p:nvPr/>
                    </p:nvPicPr>
                    <p:blipFill>
                      <a:blip r:embed="rId4"/>
                      <a:stretch>
                        <a:fillRect/>
                      </a:stretch>
                    </p:blipFill>
                    <p:spPr>
                      <a:xfrm>
                        <a:off x="3505200" y="1219200"/>
                        <a:ext cx="4299360" cy="958850"/>
                      </a:xfrm>
                      <a:prstGeom prst="rect">
                        <a:avLst/>
                      </a:prstGeom>
                    </p:spPr>
                  </p:pic>
                </p:oleObj>
              </mc:Fallback>
            </mc:AlternateContent>
          </a:graphicData>
        </a:graphic>
      </p:graphicFrame>
      <p:graphicFrame>
        <p:nvGraphicFramePr>
          <p:cNvPr id="21" name="Object 20"/>
          <p:cNvGraphicFramePr>
            <a:graphicFrameLocks noChangeAspect="1"/>
          </p:cNvGraphicFramePr>
          <p:nvPr/>
        </p:nvGraphicFramePr>
        <p:xfrm>
          <a:off x="304006" y="4619860"/>
          <a:ext cx="8535987" cy="958850"/>
        </p:xfrm>
        <a:graphic>
          <a:graphicData uri="http://schemas.openxmlformats.org/presentationml/2006/ole">
            <mc:AlternateContent xmlns:mc="http://schemas.openxmlformats.org/markup-compatibility/2006">
              <mc:Choice xmlns:v="urn:schemas-microsoft-com:vml" Requires="v">
                <p:oleObj name="Equation" r:id="rId5" imgW="3504960" imgH="393480" progId="Equation.DSMT4">
                  <p:embed/>
                </p:oleObj>
              </mc:Choice>
              <mc:Fallback>
                <p:oleObj name="Equation" r:id="rId5" imgW="3504960" imgH="393480" progId="Equation.DSMT4">
                  <p:embed/>
                  <p:pic>
                    <p:nvPicPr>
                      <p:cNvPr id="21" name="Object 20"/>
                      <p:cNvPicPr/>
                      <p:nvPr/>
                    </p:nvPicPr>
                    <p:blipFill>
                      <a:blip r:embed="rId6"/>
                      <a:stretch>
                        <a:fillRect/>
                      </a:stretch>
                    </p:blipFill>
                    <p:spPr>
                      <a:xfrm>
                        <a:off x="304006" y="4619860"/>
                        <a:ext cx="8535987" cy="95885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6C74F3F3-12B4-496E-A543-FDE1D100CE95}"/>
              </a:ext>
            </a:extLst>
          </p:cNvPr>
          <p:cNvSpPr txBox="1"/>
          <p:nvPr/>
        </p:nvSpPr>
        <p:spPr>
          <a:xfrm>
            <a:off x="0" y="78433"/>
            <a:ext cx="9144000" cy="461665"/>
          </a:xfrm>
          <a:prstGeom prst="rect">
            <a:avLst/>
          </a:prstGeom>
          <a:noFill/>
        </p:spPr>
        <p:txBody>
          <a:bodyPr wrap="square" rtlCol="0">
            <a:spAutoFit/>
          </a:bodyPr>
          <a:lstStyle/>
          <a:p>
            <a:r>
              <a:rPr lang="en-US" sz="2400" dirty="0">
                <a:latin typeface="+mj-lt"/>
              </a:rPr>
              <a:t>First consider fundamental picture of particle interactions</a:t>
            </a:r>
          </a:p>
        </p:txBody>
      </p:sp>
      <p:sp>
        <p:nvSpPr>
          <p:cNvPr id="13" name="TextBox 12">
            <a:extLst>
              <a:ext uri="{FF2B5EF4-FFF2-40B4-BE49-F238E27FC236}">
                <a16:creationId xmlns:a16="http://schemas.microsoft.com/office/drawing/2014/main" id="{09D13DC3-F2C5-41B0-B88A-B7151ECEE1FF}"/>
              </a:ext>
            </a:extLst>
          </p:cNvPr>
          <p:cNvSpPr txBox="1"/>
          <p:nvPr/>
        </p:nvSpPr>
        <p:spPr>
          <a:xfrm>
            <a:off x="323499" y="5607711"/>
            <a:ext cx="8991600" cy="830997"/>
          </a:xfrm>
          <a:prstGeom prst="rect">
            <a:avLst/>
          </a:prstGeom>
          <a:noFill/>
        </p:spPr>
        <p:txBody>
          <a:bodyPr wrap="square" rtlCol="0">
            <a:spAutoFit/>
          </a:bodyPr>
          <a:lstStyle/>
          <a:p>
            <a:r>
              <a:rPr lang="en-US" sz="2400" dirty="0">
                <a:latin typeface="+mj-lt"/>
              </a:rPr>
              <a:t>For this discussion, we will assume that </a:t>
            </a:r>
            <a:r>
              <a:rPr lang="en-US" sz="2400" i="1" dirty="0">
                <a:latin typeface="+mj-lt"/>
              </a:rPr>
              <a:t>V(</a:t>
            </a:r>
            <a:r>
              <a:rPr lang="en-US" sz="2400" b="1" dirty="0">
                <a:latin typeface="+mj-lt"/>
              </a:rPr>
              <a:t>r</a:t>
            </a:r>
            <a:r>
              <a:rPr lang="en-US" sz="2400" i="1" dirty="0">
                <a:latin typeface="+mj-lt"/>
              </a:rPr>
              <a:t>)=V(r) </a:t>
            </a:r>
            <a:r>
              <a:rPr lang="en-US" sz="2400" dirty="0">
                <a:latin typeface="+mj-lt"/>
              </a:rPr>
              <a:t>(a central potential).</a:t>
            </a:r>
            <a:r>
              <a:rPr lang="en-US" sz="2400" i="1" dirty="0">
                <a:latin typeface="+mj-lt"/>
              </a:rPr>
              <a:t> </a:t>
            </a:r>
            <a:endParaRPr lang="en-US" sz="2400" dirty="0">
              <a:latin typeface="+mj-lt"/>
            </a:endParaRPr>
          </a:p>
        </p:txBody>
      </p:sp>
      <p:sp>
        <p:nvSpPr>
          <p:cNvPr id="22" name="TextBox 21">
            <a:extLst>
              <a:ext uri="{FF2B5EF4-FFF2-40B4-BE49-F238E27FC236}">
                <a16:creationId xmlns:a16="http://schemas.microsoft.com/office/drawing/2014/main" id="{2D77B332-F5D9-4D25-AFB4-16C9023E9761}"/>
              </a:ext>
            </a:extLst>
          </p:cNvPr>
          <p:cNvSpPr txBox="1"/>
          <p:nvPr/>
        </p:nvSpPr>
        <p:spPr>
          <a:xfrm>
            <a:off x="2653748" y="2524473"/>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3" name="TextBox 22">
            <a:extLst>
              <a:ext uri="{FF2B5EF4-FFF2-40B4-BE49-F238E27FC236}">
                <a16:creationId xmlns:a16="http://schemas.microsoft.com/office/drawing/2014/main" id="{BB18E42D-FAFC-4A80-AB66-0E27304F2ED0}"/>
              </a:ext>
            </a:extLst>
          </p:cNvPr>
          <p:cNvSpPr txBox="1"/>
          <p:nvPr/>
        </p:nvSpPr>
        <p:spPr>
          <a:xfrm>
            <a:off x="3886200" y="3119735"/>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sp>
        <p:nvSpPr>
          <p:cNvPr id="8" name="TextBox 7">
            <a:extLst>
              <a:ext uri="{FF2B5EF4-FFF2-40B4-BE49-F238E27FC236}">
                <a16:creationId xmlns:a16="http://schemas.microsoft.com/office/drawing/2014/main" id="{B2B1DC92-697A-C99F-2B4B-C0841B60DDF9}"/>
              </a:ext>
            </a:extLst>
          </p:cNvPr>
          <p:cNvSpPr txBox="1"/>
          <p:nvPr/>
        </p:nvSpPr>
        <p:spPr>
          <a:xfrm>
            <a:off x="6473001" y="4021334"/>
            <a:ext cx="457199" cy="461665"/>
          </a:xfrm>
          <a:prstGeom prst="rect">
            <a:avLst/>
          </a:prstGeom>
          <a:noFill/>
        </p:spPr>
        <p:txBody>
          <a:bodyPr wrap="square" rtlCol="0">
            <a:spAutoFit/>
          </a:bodyPr>
          <a:lstStyle/>
          <a:p>
            <a:r>
              <a:rPr lang="en-US" sz="2400" b="1" dirty="0">
                <a:latin typeface="+mj-lt"/>
              </a:rPr>
              <a:t>x</a:t>
            </a:r>
          </a:p>
        </p:txBody>
      </p:sp>
      <p:sp>
        <p:nvSpPr>
          <p:cNvPr id="24" name="TextBox 23">
            <a:extLst>
              <a:ext uri="{FF2B5EF4-FFF2-40B4-BE49-F238E27FC236}">
                <a16:creationId xmlns:a16="http://schemas.microsoft.com/office/drawing/2014/main" id="{29BAD0D1-B7F9-C838-5146-32E4338C6909}"/>
              </a:ext>
            </a:extLst>
          </p:cNvPr>
          <p:cNvSpPr txBox="1"/>
          <p:nvPr/>
        </p:nvSpPr>
        <p:spPr>
          <a:xfrm>
            <a:off x="1600201" y="1295400"/>
            <a:ext cx="457199" cy="461665"/>
          </a:xfrm>
          <a:prstGeom prst="rect">
            <a:avLst/>
          </a:prstGeom>
          <a:noFill/>
        </p:spPr>
        <p:txBody>
          <a:bodyPr wrap="square" rtlCol="0">
            <a:spAutoFit/>
          </a:bodyPr>
          <a:lstStyle/>
          <a:p>
            <a:r>
              <a:rPr lang="en-US" sz="2400" b="1" dirty="0">
                <a:latin typeface="+mj-lt"/>
              </a:rPr>
              <a:t>y</a:t>
            </a:r>
          </a:p>
        </p:txBody>
      </p:sp>
    </p:spTree>
    <p:extLst>
      <p:ext uri="{BB962C8B-B14F-4D97-AF65-F5344CB8AC3E}">
        <p14:creationId xmlns:p14="http://schemas.microsoft.com/office/powerpoint/2010/main" val="2158285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9/23/2024</a:t>
            </a:r>
          </a:p>
        </p:txBody>
      </p:sp>
      <p:sp>
        <p:nvSpPr>
          <p:cNvPr id="3" name="Footer Placeholder 2"/>
          <p:cNvSpPr>
            <a:spLocks noGrp="1"/>
          </p:cNvSpPr>
          <p:nvPr>
            <p:ph type="ftr" sz="quarter" idx="11"/>
          </p:nvPr>
        </p:nvSpPr>
        <p:spPr/>
        <p:txBody>
          <a:bodyPr/>
          <a:lstStyle/>
          <a:p>
            <a:r>
              <a:rPr lang="en-US"/>
              <a:t>PHY 711  Fall 2024 --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95600" y="1597967"/>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1" name="Object 20"/>
          <p:cNvGraphicFramePr>
            <a:graphicFrameLocks noChangeAspect="1"/>
          </p:cNvGraphicFramePr>
          <p:nvPr/>
        </p:nvGraphicFramePr>
        <p:xfrm>
          <a:off x="3524249" y="33064"/>
          <a:ext cx="4795837" cy="958850"/>
        </p:xfrm>
        <a:graphic>
          <a:graphicData uri="http://schemas.openxmlformats.org/presentationml/2006/ole">
            <mc:AlternateContent xmlns:mc="http://schemas.openxmlformats.org/markup-compatibility/2006">
              <mc:Choice xmlns:v="urn:schemas-microsoft-com:vml" Requires="v">
                <p:oleObj name="Equation" r:id="rId3" imgW="1968480" imgH="393480" progId="Equation.DSMT4">
                  <p:embed/>
                </p:oleObj>
              </mc:Choice>
              <mc:Fallback>
                <p:oleObj name="Equation" r:id="rId3" imgW="1968480" imgH="393480" progId="Equation.DSMT4">
                  <p:embed/>
                  <p:pic>
                    <p:nvPicPr>
                      <p:cNvPr id="21" name="Object 20"/>
                      <p:cNvPicPr/>
                      <p:nvPr/>
                    </p:nvPicPr>
                    <p:blipFill>
                      <a:blip r:embed="rId4"/>
                      <a:stretch>
                        <a:fillRect/>
                      </a:stretch>
                    </p:blipFill>
                    <p:spPr>
                      <a:xfrm>
                        <a:off x="3524249" y="33064"/>
                        <a:ext cx="4795837" cy="95885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9D13DC3-F2C5-41B0-B88A-B7151ECEE1FF}"/>
              </a:ext>
            </a:extLst>
          </p:cNvPr>
          <p:cNvSpPr txBox="1"/>
          <p:nvPr/>
        </p:nvSpPr>
        <p:spPr>
          <a:xfrm>
            <a:off x="0" y="4817483"/>
            <a:ext cx="9144000" cy="1200329"/>
          </a:xfrm>
          <a:prstGeom prst="rect">
            <a:avLst/>
          </a:prstGeom>
          <a:noFill/>
        </p:spPr>
        <p:txBody>
          <a:bodyPr wrap="square" rtlCol="0">
            <a:spAutoFit/>
          </a:bodyPr>
          <a:lstStyle/>
          <a:p>
            <a:r>
              <a:rPr lang="en-US" sz="2400" dirty="0">
                <a:latin typeface="+mj-lt"/>
              </a:rPr>
              <a:t>For </a:t>
            </a:r>
            <a:r>
              <a:rPr lang="en-US" sz="2400" dirty="0"/>
              <a:t>a central potential</a:t>
            </a:r>
            <a:r>
              <a:rPr lang="en-US" sz="2400" dirty="0">
                <a:latin typeface="+mj-lt"/>
              </a:rPr>
              <a:t> </a:t>
            </a:r>
            <a:r>
              <a:rPr lang="en-US" sz="2400" i="1" dirty="0">
                <a:latin typeface="+mj-lt"/>
              </a:rPr>
              <a:t>V(</a:t>
            </a:r>
            <a:r>
              <a:rPr lang="en-US" sz="2400" b="1" dirty="0">
                <a:latin typeface="+mj-lt"/>
              </a:rPr>
              <a:t>r</a:t>
            </a:r>
            <a:r>
              <a:rPr lang="en-US" sz="2400" i="1" dirty="0">
                <a:latin typeface="+mj-lt"/>
              </a:rPr>
              <a:t>)=V(r), </a:t>
            </a:r>
            <a:r>
              <a:rPr lang="en-US" sz="2400" dirty="0">
                <a:latin typeface="+mj-lt"/>
              </a:rPr>
              <a:t>angular momentum is conserved.</a:t>
            </a:r>
          </a:p>
          <a:p>
            <a:r>
              <a:rPr lang="en-US" sz="2400" dirty="0">
                <a:latin typeface="+mj-lt"/>
              </a:rPr>
              <a:t>For the moment we also make the simplifying assumption that </a:t>
            </a:r>
            <a:r>
              <a:rPr lang="en-US" sz="2400" i="1" dirty="0">
                <a:latin typeface="+mj-lt"/>
              </a:rPr>
              <a:t>m</a:t>
            </a:r>
            <a:r>
              <a:rPr lang="en-US" sz="2400" i="1" baseline="-25000" dirty="0">
                <a:latin typeface="+mj-lt"/>
              </a:rPr>
              <a:t>2</a:t>
            </a:r>
            <a:r>
              <a:rPr lang="en-US" sz="2400" i="1" dirty="0">
                <a:latin typeface="+mj-lt"/>
              </a:rPr>
              <a:t>&gt;&gt;m</a:t>
            </a:r>
            <a:r>
              <a:rPr lang="en-US" sz="2400" i="1" baseline="-25000" dirty="0">
                <a:latin typeface="+mj-lt"/>
              </a:rPr>
              <a:t>1 </a:t>
            </a:r>
            <a:r>
              <a:rPr lang="en-US" sz="2400" dirty="0">
                <a:latin typeface="+mj-lt"/>
              </a:rPr>
              <a:t> so that particle 1 dominates the motion.</a:t>
            </a:r>
          </a:p>
        </p:txBody>
      </p:sp>
      <p:sp>
        <p:nvSpPr>
          <p:cNvPr id="22" name="TextBox 21">
            <a:extLst>
              <a:ext uri="{FF2B5EF4-FFF2-40B4-BE49-F238E27FC236}">
                <a16:creationId xmlns:a16="http://schemas.microsoft.com/office/drawing/2014/main" id="{2D77B332-F5D9-4D25-AFB4-16C9023E9761}"/>
              </a:ext>
            </a:extLst>
          </p:cNvPr>
          <p:cNvSpPr txBox="1"/>
          <p:nvPr/>
        </p:nvSpPr>
        <p:spPr>
          <a:xfrm>
            <a:off x="2653748" y="2524473"/>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3" name="TextBox 22">
            <a:extLst>
              <a:ext uri="{FF2B5EF4-FFF2-40B4-BE49-F238E27FC236}">
                <a16:creationId xmlns:a16="http://schemas.microsoft.com/office/drawing/2014/main" id="{BB18E42D-FAFC-4A80-AB66-0E27304F2ED0}"/>
              </a:ext>
            </a:extLst>
          </p:cNvPr>
          <p:cNvSpPr txBox="1"/>
          <p:nvPr/>
        </p:nvSpPr>
        <p:spPr>
          <a:xfrm>
            <a:off x="3886200" y="3119735"/>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sp>
        <p:nvSpPr>
          <p:cNvPr id="8" name="TextBox 7">
            <a:extLst>
              <a:ext uri="{FF2B5EF4-FFF2-40B4-BE49-F238E27FC236}">
                <a16:creationId xmlns:a16="http://schemas.microsoft.com/office/drawing/2014/main" id="{6DE7B8C9-CDC7-4EB8-B486-5CDC106D0D92}"/>
              </a:ext>
            </a:extLst>
          </p:cNvPr>
          <p:cNvSpPr txBox="1"/>
          <p:nvPr/>
        </p:nvSpPr>
        <p:spPr>
          <a:xfrm>
            <a:off x="228600" y="284808"/>
            <a:ext cx="3047990" cy="461665"/>
          </a:xfrm>
          <a:prstGeom prst="rect">
            <a:avLst/>
          </a:prstGeom>
          <a:noFill/>
        </p:spPr>
        <p:txBody>
          <a:bodyPr wrap="square" rtlCol="0">
            <a:spAutoFit/>
          </a:bodyPr>
          <a:lstStyle/>
          <a:p>
            <a:r>
              <a:rPr lang="en-US" sz="2400" dirty="0">
                <a:latin typeface="+mj-lt"/>
              </a:rPr>
              <a:t>Energy is conserved:</a:t>
            </a:r>
          </a:p>
        </p:txBody>
      </p:sp>
    </p:spTree>
    <p:extLst>
      <p:ext uri="{BB962C8B-B14F-4D97-AF65-F5344CB8AC3E}">
        <p14:creationId xmlns:p14="http://schemas.microsoft.com/office/powerpoint/2010/main" val="3610224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9/23/2024</a:t>
            </a:r>
          </a:p>
        </p:txBody>
      </p:sp>
      <p:sp>
        <p:nvSpPr>
          <p:cNvPr id="3" name="Footer Placeholder 2"/>
          <p:cNvSpPr>
            <a:spLocks noGrp="1"/>
          </p:cNvSpPr>
          <p:nvPr>
            <p:ph type="ftr" sz="quarter" idx="11"/>
          </p:nvPr>
        </p:nvSpPr>
        <p:spPr/>
        <p:txBody>
          <a:bodyPr/>
          <a:lstStyle/>
          <a:p>
            <a:r>
              <a:rPr lang="en-US"/>
              <a:t>PHY 711  Fall 2024 -- Lecture 13</a:t>
            </a:r>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a:p>
        </p:txBody>
      </p:sp>
      <p:sp>
        <p:nvSpPr>
          <p:cNvPr id="5" name="TextBox 4"/>
          <p:cNvSpPr txBox="1"/>
          <p:nvPr/>
        </p:nvSpPr>
        <p:spPr>
          <a:xfrm>
            <a:off x="152400" y="273050"/>
            <a:ext cx="8077200" cy="830997"/>
          </a:xfrm>
          <a:prstGeom prst="rect">
            <a:avLst/>
          </a:prstGeom>
          <a:noFill/>
        </p:spPr>
        <p:txBody>
          <a:bodyPr wrap="square" rtlCol="0">
            <a:spAutoFit/>
          </a:bodyPr>
          <a:lstStyle/>
          <a:p>
            <a:r>
              <a:rPr lang="en-US" sz="2400" dirty="0">
                <a:latin typeface="+mj-lt"/>
              </a:rPr>
              <a:t>Typical two-particle interactions –</a:t>
            </a:r>
          </a:p>
          <a:p>
            <a:endParaRPr lang="en-US" sz="2400" dirty="0">
              <a:latin typeface="+mj-lt"/>
            </a:endParaRPr>
          </a:p>
        </p:txBody>
      </p:sp>
      <p:graphicFrame>
        <p:nvGraphicFramePr>
          <p:cNvPr id="6" name="Object 5"/>
          <p:cNvGraphicFramePr>
            <a:graphicFrameLocks noChangeAspect="1"/>
          </p:cNvGraphicFramePr>
          <p:nvPr/>
        </p:nvGraphicFramePr>
        <p:xfrm>
          <a:off x="623031" y="1066800"/>
          <a:ext cx="7732843" cy="3733800"/>
        </p:xfrm>
        <a:graphic>
          <a:graphicData uri="http://schemas.openxmlformats.org/presentationml/2006/ole">
            <mc:AlternateContent xmlns:mc="http://schemas.openxmlformats.org/markup-compatibility/2006">
              <mc:Choice xmlns:v="urn:schemas-microsoft-com:vml" Requires="v">
                <p:oleObj name="Equation" r:id="rId3" imgW="4813200" imgH="2323800" progId="Equation.DSMT4">
                  <p:embed/>
                </p:oleObj>
              </mc:Choice>
              <mc:Fallback>
                <p:oleObj name="Equation" r:id="rId3" imgW="4813200" imgH="2323800" progId="Equation.DSMT4">
                  <p:embed/>
                  <p:pic>
                    <p:nvPicPr>
                      <p:cNvPr id="6" name="Object 5"/>
                      <p:cNvPicPr/>
                      <p:nvPr/>
                    </p:nvPicPr>
                    <p:blipFill>
                      <a:blip r:embed="rId4"/>
                      <a:stretch>
                        <a:fillRect/>
                      </a:stretch>
                    </p:blipFill>
                    <p:spPr>
                      <a:xfrm>
                        <a:off x="623031" y="1066800"/>
                        <a:ext cx="7732843" cy="3733800"/>
                      </a:xfrm>
                      <a:prstGeom prst="rect">
                        <a:avLst/>
                      </a:prstGeom>
                    </p:spPr>
                  </p:pic>
                </p:oleObj>
              </mc:Fallback>
            </mc:AlternateContent>
          </a:graphicData>
        </a:graphic>
      </p:graphicFrame>
    </p:spTree>
    <p:extLst>
      <p:ext uri="{BB962C8B-B14F-4D97-AF65-F5344CB8AC3E}">
        <p14:creationId xmlns:p14="http://schemas.microsoft.com/office/powerpoint/2010/main" val="2395785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56326-B3E4-4676-A998-097C2DA57189}"/>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5517DB0B-E900-465A-8835-DC83E98A1D18}"/>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E1368C19-7D0F-4D99-9193-BB53B5C1889D}"/>
              </a:ext>
            </a:extLst>
          </p:cNvPr>
          <p:cNvSpPr>
            <a:spLocks noGrp="1"/>
          </p:cNvSpPr>
          <p:nvPr>
            <p:ph type="sldNum" sz="quarter" idx="12"/>
          </p:nvPr>
        </p:nvSpPr>
        <p:spPr/>
        <p:txBody>
          <a:bodyPr/>
          <a:lstStyle/>
          <a:p>
            <a:fld id="{CE368B07-CEBF-4C80-90AF-53B34FA04CF3}" type="slidenum">
              <a:rPr lang="en-US" smtClean="0"/>
              <a:t>8</a:t>
            </a:fld>
            <a:endParaRPr lang="en-US"/>
          </a:p>
        </p:txBody>
      </p:sp>
      <p:sp>
        <p:nvSpPr>
          <p:cNvPr id="5" name="TextBox 4">
            <a:extLst>
              <a:ext uri="{FF2B5EF4-FFF2-40B4-BE49-F238E27FC236}">
                <a16:creationId xmlns:a16="http://schemas.microsoft.com/office/drawing/2014/main" id="{1A4631D7-2AF7-47BB-A6F2-B5DFEA673611}"/>
              </a:ext>
            </a:extLst>
          </p:cNvPr>
          <p:cNvSpPr txBox="1"/>
          <p:nvPr/>
        </p:nvSpPr>
        <p:spPr>
          <a:xfrm>
            <a:off x="457200" y="304800"/>
            <a:ext cx="7696200" cy="461665"/>
          </a:xfrm>
          <a:prstGeom prst="rect">
            <a:avLst/>
          </a:prstGeom>
          <a:noFill/>
        </p:spPr>
        <p:txBody>
          <a:bodyPr wrap="square" rtlCol="0">
            <a:spAutoFit/>
          </a:bodyPr>
          <a:lstStyle/>
          <a:p>
            <a:r>
              <a:rPr lang="en-US" sz="2400" dirty="0">
                <a:latin typeface="+mj-lt"/>
              </a:rPr>
              <a:t>More details of two particle interaction potentials</a:t>
            </a:r>
          </a:p>
        </p:txBody>
      </p:sp>
      <p:graphicFrame>
        <p:nvGraphicFramePr>
          <p:cNvPr id="6" name="Object 5">
            <a:extLst>
              <a:ext uri="{FF2B5EF4-FFF2-40B4-BE49-F238E27FC236}">
                <a16:creationId xmlns:a16="http://schemas.microsoft.com/office/drawing/2014/main" id="{FB9CFDFC-E918-4D02-9F8E-EDD716AD3CA5}"/>
              </a:ext>
            </a:extLst>
          </p:cNvPr>
          <p:cNvGraphicFramePr>
            <a:graphicFrameLocks noChangeAspect="1"/>
          </p:cNvGraphicFramePr>
          <p:nvPr/>
        </p:nvGraphicFramePr>
        <p:xfrm>
          <a:off x="822804" y="990600"/>
          <a:ext cx="7862224" cy="608012"/>
        </p:xfrm>
        <a:graphic>
          <a:graphicData uri="http://schemas.openxmlformats.org/presentationml/2006/ole">
            <mc:AlternateContent xmlns:mc="http://schemas.openxmlformats.org/markup-compatibility/2006">
              <mc:Choice xmlns:v="urn:schemas-microsoft-com:vml" Requires="v">
                <p:oleObj name="Equation" r:id="rId2" imgW="4762440" imgH="368280" progId="Equation.DSMT4">
                  <p:embed/>
                </p:oleObj>
              </mc:Choice>
              <mc:Fallback>
                <p:oleObj name="Equation" r:id="rId2" imgW="4762440" imgH="368280" progId="Equation.DSMT4">
                  <p:embed/>
                  <p:pic>
                    <p:nvPicPr>
                      <p:cNvPr id="6" name="Object 5">
                        <a:extLst>
                          <a:ext uri="{FF2B5EF4-FFF2-40B4-BE49-F238E27FC236}">
                            <a16:creationId xmlns:a16="http://schemas.microsoft.com/office/drawing/2014/main" id="{FB9CFDFC-E918-4D02-9F8E-EDD716AD3CA5}"/>
                          </a:ext>
                        </a:extLst>
                      </p:cNvPr>
                      <p:cNvPicPr/>
                      <p:nvPr/>
                    </p:nvPicPr>
                    <p:blipFill>
                      <a:blip r:embed="rId3"/>
                      <a:stretch>
                        <a:fillRect/>
                      </a:stretch>
                    </p:blipFill>
                    <p:spPr>
                      <a:xfrm>
                        <a:off x="822804" y="990600"/>
                        <a:ext cx="7862224" cy="60801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EF86E4-7DE3-4C9D-B9DF-D9BF47957CFB}"/>
              </a:ext>
            </a:extLst>
          </p:cNvPr>
          <p:cNvSpPr txBox="1"/>
          <p:nvPr/>
        </p:nvSpPr>
        <p:spPr>
          <a:xfrm>
            <a:off x="1066800" y="1752600"/>
            <a:ext cx="7620000" cy="2308324"/>
          </a:xfrm>
          <a:prstGeom prst="rect">
            <a:avLst/>
          </a:prstGeom>
          <a:noFill/>
        </p:spPr>
        <p:txBody>
          <a:bodyPr wrap="square" rtlCol="0">
            <a:spAutoFit/>
          </a:bodyPr>
          <a:lstStyle/>
          <a:p>
            <a:r>
              <a:rPr lang="en-US" sz="2400" dirty="0">
                <a:latin typeface="+mj-lt"/>
              </a:rPr>
              <a:t>This means that the interaction only depends on the distance between the particles and not on the angle between them.   This would typically be true of the particles are infinitesimal points without any internal structure such as two infinitesimal charged particles or two infinitesimal masses separated by a distance </a:t>
            </a:r>
            <a:r>
              <a:rPr lang="en-US" sz="2400" i="1" dirty="0">
                <a:latin typeface="+mj-lt"/>
              </a:rPr>
              <a:t>r</a:t>
            </a:r>
            <a:r>
              <a:rPr lang="en-US" sz="2400" dirty="0">
                <a:latin typeface="+mj-lt"/>
              </a:rPr>
              <a:t>: </a:t>
            </a:r>
          </a:p>
        </p:txBody>
      </p:sp>
      <p:graphicFrame>
        <p:nvGraphicFramePr>
          <p:cNvPr id="8" name="Object 7">
            <a:extLst>
              <a:ext uri="{FF2B5EF4-FFF2-40B4-BE49-F238E27FC236}">
                <a16:creationId xmlns:a16="http://schemas.microsoft.com/office/drawing/2014/main" id="{7BFF4C07-94F7-4D3E-8A00-90366E3AE4CF}"/>
              </a:ext>
            </a:extLst>
          </p:cNvPr>
          <p:cNvGraphicFramePr>
            <a:graphicFrameLocks noChangeAspect="1"/>
          </p:cNvGraphicFramePr>
          <p:nvPr/>
        </p:nvGraphicFramePr>
        <p:xfrm>
          <a:off x="3124200" y="3884242"/>
          <a:ext cx="1909578" cy="1208100"/>
        </p:xfrm>
        <a:graphic>
          <a:graphicData uri="http://schemas.openxmlformats.org/presentationml/2006/ole">
            <mc:AlternateContent xmlns:mc="http://schemas.openxmlformats.org/markup-compatibility/2006">
              <mc:Choice xmlns:v="urn:schemas-microsoft-com:vml" Requires="v">
                <p:oleObj name="Equation" r:id="rId4" imgW="622080" imgH="393480" progId="Equation.DSMT4">
                  <p:embed/>
                </p:oleObj>
              </mc:Choice>
              <mc:Fallback>
                <p:oleObj name="Equation" r:id="rId4" imgW="622080" imgH="393480" progId="Equation.DSMT4">
                  <p:embed/>
                  <p:pic>
                    <p:nvPicPr>
                      <p:cNvPr id="8" name="Object 7">
                        <a:extLst>
                          <a:ext uri="{FF2B5EF4-FFF2-40B4-BE49-F238E27FC236}">
                            <a16:creationId xmlns:a16="http://schemas.microsoft.com/office/drawing/2014/main" id="{7BFF4C07-94F7-4D3E-8A00-90366E3AE4CF}"/>
                          </a:ext>
                        </a:extLst>
                      </p:cNvPr>
                      <p:cNvPicPr/>
                      <p:nvPr/>
                    </p:nvPicPr>
                    <p:blipFill>
                      <a:blip r:embed="rId5"/>
                      <a:stretch>
                        <a:fillRect/>
                      </a:stretch>
                    </p:blipFill>
                    <p:spPr>
                      <a:xfrm>
                        <a:off x="3124200" y="3884242"/>
                        <a:ext cx="1909578" cy="12081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C57F72D4-7271-49A6-880A-A0BAC8384C49}"/>
              </a:ext>
            </a:extLst>
          </p:cNvPr>
          <p:cNvSpPr txBox="1"/>
          <p:nvPr/>
        </p:nvSpPr>
        <p:spPr>
          <a:xfrm>
            <a:off x="1066800" y="5027857"/>
            <a:ext cx="7467600" cy="1569660"/>
          </a:xfrm>
          <a:prstGeom prst="rect">
            <a:avLst/>
          </a:prstGeom>
          <a:noFill/>
        </p:spPr>
        <p:txBody>
          <a:bodyPr wrap="square" rtlCol="0">
            <a:spAutoFit/>
          </a:bodyPr>
          <a:lstStyle/>
          <a:p>
            <a:r>
              <a:rPr lang="en-US" sz="2400" dirty="0">
                <a:latin typeface="+mj-lt"/>
              </a:rPr>
              <a:t>Example – Interaction between a proton and an electron.  Note we are treating the interactions with classical mechanics; in some cases, quantum effects are non-trivial.</a:t>
            </a:r>
          </a:p>
        </p:txBody>
      </p:sp>
    </p:spTree>
    <p:extLst>
      <p:ext uri="{BB962C8B-B14F-4D97-AF65-F5344CB8AC3E}">
        <p14:creationId xmlns:p14="http://schemas.microsoft.com/office/powerpoint/2010/main" val="886490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19D593-3DCA-41F2-AB66-D4580E41D6CE}"/>
              </a:ext>
            </a:extLst>
          </p:cNvPr>
          <p:cNvSpPr>
            <a:spLocks noGrp="1"/>
          </p:cNvSpPr>
          <p:nvPr>
            <p:ph type="dt" sz="half" idx="10"/>
          </p:nvPr>
        </p:nvSpPr>
        <p:spPr/>
        <p:txBody>
          <a:bodyPr/>
          <a:lstStyle/>
          <a:p>
            <a:r>
              <a:rPr lang="en-US"/>
              <a:t>9/23/2024</a:t>
            </a:r>
          </a:p>
        </p:txBody>
      </p:sp>
      <p:sp>
        <p:nvSpPr>
          <p:cNvPr id="3" name="Footer Placeholder 2">
            <a:extLst>
              <a:ext uri="{FF2B5EF4-FFF2-40B4-BE49-F238E27FC236}">
                <a16:creationId xmlns:a16="http://schemas.microsoft.com/office/drawing/2014/main" id="{30D3BD0D-2A83-4D67-9F05-AE9323432036}"/>
              </a:ext>
            </a:extLst>
          </p:cNvPr>
          <p:cNvSpPr>
            <a:spLocks noGrp="1"/>
          </p:cNvSpPr>
          <p:nvPr>
            <p:ph type="ftr" sz="quarter" idx="11"/>
          </p:nvPr>
        </p:nvSpPr>
        <p:spPr/>
        <p:txBody>
          <a:bodyPr/>
          <a:lstStyle/>
          <a:p>
            <a:r>
              <a:rPr lang="en-US"/>
              <a:t>PHY 711  Fall 2024 -- Lecture 13</a:t>
            </a:r>
          </a:p>
        </p:txBody>
      </p:sp>
      <p:sp>
        <p:nvSpPr>
          <p:cNvPr id="4" name="Slide Number Placeholder 3">
            <a:extLst>
              <a:ext uri="{FF2B5EF4-FFF2-40B4-BE49-F238E27FC236}">
                <a16:creationId xmlns:a16="http://schemas.microsoft.com/office/drawing/2014/main" id="{92830102-928D-43B3-A806-C8FFEBA1A9A3}"/>
              </a:ext>
            </a:extLst>
          </p:cNvPr>
          <p:cNvSpPr>
            <a:spLocks noGrp="1"/>
          </p:cNvSpPr>
          <p:nvPr>
            <p:ph type="sldNum" sz="quarter" idx="12"/>
          </p:nvPr>
        </p:nvSpPr>
        <p:spPr/>
        <p:txBody>
          <a:bodyPr/>
          <a:lstStyle/>
          <a:p>
            <a:fld id="{CE368B07-CEBF-4C80-90AF-53B34FA04CF3}" type="slidenum">
              <a:rPr lang="en-US" smtClean="0"/>
              <a:t>9</a:t>
            </a:fld>
            <a:endParaRPr lang="en-US"/>
          </a:p>
        </p:txBody>
      </p:sp>
      <p:sp>
        <p:nvSpPr>
          <p:cNvPr id="5" name="TextBox 4">
            <a:extLst>
              <a:ext uri="{FF2B5EF4-FFF2-40B4-BE49-F238E27FC236}">
                <a16:creationId xmlns:a16="http://schemas.microsoft.com/office/drawing/2014/main" id="{31A798E5-31D2-4F8A-9273-79460129CB47}"/>
              </a:ext>
            </a:extLst>
          </p:cNvPr>
          <p:cNvSpPr txBox="1"/>
          <p:nvPr/>
        </p:nvSpPr>
        <p:spPr>
          <a:xfrm>
            <a:off x="457200" y="381000"/>
            <a:ext cx="8305800" cy="461665"/>
          </a:xfrm>
          <a:prstGeom prst="rect">
            <a:avLst/>
          </a:prstGeom>
          <a:noFill/>
        </p:spPr>
        <p:txBody>
          <a:bodyPr wrap="square" rtlCol="0">
            <a:spAutoFit/>
          </a:bodyPr>
          <a:lstStyle/>
          <a:p>
            <a:r>
              <a:rPr lang="en-US" sz="2400" dirty="0">
                <a:latin typeface="+mj-lt"/>
              </a:rPr>
              <a:t>Other examples of central potentials --</a:t>
            </a:r>
          </a:p>
        </p:txBody>
      </p:sp>
      <p:graphicFrame>
        <p:nvGraphicFramePr>
          <p:cNvPr id="6" name="Object 5">
            <a:extLst>
              <a:ext uri="{FF2B5EF4-FFF2-40B4-BE49-F238E27FC236}">
                <a16:creationId xmlns:a16="http://schemas.microsoft.com/office/drawing/2014/main" id="{F0475401-32D7-4B12-BA42-CA5F54F3FCA6}"/>
              </a:ext>
            </a:extLst>
          </p:cNvPr>
          <p:cNvGraphicFramePr>
            <a:graphicFrameLocks noChangeAspect="1"/>
          </p:cNvGraphicFramePr>
          <p:nvPr/>
        </p:nvGraphicFramePr>
        <p:xfrm>
          <a:off x="586979" y="1447800"/>
          <a:ext cx="5432821" cy="2414587"/>
        </p:xfrm>
        <a:graphic>
          <a:graphicData uri="http://schemas.openxmlformats.org/presentationml/2006/ole">
            <mc:AlternateContent xmlns:mc="http://schemas.openxmlformats.org/markup-compatibility/2006">
              <mc:Choice xmlns:v="urn:schemas-microsoft-com:vml" Requires="v">
                <p:oleObj name="Equation" r:id="rId2" imgW="3657600" imgH="1625400" progId="Equation.DSMT4">
                  <p:embed/>
                </p:oleObj>
              </mc:Choice>
              <mc:Fallback>
                <p:oleObj name="Equation" r:id="rId2" imgW="3657600" imgH="1625400" progId="Equation.DSMT4">
                  <p:embed/>
                  <p:pic>
                    <p:nvPicPr>
                      <p:cNvPr id="6" name="Object 5">
                        <a:extLst>
                          <a:ext uri="{FF2B5EF4-FFF2-40B4-BE49-F238E27FC236}">
                            <a16:creationId xmlns:a16="http://schemas.microsoft.com/office/drawing/2014/main" id="{F0475401-32D7-4B12-BA42-CA5F54F3FCA6}"/>
                          </a:ext>
                        </a:extLst>
                      </p:cNvPr>
                      <p:cNvPicPr/>
                      <p:nvPr/>
                    </p:nvPicPr>
                    <p:blipFill>
                      <a:blip r:embed="rId3"/>
                      <a:stretch>
                        <a:fillRect/>
                      </a:stretch>
                    </p:blipFill>
                    <p:spPr>
                      <a:xfrm>
                        <a:off x="586979" y="1447800"/>
                        <a:ext cx="5432821" cy="241458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5581B39-7EB7-4788-8C43-CE1244A44E0C}"/>
              </a:ext>
            </a:extLst>
          </p:cNvPr>
          <p:cNvSpPr txBox="1"/>
          <p:nvPr/>
        </p:nvSpPr>
        <p:spPr>
          <a:xfrm>
            <a:off x="6553200" y="611832"/>
            <a:ext cx="2438400" cy="3046988"/>
          </a:xfrm>
          <a:prstGeom prst="rect">
            <a:avLst/>
          </a:prstGeom>
          <a:noFill/>
        </p:spPr>
        <p:txBody>
          <a:bodyPr wrap="square" rtlCol="0">
            <a:spAutoFit/>
          </a:bodyPr>
          <a:lstStyle/>
          <a:p>
            <a:pPr algn="ctr"/>
            <a:r>
              <a:rPr lang="en-US" sz="2400" u="sng" dirty="0">
                <a:latin typeface="+mj-lt"/>
              </a:rPr>
              <a:t>Example</a:t>
            </a:r>
          </a:p>
          <a:p>
            <a:pPr algn="ctr"/>
            <a:endParaRPr lang="en-US" sz="2400" dirty="0">
              <a:latin typeface="+mj-lt"/>
            </a:endParaRPr>
          </a:p>
          <a:p>
            <a:pPr algn="ctr"/>
            <a:endParaRPr lang="en-US" sz="2400" dirty="0">
              <a:latin typeface="+mj-lt"/>
            </a:endParaRPr>
          </a:p>
          <a:p>
            <a:pPr algn="ctr"/>
            <a:r>
              <a:rPr lang="en-US" sz="2400" dirty="0">
                <a:latin typeface="+mj-lt"/>
              </a:rPr>
              <a:t>Two marbles</a:t>
            </a:r>
          </a:p>
          <a:p>
            <a:pPr algn="ctr"/>
            <a:endParaRPr lang="en-US" sz="2400" dirty="0">
              <a:latin typeface="+mj-lt"/>
            </a:endParaRPr>
          </a:p>
          <a:p>
            <a:pPr algn="ctr"/>
            <a:endParaRPr lang="en-US" sz="2400" dirty="0">
              <a:latin typeface="+mj-lt"/>
            </a:endParaRPr>
          </a:p>
          <a:p>
            <a:pPr algn="ctr"/>
            <a:endParaRPr lang="en-US" sz="2400" dirty="0">
              <a:latin typeface="+mj-lt"/>
            </a:endParaRPr>
          </a:p>
          <a:p>
            <a:pPr algn="ctr"/>
            <a:r>
              <a:rPr lang="en-US" sz="2400" dirty="0">
                <a:latin typeface="+mj-lt"/>
              </a:rPr>
              <a:t>Two </a:t>
            </a:r>
            <a:r>
              <a:rPr lang="en-US" sz="2400" dirty="0" err="1">
                <a:latin typeface="+mj-lt"/>
              </a:rPr>
              <a:t>Ar</a:t>
            </a:r>
            <a:r>
              <a:rPr lang="en-US" sz="2400" dirty="0">
                <a:latin typeface="+mj-lt"/>
              </a:rPr>
              <a:t> atoms</a:t>
            </a:r>
          </a:p>
        </p:txBody>
      </p:sp>
      <p:sp>
        <p:nvSpPr>
          <p:cNvPr id="8" name="TextBox 7">
            <a:extLst>
              <a:ext uri="{FF2B5EF4-FFF2-40B4-BE49-F238E27FC236}">
                <a16:creationId xmlns:a16="http://schemas.microsoft.com/office/drawing/2014/main" id="{621B0B28-384A-4426-A8D3-168E4E61A1FF}"/>
              </a:ext>
            </a:extLst>
          </p:cNvPr>
          <p:cNvSpPr txBox="1"/>
          <p:nvPr/>
        </p:nvSpPr>
        <p:spPr>
          <a:xfrm>
            <a:off x="457200" y="4495800"/>
            <a:ext cx="8305800" cy="1938992"/>
          </a:xfrm>
          <a:prstGeom prst="rect">
            <a:avLst/>
          </a:prstGeom>
          <a:noFill/>
        </p:spPr>
        <p:txBody>
          <a:bodyPr wrap="square" rtlCol="0">
            <a:spAutoFit/>
          </a:bodyPr>
          <a:lstStyle/>
          <a:p>
            <a:r>
              <a:rPr lang="en-US" sz="2400" dirty="0">
                <a:latin typeface="+mj-lt"/>
              </a:rPr>
              <a:t>Note – not all systems are described by this form.   Some counter examples:</a:t>
            </a:r>
          </a:p>
          <a:p>
            <a:pPr marL="914400" lvl="1" indent="-457200">
              <a:buFont typeface="+mj-lt"/>
              <a:buAutoNum type="arabicPeriod"/>
            </a:pPr>
            <a:r>
              <a:rPr lang="en-US" sz="2400" dirty="0">
                <a:latin typeface="+mj-lt"/>
              </a:rPr>
              <a:t>Molecules (internal degrees of freedom)</a:t>
            </a:r>
          </a:p>
          <a:p>
            <a:pPr marL="914400" lvl="1" indent="-457200">
              <a:buFont typeface="+mj-lt"/>
              <a:buAutoNum type="arabicPeriod"/>
            </a:pPr>
            <a:r>
              <a:rPr lang="en-US" sz="2400" dirty="0">
                <a:latin typeface="+mj-lt"/>
              </a:rPr>
              <a:t>Systems with more than two particles such as crystals </a:t>
            </a:r>
          </a:p>
        </p:txBody>
      </p:sp>
    </p:spTree>
    <p:extLst>
      <p:ext uri="{BB962C8B-B14F-4D97-AF65-F5344CB8AC3E}">
        <p14:creationId xmlns:p14="http://schemas.microsoft.com/office/powerpoint/2010/main" val="3390254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15568</TotalTime>
  <Words>1275</Words>
  <Application>Microsoft Office PowerPoint</Application>
  <PresentationFormat>On-screen Show (4:3)</PresentationFormat>
  <Paragraphs>225</Paragraphs>
  <Slides>26</Slides>
  <Notes>16</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3</vt:i4>
      </vt:variant>
      <vt:variant>
        <vt:lpstr>Slide Titles</vt:lpstr>
      </vt:variant>
      <vt:variant>
        <vt:i4>26</vt:i4>
      </vt:variant>
    </vt:vector>
  </HeadingPairs>
  <TitlesOfParts>
    <vt:vector size="35" baseType="lpstr">
      <vt:lpstr>Arial</vt:lpstr>
      <vt:lpstr>Calibri</vt:lpstr>
      <vt:lpstr>Symbol</vt:lpstr>
      <vt:lpstr>Wingdings</vt:lpstr>
      <vt:lpstr>Office Theme</vt:lpstr>
      <vt:lpstr>Office Theme</vt:lpstr>
      <vt:lpstr>Equation</vt:lpstr>
      <vt:lpstr>MathType 7.0 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785</cp:revision>
  <cp:lastPrinted>2021-10-25T03:10:56Z</cp:lastPrinted>
  <dcterms:created xsi:type="dcterms:W3CDTF">2012-01-10T18:32:24Z</dcterms:created>
  <dcterms:modified xsi:type="dcterms:W3CDTF">2024-09-22T14:32:42Z</dcterms:modified>
</cp:coreProperties>
</file>