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96" r:id="rId3"/>
    <p:sldId id="407" r:id="rId4"/>
    <p:sldId id="382" r:id="rId5"/>
    <p:sldId id="403"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5" r:id="rId25"/>
    <p:sldId id="401" r:id="rId26"/>
    <p:sldId id="402" r:id="rId27"/>
    <p:sldId id="406" r:id="rId28"/>
    <p:sldId id="40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6293" autoAdjust="0"/>
  </p:normalViewPr>
  <p:slideViewPr>
    <p:cSldViewPr>
      <p:cViewPr varScale="1">
        <p:scale>
          <a:sx n="72" d="100"/>
          <a:sy n="72" d="100"/>
        </p:scale>
        <p:origin x="1040"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9/23/2024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9/23/2024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introduce the concept of scattering theory .h</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24120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108063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02313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9/23/2024</a:t>
            </a:r>
            <a:endParaRPr lang="en-US" dirty="0"/>
          </a:p>
        </p:txBody>
      </p:sp>
      <p:sp>
        <p:nvSpPr>
          <p:cNvPr id="6" name="Footer Placeholder 5"/>
          <p:cNvSpPr>
            <a:spLocks noGrp="1"/>
          </p:cNvSpPr>
          <p:nvPr>
            <p:ph type="ftr" sz="quarter" idx="11"/>
          </p:nvPr>
        </p:nvSpPr>
        <p:spPr/>
        <p:txBody>
          <a:bodyPr/>
          <a:lstStyle/>
          <a:p>
            <a:r>
              <a:rPr lang="en-US"/>
              <a:t>PHY 711  Fall 2024 --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9/23/2024</a:t>
            </a:r>
            <a:endParaRPr lang="en-US" dirty="0"/>
          </a:p>
        </p:txBody>
      </p:sp>
      <p:sp>
        <p:nvSpPr>
          <p:cNvPr id="8" name="Footer Placeholder 7"/>
          <p:cNvSpPr>
            <a:spLocks noGrp="1"/>
          </p:cNvSpPr>
          <p:nvPr>
            <p:ph type="ftr" sz="quarter" idx="11"/>
          </p:nvPr>
        </p:nvSpPr>
        <p:spPr/>
        <p:txBody>
          <a:bodyPr/>
          <a:lstStyle/>
          <a:p>
            <a:r>
              <a:rPr lang="en-US"/>
              <a:t>PHY 711  Fall 2024 --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9/23/2024</a:t>
            </a:r>
            <a:endParaRPr lang="en-US" dirty="0"/>
          </a:p>
        </p:txBody>
      </p:sp>
      <p:sp>
        <p:nvSpPr>
          <p:cNvPr id="4" name="Footer Placeholder 3"/>
          <p:cNvSpPr>
            <a:spLocks noGrp="1"/>
          </p:cNvSpPr>
          <p:nvPr>
            <p:ph type="ftr" sz="quarter" idx="11"/>
          </p:nvPr>
        </p:nvSpPr>
        <p:spPr/>
        <p:txBody>
          <a:bodyPr/>
          <a:lstStyle/>
          <a:p>
            <a:r>
              <a:rPr lang="en-US"/>
              <a:t>PHY 711  Fall 2024 --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9/23/2024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 Lecture 13</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9/23/2024</a:t>
            </a:r>
            <a:endParaRPr lang="en-US" dirty="0"/>
          </a:p>
        </p:txBody>
      </p:sp>
      <p:sp>
        <p:nvSpPr>
          <p:cNvPr id="6" name="Footer Placeholder 5"/>
          <p:cNvSpPr>
            <a:spLocks noGrp="1"/>
          </p:cNvSpPr>
          <p:nvPr>
            <p:ph type="ftr" sz="quarter" idx="11"/>
          </p:nvPr>
        </p:nvSpPr>
        <p:spPr/>
        <p:txBody>
          <a:bodyPr/>
          <a:lstStyle/>
          <a:p>
            <a:r>
              <a:rPr lang="en-US"/>
              <a:t>PHY 711  Fall 2024 --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9/23/2024</a:t>
            </a:r>
            <a:endParaRPr lang="en-US" dirty="0"/>
          </a:p>
        </p:txBody>
      </p:sp>
      <p:sp>
        <p:nvSpPr>
          <p:cNvPr id="6" name="Footer Placeholder 5"/>
          <p:cNvSpPr>
            <a:spLocks noGrp="1"/>
          </p:cNvSpPr>
          <p:nvPr>
            <p:ph type="ftr" sz="quarter" idx="11"/>
          </p:nvPr>
        </p:nvSpPr>
        <p:spPr/>
        <p:txBody>
          <a:bodyPr/>
          <a:lstStyle/>
          <a:p>
            <a:r>
              <a:rPr lang="en-US"/>
              <a:t>PHY 711  Fall 2024 --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9/23/2024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9/23/2024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12.x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12.x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 Id="rId9"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hyperphysics.phy-astr.gsu.edu/hbase/rutsca.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hyperphysics.phy-astr.gsu.edu/hbase/Nuclear/rutsca2.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oleObject" Target="../embeddings/oleObject17.bin"/><Relationship Id="rId5" Type="http://schemas.openxmlformats.org/officeDocument/2006/relationships/image" Target="../media/image24.png"/><Relationship Id="rId4" Type="http://schemas.openxmlformats.org/officeDocument/2006/relationships/image" Target="../media/image23.wmf"/><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5.bin"/><Relationship Id="rId3" Type="http://schemas.openxmlformats.org/officeDocument/2006/relationships/image" Target="../media/image27.png"/><Relationship Id="rId7" Type="http://schemas.openxmlformats.org/officeDocument/2006/relationships/oleObject" Target="../embeddings/oleObject22.bin"/><Relationship Id="rId12"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8.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0.wmf"/><Relationship Id="rId4" Type="http://schemas.openxmlformats.org/officeDocument/2006/relationships/image" Target="../media/image24.png"/><Relationship Id="rId9" Type="http://schemas.openxmlformats.org/officeDocument/2006/relationships/oleObject" Target="../embeddings/oleObject23.bin"/><Relationship Id="rId14"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6.wmf"/><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3.e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5.emf"/><Relationship Id="rId4" Type="http://schemas.openxmlformats.org/officeDocument/2006/relationships/image" Target="../media/image29.wmf"/><Relationship Id="rId9"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27.png"/><Relationship Id="rId7" Type="http://schemas.openxmlformats.org/officeDocument/2006/relationships/oleObject" Target="../embeddings/oleObject32.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29.wmf"/><Relationship Id="rId10" Type="http://schemas.openxmlformats.org/officeDocument/2006/relationships/image" Target="../media/image38.wmf"/><Relationship Id="rId4" Type="http://schemas.openxmlformats.org/officeDocument/2006/relationships/oleObject" Target="../embeddings/oleObject31.bin"/><Relationship Id="rId9"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34.bin"/><Relationship Id="rId1" Type="http://schemas.openxmlformats.org/officeDocument/2006/relationships/slideLayout" Target="../slideLayouts/slideLayout12.xml"/><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12.xml"/><Relationship Id="rId5" Type="http://schemas.openxmlformats.org/officeDocument/2006/relationships/image" Target="../media/image8.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endParaRPr lang="en-US" dirty="0"/>
          </a:p>
        </p:txBody>
      </p:sp>
      <p:sp>
        <p:nvSpPr>
          <p:cNvPr id="3" name="Footer Placeholder 2"/>
          <p:cNvSpPr>
            <a:spLocks noGrp="1"/>
          </p:cNvSpPr>
          <p:nvPr>
            <p:ph type="ftr" sz="quarter" idx="11"/>
          </p:nvPr>
        </p:nvSpPr>
        <p:spPr/>
        <p:txBody>
          <a:bodyPr/>
          <a:lstStyle/>
          <a:p>
            <a:r>
              <a:rPr lang="en-US"/>
              <a:t>PHY 711  Fall 2024 --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8915400" cy="630942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13 – Chap. 1 (F &amp;W)</a:t>
            </a:r>
            <a:endParaRPr lang="en-US" sz="3200" b="1" dirty="0">
              <a:solidFill>
                <a:schemeClr val="folHlink"/>
              </a:solidFill>
            </a:endParaRPr>
          </a:p>
          <a:p>
            <a:pPr marL="457200" lvl="2" algn="ctr">
              <a:spcBef>
                <a:spcPct val="50000"/>
              </a:spcBef>
            </a:pPr>
            <a:r>
              <a:rPr lang="en-US" sz="3200" b="1" dirty="0">
                <a:solidFill>
                  <a:schemeClr val="folHlink"/>
                </a:solidFill>
              </a:rPr>
              <a:t>Scattering analysis</a:t>
            </a:r>
          </a:p>
          <a:p>
            <a:pPr marL="971550" lvl="2" indent="-514350">
              <a:spcBef>
                <a:spcPct val="50000"/>
              </a:spcBef>
              <a:buFont typeface="+mj-lt"/>
              <a:buAutoNum type="arabicPeriod"/>
            </a:pPr>
            <a:r>
              <a:rPr lang="en-US" sz="2400" b="1" dirty="0">
                <a:solidFill>
                  <a:schemeClr val="folHlink"/>
                </a:solidFill>
              </a:rPr>
              <a:t>Review of particle interactions</a:t>
            </a:r>
          </a:p>
          <a:p>
            <a:pPr marL="971550" lvl="2" indent="-514350">
              <a:spcBef>
                <a:spcPct val="50000"/>
              </a:spcBef>
              <a:buFont typeface="+mj-lt"/>
              <a:buAutoNum type="arabicPeriod"/>
            </a:pPr>
            <a:r>
              <a:rPr lang="en-US" sz="2400" b="1" dirty="0">
                <a:solidFill>
                  <a:schemeClr val="folHlink"/>
                </a:solidFill>
              </a:rPr>
              <a:t>Two particles interacting with a central potential </a:t>
            </a:r>
          </a:p>
          <a:p>
            <a:pPr marL="971550" lvl="2" indent="-514350">
              <a:spcBef>
                <a:spcPct val="50000"/>
              </a:spcBef>
              <a:buFont typeface="+mj-lt"/>
              <a:buAutoNum type="arabicPeriod"/>
            </a:pPr>
            <a:r>
              <a:rPr lang="en-US" sz="2400" b="1" dirty="0">
                <a:solidFill>
                  <a:schemeClr val="folHlink"/>
                </a:solidFill>
                <a:sym typeface="Wingdings" pitchFamily="2" charset="2"/>
              </a:rPr>
              <a:t>Conservation of energy and angular momentum</a:t>
            </a:r>
          </a:p>
          <a:p>
            <a:pPr marL="971550" lvl="2" indent="-514350">
              <a:spcBef>
                <a:spcPct val="50000"/>
              </a:spcBef>
              <a:buFont typeface="+mj-lt"/>
              <a:buAutoNum type="arabicPeriod"/>
            </a:pPr>
            <a:r>
              <a:rPr lang="en-US" sz="2400" b="1" dirty="0">
                <a:solidFill>
                  <a:schemeClr val="folHlink"/>
                </a:solidFill>
                <a:sym typeface="Wingdings" pitchFamily="2" charset="2"/>
              </a:rPr>
              <a:t>Definition of differential scattering cross section</a:t>
            </a:r>
          </a:p>
          <a:p>
            <a:pPr marL="971550" lvl="2" indent="-514350">
              <a:spcBef>
                <a:spcPct val="50000"/>
              </a:spcBef>
              <a:buFont typeface="+mj-lt"/>
              <a:buAutoNum type="arabicPeriod"/>
            </a:pPr>
            <a:r>
              <a:rPr lang="en-US" sz="2400" b="1" dirty="0">
                <a:solidFill>
                  <a:schemeClr val="folHlink"/>
                </a:solidFill>
                <a:sym typeface="Wingdings" pitchFamily="2" charset="2"/>
              </a:rPr>
              <a:t>Notion of “impact” parameter and its role in calculating the differential </a:t>
            </a:r>
            <a:r>
              <a:rPr lang="en-US" sz="2400" b="1">
                <a:solidFill>
                  <a:schemeClr val="folHlink"/>
                </a:solidFill>
                <a:sym typeface="Wingdings" pitchFamily="2" charset="2"/>
              </a:rPr>
              <a:t>cross section.</a:t>
            </a:r>
            <a:endParaRPr lang="en-US" sz="2400" b="1" dirty="0">
              <a:solidFill>
                <a:schemeClr val="folHlink"/>
              </a:solidFill>
              <a:sym typeface="Wingdings" pitchFamily="2" charset="2"/>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9D593-3DCA-41F2-AB66-D4580E41D6CE}"/>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30D3BD0D-2A83-4D67-9F05-AE9323432036}"/>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92830102-928D-43B3-A806-C8FFEBA1A9A3}"/>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31A798E5-31D2-4F8A-9273-79460129CB47}"/>
              </a:ext>
            </a:extLst>
          </p:cNvPr>
          <p:cNvSpPr txBox="1"/>
          <p:nvPr/>
        </p:nvSpPr>
        <p:spPr>
          <a:xfrm>
            <a:off x="457200" y="381000"/>
            <a:ext cx="8305800" cy="461665"/>
          </a:xfrm>
          <a:prstGeom prst="rect">
            <a:avLst/>
          </a:prstGeom>
          <a:noFill/>
        </p:spPr>
        <p:txBody>
          <a:bodyPr wrap="square" rtlCol="0">
            <a:spAutoFit/>
          </a:bodyPr>
          <a:lstStyle/>
          <a:p>
            <a:r>
              <a:rPr lang="en-US" sz="2400" dirty="0">
                <a:latin typeface="+mj-lt"/>
              </a:rPr>
              <a:t>Other examples of central potentials --</a:t>
            </a:r>
          </a:p>
        </p:txBody>
      </p:sp>
      <p:graphicFrame>
        <p:nvGraphicFramePr>
          <p:cNvPr id="6" name="Object 5">
            <a:extLst>
              <a:ext uri="{FF2B5EF4-FFF2-40B4-BE49-F238E27FC236}">
                <a16:creationId xmlns:a16="http://schemas.microsoft.com/office/drawing/2014/main" id="{F0475401-32D7-4B12-BA42-CA5F54F3FCA6}"/>
              </a:ext>
            </a:extLst>
          </p:cNvPr>
          <p:cNvGraphicFramePr>
            <a:graphicFrameLocks noChangeAspect="1"/>
          </p:cNvGraphicFramePr>
          <p:nvPr/>
        </p:nvGraphicFramePr>
        <p:xfrm>
          <a:off x="586979" y="1447800"/>
          <a:ext cx="5432821" cy="2414587"/>
        </p:xfrm>
        <a:graphic>
          <a:graphicData uri="http://schemas.openxmlformats.org/presentationml/2006/ole">
            <mc:AlternateContent xmlns:mc="http://schemas.openxmlformats.org/markup-compatibility/2006">
              <mc:Choice xmlns:v="urn:schemas-microsoft-com:vml" Requires="v">
                <p:oleObj name="Equation" r:id="rId2" imgW="3657600" imgH="1625400" progId="Equation.DSMT4">
                  <p:embed/>
                </p:oleObj>
              </mc:Choice>
              <mc:Fallback>
                <p:oleObj name="Equation" r:id="rId2" imgW="3657600" imgH="1625400" progId="Equation.DSMT4">
                  <p:embed/>
                  <p:pic>
                    <p:nvPicPr>
                      <p:cNvPr id="6" name="Object 5">
                        <a:extLst>
                          <a:ext uri="{FF2B5EF4-FFF2-40B4-BE49-F238E27FC236}">
                            <a16:creationId xmlns:a16="http://schemas.microsoft.com/office/drawing/2014/main" id="{F0475401-32D7-4B12-BA42-CA5F54F3FCA6}"/>
                          </a:ext>
                        </a:extLst>
                      </p:cNvPr>
                      <p:cNvPicPr/>
                      <p:nvPr/>
                    </p:nvPicPr>
                    <p:blipFill>
                      <a:blip r:embed="rId3"/>
                      <a:stretch>
                        <a:fillRect/>
                      </a:stretch>
                    </p:blipFill>
                    <p:spPr>
                      <a:xfrm>
                        <a:off x="586979" y="1447800"/>
                        <a:ext cx="5432821" cy="2414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5581B39-7EB7-4788-8C43-CE1244A44E0C}"/>
              </a:ext>
            </a:extLst>
          </p:cNvPr>
          <p:cNvSpPr txBox="1"/>
          <p:nvPr/>
        </p:nvSpPr>
        <p:spPr>
          <a:xfrm>
            <a:off x="6553200" y="611832"/>
            <a:ext cx="2438400" cy="3046988"/>
          </a:xfrm>
          <a:prstGeom prst="rect">
            <a:avLst/>
          </a:prstGeom>
          <a:noFill/>
        </p:spPr>
        <p:txBody>
          <a:bodyPr wrap="square" rtlCol="0">
            <a:spAutoFit/>
          </a:bodyPr>
          <a:lstStyle/>
          <a:p>
            <a:pPr algn="ctr"/>
            <a:r>
              <a:rPr lang="en-US" sz="2400" u="sng" dirty="0">
                <a:latin typeface="+mj-lt"/>
              </a:rPr>
              <a:t>Example</a:t>
            </a:r>
          </a:p>
          <a:p>
            <a:pPr algn="ctr"/>
            <a:endParaRPr lang="en-US" sz="2400" dirty="0">
              <a:latin typeface="+mj-lt"/>
            </a:endParaRPr>
          </a:p>
          <a:p>
            <a:pPr algn="ctr"/>
            <a:endParaRPr lang="en-US" sz="2400" dirty="0">
              <a:latin typeface="+mj-lt"/>
            </a:endParaRPr>
          </a:p>
          <a:p>
            <a:pPr algn="ctr"/>
            <a:r>
              <a:rPr lang="en-US" sz="2400" dirty="0">
                <a:latin typeface="+mj-lt"/>
              </a:rPr>
              <a:t>Two marbles</a:t>
            </a:r>
          </a:p>
          <a:p>
            <a:pPr algn="ctr"/>
            <a:endParaRPr lang="en-US" sz="2400" dirty="0">
              <a:latin typeface="+mj-lt"/>
            </a:endParaRPr>
          </a:p>
          <a:p>
            <a:pPr algn="ctr"/>
            <a:endParaRPr lang="en-US" sz="2400" dirty="0">
              <a:latin typeface="+mj-lt"/>
            </a:endParaRPr>
          </a:p>
          <a:p>
            <a:pPr algn="ctr"/>
            <a:endParaRPr lang="en-US" sz="2400" dirty="0">
              <a:latin typeface="+mj-lt"/>
            </a:endParaRPr>
          </a:p>
          <a:p>
            <a:pPr algn="ctr"/>
            <a:r>
              <a:rPr lang="en-US" sz="2400" dirty="0">
                <a:latin typeface="+mj-lt"/>
              </a:rPr>
              <a:t>Two </a:t>
            </a:r>
            <a:r>
              <a:rPr lang="en-US" sz="2400" dirty="0" err="1">
                <a:latin typeface="+mj-lt"/>
              </a:rPr>
              <a:t>Ar</a:t>
            </a:r>
            <a:r>
              <a:rPr lang="en-US" sz="2400" dirty="0">
                <a:latin typeface="+mj-lt"/>
              </a:rPr>
              <a:t> atoms</a:t>
            </a:r>
          </a:p>
        </p:txBody>
      </p:sp>
      <p:sp>
        <p:nvSpPr>
          <p:cNvPr id="8" name="TextBox 7">
            <a:extLst>
              <a:ext uri="{FF2B5EF4-FFF2-40B4-BE49-F238E27FC236}">
                <a16:creationId xmlns:a16="http://schemas.microsoft.com/office/drawing/2014/main" id="{621B0B28-384A-4426-A8D3-168E4E61A1FF}"/>
              </a:ext>
            </a:extLst>
          </p:cNvPr>
          <p:cNvSpPr txBox="1"/>
          <p:nvPr/>
        </p:nvSpPr>
        <p:spPr>
          <a:xfrm>
            <a:off x="457200" y="4495800"/>
            <a:ext cx="8305800" cy="1938992"/>
          </a:xfrm>
          <a:prstGeom prst="rect">
            <a:avLst/>
          </a:prstGeom>
          <a:noFill/>
        </p:spPr>
        <p:txBody>
          <a:bodyPr wrap="square" rtlCol="0">
            <a:spAutoFit/>
          </a:bodyPr>
          <a:lstStyle/>
          <a:p>
            <a:r>
              <a:rPr lang="en-US" sz="2400" dirty="0">
                <a:latin typeface="+mj-lt"/>
              </a:rPr>
              <a:t>Note – not all systems are described by this form.   Some counter examples:</a:t>
            </a:r>
          </a:p>
          <a:p>
            <a:pPr marL="914400" lvl="1" indent="-457200">
              <a:buFont typeface="+mj-lt"/>
              <a:buAutoNum type="arabicPeriod"/>
            </a:pPr>
            <a:r>
              <a:rPr lang="en-US" sz="2400" dirty="0">
                <a:latin typeface="+mj-lt"/>
              </a:rPr>
              <a:t>Molecules (internal degrees of freedom)</a:t>
            </a:r>
          </a:p>
          <a:p>
            <a:pPr marL="914400" lvl="1" indent="-457200">
              <a:buFont typeface="+mj-lt"/>
              <a:buAutoNum type="arabicPeriod"/>
            </a:pPr>
            <a:r>
              <a:rPr lang="en-US" sz="2400" dirty="0">
                <a:latin typeface="+mj-lt"/>
              </a:rPr>
              <a:t>Systems with more than two particles such as crystals </a:t>
            </a:r>
          </a:p>
        </p:txBody>
      </p:sp>
    </p:spTree>
    <p:extLst>
      <p:ext uri="{BB962C8B-B14F-4D97-AF65-F5344CB8AC3E}">
        <p14:creationId xmlns:p14="http://schemas.microsoft.com/office/powerpoint/2010/main" val="339025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11</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 of </a:t>
            </a:r>
            <a:r>
              <a:rPr lang="en-US" sz="2400" i="1" dirty="0">
                <a:latin typeface="+mj-lt"/>
              </a:rPr>
              <a:t>V(r)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rot="16200000">
            <a:off x="954733" y="2893368"/>
            <a:ext cx="1143000" cy="461665"/>
          </a:xfrm>
          <a:prstGeom prst="rect">
            <a:avLst/>
          </a:prstGeom>
          <a:noFill/>
        </p:spPr>
        <p:txBody>
          <a:bodyPr wrap="square" rtlCol="0">
            <a:spAutoFit/>
          </a:bodyPr>
          <a:lstStyle/>
          <a:p>
            <a:r>
              <a:rPr lang="en-US" sz="2400" i="1" dirty="0">
                <a:latin typeface="+mj-lt"/>
              </a:rPr>
              <a:t>V(r)/V</a:t>
            </a:r>
            <a:r>
              <a:rPr lang="en-US" sz="2400" i="1" baseline="-25000" dirty="0">
                <a:latin typeface="+mj-lt"/>
              </a:rPr>
              <a:t>0</a:t>
            </a:r>
            <a:endParaRPr lang="en-US" sz="2400" i="1" dirty="0">
              <a:latin typeface="+mj-lt"/>
            </a:endParaRP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12</a:t>
            </a:fld>
            <a:endParaRPr lang="en-US"/>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nvGraphicFramePr>
        <p:xfrm>
          <a:off x="762000" y="1340617"/>
          <a:ext cx="7372350" cy="685800"/>
        </p:xfrm>
        <a:graphic>
          <a:graphicData uri="http://schemas.openxmlformats.org/presentationml/2006/ole">
            <mc:AlternateContent xmlns:mc="http://schemas.openxmlformats.org/markup-compatibility/2006">
              <mc:Choice xmlns:v="urn:schemas-microsoft-com:vml" Requires="v">
                <p:oleObj name="Equation" r:id="rId2" imgW="4914720" imgH="457200" progId="Equation.DSMT4">
                  <p:embed/>
                </p:oleObj>
              </mc:Choice>
              <mc:Fallback>
                <p:oleObj name="Equation" r:id="rId2" imgW="4914720" imgH="457200" progId="Equation.DSMT4">
                  <p:embed/>
                  <p:pic>
                    <p:nvPicPr>
                      <p:cNvPr id="6" name="Object 5">
                        <a:extLst>
                          <a:ext uri="{FF2B5EF4-FFF2-40B4-BE49-F238E27FC236}">
                            <a16:creationId xmlns:a16="http://schemas.microsoft.com/office/drawing/2014/main" id="{5719D93C-9B4E-4F57-B849-54C1BC5154A1}"/>
                          </a:ext>
                        </a:extLst>
                      </p:cNvPr>
                      <p:cNvPicPr/>
                      <p:nvPr/>
                    </p:nvPicPr>
                    <p:blipFill>
                      <a:blip r:embed="rId3"/>
                      <a:stretch>
                        <a:fillRect/>
                      </a:stretch>
                    </p:blipFill>
                    <p:spPr>
                      <a:xfrm>
                        <a:off x="762000" y="1340617"/>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1062548" y="5342201"/>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nvGraphicFramePr>
        <p:xfrm>
          <a:off x="3302905" y="2039666"/>
          <a:ext cx="4423355" cy="2483647"/>
        </p:xfrm>
        <a:graphic>
          <a:graphicData uri="http://schemas.openxmlformats.org/presentationml/2006/ole">
            <mc:AlternateContent xmlns:mc="http://schemas.openxmlformats.org/markup-compatibility/2006">
              <mc:Choice xmlns:v="urn:schemas-microsoft-com:vml" Requires="v">
                <p:oleObj name="Equation" r:id="rId4" imgW="2171520" imgH="1218960" progId="Equation.DSMT4">
                  <p:embed/>
                </p:oleObj>
              </mc:Choice>
              <mc:Fallback>
                <p:oleObj name="Equation" r:id="rId4" imgW="2171520" imgH="121896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5"/>
                      <a:stretch>
                        <a:fillRect/>
                      </a:stretch>
                    </p:blipFill>
                    <p:spPr>
                      <a:xfrm>
                        <a:off x="3302905" y="2039666"/>
                        <a:ext cx="4423355" cy="248364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3790389664"/>
              </p:ext>
            </p:extLst>
          </p:nvPr>
        </p:nvGraphicFramePr>
        <p:xfrm>
          <a:off x="3841723" y="4695576"/>
          <a:ext cx="4795799" cy="1293249"/>
        </p:xfrm>
        <a:graphic>
          <a:graphicData uri="http://schemas.openxmlformats.org/presentationml/2006/ole">
            <mc:AlternateContent xmlns:mc="http://schemas.openxmlformats.org/markup-compatibility/2006">
              <mc:Choice xmlns:v="urn:schemas-microsoft-com:vml" Requires="v">
                <p:oleObj name="Equation" r:id="rId6" imgW="2260440" imgH="609480" progId="Equation.DSMT4">
                  <p:embed/>
                </p:oleObj>
              </mc:Choice>
              <mc:Fallback>
                <p:oleObj name="Equation" r:id="rId6"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7"/>
                      <a:stretch>
                        <a:fillRect/>
                      </a:stretch>
                    </p:blipFill>
                    <p:spPr>
                      <a:xfrm>
                        <a:off x="3841723" y="4695576"/>
                        <a:ext cx="4795799" cy="12932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304800" y="381000"/>
            <a:ext cx="8001000" cy="461665"/>
          </a:xfrm>
          <a:prstGeom prst="rect">
            <a:avLst/>
          </a:prstGeom>
          <a:noFill/>
        </p:spPr>
        <p:txBody>
          <a:bodyPr wrap="square" rtlCol="0">
            <a:spAutoFit/>
          </a:bodyPr>
          <a:lstStyle/>
          <a:p>
            <a:r>
              <a:rPr lang="en-US" sz="2400" dirty="0">
                <a:latin typeface="+mj-lt"/>
              </a:rPr>
              <a:t>Some more details --</a:t>
            </a:r>
          </a:p>
        </p:txBody>
      </p:sp>
      <p:sp>
        <p:nvSpPr>
          <p:cNvPr id="5" name="TextBox 4">
            <a:extLst>
              <a:ext uri="{FF2B5EF4-FFF2-40B4-BE49-F238E27FC236}">
                <a16:creationId xmlns:a16="http://schemas.microsoft.com/office/drawing/2014/main" id="{4BF3DBD1-2FB6-11DF-D393-D331C4A6A62A}"/>
              </a:ext>
            </a:extLst>
          </p:cNvPr>
          <p:cNvSpPr txBox="1"/>
          <p:nvPr/>
        </p:nvSpPr>
        <p:spPr>
          <a:xfrm>
            <a:off x="3220280" y="5257800"/>
            <a:ext cx="361120" cy="461665"/>
          </a:xfrm>
          <a:prstGeom prst="rect">
            <a:avLst/>
          </a:prstGeom>
          <a:noFill/>
        </p:spPr>
        <p:txBody>
          <a:bodyPr wrap="square" rtlCol="0">
            <a:spAutoFit/>
          </a:bodyPr>
          <a:lstStyle/>
          <a:p>
            <a:r>
              <a:rPr lang="en-US" sz="2400" b="1" dirty="0">
                <a:latin typeface="+mj-lt"/>
              </a:rPr>
              <a:t>y</a:t>
            </a:r>
          </a:p>
        </p:txBody>
      </p:sp>
      <p:sp>
        <p:nvSpPr>
          <p:cNvPr id="18" name="TextBox 17">
            <a:extLst>
              <a:ext uri="{FF2B5EF4-FFF2-40B4-BE49-F238E27FC236}">
                <a16:creationId xmlns:a16="http://schemas.microsoft.com/office/drawing/2014/main" id="{4A16D98A-C875-B4D4-6242-5926FAC0AAEE}"/>
              </a:ext>
            </a:extLst>
          </p:cNvPr>
          <p:cNvSpPr txBox="1"/>
          <p:nvPr/>
        </p:nvSpPr>
        <p:spPr>
          <a:xfrm>
            <a:off x="1066800" y="2891135"/>
            <a:ext cx="361120" cy="461665"/>
          </a:xfrm>
          <a:prstGeom prst="rect">
            <a:avLst/>
          </a:prstGeom>
          <a:noFill/>
        </p:spPr>
        <p:txBody>
          <a:bodyPr wrap="square" rtlCol="0">
            <a:spAutoFit/>
          </a:bodyPr>
          <a:lstStyle/>
          <a:p>
            <a:r>
              <a:rPr lang="en-US" sz="2400" b="1" dirty="0">
                <a:latin typeface="+mj-lt"/>
              </a:rPr>
              <a:t>z</a:t>
            </a:r>
          </a:p>
        </p:txBody>
      </p:sp>
      <p:sp>
        <p:nvSpPr>
          <p:cNvPr id="19" name="TextBox 18">
            <a:extLst>
              <a:ext uri="{FF2B5EF4-FFF2-40B4-BE49-F238E27FC236}">
                <a16:creationId xmlns:a16="http://schemas.microsoft.com/office/drawing/2014/main" id="{B7670959-4EA6-ADDE-AB13-FAA6F2CD4D7B}"/>
              </a:ext>
            </a:extLst>
          </p:cNvPr>
          <p:cNvSpPr txBox="1"/>
          <p:nvPr/>
        </p:nvSpPr>
        <p:spPr>
          <a:xfrm>
            <a:off x="304800" y="6091535"/>
            <a:ext cx="36112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4354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name="Equation" r:id="rId2" imgW="2171520" imgH="1701720" progId="Equation.DSMT4">
                  <p:embed/>
                </p:oleObj>
              </mc:Choice>
              <mc:Fallback>
                <p:oleObj name="Equation" r:id="rId2" imgW="2171520" imgH="1701720" progId="Equation.DSMT4">
                  <p:embed/>
                  <p:pic>
                    <p:nvPicPr>
                      <p:cNvPr id="6" name="Object 5">
                        <a:extLst>
                          <a:ext uri="{FF2B5EF4-FFF2-40B4-BE49-F238E27FC236}">
                            <a16:creationId xmlns:a16="http://schemas.microsoft.com/office/drawing/2014/main" id="{A4B7CB88-6836-41CA-BF56-8205162C436B}"/>
                          </a:ext>
                        </a:extLst>
                      </p:cNvPr>
                      <p:cNvPicPr/>
                      <p:nvPr/>
                    </p:nvPicPr>
                    <p:blipFill>
                      <a:blip r:embed="rId3"/>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name="Equation" r:id="rId4" imgW="2260440" imgH="609480" progId="Equation.DSMT4">
                  <p:embed/>
                </p:oleObj>
              </mc:Choice>
              <mc:Fallback>
                <p:oleObj name="Equation" r:id="rId4" imgW="2260440" imgH="609480" progId="Equation.DSMT4">
                  <p:embed/>
                  <p:pic>
                    <p:nvPicPr>
                      <p:cNvPr id="7" name="Object 6">
                        <a:extLst>
                          <a:ext uri="{FF2B5EF4-FFF2-40B4-BE49-F238E27FC236}">
                            <a16:creationId xmlns:a16="http://schemas.microsoft.com/office/drawing/2014/main" id="{D56D2174-8E2A-44BA-806C-95E95E6BFD63}"/>
                          </a:ext>
                        </a:extLst>
                      </p:cNvPr>
                      <p:cNvPicPr/>
                      <p:nvPr/>
                    </p:nvPicPr>
                    <p:blipFill>
                      <a:blip r:embed="rId5"/>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extLst>
              <p:ext uri="{D42A27DB-BD31-4B8C-83A1-F6EECF244321}">
                <p14:modId xmlns:p14="http://schemas.microsoft.com/office/powerpoint/2010/main" val="671160017"/>
              </p:ext>
            </p:extLst>
          </p:nvPr>
        </p:nvGraphicFramePr>
        <p:xfrm>
          <a:off x="592138" y="4454525"/>
          <a:ext cx="3921125" cy="1795463"/>
        </p:xfrm>
        <a:graphic>
          <a:graphicData uri="http://schemas.openxmlformats.org/presentationml/2006/ole">
            <mc:AlternateContent xmlns:mc="http://schemas.openxmlformats.org/markup-compatibility/2006">
              <mc:Choice xmlns:v="urn:schemas-microsoft-com:vml" Requires="v">
                <p:oleObj name="Equation" r:id="rId6" imgW="2412720" imgH="1104840" progId="Equation.DSMT4">
                  <p:embed/>
                </p:oleObj>
              </mc:Choice>
              <mc:Fallback>
                <p:oleObj name="Equation" r:id="rId6" imgW="2412720" imgH="1104840" progId="Equation.DSMT4">
                  <p:embed/>
                  <p:pic>
                    <p:nvPicPr>
                      <p:cNvPr id="8" name="Object 7">
                        <a:extLst>
                          <a:ext uri="{FF2B5EF4-FFF2-40B4-BE49-F238E27FC236}">
                            <a16:creationId xmlns:a16="http://schemas.microsoft.com/office/drawing/2014/main" id="{D5DC06DD-981A-487E-9FD5-EE4261D32A80}"/>
                          </a:ext>
                        </a:extLst>
                      </p:cNvPr>
                      <p:cNvPicPr/>
                      <p:nvPr/>
                    </p:nvPicPr>
                    <p:blipFill>
                      <a:blip r:embed="rId7"/>
                      <a:stretch>
                        <a:fillRect/>
                      </a:stretch>
                    </p:blipFill>
                    <p:spPr>
                      <a:xfrm>
                        <a:off x="592138" y="4454525"/>
                        <a:ext cx="3921125" cy="17954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nvGraphicFramePr>
        <p:xfrm>
          <a:off x="4658162" y="4882531"/>
          <a:ext cx="3894138" cy="1138237"/>
        </p:xfrm>
        <a:graphic>
          <a:graphicData uri="http://schemas.openxmlformats.org/presentationml/2006/ole">
            <mc:AlternateContent xmlns:mc="http://schemas.openxmlformats.org/markup-compatibility/2006">
              <mc:Choice xmlns:v="urn:schemas-microsoft-com:vml" Requires="v">
                <p:oleObj name="Equation" r:id="rId8" imgW="1752480" imgH="469800" progId="Equation.DSMT4">
                  <p:embed/>
                </p:oleObj>
              </mc:Choice>
              <mc:Fallback>
                <p:oleObj name="Equation" r:id="rId8" imgW="1752480" imgH="469800" progId="Equation.DSMT4">
                  <p:embed/>
                  <p:pic>
                    <p:nvPicPr>
                      <p:cNvPr id="9" name="Object 8">
                        <a:extLst>
                          <a:ext uri="{FF2B5EF4-FFF2-40B4-BE49-F238E27FC236}">
                            <a16:creationId xmlns:a16="http://schemas.microsoft.com/office/drawing/2014/main" id="{820A9B28-0E1F-4F8A-B8C8-48F3570F00F9}"/>
                          </a:ext>
                        </a:extLst>
                      </p:cNvPr>
                      <p:cNvPicPr/>
                      <p:nvPr/>
                    </p:nvPicPr>
                    <p:blipFill>
                      <a:blip r:embed="rId9"/>
                      <a:stretch>
                        <a:fillRect/>
                      </a:stretch>
                    </p:blipFill>
                    <p:spPr>
                      <a:xfrm>
                        <a:off x="4658162" y="4882531"/>
                        <a:ext cx="3894138" cy="113823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Tree>
    <p:extLst>
      <p:ext uri="{BB962C8B-B14F-4D97-AF65-F5344CB8AC3E}">
        <p14:creationId xmlns:p14="http://schemas.microsoft.com/office/powerpoint/2010/main" val="139702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EAC29-B52C-492B-85B8-ECD3E68C2033}"/>
              </a:ext>
            </a:extLst>
          </p:cNvPr>
          <p:cNvPicPr>
            <a:picLocks noChangeAspect="1"/>
          </p:cNvPicPr>
          <p:nvPr/>
        </p:nvPicPr>
        <p:blipFill rotWithShape="1">
          <a:blip r:embed="rId2"/>
          <a:srcRect l="46636" t="4061" r="9486" b="12792"/>
          <a:stretch/>
        </p:blipFill>
        <p:spPr>
          <a:xfrm rot="20063380">
            <a:off x="3154333" y="2017604"/>
            <a:ext cx="4114800" cy="4953000"/>
          </a:xfrm>
          <a:prstGeom prst="rect">
            <a:avLst/>
          </a:prstGeom>
        </p:spPr>
      </p:pic>
      <p:sp>
        <p:nvSpPr>
          <p:cNvPr id="2" name="Date Placeholder 1">
            <a:extLst>
              <a:ext uri="{FF2B5EF4-FFF2-40B4-BE49-F238E27FC236}">
                <a16:creationId xmlns:a16="http://schemas.microsoft.com/office/drawing/2014/main" id="{D5878BB4-6858-493F-941A-70CB24667AF9}"/>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D696E671-C9C6-4DFF-B2CA-59B2596A525E}"/>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052A0279-9EE9-4948-934C-2219849EE2F5}"/>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79A2B713-364D-4524-ADB2-8A5E9F880C73}"/>
              </a:ext>
            </a:extLst>
          </p:cNvPr>
          <p:cNvSpPr txBox="1"/>
          <p:nvPr/>
        </p:nvSpPr>
        <p:spPr>
          <a:xfrm>
            <a:off x="0" y="76200"/>
            <a:ext cx="7543800" cy="1938992"/>
          </a:xfrm>
          <a:prstGeom prst="rect">
            <a:avLst/>
          </a:prstGeom>
          <a:noFill/>
        </p:spPr>
        <p:txBody>
          <a:bodyPr wrap="square" rtlCol="0">
            <a:spAutoFit/>
          </a:bodyPr>
          <a:lstStyle/>
          <a:p>
            <a:r>
              <a:rPr lang="en-US" sz="2400" dirty="0">
                <a:latin typeface="+mj-lt"/>
              </a:rPr>
              <a:t>What is the impact parameter?</a:t>
            </a:r>
          </a:p>
          <a:p>
            <a:endParaRPr lang="en-US" sz="2400" dirty="0">
              <a:latin typeface="+mj-lt"/>
            </a:endParaRPr>
          </a:p>
          <a:p>
            <a:pPr lvl="2"/>
            <a:r>
              <a:rPr lang="en-US" sz="2400" dirty="0">
                <a:latin typeface="+mj-lt"/>
              </a:rPr>
              <a:t>Briefly, a convenient distance that depends on the conserved energy and angular momentum of the process.</a:t>
            </a:r>
          </a:p>
        </p:txBody>
      </p:sp>
      <p:sp>
        <p:nvSpPr>
          <p:cNvPr id="7" name="Oval 6">
            <a:extLst>
              <a:ext uri="{FF2B5EF4-FFF2-40B4-BE49-F238E27FC236}">
                <a16:creationId xmlns:a16="http://schemas.microsoft.com/office/drawing/2014/main" id="{5CDBE2AF-2CFF-42C8-A261-A3D2B25C320B}"/>
              </a:ext>
            </a:extLst>
          </p:cNvPr>
          <p:cNvSpPr/>
          <p:nvPr/>
        </p:nvSpPr>
        <p:spPr>
          <a:xfrm>
            <a:off x="3276600" y="553429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BCC983-EA97-4081-837D-D704F00A034D}"/>
              </a:ext>
            </a:extLst>
          </p:cNvPr>
          <p:cNvSpPr>
            <a:spLocks noChangeAspect="1"/>
          </p:cNvSpPr>
          <p:nvPr/>
        </p:nvSpPr>
        <p:spPr>
          <a:xfrm>
            <a:off x="4568263" y="437962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B1D6C2-0057-448B-9D7B-98F33BE868BA}"/>
              </a:ext>
            </a:extLst>
          </p:cNvPr>
          <p:cNvCxnSpPr>
            <a:cxnSpLocks/>
          </p:cNvCxnSpPr>
          <p:nvPr/>
        </p:nvCxnSpPr>
        <p:spPr>
          <a:xfrm flipV="1">
            <a:off x="3449332" y="4455824"/>
            <a:ext cx="1228897" cy="1219199"/>
          </a:xfrm>
          <a:prstGeom prst="straightConnector1">
            <a:avLst/>
          </a:prstGeom>
          <a:ln w="50800">
            <a:solidFill>
              <a:srgbClr val="DA32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A9F09C-5FCF-4DAB-90AF-3E37BF96C30C}"/>
              </a:ext>
            </a:extLst>
          </p:cNvPr>
          <p:cNvCxnSpPr>
            <a:cxnSpLocks/>
          </p:cNvCxnSpPr>
          <p:nvPr/>
        </p:nvCxnSpPr>
        <p:spPr>
          <a:xfrm flipV="1">
            <a:off x="3376396" y="2167592"/>
            <a:ext cx="2491004" cy="3507431"/>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2704DD-2443-47E1-AAD2-59DAB1B1B427}"/>
              </a:ext>
            </a:extLst>
          </p:cNvPr>
          <p:cNvCxnSpPr>
            <a:cxnSpLocks/>
            <a:stCxn id="7" idx="6"/>
          </p:cNvCxnSpPr>
          <p:nvPr/>
        </p:nvCxnSpPr>
        <p:spPr>
          <a:xfrm>
            <a:off x="3581400" y="5686697"/>
            <a:ext cx="4267200" cy="152400"/>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3FE90B-F888-4F40-B22F-848E07B5EB6C}"/>
              </a:ext>
            </a:extLst>
          </p:cNvPr>
          <p:cNvCxnSpPr/>
          <p:nvPr/>
        </p:nvCxnSpPr>
        <p:spPr>
          <a:xfrm>
            <a:off x="8137467" y="5610496"/>
            <a:ext cx="0" cy="32899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6E1761-C056-46C3-841C-4DEA0AAA8E44}"/>
              </a:ext>
            </a:extLst>
          </p:cNvPr>
          <p:cNvSpPr txBox="1"/>
          <p:nvPr/>
        </p:nvSpPr>
        <p:spPr>
          <a:xfrm>
            <a:off x="8382000" y="5610496"/>
            <a:ext cx="457195" cy="461665"/>
          </a:xfrm>
          <a:prstGeom prst="rect">
            <a:avLst/>
          </a:prstGeom>
          <a:noFill/>
        </p:spPr>
        <p:txBody>
          <a:bodyPr wrap="square" rtlCol="0">
            <a:spAutoFit/>
          </a:bodyPr>
          <a:lstStyle/>
          <a:p>
            <a:r>
              <a:rPr lang="en-US" sz="2400" i="1" dirty="0">
                <a:latin typeface="+mj-lt"/>
              </a:rPr>
              <a:t>b</a:t>
            </a:r>
          </a:p>
        </p:txBody>
      </p:sp>
      <p:cxnSp>
        <p:nvCxnSpPr>
          <p:cNvPr id="26" name="Straight Arrow Connector 25">
            <a:extLst>
              <a:ext uri="{FF2B5EF4-FFF2-40B4-BE49-F238E27FC236}">
                <a16:creationId xmlns:a16="http://schemas.microsoft.com/office/drawing/2014/main" id="{1F4301F4-F6B5-4FE3-99F9-598386373A91}"/>
              </a:ext>
            </a:extLst>
          </p:cNvPr>
          <p:cNvCxnSpPr>
            <a:cxnSpLocks/>
          </p:cNvCxnSpPr>
          <p:nvPr/>
        </p:nvCxnSpPr>
        <p:spPr>
          <a:xfrm>
            <a:off x="5967196" y="1955349"/>
            <a:ext cx="281204" cy="2239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22EE36-5CE4-44E0-BE7B-13511A2F7EA4}"/>
              </a:ext>
            </a:extLst>
          </p:cNvPr>
          <p:cNvSpPr txBox="1"/>
          <p:nvPr/>
        </p:nvSpPr>
        <p:spPr>
          <a:xfrm>
            <a:off x="6107798" y="1605642"/>
            <a:ext cx="457195" cy="461665"/>
          </a:xfrm>
          <a:prstGeom prst="rect">
            <a:avLst/>
          </a:prstGeom>
          <a:noFill/>
        </p:spPr>
        <p:txBody>
          <a:bodyPr wrap="square" rtlCol="0">
            <a:spAutoFit/>
          </a:bodyPr>
          <a:lstStyle/>
          <a:p>
            <a:r>
              <a:rPr lang="en-US" sz="2400" i="1" dirty="0">
                <a:latin typeface="+mj-lt"/>
              </a:rPr>
              <a:t>b</a:t>
            </a:r>
          </a:p>
        </p:txBody>
      </p:sp>
      <p:graphicFrame>
        <p:nvGraphicFramePr>
          <p:cNvPr id="31" name="Object 30">
            <a:extLst>
              <a:ext uri="{FF2B5EF4-FFF2-40B4-BE49-F238E27FC236}">
                <a16:creationId xmlns:a16="http://schemas.microsoft.com/office/drawing/2014/main" id="{FEF14030-EB4D-4174-81D2-7F3948FE81A6}"/>
              </a:ext>
            </a:extLst>
          </p:cNvPr>
          <p:cNvGraphicFramePr>
            <a:graphicFrameLocks noChangeAspect="1"/>
          </p:cNvGraphicFramePr>
          <p:nvPr>
            <p:extLst>
              <p:ext uri="{D42A27DB-BD31-4B8C-83A1-F6EECF244321}">
                <p14:modId xmlns:p14="http://schemas.microsoft.com/office/powerpoint/2010/main" val="1015127557"/>
              </p:ext>
            </p:extLst>
          </p:nvPr>
        </p:nvGraphicFramePr>
        <p:xfrm>
          <a:off x="204788" y="2252663"/>
          <a:ext cx="4476750" cy="1857375"/>
        </p:xfrm>
        <a:graphic>
          <a:graphicData uri="http://schemas.openxmlformats.org/presentationml/2006/ole">
            <mc:AlternateContent xmlns:mc="http://schemas.openxmlformats.org/markup-compatibility/2006">
              <mc:Choice xmlns:v="urn:schemas-microsoft-com:vml" Requires="v">
                <p:oleObj name="Equation" r:id="rId3" imgW="2539800" imgH="1054080" progId="Equation.DSMT4">
                  <p:embed/>
                </p:oleObj>
              </mc:Choice>
              <mc:Fallback>
                <p:oleObj name="Equation" r:id="rId3" imgW="2539800" imgH="1054080" progId="Equation.DSMT4">
                  <p:embed/>
                  <p:pic>
                    <p:nvPicPr>
                      <p:cNvPr id="31" name="Object 30">
                        <a:extLst>
                          <a:ext uri="{FF2B5EF4-FFF2-40B4-BE49-F238E27FC236}">
                            <a16:creationId xmlns:a16="http://schemas.microsoft.com/office/drawing/2014/main" id="{FEF14030-EB4D-4174-81D2-7F3948FE81A6}"/>
                          </a:ext>
                        </a:extLst>
                      </p:cNvPr>
                      <p:cNvPicPr/>
                      <p:nvPr/>
                    </p:nvPicPr>
                    <p:blipFill>
                      <a:blip r:embed="rId4"/>
                      <a:stretch>
                        <a:fillRect/>
                      </a:stretch>
                    </p:blipFill>
                    <p:spPr>
                      <a:xfrm>
                        <a:off x="204788" y="2252663"/>
                        <a:ext cx="4476750" cy="1857375"/>
                      </a:xfrm>
                      <a:prstGeom prst="rect">
                        <a:avLst/>
                      </a:prstGeom>
                    </p:spPr>
                  </p:pic>
                </p:oleObj>
              </mc:Fallback>
            </mc:AlternateContent>
          </a:graphicData>
        </a:graphic>
      </p:graphicFrame>
    </p:spTree>
    <p:extLst>
      <p:ext uri="{BB962C8B-B14F-4D97-AF65-F5344CB8AC3E}">
        <p14:creationId xmlns:p14="http://schemas.microsoft.com/office/powerpoint/2010/main" val="24164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416320"/>
          </a:xfrm>
          <a:prstGeom prst="rect">
            <a:avLst/>
          </a:prstGeom>
          <a:noFill/>
        </p:spPr>
        <p:txBody>
          <a:bodyPr wrap="square" rtlCol="0">
            <a:spAutoFit/>
          </a:bodyPr>
          <a:lstStyle/>
          <a:p>
            <a:r>
              <a:rPr lang="en-US" sz="2400" dirty="0">
                <a:latin typeface="+mj-lt"/>
              </a:rPr>
              <a:t>Which of the following are true for a particle moving in a central potential field:</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143000" y="13252"/>
            <a:ext cx="4737596" cy="37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4626893" y="59069"/>
            <a:ext cx="431006" cy="52749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33558" y="338238"/>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E34A39EC-C1EC-7CFC-ED7A-9093DFC54E04}"/>
              </a:ext>
            </a:extLst>
          </p:cNvPr>
          <p:cNvSpPr txBox="1"/>
          <p:nvPr/>
        </p:nvSpPr>
        <p:spPr>
          <a:xfrm>
            <a:off x="457200" y="3906475"/>
            <a:ext cx="8229600" cy="2308324"/>
          </a:xfrm>
          <a:prstGeom prst="rect">
            <a:avLst/>
          </a:prstGeom>
          <a:noFill/>
        </p:spPr>
        <p:txBody>
          <a:bodyPr wrap="square" rtlCol="0">
            <a:spAutoFit/>
          </a:bodyPr>
          <a:lstStyle/>
          <a:p>
            <a:r>
              <a:rPr lang="en-US" sz="2400" dirty="0">
                <a:latin typeface="+mj-lt"/>
              </a:rPr>
              <a:t>Some reasons that scattering theory is useful:</a:t>
            </a:r>
          </a:p>
          <a:p>
            <a:pPr marL="457200" indent="-457200">
              <a:buFont typeface="+mj-lt"/>
              <a:buAutoNum type="arabicPeriod"/>
            </a:pPr>
            <a:r>
              <a:rPr lang="en-US" sz="2400" dirty="0">
                <a:latin typeface="+mj-lt"/>
              </a:rPr>
              <a:t>It allows comparison between measurement and theory</a:t>
            </a:r>
          </a:p>
          <a:p>
            <a:pPr marL="457200" indent="-457200">
              <a:buFont typeface="+mj-lt"/>
              <a:buAutoNum type="arabicPeriod"/>
            </a:pPr>
            <a:r>
              <a:rPr lang="en-US" sz="2400" dirty="0">
                <a:latin typeface="+mj-lt"/>
              </a:rPr>
              <a:t>The analysis depends on knowledge of the scattering particles when they are far apart</a:t>
            </a:r>
          </a:p>
          <a:p>
            <a:pPr marL="457200" indent="-457200">
              <a:buFont typeface="+mj-lt"/>
              <a:buAutoNum type="arabicPeriod"/>
            </a:pPr>
            <a:r>
              <a:rPr lang="en-US" sz="2400" dirty="0">
                <a:latin typeface="+mj-lt"/>
              </a:rPr>
              <a:t>The scattering results depend on the interparticle interactions</a:t>
            </a:r>
          </a:p>
        </p:txBody>
      </p:sp>
    </p:spTree>
    <p:extLst>
      <p:ext uri="{BB962C8B-B14F-4D97-AF65-F5344CB8AC3E}">
        <p14:creationId xmlns:p14="http://schemas.microsoft.com/office/powerpoint/2010/main" val="160246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19</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B4F9C-007C-2B81-B8C3-A3840C3259F2}"/>
              </a:ext>
            </a:extLst>
          </p:cNvPr>
          <p:cNvSpPr>
            <a:spLocks noGrp="1"/>
          </p:cNvSpPr>
          <p:nvPr>
            <p:ph type="dt" sz="half" idx="10"/>
          </p:nvPr>
        </p:nvSpPr>
        <p:spPr/>
        <p:txBody>
          <a:bodyPr/>
          <a:lstStyle/>
          <a:p>
            <a:r>
              <a:rPr lang="en-US"/>
              <a:t>9/23/2024</a:t>
            </a:r>
            <a:endParaRPr lang="en-US" dirty="0"/>
          </a:p>
        </p:txBody>
      </p:sp>
      <p:sp>
        <p:nvSpPr>
          <p:cNvPr id="3" name="Footer Placeholder 2">
            <a:extLst>
              <a:ext uri="{FF2B5EF4-FFF2-40B4-BE49-F238E27FC236}">
                <a16:creationId xmlns:a16="http://schemas.microsoft.com/office/drawing/2014/main" id="{3370FFB1-95B7-9F5D-A59E-FDCAE87E0972}"/>
              </a:ext>
            </a:extLst>
          </p:cNvPr>
          <p:cNvSpPr>
            <a:spLocks noGrp="1"/>
          </p:cNvSpPr>
          <p:nvPr>
            <p:ph type="ftr" sz="quarter" idx="11"/>
          </p:nvPr>
        </p:nvSpPr>
        <p:spPr/>
        <p:txBody>
          <a:bodyPr/>
          <a:lstStyle/>
          <a:p>
            <a:r>
              <a:rPr lang="en-US"/>
              <a:t>PHY 711  Fall 2024 -- Lecture 13</a:t>
            </a:r>
            <a:endParaRPr lang="en-US" dirty="0"/>
          </a:p>
        </p:txBody>
      </p:sp>
      <p:sp>
        <p:nvSpPr>
          <p:cNvPr id="4" name="Slide Number Placeholder 3">
            <a:extLst>
              <a:ext uri="{FF2B5EF4-FFF2-40B4-BE49-F238E27FC236}">
                <a16:creationId xmlns:a16="http://schemas.microsoft.com/office/drawing/2014/main" id="{9DB3F74E-F6BD-F045-DE81-3DB3395F12AE}"/>
              </a:ext>
            </a:extLst>
          </p:cNvPr>
          <p:cNvSpPr>
            <a:spLocks noGrp="1"/>
          </p:cNvSpPr>
          <p:nvPr>
            <p:ph type="sldNum" sz="quarter" idx="12"/>
          </p:nvPr>
        </p:nvSpPr>
        <p:spPr/>
        <p:txBody>
          <a:bodyPr/>
          <a:lstStyle/>
          <a:p>
            <a:fld id="{CE368B07-CEBF-4C80-90AF-53B34FA04CF3}" type="slidenum">
              <a:rPr lang="en-US" smtClean="0"/>
              <a:pPr/>
              <a:t>2</a:t>
            </a:fld>
            <a:endParaRPr lang="en-US" dirty="0"/>
          </a:p>
        </p:txBody>
      </p:sp>
      <p:sp>
        <p:nvSpPr>
          <p:cNvPr id="5" name="TextBox 4">
            <a:extLst>
              <a:ext uri="{FF2B5EF4-FFF2-40B4-BE49-F238E27FC236}">
                <a16:creationId xmlns:a16="http://schemas.microsoft.com/office/drawing/2014/main" id="{96C6A4D7-C988-6E87-2E8E-972E3D6AD860}"/>
              </a:ext>
            </a:extLst>
          </p:cNvPr>
          <p:cNvSpPr txBox="1"/>
          <p:nvPr/>
        </p:nvSpPr>
        <p:spPr>
          <a:xfrm>
            <a:off x="228600" y="304800"/>
            <a:ext cx="8382000" cy="3354765"/>
          </a:xfrm>
          <a:prstGeom prst="rect">
            <a:avLst/>
          </a:prstGeom>
          <a:noFill/>
        </p:spPr>
        <p:txBody>
          <a:bodyPr wrap="square" rtlCol="0">
            <a:spAutoFit/>
          </a:bodyPr>
          <a:lstStyle/>
          <a:p>
            <a:r>
              <a:rPr lang="en-US" sz="2400" dirty="0">
                <a:latin typeface="+mj-lt"/>
              </a:rPr>
              <a:t>Your questions</a:t>
            </a:r>
          </a:p>
          <a:p>
            <a:r>
              <a:rPr lang="en-US" sz="2400" dirty="0">
                <a:latin typeface="+mj-lt"/>
              </a:rPr>
              <a:t>From Thomas</a:t>
            </a:r>
          </a:p>
          <a:p>
            <a:r>
              <a:rPr lang="en-US" sz="2000" b="0" i="0" dirty="0">
                <a:solidFill>
                  <a:srgbClr val="222222"/>
                </a:solidFill>
                <a:effectLst/>
                <a:latin typeface="Arial" panose="020B0604020202020204" pitchFamily="34" charset="0"/>
              </a:rPr>
              <a:t>What is the </a:t>
            </a:r>
            <a:r>
              <a:rPr lang="en-US" sz="2000" b="0" i="0" dirty="0" err="1">
                <a:solidFill>
                  <a:srgbClr val="222222"/>
                </a:solidFill>
                <a:effectLst/>
                <a:latin typeface="Arial" panose="020B0604020202020204" pitchFamily="34" charset="0"/>
              </a:rPr>
              <a:t>lennard</a:t>
            </a:r>
            <a:r>
              <a:rPr lang="en-US" sz="2000" b="0" i="0" dirty="0">
                <a:solidFill>
                  <a:srgbClr val="222222"/>
                </a:solidFill>
                <a:effectLst/>
                <a:latin typeface="Arial" panose="020B0604020202020204" pitchFamily="34" charset="0"/>
              </a:rPr>
              <a:t>-jones potential used for? Slide 20 how do you calculate the cross section for quantum scattering events?</a:t>
            </a:r>
          </a:p>
          <a:p>
            <a:endParaRPr lang="en-US" sz="20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From Julia</a:t>
            </a:r>
          </a:p>
          <a:p>
            <a:r>
              <a:rPr lang="en-US" sz="2000" b="0" i="0" dirty="0">
                <a:solidFill>
                  <a:srgbClr val="222222"/>
                </a:solidFill>
                <a:effectLst/>
                <a:latin typeface="Arial" panose="020B0604020202020204" pitchFamily="34" charset="0"/>
              </a:rPr>
              <a:t>My question is what if the assumptions on slide 24 aren't true? For example, what if the target particle isn't much more massive than the scattering particle? Would there be a way to change the setup of a scattering problem to solve it?</a:t>
            </a:r>
            <a:endParaRPr lang="en-US" sz="2000" dirty="0">
              <a:latin typeface="+mj-lt"/>
            </a:endParaRPr>
          </a:p>
        </p:txBody>
      </p:sp>
    </p:spTree>
    <p:extLst>
      <p:ext uri="{BB962C8B-B14F-4D97-AF65-F5344CB8AC3E}">
        <p14:creationId xmlns:p14="http://schemas.microsoft.com/office/powerpoint/2010/main" val="2224824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5" name="Object 4"/>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7" name="Object 6"/>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15" name="Object 14"/>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7" name="Object 6"/>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15" name="Object 14"/>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11" name="Object 10"/>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12" name="Object 11"/>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13" name="Object 12"/>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14" name="Object 13"/>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15" name="Object 14"/>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046B7-488F-37C7-CC58-311C2A6EE39C}"/>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2EB4286F-DFC7-4514-3ECC-2F6B6C284CAA}"/>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3192AE76-15CF-0AFA-C679-87B653E33669}"/>
              </a:ext>
            </a:extLst>
          </p:cNvPr>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a:extLst>
              <a:ext uri="{FF2B5EF4-FFF2-40B4-BE49-F238E27FC236}">
                <a16:creationId xmlns:a16="http://schemas.microsoft.com/office/drawing/2014/main" id="{4AF46713-E2B8-9494-955B-488B10853C38}"/>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6" name="Picture 5">
            <a:extLst>
              <a:ext uri="{FF2B5EF4-FFF2-40B4-BE49-F238E27FC236}">
                <a16:creationId xmlns:a16="http://schemas.microsoft.com/office/drawing/2014/main" id="{D3EDE8C8-690B-0F7E-7EE1-D186E882B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7" name="Object 6">
            <a:extLst>
              <a:ext uri="{FF2B5EF4-FFF2-40B4-BE49-F238E27FC236}">
                <a16:creationId xmlns:a16="http://schemas.microsoft.com/office/drawing/2014/main" id="{96EB5A8A-B26E-DABD-4C7C-0B1241C911B6}"/>
              </a:ext>
            </a:extLst>
          </p:cNvPr>
          <p:cNvGraphicFramePr>
            <a:graphicFrameLocks noChangeAspect="1"/>
          </p:cNvGraphicFramePr>
          <p:nvPr>
            <p:extLst>
              <p:ext uri="{D42A27DB-BD31-4B8C-83A1-F6EECF244321}">
                <p14:modId xmlns:p14="http://schemas.microsoft.com/office/powerpoint/2010/main" val="934957719"/>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9" name="Object 8">
                        <a:extLst>
                          <a:ext uri="{FF2B5EF4-FFF2-40B4-BE49-F238E27FC236}">
                            <a16:creationId xmlns:a16="http://schemas.microsoft.com/office/drawing/2014/main" id="{0D3D3D52-A5FB-4B44-88E5-E43D57D3A8B7}"/>
                          </a:ext>
                        </a:extLst>
                      </p:cNvPr>
                      <p:cNvPicPr/>
                      <p:nvPr/>
                    </p:nvPicPr>
                    <p:blipFill>
                      <a:blip r:embed="rId4"/>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8" name="Straight Connector 7">
            <a:extLst>
              <a:ext uri="{FF2B5EF4-FFF2-40B4-BE49-F238E27FC236}">
                <a16:creationId xmlns:a16="http://schemas.microsoft.com/office/drawing/2014/main" id="{EBB921B5-9C72-1457-C7F3-999EDD82FFE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3ED90D3-A884-CFCE-8EBA-CE0F289F7CD8}"/>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EA511C-D774-6EB1-5A17-FFF65D9362AA}"/>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9364A71-6FC4-44F5-4A97-DB0FC2E83671}"/>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2" name="Object 11">
            <a:extLst>
              <a:ext uri="{FF2B5EF4-FFF2-40B4-BE49-F238E27FC236}">
                <a16:creationId xmlns:a16="http://schemas.microsoft.com/office/drawing/2014/main" id="{E33328AB-9721-4488-E120-D90D0956E1E2}"/>
              </a:ext>
            </a:extLst>
          </p:cNvPr>
          <p:cNvGraphicFramePr>
            <a:graphicFrameLocks noChangeAspect="1"/>
          </p:cNvGraphicFramePr>
          <p:nvPr>
            <p:extLst>
              <p:ext uri="{D42A27DB-BD31-4B8C-83A1-F6EECF244321}">
                <p14:modId xmlns:p14="http://schemas.microsoft.com/office/powerpoint/2010/main" val="836646192"/>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name="Equation" r:id="rId5" imgW="404078" imgH="564102" progId="Equation.DSMT4">
                  <p:embed/>
                </p:oleObj>
              </mc:Choice>
              <mc:Fallback>
                <p:oleObj name="Equation" r:id="rId5" imgW="404078" imgH="564102" progId="Equation.DSMT4">
                  <p:embed/>
                  <p:pic>
                    <p:nvPicPr>
                      <p:cNvPr id="17" name="Object 16">
                        <a:extLst>
                          <a:ext uri="{FF2B5EF4-FFF2-40B4-BE49-F238E27FC236}">
                            <a16:creationId xmlns:a16="http://schemas.microsoft.com/office/drawing/2014/main" id="{6E1BD629-2963-43E2-9F29-3AA7038521CF}"/>
                          </a:ext>
                        </a:extLst>
                      </p:cNvPr>
                      <p:cNvPicPr/>
                      <p:nvPr/>
                    </p:nvPicPr>
                    <p:blipFill>
                      <a:blip r:embed="rId6"/>
                      <a:stretch>
                        <a:fillRect/>
                      </a:stretch>
                    </p:blipFill>
                    <p:spPr>
                      <a:xfrm>
                        <a:off x="3810000" y="4876800"/>
                        <a:ext cx="404813" cy="5635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593F497-4D1E-3CA1-6F9C-61EC49AC0038}"/>
              </a:ext>
            </a:extLst>
          </p:cNvPr>
          <p:cNvGraphicFramePr>
            <a:graphicFrameLocks noChangeAspect="1"/>
          </p:cNvGraphicFramePr>
          <p:nvPr>
            <p:extLst>
              <p:ext uri="{D42A27DB-BD31-4B8C-83A1-F6EECF244321}">
                <p14:modId xmlns:p14="http://schemas.microsoft.com/office/powerpoint/2010/main" val="3112323102"/>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name="Equation" r:id="rId7" imgW="190440" imgH="177480" progId="Equation.DSMT4">
                  <p:embed/>
                </p:oleObj>
              </mc:Choice>
              <mc:Fallback>
                <p:oleObj name="Equation" r:id="rId7" imgW="190440" imgH="177480" progId="Equation.DSMT4">
                  <p:embed/>
                  <p:pic>
                    <p:nvPicPr>
                      <p:cNvPr id="18" name="Object 17">
                        <a:extLst>
                          <a:ext uri="{FF2B5EF4-FFF2-40B4-BE49-F238E27FC236}">
                            <a16:creationId xmlns:a16="http://schemas.microsoft.com/office/drawing/2014/main" id="{D73EE9BD-E7C8-49AC-8299-49BAE5C428A9}"/>
                          </a:ext>
                        </a:extLst>
                      </p:cNvPr>
                      <p:cNvPicPr/>
                      <p:nvPr/>
                    </p:nvPicPr>
                    <p:blipFill>
                      <a:blip r:embed="rId8"/>
                      <a:stretch>
                        <a:fillRect/>
                      </a:stretch>
                    </p:blipFill>
                    <p:spPr>
                      <a:xfrm>
                        <a:off x="3124200" y="4876800"/>
                        <a:ext cx="456636" cy="426194"/>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AEA2F357-7D91-3BA7-3111-099102A61990}"/>
              </a:ext>
            </a:extLst>
          </p:cNvPr>
          <p:cNvGraphicFramePr>
            <a:graphicFrameLocks noChangeAspect="1"/>
          </p:cNvGraphicFramePr>
          <p:nvPr>
            <p:extLst>
              <p:ext uri="{D42A27DB-BD31-4B8C-83A1-F6EECF244321}">
                <p14:modId xmlns:p14="http://schemas.microsoft.com/office/powerpoint/2010/main" val="2467304740"/>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name="Equation" r:id="rId9" imgW="434433" imgH="411480" progId="Equation.DSMT4">
                  <p:embed/>
                </p:oleObj>
              </mc:Choice>
              <mc:Fallback>
                <p:oleObj name="Equation" r:id="rId9" imgW="434433" imgH="411480" progId="Equation.DSMT4">
                  <p:embed/>
                  <p:pic>
                    <p:nvPicPr>
                      <p:cNvPr id="20" name="Object 19">
                        <a:extLst>
                          <a:ext uri="{FF2B5EF4-FFF2-40B4-BE49-F238E27FC236}">
                            <a16:creationId xmlns:a16="http://schemas.microsoft.com/office/drawing/2014/main" id="{94FDD639-370A-44C7-A33A-7A1C1C525C83}"/>
                          </a:ext>
                        </a:extLst>
                      </p:cNvPr>
                      <p:cNvPicPr/>
                      <p:nvPr/>
                    </p:nvPicPr>
                    <p:blipFill>
                      <a:blip r:embed="rId10"/>
                      <a:stretch>
                        <a:fillRect/>
                      </a:stretch>
                    </p:blipFill>
                    <p:spPr>
                      <a:xfrm>
                        <a:off x="2895600" y="5380037"/>
                        <a:ext cx="434975" cy="411163"/>
                      </a:xfrm>
                      <a:prstGeom prst="rect">
                        <a:avLst/>
                      </a:prstGeom>
                    </p:spPr>
                  </p:pic>
                </p:oleObj>
              </mc:Fallback>
            </mc:AlternateContent>
          </a:graphicData>
        </a:graphic>
      </p:graphicFrame>
      <p:cxnSp>
        <p:nvCxnSpPr>
          <p:cNvPr id="15" name="Straight Connector 14">
            <a:extLst>
              <a:ext uri="{FF2B5EF4-FFF2-40B4-BE49-F238E27FC236}">
                <a16:creationId xmlns:a16="http://schemas.microsoft.com/office/drawing/2014/main" id="{51B9972B-7647-3E9D-985E-0882186B34E3}"/>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B8D37F-1321-BCC4-4C10-5E61E847CCB2}"/>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17" name="Object 16">
            <a:extLst>
              <a:ext uri="{FF2B5EF4-FFF2-40B4-BE49-F238E27FC236}">
                <a16:creationId xmlns:a16="http://schemas.microsoft.com/office/drawing/2014/main" id="{E970EEC0-5528-1C42-FB50-2DEC1A648DEB}"/>
              </a:ext>
            </a:extLst>
          </p:cNvPr>
          <p:cNvGraphicFramePr>
            <a:graphicFrameLocks noChangeAspect="1"/>
          </p:cNvGraphicFramePr>
          <p:nvPr>
            <p:extLst>
              <p:ext uri="{D42A27DB-BD31-4B8C-83A1-F6EECF244321}">
                <p14:modId xmlns:p14="http://schemas.microsoft.com/office/powerpoint/2010/main" val="1436213920"/>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name="Equation" r:id="rId11" imgW="1714320" imgH="634680" progId="Equation.DSMT4">
                  <p:embed/>
                </p:oleObj>
              </mc:Choice>
              <mc:Fallback>
                <p:oleObj name="Equation" r:id="rId11" imgW="1714320" imgH="634680" progId="Equation.DSMT4">
                  <p:embed/>
                  <p:pic>
                    <p:nvPicPr>
                      <p:cNvPr id="27" name="Object 26">
                        <a:extLst>
                          <a:ext uri="{FF2B5EF4-FFF2-40B4-BE49-F238E27FC236}">
                            <a16:creationId xmlns:a16="http://schemas.microsoft.com/office/drawing/2014/main" id="{93585053-7001-4FA7-AEA1-AE8C48FE9CF2}"/>
                          </a:ext>
                        </a:extLst>
                      </p:cNvPr>
                      <p:cNvPicPr/>
                      <p:nvPr/>
                    </p:nvPicPr>
                    <p:blipFill>
                      <a:blip r:embed="rId12"/>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188163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7"/>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13" name="Object 12"/>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14" name="Object 13"/>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25</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C67DC-1FB7-137F-E0D0-F54730A3725D}"/>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44D691A0-A0B5-14F0-F619-9B7E3A7FCF5C}"/>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8F43904A-00D2-987F-7FF0-3262C1EDDA35}"/>
              </a:ext>
            </a:extLst>
          </p:cNvPr>
          <p:cNvSpPr>
            <a:spLocks noGrp="1"/>
          </p:cNvSpPr>
          <p:nvPr>
            <p:ph type="sldNum" sz="quarter" idx="12"/>
          </p:nvPr>
        </p:nvSpPr>
        <p:spPr/>
        <p:txBody>
          <a:bodyPr/>
          <a:lstStyle/>
          <a:p>
            <a:fld id="{CE368B07-CEBF-4C80-90AF-53B34FA04CF3}" type="slidenum">
              <a:rPr lang="en-US" smtClean="0"/>
              <a:t>26</a:t>
            </a:fld>
            <a:endParaRPr lang="en-US"/>
          </a:p>
        </p:txBody>
      </p:sp>
      <p:pic>
        <p:nvPicPr>
          <p:cNvPr id="5" name="Picture 4">
            <a:extLst>
              <a:ext uri="{FF2B5EF4-FFF2-40B4-BE49-F238E27FC236}">
                <a16:creationId xmlns:a16="http://schemas.microsoft.com/office/drawing/2014/main" id="{DE2CE361-CFAB-63DF-B177-B5DD0511C99C}"/>
              </a:ext>
            </a:extLst>
          </p:cNvPr>
          <p:cNvPicPr>
            <a:picLocks noChangeAspect="1"/>
          </p:cNvPicPr>
          <p:nvPr/>
        </p:nvPicPr>
        <p:blipFill>
          <a:blip r:embed="rId2"/>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BE03F6D3-5412-98F2-47AD-41020503350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7" name="TextBox 6">
            <a:extLst>
              <a:ext uri="{FF2B5EF4-FFF2-40B4-BE49-F238E27FC236}">
                <a16:creationId xmlns:a16="http://schemas.microsoft.com/office/drawing/2014/main" id="{7F6C463F-2276-75AA-1321-9FF5869AC87B}"/>
              </a:ext>
            </a:extLst>
          </p:cNvPr>
          <p:cNvSpPr txBox="1"/>
          <p:nvPr/>
        </p:nvSpPr>
        <p:spPr>
          <a:xfrm rot="16200000">
            <a:off x="954733" y="2893368"/>
            <a:ext cx="1143000" cy="461665"/>
          </a:xfrm>
          <a:prstGeom prst="rect">
            <a:avLst/>
          </a:prstGeom>
          <a:noFill/>
        </p:spPr>
        <p:txBody>
          <a:bodyPr wrap="square" rtlCol="0">
            <a:spAutoFit/>
          </a:bodyPr>
          <a:lstStyle/>
          <a:p>
            <a:r>
              <a:rPr lang="en-US" sz="2400" i="1" dirty="0">
                <a:latin typeface="+mj-lt"/>
              </a:rPr>
              <a:t>V(r)/V</a:t>
            </a:r>
            <a:r>
              <a:rPr lang="en-US" sz="2400" i="1" baseline="-25000" dirty="0">
                <a:latin typeface="+mj-lt"/>
              </a:rPr>
              <a:t>0</a:t>
            </a:r>
            <a:endParaRPr lang="en-US" sz="2400" i="1" dirty="0">
              <a:latin typeface="+mj-lt"/>
            </a:endParaRPr>
          </a:p>
        </p:txBody>
      </p:sp>
      <p:sp>
        <p:nvSpPr>
          <p:cNvPr id="8" name="Arrow: Up 7">
            <a:extLst>
              <a:ext uri="{FF2B5EF4-FFF2-40B4-BE49-F238E27FC236}">
                <a16:creationId xmlns:a16="http://schemas.microsoft.com/office/drawing/2014/main" id="{FE810599-2924-0C50-9ECC-6BB99C9DE87A}"/>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A944B8B6-9D30-D73F-47C5-9EBDB3061414}"/>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F0B81B-7797-CC05-26C1-A9CA6B93E50F}"/>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1" name="Straight Arrow Connector 10">
            <a:extLst>
              <a:ext uri="{FF2B5EF4-FFF2-40B4-BE49-F238E27FC236}">
                <a16:creationId xmlns:a16="http://schemas.microsoft.com/office/drawing/2014/main" id="{1CB461F9-B0F6-B7B3-371D-AC871744768A}"/>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D96D3ED-6DEE-465E-5B86-5E9E3709DF42}"/>
              </a:ext>
            </a:extLst>
          </p:cNvPr>
          <p:cNvSpPr txBox="1"/>
          <p:nvPr/>
        </p:nvSpPr>
        <p:spPr>
          <a:xfrm>
            <a:off x="304800" y="228600"/>
            <a:ext cx="7772400" cy="830997"/>
          </a:xfrm>
          <a:prstGeom prst="rect">
            <a:avLst/>
          </a:prstGeom>
          <a:noFill/>
        </p:spPr>
        <p:txBody>
          <a:bodyPr wrap="square" rtlCol="0">
            <a:spAutoFit/>
          </a:bodyPr>
          <a:lstStyle/>
          <a:p>
            <a:r>
              <a:rPr lang="en-US" sz="2400" dirty="0">
                <a:latin typeface="+mj-lt"/>
              </a:rPr>
              <a:t>A typical energy diagram, can help the analysis of the particle motion:</a:t>
            </a:r>
          </a:p>
        </p:txBody>
      </p:sp>
    </p:spTree>
    <p:extLst>
      <p:ext uri="{BB962C8B-B14F-4D97-AF65-F5344CB8AC3E}">
        <p14:creationId xmlns:p14="http://schemas.microsoft.com/office/powerpoint/2010/main" val="3769714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4F526-B18B-F62A-187E-F83B3765962A}"/>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9EB6EC64-F654-ED67-961E-C2756C9CF02B}"/>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5C6B0437-BC38-E5FD-93DC-7FBB043843F4}"/>
              </a:ext>
            </a:extLst>
          </p:cNvPr>
          <p:cNvSpPr>
            <a:spLocks noGrp="1"/>
          </p:cNvSpPr>
          <p:nvPr>
            <p:ph type="sldNum" sz="quarter" idx="12"/>
          </p:nvPr>
        </p:nvSpPr>
        <p:spPr/>
        <p:txBody>
          <a:bodyPr/>
          <a:lstStyle/>
          <a:p>
            <a:fld id="{CE368B07-CEBF-4C80-90AF-53B34FA04CF3}" type="slidenum">
              <a:rPr lang="en-US" smtClean="0"/>
              <a:t>27</a:t>
            </a:fld>
            <a:endParaRPr lang="en-US"/>
          </a:p>
        </p:txBody>
      </p:sp>
      <p:graphicFrame>
        <p:nvGraphicFramePr>
          <p:cNvPr id="5" name="Object 4">
            <a:extLst>
              <a:ext uri="{FF2B5EF4-FFF2-40B4-BE49-F238E27FC236}">
                <a16:creationId xmlns:a16="http://schemas.microsoft.com/office/drawing/2014/main" id="{1A0E5AD6-75FB-16AE-C7DD-B9FEC83166EC}"/>
              </a:ext>
            </a:extLst>
          </p:cNvPr>
          <p:cNvGraphicFramePr>
            <a:graphicFrameLocks noChangeAspect="1"/>
          </p:cNvGraphicFramePr>
          <p:nvPr>
            <p:extLst>
              <p:ext uri="{D42A27DB-BD31-4B8C-83A1-F6EECF244321}">
                <p14:modId xmlns:p14="http://schemas.microsoft.com/office/powerpoint/2010/main" val="3186498704"/>
              </p:ext>
            </p:extLst>
          </p:nvPr>
        </p:nvGraphicFramePr>
        <p:xfrm>
          <a:off x="1752600" y="2514600"/>
          <a:ext cx="3894137" cy="1138237"/>
        </p:xfrm>
        <a:graphic>
          <a:graphicData uri="http://schemas.openxmlformats.org/presentationml/2006/ole">
            <mc:AlternateContent xmlns:mc="http://schemas.openxmlformats.org/markup-compatibility/2006">
              <mc:Choice xmlns:v="urn:schemas-microsoft-com:vml" Requires="v">
                <p:oleObj name="Equation" r:id="rId2" imgW="3894116" imgH="1138510" progId="Equation.DSMT4">
                  <p:embed/>
                </p:oleObj>
              </mc:Choice>
              <mc:Fallback>
                <p:oleObj name="Equation" r:id="rId2" imgW="3894116" imgH="1138510" progId="Equation.DSMT4">
                  <p:embed/>
                  <p:pic>
                    <p:nvPicPr>
                      <p:cNvPr id="0" name=""/>
                      <p:cNvPicPr/>
                      <p:nvPr/>
                    </p:nvPicPr>
                    <p:blipFill>
                      <a:blip r:embed="rId3"/>
                      <a:stretch>
                        <a:fillRect/>
                      </a:stretch>
                    </p:blipFill>
                    <p:spPr>
                      <a:xfrm>
                        <a:off x="1752600" y="2514600"/>
                        <a:ext cx="3894137" cy="11382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5269599-F55C-B885-C539-C53BF5CE8124}"/>
              </a:ext>
            </a:extLst>
          </p:cNvPr>
          <p:cNvGraphicFramePr>
            <a:graphicFrameLocks noChangeAspect="1"/>
          </p:cNvGraphicFramePr>
          <p:nvPr>
            <p:extLst>
              <p:ext uri="{D42A27DB-BD31-4B8C-83A1-F6EECF244321}">
                <p14:modId xmlns:p14="http://schemas.microsoft.com/office/powerpoint/2010/main" val="2313260580"/>
              </p:ext>
            </p:extLst>
          </p:nvPr>
        </p:nvGraphicFramePr>
        <p:xfrm>
          <a:off x="380999" y="228600"/>
          <a:ext cx="8440271" cy="2133600"/>
        </p:xfrm>
        <a:graphic>
          <a:graphicData uri="http://schemas.openxmlformats.org/presentationml/2006/ole">
            <mc:AlternateContent xmlns:mc="http://schemas.openxmlformats.org/markup-compatibility/2006">
              <mc:Choice xmlns:v="urn:schemas-microsoft-com:vml" Requires="v">
                <p:oleObj name="Equation" r:id="rId4" imgW="3416040" imgH="863280" progId="Equation.DSMT4">
                  <p:embed/>
                </p:oleObj>
              </mc:Choice>
              <mc:Fallback>
                <p:oleObj name="Equation" r:id="rId4" imgW="3416040" imgH="863280" progId="Equation.DSMT4">
                  <p:embed/>
                  <p:pic>
                    <p:nvPicPr>
                      <p:cNvPr id="0" name=""/>
                      <p:cNvPicPr/>
                      <p:nvPr/>
                    </p:nvPicPr>
                    <p:blipFill>
                      <a:blip r:embed="rId5"/>
                      <a:stretch>
                        <a:fillRect/>
                      </a:stretch>
                    </p:blipFill>
                    <p:spPr>
                      <a:xfrm>
                        <a:off x="380999" y="228600"/>
                        <a:ext cx="8440271" cy="21336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BE00D2B-4B1F-1F7F-AEC1-8AE7F71BA04D}"/>
              </a:ext>
            </a:extLst>
          </p:cNvPr>
          <p:cNvSpPr txBox="1"/>
          <p:nvPr/>
        </p:nvSpPr>
        <p:spPr>
          <a:xfrm>
            <a:off x="609600" y="4114800"/>
            <a:ext cx="7620000" cy="1938992"/>
          </a:xfrm>
          <a:prstGeom prst="rect">
            <a:avLst/>
          </a:prstGeom>
          <a:noFill/>
        </p:spPr>
        <p:txBody>
          <a:bodyPr wrap="square" rtlCol="0">
            <a:spAutoFit/>
          </a:bodyPr>
          <a:lstStyle/>
          <a:p>
            <a:r>
              <a:rPr lang="en-US" sz="2400" dirty="0">
                <a:latin typeface="+mj-lt"/>
              </a:rPr>
              <a:t>In the next few lectures we will</a:t>
            </a:r>
          </a:p>
          <a:p>
            <a:pPr marL="457200" indent="-457200">
              <a:buAutoNum type="arabicPeriod"/>
            </a:pPr>
            <a:r>
              <a:rPr lang="en-US" sz="2400" dirty="0">
                <a:latin typeface="+mj-lt"/>
              </a:rPr>
              <a:t>Discuss the extension of these ideas to the case where the interacting particle is not necessarily massive.</a:t>
            </a:r>
          </a:p>
          <a:p>
            <a:pPr marL="457200" indent="-457200">
              <a:buAutoNum type="arabicPeriod"/>
            </a:pPr>
            <a:r>
              <a:rPr lang="en-US" sz="2400" dirty="0">
                <a:latin typeface="+mj-lt"/>
              </a:rPr>
              <a:t>“Derive” the famous Rutherford </a:t>
            </a:r>
            <a:r>
              <a:rPr lang="en-US" sz="2400">
                <a:latin typeface="+mj-lt"/>
              </a:rPr>
              <a:t>scattering formula.</a:t>
            </a:r>
            <a:endParaRPr lang="en-US" sz="2400" dirty="0">
              <a:latin typeface="+mj-lt"/>
            </a:endParaRPr>
          </a:p>
        </p:txBody>
      </p:sp>
    </p:spTree>
    <p:extLst>
      <p:ext uri="{BB962C8B-B14F-4D97-AF65-F5344CB8AC3E}">
        <p14:creationId xmlns:p14="http://schemas.microsoft.com/office/powerpoint/2010/main" val="236490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F1DF1-5DB0-CE70-75F3-F694F9D9D021}"/>
              </a:ext>
            </a:extLst>
          </p:cNvPr>
          <p:cNvPicPr>
            <a:picLocks noChangeAspect="1"/>
          </p:cNvPicPr>
          <p:nvPr/>
        </p:nvPicPr>
        <p:blipFill rotWithShape="1">
          <a:blip r:embed="rId3"/>
          <a:srcRect t="2393"/>
          <a:stretch/>
        </p:blipFill>
        <p:spPr>
          <a:xfrm>
            <a:off x="254184" y="304800"/>
            <a:ext cx="8544059" cy="6079048"/>
          </a:xfrm>
          <a:prstGeom prst="rect">
            <a:avLst/>
          </a:prstGeom>
        </p:spPr>
      </p:pic>
      <p:sp>
        <p:nvSpPr>
          <p:cNvPr id="2" name="Date Placeholder 1"/>
          <p:cNvSpPr>
            <a:spLocks noGrp="1"/>
          </p:cNvSpPr>
          <p:nvPr>
            <p:ph type="dt" sz="half" idx="10"/>
          </p:nvPr>
        </p:nvSpPr>
        <p:spPr/>
        <p:txBody>
          <a:bodyPr/>
          <a:lstStyle/>
          <a:p>
            <a:r>
              <a:rPr lang="en-US"/>
              <a:t>9/23/2024</a:t>
            </a:r>
            <a:endParaRPr lang="en-US" dirty="0"/>
          </a:p>
        </p:txBody>
      </p:sp>
      <p:sp>
        <p:nvSpPr>
          <p:cNvPr id="3" name="Footer Placeholder 2"/>
          <p:cNvSpPr>
            <a:spLocks noGrp="1"/>
          </p:cNvSpPr>
          <p:nvPr>
            <p:ph type="ftr" sz="quarter" idx="11"/>
          </p:nvPr>
        </p:nvSpPr>
        <p:spPr/>
        <p:txBody>
          <a:bodyPr/>
          <a:lstStyle/>
          <a:p>
            <a:r>
              <a:rPr lang="en-US"/>
              <a:t>PHY 711  Fall 2024 --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10" name="Rectangle 9">
            <a:extLst>
              <a:ext uri="{FF2B5EF4-FFF2-40B4-BE49-F238E27FC236}">
                <a16:creationId xmlns:a16="http://schemas.microsoft.com/office/drawing/2014/main" id="{16B6DF6F-49D0-6BE7-F3F5-E9F8CE60DB75}"/>
              </a:ext>
            </a:extLst>
          </p:cNvPr>
          <p:cNvSpPr/>
          <p:nvPr/>
        </p:nvSpPr>
        <p:spPr>
          <a:xfrm>
            <a:off x="424648" y="5181600"/>
            <a:ext cx="8262151"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6B928-4572-50B8-0C2F-F8E5F2857138}"/>
              </a:ext>
            </a:extLst>
          </p:cNvPr>
          <p:cNvSpPr>
            <a:spLocks noGrp="1"/>
          </p:cNvSpPr>
          <p:nvPr>
            <p:ph type="dt" sz="half" idx="10"/>
          </p:nvPr>
        </p:nvSpPr>
        <p:spPr/>
        <p:txBody>
          <a:bodyPr/>
          <a:lstStyle/>
          <a:p>
            <a:r>
              <a:rPr lang="en-US"/>
              <a:t>9/23/2024</a:t>
            </a:r>
            <a:endParaRPr lang="en-US" dirty="0"/>
          </a:p>
        </p:txBody>
      </p:sp>
      <p:sp>
        <p:nvSpPr>
          <p:cNvPr id="3" name="Footer Placeholder 2">
            <a:extLst>
              <a:ext uri="{FF2B5EF4-FFF2-40B4-BE49-F238E27FC236}">
                <a16:creationId xmlns:a16="http://schemas.microsoft.com/office/drawing/2014/main" id="{CAC1A097-D688-691C-26DE-8727995FD3D5}"/>
              </a:ext>
            </a:extLst>
          </p:cNvPr>
          <p:cNvSpPr>
            <a:spLocks noGrp="1"/>
          </p:cNvSpPr>
          <p:nvPr>
            <p:ph type="ftr" sz="quarter" idx="11"/>
          </p:nvPr>
        </p:nvSpPr>
        <p:spPr/>
        <p:txBody>
          <a:bodyPr/>
          <a:lstStyle/>
          <a:p>
            <a:r>
              <a:rPr lang="en-US"/>
              <a:t>PHY 711  Fall 2024 -- Lecture 13</a:t>
            </a:r>
            <a:endParaRPr lang="en-US" dirty="0"/>
          </a:p>
        </p:txBody>
      </p:sp>
      <p:sp>
        <p:nvSpPr>
          <p:cNvPr id="4" name="Slide Number Placeholder 3">
            <a:extLst>
              <a:ext uri="{FF2B5EF4-FFF2-40B4-BE49-F238E27FC236}">
                <a16:creationId xmlns:a16="http://schemas.microsoft.com/office/drawing/2014/main" id="{BC10C001-A603-66D3-638E-C0729DAEC4D1}"/>
              </a:ext>
            </a:extLst>
          </p:cNvPr>
          <p:cNvSpPr>
            <a:spLocks noGrp="1"/>
          </p:cNvSpPr>
          <p:nvPr>
            <p:ph type="sldNum" sz="quarter" idx="12"/>
          </p:nvPr>
        </p:nvSpPr>
        <p:spPr/>
        <p:txBody>
          <a:bodyPr/>
          <a:lstStyle/>
          <a:p>
            <a:fld id="{CE368B07-CEBF-4C80-90AF-53B34FA04CF3}" type="slidenum">
              <a:rPr lang="en-US" smtClean="0"/>
              <a:pPr/>
              <a:t>4</a:t>
            </a:fld>
            <a:endParaRPr lang="en-US" dirty="0"/>
          </a:p>
        </p:txBody>
      </p:sp>
      <p:pic>
        <p:nvPicPr>
          <p:cNvPr id="6" name="Picture 5" descr="A paper with text and numbers&#10;&#10;Description automatically generated">
            <a:extLst>
              <a:ext uri="{FF2B5EF4-FFF2-40B4-BE49-F238E27FC236}">
                <a16:creationId xmlns:a16="http://schemas.microsoft.com/office/drawing/2014/main" id="{74AED05D-4553-2132-A974-FBFD44BE1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 y="914400"/>
            <a:ext cx="9177314" cy="5029200"/>
          </a:xfrm>
          <a:prstGeom prst="rect">
            <a:avLst/>
          </a:prstGeom>
        </p:spPr>
      </p:pic>
    </p:spTree>
    <p:extLst>
      <p:ext uri="{BB962C8B-B14F-4D97-AF65-F5344CB8AC3E}">
        <p14:creationId xmlns:p14="http://schemas.microsoft.com/office/powerpoint/2010/main" val="303826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1552F-14DF-A44C-5E07-9F22232D9336}"/>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F2C02970-D781-4A5F-07A5-E51718635934}"/>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BEE7BF10-C825-84BA-2410-3199BB64F1EC}"/>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604F91D1-9BF9-80E6-07A8-1DB5261F48D2}"/>
              </a:ext>
            </a:extLst>
          </p:cNvPr>
          <p:cNvSpPr txBox="1"/>
          <p:nvPr/>
        </p:nvSpPr>
        <p:spPr>
          <a:xfrm>
            <a:off x="609600" y="838200"/>
            <a:ext cx="7315200" cy="2308324"/>
          </a:xfrm>
          <a:prstGeom prst="rect">
            <a:avLst/>
          </a:prstGeom>
          <a:noFill/>
        </p:spPr>
        <p:txBody>
          <a:bodyPr wrap="square" rtlCol="0">
            <a:spAutoFit/>
          </a:bodyPr>
          <a:lstStyle/>
          <a:p>
            <a:r>
              <a:rPr lang="en-US" sz="2400" dirty="0">
                <a:latin typeface="+mj-lt"/>
              </a:rPr>
              <a:t>Introduction to  the analysis of the energy and forces between two particles –</a:t>
            </a:r>
          </a:p>
          <a:p>
            <a:endParaRPr lang="en-US" sz="2400" dirty="0">
              <a:latin typeface="+mj-lt"/>
            </a:endParaRPr>
          </a:p>
          <a:p>
            <a:r>
              <a:rPr lang="en-US" sz="2400" dirty="0">
                <a:latin typeface="+mj-lt"/>
              </a:rPr>
              <a:t>This treatment can be formulated with </a:t>
            </a:r>
            <a:r>
              <a:rPr lang="en-US" sz="2400" dirty="0" err="1">
                <a:latin typeface="+mj-lt"/>
              </a:rPr>
              <a:t>Lagrangians</a:t>
            </a:r>
            <a:r>
              <a:rPr lang="en-US" sz="2400" dirty="0">
                <a:latin typeface="+mj-lt"/>
              </a:rPr>
              <a:t> and Hamiltonians, but we will directly use the Newtonian approach for now..</a:t>
            </a:r>
          </a:p>
        </p:txBody>
      </p:sp>
    </p:spTree>
    <p:extLst>
      <p:ext uri="{BB962C8B-B14F-4D97-AF65-F5344CB8AC3E}">
        <p14:creationId xmlns:p14="http://schemas.microsoft.com/office/powerpoint/2010/main" val="27102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20" name="Object 19"/>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304006" y="461986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21" name="Object 20"/>
                      <p:cNvPicPr/>
                      <p:nvPr/>
                    </p:nvPicPr>
                    <p:blipFill>
                      <a:blip r:embed="rId6"/>
                      <a:stretch>
                        <a:fillRect/>
                      </a:stretch>
                    </p:blipFill>
                    <p:spPr>
                      <a:xfrm>
                        <a:off x="304006" y="461986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323499" y="5607711"/>
            <a:ext cx="8991600" cy="830997"/>
          </a:xfrm>
          <a:prstGeom prst="rect">
            <a:avLst/>
          </a:prstGeom>
          <a:noFill/>
        </p:spPr>
        <p:txBody>
          <a:bodyPr wrap="square" rtlCol="0">
            <a:spAutoFit/>
          </a:bodyPr>
          <a:lstStyle/>
          <a:p>
            <a:r>
              <a:rPr lang="en-US" sz="2400" dirty="0">
                <a:latin typeface="+mj-lt"/>
              </a:rPr>
              <a:t>For this discussion,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B2B1DC92-697A-C99F-2B4B-C0841B60DDF9}"/>
              </a:ext>
            </a:extLst>
          </p:cNvPr>
          <p:cNvSpPr txBox="1"/>
          <p:nvPr/>
        </p:nvSpPr>
        <p:spPr>
          <a:xfrm>
            <a:off x="6473001" y="4021334"/>
            <a:ext cx="457199" cy="461665"/>
          </a:xfrm>
          <a:prstGeom prst="rect">
            <a:avLst/>
          </a:prstGeom>
          <a:noFill/>
        </p:spPr>
        <p:txBody>
          <a:bodyPr wrap="square" rtlCol="0">
            <a:spAutoFit/>
          </a:bodyPr>
          <a:lstStyle/>
          <a:p>
            <a:r>
              <a:rPr lang="en-US" sz="2400" b="1" dirty="0">
                <a:latin typeface="+mj-lt"/>
              </a:rPr>
              <a:t>x</a:t>
            </a:r>
          </a:p>
        </p:txBody>
      </p:sp>
      <p:sp>
        <p:nvSpPr>
          <p:cNvPr id="24" name="TextBox 23">
            <a:extLst>
              <a:ext uri="{FF2B5EF4-FFF2-40B4-BE49-F238E27FC236}">
                <a16:creationId xmlns:a16="http://schemas.microsoft.com/office/drawing/2014/main" id="{29BAD0D1-B7F9-C838-5146-32E4338C6909}"/>
              </a:ext>
            </a:extLst>
          </p:cNvPr>
          <p:cNvSpPr txBox="1"/>
          <p:nvPr/>
        </p:nvSpPr>
        <p:spPr>
          <a:xfrm>
            <a:off x="1600201" y="1295400"/>
            <a:ext cx="457199" cy="461665"/>
          </a:xfrm>
          <a:prstGeom prst="rect">
            <a:avLst/>
          </a:prstGeom>
          <a:noFill/>
        </p:spPr>
        <p:txBody>
          <a:bodyPr wrap="square" rtlCol="0">
            <a:spAutoFit/>
          </a:bodyPr>
          <a:lstStyle/>
          <a:p>
            <a:r>
              <a:rPr lang="en-US" sz="2400" b="1" dirty="0">
                <a:latin typeface="+mj-lt"/>
              </a:rPr>
              <a:t>y</a:t>
            </a:r>
          </a:p>
        </p:txBody>
      </p:sp>
    </p:spTree>
    <p:extLst>
      <p:ext uri="{BB962C8B-B14F-4D97-AF65-F5344CB8AC3E}">
        <p14:creationId xmlns:p14="http://schemas.microsoft.com/office/powerpoint/2010/main" val="215828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name="Equation" r:id="rId3" imgW="1968480" imgH="393480" progId="Equation.DSMT4">
                  <p:embed/>
                </p:oleObj>
              </mc:Choice>
              <mc:Fallback>
                <p:oleObj name="Equation" r:id="rId3" imgW="1968480" imgH="393480" progId="Equation.DSMT4">
                  <p:embed/>
                  <p:pic>
                    <p:nvPicPr>
                      <p:cNvPr id="21" name="Object 20"/>
                      <p:cNvPicPr/>
                      <p:nvPr/>
                    </p:nvPicPr>
                    <p:blipFill>
                      <a:blip r:embed="rId4"/>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p:cNvSpPr txBox="1"/>
          <p:nvPr/>
        </p:nvSpPr>
        <p:spPr>
          <a:xfrm>
            <a:off x="152400" y="27305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nvGraphicFramePr>
        <p:xfrm>
          <a:off x="623031" y="1066800"/>
          <a:ext cx="7732843" cy="3733800"/>
        </p:xfrm>
        <a:graphic>
          <a:graphicData uri="http://schemas.openxmlformats.org/presentationml/2006/ole">
            <mc:AlternateContent xmlns:mc="http://schemas.openxmlformats.org/markup-compatibility/2006">
              <mc:Choice xmlns:v="urn:schemas-microsoft-com:vml" Requires="v">
                <p:oleObj name="Equation" r:id="rId3" imgW="4813200" imgH="2323800" progId="Equation.DSMT4">
                  <p:embed/>
                </p:oleObj>
              </mc:Choice>
              <mc:Fallback>
                <p:oleObj name="Equation" r:id="rId3" imgW="4813200" imgH="2323800" progId="Equation.DSMT4">
                  <p:embed/>
                  <p:pic>
                    <p:nvPicPr>
                      <p:cNvPr id="6" name="Object 5"/>
                      <p:cNvPicPr/>
                      <p:nvPr/>
                    </p:nvPicPr>
                    <p:blipFill>
                      <a:blip r:embed="rId4"/>
                      <a:stretch>
                        <a:fillRect/>
                      </a:stretch>
                    </p:blipFill>
                    <p:spPr>
                      <a:xfrm>
                        <a:off x="623031" y="1066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56326-B3E4-4676-A998-097C2DA57189}"/>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5517DB0B-E900-465A-8835-DC83E98A1D18}"/>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E1368C19-7D0F-4D99-9193-BB53B5C1889D}"/>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1A4631D7-2AF7-47BB-A6F2-B5DFEA673611}"/>
              </a:ext>
            </a:extLst>
          </p:cNvPr>
          <p:cNvSpPr txBox="1"/>
          <p:nvPr/>
        </p:nvSpPr>
        <p:spPr>
          <a:xfrm>
            <a:off x="457200" y="304800"/>
            <a:ext cx="7696200" cy="461665"/>
          </a:xfrm>
          <a:prstGeom prst="rect">
            <a:avLst/>
          </a:prstGeom>
          <a:noFill/>
        </p:spPr>
        <p:txBody>
          <a:bodyPr wrap="square" rtlCol="0">
            <a:spAutoFit/>
          </a:bodyPr>
          <a:lstStyle/>
          <a:p>
            <a:r>
              <a:rPr lang="en-US" sz="2400" dirty="0">
                <a:latin typeface="+mj-lt"/>
              </a:rPr>
              <a:t>More details of two particle interaction potentials</a:t>
            </a:r>
          </a:p>
        </p:txBody>
      </p:sp>
      <p:graphicFrame>
        <p:nvGraphicFramePr>
          <p:cNvPr id="6" name="Object 5">
            <a:extLst>
              <a:ext uri="{FF2B5EF4-FFF2-40B4-BE49-F238E27FC236}">
                <a16:creationId xmlns:a16="http://schemas.microsoft.com/office/drawing/2014/main" id="{FB9CFDFC-E918-4D02-9F8E-EDD716AD3CA5}"/>
              </a:ext>
            </a:extLst>
          </p:cNvPr>
          <p:cNvGraphicFramePr>
            <a:graphicFrameLocks noChangeAspect="1"/>
          </p:cNvGraphicFramePr>
          <p:nvPr/>
        </p:nvGraphicFramePr>
        <p:xfrm>
          <a:off x="822804" y="990600"/>
          <a:ext cx="7862224" cy="608012"/>
        </p:xfrm>
        <a:graphic>
          <a:graphicData uri="http://schemas.openxmlformats.org/presentationml/2006/ole">
            <mc:AlternateContent xmlns:mc="http://schemas.openxmlformats.org/markup-compatibility/2006">
              <mc:Choice xmlns:v="urn:schemas-microsoft-com:vml" Requires="v">
                <p:oleObj name="Equation" r:id="rId2" imgW="4762440" imgH="368280" progId="Equation.DSMT4">
                  <p:embed/>
                </p:oleObj>
              </mc:Choice>
              <mc:Fallback>
                <p:oleObj name="Equation" r:id="rId2" imgW="4762440" imgH="368280" progId="Equation.DSMT4">
                  <p:embed/>
                  <p:pic>
                    <p:nvPicPr>
                      <p:cNvPr id="6" name="Object 5">
                        <a:extLst>
                          <a:ext uri="{FF2B5EF4-FFF2-40B4-BE49-F238E27FC236}">
                            <a16:creationId xmlns:a16="http://schemas.microsoft.com/office/drawing/2014/main" id="{FB9CFDFC-E918-4D02-9F8E-EDD716AD3CA5}"/>
                          </a:ext>
                        </a:extLst>
                      </p:cNvPr>
                      <p:cNvPicPr/>
                      <p:nvPr/>
                    </p:nvPicPr>
                    <p:blipFill>
                      <a:blip r:embed="rId3"/>
                      <a:stretch>
                        <a:fillRect/>
                      </a:stretch>
                    </p:blipFill>
                    <p:spPr>
                      <a:xfrm>
                        <a:off x="822804" y="990600"/>
                        <a:ext cx="7862224" cy="6080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EF86E4-7DE3-4C9D-B9DF-D9BF47957CFB}"/>
              </a:ext>
            </a:extLst>
          </p:cNvPr>
          <p:cNvSpPr txBox="1"/>
          <p:nvPr/>
        </p:nvSpPr>
        <p:spPr>
          <a:xfrm>
            <a:off x="1066800" y="1752600"/>
            <a:ext cx="7620000" cy="2308324"/>
          </a:xfrm>
          <a:prstGeom prst="rect">
            <a:avLst/>
          </a:prstGeom>
          <a:noFill/>
        </p:spPr>
        <p:txBody>
          <a:bodyPr wrap="square" rtlCol="0">
            <a:spAutoFit/>
          </a:bodyPr>
          <a:lstStyle/>
          <a:p>
            <a:r>
              <a:rPr lang="en-US" sz="2400" dirty="0">
                <a:latin typeface="+mj-lt"/>
              </a:rPr>
              <a:t>This means that the interaction only depends on the distance between the particles and not on the angle between them.   This would typically be true of the particles are infinitesimal points without any internal structure such as two infinitesimal charged particles or two infinitesimal masses separated by a distance </a:t>
            </a:r>
            <a:r>
              <a:rPr lang="en-US" sz="2400" i="1" dirty="0">
                <a:latin typeface="+mj-lt"/>
              </a:rPr>
              <a:t>r</a:t>
            </a:r>
            <a:r>
              <a:rPr lang="en-US" sz="2400" dirty="0">
                <a:latin typeface="+mj-lt"/>
              </a:rPr>
              <a:t>: </a:t>
            </a:r>
          </a:p>
        </p:txBody>
      </p:sp>
      <p:graphicFrame>
        <p:nvGraphicFramePr>
          <p:cNvPr id="8" name="Object 7">
            <a:extLst>
              <a:ext uri="{FF2B5EF4-FFF2-40B4-BE49-F238E27FC236}">
                <a16:creationId xmlns:a16="http://schemas.microsoft.com/office/drawing/2014/main" id="{7BFF4C07-94F7-4D3E-8A00-90366E3AE4CF}"/>
              </a:ext>
            </a:extLst>
          </p:cNvPr>
          <p:cNvGraphicFramePr>
            <a:graphicFrameLocks noChangeAspect="1"/>
          </p:cNvGraphicFramePr>
          <p:nvPr/>
        </p:nvGraphicFramePr>
        <p:xfrm>
          <a:off x="3124200" y="3884242"/>
          <a:ext cx="1909578" cy="1208100"/>
        </p:xfrm>
        <a:graphic>
          <a:graphicData uri="http://schemas.openxmlformats.org/presentationml/2006/ole">
            <mc:AlternateContent xmlns:mc="http://schemas.openxmlformats.org/markup-compatibility/2006">
              <mc:Choice xmlns:v="urn:schemas-microsoft-com:vml" Requires="v">
                <p:oleObj name="Equation" r:id="rId4" imgW="622080" imgH="393480" progId="Equation.DSMT4">
                  <p:embed/>
                </p:oleObj>
              </mc:Choice>
              <mc:Fallback>
                <p:oleObj name="Equation" r:id="rId4" imgW="622080" imgH="393480" progId="Equation.DSMT4">
                  <p:embed/>
                  <p:pic>
                    <p:nvPicPr>
                      <p:cNvPr id="8" name="Object 7">
                        <a:extLst>
                          <a:ext uri="{FF2B5EF4-FFF2-40B4-BE49-F238E27FC236}">
                            <a16:creationId xmlns:a16="http://schemas.microsoft.com/office/drawing/2014/main" id="{7BFF4C07-94F7-4D3E-8A00-90366E3AE4CF}"/>
                          </a:ext>
                        </a:extLst>
                      </p:cNvPr>
                      <p:cNvPicPr/>
                      <p:nvPr/>
                    </p:nvPicPr>
                    <p:blipFill>
                      <a:blip r:embed="rId5"/>
                      <a:stretch>
                        <a:fillRect/>
                      </a:stretch>
                    </p:blipFill>
                    <p:spPr>
                      <a:xfrm>
                        <a:off x="3124200" y="3884242"/>
                        <a:ext cx="1909578" cy="1208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57F72D4-7271-49A6-880A-A0BAC8384C49}"/>
              </a:ext>
            </a:extLst>
          </p:cNvPr>
          <p:cNvSpPr txBox="1"/>
          <p:nvPr/>
        </p:nvSpPr>
        <p:spPr>
          <a:xfrm>
            <a:off x="1066800" y="5027857"/>
            <a:ext cx="7467600" cy="1569660"/>
          </a:xfrm>
          <a:prstGeom prst="rect">
            <a:avLst/>
          </a:prstGeom>
          <a:noFill/>
        </p:spPr>
        <p:txBody>
          <a:bodyPr wrap="square" rtlCol="0">
            <a:spAutoFit/>
          </a:bodyPr>
          <a:lstStyle/>
          <a:p>
            <a:r>
              <a:rPr lang="en-US" sz="2400" dirty="0">
                <a:latin typeface="+mj-lt"/>
              </a:rPr>
              <a:t>Example – Interaction between a proton and an electron.  Note we are treating the interactions with classical mechanics; in some cases, quantum effects are non-trivial.</a:t>
            </a:r>
          </a:p>
        </p:txBody>
      </p:sp>
    </p:spTree>
    <p:extLst>
      <p:ext uri="{BB962C8B-B14F-4D97-AF65-F5344CB8AC3E}">
        <p14:creationId xmlns:p14="http://schemas.microsoft.com/office/powerpoint/2010/main" val="88649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15657</TotalTime>
  <Words>1359</Words>
  <Application>Microsoft Office PowerPoint</Application>
  <PresentationFormat>On-screen Show (4:3)</PresentationFormat>
  <Paragraphs>234</Paragraphs>
  <Slides>27</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27</vt:i4>
      </vt:variant>
    </vt:vector>
  </HeadingPairs>
  <TitlesOfParts>
    <vt:vector size="36" baseType="lpstr">
      <vt:lpstr>Arial</vt:lpstr>
      <vt:lpstr>Calibri</vt:lpstr>
      <vt:lpstr>Symbol</vt:lpstr>
      <vt:lpstr>Wingdings</vt:lpstr>
      <vt:lpstr>Office Theme</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788</cp:revision>
  <cp:lastPrinted>2021-10-25T03:10:56Z</cp:lastPrinted>
  <dcterms:created xsi:type="dcterms:W3CDTF">2012-01-10T18:32:24Z</dcterms:created>
  <dcterms:modified xsi:type="dcterms:W3CDTF">2024-09-23T14:55:18Z</dcterms:modified>
</cp:coreProperties>
</file>