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443" r:id="rId3"/>
    <p:sldId id="389" r:id="rId4"/>
    <p:sldId id="433" r:id="rId5"/>
    <p:sldId id="369" r:id="rId6"/>
    <p:sldId id="428" r:id="rId7"/>
    <p:sldId id="440" r:id="rId8"/>
    <p:sldId id="370" r:id="rId9"/>
    <p:sldId id="435" r:id="rId10"/>
    <p:sldId id="391" r:id="rId11"/>
    <p:sldId id="444" r:id="rId12"/>
    <p:sldId id="388" r:id="rId13"/>
    <p:sldId id="431" r:id="rId14"/>
    <p:sldId id="392" r:id="rId15"/>
    <p:sldId id="429" r:id="rId16"/>
    <p:sldId id="384" r:id="rId17"/>
    <p:sldId id="386" r:id="rId18"/>
    <p:sldId id="385" r:id="rId19"/>
    <p:sldId id="414" r:id="rId20"/>
    <p:sldId id="442" r:id="rId21"/>
    <p:sldId id="441" r:id="rId22"/>
    <p:sldId id="371" r:id="rId23"/>
    <p:sldId id="438" r:id="rId24"/>
    <p:sldId id="403" r:id="rId25"/>
    <p:sldId id="404" r:id="rId26"/>
    <p:sldId id="405" r:id="rId27"/>
    <p:sldId id="406" r:id="rId28"/>
    <p:sldId id="437" r:id="rId29"/>
    <p:sldId id="407" r:id="rId30"/>
    <p:sldId id="439" r:id="rId31"/>
    <p:sldId id="408" r:id="rId32"/>
    <p:sldId id="410" r:id="rId33"/>
    <p:sldId id="411" r:id="rId34"/>
    <p:sldId id="415" r:id="rId35"/>
    <p:sldId id="418" r:id="rId36"/>
    <p:sldId id="423" r:id="rId37"/>
    <p:sldId id="424" r:id="rId38"/>
    <p:sldId id="426"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1336" autoAdjust="0"/>
  </p:normalViewPr>
  <p:slideViewPr>
    <p:cSldViewPr>
      <p:cViewPr varScale="1">
        <p:scale>
          <a:sx n="68" d="100"/>
          <a:sy n="68" d="100"/>
        </p:scale>
        <p:origin x="1156" y="32"/>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9/24/2024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9/24/2024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The analysis of this equation can give us the trajectory r(t) as a function of time.   We will want to know r</a:t>
            </a:r>
            <a:r>
              <a:rPr lang="en-US"/>
              <a:t>(</a:t>
            </a:r>
            <a:r>
              <a:rPr lang="en-US">
                <a:latin typeface="Symbol" panose="05050102010706020507" pitchFamily="18" charset="2"/>
              </a:rPr>
              <a:t>theta</a:t>
            </a:r>
            <a:r>
              <a:rPr lang="en-US"/>
              <a:t>) </a:t>
            </a:r>
            <a:r>
              <a:rPr lang="en-US" dirty="0"/>
              <a:t>(as a function of angle).</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  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9/25/2024</a:t>
            </a:r>
          </a:p>
        </p:txBody>
      </p:sp>
      <p:sp>
        <p:nvSpPr>
          <p:cNvPr id="5" name="Footer Placeholder 4"/>
          <p:cNvSpPr>
            <a:spLocks noGrp="1"/>
          </p:cNvSpPr>
          <p:nvPr>
            <p:ph type="ftr" sz="quarter" idx="11"/>
          </p:nvPr>
        </p:nvSpPr>
        <p:spPr/>
        <p:txBody>
          <a:bodyPr/>
          <a:lstStyle/>
          <a:p>
            <a:r>
              <a:rPr lang="en-US"/>
              <a:t>PHY 711  Fall 2024 --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9/25/2024</a:t>
            </a:r>
          </a:p>
        </p:txBody>
      </p:sp>
      <p:sp>
        <p:nvSpPr>
          <p:cNvPr id="5" name="Footer Placeholder 4"/>
          <p:cNvSpPr>
            <a:spLocks noGrp="1"/>
          </p:cNvSpPr>
          <p:nvPr>
            <p:ph type="ftr" sz="quarter" idx="11"/>
          </p:nvPr>
        </p:nvSpPr>
        <p:spPr/>
        <p:txBody>
          <a:bodyPr/>
          <a:lstStyle/>
          <a:p>
            <a:r>
              <a:rPr lang="en-US"/>
              <a:t>PHY 711  Fall 2024 --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9/25/2024</a:t>
            </a:r>
          </a:p>
        </p:txBody>
      </p:sp>
      <p:sp>
        <p:nvSpPr>
          <p:cNvPr id="5" name="Footer Placeholder 4"/>
          <p:cNvSpPr>
            <a:spLocks noGrp="1"/>
          </p:cNvSpPr>
          <p:nvPr>
            <p:ph type="ftr" sz="quarter" idx="11"/>
          </p:nvPr>
        </p:nvSpPr>
        <p:spPr/>
        <p:txBody>
          <a:bodyPr/>
          <a:lstStyle/>
          <a:p>
            <a:r>
              <a:rPr lang="en-US"/>
              <a:t>PHY 711  Fall 2024 --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9/25/2024</a:t>
            </a:r>
          </a:p>
        </p:txBody>
      </p:sp>
      <p:sp>
        <p:nvSpPr>
          <p:cNvPr id="5" name="Footer Placeholder 4"/>
          <p:cNvSpPr>
            <a:spLocks noGrp="1"/>
          </p:cNvSpPr>
          <p:nvPr>
            <p:ph type="ftr" sz="quarter" idx="11"/>
          </p:nvPr>
        </p:nvSpPr>
        <p:spPr/>
        <p:txBody>
          <a:bodyPr/>
          <a:lstStyle/>
          <a:p>
            <a:r>
              <a:rPr lang="en-US"/>
              <a:t>PHY 711  Fall 2024 --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9/25/2024</a:t>
            </a:r>
          </a:p>
        </p:txBody>
      </p:sp>
      <p:sp>
        <p:nvSpPr>
          <p:cNvPr id="5" name="Footer Placeholder 4"/>
          <p:cNvSpPr>
            <a:spLocks noGrp="1"/>
          </p:cNvSpPr>
          <p:nvPr>
            <p:ph type="ftr" sz="quarter" idx="11"/>
          </p:nvPr>
        </p:nvSpPr>
        <p:spPr/>
        <p:txBody>
          <a:bodyPr/>
          <a:lstStyle/>
          <a:p>
            <a:r>
              <a:rPr lang="en-US"/>
              <a:t>PHY 711  Fall 2024 --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9/25/2024</a:t>
            </a:r>
          </a:p>
        </p:txBody>
      </p:sp>
      <p:sp>
        <p:nvSpPr>
          <p:cNvPr id="6" name="Footer Placeholder 5"/>
          <p:cNvSpPr>
            <a:spLocks noGrp="1"/>
          </p:cNvSpPr>
          <p:nvPr>
            <p:ph type="ftr" sz="quarter" idx="11"/>
          </p:nvPr>
        </p:nvSpPr>
        <p:spPr/>
        <p:txBody>
          <a:bodyPr/>
          <a:lstStyle/>
          <a:p>
            <a:r>
              <a:rPr lang="en-US"/>
              <a:t>PHY 711  Fall 2024 --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9/25/2024</a:t>
            </a:r>
          </a:p>
        </p:txBody>
      </p:sp>
      <p:sp>
        <p:nvSpPr>
          <p:cNvPr id="8" name="Footer Placeholder 7"/>
          <p:cNvSpPr>
            <a:spLocks noGrp="1"/>
          </p:cNvSpPr>
          <p:nvPr>
            <p:ph type="ftr" sz="quarter" idx="11"/>
          </p:nvPr>
        </p:nvSpPr>
        <p:spPr/>
        <p:txBody>
          <a:bodyPr/>
          <a:lstStyle/>
          <a:p>
            <a:r>
              <a:rPr lang="en-US"/>
              <a:t>PHY 711  Fall 2024 -- Lecture 14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9/25/2024</a:t>
            </a:r>
          </a:p>
        </p:txBody>
      </p:sp>
      <p:sp>
        <p:nvSpPr>
          <p:cNvPr id="4" name="Footer Placeholder 3"/>
          <p:cNvSpPr>
            <a:spLocks noGrp="1"/>
          </p:cNvSpPr>
          <p:nvPr>
            <p:ph type="ftr" sz="quarter" idx="11"/>
          </p:nvPr>
        </p:nvSpPr>
        <p:spPr/>
        <p:txBody>
          <a:bodyPr/>
          <a:lstStyle/>
          <a:p>
            <a:r>
              <a:rPr lang="en-US"/>
              <a:t>PHY 711  Fall 2024 -- Lecture 14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9/25/2024</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9/25/2024</a:t>
            </a:r>
          </a:p>
        </p:txBody>
      </p:sp>
      <p:sp>
        <p:nvSpPr>
          <p:cNvPr id="6" name="Footer Placeholder 5"/>
          <p:cNvSpPr>
            <a:spLocks noGrp="1"/>
          </p:cNvSpPr>
          <p:nvPr>
            <p:ph type="ftr" sz="quarter" idx="11"/>
          </p:nvPr>
        </p:nvSpPr>
        <p:spPr/>
        <p:txBody>
          <a:bodyPr/>
          <a:lstStyle/>
          <a:p>
            <a:r>
              <a:rPr lang="en-US"/>
              <a:t>PHY 711  Fall 2024 --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9/25/2024</a:t>
            </a:r>
          </a:p>
        </p:txBody>
      </p:sp>
      <p:sp>
        <p:nvSpPr>
          <p:cNvPr id="6" name="Footer Placeholder 5"/>
          <p:cNvSpPr>
            <a:spLocks noGrp="1"/>
          </p:cNvSpPr>
          <p:nvPr>
            <p:ph type="ftr" sz="quarter" idx="11"/>
          </p:nvPr>
        </p:nvSpPr>
        <p:spPr/>
        <p:txBody>
          <a:bodyPr/>
          <a:lstStyle/>
          <a:p>
            <a:r>
              <a:rPr lang="en-US"/>
              <a:t>PHY 711  Fall 2024 --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9/25/2024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3" Type="http://schemas.openxmlformats.org/officeDocument/2006/relationships/image" Target="../media/image12.png"/><Relationship Id="rId7" Type="http://schemas.openxmlformats.org/officeDocument/2006/relationships/oleObject" Target="../embeddings/oleObject8.bin"/><Relationship Id="rId12" Type="http://schemas.openxmlformats.org/officeDocument/2006/relationships/image" Target="../media/image16.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8.png"/><Relationship Id="rId9" Type="http://schemas.openxmlformats.org/officeDocument/2006/relationships/oleObject" Target="../embeddings/oleObject9.bin"/><Relationship Id="rId1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5.bin"/><Relationship Id="rId12" Type="http://schemas.openxmlformats.org/officeDocument/2006/relationships/image" Target="../media/image22.w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1.emf"/><Relationship Id="rId4" Type="http://schemas.openxmlformats.org/officeDocument/2006/relationships/image" Target="../media/image14.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2.png"/><Relationship Id="rId7" Type="http://schemas.openxmlformats.org/officeDocument/2006/relationships/oleObject" Target="../embeddings/oleObject1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wmf"/><Relationship Id="rId10" Type="http://schemas.openxmlformats.org/officeDocument/2006/relationships/image" Target="../media/image24.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8.bin"/><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43.bin"/><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3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0.bin"/><Relationship Id="rId4" Type="http://schemas.openxmlformats.org/officeDocument/2006/relationships/image" Target="../media/image53.wmf"/></Relationships>
</file>

<file path=ppt/slides/_rels/slide3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53.bin"/><Relationship Id="rId10" Type="http://schemas.openxmlformats.org/officeDocument/2006/relationships/image" Target="../media/image58.emf"/><Relationship Id="rId4" Type="http://schemas.openxmlformats.org/officeDocument/2006/relationships/image" Target="../media/image56.wmf"/><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oleObject" Target="../embeddings/oleObject57.bin"/><Relationship Id="rId4" Type="http://schemas.openxmlformats.org/officeDocument/2006/relationships/image" Target="../media/image59.emf"/></Relationships>
</file>

<file path=ppt/slides/_rels/slide3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60.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0.wmf"/><Relationship Id="rId3" Type="http://schemas.openxmlformats.org/officeDocument/2006/relationships/image" Target="../media/image65.png"/><Relationship Id="rId7" Type="http://schemas.openxmlformats.org/officeDocument/2006/relationships/image" Target="../media/image67.wmf"/><Relationship Id="rId12" Type="http://schemas.openxmlformats.org/officeDocument/2006/relationships/oleObject" Target="../embeddings/oleObject67.bin"/><Relationship Id="rId17" Type="http://schemas.openxmlformats.org/officeDocument/2006/relationships/image" Target="../media/image72.wmf"/><Relationship Id="rId2" Type="http://schemas.openxmlformats.org/officeDocument/2006/relationships/notesSlide" Target="../notesSlides/notesSlide25.xml"/><Relationship Id="rId16"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64.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8.wmf"/><Relationship Id="rId1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0.bin"/><Relationship Id="rId7" Type="http://schemas.openxmlformats.org/officeDocument/2006/relationships/image" Target="../media/image60.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71.bin"/><Relationship Id="rId5" Type="http://schemas.openxmlformats.org/officeDocument/2006/relationships/image" Target="../media/image74.png"/><Relationship Id="rId4" Type="http://schemas.openxmlformats.org/officeDocument/2006/relationships/image" Target="../media/image73.wmf"/><Relationship Id="rId9" Type="http://schemas.openxmlformats.org/officeDocument/2006/relationships/image" Target="../media/image75.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1.wmf"/><Relationship Id="rId3" Type="http://schemas.openxmlformats.org/officeDocument/2006/relationships/image" Target="../media/image76.png"/><Relationship Id="rId7" Type="http://schemas.openxmlformats.org/officeDocument/2006/relationships/image" Target="../media/image78.wmf"/><Relationship Id="rId12" Type="http://schemas.openxmlformats.org/officeDocument/2006/relationships/oleObject" Target="../embeddings/oleObject77.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80.wmf"/><Relationship Id="rId5" Type="http://schemas.openxmlformats.org/officeDocument/2006/relationships/image" Target="../media/image77.wmf"/><Relationship Id="rId15" Type="http://schemas.openxmlformats.org/officeDocument/2006/relationships/image" Target="../media/image82.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9.wmf"/><Relationship Id="rId1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wmf"/><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38384"/>
            <a:ext cx="8229600" cy="6940361"/>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Notes for Lecture 14 -- Chap. 1 of F&amp;W</a:t>
            </a:r>
          </a:p>
          <a:p>
            <a:pPr marL="457200" indent="-457200">
              <a:spcBef>
                <a:spcPts val="1200"/>
              </a:spcBef>
              <a:buFont typeface="Arial" panose="020B0604020202020204" pitchFamily="34" charset="0"/>
              <a:buChar char="•"/>
            </a:pPr>
            <a:endParaRPr lang="en-US" sz="1000" b="1" dirty="0">
              <a:solidFill>
                <a:schemeClr val="folHlink"/>
              </a:solidFill>
            </a:endParaRPr>
          </a:p>
          <a:p>
            <a:pPr marL="457200" indent="-457200">
              <a:spcBef>
                <a:spcPts val="1200"/>
              </a:spcBef>
              <a:buFont typeface="Arial" panose="020B0604020202020204" pitchFamily="34" charset="0"/>
              <a:buChar char="•"/>
            </a:pPr>
            <a:r>
              <a:rPr lang="en-US" sz="3200" b="1" dirty="0">
                <a:solidFill>
                  <a:schemeClr val="folHlink"/>
                </a:solidFill>
              </a:rPr>
              <a:t>Summary of scattering theory of a single particle from a stationary target</a:t>
            </a:r>
          </a:p>
          <a:p>
            <a:pPr marL="457200" indent="-457200">
              <a:spcBef>
                <a:spcPts val="1200"/>
              </a:spcBef>
              <a:buFont typeface="Arial" panose="020B0604020202020204" pitchFamily="34" charset="0"/>
              <a:buChar char="•"/>
            </a:pPr>
            <a:r>
              <a:rPr lang="en-US" sz="3200" b="1" dirty="0">
                <a:solidFill>
                  <a:schemeClr val="folHlink"/>
                </a:solidFill>
              </a:rPr>
              <a:t>Analysis of two particle system; center of mass and laboratory frames</a:t>
            </a:r>
          </a:p>
          <a:p>
            <a:pPr marL="457200" indent="-457200">
              <a:spcBef>
                <a:spcPts val="1200"/>
              </a:spcBef>
              <a:buFont typeface="Arial" panose="020B0604020202020204" pitchFamily="34" charset="0"/>
              <a:buChar char="•"/>
            </a:pPr>
            <a:r>
              <a:rPr lang="en-US" sz="3200" b="1" dirty="0">
                <a:solidFill>
                  <a:schemeClr val="folHlink"/>
                </a:solidFill>
              </a:rPr>
              <a:t>Differential cross section for in the center of mass reference frame</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14253-9446-A133-0280-F0629FFA9252}"/>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BA340C05-DD50-F9FF-A1EC-C373DB532E6C}"/>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CD20AB97-406C-9E5F-CB8D-973F1C075469}"/>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2">
            <a:extLst>
              <a:ext uri="{FF2B5EF4-FFF2-40B4-BE49-F238E27FC236}">
                <a16:creationId xmlns:a16="http://schemas.microsoft.com/office/drawing/2014/main" id="{74F27916-43ED-6E28-FF1C-4698B3128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49" t="57953" r="38697" b="12744"/>
          <a:stretch/>
        </p:blipFill>
        <p:spPr bwMode="auto">
          <a:xfrm>
            <a:off x="1496786" y="16002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9">
            <a:extLst>
              <a:ext uri="{FF2B5EF4-FFF2-40B4-BE49-F238E27FC236}">
                <a16:creationId xmlns:a16="http://schemas.microsoft.com/office/drawing/2014/main" id="{7988E4D8-4F48-3887-20CB-2E52C0E3E34A}"/>
              </a:ext>
            </a:extLst>
          </p:cNvPr>
          <p:cNvSpPr/>
          <p:nvPr/>
        </p:nvSpPr>
        <p:spPr>
          <a:xfrm rot="13584771">
            <a:off x="4860270" y="12916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6D022F-95C7-7973-585A-F0AEBAFB4CCF}"/>
              </a:ext>
            </a:extLst>
          </p:cNvPr>
          <p:cNvSpPr txBox="1"/>
          <p:nvPr/>
        </p:nvSpPr>
        <p:spPr>
          <a:xfrm>
            <a:off x="457200" y="136525"/>
            <a:ext cx="8153400" cy="830997"/>
          </a:xfrm>
          <a:prstGeom prst="rect">
            <a:avLst/>
          </a:prstGeom>
          <a:noFill/>
        </p:spPr>
        <p:txBody>
          <a:bodyPr wrap="square" rtlCol="0">
            <a:spAutoFit/>
          </a:bodyPr>
          <a:lstStyle/>
          <a:p>
            <a:r>
              <a:rPr lang="en-US" sz="2400" dirty="0">
                <a:latin typeface="+mj-lt"/>
              </a:rPr>
              <a:t>Elaboration on how we know that</a:t>
            </a:r>
            <a:r>
              <a:rPr lang="en-US" sz="2400" i="1" dirty="0">
                <a:latin typeface="+mj-lt"/>
              </a:rPr>
              <a:t> b </a:t>
            </a:r>
            <a:r>
              <a:rPr lang="en-US" sz="2400" i="1" dirty="0" err="1">
                <a:latin typeface="+mj-lt"/>
              </a:rPr>
              <a:t>db</a:t>
            </a:r>
            <a:r>
              <a:rPr lang="en-US" sz="2400" i="1" dirty="0">
                <a:latin typeface="+mj-lt"/>
              </a:rPr>
              <a:t> </a:t>
            </a:r>
            <a:r>
              <a:rPr lang="en-US" sz="2400" i="1" dirty="0" err="1">
                <a:latin typeface="+mj-lt"/>
              </a:rPr>
              <a:t>d</a:t>
            </a:r>
            <a:r>
              <a:rPr lang="en-US" sz="2400" i="1" dirty="0" err="1">
                <a:latin typeface="Symbol" panose="05050102010706020507" pitchFamily="18" charset="2"/>
              </a:rPr>
              <a:t>f</a:t>
            </a:r>
            <a:r>
              <a:rPr lang="en-US" sz="2400" i="1" dirty="0">
                <a:latin typeface="+mj-lt"/>
              </a:rPr>
              <a:t> </a:t>
            </a:r>
            <a:r>
              <a:rPr lang="en-US" sz="2400" dirty="0">
                <a:latin typeface="+mj-lt"/>
              </a:rPr>
              <a:t>is the relevant piece of beam ending up in our detector?</a:t>
            </a:r>
          </a:p>
        </p:txBody>
      </p:sp>
      <p:sp>
        <p:nvSpPr>
          <p:cNvPr id="8" name="TextBox 7">
            <a:extLst>
              <a:ext uri="{FF2B5EF4-FFF2-40B4-BE49-F238E27FC236}">
                <a16:creationId xmlns:a16="http://schemas.microsoft.com/office/drawing/2014/main" id="{E60DD5A4-5D63-E066-4BDA-36DDCDE38DE5}"/>
              </a:ext>
            </a:extLst>
          </p:cNvPr>
          <p:cNvSpPr txBox="1"/>
          <p:nvPr/>
        </p:nvSpPr>
        <p:spPr>
          <a:xfrm>
            <a:off x="443344" y="4790896"/>
            <a:ext cx="8700655" cy="1569660"/>
          </a:xfrm>
          <a:prstGeom prst="rect">
            <a:avLst/>
          </a:prstGeom>
          <a:noFill/>
        </p:spPr>
        <p:txBody>
          <a:bodyPr wrap="square" rtlCol="0">
            <a:spAutoFit/>
          </a:bodyPr>
          <a:lstStyle/>
          <a:p>
            <a:r>
              <a:rPr lang="en-US" sz="2400" dirty="0">
                <a:latin typeface="+mj-lt"/>
              </a:rPr>
              <a:t>Comment:   The interaction potential will determine the detailed shape of the particle trajectory which we can express as </a:t>
            </a:r>
            <a:r>
              <a:rPr lang="en-US" sz="2400" i="1" dirty="0">
                <a:latin typeface="+mj-lt"/>
              </a:rPr>
              <a:t>r(</a:t>
            </a:r>
            <a:r>
              <a:rPr lang="en-US" sz="2400" i="1" dirty="0">
                <a:latin typeface="Symbol" panose="05050102010706020507" pitchFamily="18" charset="2"/>
              </a:rPr>
              <a:t>q</a:t>
            </a:r>
            <a:r>
              <a:rPr lang="en-US" sz="2400" i="1" dirty="0">
                <a:latin typeface="+mj-lt"/>
              </a:rPr>
              <a:t>) ,   </a:t>
            </a:r>
            <a:r>
              <a:rPr lang="en-US" sz="2400" dirty="0">
                <a:latin typeface="+mj-lt"/>
              </a:rPr>
              <a:t>which in principle can be related to the impact parameter as a function of scattering angle </a:t>
            </a:r>
            <a:r>
              <a:rPr lang="en-US" sz="2400" i="1" dirty="0">
                <a:latin typeface="+mj-lt"/>
              </a:rPr>
              <a:t>b(</a:t>
            </a:r>
            <a:r>
              <a:rPr lang="en-US" sz="2400" i="1" dirty="0">
                <a:latin typeface="Symbol" panose="05050102010706020507" pitchFamily="18" charset="2"/>
              </a:rPr>
              <a:t>q</a:t>
            </a:r>
            <a:r>
              <a:rPr lang="en-US" sz="2400" i="1" dirty="0">
                <a:latin typeface="+mj-lt"/>
              </a:rPr>
              <a:t>). </a:t>
            </a:r>
          </a:p>
        </p:txBody>
      </p:sp>
    </p:spTree>
    <p:extLst>
      <p:ext uri="{BB962C8B-B14F-4D97-AF65-F5344CB8AC3E}">
        <p14:creationId xmlns:p14="http://schemas.microsoft.com/office/powerpoint/2010/main" val="197138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7" imgW="914400" imgH="198720" progId="Equation.DSMT4">
                  <p:embed/>
                </p:oleObj>
              </mc:Choice>
              <mc:Fallback>
                <p:oleObj name="Equation" r:id="rId17"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9/25/2024</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12" name="Object 11"/>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0" name=""/>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0" name=""/>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0" name=""/>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0" name=""/>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simplify the number of variables.</a:t>
            </a:r>
          </a:p>
        </p:txBody>
      </p:sp>
    </p:spTree>
    <p:extLst>
      <p:ext uri="{BB962C8B-B14F-4D97-AF65-F5344CB8AC3E}">
        <p14:creationId xmlns:p14="http://schemas.microsoft.com/office/powerpoint/2010/main" val="71280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name="Equation" r:id="rId3" imgW="2717640" imgH="736560" progId="Equation.DSMT4">
                  <p:embed/>
                </p:oleObj>
              </mc:Choice>
              <mc:Fallback>
                <p:oleObj name="Equation" r:id="rId3" imgW="2717640" imgH="736560" progId="Equation.DSMT4">
                  <p:embed/>
                  <p:pic>
                    <p:nvPicPr>
                      <p:cNvPr id="0" name=""/>
                      <p:cNvPicPr>
                        <a:picLocks noChangeAspect="1" noChangeArrowheads="1"/>
                      </p:cNvPicPr>
                      <p:nvPr/>
                    </p:nvPicPr>
                    <p:blipFill>
                      <a:blip r:embed="rId4"/>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name="Equation" r:id="rId5" imgW="3085920" imgH="1244520" progId="Equation.DSMT4">
                  <p:embed/>
                </p:oleObj>
              </mc:Choice>
              <mc:Fallback>
                <p:oleObj name="Equation" r:id="rId5" imgW="3085920" imgH="1244520" progId="Equation.DSMT4">
                  <p:embed/>
                  <p:pic>
                    <p:nvPicPr>
                      <p:cNvPr id="0" name=""/>
                      <p:cNvPicPr/>
                      <p:nvPr/>
                    </p:nvPicPr>
                    <p:blipFill>
                      <a:blip r:embed="rId6"/>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name="Equation" r:id="rId7" imgW="1054080" imgH="393480" progId="Equation.DSMT4">
                  <p:embed/>
                </p:oleObj>
              </mc:Choice>
              <mc:Fallback>
                <p:oleObj name="Equation" r:id="rId7" imgW="1054080" imgH="393480" progId="Equation.DSMT4">
                  <p:embed/>
                  <p:pic>
                    <p:nvPicPr>
                      <p:cNvPr id="0" name=""/>
                      <p:cNvPicPr/>
                      <p:nvPr/>
                    </p:nvPicPr>
                    <p:blipFill>
                      <a:blip r:embed="rId8"/>
                      <a:stretch>
                        <a:fillRect/>
                      </a:stretch>
                    </p:blipFill>
                    <p:spPr>
                      <a:xfrm>
                        <a:off x="6553200" y="2762201"/>
                        <a:ext cx="1812393" cy="67691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42BA975-1575-D6F3-3BD0-C61E019A5310}"/>
              </a:ext>
            </a:extLst>
          </p:cNvPr>
          <p:cNvSpPr txBox="1"/>
          <p:nvPr/>
        </p:nvSpPr>
        <p:spPr>
          <a:xfrm>
            <a:off x="4419600" y="5181600"/>
            <a:ext cx="4495800" cy="1200329"/>
          </a:xfrm>
          <a:prstGeom prst="rect">
            <a:avLst/>
          </a:prstGeom>
          <a:noFill/>
        </p:spPr>
        <p:txBody>
          <a:bodyPr wrap="square" rtlCol="0">
            <a:spAutoFit/>
          </a:bodyPr>
          <a:lstStyle/>
          <a:p>
            <a:r>
              <a:rPr lang="en-US" sz="2400" dirty="0">
                <a:latin typeface="+mj-lt"/>
              </a:rPr>
              <a:t>Why do this?    We need to make the mathematics </a:t>
            </a:r>
            <a:r>
              <a:rPr lang="en-US" sz="2400" dirty="0" err="1">
                <a:latin typeface="+mj-lt"/>
              </a:rPr>
              <a:t>tractible</a:t>
            </a:r>
            <a:r>
              <a:rPr lang="en-US" sz="2400" dirty="0">
                <a:latin typeface="+mj-lt"/>
              </a:rPr>
              <a:t>… </a:t>
            </a:r>
          </a:p>
        </p:txBody>
      </p:sp>
    </p:spTree>
    <p:extLst>
      <p:ext uri="{BB962C8B-B14F-4D97-AF65-F5344CB8AC3E}">
        <p14:creationId xmlns:p14="http://schemas.microsoft.com/office/powerpoint/2010/main" val="214733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name="Equation" r:id="rId3" imgW="3479760" imgH="736560" progId="Equation.DSMT4">
                  <p:embed/>
                </p:oleObj>
              </mc:Choice>
              <mc:Fallback>
                <p:oleObj name="Equation" r:id="rId3" imgW="3479760" imgH="736560" progId="Equation.DSMT4">
                  <p:embed/>
                  <p:pic>
                    <p:nvPicPr>
                      <p:cNvPr id="0" name=""/>
                      <p:cNvPicPr/>
                      <p:nvPr/>
                    </p:nvPicPr>
                    <p:blipFill>
                      <a:blip r:embed="rId4"/>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name="Equation" r:id="rId5" imgW="2882880" imgH="393480" progId="Equation.DSMT4">
                  <p:embed/>
                </p:oleObj>
              </mc:Choice>
              <mc:Fallback>
                <p:oleObj name="Equation" r:id="rId5" imgW="2882880" imgH="393480" progId="Equation.DSMT4">
                  <p:embed/>
                  <p:pic>
                    <p:nvPicPr>
                      <p:cNvPr id="0" name=""/>
                      <p:cNvPicPr/>
                      <p:nvPr/>
                    </p:nvPicPr>
                    <p:blipFill>
                      <a:blip r:embed="rId6"/>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name="Equation" r:id="rId7" imgW="2755800" imgH="457200" progId="Equation.DSMT4">
                  <p:embed/>
                </p:oleObj>
              </mc:Choice>
              <mc:Fallback>
                <p:oleObj name="Equation" r:id="rId7" imgW="2755800" imgH="457200" progId="Equation.DSMT4">
                  <p:embed/>
                  <p:pic>
                    <p:nvPicPr>
                      <p:cNvPr id="0" name=""/>
                      <p:cNvPicPr/>
                      <p:nvPr/>
                    </p:nvPicPr>
                    <p:blipFill>
                      <a:blip r:embed="rId8"/>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name="Equation" r:id="rId9" imgW="2654280" imgH="660240" progId="Equation.DSMT4">
                  <p:embed/>
                </p:oleObj>
              </mc:Choice>
              <mc:Fallback>
                <p:oleObj name="Equation" r:id="rId9" imgW="2654280" imgH="660240" progId="Equation.DSMT4">
                  <p:embed/>
                  <p:pic>
                    <p:nvPicPr>
                      <p:cNvPr id="0" name=""/>
                      <p:cNvPicPr/>
                      <p:nvPr/>
                    </p:nvPicPr>
                    <p:blipFill>
                      <a:blip r:embed="rId10"/>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3046988"/>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r>
              <a:rPr lang="en-US" sz="2400" dirty="0"/>
              <a:t> We also generally assume that the interaction between particle and target </a:t>
            </a:r>
            <a:r>
              <a:rPr lang="en-US" sz="2400" i="1" dirty="0"/>
              <a:t>V(r)</a:t>
            </a:r>
            <a:r>
              <a:rPr lang="en-US" sz="24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9FF66-9F8D-3768-86B5-62C50B9A3006}"/>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28323EEF-55E0-A153-3652-36F134EE4073}"/>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8E4F621E-64E5-8800-76E5-7F884EBB600A}"/>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E674DCFB-F4B9-1146-46DC-6155E81FB184}"/>
              </a:ext>
            </a:extLst>
          </p:cNvPr>
          <p:cNvPicPr>
            <a:picLocks noChangeAspect="1"/>
          </p:cNvPicPr>
          <p:nvPr/>
        </p:nvPicPr>
        <p:blipFill>
          <a:blip r:embed="rId2"/>
          <a:stretch>
            <a:fillRect/>
          </a:stretch>
        </p:blipFill>
        <p:spPr>
          <a:xfrm>
            <a:off x="1548433" y="57691"/>
            <a:ext cx="6077066" cy="6340916"/>
          </a:xfrm>
          <a:prstGeom prst="rect">
            <a:avLst/>
          </a:prstGeom>
        </p:spPr>
      </p:pic>
    </p:spTree>
    <p:extLst>
      <p:ext uri="{BB962C8B-B14F-4D97-AF65-F5344CB8AC3E}">
        <p14:creationId xmlns:p14="http://schemas.microsoft.com/office/powerpoint/2010/main" val="376016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685800" y="457200"/>
            <a:ext cx="7086600" cy="830997"/>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name="Equation" r:id="rId2" imgW="2831760" imgH="914400" progId="Equation.DSMT4">
                  <p:embed/>
                </p:oleObj>
              </mc:Choice>
              <mc:Fallback>
                <p:oleObj name="Equation" r:id="rId2" imgW="2831760" imgH="914400" progId="Equation.DSMT4">
                  <p:embed/>
                  <p:pic>
                    <p:nvPicPr>
                      <p:cNvPr id="10" name="Object 9"/>
                      <p:cNvPicPr/>
                      <p:nvPr/>
                    </p:nvPicPr>
                    <p:blipFill>
                      <a:blip r:embed="rId3"/>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name="Equation" r:id="rId4" imgW="1714320" imgH="457200" progId="Equation.DSMT4">
                  <p:embed/>
                </p:oleObj>
              </mc:Choice>
              <mc:Fallback>
                <p:oleObj name="Equation" r:id="rId4" imgW="1714320" imgH="457200" progId="Equation.DSMT4">
                  <p:embed/>
                  <p:pic>
                    <p:nvPicPr>
                      <p:cNvPr id="0" name=""/>
                      <p:cNvPicPr/>
                      <p:nvPr/>
                    </p:nvPicPr>
                    <p:blipFill>
                      <a:blip r:embed="rId5"/>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name="数式" r:id="rId3" imgW="939600" imgH="736560" progId="Equation.3">
                  <p:embed/>
                </p:oleObj>
              </mc:Choice>
              <mc:Fallback>
                <p:oleObj name="数式" r:id="rId3" imgW="939600" imgH="736560" progId="Equation.3">
                  <p:embed/>
                  <p:pic>
                    <p:nvPicPr>
                      <p:cNvPr id="0" name=""/>
                      <p:cNvPicPr>
                        <a:picLocks noChangeAspect="1" noChangeArrowheads="1"/>
                      </p:cNvPicPr>
                      <p:nvPr/>
                    </p:nvPicPr>
                    <p:blipFill>
                      <a:blip r:embed="rId4"/>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name="Equation" r:id="rId2" imgW="2654280" imgH="660240" progId="Equation.DSMT4">
                  <p:embed/>
                </p:oleObj>
              </mc:Choice>
              <mc:Fallback>
                <p:oleObj name="Equation" r:id="rId2" imgW="2654280" imgH="660240" progId="Equation.DSMT4">
                  <p:embed/>
                  <p:pic>
                    <p:nvPicPr>
                      <p:cNvPr id="10" name="Object 9"/>
                      <p:cNvPicPr/>
                      <p:nvPr/>
                    </p:nvPicPr>
                    <p:blipFill>
                      <a:blip r:embed="rId3"/>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47788727"/>
              </p:ext>
            </p:extLst>
          </p:nvPr>
        </p:nvGraphicFramePr>
        <p:xfrm>
          <a:off x="109538" y="1050925"/>
          <a:ext cx="8805862" cy="2735263"/>
        </p:xfrm>
        <a:graphic>
          <a:graphicData uri="http://schemas.openxmlformats.org/presentationml/2006/ole">
            <mc:AlternateContent xmlns:mc="http://schemas.openxmlformats.org/markup-compatibility/2006">
              <mc:Choice xmlns:v="urn:schemas-microsoft-com:vml" Requires="v">
                <p:oleObj name="Equation" r:id="rId3" imgW="4190760" imgH="1346040" progId="Equation.DSMT4">
                  <p:embed/>
                </p:oleObj>
              </mc:Choice>
              <mc:Fallback>
                <p:oleObj name="Equation" r:id="rId3" imgW="4190760" imgH="1346040" progId="Equation.DSMT4">
                  <p:embed/>
                  <p:pic>
                    <p:nvPicPr>
                      <p:cNvPr id="0" name=""/>
                      <p:cNvPicPr>
                        <a:picLocks noChangeAspect="1" noChangeArrowheads="1"/>
                      </p:cNvPicPr>
                      <p:nvPr/>
                    </p:nvPicPr>
                    <p:blipFill>
                      <a:blip r:embed="rId4"/>
                      <a:srcRect/>
                      <a:stretch>
                        <a:fillRect/>
                      </a:stretch>
                    </p:blipFill>
                    <p:spPr bwMode="auto">
                      <a:xfrm>
                        <a:off x="109538" y="1050925"/>
                        <a:ext cx="8805862" cy="2735263"/>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91997731"/>
              </p:ext>
            </p:extLst>
          </p:nvPr>
        </p:nvGraphicFramePr>
        <p:xfrm>
          <a:off x="234176" y="4038600"/>
          <a:ext cx="2693987" cy="1682750"/>
        </p:xfrm>
        <a:graphic>
          <a:graphicData uri="http://schemas.openxmlformats.org/presentationml/2006/ole">
            <mc:AlternateContent xmlns:mc="http://schemas.openxmlformats.org/markup-compatibility/2006">
              <mc:Choice xmlns:v="urn:schemas-microsoft-com:vml" Requires="v">
                <p:oleObj name="Equation" r:id="rId5" imgW="1041120" imgH="672840" progId="Equation.DSMT4">
                  <p:embed/>
                </p:oleObj>
              </mc:Choice>
              <mc:Fallback>
                <p:oleObj name="Equation" r:id="rId5" imgW="1041120" imgH="672840" progId="Equation.DSMT4">
                  <p:embed/>
                  <p:pic>
                    <p:nvPicPr>
                      <p:cNvPr id="0" name=""/>
                      <p:cNvPicPr>
                        <a:picLocks noChangeAspect="1" noChangeArrowheads="1"/>
                      </p:cNvPicPr>
                      <p:nvPr/>
                    </p:nvPicPr>
                    <p:blipFill>
                      <a:blip r:embed="rId6"/>
                      <a:srcRect/>
                      <a:stretch>
                        <a:fillRect/>
                      </a:stretch>
                    </p:blipFill>
                    <p:spPr bwMode="auto">
                      <a:xfrm>
                        <a:off x="234176" y="4038600"/>
                        <a:ext cx="2693987" cy="1682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name="Equation" r:id="rId3" imgW="2514600" imgH="1143000" progId="Equation.DSMT4">
                  <p:embed/>
                </p:oleObj>
              </mc:Choice>
              <mc:Fallback>
                <p:oleObj name="Equation" r:id="rId3" imgW="2514600" imgH="1143000" progId="Equation.DSMT4">
                  <p:embed/>
                  <p:pic>
                    <p:nvPicPr>
                      <p:cNvPr id="0" name=""/>
                      <p:cNvPicPr>
                        <a:picLocks noChangeAspect="1" noChangeArrowheads="1"/>
                      </p:cNvPicPr>
                      <p:nvPr/>
                    </p:nvPicPr>
                    <p:blipFill>
                      <a:blip r:embed="rId4"/>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name="数式" r:id="rId3" imgW="2666880" imgH="507960" progId="Equation.3">
                  <p:embed/>
                </p:oleObj>
              </mc:Choice>
              <mc:Fallback>
                <p:oleObj name="数式" r:id="rId3" imgW="2666880" imgH="507960" progId="Equation.3">
                  <p:embed/>
                  <p:pic>
                    <p:nvPicPr>
                      <p:cNvPr id="0" name=""/>
                      <p:cNvPicPr>
                        <a:picLocks noChangeAspect="1" noChangeArrowheads="1"/>
                      </p:cNvPicPr>
                      <p:nvPr/>
                    </p:nvPicPr>
                    <p:blipFill>
                      <a:blip r:embed="rId4"/>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name="数式" r:id="rId5" imgW="2831760" imgH="660240" progId="Equation.3">
                  <p:embed/>
                </p:oleObj>
              </mc:Choice>
              <mc:Fallback>
                <p:oleObj name="数式" r:id="rId5" imgW="2831760" imgH="660240" progId="Equation.3">
                  <p:embed/>
                  <p:pic>
                    <p:nvPicPr>
                      <p:cNvPr id="0" name=""/>
                      <p:cNvPicPr>
                        <a:picLocks noChangeAspect="1" noChangeArrowheads="1"/>
                      </p:cNvPicPr>
                      <p:nvPr/>
                    </p:nvPicPr>
                    <p:blipFill>
                      <a:blip r:embed="rId6"/>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name="数式" r:id="rId7" imgW="2476440" imgH="736560" progId="Equation.3">
                  <p:embed/>
                </p:oleObj>
              </mc:Choice>
              <mc:Fallback>
                <p:oleObj name="数式" r:id="rId7" imgW="2476440" imgH="736560" progId="Equation.3">
                  <p:embed/>
                  <p:pic>
                    <p:nvPicPr>
                      <p:cNvPr id="0" name=""/>
                      <p:cNvPicPr>
                        <a:picLocks noChangeAspect="1" noChangeArrowheads="1"/>
                      </p:cNvPicPr>
                      <p:nvPr/>
                    </p:nvPicPr>
                    <p:blipFill>
                      <a:blip r:embed="rId8"/>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name="Equation" r:id="rId2" imgW="2514600" imgH="1143000" progId="Equation.DSMT4">
                  <p:embed/>
                </p:oleObj>
              </mc:Choice>
              <mc:Fallback>
                <p:oleObj name="Equation" r:id="rId2" imgW="2514600" imgH="1143000" progId="Equation.DSMT4">
                  <p:embed/>
                  <p:pic>
                    <p:nvPicPr>
                      <p:cNvPr id="17" name="Object 16"/>
                      <p:cNvPicPr>
                        <a:picLocks noChangeAspect="1" noChangeArrowheads="1"/>
                      </p:cNvPicPr>
                      <p:nvPr/>
                    </p:nvPicPr>
                    <p:blipFill>
                      <a:blip r:embed="rId3"/>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name="Equation" r:id="rId3" imgW="2933640" imgH="507960" progId="Equation.DSMT4">
                  <p:embed/>
                </p:oleObj>
              </mc:Choice>
              <mc:Fallback>
                <p:oleObj name="Equation" r:id="rId3" imgW="2933640" imgH="507960" progId="Equation.DSMT4">
                  <p:embed/>
                  <p:pic>
                    <p:nvPicPr>
                      <p:cNvPr id="0" name=""/>
                      <p:cNvPicPr>
                        <a:picLocks noChangeAspect="1" noChangeArrowheads="1"/>
                      </p:cNvPicPr>
                      <p:nvPr/>
                    </p:nvPicPr>
                    <p:blipFill>
                      <a:blip r:embed="rId4"/>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name="Equation" r:id="rId5" imgW="2514600" imgH="1143000" progId="Equation.DSMT4">
                  <p:embed/>
                </p:oleObj>
              </mc:Choice>
              <mc:Fallback>
                <p:oleObj name="Equation" r:id="rId5" imgW="2514600" imgH="1143000" progId="Equation.DSMT4">
                  <p:embed/>
                  <p:pic>
                    <p:nvPicPr>
                      <p:cNvPr id="17" name="Object 16"/>
                      <p:cNvPicPr>
                        <a:picLocks noChangeAspect="1" noChangeArrowheads="1"/>
                      </p:cNvPicPr>
                      <p:nvPr/>
                    </p:nvPicPr>
                    <p:blipFill>
                      <a:blip r:embed="rId6"/>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C487A2-ED00-B411-DE7F-0E37458F82FB}"/>
              </a:ext>
            </a:extLst>
          </p:cNvPr>
          <p:cNvPicPr>
            <a:picLocks noChangeAspect="1"/>
          </p:cNvPicPr>
          <p:nvPr/>
        </p:nvPicPr>
        <p:blipFill>
          <a:blip r:embed="rId3"/>
          <a:stretch>
            <a:fillRect/>
          </a:stretch>
        </p:blipFill>
        <p:spPr>
          <a:xfrm>
            <a:off x="660334" y="391986"/>
            <a:ext cx="7823332" cy="5673851"/>
          </a:xfrm>
          <a:prstGeom prst="rect">
            <a:avLst/>
          </a:prstGeom>
        </p:spPr>
      </p:pic>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8" name="Rectangle 7">
            <a:extLst>
              <a:ext uri="{FF2B5EF4-FFF2-40B4-BE49-F238E27FC236}">
                <a16:creationId xmlns:a16="http://schemas.microsoft.com/office/drawing/2014/main" id="{A8761A5A-6619-02BE-1B3B-6B0BAD33F432}"/>
              </a:ext>
            </a:extLst>
          </p:cNvPr>
          <p:cNvSpPr/>
          <p:nvPr/>
        </p:nvSpPr>
        <p:spPr>
          <a:xfrm>
            <a:off x="571893" y="5334000"/>
            <a:ext cx="8077200" cy="365125"/>
          </a:xfrm>
          <a:prstGeom prst="rect">
            <a:avLst/>
          </a:prstGeom>
          <a:solidFill>
            <a:srgbClr val="00B050">
              <a:alpha val="1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name="Equation" r:id="rId2" imgW="1460160" imgH="685800" progId="Equation.DSMT4">
                  <p:embed/>
                </p:oleObj>
              </mc:Choice>
              <mc:Fallback>
                <p:oleObj name="Equation" r:id="rId2"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3"/>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name="Equation" r:id="rId4" imgW="3555720" imgH="812520" progId="Equation.DSMT4">
                  <p:embed/>
                </p:oleObj>
              </mc:Choice>
              <mc:Fallback>
                <p:oleObj name="Equation" r:id="rId4"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5"/>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name="Equation" r:id="rId6" imgW="2743200" imgH="507960" progId="Equation.DSMT4">
                  <p:embed/>
                </p:oleObj>
              </mc:Choice>
              <mc:Fallback>
                <p:oleObj name="Equation" r:id="rId6" imgW="2743200" imgH="507960" progId="Equation.DSMT4">
                  <p:embed/>
                  <p:pic>
                    <p:nvPicPr>
                      <p:cNvPr id="18" name="Object 17"/>
                      <p:cNvPicPr>
                        <a:picLocks noChangeAspect="1" noChangeArrowheads="1"/>
                      </p:cNvPicPr>
                      <p:nvPr/>
                    </p:nvPicPr>
                    <p:blipFill>
                      <a:blip r:embed="rId7"/>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2024 -- Lecture 14</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30</a:t>
            </a:fld>
            <a:endParaRPr lang="en-US"/>
          </a:p>
        </p:txBody>
      </p:sp>
    </p:spTree>
    <p:extLst>
      <p:ext uri="{BB962C8B-B14F-4D97-AF65-F5344CB8AC3E}">
        <p14:creationId xmlns:p14="http://schemas.microsoft.com/office/powerpoint/2010/main" val="159968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name="Equation" r:id="rId3" imgW="2145960" imgH="939600" progId="Equation.DSMT4">
                  <p:embed/>
                </p:oleObj>
              </mc:Choice>
              <mc:Fallback>
                <p:oleObj name="Equation" r:id="rId3" imgW="2145960" imgH="939600" progId="Equation.DSMT4">
                  <p:embed/>
                  <p:pic>
                    <p:nvPicPr>
                      <p:cNvPr id="0" name=""/>
                      <p:cNvPicPr>
                        <a:picLocks noChangeAspect="1" noChangeArrowheads="1"/>
                      </p:cNvPicPr>
                      <p:nvPr/>
                    </p:nvPicPr>
                    <p:blipFill>
                      <a:blip r:embed="rId4"/>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name="Equation" r:id="rId5" imgW="2895480" imgH="1307880" progId="Equation.DSMT4">
                  <p:embed/>
                </p:oleObj>
              </mc:Choice>
              <mc:Fallback>
                <p:oleObj name="Equation" r:id="rId5" imgW="2895480" imgH="1307880" progId="Equation.DSMT4">
                  <p:embed/>
                  <p:pic>
                    <p:nvPicPr>
                      <p:cNvPr id="0" name=""/>
                      <p:cNvPicPr>
                        <a:picLocks noChangeAspect="1" noChangeArrowheads="1"/>
                      </p:cNvPicPr>
                      <p:nvPr/>
                    </p:nvPicPr>
                    <p:blipFill>
                      <a:blip r:embed="rId6"/>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name="Equation" r:id="rId3" imgW="2247840" imgH="482400" progId="Equation.DSMT4">
                  <p:embed/>
                </p:oleObj>
              </mc:Choice>
              <mc:Fallback>
                <p:oleObj name="Equation" r:id="rId3" imgW="2247840" imgH="482400" progId="Equation.DSMT4">
                  <p:embed/>
                  <p:pic>
                    <p:nvPicPr>
                      <p:cNvPr id="0" name=""/>
                      <p:cNvPicPr>
                        <a:picLocks noChangeAspect="1" noChangeArrowheads="1"/>
                      </p:cNvPicPr>
                      <p:nvPr/>
                    </p:nvPicPr>
                    <p:blipFill>
                      <a:blip r:embed="rId4"/>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name="Equation" r:id="rId5" imgW="3784320" imgH="583920" progId="Equation.DSMT4">
                  <p:embed/>
                </p:oleObj>
              </mc:Choice>
              <mc:Fallback>
                <p:oleObj name="Equation" r:id="rId5" imgW="3784320" imgH="583920" progId="Equation.DSMT4">
                  <p:embed/>
                  <p:pic>
                    <p:nvPicPr>
                      <p:cNvPr id="0" name=""/>
                      <p:cNvPicPr>
                        <a:picLocks noChangeAspect="1" noChangeArrowheads="1"/>
                      </p:cNvPicPr>
                      <p:nvPr/>
                    </p:nvPicPr>
                    <p:blipFill>
                      <a:blip r:embed="rId6"/>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name="Equation" r:id="rId7" imgW="2006280" imgH="431640" progId="Equation.DSMT4">
                  <p:embed/>
                </p:oleObj>
              </mc:Choice>
              <mc:Fallback>
                <p:oleObj name="Equation" r:id="rId7" imgW="2006280" imgH="431640" progId="Equation.DSMT4">
                  <p:embed/>
                  <p:pic>
                    <p:nvPicPr>
                      <p:cNvPr id="0" name=""/>
                      <p:cNvPicPr>
                        <a:picLocks noChangeAspect="1" noChangeArrowheads="1"/>
                      </p:cNvPicPr>
                      <p:nvPr/>
                    </p:nvPicPr>
                    <p:blipFill>
                      <a:blip r:embed="rId8"/>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name="Equation" r:id="rId3" imgW="2705040" imgH="838080" progId="Equation.DSMT4">
                  <p:embed/>
                </p:oleObj>
              </mc:Choice>
              <mc:Fallback>
                <p:oleObj name="Equation" r:id="rId3" imgW="2705040" imgH="838080" progId="Equation.DSMT4">
                  <p:embed/>
                  <p:pic>
                    <p:nvPicPr>
                      <p:cNvPr id="0" name=""/>
                      <p:cNvPicPr>
                        <a:picLocks noChangeAspect="1" noChangeArrowheads="1"/>
                      </p:cNvPicPr>
                      <p:nvPr/>
                    </p:nvPicPr>
                    <p:blipFill>
                      <a:blip r:embed="rId4"/>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name="Equation" r:id="rId5" imgW="2247840" imgH="482400" progId="Equation.DSMT4">
                  <p:embed/>
                </p:oleObj>
              </mc:Choice>
              <mc:Fallback>
                <p:oleObj name="Equation" r:id="rId5" imgW="2247840" imgH="482400" progId="Equation.DSMT4">
                  <p:embed/>
                  <p:pic>
                    <p:nvPicPr>
                      <p:cNvPr id="0" name=""/>
                      <p:cNvPicPr>
                        <a:picLocks noChangeAspect="1" noChangeArrowheads="1"/>
                      </p:cNvPicPr>
                      <p:nvPr/>
                    </p:nvPicPr>
                    <p:blipFill>
                      <a:blip r:embed="rId6"/>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name="Equation" r:id="rId7" imgW="3784320" imgH="583920" progId="Equation.DSMT4">
                  <p:embed/>
                </p:oleObj>
              </mc:Choice>
              <mc:Fallback>
                <p:oleObj name="Equation" r:id="rId7" imgW="3784320" imgH="583920" progId="Equation.DSMT4">
                  <p:embed/>
                  <p:pic>
                    <p:nvPicPr>
                      <p:cNvPr id="8" name="Object 7"/>
                      <p:cNvPicPr>
                        <a:picLocks noChangeAspect="1" noChangeArrowheads="1"/>
                      </p:cNvPicPr>
                      <p:nvPr/>
                    </p:nvPicPr>
                    <p:blipFill>
                      <a:blip r:embed="rId8"/>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name="Equation" r:id="rId9" imgW="4731989" imgH="975582" progId="Equation.DSMT4">
                  <p:embed/>
                </p:oleObj>
              </mc:Choice>
              <mc:Fallback>
                <p:oleObj name="Equation" r:id="rId9" imgW="4731989" imgH="975582" progId="Equation.DSMT4">
                  <p:embed/>
                  <p:pic>
                    <p:nvPicPr>
                      <p:cNvPr id="0" name=""/>
                      <p:cNvPicPr/>
                      <p:nvPr/>
                    </p:nvPicPr>
                    <p:blipFill>
                      <a:blip r:embed="rId10"/>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endParaRPr lang="en-US" dirty="0"/>
          </a:p>
        </p:txBody>
      </p:sp>
      <p:sp>
        <p:nvSpPr>
          <p:cNvPr id="3" name="Footer Placeholder 2"/>
          <p:cNvSpPr>
            <a:spLocks noGrp="1"/>
          </p:cNvSpPr>
          <p:nvPr>
            <p:ph type="ftr" sz="quarter" idx="11"/>
          </p:nvPr>
        </p:nvSpPr>
        <p:spPr/>
        <p:txBody>
          <a:bodyPr/>
          <a:lstStyle/>
          <a:p>
            <a:r>
              <a:rPr lang="en-US"/>
              <a:t>PHY 711  Fall 2024 --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0" name=""/>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0" name=""/>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name="Equation" r:id="rId3" imgW="1688760" imgH="977760" progId="Equation.DSMT4">
                  <p:embed/>
                </p:oleObj>
              </mc:Choice>
              <mc:Fallback>
                <p:oleObj name="Equation" r:id="rId3" imgW="1688760" imgH="977760" progId="Equation.DSMT4">
                  <p:embed/>
                  <p:pic>
                    <p:nvPicPr>
                      <p:cNvPr id="8" name="Object 7"/>
                      <p:cNvPicPr>
                        <a:picLocks noChangeAspect="1" noChangeArrowheads="1"/>
                      </p:cNvPicPr>
                      <p:nvPr/>
                    </p:nvPicPr>
                    <p:blipFill>
                      <a:blip r:embed="rId4"/>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name="Equation" r:id="rId5" imgW="2920680" imgH="698400" progId="Equation.DSMT4">
                  <p:embed/>
                </p:oleObj>
              </mc:Choice>
              <mc:Fallback>
                <p:oleObj name="Equation" r:id="rId5" imgW="2920680" imgH="698400" progId="Equation.DSMT4">
                  <p:embed/>
                  <p:pic>
                    <p:nvPicPr>
                      <p:cNvPr id="9" name="Object 8"/>
                      <p:cNvPicPr>
                        <a:picLocks noChangeAspect="1" noChangeArrowheads="1"/>
                      </p:cNvPicPr>
                      <p:nvPr/>
                    </p:nvPicPr>
                    <p:blipFill>
                      <a:blip r:embed="rId6"/>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name="Equation" r:id="rId7" imgW="1815840" imgH="1549080" progId="Equation.DSMT4">
                    <p:embed/>
                  </p:oleObj>
                </mc:Choice>
                <mc:Fallback>
                  <p:oleObj name="Equation" r:id="rId7" imgW="1815840" imgH="1549080" progId="Equation.DSMT4">
                    <p:embed/>
                    <p:pic>
                      <p:nvPicPr>
                        <p:cNvPr id="10" name="Object 9"/>
                        <p:cNvPicPr>
                          <a:picLocks noChangeAspect="1" noChangeArrowheads="1"/>
                        </p:cNvPicPr>
                        <p:nvPr/>
                      </p:nvPicPr>
                      <p:blipFill>
                        <a:blip r:embed="rId8"/>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name="Equation" r:id="rId9" imgW="2654280" imgH="1638000" progId="Equation.DSMT4">
                    <p:embed/>
                  </p:oleObj>
                </mc:Choice>
                <mc:Fallback>
                  <p:oleObj name="Equation" r:id="rId9" imgW="2654280" imgH="1638000" progId="Equation.DSMT4">
                    <p:embed/>
                    <p:pic>
                      <p:nvPicPr>
                        <p:cNvPr id="11" name="Object 10"/>
                        <p:cNvPicPr>
                          <a:picLocks noChangeAspect="1" noChangeArrowheads="1"/>
                        </p:cNvPicPr>
                        <p:nvPr/>
                      </p:nvPicPr>
                      <p:blipFill>
                        <a:blip r:embed="rId10"/>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Object 6"/>
                      <p:cNvPicPr/>
                      <p:nvPr/>
                    </p:nvPicPr>
                    <p:blipFill>
                      <a:blip r:embed="rId5"/>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name="Equation" r:id="rId6" imgW="1180800" imgH="698400" progId="Equation.DSMT4">
                  <p:embed/>
                </p:oleObj>
              </mc:Choice>
              <mc:Fallback>
                <p:oleObj name="Equation" r:id="rId6" imgW="1180800" imgH="698400" progId="Equation.DSMT4">
                  <p:embed/>
                  <p:pic>
                    <p:nvPicPr>
                      <p:cNvPr id="8" name="Object 7"/>
                      <p:cNvPicPr>
                        <a:picLocks noChangeAspect="1" noChangeArrowheads="1"/>
                      </p:cNvPicPr>
                      <p:nvPr/>
                    </p:nvPicPr>
                    <p:blipFill>
                      <a:blip r:embed="rId7"/>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name="Equation" r:id="rId8" imgW="622080" imgH="622080" progId="Equation.DSMT4">
                  <p:embed/>
                </p:oleObj>
              </mc:Choice>
              <mc:Fallback>
                <p:oleObj name="Equation" r:id="rId8" imgW="622080" imgH="622080" progId="Equation.DSMT4">
                  <p:embed/>
                  <p:pic>
                    <p:nvPicPr>
                      <p:cNvPr id="9" name="Object 8"/>
                      <p:cNvPicPr>
                        <a:picLocks noChangeAspect="1" noChangeArrowheads="1"/>
                      </p:cNvPicPr>
                      <p:nvPr/>
                    </p:nvPicPr>
                    <p:blipFill>
                      <a:blip r:embed="rId9"/>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name="Equation" r:id="rId10" imgW="838080" imgH="622080" progId="Equation.DSMT4">
                  <p:embed/>
                </p:oleObj>
              </mc:Choice>
              <mc:Fallback>
                <p:oleObj name="Equation" r:id="rId10" imgW="838080" imgH="622080" progId="Equation.DSMT4">
                  <p:embed/>
                  <p:pic>
                    <p:nvPicPr>
                      <p:cNvPr id="10" name="Object 9"/>
                      <p:cNvPicPr>
                        <a:picLocks noChangeAspect="1" noChangeArrowheads="1"/>
                      </p:cNvPicPr>
                      <p:nvPr/>
                    </p:nvPicPr>
                    <p:blipFill>
                      <a:blip r:embed="rId11"/>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name="Equation" r:id="rId12" imgW="825480" imgH="622080" progId="Equation.DSMT4">
                  <p:embed/>
                </p:oleObj>
              </mc:Choice>
              <mc:Fallback>
                <p:oleObj name="Equation" r:id="rId12" imgW="825480" imgH="622080" progId="Equation.DSMT4">
                  <p:embed/>
                  <p:pic>
                    <p:nvPicPr>
                      <p:cNvPr id="11" name="Object 10"/>
                      <p:cNvPicPr>
                        <a:picLocks noChangeAspect="1" noChangeArrowheads="1"/>
                      </p:cNvPicPr>
                      <p:nvPr/>
                    </p:nvPicPr>
                    <p:blipFill>
                      <a:blip r:embed="rId13"/>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name="Equation" r:id="rId14" imgW="825480" imgH="622080" progId="Equation.DSMT4">
                  <p:embed/>
                </p:oleObj>
              </mc:Choice>
              <mc:Fallback>
                <p:oleObj name="Equation" r:id="rId14" imgW="825480" imgH="622080" progId="Equation.DSMT4">
                  <p:embed/>
                  <p:pic>
                    <p:nvPicPr>
                      <p:cNvPr id="12" name="Object 11"/>
                      <p:cNvPicPr>
                        <a:picLocks noChangeAspect="1" noChangeArrowheads="1"/>
                      </p:cNvPicPr>
                      <p:nvPr/>
                    </p:nvPicPr>
                    <p:blipFill>
                      <a:blip r:embed="rId15"/>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name="Equation" r:id="rId16" imgW="672840" imgH="622080" progId="Equation.DSMT4">
                  <p:embed/>
                </p:oleObj>
              </mc:Choice>
              <mc:Fallback>
                <p:oleObj name="Equation" r:id="rId16" imgW="672840" imgH="622080" progId="Equation.DSMT4">
                  <p:embed/>
                  <p:pic>
                    <p:nvPicPr>
                      <p:cNvPr id="15" name="Object 14"/>
                      <p:cNvPicPr>
                        <a:picLocks noChangeAspect="1" noChangeArrowheads="1"/>
                      </p:cNvPicPr>
                      <p:nvPr/>
                    </p:nvPicPr>
                    <p:blipFill>
                      <a:blip r:embed="rId17"/>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name="Equation" r:id="rId3" imgW="5727600" imgH="952200" progId="Equation.DSMT4">
                  <p:embed/>
                </p:oleObj>
              </mc:Choice>
              <mc:Fallback>
                <p:oleObj name="Equation" r:id="rId3" imgW="5727600" imgH="952200" progId="Equation.DSMT4">
                  <p:embed/>
                  <p:pic>
                    <p:nvPicPr>
                      <p:cNvPr id="5" name="Object 4"/>
                      <p:cNvPicPr/>
                      <p:nvPr/>
                    </p:nvPicPr>
                    <p:blipFill>
                      <a:blip r:embed="rId4"/>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name="Equation" r:id="rId8" imgW="4724524" imgH="975582" progId="Equation.DSMT4">
                  <p:embed/>
                </p:oleObj>
              </mc:Choice>
              <mc:Fallback>
                <p:oleObj name="Equation" r:id="rId8" imgW="4724524" imgH="975582" progId="Equation.DSMT4">
                  <p:embed/>
                  <p:pic>
                    <p:nvPicPr>
                      <p:cNvPr id="0" name=""/>
                      <p:cNvPicPr/>
                      <p:nvPr/>
                    </p:nvPicPr>
                    <p:blipFill>
                      <a:blip r:embed="rId9"/>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7" name="Picture 6" descr="A paper with text on it&#10;&#10;Description automatically generated">
            <a:extLst>
              <a:ext uri="{FF2B5EF4-FFF2-40B4-BE49-F238E27FC236}">
                <a16:creationId xmlns:a16="http://schemas.microsoft.com/office/drawing/2014/main" id="{C2B4FEB2-4EF2-77B8-255C-62AC71E58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
            <a:ext cx="8402794" cy="3733800"/>
          </a:xfrm>
          <a:prstGeom prst="rect">
            <a:avLst/>
          </a:prstGeom>
        </p:spPr>
      </p:pic>
      <p:pic>
        <p:nvPicPr>
          <p:cNvPr id="8" name="Picture 7">
            <a:extLst>
              <a:ext uri="{FF2B5EF4-FFF2-40B4-BE49-F238E27FC236}">
                <a16:creationId xmlns:a16="http://schemas.microsoft.com/office/drawing/2014/main" id="{8E0957BC-302D-1E20-6692-706E633EA8A6}"/>
              </a:ext>
            </a:extLst>
          </p:cNvPr>
          <p:cNvPicPr>
            <a:picLocks noChangeAspect="1"/>
          </p:cNvPicPr>
          <p:nvPr/>
        </p:nvPicPr>
        <p:blipFill>
          <a:blip r:embed="rId3"/>
          <a:stretch>
            <a:fillRect/>
          </a:stretch>
        </p:blipFill>
        <p:spPr>
          <a:xfrm>
            <a:off x="21201" y="4114800"/>
            <a:ext cx="9122799" cy="2020048"/>
          </a:xfrm>
          <a:prstGeom prst="rect">
            <a:avLst/>
          </a:prstGeom>
        </p:spPr>
      </p:pic>
    </p:spTree>
    <p:extLst>
      <p:ext uri="{BB962C8B-B14F-4D97-AF65-F5344CB8AC3E}">
        <p14:creationId xmlns:p14="http://schemas.microsoft.com/office/powerpoint/2010/main" val="38493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569660"/>
          </a:xfrm>
          <a:prstGeom prst="rect">
            <a:avLst/>
          </a:prstGeom>
          <a:noFill/>
        </p:spPr>
        <p:txBody>
          <a:bodyPr wrap="square" rtlCol="0">
            <a:spAutoFit/>
          </a:bodyPr>
          <a:lstStyle/>
          <a:p>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9/25/2024</a:t>
            </a:r>
          </a:p>
        </p:txBody>
      </p:sp>
      <p:sp>
        <p:nvSpPr>
          <p:cNvPr id="3" name="Footer Placeholder 2"/>
          <p:cNvSpPr>
            <a:spLocks noGrp="1"/>
          </p:cNvSpPr>
          <p:nvPr>
            <p:ph type="ftr" sz="quarter" idx="11"/>
          </p:nvPr>
        </p:nvSpPr>
        <p:spPr/>
        <p:txBody>
          <a:bodyPr/>
          <a:lstStyle/>
          <a:p>
            <a:r>
              <a:rPr lang="en-US"/>
              <a:t>PHY 711  Fall 2024 --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9/25/2024</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2024 -- Lecture 14</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name="Equation" r:id="rId2" imgW="1257120" imgH="203040" progId="Equation.DSMT4">
                  <p:embed/>
                </p:oleObj>
              </mc:Choice>
              <mc:Fallback>
                <p:oleObj name="Equation" r:id="rId2" imgW="1257120" imgH="203040" progId="Equation.DSMT4">
                  <p:embed/>
                  <p:pic>
                    <p:nvPicPr>
                      <p:cNvPr id="0" name=""/>
                      <p:cNvPicPr/>
                      <p:nvPr/>
                    </p:nvPicPr>
                    <p:blipFill>
                      <a:blip r:embed="rId3"/>
                      <a:stretch>
                        <a:fillRect/>
                      </a:stretch>
                    </p:blipFill>
                    <p:spPr>
                      <a:xfrm>
                        <a:off x="298174" y="5609262"/>
                        <a:ext cx="3235325" cy="52244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07588EF-80DA-44A8-E37F-0F255DE63DC1}"/>
              </a:ext>
            </a:extLst>
          </p:cNvPr>
          <p:cNvSpPr txBox="1"/>
          <p:nvPr/>
        </p:nvSpPr>
        <p:spPr>
          <a:xfrm>
            <a:off x="685800" y="2812950"/>
            <a:ext cx="2590800" cy="830997"/>
          </a:xfrm>
          <a:prstGeom prst="rect">
            <a:avLst/>
          </a:prstGeom>
          <a:noFill/>
        </p:spPr>
        <p:txBody>
          <a:bodyPr wrap="square" rtlCol="0">
            <a:spAutoFit/>
          </a:bodyPr>
          <a:lstStyle/>
          <a:p>
            <a:r>
              <a:rPr lang="en-US" sz="2400" dirty="0">
                <a:latin typeface="+mj-lt"/>
              </a:rPr>
              <a:t>View of beam cross section:</a:t>
            </a:r>
          </a:p>
        </p:txBody>
      </p:sp>
    </p:spTree>
    <p:extLst>
      <p:ext uri="{BB962C8B-B14F-4D97-AF65-F5344CB8AC3E}">
        <p14:creationId xmlns:p14="http://schemas.microsoft.com/office/powerpoint/2010/main" val="32034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7176</TotalTime>
  <Words>2236</Words>
  <Application>Microsoft Office PowerPoint</Application>
  <PresentationFormat>On-screen Show (4:3)</PresentationFormat>
  <Paragraphs>315</Paragraphs>
  <Slides>38</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4"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382</cp:revision>
  <cp:lastPrinted>2020-08-29T22:33:07Z</cp:lastPrinted>
  <dcterms:created xsi:type="dcterms:W3CDTF">2012-01-10T18:32:24Z</dcterms:created>
  <dcterms:modified xsi:type="dcterms:W3CDTF">2024-09-24T16:51:21Z</dcterms:modified>
</cp:coreProperties>
</file>