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</p:sldMasterIdLst>
  <p:notesMasterIdLst>
    <p:notesMasterId r:id="rId41"/>
  </p:notesMasterIdLst>
  <p:handoutMasterIdLst>
    <p:handoutMasterId r:id="rId42"/>
  </p:handoutMasterIdLst>
  <p:sldIdLst>
    <p:sldId id="296" r:id="rId4"/>
    <p:sldId id="354" r:id="rId5"/>
    <p:sldId id="489" r:id="rId6"/>
    <p:sldId id="450" r:id="rId7"/>
    <p:sldId id="451" r:id="rId8"/>
    <p:sldId id="459" r:id="rId9"/>
    <p:sldId id="454" r:id="rId10"/>
    <p:sldId id="455" r:id="rId11"/>
    <p:sldId id="462" r:id="rId12"/>
    <p:sldId id="452" r:id="rId13"/>
    <p:sldId id="453" r:id="rId14"/>
    <p:sldId id="485" r:id="rId15"/>
    <p:sldId id="490" r:id="rId16"/>
    <p:sldId id="467" r:id="rId17"/>
    <p:sldId id="464" r:id="rId18"/>
    <p:sldId id="466" r:id="rId19"/>
    <p:sldId id="468" r:id="rId20"/>
    <p:sldId id="469" r:id="rId21"/>
    <p:sldId id="471" r:id="rId22"/>
    <p:sldId id="470" r:id="rId23"/>
    <p:sldId id="472" r:id="rId24"/>
    <p:sldId id="473" r:id="rId25"/>
    <p:sldId id="474" r:id="rId26"/>
    <p:sldId id="486" r:id="rId27"/>
    <p:sldId id="475" r:id="rId28"/>
    <p:sldId id="487" r:id="rId29"/>
    <p:sldId id="463" r:id="rId30"/>
    <p:sldId id="476" r:id="rId31"/>
    <p:sldId id="488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354" autoAdjust="0"/>
  </p:normalViewPr>
  <p:slideViewPr>
    <p:cSldViewPr>
      <p:cViewPr varScale="1">
        <p:scale>
          <a:sx n="70" d="100"/>
          <a:sy n="70" d="100"/>
        </p:scale>
        <p:origin x="10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Relating the constants of the problems to values determined when the particles are very far apart.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now we are expressing the trajectory as a function of time t.     For this analysis however, we would like to find the trajectory as a function of the angle \phi.   The relationship of the constant angular momentum to the \psi and time variables allows us to find r(\psi).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9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algebra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scattering process involves the aspects of the trajectory at large separations.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r=</a:t>
            </a:r>
            <a:r>
              <a:rPr lang="en-US" dirty="0" err="1"/>
              <a:t>rmin</a:t>
            </a:r>
            <a:r>
              <a:rPr lang="en-US" dirty="0"/>
              <a:t>, \phi=0.   \phi increases to a maximum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with consistent notation.      Here we are using the textbook’s definition of theta which is OK if the target mass is infinite.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equation is a convenient change of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6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equation is a convenient change of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a diagram from the web about the Rutherford geometry.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8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all of the equations and then specializing to the Coulomb interaction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8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the integrals can all be evaluated analytically and simplify to this famous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3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Reconstructed data taken from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of constant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discussed last Wednesday.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ideal configuration of a scattering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of scattering geometry and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illustrates the setup of the famous Rutherford scattering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Reconstruction experimental data from the Rutherford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2024--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9/27/2024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2024--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perphysics.phy-astr.gsu.edu/hbase/rutsc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perphysics.phy-astr.gsu.edu/hbase/Nuclear/rutsca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yperphysics.phy-astr.gsu.edu/hbase/rutsca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ps.org/publications/apsnews/200605/history.cf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Notes for Lecture 15: Scattering analysis – </a:t>
            </a:r>
          </a:p>
          <a:p>
            <a:pPr algn="ctr"/>
            <a:r>
              <a:rPr lang="en-US" sz="2800" b="1" dirty="0"/>
              <a:t>Chap. 1 ( F &amp; 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Definition of differential scattering cross section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Calculation of particle trajectories for a central potential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Relation of particle trajectories to the differential scattering cross section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Example of Rutherford scattering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4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6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04D68-DE62-4CC3-AEB6-9BB1B2C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7F1A5-0E60-497F-8333-9D28189E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210E5-613B-46AD-BFC4-31A81B99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216B3-32F6-4F2E-9CF6-A776D2B2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" y="136525"/>
            <a:ext cx="5072063" cy="557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E2608-3D05-4C5E-9DD4-2025E7A77709}"/>
              </a:ext>
            </a:extLst>
          </p:cNvPr>
          <p:cNvSpPr txBox="1"/>
          <p:nvPr/>
        </p:nvSpPr>
        <p:spPr>
          <a:xfrm>
            <a:off x="152400" y="1365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Graph of data from scattering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B440-C8F9-4314-839E-AED8E28B25BD}"/>
              </a:ext>
            </a:extLst>
          </p:cNvPr>
          <p:cNvSpPr txBox="1"/>
          <p:nvPr/>
        </p:nvSpPr>
        <p:spPr>
          <a:xfrm>
            <a:off x="1066800" y="586740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From website</a:t>
            </a:r>
            <a:r>
              <a:rPr lang="en-US" sz="1400" b="1" dirty="0">
                <a:latin typeface="+mj-lt"/>
                <a:hlinkClick r:id="rId4"/>
              </a:rPr>
              <a:t>: http://hyperphysics.phy-astr.gsu.edu/hbase/Nuclear/rutsca2.html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99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90B0C-C5C1-0A71-962D-FF73D5C5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9206F-7E6D-9831-82F9-5F721645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991A1-5AB1-A893-9793-BFB8864B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19D485-BCDD-33EE-EC39-E99549D60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128449"/>
              </p:ext>
            </p:extLst>
          </p:nvPr>
        </p:nvGraphicFramePr>
        <p:xfrm>
          <a:off x="192024" y="609600"/>
          <a:ext cx="8686800" cy="217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888840" progId="Equation.DSMT4">
                  <p:embed/>
                </p:oleObj>
              </mc:Choice>
              <mc:Fallback>
                <p:oleObj name="Equation" r:id="rId2" imgW="35557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024" y="609600"/>
                        <a:ext cx="8686800" cy="217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A9951B8-3AA3-E753-5FAE-267ABF078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474319"/>
              </p:ext>
            </p:extLst>
          </p:nvPr>
        </p:nvGraphicFramePr>
        <p:xfrm>
          <a:off x="279400" y="2971800"/>
          <a:ext cx="81740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1130040" progId="Equation.DSMT4">
                  <p:embed/>
                </p:oleObj>
              </mc:Choice>
              <mc:Fallback>
                <p:oleObj name="Equation" r:id="rId4" imgW="295884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400" y="2971800"/>
                        <a:ext cx="8174038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61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20101-C749-C78B-88F5-9F17544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D76E8-A9C4-27D7-AD6B-73786C3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212-76AF-1540-D70F-1D649957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E0B74-F329-7CA5-7F1A-8C6B9AC478B6}"/>
              </a:ext>
            </a:extLst>
          </p:cNvPr>
          <p:cNvSpPr txBox="1"/>
          <p:nvPr/>
        </p:nvSpPr>
        <p:spPr>
          <a:xfrm>
            <a:off x="3048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complete picture --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B13363-E861-F28B-CC67-2DC1E0F17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98802"/>
              </p:ext>
            </p:extLst>
          </p:nvPr>
        </p:nvGraphicFramePr>
        <p:xfrm>
          <a:off x="304800" y="770785"/>
          <a:ext cx="8345840" cy="130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228600" progId="Equation.DSMT4">
                  <p:embed/>
                </p:oleObj>
              </mc:Choice>
              <mc:Fallback>
                <p:oleObj name="Equation" r:id="rId2" imgW="14601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3F78C38-FE80-4EA5-BDF2-1095F4DB4B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770785"/>
                        <a:ext cx="8345840" cy="130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34BF6F85-D6B9-FA39-1E2C-BAADE1E517CC}"/>
              </a:ext>
            </a:extLst>
          </p:cNvPr>
          <p:cNvSpPr/>
          <p:nvPr/>
        </p:nvSpPr>
        <p:spPr>
          <a:xfrm>
            <a:off x="3771900" y="1998983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00A4D-6C5B-1369-F321-53B808E0624D}"/>
              </a:ext>
            </a:extLst>
          </p:cNvPr>
          <p:cNvSpPr txBox="1"/>
          <p:nvPr/>
        </p:nvSpPr>
        <p:spPr>
          <a:xfrm>
            <a:off x="3124200" y="2300512"/>
            <a:ext cx="3276600" cy="830997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of the center mass motion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6BDED67-A93B-0282-9135-AE4F6F7EDD84}"/>
              </a:ext>
            </a:extLst>
          </p:cNvPr>
          <p:cNvSpPr/>
          <p:nvPr/>
        </p:nvSpPr>
        <p:spPr>
          <a:xfrm>
            <a:off x="7275844" y="1998982"/>
            <a:ext cx="609600" cy="2039618"/>
          </a:xfrm>
          <a:prstGeom prst="upArrow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3ECC35-991A-B5AD-7125-A5120B69E52F}"/>
              </a:ext>
            </a:extLst>
          </p:cNvPr>
          <p:cNvSpPr txBox="1"/>
          <p:nvPr/>
        </p:nvSpPr>
        <p:spPr>
          <a:xfrm>
            <a:off x="6400800" y="3997145"/>
            <a:ext cx="2667000" cy="1200329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within the center of mass reference frame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138D6-A9C2-8BA6-42AE-04657C656FD0}"/>
              </a:ext>
            </a:extLst>
          </p:cNvPr>
          <p:cNvSpPr txBox="1"/>
          <p:nvPr/>
        </p:nvSpPr>
        <p:spPr>
          <a:xfrm>
            <a:off x="685800" y="5666267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In some of the slides,      </a:t>
            </a:r>
            <a:r>
              <a:rPr lang="en-US" sz="3200" i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3200" i="1" baseline="-25000" dirty="0" err="1">
                <a:solidFill>
                  <a:srgbClr val="FF0000"/>
                </a:solidFill>
                <a:latin typeface="+mj-lt"/>
              </a:rPr>
              <a:t>rel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is written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23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F3638-0C90-4421-8F94-B6AAACFF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4BB0-B943-43E4-954F-D7F751A6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E5CAC-DFCE-45F0-9720-CBFA5A11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0A49E-FACE-4AD3-BCD3-9A0093DE3D1A}"/>
              </a:ext>
            </a:extLst>
          </p:cNvPr>
          <p:cNvSpPr txBox="1"/>
          <p:nvPr/>
        </p:nvSpPr>
        <p:spPr>
          <a:xfrm>
            <a:off x="152400" y="13652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E9D74-EBF0-45F2-8A24-FD0CEA4B08E8}"/>
              </a:ext>
            </a:extLst>
          </p:cNvPr>
          <p:cNvSpPr txBox="1"/>
          <p:nvPr/>
        </p:nvSpPr>
        <p:spPr>
          <a:xfrm>
            <a:off x="285750" y="2876898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Since 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(t) represents motion in a plane, we will analyze the system in that plane and use polar coordinates.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7641ED-AB14-4BA0-B79A-796D89705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39671"/>
              </p:ext>
            </p:extLst>
          </p:nvPr>
        </p:nvGraphicFramePr>
        <p:xfrm>
          <a:off x="533400" y="3953876"/>
          <a:ext cx="267970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660240" progId="Equation.DSMT4">
                  <p:embed/>
                </p:oleObj>
              </mc:Choice>
              <mc:Fallback>
                <p:oleObj name="Equation" r:id="rId2" imgW="1244520" imgH="660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97641ED-AB14-4BA0-B79A-796D89705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953876"/>
                        <a:ext cx="2679700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37E79C5-073E-43B3-9BF3-4780011F5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0821" y="5158071"/>
          <a:ext cx="47434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07960" progId="Equation.DSMT4">
                  <p:embed/>
                </p:oleObj>
              </mc:Choice>
              <mc:Fallback>
                <p:oleObj name="Equation" r:id="rId4" imgW="217152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37E79C5-073E-43B3-9BF3-4780011F5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0821" y="5158071"/>
                        <a:ext cx="47434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E5F480-86D5-4134-BA3A-A32766AC5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37000"/>
              </p:ext>
            </p:extLst>
          </p:nvPr>
        </p:nvGraphicFramePr>
        <p:xfrm>
          <a:off x="5415252" y="888702"/>
          <a:ext cx="2275896" cy="12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31640" progId="Equation.DSMT4">
                  <p:embed/>
                </p:oleObj>
              </mc:Choice>
              <mc:Fallback>
                <p:oleObj name="Equation" r:id="rId6" imgW="7873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0E5F480-86D5-4134-BA3A-A32766AC5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5252" y="888702"/>
                        <a:ext cx="2275896" cy="12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5DD4B2-C20C-44D7-9BF0-5904767B6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11639"/>
              </p:ext>
            </p:extLst>
          </p:nvPr>
        </p:nvGraphicFramePr>
        <p:xfrm>
          <a:off x="361719" y="888702"/>
          <a:ext cx="4254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457200" progId="Equation.DSMT4">
                  <p:embed/>
                </p:oleObj>
              </mc:Choice>
              <mc:Fallback>
                <p:oleObj name="Equation" r:id="rId8" imgW="17269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5DD4B2-C20C-44D7-9BF0-5904767B6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719" y="888702"/>
                        <a:ext cx="42545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31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5451E-FB0A-446C-BEE2-980B7756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DBE7F-6C77-41E4-B5E9-E8DD741F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69D3-A762-4292-83FA-959D44BE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1466F6-3B77-41A1-8D30-E5BB21480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92100"/>
          <a:ext cx="55657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672840" progId="Equation.DSMT4">
                  <p:embed/>
                </p:oleObj>
              </mc:Choice>
              <mc:Fallback>
                <p:oleObj name="Equation" r:id="rId2" imgW="283176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1466F6-3B77-41A1-8D30-E5BB21480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92100"/>
                        <a:ext cx="5565775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A42B7FE-EA3F-4B4D-A3D6-5FAAC8606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225" y="2374900"/>
          <a:ext cx="61595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863280" progId="Equation.DSMT4">
                  <p:embed/>
                </p:oleObj>
              </mc:Choice>
              <mc:Fallback>
                <p:oleObj name="Equation" r:id="rId4" imgW="2819160" imgH="863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A42B7FE-EA3F-4B4D-A3D6-5FAAC8606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225" y="2374900"/>
                        <a:ext cx="61595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0F0A3A-9E79-4DB0-8BDE-83C13AEDB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554536"/>
          <a:ext cx="4648200" cy="125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70F0A3A-9E79-4DB0-8BDE-83C13AEDB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4554536"/>
                        <a:ext cx="4648200" cy="1258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B7D378-FB94-4B32-8F08-2558453F6833}"/>
              </a:ext>
            </a:extLst>
          </p:cNvPr>
          <p:cNvSpPr txBox="1"/>
          <p:nvPr/>
        </p:nvSpPr>
        <p:spPr>
          <a:xfrm>
            <a:off x="685800" y="483304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59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B9110-F05B-4D99-B94B-1EFBCF19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5A16-5F24-4C7B-BA98-CB0EF53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CEDA-47F1-4099-9BAA-AE627B1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59C8-547D-48F9-9051-B27B3820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>
            <a:off x="2777261" y="411644"/>
            <a:ext cx="4114800" cy="5956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4A5348-FF55-4BBE-8273-E162E8259C35}"/>
              </a:ext>
            </a:extLst>
          </p:cNvPr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DFA24-C0A0-4C95-9965-04C8058BBB4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D9DD8-C04D-49D2-AF58-8E841B62AF66}"/>
              </a:ext>
            </a:extLst>
          </p:cNvPr>
          <p:cNvCxnSpPr>
            <a:cxnSpLocks/>
          </p:cNvCxnSpPr>
          <p:nvPr/>
        </p:nvCxnSpPr>
        <p:spPr>
          <a:xfrm flipV="1">
            <a:off x="1524000" y="3048000"/>
            <a:ext cx="1752600" cy="35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35D4A-AFAD-4C72-8F72-BCB4133421DA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1371600" y="21336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7FEDB-8E2A-42C9-BE3E-9E9C51B3D7E6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501682" y="1295400"/>
            <a:ext cx="4822918" cy="2079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D48255-885B-4818-B509-ECC78B1CA935}"/>
              </a:ext>
            </a:extLst>
          </p:cNvPr>
          <p:cNvSpPr txBox="1"/>
          <p:nvPr/>
        </p:nvSpPr>
        <p:spPr>
          <a:xfrm>
            <a:off x="2318520" y="3048000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D541F-D273-47A8-8C76-8D8313A944CC}"/>
              </a:ext>
            </a:extLst>
          </p:cNvPr>
          <p:cNvSpPr txBox="1"/>
          <p:nvPr/>
        </p:nvSpPr>
        <p:spPr>
          <a:xfrm>
            <a:off x="2765356" y="2590800"/>
            <a:ext cx="58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  <a:r>
              <a:rPr lang="en-US" sz="2800" baseline="-25000" dirty="0"/>
              <a:t>m</a:t>
            </a:r>
            <a:endParaRPr lang="en-US" sz="24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8B6602-19A9-4B5B-9D4F-E149F0CF5926}"/>
              </a:ext>
            </a:extLst>
          </p:cNvPr>
          <p:cNvSpPr/>
          <p:nvPr/>
        </p:nvSpPr>
        <p:spPr>
          <a:xfrm rot="1352285">
            <a:off x="2148603" y="2902322"/>
            <a:ext cx="704046" cy="762000"/>
          </a:xfrm>
          <a:prstGeom prst="arc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D8B7-DB2C-4F46-9EAD-3421044A6856}"/>
              </a:ext>
            </a:extLst>
          </p:cNvPr>
          <p:cNvSpPr txBox="1"/>
          <p:nvPr/>
        </p:nvSpPr>
        <p:spPr>
          <a:xfrm>
            <a:off x="1924796" y="3375118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0F29-EF65-41A2-AE9B-13FAC106E561}"/>
              </a:ext>
            </a:extLst>
          </p:cNvPr>
          <p:cNvSpPr txBox="1"/>
          <p:nvPr/>
        </p:nvSpPr>
        <p:spPr>
          <a:xfrm>
            <a:off x="4481826" y="2104426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3DB63DF-3E66-46AC-A635-ED20B980B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33" y="304800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3DB63DF-3E66-46AC-A635-ED20B980B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33" y="304800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4D0025-8D84-4F44-95B4-EE03C4F885AA}"/>
              </a:ext>
            </a:extLst>
          </p:cNvPr>
          <p:cNvSpPr txBox="1"/>
          <p:nvPr/>
        </p:nvSpPr>
        <p:spPr>
          <a:xfrm>
            <a:off x="153272" y="3517900"/>
            <a:ext cx="16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scattering.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90310D0-7D4F-446A-ADA5-C9AEA1B64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57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90310D0-7D4F-446A-ADA5-C9AEA1B64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5057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FB671A9-19FF-419C-BB79-15CEFC2EF3F0}"/>
              </a:ext>
            </a:extLst>
          </p:cNvPr>
          <p:cNvSpPr txBox="1"/>
          <p:nvPr/>
        </p:nvSpPr>
        <p:spPr>
          <a:xfrm>
            <a:off x="3886200" y="318392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960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49078-BF26-4FE5-951E-1D57EFE7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F3BCC-4F69-4E40-A5C6-C120F384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2455F-5FD7-409B-A78F-4161B991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D93CF-3702-4037-9C62-077CA8E1EC64}"/>
              </a:ext>
            </a:extLst>
          </p:cNvPr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is this related to scattering?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B9740-0E15-470A-8014-CAE9232AF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 rot="12411976">
            <a:off x="5247375" y="755352"/>
            <a:ext cx="2796295" cy="40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4C014-B19C-441E-BED2-F258D48F7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83" r="-1"/>
          <a:stretch/>
        </p:blipFill>
        <p:spPr>
          <a:xfrm>
            <a:off x="495300" y="1057275"/>
            <a:ext cx="2552700" cy="35312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431D1C-C828-4DF6-965B-B233AF0F2604}"/>
              </a:ext>
            </a:extLst>
          </p:cNvPr>
          <p:cNvSpPr/>
          <p:nvPr/>
        </p:nvSpPr>
        <p:spPr>
          <a:xfrm>
            <a:off x="152400" y="2822892"/>
            <a:ext cx="152400" cy="1489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C5E9DD-5F6C-446B-9598-07A56BE6AEB8}"/>
              </a:ext>
            </a:extLst>
          </p:cNvPr>
          <p:cNvSpPr/>
          <p:nvPr/>
        </p:nvSpPr>
        <p:spPr>
          <a:xfrm>
            <a:off x="8382000" y="3659346"/>
            <a:ext cx="152400" cy="1489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5BCF65-6369-4F42-8C5C-A0D2B711C068}"/>
              </a:ext>
            </a:extLst>
          </p:cNvPr>
          <p:cNvCxnSpPr>
            <a:cxnSpLocks/>
          </p:cNvCxnSpPr>
          <p:nvPr/>
        </p:nvCxnSpPr>
        <p:spPr>
          <a:xfrm>
            <a:off x="4572000" y="3733800"/>
            <a:ext cx="4546602" cy="7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2D8D74-9452-48EF-932F-C1C522136EB9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685800"/>
            <a:ext cx="24765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F6CDC3-66F4-45DC-947C-BA90AF617303}"/>
              </a:ext>
            </a:extLst>
          </p:cNvPr>
          <p:cNvSpPr txBox="1"/>
          <p:nvPr/>
        </p:nvSpPr>
        <p:spPr>
          <a:xfrm>
            <a:off x="3886200" y="220358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D95FF6-C103-4367-B36F-234A363B7972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1641156"/>
            <a:ext cx="4165602" cy="247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A30635-8F06-447B-9630-B1DFE7EC8D30}"/>
              </a:ext>
            </a:extLst>
          </p:cNvPr>
          <p:cNvSpPr txBox="1"/>
          <p:nvPr/>
        </p:nvSpPr>
        <p:spPr>
          <a:xfrm>
            <a:off x="6400800" y="29686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F38DD-A096-413D-B593-C7A4526F69E9}"/>
              </a:ext>
            </a:extLst>
          </p:cNvPr>
          <p:cNvSpPr txBox="1"/>
          <p:nvPr/>
        </p:nvSpPr>
        <p:spPr>
          <a:xfrm>
            <a:off x="6737351" y="23005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endParaRPr lang="en-US" sz="24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19DEF-EB3D-49F5-BC7C-9984D795704B}"/>
              </a:ext>
            </a:extLst>
          </p:cNvPr>
          <p:cNvSpPr txBox="1"/>
          <p:nvPr/>
        </p:nvSpPr>
        <p:spPr>
          <a:xfrm>
            <a:off x="8382000" y="2933215"/>
            <a:ext cx="36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F37E3-3E22-4D9D-A8D4-448845F7FFBB}"/>
              </a:ext>
            </a:extLst>
          </p:cNvPr>
          <p:cNvSpPr txBox="1"/>
          <p:nvPr/>
        </p:nvSpPr>
        <p:spPr>
          <a:xfrm>
            <a:off x="4413745" y="4463426"/>
            <a:ext cx="396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here</a:t>
            </a:r>
            <a:r>
              <a:rPr lang="en-US" sz="2400" dirty="0">
                <a:latin typeface="Symbol" panose="05050102010706020507" pitchFamily="18" charset="2"/>
              </a:rPr>
              <a:t> q </a:t>
            </a:r>
            <a:r>
              <a:rPr lang="en-US" sz="2400" dirty="0">
                <a:latin typeface="+mj-lt"/>
              </a:rPr>
              <a:t>measures the scattering angle</a:t>
            </a:r>
          </a:p>
        </p:txBody>
      </p:sp>
    </p:spTree>
    <p:extLst>
      <p:ext uri="{BB962C8B-B14F-4D97-AF65-F5344CB8AC3E}">
        <p14:creationId xmlns:p14="http://schemas.microsoft.com/office/powerpoint/2010/main" val="207180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7AF6C-1FBF-4B49-9E5B-A8A2DA33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049FE-7B85-4676-BDBA-51B0999F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9A5E5-C128-4C3D-9437-B70C536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D8F69AF-E6B8-46F2-9533-B6FE2A755D28}"/>
              </a:ext>
            </a:extLst>
          </p:cNvPr>
          <p:cNvSpPr/>
          <p:nvPr/>
        </p:nvSpPr>
        <p:spPr>
          <a:xfrm rot="13121905">
            <a:off x="1335630" y="-1024119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630A9F-AD3D-4A8D-9F8E-7D23D4DCE281}"/>
              </a:ext>
            </a:extLst>
          </p:cNvPr>
          <p:cNvCxnSpPr/>
          <p:nvPr/>
        </p:nvCxnSpPr>
        <p:spPr>
          <a:xfrm flipV="1">
            <a:off x="1449667" y="3794757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284DFA-CF97-40D8-806B-93DC2E0D7D7A}"/>
              </a:ext>
            </a:extLst>
          </p:cNvPr>
          <p:cNvSpPr/>
          <p:nvPr/>
        </p:nvSpPr>
        <p:spPr>
          <a:xfrm>
            <a:off x="1373467" y="5775957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C40A4-6FC2-473B-90CA-F9826B1C8F2B}"/>
              </a:ext>
            </a:extLst>
          </p:cNvPr>
          <p:cNvCxnSpPr/>
          <p:nvPr/>
        </p:nvCxnSpPr>
        <p:spPr>
          <a:xfrm flipV="1">
            <a:off x="1525867" y="4556757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C5CE46-F9B2-4868-8C2A-3D75448181C6}"/>
              </a:ext>
            </a:extLst>
          </p:cNvPr>
          <p:cNvSpPr txBox="1"/>
          <p:nvPr/>
        </p:nvSpPr>
        <p:spPr>
          <a:xfrm rot="18834513">
            <a:off x="1892172" y="4654779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A5892-B85A-4106-9DB5-A64F90EF91D3}"/>
              </a:ext>
            </a:extLst>
          </p:cNvPr>
          <p:cNvSpPr txBox="1"/>
          <p:nvPr/>
        </p:nvSpPr>
        <p:spPr>
          <a:xfrm rot="17005613">
            <a:off x="966149" y="395629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8C5E-7367-484B-AAA6-A5CE03BCCF54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3490719"/>
            <a:ext cx="154268" cy="303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77BF13-7D8F-4DDE-AB57-4D1AD8850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267" y="3505694"/>
          <a:ext cx="35639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215640" progId="Equation.DSMT4">
                  <p:embed/>
                </p:oleObj>
              </mc:Choice>
              <mc:Fallback>
                <p:oleObj name="Equation" r:id="rId3" imgW="142236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277BF13-7D8F-4DDE-AB57-4D1AD8850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9267" y="3505694"/>
                        <a:ext cx="356393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B5DF823-E573-47F0-BBDD-9B6906E18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2850" y="-55563"/>
          <a:ext cx="4886325" cy="32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1320480" progId="Equation.DSMT4">
                  <p:embed/>
                </p:oleObj>
              </mc:Choice>
              <mc:Fallback>
                <p:oleObj name="Equation" r:id="rId5" imgW="1993680" imgH="1320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5DF823-E573-47F0-BBDD-9B6906E18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2850" y="-55563"/>
                        <a:ext cx="4886325" cy="323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C15CBB1-9CF8-4A19-90C7-6851DF64B87D}"/>
              </a:ext>
            </a:extLst>
          </p:cNvPr>
          <p:cNvSpPr/>
          <p:nvPr/>
        </p:nvSpPr>
        <p:spPr>
          <a:xfrm>
            <a:off x="838200" y="0"/>
            <a:ext cx="2286000" cy="3292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939BD-8C69-4220-BB36-654B956C1D47}"/>
              </a:ext>
            </a:extLst>
          </p:cNvPr>
          <p:cNvSpPr/>
          <p:nvPr/>
        </p:nvSpPr>
        <p:spPr>
          <a:xfrm>
            <a:off x="5553451" y="4074623"/>
            <a:ext cx="3003174" cy="157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C3F97-20D7-4A56-9D8A-0D6DC7913598}"/>
              </a:ext>
            </a:extLst>
          </p:cNvPr>
          <p:cNvSpPr txBox="1"/>
          <p:nvPr/>
        </p:nvSpPr>
        <p:spPr>
          <a:xfrm>
            <a:off x="76200" y="152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constants far from scattering center --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9747957-3690-3A62-C287-429C4D7A7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11098"/>
              </p:ext>
            </p:extLst>
          </p:nvPr>
        </p:nvGraphicFramePr>
        <p:xfrm>
          <a:off x="97536" y="1458549"/>
          <a:ext cx="3828795" cy="147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647640" progId="Equation.DSMT4">
                  <p:embed/>
                </p:oleObj>
              </mc:Choice>
              <mc:Fallback>
                <p:oleObj name="Equation" r:id="rId7" imgW="16635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536" y="1458549"/>
                        <a:ext cx="3828795" cy="147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8BC626-41C2-C60E-8DEE-882B29283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05"/>
              </p:ext>
            </p:extLst>
          </p:nvPr>
        </p:nvGraphicFramePr>
        <p:xfrm>
          <a:off x="4114800" y="2438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2438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3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3DBCC5-903C-198B-FA2C-EA3830D0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08" y="457200"/>
            <a:ext cx="7842383" cy="56072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D8DE7-5A04-D33E-2E1A-9DC127CE6609}"/>
              </a:ext>
            </a:extLst>
          </p:cNvPr>
          <p:cNvSpPr/>
          <p:nvPr/>
        </p:nvSpPr>
        <p:spPr>
          <a:xfrm>
            <a:off x="761999" y="5699282"/>
            <a:ext cx="7731191" cy="36512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97B5D-627F-495A-B1C9-B48BF55F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42F19-B2F8-4BEE-8431-22DE3A0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7EFFA-C80C-4FE0-8E70-41ABFCB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EF40C6-41AB-4602-845C-7846D7498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4584"/>
              </p:ext>
            </p:extLst>
          </p:nvPr>
        </p:nvGraphicFramePr>
        <p:xfrm>
          <a:off x="488950" y="1435100"/>
          <a:ext cx="6084888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360" imgH="888840" progId="Equation.DSMT4">
                  <p:embed/>
                </p:oleObj>
              </mc:Choice>
              <mc:Fallback>
                <p:oleObj name="Equation" r:id="rId3" imgW="306036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EF40C6-41AB-4602-845C-7846D7498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435100"/>
                        <a:ext cx="6084888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6F1509-2CE5-46C2-A2D7-26726E7B4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95621"/>
              </p:ext>
            </p:extLst>
          </p:nvPr>
        </p:nvGraphicFramePr>
        <p:xfrm>
          <a:off x="1482725" y="3726941"/>
          <a:ext cx="308927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850680" progId="Equation.DSMT4">
                  <p:embed/>
                </p:oleObj>
              </mc:Choice>
              <mc:Fallback>
                <p:oleObj name="Equation" r:id="rId5" imgW="1218960" imgH="850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6F1509-2CE5-46C2-A2D7-26726E7B4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3726941"/>
                        <a:ext cx="308927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31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56851"/>
              </p:ext>
            </p:extLst>
          </p:nvPr>
        </p:nvGraphicFramePr>
        <p:xfrm>
          <a:off x="522288" y="117475"/>
          <a:ext cx="8175625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67000" imgH="3771720" progId="Equation.DSMT4">
                  <p:embed/>
                </p:oleObj>
              </mc:Choice>
              <mc:Fallback>
                <p:oleObj name="Equation" r:id="rId3" imgW="5067000" imgH="3771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17475"/>
                        <a:ext cx="8175625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21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325438"/>
          <a:ext cx="6210300" cy="541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3365280" progId="Equation.DSMT4">
                  <p:embed/>
                </p:oleObj>
              </mc:Choice>
              <mc:Fallback>
                <p:oleObj name="Equation" r:id="rId3" imgW="3949560" imgH="3365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5438"/>
                        <a:ext cx="6210300" cy="541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0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8988" y="354013"/>
          <a:ext cx="6351587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4800600" progId="Equation.DSMT4">
                  <p:embed/>
                </p:oleObj>
              </mc:Choice>
              <mc:Fallback>
                <p:oleObj name="Equation" r:id="rId3" imgW="4775040" imgH="4800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54013"/>
                        <a:ext cx="6351587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7FD2D0-FB16-1303-FBD3-0F479402F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957577"/>
              </p:ext>
            </p:extLst>
          </p:nvPr>
        </p:nvGraphicFramePr>
        <p:xfrm>
          <a:off x="6175375" y="3657600"/>
          <a:ext cx="1930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253800" progId="Equation.DSMT4">
                  <p:embed/>
                </p:oleObj>
              </mc:Choice>
              <mc:Fallback>
                <p:oleObj name="Equation" r:id="rId5" imgW="7873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5DF823-E573-47F0-BBDD-9B6906E18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375" y="3657600"/>
                        <a:ext cx="1930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93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B9110-F05B-4D99-B94B-1EFBCF19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5A16-5F24-4C7B-BA98-CB0EF53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CEDA-47F1-4099-9BAA-AE627B1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59C8-547D-48F9-9051-B27B3820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>
            <a:off x="2777261" y="411644"/>
            <a:ext cx="4114800" cy="5956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4A5348-FF55-4BBE-8273-E162E8259C35}"/>
              </a:ext>
            </a:extLst>
          </p:cNvPr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DFA24-C0A0-4C95-9965-04C8058BBB4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D9DD8-C04D-49D2-AF58-8E841B62AF66}"/>
              </a:ext>
            </a:extLst>
          </p:cNvPr>
          <p:cNvCxnSpPr>
            <a:cxnSpLocks/>
          </p:cNvCxnSpPr>
          <p:nvPr/>
        </p:nvCxnSpPr>
        <p:spPr>
          <a:xfrm flipV="1">
            <a:off x="1524000" y="3048000"/>
            <a:ext cx="1752600" cy="35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35D4A-AFAD-4C72-8F72-BCB4133421DA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1371600" y="21336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7FEDB-8E2A-42C9-BE3E-9E9C51B3D7E6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501682" y="1295400"/>
            <a:ext cx="4822918" cy="2079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D48255-885B-4818-B509-ECC78B1CA935}"/>
              </a:ext>
            </a:extLst>
          </p:cNvPr>
          <p:cNvSpPr txBox="1"/>
          <p:nvPr/>
        </p:nvSpPr>
        <p:spPr>
          <a:xfrm>
            <a:off x="2318520" y="3048000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D541F-D273-47A8-8C76-8D8313A944CC}"/>
              </a:ext>
            </a:extLst>
          </p:cNvPr>
          <p:cNvSpPr txBox="1"/>
          <p:nvPr/>
        </p:nvSpPr>
        <p:spPr>
          <a:xfrm>
            <a:off x="2765356" y="2590800"/>
            <a:ext cx="58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  <a:r>
              <a:rPr lang="en-US" sz="2800" baseline="-25000" dirty="0"/>
              <a:t>m</a:t>
            </a:r>
            <a:endParaRPr lang="en-US" sz="24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8B6602-19A9-4B5B-9D4F-E149F0CF5926}"/>
              </a:ext>
            </a:extLst>
          </p:cNvPr>
          <p:cNvSpPr/>
          <p:nvPr/>
        </p:nvSpPr>
        <p:spPr>
          <a:xfrm rot="1352285">
            <a:off x="2148603" y="2902322"/>
            <a:ext cx="704046" cy="762000"/>
          </a:xfrm>
          <a:prstGeom prst="arc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D8B7-DB2C-4F46-9EAD-3421044A6856}"/>
              </a:ext>
            </a:extLst>
          </p:cNvPr>
          <p:cNvSpPr txBox="1"/>
          <p:nvPr/>
        </p:nvSpPr>
        <p:spPr>
          <a:xfrm>
            <a:off x="1924796" y="3375118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0F29-EF65-41A2-AE9B-13FAC106E561}"/>
              </a:ext>
            </a:extLst>
          </p:cNvPr>
          <p:cNvSpPr txBox="1"/>
          <p:nvPr/>
        </p:nvSpPr>
        <p:spPr>
          <a:xfrm>
            <a:off x="4481826" y="2104426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3DB63DF-3E66-46AC-A635-ED20B980B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33" y="304800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3DB63DF-3E66-46AC-A635-ED20B980B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33" y="304800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4D0025-8D84-4F44-95B4-EE03C4F885AA}"/>
              </a:ext>
            </a:extLst>
          </p:cNvPr>
          <p:cNvSpPr txBox="1"/>
          <p:nvPr/>
        </p:nvSpPr>
        <p:spPr>
          <a:xfrm>
            <a:off x="153272" y="3517900"/>
            <a:ext cx="16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scattering.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90310D0-7D4F-446A-ADA5-C9AEA1B64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57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90310D0-7D4F-446A-ADA5-C9AEA1B64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5057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FB671A9-19FF-419C-BB79-15CEFC2EF3F0}"/>
              </a:ext>
            </a:extLst>
          </p:cNvPr>
          <p:cNvSpPr txBox="1"/>
          <p:nvPr/>
        </p:nvSpPr>
        <p:spPr>
          <a:xfrm>
            <a:off x="3886200" y="318392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29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4958" y="381000"/>
          <a:ext cx="6646862" cy="515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1600200" progId="Equation.DSMT4">
                  <p:embed/>
                </p:oleObj>
              </mc:Choice>
              <mc:Fallback>
                <p:oleObj name="Equation" r:id="rId3" imgW="1993680" imgH="1600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58" y="381000"/>
                        <a:ext cx="6646862" cy="5155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7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6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484" y="113917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</a:t>
            </a:r>
            <a:r>
              <a:rPr lang="en-US" sz="2400" dirty="0" err="1">
                <a:latin typeface="Symbol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itchFamily="18" charset="2"/>
              </a:rPr>
              <a:t>q: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2388" y="3414713"/>
          <a:ext cx="40894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901440" progId="Equation.DSMT4">
                  <p:embed/>
                </p:oleObj>
              </mc:Choice>
              <mc:Fallback>
                <p:oleObj name="Equation" r:id="rId4" imgW="1777680" imgH="901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388" y="3414713"/>
                        <a:ext cx="4089400" cy="207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5CEE10-34A7-4850-A32B-406C8FCDC189}"/>
              </a:ext>
            </a:extLst>
          </p:cNvPr>
          <p:cNvSpPr txBox="1"/>
          <p:nvPr/>
        </p:nvSpPr>
        <p:spPr>
          <a:xfrm>
            <a:off x="5791200" y="3414713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represents the scattering angle in the center of mass frame and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>
                <a:latin typeface="+mj-lt"/>
              </a:rPr>
              <a:t> is used instead of </a:t>
            </a:r>
            <a:r>
              <a:rPr lang="en-US" sz="2400" dirty="0">
                <a:latin typeface="Symbol" panose="05050102010706020507" pitchFamily="18" charset="2"/>
              </a:rPr>
              <a:t>c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FCF9C-827F-4C1D-AF1D-F3CA5EF50CCD}"/>
              </a:ext>
            </a:extLst>
          </p:cNvPr>
          <p:cNvSpPr txBox="1"/>
          <p:nvPr/>
        </p:nvSpPr>
        <p:spPr>
          <a:xfrm>
            <a:off x="228600" y="13652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Close up of repulsive interaction for a particular trajectory;</a:t>
            </a:r>
          </a:p>
          <a:p>
            <a:r>
              <a:rPr lang="en-US" sz="2400" dirty="0">
                <a:latin typeface="+mj-lt"/>
              </a:rPr>
              <a:t>Also visualizing impact parameter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270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683321"/>
          <a:ext cx="5361967" cy="560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038480" progId="Equation.DSMT4">
                  <p:embed/>
                </p:oleObj>
              </mc:Choice>
              <mc:Fallback>
                <p:oleObj name="Equation" r:id="rId3" imgW="3733560" imgH="4038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83321"/>
                        <a:ext cx="5361967" cy="560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831F6E-7566-4F90-855F-FF9E94EC2065}"/>
              </a:ext>
            </a:extLst>
          </p:cNvPr>
          <p:cNvSpPr txBox="1"/>
          <p:nvPr/>
        </p:nvSpPr>
        <p:spPr>
          <a:xfrm>
            <a:off x="83507" y="12254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equations for central potential V(r)</a:t>
            </a:r>
          </a:p>
        </p:txBody>
      </p:sp>
    </p:spTree>
    <p:extLst>
      <p:ext uri="{BB962C8B-B14F-4D97-AF65-F5344CB8AC3E}">
        <p14:creationId xmlns:p14="http://schemas.microsoft.com/office/powerpoint/2010/main" val="59662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506189"/>
              </p:ext>
            </p:extLst>
          </p:nvPr>
        </p:nvGraphicFramePr>
        <p:xfrm>
          <a:off x="533400" y="457200"/>
          <a:ext cx="5361967" cy="560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038480" progId="Equation.DSMT4">
                  <p:embed/>
                </p:oleObj>
              </mc:Choice>
              <mc:Fallback>
                <p:oleObj name="Equation" r:id="rId3" imgW="3733560" imgH="4038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5361967" cy="560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831F6E-7566-4F90-855F-FF9E94EC2065}"/>
              </a:ext>
            </a:extLst>
          </p:cNvPr>
          <p:cNvSpPr txBox="1"/>
          <p:nvPr/>
        </p:nvSpPr>
        <p:spPr>
          <a:xfrm>
            <a:off x="83507" y="12254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These equations relate scattering angle to impact parameter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b</a:t>
            </a:r>
            <a:endParaRPr lang="en-US" sz="24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1CB76-9965-8625-D824-B6437BE803E0}"/>
              </a:ext>
            </a:extLst>
          </p:cNvPr>
          <p:cNvSpPr txBox="1"/>
          <p:nvPr/>
        </p:nvSpPr>
        <p:spPr>
          <a:xfrm>
            <a:off x="6400800" y="471161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 go further, we need to know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6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6CA88-35A9-E295-70BA-E83D5AAE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73699-FFC3-25B4-5AB9-E6F4994C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01B24-B997-A9AA-0287-F8E3AD3F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B49B-C0B6-896F-09DF-C7F872F7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9" y="457200"/>
            <a:ext cx="8655381" cy="5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7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4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65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3650" y="301424"/>
          <a:ext cx="4942813" cy="20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280" imgH="1612800" progId="Equation.DSMT4">
                  <p:embed/>
                </p:oleObj>
              </mc:Choice>
              <mc:Fallback>
                <p:oleObj name="Equation" r:id="rId3" imgW="3797280" imgH="1612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0" y="301424"/>
                        <a:ext cx="4942813" cy="20292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72007"/>
              </p:ext>
            </p:extLst>
          </p:nvPr>
        </p:nvGraphicFramePr>
        <p:xfrm>
          <a:off x="415925" y="2425700"/>
          <a:ext cx="7321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13120" imgH="2857320" progId="Equation.DSMT4">
                  <p:embed/>
                </p:oleObj>
              </mc:Choice>
              <mc:Fallback>
                <p:oleObj name="Equation" r:id="rId5" imgW="5613120" imgH="2857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425700"/>
                        <a:ext cx="73215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49165" y="301424"/>
          <a:ext cx="3244010" cy="152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977760" progId="Equation.DSMT4">
                  <p:embed/>
                </p:oleObj>
              </mc:Choice>
              <mc:Fallback>
                <p:oleObj name="Equation" r:id="rId7" imgW="2006280" imgH="977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65" y="301424"/>
                        <a:ext cx="3244010" cy="152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21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FB6B7-41CD-089C-AB08-3072813A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8D2C-FF28-0397-017E-AA66A496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C626B-A196-51E5-5241-1379C0B7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7F398-50DB-1083-6BF0-33A4585EC90E}"/>
              </a:ext>
            </a:extLst>
          </p:cNvPr>
          <p:cNvSpPr txBox="1"/>
          <p:nvPr/>
        </p:nvSpPr>
        <p:spPr>
          <a:xfrm>
            <a:off x="3810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–</a:t>
            </a:r>
          </a:p>
          <a:p>
            <a:r>
              <a:rPr lang="en-US" sz="2400" dirty="0">
                <a:latin typeface="+mj-lt"/>
              </a:rPr>
              <a:t>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CC9694-D6B7-9141-CEBE-458CB4231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493" y="914400"/>
          <a:ext cx="37274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901440" progId="Equation.DSMT4">
                  <p:embed/>
                </p:oleObj>
              </mc:Choice>
              <mc:Fallback>
                <p:oleObj name="Equation" r:id="rId2" imgW="2857320" imgH="901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CC9694-D6B7-9141-CEBE-458CB4231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93" y="914400"/>
                        <a:ext cx="37274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E559B1-6241-5FE3-6832-A4B5E267D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2" y="2383572"/>
          <a:ext cx="86264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1371600" progId="Equation.DSMT4">
                  <p:embed/>
                </p:oleObj>
              </mc:Choice>
              <mc:Fallback>
                <p:oleObj name="Equation" r:id="rId4" imgW="43434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E559B1-6241-5FE3-6832-A4B5E267D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762" y="2383572"/>
                        <a:ext cx="86264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26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99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happens as</a:t>
            </a:r>
          </a:p>
          <a:p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0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3136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experiment performed with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 particles on gold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6400" y="436294"/>
          <a:ext cx="464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647640" progId="Equation.DSMT4">
                  <p:embed/>
                </p:oleObj>
              </mc:Choice>
              <mc:Fallback>
                <p:oleObj name="Equation" r:id="rId3" imgW="2323800" imgH="647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36294"/>
                        <a:ext cx="4648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5B6D1D-F95F-40B8-A24A-D42CB85FA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48935"/>
          <a:ext cx="2895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660240" progId="Equation.DSMT4">
                  <p:embed/>
                </p:oleObj>
              </mc:Choice>
              <mc:Fallback>
                <p:oleObj name="Equation" r:id="rId5" imgW="144756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5B6D1D-F95F-40B8-A24A-D42CB85FA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48935"/>
                        <a:ext cx="2895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1FF516-DB96-4FFE-867D-B0D56B793F03}"/>
              </a:ext>
            </a:extLst>
          </p:cNvPr>
          <p:cNvSpPr txBox="1"/>
          <p:nvPr/>
        </p:nvSpPr>
        <p:spPr>
          <a:xfrm>
            <a:off x="5638800" y="1066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(in SI units)</a:t>
            </a:r>
          </a:p>
        </p:txBody>
      </p:sp>
    </p:spTree>
    <p:extLst>
      <p:ext uri="{BB962C8B-B14F-4D97-AF65-F5344CB8AC3E}">
        <p14:creationId xmlns:p14="http://schemas.microsoft.com/office/powerpoint/2010/main" val="333651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FF6BB-2CEE-0A0B-460F-65491964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48274-9BF4-FB2F-5D4F-DE791DAE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13B9-8960-E99C-3EDE-2B7F71D5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A08CD5-5BF2-A9CE-83AD-9A71A538F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85695"/>
              </p:ext>
            </p:extLst>
          </p:nvPr>
        </p:nvGraphicFramePr>
        <p:xfrm>
          <a:off x="298958" y="332640"/>
          <a:ext cx="6842125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3390840" progId="Equation.DSMT4">
                  <p:embed/>
                </p:oleObj>
              </mc:Choice>
              <mc:Fallback>
                <p:oleObj name="Equation" r:id="rId2" imgW="4317840" imgH="3390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A08CD5-5BF2-A9CE-83AD-9A71A538F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58" y="332640"/>
                        <a:ext cx="6842125" cy="519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8E4F5C-BF55-70EB-B3A0-4E38A064B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33533"/>
          <a:ext cx="2596642" cy="12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977760" progId="Equation.DSMT4">
                  <p:embed/>
                </p:oleObj>
              </mc:Choice>
              <mc:Fallback>
                <p:oleObj name="Equation" r:id="rId4" imgW="200628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8E4F5C-BF55-70EB-B3A0-4E38A064B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3533"/>
                        <a:ext cx="2596642" cy="1222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7A33E2-1DFD-CCE5-7206-E9A1888DE894}"/>
              </a:ext>
            </a:extLst>
          </p:cNvPr>
          <p:cNvSpPr txBox="1"/>
          <p:nvPr/>
        </p:nvSpPr>
        <p:spPr>
          <a:xfrm>
            <a:off x="304800" y="552535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generally, it is possible to use numerical integration methods (with care) to evaluate </a:t>
            </a:r>
            <a:r>
              <a:rPr lang="en-US" sz="2400" i="1" dirty="0">
                <a:latin typeface="+mj-lt"/>
              </a:rPr>
              <a:t>b(</a:t>
            </a:r>
            <a:r>
              <a:rPr lang="en-US" sz="2400" i="1" dirty="0">
                <a:latin typeface="Symbol" panose="05050102010706020507" pitchFamily="18" charset="2"/>
              </a:rPr>
              <a:t>q</a:t>
            </a:r>
            <a:r>
              <a:rPr lang="en-US" sz="2400" i="1" dirty="0">
                <a:latin typeface="+mj-lt"/>
              </a:rPr>
              <a:t>).      </a:t>
            </a:r>
          </a:p>
        </p:txBody>
      </p:sp>
    </p:spTree>
    <p:extLst>
      <p:ext uri="{BB962C8B-B14F-4D97-AF65-F5344CB8AC3E}">
        <p14:creationId xmlns:p14="http://schemas.microsoft.com/office/powerpoint/2010/main" val="2072645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595" y="307688"/>
            <a:ext cx="892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Transformation between lab and center of mass results:</a:t>
            </a:r>
          </a:p>
          <a:p>
            <a:r>
              <a:rPr lang="en-US" sz="2400" dirty="0">
                <a:latin typeface="+mj-lt"/>
              </a:rPr>
              <a:t>Differential cross sections in different reference frames – continued: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6738" y="4421946"/>
            <a:ext cx="31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elastic scattering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EA0BC3-7CCF-4545-8857-9579E548C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644222"/>
          <a:ext cx="52959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807" imgH="1089799" progId="Equation.DSMT4">
                  <p:embed/>
                </p:oleObj>
              </mc:Choice>
              <mc:Fallback>
                <p:oleObj name="Equation" r:id="rId3" imgW="5295807" imgH="108979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EA0BC3-7CCF-4545-8857-9579E548C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644222"/>
                        <a:ext cx="529590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1A2E06-F348-499E-9F80-23A0E52FB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331" y="2769214"/>
          <a:ext cx="89233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923051" imgH="1318232" progId="Equation.DSMT4">
                  <p:embed/>
                </p:oleObj>
              </mc:Choice>
              <mc:Fallback>
                <p:oleObj name="Equation" r:id="rId5" imgW="8923051" imgH="131823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1A2E06-F348-499E-9F80-23A0E52FB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331" y="2769214"/>
                        <a:ext cx="8923338" cy="1317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6587C66-F511-442D-A85E-64E96AD271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595" y="4514601"/>
          <a:ext cx="473233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31989" imgH="975582" progId="Equation.DSMT4">
                  <p:embed/>
                </p:oleObj>
              </mc:Choice>
              <mc:Fallback>
                <p:oleObj name="Equation" r:id="rId7" imgW="4731989" imgH="97558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6587C66-F511-442D-A85E-64E96AD27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595" y="4514601"/>
                        <a:ext cx="473233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32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1143000" y="13252"/>
            <a:ext cx="4737596" cy="37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4626893" y="59069"/>
            <a:ext cx="431006" cy="527496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3558" y="338238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A39EC-C1EC-7CFC-ED7A-9093DFC54E04}"/>
              </a:ext>
            </a:extLst>
          </p:cNvPr>
          <p:cNvSpPr txBox="1"/>
          <p:nvPr/>
        </p:nvSpPr>
        <p:spPr>
          <a:xfrm>
            <a:off x="457200" y="390647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reasons that scattering theory is useful: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allows comparison between measurement and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The analysis depends on knowledge of the scattering particles when they are far apart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The scattering results depend on the interparticle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024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26C40-BE5C-D87B-4EE5-69379BEB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B2168-BF07-67F2-9278-1D3F7F5B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59EB1-3C38-CAEF-959E-B10248F4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DD27A9-127C-FBDA-A5AC-4FB30DAF8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89969"/>
              </p:ext>
            </p:extLst>
          </p:nvPr>
        </p:nvGraphicFramePr>
        <p:xfrm>
          <a:off x="135731" y="1066800"/>
          <a:ext cx="8872537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000" imgH="1117440" progId="Equation.DSMT4">
                  <p:embed/>
                </p:oleObj>
              </mc:Choice>
              <mc:Fallback>
                <p:oleObj name="Equation" r:id="rId2" imgW="506700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731" y="1066800"/>
                        <a:ext cx="8872537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372A8A-2FC7-F27E-F436-4E954B355DD2}"/>
              </a:ext>
            </a:extLst>
          </p:cNvPr>
          <p:cNvSpPr txBox="1"/>
          <p:nvPr/>
        </p:nvSpPr>
        <p:spPr>
          <a:xfrm>
            <a:off x="2286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 measure of differential cross section</a:t>
            </a:r>
          </a:p>
        </p:txBody>
      </p:sp>
    </p:spTree>
    <p:extLst>
      <p:ext uri="{BB962C8B-B14F-4D97-AF65-F5344CB8AC3E}">
        <p14:creationId xmlns:p14="http://schemas.microsoft.com/office/powerpoint/2010/main" val="249274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70755"/>
              </p:ext>
            </p:extLst>
          </p:nvPr>
        </p:nvGraphicFramePr>
        <p:xfrm>
          <a:off x="515734" y="556066"/>
          <a:ext cx="8610600" cy="21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0" imgH="1117440" progId="Equation.DSMT4">
                  <p:embed/>
                </p:oleObj>
              </mc:Choice>
              <mc:Fallback>
                <p:oleObj name="Equation" r:id="rId3" imgW="457200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734" y="556066"/>
                        <a:ext cx="8610600" cy="21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084512"/>
                </p:ext>
              </p:extLst>
            </p:nvPr>
          </p:nvGraphicFramePr>
          <p:xfrm>
            <a:off x="4686300" y="3117850"/>
            <a:ext cx="41910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95200" imgH="634680" progId="Equation.DSMT4">
                    <p:embed/>
                  </p:oleObj>
                </mc:Choice>
                <mc:Fallback>
                  <p:oleObj name="Equation" r:id="rId6" imgW="2095200" imgH="6346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6300" y="3117850"/>
                          <a:ext cx="41910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79CE6-BF02-426E-9DD0-EFA4AEEABFAA}"/>
              </a:ext>
            </a:extLst>
          </p:cNvPr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Standardization of scattering experiments 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3C75A-1A3B-4898-BF8E-061EDE0203D7}"/>
              </a:ext>
            </a:extLst>
          </p:cNvPr>
          <p:cNvSpPr txBox="1"/>
          <p:nvPr/>
        </p:nvSpPr>
        <p:spPr>
          <a:xfrm>
            <a:off x="3414843" y="3029949"/>
            <a:ext cx="443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Impact parameter: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85130"/>
            <a:chOff x="4648200" y="3048000"/>
            <a:chExt cx="4267200" cy="138513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173014"/>
                </p:ext>
              </p:extLst>
            </p:nvPr>
          </p:nvGraphicFramePr>
          <p:xfrm>
            <a:off x="4685676" y="3163130"/>
            <a:ext cx="41910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95200" imgH="634680" progId="Equation.DSMT4">
                    <p:embed/>
                  </p:oleObj>
                </mc:Choice>
                <mc:Fallback>
                  <p:oleObj name="Equation" r:id="rId4" imgW="2095200" imgH="6346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676" y="3163130"/>
                          <a:ext cx="41910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i="1" dirty="0">
                <a:latin typeface="Symbol" panose="05050102010706020507" pitchFamily="18" charset="2"/>
              </a:rPr>
              <a:t>j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6D1F0-A70B-2670-B951-9D973CFF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FB89A-99CD-8DDF-621E-64AEAB3C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2024-- Lecture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93E3E-4301-C649-6839-B008B99B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31048-0E38-A04F-C809-1F0C0ED91337}"/>
              </a:ext>
            </a:extLst>
          </p:cNvPr>
          <p:cNvSpPr txBox="1"/>
          <p:nvPr/>
        </p:nvSpPr>
        <p:spPr>
          <a:xfrm>
            <a:off x="228600" y="457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https://www.aps.org/publications/apsnews/200605/history.cfm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2BFA7-29D7-004E-AB8C-780F684F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178868" cy="4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16515</TotalTime>
  <Words>1233</Words>
  <Application>Microsoft Office PowerPoint</Application>
  <PresentationFormat>On-screen Show (4:3)</PresentationFormat>
  <Paragraphs>242</Paragraphs>
  <Slides>37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853</cp:revision>
  <cp:lastPrinted>2021-10-22T02:55:44Z</cp:lastPrinted>
  <dcterms:created xsi:type="dcterms:W3CDTF">2012-01-10T18:32:24Z</dcterms:created>
  <dcterms:modified xsi:type="dcterms:W3CDTF">2024-09-27T01:04:06Z</dcterms:modified>
</cp:coreProperties>
</file>