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notesMasterIdLst>
    <p:notesMasterId r:id="rId41"/>
  </p:notesMasterIdLst>
  <p:handoutMasterIdLst>
    <p:handoutMasterId r:id="rId42"/>
  </p:handoutMasterIdLst>
  <p:sldIdLst>
    <p:sldId id="296" r:id="rId5"/>
    <p:sldId id="354" r:id="rId6"/>
    <p:sldId id="386" r:id="rId7"/>
    <p:sldId id="387" r:id="rId8"/>
    <p:sldId id="390" r:id="rId9"/>
    <p:sldId id="389" r:id="rId10"/>
    <p:sldId id="428" r:id="rId11"/>
    <p:sldId id="388" r:id="rId12"/>
    <p:sldId id="393" r:id="rId13"/>
    <p:sldId id="392" r:id="rId14"/>
    <p:sldId id="391" r:id="rId15"/>
    <p:sldId id="394" r:id="rId16"/>
    <p:sldId id="395" r:id="rId17"/>
    <p:sldId id="396" r:id="rId18"/>
    <p:sldId id="397" r:id="rId19"/>
    <p:sldId id="399" r:id="rId20"/>
    <p:sldId id="400" r:id="rId21"/>
    <p:sldId id="401" r:id="rId22"/>
    <p:sldId id="402" r:id="rId23"/>
    <p:sldId id="403" r:id="rId24"/>
    <p:sldId id="404" r:id="rId25"/>
    <p:sldId id="405" r:id="rId26"/>
    <p:sldId id="406" r:id="rId27"/>
    <p:sldId id="407"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1228" autoAdjust="0"/>
  </p:normalViewPr>
  <p:slideViewPr>
    <p:cSldViewPr>
      <p:cViewPr varScale="1">
        <p:scale>
          <a:sx n="76" d="100"/>
          <a:sy n="76" d="100"/>
        </p:scale>
        <p:origin x="920" y="60"/>
      </p:cViewPr>
      <p:guideLst>
        <p:guide orient="horz" pos="2160"/>
        <p:guide pos="2880"/>
      </p:guideLst>
    </p:cSldViewPr>
  </p:slideViewPr>
  <p:notesTextViewPr>
    <p:cViewPr>
      <p:scale>
        <a:sx n="1" d="1"/>
        <a:sy n="1" d="1"/>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10/1/2024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10/1/2024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56512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425616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409919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7137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25351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213244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71808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33389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261626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10/2/1024</a:t>
            </a:r>
            <a:endParaRPr lang="en-US" dirty="0"/>
          </a:p>
        </p:txBody>
      </p:sp>
      <p:sp>
        <p:nvSpPr>
          <p:cNvPr id="5" name="Footer Placeholder 4"/>
          <p:cNvSpPr>
            <a:spLocks noGrp="1"/>
          </p:cNvSpPr>
          <p:nvPr>
            <p:ph type="ftr" sz="quarter" idx="11"/>
          </p:nvPr>
        </p:nvSpPr>
        <p:spPr/>
        <p:txBody>
          <a:bodyPr/>
          <a:lstStyle/>
          <a:p>
            <a:r>
              <a:rPr lang="en-US"/>
              <a:t>PHY 711  Fall 2024 --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10/2/1024</a:t>
            </a:r>
            <a:endParaRPr lang="en-US" dirty="0"/>
          </a:p>
        </p:txBody>
      </p:sp>
      <p:sp>
        <p:nvSpPr>
          <p:cNvPr id="5" name="Footer Placeholder 4"/>
          <p:cNvSpPr>
            <a:spLocks noGrp="1"/>
          </p:cNvSpPr>
          <p:nvPr>
            <p:ph type="ftr" sz="quarter" idx="11"/>
          </p:nvPr>
        </p:nvSpPr>
        <p:spPr/>
        <p:txBody>
          <a:bodyPr/>
          <a:lstStyle/>
          <a:p>
            <a:r>
              <a:rPr lang="en-US"/>
              <a:t>PHY 711  Fall 2024 --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10/2/1024</a:t>
            </a:r>
            <a:endParaRPr lang="en-US" dirty="0"/>
          </a:p>
        </p:txBody>
      </p:sp>
      <p:sp>
        <p:nvSpPr>
          <p:cNvPr id="5" name="Footer Placeholder 4"/>
          <p:cNvSpPr>
            <a:spLocks noGrp="1"/>
          </p:cNvSpPr>
          <p:nvPr>
            <p:ph type="ftr" sz="quarter" idx="11"/>
          </p:nvPr>
        </p:nvSpPr>
        <p:spPr/>
        <p:txBody>
          <a:bodyPr/>
          <a:lstStyle/>
          <a:p>
            <a:r>
              <a:rPr lang="en-US"/>
              <a:t>PHY 711  Fall 2024 --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10/2/1024</a:t>
            </a:r>
          </a:p>
        </p:txBody>
      </p:sp>
      <p:sp>
        <p:nvSpPr>
          <p:cNvPr id="3" name="Footer Placeholder 2"/>
          <p:cNvSpPr>
            <a:spLocks noGrp="1"/>
          </p:cNvSpPr>
          <p:nvPr>
            <p:ph type="ftr" sz="quarter" idx="11"/>
          </p:nvPr>
        </p:nvSpPr>
        <p:spPr/>
        <p:txBody>
          <a:bodyPr/>
          <a:lstStyle/>
          <a:p>
            <a:r>
              <a:rPr lang="en-US"/>
              <a:t>PHY 711  Fall 2024 -- Lecture 17</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10/11/2023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20</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10/7/2022</a:t>
            </a:r>
            <a:endParaRPr lang="en-US" dirty="0"/>
          </a:p>
        </p:txBody>
      </p:sp>
      <p:sp>
        <p:nvSpPr>
          <p:cNvPr id="3" name="Footer Placeholder 2"/>
          <p:cNvSpPr>
            <a:spLocks noGrp="1"/>
          </p:cNvSpPr>
          <p:nvPr>
            <p:ph type="ftr" sz="quarter" idx="11"/>
          </p:nvPr>
        </p:nvSpPr>
        <p:spPr/>
        <p:txBody>
          <a:bodyPr/>
          <a:lstStyle/>
          <a:p>
            <a:r>
              <a:rPr lang="en-US"/>
              <a:t>PHY 711  Fall 2022-- Lecture 21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10/2/1024</a:t>
            </a:r>
            <a:endParaRPr lang="en-US" dirty="0"/>
          </a:p>
        </p:txBody>
      </p:sp>
      <p:sp>
        <p:nvSpPr>
          <p:cNvPr id="5" name="Footer Placeholder 4"/>
          <p:cNvSpPr>
            <a:spLocks noGrp="1"/>
          </p:cNvSpPr>
          <p:nvPr>
            <p:ph type="ftr" sz="quarter" idx="11"/>
          </p:nvPr>
        </p:nvSpPr>
        <p:spPr/>
        <p:txBody>
          <a:bodyPr/>
          <a:lstStyle/>
          <a:p>
            <a:r>
              <a:rPr lang="en-US"/>
              <a:t>PHY 711  Fall 2024 --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10/2/1024</a:t>
            </a:r>
            <a:endParaRPr lang="en-US" dirty="0"/>
          </a:p>
        </p:txBody>
      </p:sp>
      <p:sp>
        <p:nvSpPr>
          <p:cNvPr id="5" name="Footer Placeholder 4"/>
          <p:cNvSpPr>
            <a:spLocks noGrp="1"/>
          </p:cNvSpPr>
          <p:nvPr>
            <p:ph type="ftr" sz="quarter" idx="11"/>
          </p:nvPr>
        </p:nvSpPr>
        <p:spPr/>
        <p:txBody>
          <a:bodyPr/>
          <a:lstStyle/>
          <a:p>
            <a:r>
              <a:rPr lang="en-US"/>
              <a:t>PHY 711  Fall 2024 --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10/2/1024</a:t>
            </a:r>
            <a:endParaRPr lang="en-US" dirty="0"/>
          </a:p>
        </p:txBody>
      </p:sp>
      <p:sp>
        <p:nvSpPr>
          <p:cNvPr id="6" name="Footer Placeholder 5"/>
          <p:cNvSpPr>
            <a:spLocks noGrp="1"/>
          </p:cNvSpPr>
          <p:nvPr>
            <p:ph type="ftr" sz="quarter" idx="11"/>
          </p:nvPr>
        </p:nvSpPr>
        <p:spPr/>
        <p:txBody>
          <a:bodyPr/>
          <a:lstStyle/>
          <a:p>
            <a:r>
              <a:rPr lang="en-US"/>
              <a:t>PHY 711  Fall 2024 -- Lecture 17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10/2/1024</a:t>
            </a:r>
            <a:endParaRPr lang="en-US" dirty="0"/>
          </a:p>
        </p:txBody>
      </p:sp>
      <p:sp>
        <p:nvSpPr>
          <p:cNvPr id="8" name="Footer Placeholder 7"/>
          <p:cNvSpPr>
            <a:spLocks noGrp="1"/>
          </p:cNvSpPr>
          <p:nvPr>
            <p:ph type="ftr" sz="quarter" idx="11"/>
          </p:nvPr>
        </p:nvSpPr>
        <p:spPr/>
        <p:txBody>
          <a:bodyPr/>
          <a:lstStyle/>
          <a:p>
            <a:r>
              <a:rPr lang="en-US"/>
              <a:t>PHY 711  Fall 2024 -- Lecture 17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10/2/1024</a:t>
            </a:r>
            <a:endParaRPr lang="en-US" dirty="0"/>
          </a:p>
        </p:txBody>
      </p:sp>
      <p:sp>
        <p:nvSpPr>
          <p:cNvPr id="4" name="Footer Placeholder 3"/>
          <p:cNvSpPr>
            <a:spLocks noGrp="1"/>
          </p:cNvSpPr>
          <p:nvPr>
            <p:ph type="ftr" sz="quarter" idx="11"/>
          </p:nvPr>
        </p:nvSpPr>
        <p:spPr/>
        <p:txBody>
          <a:bodyPr/>
          <a:lstStyle/>
          <a:p>
            <a:r>
              <a:rPr lang="en-US"/>
              <a:t>PHY 711  Fall 2024 -- Lecture 17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10/2/1024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10/2/1024</a:t>
            </a:r>
            <a:endParaRPr lang="en-US" dirty="0"/>
          </a:p>
        </p:txBody>
      </p:sp>
      <p:sp>
        <p:nvSpPr>
          <p:cNvPr id="6" name="Footer Placeholder 5"/>
          <p:cNvSpPr>
            <a:spLocks noGrp="1"/>
          </p:cNvSpPr>
          <p:nvPr>
            <p:ph type="ftr" sz="quarter" idx="11"/>
          </p:nvPr>
        </p:nvSpPr>
        <p:spPr/>
        <p:txBody>
          <a:bodyPr/>
          <a:lstStyle/>
          <a:p>
            <a:r>
              <a:rPr lang="en-US"/>
              <a:t>PHY 711  Fall 2024 -- Lecture 17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10/2/1024</a:t>
            </a:r>
            <a:endParaRPr lang="en-US" dirty="0"/>
          </a:p>
        </p:txBody>
      </p:sp>
      <p:sp>
        <p:nvSpPr>
          <p:cNvPr id="6" name="Footer Placeholder 5"/>
          <p:cNvSpPr>
            <a:spLocks noGrp="1"/>
          </p:cNvSpPr>
          <p:nvPr>
            <p:ph type="ftr" sz="quarter" idx="11"/>
          </p:nvPr>
        </p:nvSpPr>
        <p:spPr/>
        <p:txBody>
          <a:bodyPr/>
          <a:lstStyle/>
          <a:p>
            <a:r>
              <a:rPr lang="en-US"/>
              <a:t>PHY 711  Fall 2024 -- Lecture 17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10/2/1024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10/2/1024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10/11/2023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20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10/7/2022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Lecture 21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5.bin"/><Relationship Id="rId18" Type="http://schemas.openxmlformats.org/officeDocument/2006/relationships/image" Target="../media/image27.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4.wmf"/><Relationship Id="rId17" Type="http://schemas.openxmlformats.org/officeDocument/2006/relationships/oleObject" Target="../embeddings/oleObject17.bin"/><Relationship Id="rId2" Type="http://schemas.openxmlformats.org/officeDocument/2006/relationships/notesSlide" Target="../notesSlides/notesSlide3.xml"/><Relationship Id="rId16" Type="http://schemas.openxmlformats.org/officeDocument/2006/relationships/image" Target="../media/image26.wmf"/><Relationship Id="rId1" Type="http://schemas.openxmlformats.org/officeDocument/2006/relationships/slideLayout" Target="../slideLayouts/slideLayout12.xml"/><Relationship Id="rId6" Type="http://schemas.openxmlformats.org/officeDocument/2006/relationships/image" Target="../media/image21.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3.bin"/><Relationship Id="rId1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9.bin"/><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4.wmf"/><Relationship Id="rId2" Type="http://schemas.openxmlformats.org/officeDocument/2006/relationships/notesSlide" Target="../notesSlides/notesSlide5.xml"/><Relationship Id="rId16" Type="http://schemas.openxmlformats.org/officeDocument/2006/relationships/image" Target="../media/image36.wmf"/><Relationship Id="rId1" Type="http://schemas.openxmlformats.org/officeDocument/2006/relationships/slideLayout" Target="../slideLayouts/slideLayout12.xml"/><Relationship Id="rId6" Type="http://schemas.openxmlformats.org/officeDocument/2006/relationships/image" Target="../media/image31.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3.bin"/><Relationship Id="rId14"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9.wmf"/><Relationship Id="rId2" Type="http://schemas.openxmlformats.org/officeDocument/2006/relationships/notesSlide" Target="../notesSlides/notesSlide6.xml"/><Relationship Id="rId16" Type="http://schemas.openxmlformats.org/officeDocument/2006/relationships/image" Target="../media/image41.wmf"/><Relationship Id="rId1" Type="http://schemas.openxmlformats.org/officeDocument/2006/relationships/slideLayout" Target="../slideLayouts/slideLayout12.xml"/><Relationship Id="rId6" Type="http://schemas.openxmlformats.org/officeDocument/2006/relationships/image" Target="../media/image31.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8.wmf"/><Relationship Id="rId4" Type="http://schemas.openxmlformats.org/officeDocument/2006/relationships/image" Target="../media/image30.wmf"/><Relationship Id="rId9" Type="http://schemas.openxmlformats.org/officeDocument/2006/relationships/oleObject" Target="../embeddings/oleObject30.bin"/><Relationship Id="rId14" Type="http://schemas.openxmlformats.org/officeDocument/2006/relationships/image" Target="../media/image40.wmf"/></Relationships>
</file>

<file path=ppt/slides/_rels/slide21.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34.bin"/><Relationship Id="rId1" Type="http://schemas.openxmlformats.org/officeDocument/2006/relationships/slideLayout" Target="../slideLayouts/slideLayout12.xml"/><Relationship Id="rId6" Type="http://schemas.openxmlformats.org/officeDocument/2006/relationships/oleObject" Target="../embeddings/oleObject36.bin"/><Relationship Id="rId5" Type="http://schemas.openxmlformats.org/officeDocument/2006/relationships/image" Target="../media/image43.wmf"/><Relationship Id="rId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39.w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6.wmf"/><Relationship Id="rId4" Type="http://schemas.openxmlformats.org/officeDocument/2006/relationships/image" Target="../media/image30.wmf"/><Relationship Id="rId9" Type="http://schemas.openxmlformats.org/officeDocument/2006/relationships/oleObject" Target="../embeddings/oleObject40.bin"/><Relationship Id="rId14" Type="http://schemas.openxmlformats.org/officeDocument/2006/relationships/image" Target="../media/image4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9.wmf"/><Relationship Id="rId5" Type="http://schemas.openxmlformats.org/officeDocument/2006/relationships/oleObject" Target="../embeddings/oleObject44.bin"/><Relationship Id="rId4" Type="http://schemas.openxmlformats.org/officeDocument/2006/relationships/image" Target="../media/image4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0.wmf"/></Relationships>
</file>

<file path=ppt/slides/_rels/slide25.xml.rels><?xml version="1.0" encoding="UTF-8" standalone="yes"?>
<Relationships xmlns="http://schemas.openxmlformats.org/package/2006/relationships"><Relationship Id="rId3" Type="http://schemas.openxmlformats.org/officeDocument/2006/relationships/image" Target="../media/image51.gif"/><Relationship Id="rId7" Type="http://schemas.openxmlformats.org/officeDocument/2006/relationships/image" Target="../media/image53.w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oleObject" Target="../embeddings/oleObject47.bin"/><Relationship Id="rId5" Type="http://schemas.openxmlformats.org/officeDocument/2006/relationships/image" Target="../media/image52.wmf"/><Relationship Id="rId4" Type="http://schemas.openxmlformats.org/officeDocument/2006/relationships/oleObject" Target="../embeddings/oleObject46.bin"/></Relationships>
</file>

<file path=ppt/slides/_rels/slide2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8.bin"/><Relationship Id="rId1" Type="http://schemas.openxmlformats.org/officeDocument/2006/relationships/slideLayout" Target="../slideLayouts/slideLayout13.xml"/><Relationship Id="rId6" Type="http://schemas.openxmlformats.org/officeDocument/2006/relationships/image" Target="../media/image56.wmf"/><Relationship Id="rId5" Type="http://schemas.openxmlformats.org/officeDocument/2006/relationships/oleObject" Target="../embeddings/oleObject49.bin"/><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50.bin"/><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1.bin"/><Relationship Id="rId1" Type="http://schemas.openxmlformats.org/officeDocument/2006/relationships/slideLayout" Target="../slideLayouts/slideLayout13.xml"/><Relationship Id="rId5" Type="http://schemas.openxmlformats.org/officeDocument/2006/relationships/image" Target="../media/image59.emf"/><Relationship Id="rId4"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3.bin"/><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4.bin"/><Relationship Id="rId1" Type="http://schemas.openxmlformats.org/officeDocument/2006/relationships/slideLayout" Target="../slideLayouts/slideLayout14.xml"/><Relationship Id="rId5" Type="http://schemas.openxmlformats.org/officeDocument/2006/relationships/image" Target="../media/image62.wmf"/><Relationship Id="rId4" Type="http://schemas.openxmlformats.org/officeDocument/2006/relationships/oleObject" Target="../embeddings/oleObject55.bin"/></Relationships>
</file>

<file path=ppt/slides/_rels/slide3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6.bin"/><Relationship Id="rId1" Type="http://schemas.openxmlformats.org/officeDocument/2006/relationships/slideLayout" Target="../slideLayouts/slideLayout14.xml"/><Relationship Id="rId5" Type="http://schemas.openxmlformats.org/officeDocument/2006/relationships/image" Target="../media/image64.wmf"/><Relationship Id="rId4" Type="http://schemas.openxmlformats.org/officeDocument/2006/relationships/oleObject" Target="../embeddings/oleObject57.bin"/></Relationships>
</file>

<file path=ppt/slides/_rels/slide3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58.bin"/><Relationship Id="rId1" Type="http://schemas.openxmlformats.org/officeDocument/2006/relationships/slideLayout" Target="../slideLayouts/slideLayout14.xml"/><Relationship Id="rId5" Type="http://schemas.openxmlformats.org/officeDocument/2006/relationships/image" Target="../media/image66.wmf"/><Relationship Id="rId4" Type="http://schemas.openxmlformats.org/officeDocument/2006/relationships/oleObject" Target="../embeddings/oleObject59.bin"/></Relationships>
</file>

<file path=ppt/slides/_rels/slide3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60.bin"/><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61.bin"/><Relationship Id="rId1" Type="http://schemas.openxmlformats.org/officeDocument/2006/relationships/slideLayout" Target="../slideLayouts/slideLayout14.xml"/><Relationship Id="rId5" Type="http://schemas.openxmlformats.org/officeDocument/2006/relationships/image" Target="../media/image69.wmf"/><Relationship Id="rId4" Type="http://schemas.openxmlformats.org/officeDocument/2006/relationships/oleObject" Target="../embeddings/oleObject62.bin"/></Relationships>
</file>

<file path=ppt/slides/_rels/slide3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3.bin"/><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4.bin"/><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r>
              <a:rPr lang="en-US" sz="3200" b="1" dirty="0"/>
              <a:t>Notes for Lecture 17 – Chap. 1-6 (F &amp; W)</a:t>
            </a:r>
            <a:endParaRPr lang="en-US" sz="3200" b="1" dirty="0">
              <a:solidFill>
                <a:schemeClr val="folHlink"/>
              </a:solidFill>
            </a:endParaRPr>
          </a:p>
          <a:p>
            <a:pPr marL="457200" lvl="2" algn="ctr">
              <a:spcBef>
                <a:spcPct val="50000"/>
              </a:spcBef>
            </a:pPr>
            <a:r>
              <a:rPr lang="en-US" sz="3200" b="1" dirty="0">
                <a:solidFill>
                  <a:schemeClr val="folHlink"/>
                </a:solidFill>
              </a:rPr>
              <a:t>Review</a:t>
            </a:r>
          </a:p>
          <a:p>
            <a:pPr marL="1428750" lvl="3" indent="-514350">
              <a:spcBef>
                <a:spcPct val="50000"/>
              </a:spcBef>
              <a:buFont typeface="+mj-lt"/>
              <a:buAutoNum type="arabicPeriod"/>
            </a:pPr>
            <a:r>
              <a:rPr lang="en-US" sz="3200" b="1" dirty="0">
                <a:solidFill>
                  <a:schemeClr val="folHlink"/>
                </a:solidFill>
              </a:rPr>
              <a:t>Some advice about problem solving</a:t>
            </a:r>
          </a:p>
          <a:p>
            <a:pPr marL="1428750" lvl="3" indent="-514350">
              <a:spcBef>
                <a:spcPct val="50000"/>
              </a:spcBef>
              <a:buFont typeface="+mj-lt"/>
              <a:buAutoNum type="arabicPeriod"/>
            </a:pPr>
            <a:r>
              <a:rPr lang="en-US" sz="3200" b="1" dirty="0">
                <a:solidFill>
                  <a:schemeClr val="folHlink"/>
                </a:solidFill>
              </a:rPr>
              <a:t>Solutions of selected problems</a:t>
            </a:r>
          </a:p>
          <a:p>
            <a:pPr marL="1428750" lvl="3" indent="-514350">
              <a:spcBef>
                <a:spcPct val="50000"/>
              </a:spcBef>
              <a:buFont typeface="+mj-lt"/>
              <a:buAutoNum type="arabicPeriod"/>
            </a:pPr>
            <a:r>
              <a:rPr lang="en-US" sz="3200" b="1" dirty="0">
                <a:solidFill>
                  <a:schemeClr val="folHlink"/>
                </a:solidFill>
              </a:rPr>
              <a:t>Systematic review</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1EBD9-A938-11F5-10DD-42E1844ECF3D}"/>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0FC7D815-872B-A2A4-C9F4-8295A3CA0267}"/>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DD6F6C0E-81DB-00A6-15CB-278CDB16185A}"/>
              </a:ext>
            </a:extLst>
          </p:cNvPr>
          <p:cNvSpPr>
            <a:spLocks noGrp="1"/>
          </p:cNvSpPr>
          <p:nvPr>
            <p:ph type="sldNum" sz="quarter" idx="12"/>
          </p:nvPr>
        </p:nvSpPr>
        <p:spPr/>
        <p:txBody>
          <a:bodyPr/>
          <a:lstStyle/>
          <a:p>
            <a:fld id="{CE368B07-CEBF-4C80-90AF-53B34FA04CF3}" type="slidenum">
              <a:rPr lang="en-US" smtClean="0"/>
              <a:pPr/>
              <a:t>10</a:t>
            </a:fld>
            <a:endParaRPr lang="en-US" dirty="0"/>
          </a:p>
        </p:txBody>
      </p:sp>
      <p:pic>
        <p:nvPicPr>
          <p:cNvPr id="6" name="Picture 5" descr="A paper with text and numbers&#10;&#10;Description automatically generated">
            <a:extLst>
              <a:ext uri="{FF2B5EF4-FFF2-40B4-BE49-F238E27FC236}">
                <a16:creationId xmlns:a16="http://schemas.microsoft.com/office/drawing/2014/main" id="{357DBFB9-838F-E3FF-0662-49EAEFC39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88" y="609600"/>
            <a:ext cx="8882024" cy="4867380"/>
          </a:xfrm>
          <a:prstGeom prst="rect">
            <a:avLst/>
          </a:prstGeom>
        </p:spPr>
      </p:pic>
    </p:spTree>
    <p:extLst>
      <p:ext uri="{BB962C8B-B14F-4D97-AF65-F5344CB8AC3E}">
        <p14:creationId xmlns:p14="http://schemas.microsoft.com/office/powerpoint/2010/main" val="104851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1EBD9-A938-11F5-10DD-42E1844ECF3D}"/>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0FC7D815-872B-A2A4-C9F4-8295A3CA0267}"/>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DD6F6C0E-81DB-00A6-15CB-278CDB16185A}"/>
              </a:ext>
            </a:extLst>
          </p:cNvPr>
          <p:cNvSpPr>
            <a:spLocks noGrp="1"/>
          </p:cNvSpPr>
          <p:nvPr>
            <p:ph type="sldNum" sz="quarter" idx="12"/>
          </p:nvPr>
        </p:nvSpPr>
        <p:spPr/>
        <p:txBody>
          <a:bodyPr/>
          <a:lstStyle/>
          <a:p>
            <a:fld id="{CE368B07-CEBF-4C80-90AF-53B34FA04CF3}" type="slidenum">
              <a:rPr lang="en-US" smtClean="0"/>
              <a:pPr/>
              <a:t>11</a:t>
            </a:fld>
            <a:endParaRPr lang="en-US" dirty="0"/>
          </a:p>
        </p:txBody>
      </p:sp>
      <p:pic>
        <p:nvPicPr>
          <p:cNvPr id="5" name="Picture 4">
            <a:extLst>
              <a:ext uri="{FF2B5EF4-FFF2-40B4-BE49-F238E27FC236}">
                <a16:creationId xmlns:a16="http://schemas.microsoft.com/office/drawing/2014/main" id="{86CE3F5F-A656-1FFF-EF12-FFCC942FFC78}"/>
              </a:ext>
            </a:extLst>
          </p:cNvPr>
          <p:cNvPicPr>
            <a:picLocks noChangeAspect="1"/>
          </p:cNvPicPr>
          <p:nvPr/>
        </p:nvPicPr>
        <p:blipFill>
          <a:blip r:embed="rId2"/>
          <a:stretch>
            <a:fillRect/>
          </a:stretch>
        </p:blipFill>
        <p:spPr>
          <a:xfrm>
            <a:off x="494251" y="533400"/>
            <a:ext cx="4762500" cy="4762500"/>
          </a:xfrm>
          <a:prstGeom prst="rect">
            <a:avLst/>
          </a:prstGeom>
        </p:spPr>
      </p:pic>
      <p:sp>
        <p:nvSpPr>
          <p:cNvPr id="6" name="TextBox 5">
            <a:extLst>
              <a:ext uri="{FF2B5EF4-FFF2-40B4-BE49-F238E27FC236}">
                <a16:creationId xmlns:a16="http://schemas.microsoft.com/office/drawing/2014/main" id="{A55E3A72-B625-06B3-B777-2705C3134591}"/>
              </a:ext>
            </a:extLst>
          </p:cNvPr>
          <p:cNvSpPr txBox="1"/>
          <p:nvPr/>
        </p:nvSpPr>
        <p:spPr>
          <a:xfrm>
            <a:off x="2362200" y="2590800"/>
            <a:ext cx="1447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7" name="TextBox 6">
            <a:extLst>
              <a:ext uri="{FF2B5EF4-FFF2-40B4-BE49-F238E27FC236}">
                <a16:creationId xmlns:a16="http://schemas.microsoft.com/office/drawing/2014/main" id="{39BCA53C-10D0-E6CE-2F3A-4B92521A470B}"/>
              </a:ext>
            </a:extLst>
          </p:cNvPr>
          <p:cNvSpPr txBox="1"/>
          <p:nvPr/>
        </p:nvSpPr>
        <p:spPr>
          <a:xfrm>
            <a:off x="2971800" y="4948670"/>
            <a:ext cx="914400" cy="461665"/>
          </a:xfrm>
          <a:prstGeom prst="rect">
            <a:avLst/>
          </a:prstGeom>
          <a:noFill/>
        </p:spPr>
        <p:txBody>
          <a:bodyPr wrap="square" rtlCol="0">
            <a:spAutoFit/>
          </a:bodyPr>
          <a:lstStyle/>
          <a:p>
            <a:r>
              <a:rPr lang="en-US" sz="2400" dirty="0">
                <a:latin typeface="+mj-lt"/>
              </a:rPr>
              <a:t>r/r</a:t>
            </a:r>
            <a:r>
              <a:rPr lang="en-US" sz="2400" baseline="-25000" dirty="0">
                <a:latin typeface="+mj-lt"/>
              </a:rPr>
              <a:t>0</a:t>
            </a:r>
            <a:endParaRPr lang="en-US" sz="2400" dirty="0">
              <a:latin typeface="+mj-lt"/>
            </a:endParaRPr>
          </a:p>
        </p:txBody>
      </p:sp>
      <p:graphicFrame>
        <p:nvGraphicFramePr>
          <p:cNvPr id="8" name="Object 7">
            <a:extLst>
              <a:ext uri="{FF2B5EF4-FFF2-40B4-BE49-F238E27FC236}">
                <a16:creationId xmlns:a16="http://schemas.microsoft.com/office/drawing/2014/main" id="{95B4D521-4509-226D-AFAC-DD571CE8C911}"/>
              </a:ext>
            </a:extLst>
          </p:cNvPr>
          <p:cNvGraphicFramePr>
            <a:graphicFrameLocks noChangeAspect="1"/>
          </p:cNvGraphicFramePr>
          <p:nvPr>
            <p:extLst>
              <p:ext uri="{D42A27DB-BD31-4B8C-83A1-F6EECF244321}">
                <p14:modId xmlns:p14="http://schemas.microsoft.com/office/powerpoint/2010/main" val="1269953996"/>
              </p:ext>
            </p:extLst>
          </p:nvPr>
        </p:nvGraphicFramePr>
        <p:xfrm>
          <a:off x="5251325" y="688032"/>
          <a:ext cx="3424989" cy="2133600"/>
        </p:xfrm>
        <a:graphic>
          <a:graphicData uri="http://schemas.openxmlformats.org/presentationml/2006/ole">
            <mc:AlternateContent xmlns:mc="http://schemas.openxmlformats.org/markup-compatibility/2006">
              <mc:Choice xmlns:v="urn:schemas-microsoft-com:vml" Requires="v">
                <p:oleObj name="Equation" r:id="rId3" imgW="1549080" imgH="965160" progId="Equation.DSMT4">
                  <p:embed/>
                </p:oleObj>
              </mc:Choice>
              <mc:Fallback>
                <p:oleObj name="Equation" r:id="rId3" imgW="1549080" imgH="965160" progId="Equation.DSMT4">
                  <p:embed/>
                  <p:pic>
                    <p:nvPicPr>
                      <p:cNvPr id="0" name=""/>
                      <p:cNvPicPr/>
                      <p:nvPr/>
                    </p:nvPicPr>
                    <p:blipFill>
                      <a:blip r:embed="rId4"/>
                      <a:stretch>
                        <a:fillRect/>
                      </a:stretch>
                    </p:blipFill>
                    <p:spPr>
                      <a:xfrm>
                        <a:off x="5251325" y="688032"/>
                        <a:ext cx="3424989" cy="21336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52A4595-021C-9B23-3CCB-72EE730EC5FB}"/>
              </a:ext>
            </a:extLst>
          </p:cNvPr>
          <p:cNvSpPr txBox="1"/>
          <p:nvPr/>
        </p:nvSpPr>
        <p:spPr>
          <a:xfrm>
            <a:off x="1827475" y="4968364"/>
            <a:ext cx="1274078" cy="461665"/>
          </a:xfrm>
          <a:prstGeom prst="rect">
            <a:avLst/>
          </a:prstGeom>
          <a:noFill/>
        </p:spPr>
        <p:txBody>
          <a:bodyPr wrap="square" rtlCol="0">
            <a:spAutoFit/>
          </a:bodyPr>
          <a:lstStyle/>
          <a:p>
            <a:r>
              <a:rPr lang="en-US" sz="2400" i="1" dirty="0">
                <a:solidFill>
                  <a:srgbClr val="0070C0"/>
                </a:solidFill>
                <a:latin typeface="+mj-lt"/>
              </a:rPr>
              <a:t>b=0</a:t>
            </a:r>
          </a:p>
        </p:txBody>
      </p:sp>
      <p:sp>
        <p:nvSpPr>
          <p:cNvPr id="10" name="TextBox 9">
            <a:extLst>
              <a:ext uri="{FF2B5EF4-FFF2-40B4-BE49-F238E27FC236}">
                <a16:creationId xmlns:a16="http://schemas.microsoft.com/office/drawing/2014/main" id="{FE3085BD-D4CA-EEBC-6843-190A5F47A010}"/>
              </a:ext>
            </a:extLst>
          </p:cNvPr>
          <p:cNvSpPr txBox="1"/>
          <p:nvPr/>
        </p:nvSpPr>
        <p:spPr>
          <a:xfrm>
            <a:off x="1828800" y="3657600"/>
            <a:ext cx="1219200" cy="461665"/>
          </a:xfrm>
          <a:prstGeom prst="rect">
            <a:avLst/>
          </a:prstGeom>
          <a:noFill/>
        </p:spPr>
        <p:txBody>
          <a:bodyPr wrap="square" rtlCol="0">
            <a:spAutoFit/>
          </a:bodyPr>
          <a:lstStyle/>
          <a:p>
            <a:r>
              <a:rPr lang="en-US" sz="2400" i="1" dirty="0">
                <a:solidFill>
                  <a:srgbClr val="00B050"/>
                </a:solidFill>
                <a:latin typeface="+mj-lt"/>
              </a:rPr>
              <a:t>b=r</a:t>
            </a:r>
            <a:r>
              <a:rPr lang="en-US" sz="2400" i="1" baseline="-25000" dirty="0">
                <a:solidFill>
                  <a:srgbClr val="00B050"/>
                </a:solidFill>
                <a:latin typeface="+mj-lt"/>
              </a:rPr>
              <a:t>0</a:t>
            </a:r>
            <a:endParaRPr lang="en-US" sz="2400" i="1" dirty="0">
              <a:solidFill>
                <a:srgbClr val="00B050"/>
              </a:solidFill>
              <a:latin typeface="+mj-lt"/>
            </a:endParaRPr>
          </a:p>
        </p:txBody>
      </p:sp>
      <p:cxnSp>
        <p:nvCxnSpPr>
          <p:cNvPr id="12" name="Straight Connector 11">
            <a:extLst>
              <a:ext uri="{FF2B5EF4-FFF2-40B4-BE49-F238E27FC236}">
                <a16:creationId xmlns:a16="http://schemas.microsoft.com/office/drawing/2014/main" id="{A48C6B3B-AA8A-3C38-296F-F728FEF43CF3}"/>
              </a:ext>
            </a:extLst>
          </p:cNvPr>
          <p:cNvCxnSpPr>
            <a:cxnSpLocks/>
          </p:cNvCxnSpPr>
          <p:nvPr/>
        </p:nvCxnSpPr>
        <p:spPr>
          <a:xfrm>
            <a:off x="1252756" y="2624435"/>
            <a:ext cx="0" cy="26714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527444-8D71-51B9-4433-D1ED87AE7707}"/>
              </a:ext>
            </a:extLst>
          </p:cNvPr>
          <p:cNvCxnSpPr>
            <a:cxnSpLocks/>
          </p:cNvCxnSpPr>
          <p:nvPr/>
        </p:nvCxnSpPr>
        <p:spPr>
          <a:xfrm>
            <a:off x="1596355" y="2821632"/>
            <a:ext cx="21322" cy="25908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53A38C-4998-91D6-9A1B-A1A87C1C3972}"/>
              </a:ext>
            </a:extLst>
          </p:cNvPr>
          <p:cNvSpPr txBox="1"/>
          <p:nvPr/>
        </p:nvSpPr>
        <p:spPr>
          <a:xfrm>
            <a:off x="1017432" y="5297189"/>
            <a:ext cx="811359" cy="461665"/>
          </a:xfrm>
          <a:prstGeom prst="rect">
            <a:avLst/>
          </a:prstGeom>
          <a:noFill/>
        </p:spPr>
        <p:txBody>
          <a:bodyPr wrap="square" rtlCol="0">
            <a:spAutoFit/>
          </a:bodyPr>
          <a:lstStyle/>
          <a:p>
            <a:r>
              <a:rPr lang="en-US" sz="2400" dirty="0" err="1">
                <a:solidFill>
                  <a:srgbClr val="0070C0"/>
                </a:solidFill>
                <a:latin typeface="+mj-lt"/>
              </a:rPr>
              <a:t>r</a:t>
            </a:r>
            <a:r>
              <a:rPr lang="en-US" sz="2400" baseline="-25000" dirty="0" err="1">
                <a:solidFill>
                  <a:srgbClr val="0070C0"/>
                </a:solidFill>
                <a:latin typeface="+mj-lt"/>
              </a:rPr>
              <a:t>min</a:t>
            </a:r>
            <a:endParaRPr lang="en-US" sz="2400" baseline="-25000" dirty="0">
              <a:solidFill>
                <a:srgbClr val="0070C0"/>
              </a:solidFill>
              <a:latin typeface="+mj-lt"/>
            </a:endParaRPr>
          </a:p>
        </p:txBody>
      </p:sp>
      <p:sp>
        <p:nvSpPr>
          <p:cNvPr id="18" name="TextBox 17">
            <a:extLst>
              <a:ext uri="{FF2B5EF4-FFF2-40B4-BE49-F238E27FC236}">
                <a16:creationId xmlns:a16="http://schemas.microsoft.com/office/drawing/2014/main" id="{216029A9-3A71-222D-F152-6EB2A9E0B3F6}"/>
              </a:ext>
            </a:extLst>
          </p:cNvPr>
          <p:cNvSpPr txBox="1"/>
          <p:nvPr/>
        </p:nvSpPr>
        <p:spPr>
          <a:xfrm>
            <a:off x="1371600" y="5257800"/>
            <a:ext cx="811359" cy="461665"/>
          </a:xfrm>
          <a:prstGeom prst="rect">
            <a:avLst/>
          </a:prstGeom>
          <a:noFill/>
        </p:spPr>
        <p:txBody>
          <a:bodyPr wrap="square" rtlCol="0">
            <a:spAutoFit/>
          </a:bodyPr>
          <a:lstStyle/>
          <a:p>
            <a:r>
              <a:rPr lang="en-US" sz="2400" dirty="0" err="1">
                <a:solidFill>
                  <a:srgbClr val="00B050"/>
                </a:solidFill>
                <a:latin typeface="+mj-lt"/>
              </a:rPr>
              <a:t>r</a:t>
            </a:r>
            <a:r>
              <a:rPr lang="en-US" sz="2400" baseline="-25000" dirty="0" err="1">
                <a:solidFill>
                  <a:srgbClr val="00B050"/>
                </a:solidFill>
                <a:latin typeface="+mj-lt"/>
              </a:rPr>
              <a:t>min</a:t>
            </a:r>
            <a:endParaRPr lang="en-US" sz="2400" baseline="-25000" dirty="0">
              <a:solidFill>
                <a:srgbClr val="00B050"/>
              </a:solidFill>
              <a:latin typeface="+mj-lt"/>
            </a:endParaRPr>
          </a:p>
        </p:txBody>
      </p:sp>
    </p:spTree>
    <p:extLst>
      <p:ext uri="{BB962C8B-B14F-4D97-AF65-F5344CB8AC3E}">
        <p14:creationId xmlns:p14="http://schemas.microsoft.com/office/powerpoint/2010/main" val="243755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CE8CB-AEF3-9175-3197-B96F3930848A}"/>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CABF6A3B-1B5E-AA31-5807-BA64C68D78A8}"/>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4F04B22B-68A0-8AF0-CE00-29592A4549C9}"/>
              </a:ext>
            </a:extLst>
          </p:cNvPr>
          <p:cNvSpPr>
            <a:spLocks noGrp="1"/>
          </p:cNvSpPr>
          <p:nvPr>
            <p:ph type="sldNum" sz="quarter" idx="12"/>
          </p:nvPr>
        </p:nvSpPr>
        <p:spPr/>
        <p:txBody>
          <a:bodyPr/>
          <a:lstStyle/>
          <a:p>
            <a:fld id="{CE368B07-CEBF-4C80-90AF-53B34FA04CF3}" type="slidenum">
              <a:rPr lang="en-US" smtClean="0"/>
              <a:pPr/>
              <a:t>12</a:t>
            </a:fld>
            <a:endParaRPr lang="en-US" dirty="0"/>
          </a:p>
        </p:txBody>
      </p:sp>
      <p:pic>
        <p:nvPicPr>
          <p:cNvPr id="5" name="Picture 4">
            <a:extLst>
              <a:ext uri="{FF2B5EF4-FFF2-40B4-BE49-F238E27FC236}">
                <a16:creationId xmlns:a16="http://schemas.microsoft.com/office/drawing/2014/main" id="{660BBD05-D87E-BF4E-1BF0-6E5EAED94F21}"/>
              </a:ext>
            </a:extLst>
          </p:cNvPr>
          <p:cNvPicPr>
            <a:picLocks noChangeAspect="1"/>
          </p:cNvPicPr>
          <p:nvPr/>
        </p:nvPicPr>
        <p:blipFill>
          <a:blip r:embed="rId2"/>
          <a:stretch>
            <a:fillRect/>
          </a:stretch>
        </p:blipFill>
        <p:spPr>
          <a:xfrm>
            <a:off x="304800" y="0"/>
            <a:ext cx="7639443" cy="1987652"/>
          </a:xfrm>
          <a:prstGeom prst="rect">
            <a:avLst/>
          </a:prstGeom>
        </p:spPr>
      </p:pic>
      <p:graphicFrame>
        <p:nvGraphicFramePr>
          <p:cNvPr id="6" name="Object 5">
            <a:extLst>
              <a:ext uri="{FF2B5EF4-FFF2-40B4-BE49-F238E27FC236}">
                <a16:creationId xmlns:a16="http://schemas.microsoft.com/office/drawing/2014/main" id="{CA393F9C-0F7B-F585-C33C-9C6464ED8001}"/>
              </a:ext>
            </a:extLst>
          </p:cNvPr>
          <p:cNvGraphicFramePr>
            <a:graphicFrameLocks noChangeAspect="1"/>
          </p:cNvGraphicFramePr>
          <p:nvPr>
            <p:extLst>
              <p:ext uri="{D42A27DB-BD31-4B8C-83A1-F6EECF244321}">
                <p14:modId xmlns:p14="http://schemas.microsoft.com/office/powerpoint/2010/main" val="2778989120"/>
              </p:ext>
            </p:extLst>
          </p:nvPr>
        </p:nvGraphicFramePr>
        <p:xfrm>
          <a:off x="349250" y="1833747"/>
          <a:ext cx="5268602" cy="820737"/>
        </p:xfrm>
        <a:graphic>
          <a:graphicData uri="http://schemas.openxmlformats.org/presentationml/2006/ole">
            <mc:AlternateContent xmlns:mc="http://schemas.openxmlformats.org/markup-compatibility/2006">
              <mc:Choice xmlns:v="urn:schemas-microsoft-com:vml" Requires="v">
                <p:oleObj name="Equation" r:id="rId3" imgW="2527200" imgH="393480" progId="Equation.DSMT4">
                  <p:embed/>
                </p:oleObj>
              </mc:Choice>
              <mc:Fallback>
                <p:oleObj name="Equation" r:id="rId3" imgW="2527200" imgH="393480" progId="Equation.DSMT4">
                  <p:embed/>
                  <p:pic>
                    <p:nvPicPr>
                      <p:cNvPr id="0" name=""/>
                      <p:cNvPicPr/>
                      <p:nvPr/>
                    </p:nvPicPr>
                    <p:blipFill>
                      <a:blip r:embed="rId4"/>
                      <a:stretch>
                        <a:fillRect/>
                      </a:stretch>
                    </p:blipFill>
                    <p:spPr>
                      <a:xfrm>
                        <a:off x="349250" y="1833747"/>
                        <a:ext cx="5268602" cy="8207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67972FE-205F-1B55-DC12-31D047D6928F}"/>
              </a:ext>
            </a:extLst>
          </p:cNvPr>
          <p:cNvGraphicFramePr>
            <a:graphicFrameLocks noChangeAspect="1"/>
          </p:cNvGraphicFramePr>
          <p:nvPr>
            <p:extLst>
              <p:ext uri="{D42A27DB-BD31-4B8C-83A1-F6EECF244321}">
                <p14:modId xmlns:p14="http://schemas.microsoft.com/office/powerpoint/2010/main" val="1906288985"/>
              </p:ext>
            </p:extLst>
          </p:nvPr>
        </p:nvGraphicFramePr>
        <p:xfrm>
          <a:off x="349250" y="2638767"/>
          <a:ext cx="5422899" cy="3601412"/>
        </p:xfrm>
        <a:graphic>
          <a:graphicData uri="http://schemas.openxmlformats.org/presentationml/2006/ole">
            <mc:AlternateContent xmlns:mc="http://schemas.openxmlformats.org/markup-compatibility/2006">
              <mc:Choice xmlns:v="urn:schemas-microsoft-com:vml" Requires="v">
                <p:oleObj name="Equation" r:id="rId5" imgW="2717640" imgH="1803240" progId="Equation.DSMT4">
                  <p:embed/>
                </p:oleObj>
              </mc:Choice>
              <mc:Fallback>
                <p:oleObj name="Equation" r:id="rId5" imgW="2717640" imgH="1803240" progId="Equation.DSMT4">
                  <p:embed/>
                  <p:pic>
                    <p:nvPicPr>
                      <p:cNvPr id="8" name="Object 7">
                        <a:extLst>
                          <a:ext uri="{FF2B5EF4-FFF2-40B4-BE49-F238E27FC236}">
                            <a16:creationId xmlns:a16="http://schemas.microsoft.com/office/drawing/2014/main" id="{95B4D521-4509-226D-AFAC-DD571CE8C911}"/>
                          </a:ext>
                        </a:extLst>
                      </p:cNvPr>
                      <p:cNvPicPr/>
                      <p:nvPr/>
                    </p:nvPicPr>
                    <p:blipFill>
                      <a:blip r:embed="rId6"/>
                      <a:stretch>
                        <a:fillRect/>
                      </a:stretch>
                    </p:blipFill>
                    <p:spPr>
                      <a:xfrm>
                        <a:off x="349250" y="2638767"/>
                        <a:ext cx="5422899" cy="3601412"/>
                      </a:xfrm>
                      <a:prstGeom prst="rect">
                        <a:avLst/>
                      </a:prstGeom>
                    </p:spPr>
                  </p:pic>
                </p:oleObj>
              </mc:Fallback>
            </mc:AlternateContent>
          </a:graphicData>
        </a:graphic>
      </p:graphicFrame>
      <p:sp>
        <p:nvSpPr>
          <p:cNvPr id="8" name="Oval 7">
            <a:extLst>
              <a:ext uri="{FF2B5EF4-FFF2-40B4-BE49-F238E27FC236}">
                <a16:creationId xmlns:a16="http://schemas.microsoft.com/office/drawing/2014/main" id="{382A21EC-83BF-53F2-DC05-ED5F3E9506DE}"/>
              </a:ext>
            </a:extLst>
          </p:cNvPr>
          <p:cNvSpPr/>
          <p:nvPr/>
        </p:nvSpPr>
        <p:spPr>
          <a:xfrm>
            <a:off x="7950198" y="53357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CC91FA6-AFAE-9819-D022-0353EA6B2076}"/>
              </a:ext>
            </a:extLst>
          </p:cNvPr>
          <p:cNvCxnSpPr>
            <a:cxnSpLocks/>
          </p:cNvCxnSpPr>
          <p:nvPr/>
        </p:nvCxnSpPr>
        <p:spPr>
          <a:xfrm>
            <a:off x="4140198" y="54102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DF47DA-65EC-992A-1A01-7171CEBDA85F}"/>
              </a:ext>
            </a:extLst>
          </p:cNvPr>
          <p:cNvCxnSpPr>
            <a:cxnSpLocks/>
          </p:cNvCxnSpPr>
          <p:nvPr/>
        </p:nvCxnSpPr>
        <p:spPr>
          <a:xfrm flipH="1" flipV="1">
            <a:off x="5968998" y="2362200"/>
            <a:ext cx="247650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1DB0A6-3AD1-E6E6-8A4C-DA204A81C155}"/>
              </a:ext>
            </a:extLst>
          </p:cNvPr>
          <p:cNvCxnSpPr>
            <a:cxnSpLocks/>
          </p:cNvCxnSpPr>
          <p:nvPr/>
        </p:nvCxnSpPr>
        <p:spPr>
          <a:xfrm flipH="1" flipV="1">
            <a:off x="4521198" y="33175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285CDD0-12EC-FCDD-0EF4-D0DB951980B5}"/>
              </a:ext>
            </a:extLst>
          </p:cNvPr>
          <p:cNvSpPr txBox="1"/>
          <p:nvPr/>
        </p:nvSpPr>
        <p:spPr>
          <a:xfrm>
            <a:off x="5968998" y="4645095"/>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13" name="TextBox 12">
            <a:extLst>
              <a:ext uri="{FF2B5EF4-FFF2-40B4-BE49-F238E27FC236}">
                <a16:creationId xmlns:a16="http://schemas.microsoft.com/office/drawing/2014/main" id="{091DE95D-F842-59FA-AF2B-A3693C554637}"/>
              </a:ext>
            </a:extLst>
          </p:cNvPr>
          <p:cNvSpPr txBox="1"/>
          <p:nvPr/>
        </p:nvSpPr>
        <p:spPr>
          <a:xfrm>
            <a:off x="6305549" y="3976917"/>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14" name="TextBox 13">
            <a:extLst>
              <a:ext uri="{FF2B5EF4-FFF2-40B4-BE49-F238E27FC236}">
                <a16:creationId xmlns:a16="http://schemas.microsoft.com/office/drawing/2014/main" id="{3231162F-007F-A845-229D-351116585BB3}"/>
              </a:ext>
            </a:extLst>
          </p:cNvPr>
          <p:cNvSpPr txBox="1"/>
          <p:nvPr/>
        </p:nvSpPr>
        <p:spPr>
          <a:xfrm>
            <a:off x="7950198" y="46096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spTree>
    <p:extLst>
      <p:ext uri="{BB962C8B-B14F-4D97-AF65-F5344CB8AC3E}">
        <p14:creationId xmlns:p14="http://schemas.microsoft.com/office/powerpoint/2010/main" val="292856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F1CF6-8C57-5CE0-51AE-7B4EBAD91CB2}"/>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4F877F56-80F0-14C1-0639-A6D0304CF491}"/>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C12D6694-84EC-2181-5447-5BF290AF6835}"/>
              </a:ext>
            </a:extLst>
          </p:cNvPr>
          <p:cNvSpPr>
            <a:spLocks noGrp="1"/>
          </p:cNvSpPr>
          <p:nvPr>
            <p:ph type="sldNum" sz="quarter" idx="12"/>
          </p:nvPr>
        </p:nvSpPr>
        <p:spPr/>
        <p:txBody>
          <a:bodyPr/>
          <a:lstStyle/>
          <a:p>
            <a:fld id="{CE368B07-CEBF-4C80-90AF-53B34FA04CF3}" type="slidenum">
              <a:rPr lang="en-US" smtClean="0"/>
              <a:pPr/>
              <a:t>13</a:t>
            </a:fld>
            <a:endParaRPr lang="en-US" dirty="0"/>
          </a:p>
        </p:txBody>
      </p:sp>
      <p:graphicFrame>
        <p:nvGraphicFramePr>
          <p:cNvPr id="5" name="Object 4">
            <a:extLst>
              <a:ext uri="{FF2B5EF4-FFF2-40B4-BE49-F238E27FC236}">
                <a16:creationId xmlns:a16="http://schemas.microsoft.com/office/drawing/2014/main" id="{04F97588-E238-7182-4409-00D01FBA1ADB}"/>
              </a:ext>
            </a:extLst>
          </p:cNvPr>
          <p:cNvGraphicFramePr>
            <a:graphicFrameLocks noChangeAspect="1"/>
          </p:cNvGraphicFramePr>
          <p:nvPr>
            <p:extLst>
              <p:ext uri="{D42A27DB-BD31-4B8C-83A1-F6EECF244321}">
                <p14:modId xmlns:p14="http://schemas.microsoft.com/office/powerpoint/2010/main" val="1327639290"/>
              </p:ext>
            </p:extLst>
          </p:nvPr>
        </p:nvGraphicFramePr>
        <p:xfrm>
          <a:off x="152400" y="136525"/>
          <a:ext cx="5346700" cy="1825625"/>
        </p:xfrm>
        <a:graphic>
          <a:graphicData uri="http://schemas.openxmlformats.org/presentationml/2006/ole">
            <mc:AlternateContent xmlns:mc="http://schemas.openxmlformats.org/markup-compatibility/2006">
              <mc:Choice xmlns:v="urn:schemas-microsoft-com:vml" Requires="v">
                <p:oleObj name="Equation" r:id="rId2" imgW="2679480" imgH="914400" progId="Equation.DSMT4">
                  <p:embed/>
                </p:oleObj>
              </mc:Choice>
              <mc:Fallback>
                <p:oleObj name="Equation" r:id="rId2" imgW="2679480" imgH="914400" progId="Equation.DSMT4">
                  <p:embed/>
                  <p:pic>
                    <p:nvPicPr>
                      <p:cNvPr id="7" name="Object 6">
                        <a:extLst>
                          <a:ext uri="{FF2B5EF4-FFF2-40B4-BE49-F238E27FC236}">
                            <a16:creationId xmlns:a16="http://schemas.microsoft.com/office/drawing/2014/main" id="{367972FE-205F-1B55-DC12-31D047D6928F}"/>
                          </a:ext>
                        </a:extLst>
                      </p:cNvPr>
                      <p:cNvPicPr/>
                      <p:nvPr/>
                    </p:nvPicPr>
                    <p:blipFill>
                      <a:blip r:embed="rId3"/>
                      <a:stretch>
                        <a:fillRect/>
                      </a:stretch>
                    </p:blipFill>
                    <p:spPr>
                      <a:xfrm>
                        <a:off x="152400" y="136525"/>
                        <a:ext cx="5346700" cy="1825625"/>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3299A501-5A9E-1E5F-C52C-61F2E551364C}"/>
              </a:ext>
            </a:extLst>
          </p:cNvPr>
          <p:cNvSpPr/>
          <p:nvPr/>
        </p:nvSpPr>
        <p:spPr>
          <a:xfrm>
            <a:off x="8001000" y="41165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FE4465-D144-3609-638F-487C57A1F442}"/>
              </a:ext>
            </a:extLst>
          </p:cNvPr>
          <p:cNvCxnSpPr>
            <a:cxnSpLocks/>
          </p:cNvCxnSpPr>
          <p:nvPr/>
        </p:nvCxnSpPr>
        <p:spPr>
          <a:xfrm>
            <a:off x="4191000" y="41910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A8DC78-0CFD-71D8-1E8A-6DF4B35A72BA}"/>
              </a:ext>
            </a:extLst>
          </p:cNvPr>
          <p:cNvCxnSpPr>
            <a:cxnSpLocks/>
          </p:cNvCxnSpPr>
          <p:nvPr/>
        </p:nvCxnSpPr>
        <p:spPr>
          <a:xfrm flipH="1" flipV="1">
            <a:off x="6019800" y="1143000"/>
            <a:ext cx="247650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D85999-FA76-1798-65FA-3E6C4D26833D}"/>
              </a:ext>
            </a:extLst>
          </p:cNvPr>
          <p:cNvCxnSpPr>
            <a:cxnSpLocks/>
          </p:cNvCxnSpPr>
          <p:nvPr/>
        </p:nvCxnSpPr>
        <p:spPr>
          <a:xfrm flipH="1" flipV="1">
            <a:off x="4572000" y="20983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47D6E72-9A5B-C329-D620-2500A8B31A5C}"/>
              </a:ext>
            </a:extLst>
          </p:cNvPr>
          <p:cNvSpPr txBox="1"/>
          <p:nvPr/>
        </p:nvSpPr>
        <p:spPr>
          <a:xfrm>
            <a:off x="6019800" y="3425895"/>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11" name="TextBox 10">
            <a:extLst>
              <a:ext uri="{FF2B5EF4-FFF2-40B4-BE49-F238E27FC236}">
                <a16:creationId xmlns:a16="http://schemas.microsoft.com/office/drawing/2014/main" id="{3AFE1B22-3467-2DBA-E884-4007BE92D885}"/>
              </a:ext>
            </a:extLst>
          </p:cNvPr>
          <p:cNvSpPr txBox="1"/>
          <p:nvPr/>
        </p:nvSpPr>
        <p:spPr>
          <a:xfrm>
            <a:off x="6356351" y="2757717"/>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12" name="TextBox 11">
            <a:extLst>
              <a:ext uri="{FF2B5EF4-FFF2-40B4-BE49-F238E27FC236}">
                <a16:creationId xmlns:a16="http://schemas.microsoft.com/office/drawing/2014/main" id="{669023CC-5F39-6A88-92CE-F343926DBFEF}"/>
              </a:ext>
            </a:extLst>
          </p:cNvPr>
          <p:cNvSpPr txBox="1"/>
          <p:nvPr/>
        </p:nvSpPr>
        <p:spPr>
          <a:xfrm>
            <a:off x="8001000" y="33904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graphicFrame>
        <p:nvGraphicFramePr>
          <p:cNvPr id="13" name="Object 12">
            <a:extLst>
              <a:ext uri="{FF2B5EF4-FFF2-40B4-BE49-F238E27FC236}">
                <a16:creationId xmlns:a16="http://schemas.microsoft.com/office/drawing/2014/main" id="{A26E3604-8417-1505-3B95-8EC70B95FE8E}"/>
              </a:ext>
            </a:extLst>
          </p:cNvPr>
          <p:cNvGraphicFramePr>
            <a:graphicFrameLocks noChangeAspect="1"/>
          </p:cNvGraphicFramePr>
          <p:nvPr>
            <p:extLst>
              <p:ext uri="{D42A27DB-BD31-4B8C-83A1-F6EECF244321}">
                <p14:modId xmlns:p14="http://schemas.microsoft.com/office/powerpoint/2010/main" val="4089046130"/>
              </p:ext>
            </p:extLst>
          </p:nvPr>
        </p:nvGraphicFramePr>
        <p:xfrm>
          <a:off x="329108" y="2371497"/>
          <a:ext cx="4183063" cy="3032125"/>
        </p:xfrm>
        <a:graphic>
          <a:graphicData uri="http://schemas.openxmlformats.org/presentationml/2006/ole">
            <mc:AlternateContent xmlns:mc="http://schemas.openxmlformats.org/markup-compatibility/2006">
              <mc:Choice xmlns:v="urn:schemas-microsoft-com:vml" Requires="v">
                <p:oleObj name="Equation" r:id="rId4" imgW="1892160" imgH="1371600" progId="Equation.DSMT4">
                  <p:embed/>
                </p:oleObj>
              </mc:Choice>
              <mc:Fallback>
                <p:oleObj name="Equation" r:id="rId4" imgW="1892160" imgH="1371600" progId="Equation.DSMT4">
                  <p:embed/>
                  <p:pic>
                    <p:nvPicPr>
                      <p:cNvPr id="0" name=""/>
                      <p:cNvPicPr/>
                      <p:nvPr/>
                    </p:nvPicPr>
                    <p:blipFill>
                      <a:blip r:embed="rId5"/>
                      <a:stretch>
                        <a:fillRect/>
                      </a:stretch>
                    </p:blipFill>
                    <p:spPr>
                      <a:xfrm>
                        <a:off x="329108" y="2371497"/>
                        <a:ext cx="4183063" cy="303212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ACE83C0-B28C-9BF9-4103-96D3664C2349}"/>
              </a:ext>
            </a:extLst>
          </p:cNvPr>
          <p:cNvSpPr txBox="1"/>
          <p:nvPr/>
        </p:nvSpPr>
        <p:spPr>
          <a:xfrm>
            <a:off x="5761839" y="234257"/>
            <a:ext cx="3253530" cy="1200329"/>
          </a:xfrm>
          <a:prstGeom prst="rect">
            <a:avLst/>
          </a:prstGeom>
          <a:noFill/>
        </p:spPr>
        <p:txBody>
          <a:bodyPr wrap="square" rtlCol="0">
            <a:spAutoFit/>
          </a:bodyPr>
          <a:lstStyle/>
          <a:p>
            <a:r>
              <a:rPr lang="en-US" sz="2400" b="1" dirty="0">
                <a:solidFill>
                  <a:srgbClr val="FF0000"/>
                </a:solidFill>
                <a:latin typeface="+mj-lt"/>
              </a:rPr>
              <a:t>Lecture 15 has the opposite sign and is not correct.</a:t>
            </a:r>
          </a:p>
        </p:txBody>
      </p:sp>
    </p:spTree>
    <p:extLst>
      <p:ext uri="{BB962C8B-B14F-4D97-AF65-F5344CB8AC3E}">
        <p14:creationId xmlns:p14="http://schemas.microsoft.com/office/powerpoint/2010/main" val="330271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77CC3-6EEA-5CB9-FD01-82CAF000B5F7}"/>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CA0448A7-DFEA-604F-02D7-7B53DC8EAC3D}"/>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8F2D4A58-3642-B1BA-0607-8BA548B1DD07}"/>
              </a:ext>
            </a:extLst>
          </p:cNvPr>
          <p:cNvSpPr>
            <a:spLocks noGrp="1"/>
          </p:cNvSpPr>
          <p:nvPr>
            <p:ph type="sldNum" sz="quarter" idx="12"/>
          </p:nvPr>
        </p:nvSpPr>
        <p:spPr/>
        <p:txBody>
          <a:bodyPr/>
          <a:lstStyle/>
          <a:p>
            <a:fld id="{CE368B07-CEBF-4C80-90AF-53B34FA04CF3}" type="slidenum">
              <a:rPr lang="en-US" smtClean="0"/>
              <a:pPr/>
              <a:t>14</a:t>
            </a:fld>
            <a:endParaRPr lang="en-US" dirty="0"/>
          </a:p>
        </p:txBody>
      </p:sp>
      <p:sp>
        <p:nvSpPr>
          <p:cNvPr id="5" name="TextBox 4">
            <a:extLst>
              <a:ext uri="{FF2B5EF4-FFF2-40B4-BE49-F238E27FC236}">
                <a16:creationId xmlns:a16="http://schemas.microsoft.com/office/drawing/2014/main" id="{5EBEDE35-4554-84BC-6D26-579C04840DB3}"/>
              </a:ext>
            </a:extLst>
          </p:cNvPr>
          <p:cNvSpPr txBox="1"/>
          <p:nvPr/>
        </p:nvSpPr>
        <p:spPr>
          <a:xfrm>
            <a:off x="457200" y="381000"/>
            <a:ext cx="5486400" cy="1938992"/>
          </a:xfrm>
          <a:prstGeom prst="rect">
            <a:avLst/>
          </a:prstGeom>
          <a:noFill/>
        </p:spPr>
        <p:txBody>
          <a:bodyPr wrap="square" rtlCol="0">
            <a:spAutoFit/>
          </a:bodyPr>
          <a:lstStyle/>
          <a:p>
            <a:r>
              <a:rPr lang="en-US" sz="2400" dirty="0">
                <a:latin typeface="+mj-lt"/>
              </a:rPr>
              <a:t>Systematic review</a:t>
            </a:r>
          </a:p>
          <a:p>
            <a:endParaRPr lang="en-US" sz="2400" dirty="0">
              <a:latin typeface="+mj-lt"/>
            </a:endParaRPr>
          </a:p>
          <a:p>
            <a:pPr marL="457200" indent="-457200">
              <a:buAutoNum type="arabicPeriod"/>
            </a:pPr>
            <a:r>
              <a:rPr lang="en-US" sz="2400" dirty="0">
                <a:latin typeface="+mj-lt"/>
              </a:rPr>
              <a:t>Basic principles</a:t>
            </a:r>
          </a:p>
          <a:p>
            <a:r>
              <a:rPr lang="en-US" sz="2400" dirty="0">
                <a:latin typeface="+mj-lt"/>
              </a:rPr>
              <a:t>      Scattering analysis</a:t>
            </a:r>
          </a:p>
          <a:p>
            <a:r>
              <a:rPr lang="en-US" sz="2400" dirty="0">
                <a:latin typeface="+mj-lt"/>
              </a:rPr>
              <a:t>      Mechanics of central forces</a:t>
            </a:r>
          </a:p>
        </p:txBody>
      </p:sp>
      <p:pic>
        <p:nvPicPr>
          <p:cNvPr id="6" name="Picture 5">
            <a:extLst>
              <a:ext uri="{FF2B5EF4-FFF2-40B4-BE49-F238E27FC236}">
                <a16:creationId xmlns:a16="http://schemas.microsoft.com/office/drawing/2014/main" id="{1FF01EA9-F583-D5C3-D2EF-061C971DAD8B}"/>
              </a:ext>
            </a:extLst>
          </p:cNvPr>
          <p:cNvPicPr>
            <a:picLocks noChangeAspect="1"/>
          </p:cNvPicPr>
          <p:nvPr/>
        </p:nvPicPr>
        <p:blipFill>
          <a:blip r:embed="rId2"/>
          <a:stretch>
            <a:fillRect/>
          </a:stretch>
        </p:blipFill>
        <p:spPr>
          <a:xfrm>
            <a:off x="1524000" y="2633196"/>
            <a:ext cx="6324600" cy="3409950"/>
          </a:xfrm>
          <a:prstGeom prst="rect">
            <a:avLst/>
          </a:prstGeom>
        </p:spPr>
      </p:pic>
      <p:graphicFrame>
        <p:nvGraphicFramePr>
          <p:cNvPr id="7" name="Object 6">
            <a:extLst>
              <a:ext uri="{FF2B5EF4-FFF2-40B4-BE49-F238E27FC236}">
                <a16:creationId xmlns:a16="http://schemas.microsoft.com/office/drawing/2014/main" id="{2BA0E7AE-6992-4959-70AC-B231D9CC2BA2}"/>
              </a:ext>
            </a:extLst>
          </p:cNvPr>
          <p:cNvGraphicFramePr>
            <a:graphicFrameLocks noChangeAspect="1"/>
          </p:cNvGraphicFramePr>
          <p:nvPr>
            <p:extLst>
              <p:ext uri="{D42A27DB-BD31-4B8C-83A1-F6EECF244321}">
                <p14:modId xmlns:p14="http://schemas.microsoft.com/office/powerpoint/2010/main" val="2153923616"/>
              </p:ext>
            </p:extLst>
          </p:nvPr>
        </p:nvGraphicFramePr>
        <p:xfrm>
          <a:off x="3581400" y="3048000"/>
          <a:ext cx="3120736" cy="971550"/>
        </p:xfrm>
        <a:graphic>
          <a:graphicData uri="http://schemas.openxmlformats.org/presentationml/2006/ole">
            <mc:AlternateContent xmlns:mc="http://schemas.openxmlformats.org/markup-compatibility/2006">
              <mc:Choice xmlns:v="urn:schemas-microsoft-com:vml" Requires="v">
                <p:oleObj name="Equation" r:id="rId3" imgW="1346040" imgH="419040" progId="Equation.DSMT4">
                  <p:embed/>
                </p:oleObj>
              </mc:Choice>
              <mc:Fallback>
                <p:oleObj name="Equation" r:id="rId3" imgW="1346040" imgH="419040" progId="Equation.DSMT4">
                  <p:embed/>
                  <p:pic>
                    <p:nvPicPr>
                      <p:cNvPr id="0" name=""/>
                      <p:cNvPicPr/>
                      <p:nvPr/>
                    </p:nvPicPr>
                    <p:blipFill>
                      <a:blip r:embed="rId4"/>
                      <a:stretch>
                        <a:fillRect/>
                      </a:stretch>
                    </p:blipFill>
                    <p:spPr>
                      <a:xfrm>
                        <a:off x="3581400" y="3048000"/>
                        <a:ext cx="3120736" cy="9715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5DAF0D8-2284-4052-25DB-D367108B6863}"/>
              </a:ext>
            </a:extLst>
          </p:cNvPr>
          <p:cNvSpPr txBox="1"/>
          <p:nvPr/>
        </p:nvSpPr>
        <p:spPr>
          <a:xfrm>
            <a:off x="7814345" y="4878770"/>
            <a:ext cx="762000" cy="461665"/>
          </a:xfrm>
          <a:prstGeom prst="rect">
            <a:avLst/>
          </a:prstGeom>
          <a:noFill/>
        </p:spPr>
        <p:txBody>
          <a:bodyPr wrap="square" rtlCol="0">
            <a:spAutoFit/>
          </a:bodyPr>
          <a:lstStyle/>
          <a:p>
            <a:r>
              <a:rPr lang="en-US" sz="2400" i="1" dirty="0">
                <a:latin typeface="+mj-lt"/>
              </a:rPr>
              <a:t>r</a:t>
            </a:r>
          </a:p>
        </p:txBody>
      </p:sp>
      <p:sp>
        <p:nvSpPr>
          <p:cNvPr id="9" name="TextBox 8">
            <a:extLst>
              <a:ext uri="{FF2B5EF4-FFF2-40B4-BE49-F238E27FC236}">
                <a16:creationId xmlns:a16="http://schemas.microsoft.com/office/drawing/2014/main" id="{005C6729-FDB3-F1F3-90A9-9D5EFADFB8CB}"/>
              </a:ext>
            </a:extLst>
          </p:cNvPr>
          <p:cNvSpPr txBox="1"/>
          <p:nvPr/>
        </p:nvSpPr>
        <p:spPr>
          <a:xfrm>
            <a:off x="7610213" y="5386727"/>
            <a:ext cx="762000" cy="461665"/>
          </a:xfrm>
          <a:prstGeom prst="rect">
            <a:avLst/>
          </a:prstGeom>
          <a:noFill/>
        </p:spPr>
        <p:txBody>
          <a:bodyPr wrap="square" rtlCol="0">
            <a:spAutoFit/>
          </a:bodyPr>
          <a:lstStyle/>
          <a:p>
            <a:r>
              <a:rPr lang="en-US" sz="2400" b="1" i="1" dirty="0">
                <a:solidFill>
                  <a:srgbClr val="FF0000"/>
                </a:solidFill>
                <a:latin typeface="+mj-lt"/>
              </a:rPr>
              <a:t>E</a:t>
            </a:r>
          </a:p>
        </p:txBody>
      </p:sp>
    </p:spTree>
    <p:extLst>
      <p:ext uri="{BB962C8B-B14F-4D97-AF65-F5344CB8AC3E}">
        <p14:creationId xmlns:p14="http://schemas.microsoft.com/office/powerpoint/2010/main" val="306524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3C4AF-74A8-7AE5-666B-E0449A360005}"/>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9E9EEBF8-FE77-F03D-9E3C-45CCCAC86324}"/>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7C238553-C8C4-8625-5F27-F8C507D84980}"/>
              </a:ext>
            </a:extLst>
          </p:cNvPr>
          <p:cNvSpPr>
            <a:spLocks noGrp="1"/>
          </p:cNvSpPr>
          <p:nvPr>
            <p:ph type="sldNum" sz="quarter" idx="12"/>
          </p:nvPr>
        </p:nvSpPr>
        <p:spPr/>
        <p:txBody>
          <a:bodyPr/>
          <a:lstStyle/>
          <a:p>
            <a:fld id="{CE368B07-CEBF-4C80-90AF-53B34FA04CF3}" type="slidenum">
              <a:rPr lang="en-US" smtClean="0"/>
              <a:pPr/>
              <a:t>15</a:t>
            </a:fld>
            <a:endParaRPr lang="en-US" dirty="0"/>
          </a:p>
        </p:txBody>
      </p:sp>
      <p:sp>
        <p:nvSpPr>
          <p:cNvPr id="5" name="TextBox 4">
            <a:extLst>
              <a:ext uri="{FF2B5EF4-FFF2-40B4-BE49-F238E27FC236}">
                <a16:creationId xmlns:a16="http://schemas.microsoft.com/office/drawing/2014/main" id="{7DB32E3C-88CA-350A-87EF-F66D03DC9E3E}"/>
              </a:ext>
            </a:extLst>
          </p:cNvPr>
          <p:cNvSpPr txBox="1"/>
          <p:nvPr/>
        </p:nvSpPr>
        <p:spPr>
          <a:xfrm>
            <a:off x="457200" y="381000"/>
            <a:ext cx="5486400" cy="1200329"/>
          </a:xfrm>
          <a:prstGeom prst="rect">
            <a:avLst/>
          </a:prstGeom>
          <a:noFill/>
        </p:spPr>
        <p:txBody>
          <a:bodyPr wrap="square" rtlCol="0">
            <a:spAutoFit/>
          </a:bodyPr>
          <a:lstStyle/>
          <a:p>
            <a:r>
              <a:rPr lang="en-US" sz="2400" dirty="0">
                <a:latin typeface="+mj-lt"/>
              </a:rPr>
              <a:t>Systematic review</a:t>
            </a:r>
          </a:p>
          <a:p>
            <a:endParaRPr lang="en-US" sz="2400" dirty="0">
              <a:latin typeface="+mj-lt"/>
            </a:endParaRPr>
          </a:p>
          <a:p>
            <a:r>
              <a:rPr lang="en-US" sz="2400" dirty="0">
                <a:latin typeface="+mj-lt"/>
              </a:rPr>
              <a:t>2.   Accelerated Coordinate Systems</a:t>
            </a:r>
          </a:p>
        </p:txBody>
      </p:sp>
    </p:spTree>
    <p:extLst>
      <p:ext uri="{BB962C8B-B14F-4D97-AF65-F5344CB8AC3E}">
        <p14:creationId xmlns:p14="http://schemas.microsoft.com/office/powerpoint/2010/main" val="120656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228600"/>
            <a:ext cx="8077200" cy="1938992"/>
          </a:xfrm>
          <a:prstGeom prst="rect">
            <a:avLst/>
          </a:prstGeom>
          <a:noFill/>
        </p:spPr>
        <p:txBody>
          <a:bodyPr wrap="square" rtlCol="0">
            <a:spAutoFit/>
          </a:bodyPr>
          <a:lstStyle/>
          <a:p>
            <a:r>
              <a:rPr lang="en-US" sz="2400" dirty="0">
                <a:latin typeface="+mj-lt"/>
              </a:rPr>
              <a:t>Physical laws as described in non-inertial coordinate systems</a:t>
            </a:r>
          </a:p>
          <a:p>
            <a:pPr lvl="1"/>
            <a:endParaRPr lang="en-US" sz="2400" dirty="0">
              <a:latin typeface="+mj-lt"/>
            </a:endParaRPr>
          </a:p>
          <a:p>
            <a:pPr marL="800100" lvl="1" indent="-342900">
              <a:buFont typeface="Wingdings" pitchFamily="2" charset="2"/>
              <a:buChar char="Ø"/>
            </a:pPr>
            <a:r>
              <a:rPr lang="en-US" sz="2400" dirty="0"/>
              <a:t>Newton’s </a:t>
            </a:r>
            <a:r>
              <a:rPr lang="en-US" sz="2400" dirty="0">
                <a:latin typeface="+mj-lt"/>
              </a:rPr>
              <a:t>laws are formulated in an inertial frame of reference</a:t>
            </a:r>
          </a:p>
        </p:txBody>
      </p:sp>
      <p:graphicFrame>
        <p:nvGraphicFramePr>
          <p:cNvPr id="6" name="Object 5"/>
          <p:cNvGraphicFramePr>
            <a:graphicFrameLocks noChangeAspect="1"/>
          </p:cNvGraphicFramePr>
          <p:nvPr/>
        </p:nvGraphicFramePr>
        <p:xfrm>
          <a:off x="3005138" y="1828800"/>
          <a:ext cx="628650" cy="503238"/>
        </p:xfrm>
        <a:graphic>
          <a:graphicData uri="http://schemas.openxmlformats.org/presentationml/2006/ole">
            <mc:AlternateContent xmlns:mc="http://schemas.openxmlformats.org/markup-compatibility/2006">
              <mc:Choice xmlns:v="urn:schemas-microsoft-com:vml" Requires="v">
                <p:oleObj name="数式" r:id="rId3" imgW="291960" imgH="241200" progId="Equation.3">
                  <p:embed/>
                </p:oleObj>
              </mc:Choice>
              <mc:Fallback>
                <p:oleObj name="数式" r:id="rId3" imgW="291960" imgH="241200" progId="Equation.3">
                  <p:embed/>
                  <p:pic>
                    <p:nvPicPr>
                      <p:cNvPr id="6" name="Object 5"/>
                      <p:cNvPicPr>
                        <a:picLocks noChangeAspect="1" noChangeArrowheads="1"/>
                      </p:cNvPicPr>
                      <p:nvPr/>
                    </p:nvPicPr>
                    <p:blipFill>
                      <a:blip r:embed="rId4"/>
                      <a:srcRect/>
                      <a:stretch>
                        <a:fillRect/>
                      </a:stretch>
                    </p:blipFill>
                    <p:spPr bwMode="auto">
                      <a:xfrm>
                        <a:off x="3005138" y="1828800"/>
                        <a:ext cx="628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970213" y="3200400"/>
          <a:ext cx="1009650" cy="503238"/>
        </p:xfrm>
        <a:graphic>
          <a:graphicData uri="http://schemas.openxmlformats.org/presentationml/2006/ole">
            <mc:AlternateContent xmlns:mc="http://schemas.openxmlformats.org/markup-compatibility/2006">
              <mc:Choice xmlns:v="urn:schemas-microsoft-com:vml" Requires="v">
                <p:oleObj name="数式" r:id="rId5" imgW="469800" imgH="241200" progId="Equation.3">
                  <p:embed/>
                </p:oleObj>
              </mc:Choice>
              <mc:Fallback>
                <p:oleObj name="数式" r:id="rId5" imgW="469800" imgH="241200" progId="Equation.3">
                  <p:embed/>
                  <p:pic>
                    <p:nvPicPr>
                      <p:cNvPr id="7" name="Object 6"/>
                      <p:cNvPicPr>
                        <a:picLocks noChangeAspect="1" noChangeArrowheads="1"/>
                      </p:cNvPicPr>
                      <p:nvPr/>
                    </p:nvPicPr>
                    <p:blipFill>
                      <a:blip r:embed="rId6"/>
                      <a:srcRect/>
                      <a:stretch>
                        <a:fillRect/>
                      </a:stretch>
                    </p:blipFill>
                    <p:spPr bwMode="auto">
                      <a:xfrm>
                        <a:off x="2970213" y="3200400"/>
                        <a:ext cx="1009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43840" y="2362200"/>
            <a:ext cx="8077200" cy="1200329"/>
          </a:xfrm>
          <a:prstGeom prst="rect">
            <a:avLst/>
          </a:prstGeom>
          <a:noFill/>
        </p:spPr>
        <p:txBody>
          <a:bodyPr wrap="square" rtlCol="0">
            <a:spAutoFit/>
          </a:bodyPr>
          <a:lstStyle/>
          <a:p>
            <a:pPr marL="800100" lvl="1" indent="-342900">
              <a:buFont typeface="Wingdings" pitchFamily="2" charset="2"/>
              <a:buChar char="Ø"/>
            </a:pPr>
            <a:r>
              <a:rPr lang="en-US" sz="2400" dirty="0"/>
              <a:t>For some problems, it is convenient to transform the </a:t>
            </a:r>
            <a:r>
              <a:rPr lang="en-US" sz="2400" dirty="0" err="1"/>
              <a:t>the</a:t>
            </a:r>
            <a:r>
              <a:rPr lang="en-US" sz="2400" dirty="0"/>
              <a:t> equations into a non-inertial coordinate system    </a:t>
            </a:r>
          </a:p>
          <a:p>
            <a:pPr lvl="1"/>
            <a:endParaRPr lang="en-US" sz="2400" dirty="0">
              <a:latin typeface="+mj-lt"/>
            </a:endParaRPr>
          </a:p>
        </p:txBody>
      </p:sp>
      <p:grpSp>
        <p:nvGrpSpPr>
          <p:cNvPr id="23" name="Group 22"/>
          <p:cNvGrpSpPr/>
          <p:nvPr/>
        </p:nvGrpSpPr>
        <p:grpSpPr>
          <a:xfrm>
            <a:off x="838200" y="3644900"/>
            <a:ext cx="1879600" cy="2203450"/>
            <a:chOff x="838200" y="3644900"/>
            <a:chExt cx="1879600" cy="2203450"/>
          </a:xfrm>
        </p:grpSpPr>
        <p:cxnSp>
          <p:nvCxnSpPr>
            <p:cNvPr id="10" name="Straight Arrow Connector 9"/>
            <p:cNvCxnSpPr/>
            <p:nvPr/>
          </p:nvCxnSpPr>
          <p:spPr>
            <a:xfrm flipV="1">
              <a:off x="914400" y="4038600"/>
              <a:ext cx="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14400" y="5105400"/>
              <a:ext cx="99060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4400" y="56388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2362200" y="5372100"/>
            <a:ext cx="355600" cy="476250"/>
          </p:xfrm>
          <a:graphic>
            <a:graphicData uri="http://schemas.openxmlformats.org/presentationml/2006/ole">
              <mc:AlternateContent xmlns:mc="http://schemas.openxmlformats.org/markup-compatibility/2006">
                <mc:Choice xmlns:v="urn:schemas-microsoft-com:vml" Requires="v">
                  <p:oleObj name="数式" r:id="rId7" imgW="164880" imgH="228600" progId="Equation.3">
                    <p:embed/>
                  </p:oleObj>
                </mc:Choice>
                <mc:Fallback>
                  <p:oleObj name="数式" r:id="rId7" imgW="164880" imgH="228600" progId="Equation.3">
                    <p:embed/>
                    <p:pic>
                      <p:nvPicPr>
                        <p:cNvPr id="20" name="Object 19"/>
                        <p:cNvPicPr>
                          <a:picLocks noChangeAspect="1" noChangeArrowheads="1"/>
                        </p:cNvPicPr>
                        <p:nvPr/>
                      </p:nvPicPr>
                      <p:blipFill>
                        <a:blip r:embed="rId8"/>
                        <a:srcRect/>
                        <a:stretch>
                          <a:fillRect/>
                        </a:stretch>
                      </p:blipFill>
                      <p:spPr bwMode="auto">
                        <a:xfrm>
                          <a:off x="2362200" y="537210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name="数式" r:id="rId9" imgW="164880" imgH="228600" progId="Equation.3">
                    <p:embed/>
                  </p:oleObj>
                </mc:Choice>
                <mc:Fallback>
                  <p:oleObj name="数式" r:id="rId9" imgW="164880" imgH="228600" progId="Equation.3">
                    <p:embed/>
                    <p:pic>
                      <p:nvPicPr>
                        <p:cNvPr id="21" name="Object 20"/>
                        <p:cNvPicPr>
                          <a:picLocks noChangeAspect="1" noChangeArrowheads="1"/>
                        </p:cNvPicPr>
                        <p:nvPr/>
                      </p:nvPicPr>
                      <p:blipFill>
                        <a:blip r:embed="rId10"/>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name="数式" r:id="rId11" imgW="164880" imgH="241200" progId="Equation.3">
                    <p:embed/>
                  </p:oleObj>
                </mc:Choice>
                <mc:Fallback>
                  <p:oleObj name="数式" r:id="rId11" imgW="164880" imgH="241200" progId="Equation.3">
                    <p:embed/>
                    <p:pic>
                      <p:nvPicPr>
                        <p:cNvPr id="22" name="Object 21"/>
                        <p:cNvPicPr>
                          <a:picLocks noChangeAspect="1" noChangeArrowheads="1"/>
                        </p:cNvPicPr>
                        <p:nvPr/>
                      </p:nvPicPr>
                      <p:blipFill>
                        <a:blip r:embed="rId12"/>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 name="Group 24"/>
          <p:cNvGrpSpPr/>
          <p:nvPr/>
        </p:nvGrpSpPr>
        <p:grpSpPr>
          <a:xfrm>
            <a:off x="4953000" y="3663950"/>
            <a:ext cx="1879600" cy="2451100"/>
            <a:chOff x="838200" y="3644900"/>
            <a:chExt cx="1879600" cy="2451100"/>
          </a:xfrm>
        </p:grpSpPr>
        <p:cxnSp>
          <p:nvCxnSpPr>
            <p:cNvPr id="26" name="Straight Arrow Connector 25"/>
            <p:cNvCxnSpPr/>
            <p:nvPr/>
          </p:nvCxnSpPr>
          <p:spPr>
            <a:xfrm flipV="1">
              <a:off x="914400" y="4171950"/>
              <a:ext cx="228600" cy="1466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0" idx="2"/>
            </p:cNvCxnSpPr>
            <p:nvPr/>
          </p:nvCxnSpPr>
          <p:spPr>
            <a:xfrm flipV="1">
              <a:off x="914400" y="5257800"/>
              <a:ext cx="11684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4400" y="5638800"/>
              <a:ext cx="1447800" cy="3619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nvGraphicFramePr>
          <p:xfrm>
            <a:off x="2362200" y="5619750"/>
            <a:ext cx="355600" cy="476250"/>
          </p:xfrm>
          <a:graphic>
            <a:graphicData uri="http://schemas.openxmlformats.org/presentationml/2006/ole">
              <mc:AlternateContent xmlns:mc="http://schemas.openxmlformats.org/markup-compatibility/2006">
                <mc:Choice xmlns:v="urn:schemas-microsoft-com:vml" Requires="v">
                  <p:oleObj name="数式" r:id="rId13" imgW="164880" imgH="228600" progId="Equation.3">
                    <p:embed/>
                  </p:oleObj>
                </mc:Choice>
                <mc:Fallback>
                  <p:oleObj name="数式" r:id="rId13" imgW="164880" imgH="228600" progId="Equation.3">
                    <p:embed/>
                    <p:pic>
                      <p:nvPicPr>
                        <p:cNvPr id="29" name="Object 28"/>
                        <p:cNvPicPr>
                          <a:picLocks noChangeAspect="1" noChangeArrowheads="1"/>
                        </p:cNvPicPr>
                        <p:nvPr/>
                      </p:nvPicPr>
                      <p:blipFill>
                        <a:blip r:embed="rId14"/>
                        <a:srcRect/>
                        <a:stretch>
                          <a:fillRect/>
                        </a:stretch>
                      </p:blipFill>
                      <p:spPr bwMode="auto">
                        <a:xfrm>
                          <a:off x="2362200" y="56197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name="数式" r:id="rId15" imgW="164880" imgH="228600" progId="Equation.3">
                    <p:embed/>
                  </p:oleObj>
                </mc:Choice>
                <mc:Fallback>
                  <p:oleObj name="数式" r:id="rId15" imgW="164880" imgH="228600" progId="Equation.3">
                    <p:embed/>
                    <p:pic>
                      <p:nvPicPr>
                        <p:cNvPr id="30" name="Object 29"/>
                        <p:cNvPicPr>
                          <a:picLocks noChangeAspect="1" noChangeArrowheads="1"/>
                        </p:cNvPicPr>
                        <p:nvPr/>
                      </p:nvPicPr>
                      <p:blipFill>
                        <a:blip r:embed="rId16"/>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name="数式" r:id="rId17" imgW="164880" imgH="241200" progId="Equation.3">
                    <p:embed/>
                  </p:oleObj>
                </mc:Choice>
                <mc:Fallback>
                  <p:oleObj name="数式" r:id="rId17" imgW="164880" imgH="241200" progId="Equation.3">
                    <p:embed/>
                    <p:pic>
                      <p:nvPicPr>
                        <p:cNvPr id="31" name="Object 30"/>
                        <p:cNvPicPr>
                          <a:picLocks noChangeAspect="1" noChangeArrowheads="1"/>
                        </p:cNvPicPr>
                        <p:nvPr/>
                      </p:nvPicPr>
                      <p:blipFill>
                        <a:blip r:embed="rId18"/>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a:extLst>
              <a:ext uri="{FF2B5EF4-FFF2-40B4-BE49-F238E27FC236}">
                <a16:creationId xmlns:a16="http://schemas.microsoft.com/office/drawing/2014/main" id="{7480F04E-53FC-42B9-9699-3E69C2C9045E}"/>
              </a:ext>
            </a:extLst>
          </p:cNvPr>
          <p:cNvSpPr txBox="1"/>
          <p:nvPr/>
        </p:nvSpPr>
        <p:spPr>
          <a:xfrm>
            <a:off x="6535739" y="3161169"/>
            <a:ext cx="2590796" cy="2677656"/>
          </a:xfrm>
          <a:prstGeom prst="rect">
            <a:avLst/>
          </a:prstGeom>
          <a:noFill/>
        </p:spPr>
        <p:txBody>
          <a:bodyPr wrap="square" rtlCol="0">
            <a:spAutoFit/>
          </a:bodyPr>
          <a:lstStyle/>
          <a:p>
            <a:r>
              <a:rPr lang="en-US" sz="2400" dirty="0">
                <a:solidFill>
                  <a:srgbClr val="FF0000"/>
                </a:solidFill>
                <a:latin typeface="+mj-lt"/>
              </a:rPr>
              <a:t>Note that in addition to rotation, linear acceleration can also contribute to non-inertial effects.</a:t>
            </a:r>
          </a:p>
        </p:txBody>
      </p:sp>
    </p:spTree>
    <p:extLst>
      <p:ext uri="{BB962C8B-B14F-4D97-AF65-F5344CB8AC3E}">
        <p14:creationId xmlns:p14="http://schemas.microsoft.com/office/powerpoint/2010/main" val="33440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02096" y="136525"/>
            <a:ext cx="7696200"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nvGraphicFramePr>
        <p:xfrm>
          <a:off x="68263" y="1017218"/>
          <a:ext cx="8999537" cy="4926013"/>
        </p:xfrm>
        <a:graphic>
          <a:graphicData uri="http://schemas.openxmlformats.org/presentationml/2006/ole">
            <mc:AlternateContent xmlns:mc="http://schemas.openxmlformats.org/markup-compatibility/2006">
              <mc:Choice xmlns:v="urn:schemas-microsoft-com:vml" Requires="v">
                <p:oleObj name="Equation" r:id="rId3" imgW="4178160" imgH="2361960" progId="Equation.DSMT4">
                  <p:embed/>
                </p:oleObj>
              </mc:Choice>
              <mc:Fallback>
                <p:oleObj name="Equation" r:id="rId3" imgW="4178160" imgH="2361960" progId="Equation.DSMT4">
                  <p:embed/>
                  <p:pic>
                    <p:nvPicPr>
                      <p:cNvPr id="6" name="Object 5"/>
                      <p:cNvPicPr>
                        <a:picLocks noChangeAspect="1" noChangeArrowheads="1"/>
                      </p:cNvPicPr>
                      <p:nvPr/>
                    </p:nvPicPr>
                    <p:blipFill>
                      <a:blip r:embed="rId4"/>
                      <a:srcRect/>
                      <a:stretch>
                        <a:fillRect/>
                      </a:stretch>
                    </p:blipFill>
                    <p:spPr bwMode="auto">
                      <a:xfrm>
                        <a:off x="68263" y="1017218"/>
                        <a:ext cx="89995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C2B3AF5-B631-4B87-AD2D-9423F188361B}"/>
              </a:ext>
            </a:extLst>
          </p:cNvPr>
          <p:cNvSpPr txBox="1"/>
          <p:nvPr/>
        </p:nvSpPr>
        <p:spPr>
          <a:xfrm>
            <a:off x="3962400" y="3886200"/>
            <a:ext cx="4499769" cy="1200329"/>
          </a:xfrm>
          <a:prstGeom prst="rect">
            <a:avLst/>
          </a:prstGeom>
          <a:noFill/>
        </p:spPr>
        <p:txBody>
          <a:bodyPr wrap="square" rtlCol="0">
            <a:spAutoFit/>
          </a:bodyPr>
          <a:lstStyle/>
          <a:p>
            <a:r>
              <a:rPr lang="en-US" sz="2400" b="1" dirty="0">
                <a:solidFill>
                  <a:srgbClr val="FF0000"/>
                </a:solidFill>
                <a:latin typeface="+mj-lt"/>
              </a:rPr>
              <a:t>This represents the time rate of change of V measured within the e frame.</a:t>
            </a:r>
          </a:p>
        </p:txBody>
      </p:sp>
    </p:spTree>
    <p:extLst>
      <p:ext uri="{BB962C8B-B14F-4D97-AF65-F5344CB8AC3E}">
        <p14:creationId xmlns:p14="http://schemas.microsoft.com/office/powerpoint/2010/main" val="9643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84E51-25F7-B867-87BB-3C9F279B86D3}"/>
              </a:ext>
            </a:extLst>
          </p:cNvPr>
          <p:cNvSpPr>
            <a:spLocks noGrp="1"/>
          </p:cNvSpPr>
          <p:nvPr>
            <p:ph type="dt" sz="half" idx="10"/>
          </p:nvPr>
        </p:nvSpPr>
        <p:spPr/>
        <p:txBody>
          <a:bodyPr/>
          <a:lstStyle/>
          <a:p>
            <a:r>
              <a:rPr lang="en-US"/>
              <a:t>10/2/1024</a:t>
            </a:r>
          </a:p>
        </p:txBody>
      </p:sp>
      <p:sp>
        <p:nvSpPr>
          <p:cNvPr id="3" name="Footer Placeholder 2">
            <a:extLst>
              <a:ext uri="{FF2B5EF4-FFF2-40B4-BE49-F238E27FC236}">
                <a16:creationId xmlns:a16="http://schemas.microsoft.com/office/drawing/2014/main" id="{A7174EEA-6C63-F04A-505F-717910B5958F}"/>
              </a:ext>
            </a:extLst>
          </p:cNvPr>
          <p:cNvSpPr>
            <a:spLocks noGrp="1"/>
          </p:cNvSpPr>
          <p:nvPr>
            <p:ph type="ftr" sz="quarter" idx="11"/>
          </p:nvPr>
        </p:nvSpPr>
        <p:spPr/>
        <p:txBody>
          <a:bodyPr/>
          <a:lstStyle/>
          <a:p>
            <a:r>
              <a:rPr lang="en-US"/>
              <a:t>PHY 711  Fall 2024 -- Lecture 17</a:t>
            </a:r>
          </a:p>
        </p:txBody>
      </p:sp>
      <p:sp>
        <p:nvSpPr>
          <p:cNvPr id="4" name="Slide Number Placeholder 3">
            <a:extLst>
              <a:ext uri="{FF2B5EF4-FFF2-40B4-BE49-F238E27FC236}">
                <a16:creationId xmlns:a16="http://schemas.microsoft.com/office/drawing/2014/main" id="{0B9C97D5-87DC-2962-E53F-8D55F9630E0F}"/>
              </a:ext>
            </a:extLst>
          </p:cNvPr>
          <p:cNvSpPr>
            <a:spLocks noGrp="1"/>
          </p:cNvSpPr>
          <p:nvPr>
            <p:ph type="sldNum" sz="quarter" idx="12"/>
          </p:nvPr>
        </p:nvSpPr>
        <p:spPr/>
        <p:txBody>
          <a:bodyPr/>
          <a:lstStyle/>
          <a:p>
            <a:fld id="{CE368B07-CEBF-4C80-90AF-53B34FA04CF3}" type="slidenum">
              <a:rPr lang="en-US" smtClean="0"/>
              <a:t>18</a:t>
            </a:fld>
            <a:endParaRPr lang="en-US"/>
          </a:p>
        </p:txBody>
      </p:sp>
      <p:cxnSp>
        <p:nvCxnSpPr>
          <p:cNvPr id="6" name="Straight Arrow Connector 5">
            <a:extLst>
              <a:ext uri="{FF2B5EF4-FFF2-40B4-BE49-F238E27FC236}">
                <a16:creationId xmlns:a16="http://schemas.microsoft.com/office/drawing/2014/main" id="{5FD17805-F0EF-08C0-C03D-1A32B7144136}"/>
              </a:ext>
            </a:extLst>
          </p:cNvPr>
          <p:cNvCxnSpPr/>
          <p:nvPr/>
        </p:nvCxnSpPr>
        <p:spPr>
          <a:xfrm flipV="1">
            <a:off x="2133600" y="1447800"/>
            <a:ext cx="0" cy="9144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9B0D0A9-8EB0-2379-8430-44241F00759B}"/>
              </a:ext>
            </a:extLst>
          </p:cNvPr>
          <p:cNvCxnSpPr>
            <a:cxnSpLocks/>
          </p:cNvCxnSpPr>
          <p:nvPr/>
        </p:nvCxnSpPr>
        <p:spPr>
          <a:xfrm flipH="1">
            <a:off x="1828800" y="2362201"/>
            <a:ext cx="304799" cy="53339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D740B0-AFD3-B38F-33DE-A94B34E78E69}"/>
              </a:ext>
            </a:extLst>
          </p:cNvPr>
          <p:cNvCxnSpPr>
            <a:cxnSpLocks/>
          </p:cNvCxnSpPr>
          <p:nvPr/>
        </p:nvCxnSpPr>
        <p:spPr>
          <a:xfrm>
            <a:off x="2133600" y="2362200"/>
            <a:ext cx="9906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65944EE1-2CFC-86C0-1E2C-5EB7B1599D5E}"/>
              </a:ext>
            </a:extLst>
          </p:cNvPr>
          <p:cNvSpPr/>
          <p:nvPr/>
        </p:nvSpPr>
        <p:spPr>
          <a:xfrm rot="2851686">
            <a:off x="3130994" y="1298769"/>
            <a:ext cx="558140" cy="761335"/>
          </a:xfrm>
          <a:custGeom>
            <a:avLst/>
            <a:gdLst>
              <a:gd name="connsiteX0" fmla="*/ 0 w 558140"/>
              <a:gd name="connsiteY0" fmla="*/ 761335 h 761335"/>
              <a:gd name="connsiteX1" fmla="*/ 71252 w 558140"/>
              <a:gd name="connsiteY1" fmla="*/ 666332 h 761335"/>
              <a:gd name="connsiteX2" fmla="*/ 142504 w 558140"/>
              <a:gd name="connsiteY2" fmla="*/ 595080 h 761335"/>
              <a:gd name="connsiteX3" fmla="*/ 166254 w 558140"/>
              <a:gd name="connsiteY3" fmla="*/ 523828 h 761335"/>
              <a:gd name="connsiteX4" fmla="*/ 178130 w 558140"/>
              <a:gd name="connsiteY4" fmla="*/ 488202 h 761335"/>
              <a:gd name="connsiteX5" fmla="*/ 130629 w 558140"/>
              <a:gd name="connsiteY5" fmla="*/ 381324 h 761335"/>
              <a:gd name="connsiteX6" fmla="*/ 106878 w 558140"/>
              <a:gd name="connsiteY6" fmla="*/ 262571 h 761335"/>
              <a:gd name="connsiteX7" fmla="*/ 118753 w 558140"/>
              <a:gd name="connsiteY7" fmla="*/ 191319 h 761335"/>
              <a:gd name="connsiteX8" fmla="*/ 178130 w 558140"/>
              <a:gd name="connsiteY8" fmla="*/ 131943 h 761335"/>
              <a:gd name="connsiteX9" fmla="*/ 225631 w 558140"/>
              <a:gd name="connsiteY9" fmla="*/ 96317 h 761335"/>
              <a:gd name="connsiteX10" fmla="*/ 261257 w 558140"/>
              <a:gd name="connsiteY10" fmla="*/ 84441 h 761335"/>
              <a:gd name="connsiteX11" fmla="*/ 332509 w 558140"/>
              <a:gd name="connsiteY11" fmla="*/ 36940 h 761335"/>
              <a:gd name="connsiteX12" fmla="*/ 415636 w 558140"/>
              <a:gd name="connsiteY12" fmla="*/ 13189 h 761335"/>
              <a:gd name="connsiteX13" fmla="*/ 451262 w 558140"/>
              <a:gd name="connsiteY13" fmla="*/ 1314 h 761335"/>
              <a:gd name="connsiteX14" fmla="*/ 558140 w 558140"/>
              <a:gd name="connsiteY14" fmla="*/ 1314 h 76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140" h="761335">
                <a:moveTo>
                  <a:pt x="0" y="761335"/>
                </a:moveTo>
                <a:cubicBezTo>
                  <a:pt x="142884" y="675605"/>
                  <a:pt x="-3039" y="783076"/>
                  <a:pt x="71252" y="666332"/>
                </a:cubicBezTo>
                <a:cubicBezTo>
                  <a:pt x="89285" y="637995"/>
                  <a:pt x="142504" y="595080"/>
                  <a:pt x="142504" y="595080"/>
                </a:cubicBezTo>
                <a:lnTo>
                  <a:pt x="166254" y="523828"/>
                </a:lnTo>
                <a:lnTo>
                  <a:pt x="178130" y="488202"/>
                </a:lnTo>
                <a:cubicBezTo>
                  <a:pt x="149698" y="445555"/>
                  <a:pt x="142743" y="441892"/>
                  <a:pt x="130629" y="381324"/>
                </a:cubicBezTo>
                <a:lnTo>
                  <a:pt x="106878" y="262571"/>
                </a:lnTo>
                <a:cubicBezTo>
                  <a:pt x="110836" y="238820"/>
                  <a:pt x="111139" y="214162"/>
                  <a:pt x="118753" y="191319"/>
                </a:cubicBezTo>
                <a:cubicBezTo>
                  <a:pt x="130629" y="155692"/>
                  <a:pt x="150421" y="151735"/>
                  <a:pt x="178130" y="131943"/>
                </a:cubicBezTo>
                <a:cubicBezTo>
                  <a:pt x="194236" y="120439"/>
                  <a:pt x="208447" y="106137"/>
                  <a:pt x="225631" y="96317"/>
                </a:cubicBezTo>
                <a:cubicBezTo>
                  <a:pt x="236499" y="90106"/>
                  <a:pt x="250315" y="90520"/>
                  <a:pt x="261257" y="84441"/>
                </a:cubicBezTo>
                <a:cubicBezTo>
                  <a:pt x="286210" y="70578"/>
                  <a:pt x="305429" y="45966"/>
                  <a:pt x="332509" y="36940"/>
                </a:cubicBezTo>
                <a:cubicBezTo>
                  <a:pt x="417928" y="8468"/>
                  <a:pt x="311257" y="43012"/>
                  <a:pt x="415636" y="13189"/>
                </a:cubicBezTo>
                <a:cubicBezTo>
                  <a:pt x="427672" y="9750"/>
                  <a:pt x="438788" y="2354"/>
                  <a:pt x="451262" y="1314"/>
                </a:cubicBezTo>
                <a:cubicBezTo>
                  <a:pt x="486765" y="-1644"/>
                  <a:pt x="522514" y="1314"/>
                  <a:pt x="558140" y="1314"/>
                </a:cubicBezTo>
              </a:path>
            </a:pathLst>
          </a:cu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2EE80D-0C3E-33B7-45EB-1BC5E54675CE}"/>
              </a:ext>
            </a:extLst>
          </p:cNvPr>
          <p:cNvSpPr txBox="1"/>
          <p:nvPr/>
        </p:nvSpPr>
        <p:spPr>
          <a:xfrm>
            <a:off x="1524000" y="2779068"/>
            <a:ext cx="457200" cy="461665"/>
          </a:xfrm>
          <a:prstGeom prst="rect">
            <a:avLst/>
          </a:prstGeom>
          <a:noFill/>
        </p:spPr>
        <p:txBody>
          <a:bodyPr wrap="square" rtlCol="0">
            <a:spAutoFit/>
          </a:bodyPr>
          <a:lstStyle/>
          <a:p>
            <a:r>
              <a:rPr lang="en-US" sz="2400" b="1" dirty="0">
                <a:latin typeface="+mj-lt"/>
              </a:rPr>
              <a:t>x</a:t>
            </a:r>
          </a:p>
        </p:txBody>
      </p:sp>
      <p:sp>
        <p:nvSpPr>
          <p:cNvPr id="14" name="TextBox 13">
            <a:extLst>
              <a:ext uri="{FF2B5EF4-FFF2-40B4-BE49-F238E27FC236}">
                <a16:creationId xmlns:a16="http://schemas.microsoft.com/office/drawing/2014/main" id="{2AD79F2C-0BFF-7A87-4E9B-3E6930055E87}"/>
              </a:ext>
            </a:extLst>
          </p:cNvPr>
          <p:cNvSpPr txBox="1"/>
          <p:nvPr/>
        </p:nvSpPr>
        <p:spPr>
          <a:xfrm>
            <a:off x="1904999" y="911425"/>
            <a:ext cx="457200" cy="461665"/>
          </a:xfrm>
          <a:prstGeom prst="rect">
            <a:avLst/>
          </a:prstGeom>
          <a:noFill/>
        </p:spPr>
        <p:txBody>
          <a:bodyPr wrap="square" rtlCol="0">
            <a:spAutoFit/>
          </a:bodyPr>
          <a:lstStyle/>
          <a:p>
            <a:r>
              <a:rPr lang="en-US" sz="2400" b="1" dirty="0">
                <a:latin typeface="+mj-lt"/>
              </a:rPr>
              <a:t>z</a:t>
            </a:r>
          </a:p>
        </p:txBody>
      </p:sp>
      <p:sp>
        <p:nvSpPr>
          <p:cNvPr id="15" name="TextBox 14">
            <a:extLst>
              <a:ext uri="{FF2B5EF4-FFF2-40B4-BE49-F238E27FC236}">
                <a16:creationId xmlns:a16="http://schemas.microsoft.com/office/drawing/2014/main" id="{48C6387C-21CF-CF35-AAA9-87D8883FA372}"/>
              </a:ext>
            </a:extLst>
          </p:cNvPr>
          <p:cNvSpPr txBox="1"/>
          <p:nvPr/>
        </p:nvSpPr>
        <p:spPr>
          <a:xfrm>
            <a:off x="3124200" y="2055167"/>
            <a:ext cx="457200" cy="461665"/>
          </a:xfrm>
          <a:prstGeom prst="rect">
            <a:avLst/>
          </a:prstGeom>
          <a:noFill/>
        </p:spPr>
        <p:txBody>
          <a:bodyPr wrap="square" rtlCol="0">
            <a:spAutoFit/>
          </a:bodyPr>
          <a:lstStyle/>
          <a:p>
            <a:r>
              <a:rPr lang="en-US" sz="2400" b="1" dirty="0">
                <a:latin typeface="+mj-lt"/>
              </a:rPr>
              <a:t>y</a:t>
            </a:r>
          </a:p>
        </p:txBody>
      </p:sp>
      <p:cxnSp>
        <p:nvCxnSpPr>
          <p:cNvPr id="16" name="Straight Arrow Connector 15">
            <a:extLst>
              <a:ext uri="{FF2B5EF4-FFF2-40B4-BE49-F238E27FC236}">
                <a16:creationId xmlns:a16="http://schemas.microsoft.com/office/drawing/2014/main" id="{7A5B196F-99DB-1A2E-3925-CA87398CB19B}"/>
              </a:ext>
            </a:extLst>
          </p:cNvPr>
          <p:cNvCxnSpPr>
            <a:cxnSpLocks/>
            <a:endCxn id="12" idx="0"/>
          </p:cNvCxnSpPr>
          <p:nvPr/>
        </p:nvCxnSpPr>
        <p:spPr>
          <a:xfrm flipV="1">
            <a:off x="2141678" y="1730630"/>
            <a:ext cx="799166" cy="593020"/>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AA6086A-51CC-B850-28E3-325367468F81}"/>
              </a:ext>
            </a:extLst>
          </p:cNvPr>
          <p:cNvCxnSpPr>
            <a:cxnSpLocks/>
            <a:endCxn id="12" idx="14"/>
          </p:cNvCxnSpPr>
          <p:nvPr/>
        </p:nvCxnSpPr>
        <p:spPr>
          <a:xfrm flipV="1">
            <a:off x="2133599" y="1629131"/>
            <a:ext cx="1744715" cy="733069"/>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6EEECC1-FEF0-66CD-21B5-0E99DE674A72}"/>
              </a:ext>
            </a:extLst>
          </p:cNvPr>
          <p:cNvSpPr txBox="1"/>
          <p:nvPr/>
        </p:nvSpPr>
        <p:spPr>
          <a:xfrm>
            <a:off x="2129564" y="1385497"/>
            <a:ext cx="807241" cy="461665"/>
          </a:xfrm>
          <a:prstGeom prst="rect">
            <a:avLst/>
          </a:prstGeom>
          <a:noFill/>
        </p:spPr>
        <p:txBody>
          <a:bodyPr wrap="square" rtlCol="0">
            <a:spAutoFit/>
          </a:bodyPr>
          <a:lstStyle/>
          <a:p>
            <a:r>
              <a:rPr lang="en-US" sz="2400" b="1" i="1" dirty="0">
                <a:solidFill>
                  <a:srgbClr val="00B0F0"/>
                </a:solidFill>
                <a:latin typeface="+mj-lt"/>
              </a:rPr>
              <a:t>V(t</a:t>
            </a:r>
            <a:r>
              <a:rPr lang="en-US" sz="2400" b="1" i="1" baseline="-25000" dirty="0">
                <a:solidFill>
                  <a:srgbClr val="00B0F0"/>
                </a:solidFill>
                <a:latin typeface="+mj-lt"/>
              </a:rPr>
              <a:t>1</a:t>
            </a:r>
            <a:r>
              <a:rPr lang="en-US" sz="2400" b="1" i="1" dirty="0">
                <a:solidFill>
                  <a:srgbClr val="00B0F0"/>
                </a:solidFill>
                <a:latin typeface="+mj-lt"/>
              </a:rPr>
              <a:t>)</a:t>
            </a:r>
          </a:p>
        </p:txBody>
      </p:sp>
      <p:sp>
        <p:nvSpPr>
          <p:cNvPr id="25" name="TextBox 24">
            <a:extLst>
              <a:ext uri="{FF2B5EF4-FFF2-40B4-BE49-F238E27FC236}">
                <a16:creationId xmlns:a16="http://schemas.microsoft.com/office/drawing/2014/main" id="{C4DFA78E-2706-5AE0-7105-2EFA7C942C40}"/>
              </a:ext>
            </a:extLst>
          </p:cNvPr>
          <p:cNvSpPr txBox="1"/>
          <p:nvPr/>
        </p:nvSpPr>
        <p:spPr>
          <a:xfrm>
            <a:off x="3459959" y="1752600"/>
            <a:ext cx="807241" cy="461665"/>
          </a:xfrm>
          <a:prstGeom prst="rect">
            <a:avLst/>
          </a:prstGeom>
          <a:noFill/>
        </p:spPr>
        <p:txBody>
          <a:bodyPr wrap="square" rtlCol="0">
            <a:spAutoFit/>
          </a:bodyPr>
          <a:lstStyle/>
          <a:p>
            <a:r>
              <a:rPr lang="en-US" sz="2400" b="1" i="1" dirty="0">
                <a:solidFill>
                  <a:srgbClr val="00B0F0"/>
                </a:solidFill>
                <a:latin typeface="+mj-lt"/>
              </a:rPr>
              <a:t>V(t</a:t>
            </a:r>
            <a:r>
              <a:rPr lang="en-US" sz="2400" b="1" i="1" baseline="-25000" dirty="0">
                <a:solidFill>
                  <a:srgbClr val="00B0F0"/>
                </a:solidFill>
                <a:latin typeface="+mj-lt"/>
              </a:rPr>
              <a:t>2</a:t>
            </a:r>
            <a:r>
              <a:rPr lang="en-US" sz="2400" b="1" i="1" dirty="0">
                <a:solidFill>
                  <a:srgbClr val="00B0F0"/>
                </a:solidFill>
                <a:latin typeface="+mj-lt"/>
              </a:rPr>
              <a:t>)</a:t>
            </a:r>
          </a:p>
        </p:txBody>
      </p:sp>
      <p:sp>
        <p:nvSpPr>
          <p:cNvPr id="26" name="TextBox 25">
            <a:extLst>
              <a:ext uri="{FF2B5EF4-FFF2-40B4-BE49-F238E27FC236}">
                <a16:creationId xmlns:a16="http://schemas.microsoft.com/office/drawing/2014/main" id="{27426CB8-CCC8-4FA7-F889-21F5D32330F7}"/>
              </a:ext>
            </a:extLst>
          </p:cNvPr>
          <p:cNvSpPr txBox="1"/>
          <p:nvPr/>
        </p:nvSpPr>
        <p:spPr>
          <a:xfrm>
            <a:off x="1088405" y="359094"/>
            <a:ext cx="3712195" cy="461665"/>
          </a:xfrm>
          <a:prstGeom prst="rect">
            <a:avLst/>
          </a:prstGeom>
          <a:noFill/>
        </p:spPr>
        <p:txBody>
          <a:bodyPr wrap="square" rtlCol="0">
            <a:spAutoFit/>
          </a:bodyPr>
          <a:lstStyle/>
          <a:p>
            <a:r>
              <a:rPr lang="en-US" sz="2400" b="1" dirty="0">
                <a:latin typeface="+mj-lt"/>
              </a:rPr>
              <a:t>e</a:t>
            </a:r>
            <a:r>
              <a:rPr lang="en-US" sz="2400" b="1" baseline="30000" dirty="0">
                <a:latin typeface="+mj-lt"/>
              </a:rPr>
              <a:t>0  </a:t>
            </a:r>
            <a:r>
              <a:rPr lang="en-US" sz="2400" b="1" dirty="0">
                <a:latin typeface="+mj-lt"/>
              </a:rPr>
              <a:t> example </a:t>
            </a:r>
          </a:p>
        </p:txBody>
      </p:sp>
      <p:graphicFrame>
        <p:nvGraphicFramePr>
          <p:cNvPr id="27" name="Object 26">
            <a:extLst>
              <a:ext uri="{FF2B5EF4-FFF2-40B4-BE49-F238E27FC236}">
                <a16:creationId xmlns:a16="http://schemas.microsoft.com/office/drawing/2014/main" id="{45EB5809-B748-F825-2E8F-61217A93BF5A}"/>
              </a:ext>
            </a:extLst>
          </p:cNvPr>
          <p:cNvGraphicFramePr>
            <a:graphicFrameLocks noChangeAspect="1"/>
          </p:cNvGraphicFramePr>
          <p:nvPr/>
        </p:nvGraphicFramePr>
        <p:xfrm>
          <a:off x="1152525" y="3492500"/>
          <a:ext cx="4859338" cy="860425"/>
        </p:xfrm>
        <a:graphic>
          <a:graphicData uri="http://schemas.openxmlformats.org/presentationml/2006/ole">
            <mc:AlternateContent xmlns:mc="http://schemas.openxmlformats.org/markup-compatibility/2006">
              <mc:Choice xmlns:v="urn:schemas-microsoft-com:vml" Requires="v">
                <p:oleObj name="Equation" r:id="rId2" imgW="2438280" imgH="431640" progId="Equation.DSMT4">
                  <p:embed/>
                </p:oleObj>
              </mc:Choice>
              <mc:Fallback>
                <p:oleObj name="Equation" r:id="rId2" imgW="2438280" imgH="431640" progId="Equation.DSMT4">
                  <p:embed/>
                  <p:pic>
                    <p:nvPicPr>
                      <p:cNvPr id="27" name="Object 26">
                        <a:extLst>
                          <a:ext uri="{FF2B5EF4-FFF2-40B4-BE49-F238E27FC236}">
                            <a16:creationId xmlns:a16="http://schemas.microsoft.com/office/drawing/2014/main" id="{45EB5809-B748-F825-2E8F-61217A93BF5A}"/>
                          </a:ext>
                        </a:extLst>
                      </p:cNvPr>
                      <p:cNvPicPr/>
                      <p:nvPr/>
                    </p:nvPicPr>
                    <p:blipFill>
                      <a:blip r:embed="rId3"/>
                      <a:stretch>
                        <a:fillRect/>
                      </a:stretch>
                    </p:blipFill>
                    <p:spPr>
                      <a:xfrm>
                        <a:off x="1152525" y="3492500"/>
                        <a:ext cx="4859338" cy="8604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43203EE1-1CCD-743A-57FC-BD353D2D2A67}"/>
              </a:ext>
            </a:extLst>
          </p:cNvPr>
          <p:cNvSpPr txBox="1"/>
          <p:nvPr/>
        </p:nvSpPr>
        <p:spPr>
          <a:xfrm>
            <a:off x="1066800" y="5024735"/>
            <a:ext cx="7620000" cy="830997"/>
          </a:xfrm>
          <a:prstGeom prst="rect">
            <a:avLst/>
          </a:prstGeom>
          <a:noFill/>
        </p:spPr>
        <p:txBody>
          <a:bodyPr wrap="square" rtlCol="0">
            <a:spAutoFit/>
          </a:bodyPr>
          <a:lstStyle/>
          <a:p>
            <a:r>
              <a:rPr lang="en-US" sz="2400" b="1" dirty="0">
                <a:latin typeface="+mj-lt"/>
              </a:rPr>
              <a:t>e</a:t>
            </a:r>
            <a:r>
              <a:rPr lang="en-US" sz="2400" b="1" baseline="30000" dirty="0">
                <a:latin typeface="+mj-lt"/>
              </a:rPr>
              <a:t>  </a:t>
            </a:r>
            <a:r>
              <a:rPr lang="en-US" sz="2400" b="1" dirty="0">
                <a:latin typeface="+mj-lt"/>
              </a:rPr>
              <a:t> example – same motion described in moving coordinate system. </a:t>
            </a:r>
          </a:p>
        </p:txBody>
      </p:sp>
    </p:spTree>
    <p:extLst>
      <p:ext uri="{BB962C8B-B14F-4D97-AF65-F5344CB8AC3E}">
        <p14:creationId xmlns:p14="http://schemas.microsoft.com/office/powerpoint/2010/main" val="47887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8083" y="3881735"/>
            <a:ext cx="1809517" cy="1170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11430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430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430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40386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nvGraphicFramePr>
        <p:xfrm>
          <a:off x="4495800" y="429736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18" name="Object 17"/>
                      <p:cNvPicPr>
                        <a:picLocks noChangeAspect="1" noChangeArrowheads="1"/>
                      </p:cNvPicPr>
                      <p:nvPr/>
                    </p:nvPicPr>
                    <p:blipFill>
                      <a:blip r:embed="rId4"/>
                      <a:srcRect/>
                      <a:stretch>
                        <a:fillRect/>
                      </a:stretch>
                    </p:blipFill>
                    <p:spPr bwMode="auto">
                      <a:xfrm>
                        <a:off x="44958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nvGraphicFramePr>
        <p:xfrm>
          <a:off x="1231900" y="1198563"/>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19" name="Object 18"/>
                      <p:cNvPicPr>
                        <a:picLocks noChangeAspect="1" noChangeArrowheads="1"/>
                      </p:cNvPicPr>
                      <p:nvPr/>
                    </p:nvPicPr>
                    <p:blipFill>
                      <a:blip r:embed="rId6"/>
                      <a:srcRect/>
                      <a:stretch>
                        <a:fillRect/>
                      </a:stretch>
                    </p:blipFill>
                    <p:spPr bwMode="auto">
                      <a:xfrm>
                        <a:off x="12319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3576638" y="4144963"/>
          <a:ext cx="519112" cy="503237"/>
        </p:xfrm>
        <a:graphic>
          <a:graphicData uri="http://schemas.openxmlformats.org/presentationml/2006/ole">
            <mc:AlternateContent xmlns:mc="http://schemas.openxmlformats.org/markup-compatibility/2006">
              <mc:Choice xmlns:v="urn:schemas-microsoft-com:vml" Requires="v">
                <p:oleObj name="数式" r:id="rId7" imgW="241200" imgH="241200" progId="Equation.3">
                  <p:embed/>
                </p:oleObj>
              </mc:Choice>
              <mc:Fallback>
                <p:oleObj name="数式" r:id="rId7" imgW="241200" imgH="241200" progId="Equation.3">
                  <p:embed/>
                  <p:pic>
                    <p:nvPicPr>
                      <p:cNvPr id="20" name="Object 19"/>
                      <p:cNvPicPr>
                        <a:picLocks noChangeAspect="1" noChangeArrowheads="1"/>
                      </p:cNvPicPr>
                      <p:nvPr/>
                    </p:nvPicPr>
                    <p:blipFill>
                      <a:blip r:embed="rId8"/>
                      <a:srcRect/>
                      <a:stretch>
                        <a:fillRect/>
                      </a:stretch>
                    </p:blipFill>
                    <p:spPr bwMode="auto">
                      <a:xfrm>
                        <a:off x="35766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501650" y="1905000"/>
          <a:ext cx="520700" cy="450850"/>
        </p:xfrm>
        <a:graphic>
          <a:graphicData uri="http://schemas.openxmlformats.org/presentationml/2006/ole">
            <mc:AlternateContent xmlns:mc="http://schemas.openxmlformats.org/markup-compatibility/2006">
              <mc:Choice xmlns:v="urn:schemas-microsoft-com:vml" Requires="v">
                <p:oleObj name="数式" r:id="rId9" imgW="241200" imgH="215640" progId="Equation.3">
                  <p:embed/>
                </p:oleObj>
              </mc:Choice>
              <mc:Fallback>
                <p:oleObj name="数式" r:id="rId9" imgW="241200" imgH="215640" progId="Equation.3">
                  <p:embed/>
                  <p:pic>
                    <p:nvPicPr>
                      <p:cNvPr id="21" name="Object 20"/>
                      <p:cNvPicPr>
                        <a:picLocks noChangeAspect="1" noChangeArrowheads="1"/>
                      </p:cNvPicPr>
                      <p:nvPr/>
                    </p:nvPicPr>
                    <p:blipFill>
                      <a:blip r:embed="rId10"/>
                      <a:srcRect/>
                      <a:stretch>
                        <a:fillRect/>
                      </a:stretch>
                    </p:blipFill>
                    <p:spPr bwMode="auto">
                      <a:xfrm>
                        <a:off x="5016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5658084" y="928580"/>
          <a:ext cx="2428874" cy="4467440"/>
        </p:xfrm>
        <a:graphic>
          <a:graphicData uri="http://schemas.openxmlformats.org/presentationml/2006/ole">
            <mc:AlternateContent xmlns:mc="http://schemas.openxmlformats.org/markup-compatibility/2006">
              <mc:Choice xmlns:v="urn:schemas-microsoft-com:vml" Requires="v">
                <p:oleObj name="Equation" r:id="rId11" imgW="1358640" imgH="2577960" progId="Equation.DSMT4">
                  <p:embed/>
                </p:oleObj>
              </mc:Choice>
              <mc:Fallback>
                <p:oleObj name="Equation" r:id="rId11" imgW="1358640" imgH="2577960" progId="Equation.DSMT4">
                  <p:embed/>
                  <p:pic>
                    <p:nvPicPr>
                      <p:cNvPr id="22" name="Object 21"/>
                      <p:cNvPicPr>
                        <a:picLocks noChangeAspect="1" noChangeArrowheads="1"/>
                      </p:cNvPicPr>
                      <p:nvPr/>
                    </p:nvPicPr>
                    <p:blipFill>
                      <a:blip r:embed="rId12"/>
                      <a:srcRect/>
                      <a:stretch>
                        <a:fillRect/>
                      </a:stretch>
                    </p:blipFill>
                    <p:spPr bwMode="auto">
                      <a:xfrm>
                        <a:off x="5658084" y="928580"/>
                        <a:ext cx="2428874" cy="446744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1670147" y="1752599"/>
          <a:ext cx="2778146" cy="1389073"/>
        </p:xfrm>
        <a:graphic>
          <a:graphicData uri="http://schemas.openxmlformats.org/presentationml/2006/ole">
            <mc:AlternateContent xmlns:mc="http://schemas.openxmlformats.org/markup-compatibility/2006">
              <mc:Choice xmlns:v="urn:schemas-microsoft-com:vml" Requires="v">
                <p:oleObj name="Equation" r:id="rId13" imgW="1803240" imgH="901440" progId="Equation.DSMT4">
                  <p:embed/>
                </p:oleObj>
              </mc:Choice>
              <mc:Fallback>
                <p:oleObj name="Equation" r:id="rId13" imgW="1803240" imgH="901440" progId="Equation.DSMT4">
                  <p:embed/>
                  <p:pic>
                    <p:nvPicPr>
                      <p:cNvPr id="6" name="Object 5"/>
                      <p:cNvPicPr/>
                      <p:nvPr/>
                    </p:nvPicPr>
                    <p:blipFill>
                      <a:blip r:embed="rId14"/>
                      <a:stretch>
                        <a:fillRect/>
                      </a:stretch>
                    </p:blipFill>
                    <p:spPr>
                      <a:xfrm>
                        <a:off x="1670147" y="1752599"/>
                        <a:ext cx="2778146" cy="138907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108EE7-1E02-433F-84A7-2BF7404492C3}"/>
              </a:ext>
            </a:extLst>
          </p:cNvPr>
          <p:cNvGraphicFramePr>
            <a:graphicFrameLocks noChangeAspect="1"/>
          </p:cNvGraphicFramePr>
          <p:nvPr/>
        </p:nvGraphicFramePr>
        <p:xfrm>
          <a:off x="136876" y="4958030"/>
          <a:ext cx="5136448" cy="1330303"/>
        </p:xfrm>
        <a:graphic>
          <a:graphicData uri="http://schemas.openxmlformats.org/presentationml/2006/ole">
            <mc:AlternateContent xmlns:mc="http://schemas.openxmlformats.org/markup-compatibility/2006">
              <mc:Choice xmlns:v="urn:schemas-microsoft-com:vml" Requires="v">
                <p:oleObj name="Equation" r:id="rId15" imgW="1765080" imgH="457200" progId="Equation.DSMT4">
                  <p:embed/>
                </p:oleObj>
              </mc:Choice>
              <mc:Fallback>
                <p:oleObj name="Equation" r:id="rId15" imgW="1765080" imgH="457200" progId="Equation.DSMT4">
                  <p:embed/>
                  <p:pic>
                    <p:nvPicPr>
                      <p:cNvPr id="12" name="Object 11">
                        <a:extLst>
                          <a:ext uri="{FF2B5EF4-FFF2-40B4-BE49-F238E27FC236}">
                            <a16:creationId xmlns:a16="http://schemas.microsoft.com/office/drawing/2014/main" id="{5B108EE7-1E02-433F-84A7-2BF7404492C3}"/>
                          </a:ext>
                        </a:extLst>
                      </p:cNvPr>
                      <p:cNvPicPr/>
                      <p:nvPr/>
                    </p:nvPicPr>
                    <p:blipFill>
                      <a:blip r:embed="rId16"/>
                      <a:stretch>
                        <a:fillRect/>
                      </a:stretch>
                    </p:blipFill>
                    <p:spPr>
                      <a:xfrm>
                        <a:off x="136876" y="4958030"/>
                        <a:ext cx="5136448" cy="1330303"/>
                      </a:xfrm>
                      <a:prstGeom prst="rect">
                        <a:avLst/>
                      </a:prstGeom>
                    </p:spPr>
                  </p:pic>
                </p:oleObj>
              </mc:Fallback>
            </mc:AlternateContent>
          </a:graphicData>
        </a:graphic>
      </p:graphicFrame>
    </p:spTree>
    <p:extLst>
      <p:ext uri="{BB962C8B-B14F-4D97-AF65-F5344CB8AC3E}">
        <p14:creationId xmlns:p14="http://schemas.microsoft.com/office/powerpoint/2010/main" val="52471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457200" y="5715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4C6F6E7-343B-129B-D649-7C1ED8D48E13}"/>
              </a:ext>
            </a:extLst>
          </p:cNvPr>
          <p:cNvPicPr>
            <a:picLocks noChangeAspect="1"/>
          </p:cNvPicPr>
          <p:nvPr/>
        </p:nvPicPr>
        <p:blipFill>
          <a:blip r:embed="rId3"/>
          <a:stretch>
            <a:fillRect/>
          </a:stretch>
        </p:blipFill>
        <p:spPr>
          <a:xfrm>
            <a:off x="990600" y="506809"/>
            <a:ext cx="7934854" cy="5851638"/>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6550" y="173161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nvGraphicFramePr>
        <p:xfrm>
          <a:off x="4006333" y="3751465"/>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18" name="Object 17"/>
                      <p:cNvPicPr>
                        <a:picLocks noChangeAspect="1" noChangeArrowheads="1"/>
                      </p:cNvPicPr>
                      <p:nvPr/>
                    </p:nvPicPr>
                    <p:blipFill>
                      <a:blip r:embed="rId4"/>
                      <a:srcRect/>
                      <a:stretch>
                        <a:fillRect/>
                      </a:stretch>
                    </p:blipFill>
                    <p:spPr bwMode="auto">
                      <a:xfrm>
                        <a:off x="4006333" y="3751465"/>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nvGraphicFramePr>
        <p:xfrm>
          <a:off x="922337" y="869949"/>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19" name="Object 18"/>
                      <p:cNvPicPr>
                        <a:picLocks noChangeAspect="1" noChangeArrowheads="1"/>
                      </p:cNvPicPr>
                      <p:nvPr/>
                    </p:nvPicPr>
                    <p:blipFill>
                      <a:blip r:embed="rId6"/>
                      <a:srcRect/>
                      <a:stretch>
                        <a:fillRect/>
                      </a:stretch>
                    </p:blipFill>
                    <p:spPr bwMode="auto">
                      <a:xfrm>
                        <a:off x="922337" y="869949"/>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3752850" y="3115498"/>
          <a:ext cx="1092200" cy="503237"/>
        </p:xfrm>
        <a:graphic>
          <a:graphicData uri="http://schemas.openxmlformats.org/presentationml/2006/ole">
            <mc:AlternateContent xmlns:mc="http://schemas.openxmlformats.org/markup-compatibility/2006">
              <mc:Choice xmlns:v="urn:schemas-microsoft-com:vml" Requires="v">
                <p:oleObj name="Equation" r:id="rId7" imgW="507960" imgH="241200" progId="Equation.DSMT4">
                  <p:embed/>
                </p:oleObj>
              </mc:Choice>
              <mc:Fallback>
                <p:oleObj name="Equation" r:id="rId7" imgW="507960" imgH="241200" progId="Equation.DSMT4">
                  <p:embed/>
                  <p:pic>
                    <p:nvPicPr>
                      <p:cNvPr id="20" name="Object 19"/>
                      <p:cNvPicPr>
                        <a:picLocks noChangeAspect="1" noChangeArrowheads="1"/>
                      </p:cNvPicPr>
                      <p:nvPr/>
                    </p:nvPicPr>
                    <p:blipFill>
                      <a:blip r:embed="rId8"/>
                      <a:srcRect/>
                      <a:stretch>
                        <a:fillRect/>
                      </a:stretch>
                    </p:blipFill>
                    <p:spPr bwMode="auto">
                      <a:xfrm>
                        <a:off x="3752850" y="3115498"/>
                        <a:ext cx="109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794" y="617536"/>
          <a:ext cx="1068388" cy="477838"/>
        </p:xfrm>
        <a:graphic>
          <a:graphicData uri="http://schemas.openxmlformats.org/presentationml/2006/ole">
            <mc:AlternateContent xmlns:mc="http://schemas.openxmlformats.org/markup-compatibility/2006">
              <mc:Choice xmlns:v="urn:schemas-microsoft-com:vml" Requires="v">
                <p:oleObj name="Equation" r:id="rId9" imgW="495000" imgH="228600" progId="Equation.DSMT4">
                  <p:embed/>
                </p:oleObj>
              </mc:Choice>
              <mc:Fallback>
                <p:oleObj name="Equation" r:id="rId9" imgW="495000" imgH="228600" progId="Equation.DSMT4">
                  <p:embed/>
                  <p:pic>
                    <p:nvPicPr>
                      <p:cNvPr id="21" name="Object 20"/>
                      <p:cNvPicPr>
                        <a:picLocks noChangeAspect="1" noChangeArrowheads="1"/>
                      </p:cNvPicPr>
                      <p:nvPr/>
                    </p:nvPicPr>
                    <p:blipFill>
                      <a:blip r:embed="rId10"/>
                      <a:srcRect/>
                      <a:stretch>
                        <a:fillRect/>
                      </a:stretch>
                    </p:blipFill>
                    <p:spPr bwMode="auto">
                      <a:xfrm>
                        <a:off x="-794" y="617536"/>
                        <a:ext cx="10683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name="Equation" r:id="rId11" imgW="2984400" imgH="457200" progId="Equation.DSMT4">
                  <p:embed/>
                </p:oleObj>
              </mc:Choice>
              <mc:Fallback>
                <p:oleObj name="Equation" r:id="rId11" imgW="2984400" imgH="457200" progId="Equation.DSMT4">
                  <p:embed/>
                  <p:pic>
                    <p:nvPicPr>
                      <p:cNvPr id="22" name="Object 21"/>
                      <p:cNvPicPr>
                        <a:picLocks noChangeAspect="1" noChangeArrowheads="1"/>
                      </p:cNvPicPr>
                      <p:nvPr/>
                    </p:nvPicPr>
                    <p:blipFill>
                      <a:blip r:embed="rId12"/>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796925" y="4114800"/>
          <a:ext cx="7551738" cy="2273300"/>
        </p:xfrm>
        <a:graphic>
          <a:graphicData uri="http://schemas.openxmlformats.org/presentationml/2006/ole">
            <mc:AlternateContent xmlns:mc="http://schemas.openxmlformats.org/markup-compatibility/2006">
              <mc:Choice xmlns:v="urn:schemas-microsoft-com:vml" Requires="v">
                <p:oleObj name="Equation" r:id="rId13" imgW="6032160" imgH="1815840" progId="Equation.DSMT4">
                  <p:embed/>
                </p:oleObj>
              </mc:Choice>
              <mc:Fallback>
                <p:oleObj name="Equation" r:id="rId13" imgW="6032160" imgH="1815840" progId="Equation.DSMT4">
                  <p:embed/>
                  <p:pic>
                    <p:nvPicPr>
                      <p:cNvPr id="6" name="Object 5"/>
                      <p:cNvPicPr/>
                      <p:nvPr/>
                    </p:nvPicPr>
                    <p:blipFill>
                      <a:blip r:embed="rId14"/>
                      <a:stretch>
                        <a:fillRect/>
                      </a:stretch>
                    </p:blipFill>
                    <p:spPr>
                      <a:xfrm>
                        <a:off x="796925" y="4114800"/>
                        <a:ext cx="7551738" cy="227330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3B558ABE-5CDD-49EE-99AF-CA8650712FD6}"/>
              </a:ext>
            </a:extLst>
          </p:cNvPr>
          <p:cNvSpPr/>
          <p:nvPr/>
        </p:nvSpPr>
        <p:spPr>
          <a:xfrm rot="2509733">
            <a:off x="6234475" y="4002326"/>
            <a:ext cx="609599"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0C772B-AE41-49AC-BA5E-16F7147D84F4}"/>
              </a:ext>
            </a:extLst>
          </p:cNvPr>
          <p:cNvSpPr txBox="1"/>
          <p:nvPr/>
        </p:nvSpPr>
        <p:spPr>
          <a:xfrm>
            <a:off x="6743700" y="3475383"/>
            <a:ext cx="1852613" cy="830997"/>
          </a:xfrm>
          <a:prstGeom prst="rect">
            <a:avLst/>
          </a:prstGeom>
          <a:noFill/>
        </p:spPr>
        <p:txBody>
          <a:bodyPr wrap="square" rtlCol="0">
            <a:spAutoFit/>
          </a:bodyPr>
          <a:lstStyle/>
          <a:p>
            <a:r>
              <a:rPr lang="en-US" sz="2400" dirty="0">
                <a:latin typeface="+mj-lt"/>
              </a:rPr>
              <a:t>rotation matrix</a:t>
            </a:r>
          </a:p>
        </p:txBody>
      </p:sp>
      <p:graphicFrame>
        <p:nvGraphicFramePr>
          <p:cNvPr id="12" name="Object 11">
            <a:extLst>
              <a:ext uri="{FF2B5EF4-FFF2-40B4-BE49-F238E27FC236}">
                <a16:creationId xmlns:a16="http://schemas.microsoft.com/office/drawing/2014/main" id="{3AEC6946-5F16-4738-B21B-664765DE6F47}"/>
              </a:ext>
            </a:extLst>
          </p:cNvPr>
          <p:cNvGraphicFramePr>
            <a:graphicFrameLocks noChangeAspect="1"/>
          </p:cNvGraphicFramePr>
          <p:nvPr/>
        </p:nvGraphicFramePr>
        <p:xfrm>
          <a:off x="1417458" y="2491652"/>
          <a:ext cx="6613883" cy="592288"/>
        </p:xfrm>
        <a:graphic>
          <a:graphicData uri="http://schemas.openxmlformats.org/presentationml/2006/ole">
            <mc:AlternateContent xmlns:mc="http://schemas.openxmlformats.org/markup-compatibility/2006">
              <mc:Choice xmlns:v="urn:schemas-microsoft-com:vml" Requires="v">
                <p:oleObj name="Equation" r:id="rId15" imgW="2552400" imgH="228600" progId="Equation.DSMT4">
                  <p:embed/>
                </p:oleObj>
              </mc:Choice>
              <mc:Fallback>
                <p:oleObj name="Equation" r:id="rId15" imgW="2552400" imgH="228600" progId="Equation.DSMT4">
                  <p:embed/>
                  <p:pic>
                    <p:nvPicPr>
                      <p:cNvPr id="12" name="Object 11">
                        <a:extLst>
                          <a:ext uri="{FF2B5EF4-FFF2-40B4-BE49-F238E27FC236}">
                            <a16:creationId xmlns:a16="http://schemas.microsoft.com/office/drawing/2014/main" id="{3AEC6946-5F16-4738-B21B-664765DE6F47}"/>
                          </a:ext>
                        </a:extLst>
                      </p:cNvPr>
                      <p:cNvPicPr/>
                      <p:nvPr/>
                    </p:nvPicPr>
                    <p:blipFill>
                      <a:blip r:embed="rId16"/>
                      <a:stretch>
                        <a:fillRect/>
                      </a:stretch>
                    </p:blipFill>
                    <p:spPr>
                      <a:xfrm>
                        <a:off x="1417458" y="2491652"/>
                        <a:ext cx="6613883" cy="592288"/>
                      </a:xfrm>
                      <a:prstGeom prst="rect">
                        <a:avLst/>
                      </a:prstGeom>
                    </p:spPr>
                  </p:pic>
                </p:oleObj>
              </mc:Fallback>
            </mc:AlternateContent>
          </a:graphicData>
        </a:graphic>
      </p:graphicFrame>
    </p:spTree>
    <p:extLst>
      <p:ext uri="{BB962C8B-B14F-4D97-AF65-F5344CB8AC3E}">
        <p14:creationId xmlns:p14="http://schemas.microsoft.com/office/powerpoint/2010/main" val="427011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06FF7-7F5D-4989-9500-2E7389E00913}"/>
              </a:ext>
            </a:extLst>
          </p:cNvPr>
          <p:cNvSpPr>
            <a:spLocks noGrp="1"/>
          </p:cNvSpPr>
          <p:nvPr>
            <p:ph type="dt" sz="half" idx="10"/>
          </p:nvPr>
        </p:nvSpPr>
        <p:spPr/>
        <p:txBody>
          <a:bodyPr/>
          <a:lstStyle/>
          <a:p>
            <a:r>
              <a:rPr lang="en-US"/>
              <a:t>10/2/1024</a:t>
            </a:r>
          </a:p>
        </p:txBody>
      </p:sp>
      <p:sp>
        <p:nvSpPr>
          <p:cNvPr id="3" name="Footer Placeholder 2">
            <a:extLst>
              <a:ext uri="{FF2B5EF4-FFF2-40B4-BE49-F238E27FC236}">
                <a16:creationId xmlns:a16="http://schemas.microsoft.com/office/drawing/2014/main" id="{F3C303C2-C2B4-46AD-9014-A77107CB758D}"/>
              </a:ext>
            </a:extLst>
          </p:cNvPr>
          <p:cNvSpPr>
            <a:spLocks noGrp="1"/>
          </p:cNvSpPr>
          <p:nvPr>
            <p:ph type="ftr" sz="quarter" idx="11"/>
          </p:nvPr>
        </p:nvSpPr>
        <p:spPr/>
        <p:txBody>
          <a:bodyPr/>
          <a:lstStyle/>
          <a:p>
            <a:r>
              <a:rPr lang="en-US"/>
              <a:t>PHY 711  Fall 2024 -- Lecture 17</a:t>
            </a:r>
          </a:p>
        </p:txBody>
      </p:sp>
      <p:sp>
        <p:nvSpPr>
          <p:cNvPr id="4" name="Slide Number Placeholder 3">
            <a:extLst>
              <a:ext uri="{FF2B5EF4-FFF2-40B4-BE49-F238E27FC236}">
                <a16:creationId xmlns:a16="http://schemas.microsoft.com/office/drawing/2014/main" id="{192C2581-B76A-4E1F-A9DB-7F1ADFCA15F6}"/>
              </a:ext>
            </a:extLst>
          </p:cNvPr>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a:extLst>
              <a:ext uri="{FF2B5EF4-FFF2-40B4-BE49-F238E27FC236}">
                <a16:creationId xmlns:a16="http://schemas.microsoft.com/office/drawing/2014/main" id="{7CBCBBCA-2D11-45BB-A28F-FFAAC90186BE}"/>
              </a:ext>
            </a:extLst>
          </p:cNvPr>
          <p:cNvSpPr txBox="1"/>
          <p:nvPr/>
        </p:nvSpPr>
        <p:spPr>
          <a:xfrm>
            <a:off x="304800" y="228600"/>
            <a:ext cx="7620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1B49D181-3D8A-4B83-B9C7-C7D733AAB80E}"/>
              </a:ext>
            </a:extLst>
          </p:cNvPr>
          <p:cNvGraphicFramePr>
            <a:graphicFrameLocks noChangeAspect="1"/>
          </p:cNvGraphicFramePr>
          <p:nvPr/>
        </p:nvGraphicFramePr>
        <p:xfrm>
          <a:off x="827884" y="906024"/>
          <a:ext cx="6853232" cy="2058849"/>
        </p:xfrm>
        <a:graphic>
          <a:graphicData uri="http://schemas.openxmlformats.org/presentationml/2006/ole">
            <mc:AlternateContent xmlns:mc="http://schemas.openxmlformats.org/markup-compatibility/2006">
              <mc:Choice xmlns:v="urn:schemas-microsoft-com:vml" Requires="v">
                <p:oleObj name="Equation" r:id="rId2" imgW="6045120" imgH="1815840" progId="Equation.DSMT4">
                  <p:embed/>
                </p:oleObj>
              </mc:Choice>
              <mc:Fallback>
                <p:oleObj name="Equation" r:id="rId2" imgW="6045120" imgH="1815840" progId="Equation.DSMT4">
                  <p:embed/>
                  <p:pic>
                    <p:nvPicPr>
                      <p:cNvPr id="6" name="Object 5">
                        <a:extLst>
                          <a:ext uri="{FF2B5EF4-FFF2-40B4-BE49-F238E27FC236}">
                            <a16:creationId xmlns:a16="http://schemas.microsoft.com/office/drawing/2014/main" id="{1B49D181-3D8A-4B83-B9C7-C7D733AAB80E}"/>
                          </a:ext>
                        </a:extLst>
                      </p:cNvPr>
                      <p:cNvPicPr/>
                      <p:nvPr/>
                    </p:nvPicPr>
                    <p:blipFill>
                      <a:blip r:embed="rId3"/>
                      <a:stretch>
                        <a:fillRect/>
                      </a:stretch>
                    </p:blipFill>
                    <p:spPr>
                      <a:xfrm>
                        <a:off x="827884" y="906024"/>
                        <a:ext cx="6853232" cy="205884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6AF59A-CA68-4B9B-A0C1-BBC0B201B35E}"/>
              </a:ext>
            </a:extLst>
          </p:cNvPr>
          <p:cNvGraphicFramePr>
            <a:graphicFrameLocks noChangeAspect="1"/>
          </p:cNvGraphicFramePr>
          <p:nvPr/>
        </p:nvGraphicFramePr>
        <p:xfrm>
          <a:off x="933450" y="3180632"/>
          <a:ext cx="3986266" cy="901110"/>
        </p:xfrm>
        <a:graphic>
          <a:graphicData uri="http://schemas.openxmlformats.org/presentationml/2006/ole">
            <mc:AlternateContent xmlns:mc="http://schemas.openxmlformats.org/markup-compatibility/2006">
              <mc:Choice xmlns:v="urn:schemas-microsoft-com:vml" Requires="v">
                <p:oleObj name="Equation" r:id="rId4" imgW="3314520" imgH="749160" progId="Equation.DSMT4">
                  <p:embed/>
                </p:oleObj>
              </mc:Choice>
              <mc:Fallback>
                <p:oleObj name="Equation" r:id="rId4" imgW="3314520" imgH="749160" progId="Equation.DSMT4">
                  <p:embed/>
                  <p:pic>
                    <p:nvPicPr>
                      <p:cNvPr id="7" name="Object 6">
                        <a:extLst>
                          <a:ext uri="{FF2B5EF4-FFF2-40B4-BE49-F238E27FC236}">
                            <a16:creationId xmlns:a16="http://schemas.microsoft.com/office/drawing/2014/main" id="{936AF59A-CA68-4B9B-A0C1-BBC0B201B35E}"/>
                          </a:ext>
                        </a:extLst>
                      </p:cNvPr>
                      <p:cNvPicPr/>
                      <p:nvPr/>
                    </p:nvPicPr>
                    <p:blipFill>
                      <a:blip r:embed="rId5"/>
                      <a:stretch>
                        <a:fillRect/>
                      </a:stretch>
                    </p:blipFill>
                    <p:spPr>
                      <a:xfrm>
                        <a:off x="933450" y="3180632"/>
                        <a:ext cx="3986266" cy="90111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9D07B22-7376-43CA-B70C-D3E2BB31B910}"/>
              </a:ext>
            </a:extLst>
          </p:cNvPr>
          <p:cNvGraphicFramePr>
            <a:graphicFrameLocks noChangeAspect="1"/>
          </p:cNvGraphicFramePr>
          <p:nvPr/>
        </p:nvGraphicFramePr>
        <p:xfrm>
          <a:off x="969957" y="4245291"/>
          <a:ext cx="6408737" cy="1988379"/>
        </p:xfrm>
        <a:graphic>
          <a:graphicData uri="http://schemas.openxmlformats.org/presentationml/2006/ole">
            <mc:AlternateContent xmlns:mc="http://schemas.openxmlformats.org/markup-compatibility/2006">
              <mc:Choice xmlns:v="urn:schemas-microsoft-com:vml" Requires="v">
                <p:oleObj name="Equation" r:id="rId6" imgW="3644640" imgH="1130040" progId="Equation.DSMT4">
                  <p:embed/>
                </p:oleObj>
              </mc:Choice>
              <mc:Fallback>
                <p:oleObj name="Equation" r:id="rId6" imgW="3644640" imgH="1130040" progId="Equation.DSMT4">
                  <p:embed/>
                  <p:pic>
                    <p:nvPicPr>
                      <p:cNvPr id="8" name="Object 7">
                        <a:extLst>
                          <a:ext uri="{FF2B5EF4-FFF2-40B4-BE49-F238E27FC236}">
                            <a16:creationId xmlns:a16="http://schemas.microsoft.com/office/drawing/2014/main" id="{49D07B22-7376-43CA-B70C-D3E2BB31B910}"/>
                          </a:ext>
                        </a:extLst>
                      </p:cNvPr>
                      <p:cNvPicPr/>
                      <p:nvPr/>
                    </p:nvPicPr>
                    <p:blipFill>
                      <a:blip r:embed="rId7"/>
                      <a:stretch>
                        <a:fillRect/>
                      </a:stretch>
                    </p:blipFill>
                    <p:spPr>
                      <a:xfrm>
                        <a:off x="969957" y="4245291"/>
                        <a:ext cx="6408737" cy="1988379"/>
                      </a:xfrm>
                      <a:prstGeom prst="rect">
                        <a:avLst/>
                      </a:prstGeom>
                    </p:spPr>
                  </p:pic>
                </p:oleObj>
              </mc:Fallback>
            </mc:AlternateContent>
          </a:graphicData>
        </a:graphic>
      </p:graphicFrame>
    </p:spTree>
    <p:extLst>
      <p:ext uri="{BB962C8B-B14F-4D97-AF65-F5344CB8AC3E}">
        <p14:creationId xmlns:p14="http://schemas.microsoft.com/office/powerpoint/2010/main" val="145408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607" y="1766887"/>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nvGraphicFramePr>
        <p:xfrm>
          <a:off x="4089400" y="375368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18" name="Object 17"/>
                      <p:cNvPicPr>
                        <a:picLocks noChangeAspect="1" noChangeArrowheads="1"/>
                      </p:cNvPicPr>
                      <p:nvPr/>
                    </p:nvPicPr>
                    <p:blipFill>
                      <a:blip r:embed="rId4"/>
                      <a:srcRect/>
                      <a:stretch>
                        <a:fillRect/>
                      </a:stretch>
                    </p:blipFill>
                    <p:spPr bwMode="auto">
                      <a:xfrm>
                        <a:off x="4089400" y="375368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nvGraphicFramePr>
        <p:xfrm>
          <a:off x="978693" y="1030507"/>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19" name="Object 18"/>
                      <p:cNvPicPr>
                        <a:picLocks noChangeAspect="1" noChangeArrowheads="1"/>
                      </p:cNvPicPr>
                      <p:nvPr/>
                    </p:nvPicPr>
                    <p:blipFill>
                      <a:blip r:embed="rId6"/>
                      <a:srcRect/>
                      <a:stretch>
                        <a:fillRect/>
                      </a:stretch>
                    </p:blipFill>
                    <p:spPr bwMode="auto">
                      <a:xfrm>
                        <a:off x="978693" y="1030507"/>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3809999" y="3047463"/>
          <a:ext cx="1092200" cy="503238"/>
        </p:xfrm>
        <a:graphic>
          <a:graphicData uri="http://schemas.openxmlformats.org/presentationml/2006/ole">
            <mc:AlternateContent xmlns:mc="http://schemas.openxmlformats.org/markup-compatibility/2006">
              <mc:Choice xmlns:v="urn:schemas-microsoft-com:vml" Requires="v">
                <p:oleObj name="Equation" r:id="rId7" imgW="507960" imgH="241200" progId="Equation.DSMT4">
                  <p:embed/>
                </p:oleObj>
              </mc:Choice>
              <mc:Fallback>
                <p:oleObj name="Equation" r:id="rId7" imgW="507960" imgH="241200" progId="Equation.DSMT4">
                  <p:embed/>
                  <p:pic>
                    <p:nvPicPr>
                      <p:cNvPr id="20" name="Object 19"/>
                      <p:cNvPicPr>
                        <a:picLocks noChangeAspect="1" noChangeArrowheads="1"/>
                      </p:cNvPicPr>
                      <p:nvPr/>
                    </p:nvPicPr>
                    <p:blipFill>
                      <a:blip r:embed="rId8"/>
                      <a:srcRect/>
                      <a:stretch>
                        <a:fillRect/>
                      </a:stretch>
                    </p:blipFill>
                    <p:spPr bwMode="auto">
                      <a:xfrm>
                        <a:off x="3809999" y="3047463"/>
                        <a:ext cx="1092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0" y="590550"/>
          <a:ext cx="1068388" cy="477837"/>
        </p:xfrm>
        <a:graphic>
          <a:graphicData uri="http://schemas.openxmlformats.org/presentationml/2006/ole">
            <mc:AlternateContent xmlns:mc="http://schemas.openxmlformats.org/markup-compatibility/2006">
              <mc:Choice xmlns:v="urn:schemas-microsoft-com:vml" Requires="v">
                <p:oleObj name="Equation" r:id="rId9" imgW="495000" imgH="228600" progId="Equation.DSMT4">
                  <p:embed/>
                </p:oleObj>
              </mc:Choice>
              <mc:Fallback>
                <p:oleObj name="Equation" r:id="rId9" imgW="495000" imgH="228600" progId="Equation.DSMT4">
                  <p:embed/>
                  <p:pic>
                    <p:nvPicPr>
                      <p:cNvPr id="21" name="Object 20"/>
                      <p:cNvPicPr>
                        <a:picLocks noChangeAspect="1" noChangeArrowheads="1"/>
                      </p:cNvPicPr>
                      <p:nvPr/>
                    </p:nvPicPr>
                    <p:blipFill>
                      <a:blip r:embed="rId10"/>
                      <a:srcRect/>
                      <a:stretch>
                        <a:fillRect/>
                      </a:stretch>
                    </p:blipFill>
                    <p:spPr bwMode="auto">
                      <a:xfrm>
                        <a:off x="0" y="590550"/>
                        <a:ext cx="10683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name="Equation" r:id="rId11" imgW="2984400" imgH="457200" progId="Equation.DSMT4">
                  <p:embed/>
                </p:oleObj>
              </mc:Choice>
              <mc:Fallback>
                <p:oleObj name="Equation" r:id="rId11" imgW="2984400" imgH="457200" progId="Equation.DSMT4">
                  <p:embed/>
                  <p:pic>
                    <p:nvPicPr>
                      <p:cNvPr id="22" name="Object 21"/>
                      <p:cNvPicPr>
                        <a:picLocks noChangeAspect="1" noChangeArrowheads="1"/>
                      </p:cNvPicPr>
                      <p:nvPr/>
                    </p:nvPicPr>
                    <p:blipFill>
                      <a:blip r:embed="rId12"/>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598488" y="4286250"/>
          <a:ext cx="6423025" cy="2052638"/>
        </p:xfrm>
        <a:graphic>
          <a:graphicData uri="http://schemas.openxmlformats.org/presentationml/2006/ole">
            <mc:AlternateContent xmlns:mc="http://schemas.openxmlformats.org/markup-compatibility/2006">
              <mc:Choice xmlns:v="urn:schemas-microsoft-com:vml" Requires="v">
                <p:oleObj name="Equation" r:id="rId13" imgW="5130720" imgH="1638000" progId="Equation.DSMT4">
                  <p:embed/>
                </p:oleObj>
              </mc:Choice>
              <mc:Fallback>
                <p:oleObj name="Equation" r:id="rId13" imgW="5130720" imgH="1638000" progId="Equation.DSMT4">
                  <p:embed/>
                  <p:pic>
                    <p:nvPicPr>
                      <p:cNvPr id="6" name="Object 5"/>
                      <p:cNvPicPr/>
                      <p:nvPr/>
                    </p:nvPicPr>
                    <p:blipFill>
                      <a:blip r:embed="rId14"/>
                      <a:stretch>
                        <a:fillRect/>
                      </a:stretch>
                    </p:blipFill>
                    <p:spPr>
                      <a:xfrm>
                        <a:off x="598488" y="4286250"/>
                        <a:ext cx="6423025" cy="2052638"/>
                      </a:xfrm>
                      <a:prstGeom prst="rect">
                        <a:avLst/>
                      </a:prstGeom>
                    </p:spPr>
                  </p:pic>
                </p:oleObj>
              </mc:Fallback>
            </mc:AlternateContent>
          </a:graphicData>
        </a:graphic>
      </p:graphicFrame>
    </p:spTree>
    <p:extLst>
      <p:ext uri="{BB962C8B-B14F-4D97-AF65-F5344CB8AC3E}">
        <p14:creationId xmlns:p14="http://schemas.microsoft.com/office/powerpoint/2010/main" val="365924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nvGraphicFramePr>
        <p:xfrm>
          <a:off x="420757" y="785191"/>
          <a:ext cx="6813550" cy="2066925"/>
        </p:xfrm>
        <a:graphic>
          <a:graphicData uri="http://schemas.openxmlformats.org/presentationml/2006/ole">
            <mc:AlternateContent xmlns:mc="http://schemas.openxmlformats.org/markup-compatibility/2006">
              <mc:Choice xmlns:v="urn:schemas-microsoft-com:vml" Requires="v">
                <p:oleObj name="Equation" r:id="rId3" imgW="3162240" imgH="990360" progId="Equation.DSMT4">
                  <p:embed/>
                </p:oleObj>
              </mc:Choice>
              <mc:Fallback>
                <p:oleObj name="Equation" r:id="rId3" imgW="3162240" imgH="990360" progId="Equation.DSMT4">
                  <p:embed/>
                  <p:pic>
                    <p:nvPicPr>
                      <p:cNvPr id="5" name="Object 4"/>
                      <p:cNvPicPr>
                        <a:picLocks noChangeAspect="1" noChangeArrowheads="1"/>
                      </p:cNvPicPr>
                      <p:nvPr/>
                    </p:nvPicPr>
                    <p:blipFill>
                      <a:blip r:embed="rId4"/>
                      <a:srcRect/>
                      <a:stretch>
                        <a:fillRect/>
                      </a:stretch>
                    </p:blipFill>
                    <p:spPr bwMode="auto">
                      <a:xfrm>
                        <a:off x="420757" y="785191"/>
                        <a:ext cx="68135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3081776"/>
            <a:ext cx="8686800" cy="461665"/>
          </a:xfrm>
          <a:prstGeom prst="rect">
            <a:avLst/>
          </a:prstGeom>
          <a:noFill/>
        </p:spPr>
        <p:txBody>
          <a:bodyPr wrap="square" rtlCol="0">
            <a:spAutoFit/>
          </a:bodyPr>
          <a:lstStyle/>
          <a:p>
            <a:r>
              <a:rPr lang="en-US" sz="2400" dirty="0">
                <a:latin typeface="+mj-lt"/>
              </a:rPr>
              <a:t>Effects on 2</a:t>
            </a:r>
            <a:r>
              <a:rPr lang="en-US" sz="2400" baseline="30000" dirty="0">
                <a:latin typeface="+mj-lt"/>
              </a:rPr>
              <a:t>nd</a:t>
            </a:r>
            <a:r>
              <a:rPr lang="en-US" sz="2400" dirty="0">
                <a:latin typeface="+mj-lt"/>
              </a:rPr>
              <a:t> time derivative -- acceleration (rotation only):</a:t>
            </a:r>
          </a:p>
        </p:txBody>
      </p:sp>
      <p:graphicFrame>
        <p:nvGraphicFramePr>
          <p:cNvPr id="7" name="Object 6"/>
          <p:cNvGraphicFramePr>
            <a:graphicFrameLocks noChangeAspect="1"/>
          </p:cNvGraphicFramePr>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name="Equation" r:id="rId5" imgW="3848040" imgH="1041120" progId="Equation.DSMT4">
                  <p:embed/>
                </p:oleObj>
              </mc:Choice>
              <mc:Fallback>
                <p:oleObj name="Equation" r:id="rId5" imgW="3848040" imgH="1041120" progId="Equation.DSMT4">
                  <p:embed/>
                  <p:pic>
                    <p:nvPicPr>
                      <p:cNvPr id="7" name="Object 6"/>
                      <p:cNvPicPr>
                        <a:picLocks noChangeAspect="1" noChangeArrowheads="1"/>
                      </p:cNvPicPr>
                      <p:nvPr/>
                    </p:nvPicPr>
                    <p:blipFill>
                      <a:blip r:embed="rId6"/>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23850" y="222557"/>
            <a:ext cx="8515350" cy="461665"/>
          </a:xfrm>
          <a:prstGeom prst="rect">
            <a:avLst/>
          </a:prstGeom>
          <a:noFill/>
        </p:spPr>
        <p:txBody>
          <a:bodyPr wrap="square" rtlCol="0">
            <a:spAutoFit/>
          </a:bodyPr>
          <a:lstStyle/>
          <a:p>
            <a:r>
              <a:rPr lang="en-US" sz="2400" dirty="0">
                <a:latin typeface="+mj-lt"/>
              </a:rPr>
              <a:t>Properties of the frame motion (rotation only) -- continued</a:t>
            </a:r>
          </a:p>
        </p:txBody>
      </p:sp>
    </p:spTree>
    <p:extLst>
      <p:ext uri="{BB962C8B-B14F-4D97-AF65-F5344CB8AC3E}">
        <p14:creationId xmlns:p14="http://schemas.microsoft.com/office/powerpoint/2010/main" val="342338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A2E24B7-7BFD-4C56-A916-E47E768BC181}"/>
              </a:ext>
            </a:extLst>
          </p:cNvPr>
          <p:cNvSpPr/>
          <p:nvPr/>
        </p:nvSpPr>
        <p:spPr>
          <a:xfrm>
            <a:off x="2027581" y="3900318"/>
            <a:ext cx="6433926" cy="7547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6" name="TextBox 5"/>
          <p:cNvSpPr txBox="1"/>
          <p:nvPr/>
        </p:nvSpPr>
        <p:spPr>
          <a:xfrm>
            <a:off x="33130" y="6405"/>
            <a:ext cx="8382000" cy="1200329"/>
          </a:xfrm>
          <a:prstGeom prst="rect">
            <a:avLst/>
          </a:prstGeom>
          <a:noFill/>
        </p:spPr>
        <p:txBody>
          <a:bodyPr wrap="square" rtlCol="0">
            <a:spAutoFit/>
          </a:bodyPr>
          <a:lstStyle/>
          <a:p>
            <a:r>
              <a:rPr lang="en-US" sz="2400" dirty="0">
                <a:latin typeface="+mj-lt"/>
              </a:rPr>
              <a:t>Application of Newton’s laws in a coordinate system which has an angular velocity </a:t>
            </a:r>
            <a:r>
              <a:rPr lang="en-US" sz="2400" b="1" dirty="0">
                <a:latin typeface="Symbol" panose="05050102010706020507" pitchFamily="18" charset="2"/>
              </a:rPr>
              <a:t>w</a:t>
            </a:r>
            <a:r>
              <a:rPr lang="en-US" sz="2400" dirty="0">
                <a:latin typeface="+mj-lt"/>
              </a:rPr>
              <a:t>  and linear acceleration </a:t>
            </a:r>
            <a:r>
              <a:rPr lang="en-US" sz="2400" b="1" dirty="0">
                <a:latin typeface="+mj-lt"/>
              </a:rPr>
              <a:t>a</a:t>
            </a:r>
          </a:p>
          <a:p>
            <a:endParaRPr lang="en-US" sz="2400" dirty="0">
              <a:latin typeface="+mj-lt"/>
            </a:endParaRPr>
          </a:p>
        </p:txBody>
      </p:sp>
      <p:sp>
        <p:nvSpPr>
          <p:cNvPr id="7" name="TextBox 6"/>
          <p:cNvSpPr txBox="1"/>
          <p:nvPr/>
        </p:nvSpPr>
        <p:spPr>
          <a:xfrm>
            <a:off x="45720" y="1165226"/>
            <a:ext cx="8991600" cy="461665"/>
          </a:xfrm>
          <a:prstGeom prst="rect">
            <a:avLst/>
          </a:prstGeom>
          <a:noFill/>
        </p:spPr>
        <p:txBody>
          <a:bodyPr wrap="square" rtlCol="0">
            <a:spAutoFit/>
          </a:bodyPr>
          <a:lstStyle/>
          <a:p>
            <a:r>
              <a:rPr lang="en-US" sz="2400" dirty="0">
                <a:latin typeface="+mj-lt"/>
              </a:rPr>
              <a:t>Newton’s laws;     Let  </a:t>
            </a:r>
            <a:r>
              <a:rPr lang="en-US" sz="2400" b="1" dirty="0">
                <a:latin typeface="+mj-lt"/>
              </a:rPr>
              <a:t>r</a:t>
            </a:r>
            <a:r>
              <a:rPr lang="en-US" sz="2400" dirty="0">
                <a:latin typeface="+mj-lt"/>
              </a:rPr>
              <a:t> denote the position of particle of mass </a:t>
            </a:r>
            <a:r>
              <a:rPr lang="en-US" sz="2400" i="1" dirty="0">
                <a:latin typeface="+mj-lt"/>
              </a:rPr>
              <a:t>m</a:t>
            </a:r>
            <a:r>
              <a:rPr lang="en-US" sz="2400" dirty="0">
                <a:latin typeface="+mj-lt"/>
              </a:rPr>
              <a:t>:</a:t>
            </a:r>
            <a:endParaRPr lang="en-US" sz="2400" b="1" dirty="0">
              <a:latin typeface="+mj-lt"/>
            </a:endParaRPr>
          </a:p>
        </p:txBody>
      </p:sp>
      <p:graphicFrame>
        <p:nvGraphicFramePr>
          <p:cNvPr id="8" name="Object 7"/>
          <p:cNvGraphicFramePr>
            <a:graphicFrameLocks noChangeAspect="1"/>
          </p:cNvGraphicFramePr>
          <p:nvPr/>
        </p:nvGraphicFramePr>
        <p:xfrm>
          <a:off x="100013" y="1660525"/>
          <a:ext cx="8248650" cy="3105150"/>
        </p:xfrm>
        <a:graphic>
          <a:graphicData uri="http://schemas.openxmlformats.org/presentationml/2006/ole">
            <mc:AlternateContent xmlns:mc="http://schemas.openxmlformats.org/markup-compatibility/2006">
              <mc:Choice xmlns:v="urn:schemas-microsoft-com:vml" Requires="v">
                <p:oleObj name="Equation" r:id="rId3" imgW="4698720" imgH="1777680" progId="Equation.DSMT4">
                  <p:embed/>
                </p:oleObj>
              </mc:Choice>
              <mc:Fallback>
                <p:oleObj name="Equation" r:id="rId3" imgW="4698720" imgH="1777680" progId="Equation.DSMT4">
                  <p:embed/>
                  <p:pic>
                    <p:nvPicPr>
                      <p:cNvPr id="8" name="Object 7"/>
                      <p:cNvPicPr>
                        <a:picLocks noChangeAspect="1" noChangeArrowheads="1"/>
                      </p:cNvPicPr>
                      <p:nvPr/>
                    </p:nvPicPr>
                    <p:blipFill>
                      <a:blip r:embed="rId4"/>
                      <a:srcRect/>
                      <a:stretch>
                        <a:fillRect/>
                      </a:stretch>
                    </p:blipFill>
                    <p:spPr bwMode="auto">
                      <a:xfrm>
                        <a:off x="100013" y="1660525"/>
                        <a:ext cx="8248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3581400" y="4876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53200" y="48006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4929" y="5334000"/>
            <a:ext cx="2438400" cy="830997"/>
          </a:xfrm>
          <a:prstGeom prst="rect">
            <a:avLst/>
          </a:prstGeom>
          <a:noFill/>
        </p:spPr>
        <p:txBody>
          <a:bodyPr wrap="square" rtlCol="0">
            <a:spAutoFit/>
          </a:bodyPr>
          <a:lstStyle/>
          <a:p>
            <a:r>
              <a:rPr lang="en-US" sz="2400" dirty="0" err="1">
                <a:latin typeface="+mj-lt"/>
              </a:rPr>
              <a:t>Coriolis</a:t>
            </a:r>
            <a:endParaRPr lang="en-US" sz="2400" dirty="0">
              <a:latin typeface="+mj-lt"/>
            </a:endParaRPr>
          </a:p>
          <a:p>
            <a:r>
              <a:rPr lang="en-US" sz="2400" dirty="0">
                <a:latin typeface="+mj-lt"/>
              </a:rPr>
              <a:t> force</a:t>
            </a:r>
          </a:p>
        </p:txBody>
      </p:sp>
      <p:sp>
        <p:nvSpPr>
          <p:cNvPr id="13" name="TextBox 12"/>
          <p:cNvSpPr txBox="1"/>
          <p:nvPr/>
        </p:nvSpPr>
        <p:spPr>
          <a:xfrm>
            <a:off x="6003235" y="5334000"/>
            <a:ext cx="2438400" cy="830997"/>
          </a:xfrm>
          <a:prstGeom prst="rect">
            <a:avLst/>
          </a:prstGeom>
          <a:noFill/>
        </p:spPr>
        <p:txBody>
          <a:bodyPr wrap="square" rtlCol="0">
            <a:spAutoFit/>
          </a:bodyPr>
          <a:lstStyle/>
          <a:p>
            <a:r>
              <a:rPr lang="en-US" sz="2400" dirty="0">
                <a:latin typeface="+mj-lt"/>
              </a:rPr>
              <a:t>Centrifugal</a:t>
            </a:r>
          </a:p>
          <a:p>
            <a:r>
              <a:rPr lang="en-US" sz="2400" dirty="0">
                <a:latin typeface="+mj-lt"/>
              </a:rPr>
              <a:t> force</a:t>
            </a:r>
          </a:p>
        </p:txBody>
      </p:sp>
      <p:sp>
        <p:nvSpPr>
          <p:cNvPr id="5" name="TextBox 4">
            <a:extLst>
              <a:ext uri="{FF2B5EF4-FFF2-40B4-BE49-F238E27FC236}">
                <a16:creationId xmlns:a16="http://schemas.microsoft.com/office/drawing/2014/main" id="{B79675B5-D937-4E7C-B755-38BFBB1C84CD}"/>
              </a:ext>
            </a:extLst>
          </p:cNvPr>
          <p:cNvSpPr txBox="1"/>
          <p:nvPr/>
        </p:nvSpPr>
        <p:spPr>
          <a:xfrm>
            <a:off x="86761" y="713939"/>
            <a:ext cx="8891587" cy="461665"/>
          </a:xfrm>
          <a:prstGeom prst="rect">
            <a:avLst/>
          </a:prstGeom>
          <a:noFill/>
        </p:spPr>
        <p:txBody>
          <a:bodyPr wrap="square" rtlCol="0">
            <a:spAutoFit/>
          </a:bodyPr>
          <a:lstStyle/>
          <a:p>
            <a:r>
              <a:rPr lang="en-US" sz="2400" dirty="0">
                <a:latin typeface="+mj-lt"/>
              </a:rPr>
              <a:t>(Here we generalize previous case to add linear acceleration </a:t>
            </a:r>
            <a:r>
              <a:rPr lang="en-US" sz="2400" b="1" dirty="0">
                <a:latin typeface="+mj-lt"/>
              </a:rPr>
              <a:t>a</a:t>
            </a:r>
            <a:r>
              <a:rPr lang="en-US" sz="2400" dirty="0">
                <a:latin typeface="+mj-lt"/>
              </a:rPr>
              <a:t>.)</a:t>
            </a:r>
          </a:p>
        </p:txBody>
      </p:sp>
    </p:spTree>
    <p:extLst>
      <p:ext uri="{BB962C8B-B14F-4D97-AF65-F5344CB8AC3E}">
        <p14:creationId xmlns:p14="http://schemas.microsoft.com/office/powerpoint/2010/main" val="182025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10/2/1024</a:t>
            </a:r>
            <a:endParaRPr lang="en-US" dirty="0"/>
          </a:p>
        </p:txBody>
      </p:sp>
      <p:sp>
        <p:nvSpPr>
          <p:cNvPr id="3" name="Footer Placeholder 2"/>
          <p:cNvSpPr>
            <a:spLocks noGrp="1"/>
          </p:cNvSpPr>
          <p:nvPr>
            <p:ph type="ftr" sz="quarter" idx="11"/>
          </p:nvPr>
        </p:nvSpPr>
        <p:spPr/>
        <p:txBody>
          <a:bodyPr/>
          <a:lstStyle/>
          <a:p>
            <a:r>
              <a:rPr lang="en-US"/>
              <a:t>PHY 711  Fall 2024 --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2" descr="http://www.learner.org/jnorth/images/graphics/mclass/Lat_Long.gif"/>
          <p:cNvPicPr>
            <a:picLocks noChangeAspect="1" noChangeArrowheads="1"/>
          </p:cNvPicPr>
          <p:nvPr/>
        </p:nvPicPr>
        <p:blipFill rotWithShape="1">
          <a:blip r:embed="rId3">
            <a:extLst>
              <a:ext uri="{28A0092B-C50C-407E-A947-70E740481C1C}">
                <a14:useLocalDpi xmlns:a14="http://schemas.microsoft.com/office/drawing/2010/main" val="0"/>
              </a:ext>
            </a:extLst>
          </a:blip>
          <a:srcRect r="50519"/>
          <a:stretch/>
        </p:blipFill>
        <p:spPr bwMode="auto">
          <a:xfrm>
            <a:off x="5771147" y="304799"/>
            <a:ext cx="2695909" cy="29718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2000" y="7620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840230" y="4191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Curved Left Arrow 7"/>
          <p:cNvSpPr/>
          <p:nvPr/>
        </p:nvSpPr>
        <p:spPr>
          <a:xfrm>
            <a:off x="1600200" y="4269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1855470" y="2476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286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1" name="Straight Arrow Connector 10"/>
          <p:cNvCxnSpPr/>
          <p:nvPr/>
        </p:nvCxnSpPr>
        <p:spPr>
          <a:xfrm flipV="1">
            <a:off x="1828800" y="7620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89860" y="12115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67000" y="8382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6902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15" name="TextBox 14"/>
          <p:cNvSpPr txBox="1"/>
          <p:nvPr/>
        </p:nvSpPr>
        <p:spPr>
          <a:xfrm>
            <a:off x="3124200" y="15957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16" name="TextBox 15"/>
          <p:cNvSpPr txBox="1"/>
          <p:nvPr/>
        </p:nvSpPr>
        <p:spPr>
          <a:xfrm>
            <a:off x="2743200" y="3003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17" name="Straight Arrow Connector 16"/>
          <p:cNvCxnSpPr>
            <a:endCxn id="6" idx="0"/>
          </p:cNvCxnSpPr>
          <p:nvPr/>
        </p:nvCxnSpPr>
        <p:spPr>
          <a:xfrm flipV="1">
            <a:off x="1828800" y="7620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062335"/>
            <a:ext cx="4572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19" name="Object 18"/>
          <p:cNvGraphicFramePr>
            <a:graphicFrameLocks noChangeAspect="1"/>
          </p:cNvGraphicFramePr>
          <p:nvPr/>
        </p:nvGraphicFramePr>
        <p:xfrm>
          <a:off x="960437" y="3218949"/>
          <a:ext cx="2041525" cy="476250"/>
        </p:xfrm>
        <a:graphic>
          <a:graphicData uri="http://schemas.openxmlformats.org/presentationml/2006/ole">
            <mc:AlternateContent xmlns:mc="http://schemas.openxmlformats.org/markup-compatibility/2006">
              <mc:Choice xmlns:v="urn:schemas-microsoft-com:vml" Requires="v">
                <p:oleObj name="Equation" r:id="rId4" imgW="1244520" imgH="291960" progId="Equation.DSMT4">
                  <p:embed/>
                </p:oleObj>
              </mc:Choice>
              <mc:Fallback>
                <p:oleObj name="Equation" r:id="rId4" imgW="1244520" imgH="291960" progId="Equation.DSMT4">
                  <p:embed/>
                  <p:pic>
                    <p:nvPicPr>
                      <p:cNvPr id="19" name="Object 18"/>
                      <p:cNvPicPr>
                        <a:picLocks noChangeAspect="1" noChangeArrowheads="1"/>
                      </p:cNvPicPr>
                      <p:nvPr/>
                    </p:nvPicPr>
                    <p:blipFill>
                      <a:blip r:embed="rId5"/>
                      <a:srcRect/>
                      <a:stretch>
                        <a:fillRect/>
                      </a:stretch>
                    </p:blipFill>
                    <p:spPr bwMode="auto">
                      <a:xfrm>
                        <a:off x="960437" y="3218949"/>
                        <a:ext cx="2041525" cy="476250"/>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99404591"/>
              </p:ext>
            </p:extLst>
          </p:nvPr>
        </p:nvGraphicFramePr>
        <p:xfrm>
          <a:off x="1524000" y="4416082"/>
          <a:ext cx="5442707" cy="1884095"/>
        </p:xfrm>
        <a:graphic>
          <a:graphicData uri="http://schemas.openxmlformats.org/presentationml/2006/ole">
            <mc:AlternateContent xmlns:mc="http://schemas.openxmlformats.org/markup-compatibility/2006">
              <mc:Choice xmlns:v="urn:schemas-microsoft-com:vml" Requires="v">
                <p:oleObj name="Equation" r:id="rId6" imgW="3098520" imgH="1079280" progId="Equation.DSMT4">
                  <p:embed/>
                </p:oleObj>
              </mc:Choice>
              <mc:Fallback>
                <p:oleObj name="Equation" r:id="rId6" imgW="3098520" imgH="1079280" progId="Equation.DSMT4">
                  <p:embed/>
                  <p:pic>
                    <p:nvPicPr>
                      <p:cNvPr id="20" name="Object 19"/>
                      <p:cNvPicPr>
                        <a:picLocks noChangeAspect="1" noChangeArrowheads="1"/>
                      </p:cNvPicPr>
                      <p:nvPr/>
                    </p:nvPicPr>
                    <p:blipFill>
                      <a:blip r:embed="rId7"/>
                      <a:srcRect/>
                      <a:stretch>
                        <a:fillRect/>
                      </a:stretch>
                    </p:blipFill>
                    <p:spPr bwMode="auto">
                      <a:xfrm>
                        <a:off x="1524000" y="4416082"/>
                        <a:ext cx="5442707" cy="1884095"/>
                      </a:xfrm>
                      <a:prstGeom prst="rect">
                        <a:avLst/>
                      </a:prstGeom>
                      <a:noFill/>
                      <a:ln>
                        <a:noFill/>
                      </a:ln>
                    </p:spPr>
                  </p:pic>
                </p:oleObj>
              </mc:Fallback>
            </mc:AlternateContent>
          </a:graphicData>
        </a:graphic>
      </p:graphicFrame>
      <p:sp>
        <p:nvSpPr>
          <p:cNvPr id="21" name="TextBox 20">
            <a:extLst>
              <a:ext uri="{FF2B5EF4-FFF2-40B4-BE49-F238E27FC236}">
                <a16:creationId xmlns:a16="http://schemas.microsoft.com/office/drawing/2014/main" id="{BCED51DC-FB5D-3C7B-730F-E58765F485D0}"/>
              </a:ext>
            </a:extLst>
          </p:cNvPr>
          <p:cNvSpPr txBox="1"/>
          <p:nvPr/>
        </p:nvSpPr>
        <p:spPr>
          <a:xfrm>
            <a:off x="960437" y="3813081"/>
            <a:ext cx="7726363" cy="461665"/>
          </a:xfrm>
          <a:prstGeom prst="rect">
            <a:avLst/>
          </a:prstGeom>
          <a:noFill/>
        </p:spPr>
        <p:txBody>
          <a:bodyPr wrap="square" rtlCol="0">
            <a:spAutoFit/>
          </a:bodyPr>
          <a:lstStyle/>
          <a:p>
            <a:r>
              <a:rPr lang="en-US" sz="2400" dirty="0">
                <a:latin typeface="+mj-lt"/>
              </a:rPr>
              <a:t>Motion of a </a:t>
            </a:r>
            <a:r>
              <a:rPr lang="en-US" sz="2400" dirty="0" err="1">
                <a:latin typeface="+mj-lt"/>
              </a:rPr>
              <a:t>Foucoult</a:t>
            </a:r>
            <a:r>
              <a:rPr lang="en-US" sz="2400" dirty="0">
                <a:latin typeface="+mj-lt"/>
              </a:rPr>
              <a:t> Pendulum</a:t>
            </a:r>
          </a:p>
        </p:txBody>
      </p:sp>
    </p:spTree>
    <p:extLst>
      <p:ext uri="{BB962C8B-B14F-4D97-AF65-F5344CB8AC3E}">
        <p14:creationId xmlns:p14="http://schemas.microsoft.com/office/powerpoint/2010/main" val="343729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29EF5-9C7F-4A18-98B1-89359E9AC2A4}"/>
              </a:ext>
            </a:extLst>
          </p:cNvPr>
          <p:cNvSpPr>
            <a:spLocks noGrp="1"/>
          </p:cNvSpPr>
          <p:nvPr>
            <p:ph type="dt" sz="half" idx="10"/>
          </p:nvPr>
        </p:nvSpPr>
        <p:spPr/>
        <p:txBody>
          <a:bodyPr/>
          <a:lstStyle/>
          <a:p>
            <a:r>
              <a:rPr lang="en-US"/>
              <a:t>10/11/2023</a:t>
            </a:r>
            <a:endParaRPr lang="en-US" dirty="0"/>
          </a:p>
        </p:txBody>
      </p:sp>
      <p:sp>
        <p:nvSpPr>
          <p:cNvPr id="3" name="Footer Placeholder 2">
            <a:extLst>
              <a:ext uri="{FF2B5EF4-FFF2-40B4-BE49-F238E27FC236}">
                <a16:creationId xmlns:a16="http://schemas.microsoft.com/office/drawing/2014/main" id="{0EBB89C8-D3FF-54BC-B222-3E880C709C68}"/>
              </a:ext>
            </a:extLst>
          </p:cNvPr>
          <p:cNvSpPr>
            <a:spLocks noGrp="1"/>
          </p:cNvSpPr>
          <p:nvPr>
            <p:ph type="ftr" sz="quarter" idx="11"/>
          </p:nvPr>
        </p:nvSpPr>
        <p:spPr/>
        <p:txBody>
          <a:bodyPr/>
          <a:lstStyle/>
          <a:p>
            <a:r>
              <a:rPr lang="en-US"/>
              <a:t>PHY 711  Fall 2023 -- Lecture 20</a:t>
            </a:r>
            <a:endParaRPr lang="en-US" dirty="0"/>
          </a:p>
        </p:txBody>
      </p:sp>
      <p:sp>
        <p:nvSpPr>
          <p:cNvPr id="4" name="Slide Number Placeholder 3">
            <a:extLst>
              <a:ext uri="{FF2B5EF4-FFF2-40B4-BE49-F238E27FC236}">
                <a16:creationId xmlns:a16="http://schemas.microsoft.com/office/drawing/2014/main" id="{C0810BA2-7C82-552C-B63B-B982E77E0E61}"/>
              </a:ext>
            </a:extLst>
          </p:cNvPr>
          <p:cNvSpPr>
            <a:spLocks noGrp="1"/>
          </p:cNvSpPr>
          <p:nvPr>
            <p:ph type="sldNum" sz="quarter" idx="12"/>
          </p:nvPr>
        </p:nvSpPr>
        <p:spPr/>
        <p:txBody>
          <a:bodyPr/>
          <a:lstStyle/>
          <a:p>
            <a:fld id="{CE368B07-CEBF-4C80-90AF-53B34FA04CF3}" type="slidenum">
              <a:rPr lang="en-US" smtClean="0"/>
              <a:pPr/>
              <a:t>26</a:t>
            </a:fld>
            <a:endParaRPr lang="en-US" dirty="0"/>
          </a:p>
        </p:txBody>
      </p:sp>
      <p:sp>
        <p:nvSpPr>
          <p:cNvPr id="5" name="TextBox 4">
            <a:extLst>
              <a:ext uri="{FF2B5EF4-FFF2-40B4-BE49-F238E27FC236}">
                <a16:creationId xmlns:a16="http://schemas.microsoft.com/office/drawing/2014/main" id="{4563CF71-72A1-665F-381A-A1C81289B562}"/>
              </a:ext>
            </a:extLst>
          </p:cNvPr>
          <p:cNvSpPr txBox="1"/>
          <p:nvPr/>
        </p:nvSpPr>
        <p:spPr>
          <a:xfrm>
            <a:off x="152400" y="136525"/>
            <a:ext cx="6629400" cy="461665"/>
          </a:xfrm>
          <a:prstGeom prst="rect">
            <a:avLst/>
          </a:prstGeom>
          <a:noFill/>
        </p:spPr>
        <p:txBody>
          <a:bodyPr wrap="square" rtlCol="0">
            <a:spAutoFit/>
          </a:bodyPr>
          <a:lstStyle/>
          <a:p>
            <a:r>
              <a:rPr lang="en-US" sz="2400" dirty="0">
                <a:latin typeface="+mj-lt"/>
              </a:rPr>
              <a:t>Chapter 3  -- Calculus of variation –</a:t>
            </a:r>
          </a:p>
        </p:txBody>
      </p:sp>
      <p:graphicFrame>
        <p:nvGraphicFramePr>
          <p:cNvPr id="6" name="Object 5">
            <a:extLst>
              <a:ext uri="{FF2B5EF4-FFF2-40B4-BE49-F238E27FC236}">
                <a16:creationId xmlns:a16="http://schemas.microsoft.com/office/drawing/2014/main" id="{31C2D5A4-932F-7E64-04C0-04DC09F4D7C2}"/>
              </a:ext>
            </a:extLst>
          </p:cNvPr>
          <p:cNvGraphicFramePr>
            <a:graphicFrameLocks noChangeAspect="1"/>
          </p:cNvGraphicFramePr>
          <p:nvPr/>
        </p:nvGraphicFramePr>
        <p:xfrm>
          <a:off x="350520" y="571500"/>
          <a:ext cx="8456612" cy="2898775"/>
        </p:xfrm>
        <a:graphic>
          <a:graphicData uri="http://schemas.openxmlformats.org/presentationml/2006/ole">
            <mc:AlternateContent xmlns:mc="http://schemas.openxmlformats.org/markup-compatibility/2006">
              <mc:Choice xmlns:v="urn:schemas-microsoft-com:vml" Requires="v">
                <p:oleObj name="Equation" r:id="rId2" imgW="4000320" imgH="1371600" progId="Equation.DSMT4">
                  <p:embed/>
                </p:oleObj>
              </mc:Choice>
              <mc:Fallback>
                <p:oleObj name="Equation" r:id="rId2" imgW="4000320" imgH="1371600" progId="Equation.DSMT4">
                  <p:embed/>
                  <p:pic>
                    <p:nvPicPr>
                      <p:cNvPr id="6" name="Object 5">
                        <a:extLst>
                          <a:ext uri="{FF2B5EF4-FFF2-40B4-BE49-F238E27FC236}">
                            <a16:creationId xmlns:a16="http://schemas.microsoft.com/office/drawing/2014/main" id="{31C2D5A4-932F-7E64-04C0-04DC09F4D7C2}"/>
                          </a:ext>
                        </a:extLst>
                      </p:cNvPr>
                      <p:cNvPicPr>
                        <a:picLocks noChangeAspect="1" noChangeArrowheads="1"/>
                      </p:cNvPicPr>
                      <p:nvPr/>
                    </p:nvPicPr>
                    <p:blipFill>
                      <a:blip r:embed="rId3"/>
                      <a:srcRect/>
                      <a:stretch>
                        <a:fillRect/>
                      </a:stretch>
                    </p:blipFill>
                    <p:spPr bwMode="auto">
                      <a:xfrm>
                        <a:off x="350520" y="571500"/>
                        <a:ext cx="8456612" cy="2898775"/>
                      </a:xfrm>
                      <a:prstGeom prst="rect">
                        <a:avLst/>
                      </a:prstGeom>
                      <a:noFill/>
                      <a:ln>
                        <a:noFill/>
                      </a:ln>
                    </p:spPr>
                  </p:pic>
                </p:oleObj>
              </mc:Fallback>
            </mc:AlternateContent>
          </a:graphicData>
        </a:graphic>
      </p:graphicFrame>
      <p:pic>
        <p:nvPicPr>
          <p:cNvPr id="7" name="Picture 4">
            <a:extLst>
              <a:ext uri="{FF2B5EF4-FFF2-40B4-BE49-F238E27FC236}">
                <a16:creationId xmlns:a16="http://schemas.microsoft.com/office/drawing/2014/main" id="{BCA1A8FD-9079-3FA3-A695-2FAE527CA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322" y="3660775"/>
            <a:ext cx="60960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a:extLst>
              <a:ext uri="{FF2B5EF4-FFF2-40B4-BE49-F238E27FC236}">
                <a16:creationId xmlns:a16="http://schemas.microsoft.com/office/drawing/2014/main" id="{3B80C370-F03E-F932-97C8-D0A076F34A13}"/>
              </a:ext>
            </a:extLst>
          </p:cNvPr>
          <p:cNvGraphicFramePr>
            <a:graphicFrameLocks noChangeAspect="1"/>
          </p:cNvGraphicFramePr>
          <p:nvPr/>
        </p:nvGraphicFramePr>
        <p:xfrm>
          <a:off x="429895" y="4466004"/>
          <a:ext cx="2738437" cy="1501775"/>
        </p:xfrm>
        <a:graphic>
          <a:graphicData uri="http://schemas.openxmlformats.org/presentationml/2006/ole">
            <mc:AlternateContent xmlns:mc="http://schemas.openxmlformats.org/markup-compatibility/2006">
              <mc:Choice xmlns:v="urn:schemas-microsoft-com:vml" Requires="v">
                <p:oleObj name="数式" r:id="rId5" imgW="1295280" imgH="711000" progId="Equation.3">
                  <p:embed/>
                </p:oleObj>
              </mc:Choice>
              <mc:Fallback>
                <p:oleObj name="数式" r:id="rId5" imgW="1295280" imgH="711000" progId="Equation.3">
                  <p:embed/>
                  <p:pic>
                    <p:nvPicPr>
                      <p:cNvPr id="8" name="Object 7">
                        <a:extLst>
                          <a:ext uri="{FF2B5EF4-FFF2-40B4-BE49-F238E27FC236}">
                            <a16:creationId xmlns:a16="http://schemas.microsoft.com/office/drawing/2014/main" id="{3B80C370-F03E-F932-97C8-D0A076F34A13}"/>
                          </a:ext>
                        </a:extLst>
                      </p:cNvPr>
                      <p:cNvPicPr>
                        <a:picLocks noChangeAspect="1" noChangeArrowheads="1"/>
                      </p:cNvPicPr>
                      <p:nvPr/>
                    </p:nvPicPr>
                    <p:blipFill>
                      <a:blip r:embed="rId6"/>
                      <a:srcRect/>
                      <a:stretch>
                        <a:fillRect/>
                      </a:stretch>
                    </p:blipFill>
                    <p:spPr bwMode="auto">
                      <a:xfrm>
                        <a:off x="429895" y="4466004"/>
                        <a:ext cx="27384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699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5496D-2C82-33F2-7823-F52BB8B77507}"/>
              </a:ext>
            </a:extLst>
          </p:cNvPr>
          <p:cNvSpPr>
            <a:spLocks noGrp="1"/>
          </p:cNvSpPr>
          <p:nvPr>
            <p:ph type="dt" sz="half" idx="10"/>
          </p:nvPr>
        </p:nvSpPr>
        <p:spPr/>
        <p:txBody>
          <a:bodyPr/>
          <a:lstStyle/>
          <a:p>
            <a:r>
              <a:rPr lang="en-US"/>
              <a:t>10/11/2023</a:t>
            </a:r>
            <a:endParaRPr lang="en-US" dirty="0"/>
          </a:p>
        </p:txBody>
      </p:sp>
      <p:sp>
        <p:nvSpPr>
          <p:cNvPr id="3" name="Footer Placeholder 2">
            <a:extLst>
              <a:ext uri="{FF2B5EF4-FFF2-40B4-BE49-F238E27FC236}">
                <a16:creationId xmlns:a16="http://schemas.microsoft.com/office/drawing/2014/main" id="{A4FE4A8E-6727-61CC-41F5-B0227CB95BAB}"/>
              </a:ext>
            </a:extLst>
          </p:cNvPr>
          <p:cNvSpPr>
            <a:spLocks noGrp="1"/>
          </p:cNvSpPr>
          <p:nvPr>
            <p:ph type="ftr" sz="quarter" idx="11"/>
          </p:nvPr>
        </p:nvSpPr>
        <p:spPr/>
        <p:txBody>
          <a:bodyPr/>
          <a:lstStyle/>
          <a:p>
            <a:r>
              <a:rPr lang="en-US"/>
              <a:t>PHY 711  Fall 2023 -- Lecture 20</a:t>
            </a:r>
            <a:endParaRPr lang="en-US" dirty="0"/>
          </a:p>
        </p:txBody>
      </p:sp>
      <p:sp>
        <p:nvSpPr>
          <p:cNvPr id="4" name="Slide Number Placeholder 3">
            <a:extLst>
              <a:ext uri="{FF2B5EF4-FFF2-40B4-BE49-F238E27FC236}">
                <a16:creationId xmlns:a16="http://schemas.microsoft.com/office/drawing/2014/main" id="{C899C454-71A3-4F56-7F9A-D3E228868EAF}"/>
              </a:ext>
            </a:extLst>
          </p:cNvPr>
          <p:cNvSpPr>
            <a:spLocks noGrp="1"/>
          </p:cNvSpPr>
          <p:nvPr>
            <p:ph type="sldNum" sz="quarter" idx="12"/>
          </p:nvPr>
        </p:nvSpPr>
        <p:spPr/>
        <p:txBody>
          <a:bodyPr/>
          <a:lstStyle/>
          <a:p>
            <a:fld id="{CE368B07-CEBF-4C80-90AF-53B34FA04CF3}" type="slidenum">
              <a:rPr lang="en-US" smtClean="0"/>
              <a:pPr/>
              <a:t>27</a:t>
            </a:fld>
            <a:endParaRPr lang="en-US" dirty="0"/>
          </a:p>
        </p:txBody>
      </p:sp>
      <p:sp>
        <p:nvSpPr>
          <p:cNvPr id="5" name="TextBox 4">
            <a:extLst>
              <a:ext uri="{FF2B5EF4-FFF2-40B4-BE49-F238E27FC236}">
                <a16:creationId xmlns:a16="http://schemas.microsoft.com/office/drawing/2014/main" id="{EF2E3244-CFB5-6CDB-FCD0-F49BF4D5492D}"/>
              </a:ext>
            </a:extLst>
          </p:cNvPr>
          <p:cNvSpPr txBox="1"/>
          <p:nvPr/>
        </p:nvSpPr>
        <p:spPr>
          <a:xfrm>
            <a:off x="381000" y="381000"/>
            <a:ext cx="6705600" cy="461665"/>
          </a:xfrm>
          <a:prstGeom prst="rect">
            <a:avLst/>
          </a:prstGeom>
          <a:noFill/>
        </p:spPr>
        <p:txBody>
          <a:bodyPr wrap="square" rtlCol="0">
            <a:spAutoFit/>
          </a:bodyPr>
          <a:lstStyle/>
          <a:p>
            <a:r>
              <a:rPr lang="en-US" sz="2400" dirty="0">
                <a:latin typeface="+mj-lt"/>
              </a:rPr>
              <a:t>After some derivations, we find</a:t>
            </a:r>
          </a:p>
        </p:txBody>
      </p:sp>
      <p:graphicFrame>
        <p:nvGraphicFramePr>
          <p:cNvPr id="6" name="Object 5">
            <a:extLst>
              <a:ext uri="{FF2B5EF4-FFF2-40B4-BE49-F238E27FC236}">
                <a16:creationId xmlns:a16="http://schemas.microsoft.com/office/drawing/2014/main" id="{4F001D89-5C07-DADD-1330-0129527E3C65}"/>
              </a:ext>
            </a:extLst>
          </p:cNvPr>
          <p:cNvGraphicFramePr>
            <a:graphicFrameLocks noChangeAspect="1"/>
          </p:cNvGraphicFramePr>
          <p:nvPr/>
        </p:nvGraphicFramePr>
        <p:xfrm>
          <a:off x="230188" y="700088"/>
          <a:ext cx="8559800" cy="4052887"/>
        </p:xfrm>
        <a:graphic>
          <a:graphicData uri="http://schemas.openxmlformats.org/presentationml/2006/ole">
            <mc:AlternateContent xmlns:mc="http://schemas.openxmlformats.org/markup-compatibility/2006">
              <mc:Choice xmlns:v="urn:schemas-microsoft-com:vml" Requires="v">
                <p:oleObj name="数式" r:id="rId2" imgW="4051080" imgH="1917360" progId="Equation.3">
                  <p:embed/>
                </p:oleObj>
              </mc:Choice>
              <mc:Fallback>
                <p:oleObj name="数式" r:id="rId2" imgW="4051080" imgH="1917360" progId="Equation.3">
                  <p:embed/>
                  <p:pic>
                    <p:nvPicPr>
                      <p:cNvPr id="6" name="Object 5">
                        <a:extLst>
                          <a:ext uri="{FF2B5EF4-FFF2-40B4-BE49-F238E27FC236}">
                            <a16:creationId xmlns:a16="http://schemas.microsoft.com/office/drawing/2014/main" id="{4F001D89-5C07-DADD-1330-0129527E3C65}"/>
                          </a:ext>
                        </a:extLst>
                      </p:cNvPr>
                      <p:cNvPicPr>
                        <a:picLocks noChangeAspect="1" noChangeArrowheads="1"/>
                      </p:cNvPicPr>
                      <p:nvPr/>
                    </p:nvPicPr>
                    <p:blipFill>
                      <a:blip r:embed="rId3"/>
                      <a:srcRect/>
                      <a:stretch>
                        <a:fillRect/>
                      </a:stretch>
                    </p:blipFill>
                    <p:spPr bwMode="auto">
                      <a:xfrm>
                        <a:off x="230188" y="700088"/>
                        <a:ext cx="85598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rrow: Up 6">
            <a:extLst>
              <a:ext uri="{FF2B5EF4-FFF2-40B4-BE49-F238E27FC236}">
                <a16:creationId xmlns:a16="http://schemas.microsoft.com/office/drawing/2014/main" id="{849F8F74-A2E4-CCEB-E4E1-FAA0509BDCFD}"/>
              </a:ext>
            </a:extLst>
          </p:cNvPr>
          <p:cNvSpPr/>
          <p:nvPr/>
        </p:nvSpPr>
        <p:spPr>
          <a:xfrm>
            <a:off x="1905000" y="4669264"/>
            <a:ext cx="533400"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80B122-4EC9-0EAB-8FFF-1805908A37A7}"/>
              </a:ext>
            </a:extLst>
          </p:cNvPr>
          <p:cNvSpPr txBox="1"/>
          <p:nvPr/>
        </p:nvSpPr>
        <p:spPr>
          <a:xfrm>
            <a:off x="1257300" y="5257800"/>
            <a:ext cx="3733800" cy="830997"/>
          </a:xfrm>
          <a:prstGeom prst="rect">
            <a:avLst/>
          </a:prstGeom>
          <a:noFill/>
        </p:spPr>
        <p:txBody>
          <a:bodyPr wrap="square" rtlCol="0">
            <a:spAutoFit/>
          </a:bodyPr>
          <a:lstStyle/>
          <a:p>
            <a:r>
              <a:rPr lang="en-US" sz="2400" dirty="0">
                <a:latin typeface="+mj-lt"/>
              </a:rPr>
              <a:t>Note that this is a</a:t>
            </a:r>
          </a:p>
          <a:p>
            <a:r>
              <a:rPr lang="en-US" sz="2400" dirty="0">
                <a:latin typeface="+mj-lt"/>
              </a:rPr>
              <a:t> “total” derivative</a:t>
            </a:r>
          </a:p>
        </p:txBody>
      </p:sp>
    </p:spTree>
    <p:extLst>
      <p:ext uri="{BB962C8B-B14F-4D97-AF65-F5344CB8AC3E}">
        <p14:creationId xmlns:p14="http://schemas.microsoft.com/office/powerpoint/2010/main" val="762954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ACDD4-C753-883B-34A0-9A16BEA3BC55}"/>
              </a:ext>
            </a:extLst>
          </p:cNvPr>
          <p:cNvSpPr>
            <a:spLocks noGrp="1"/>
          </p:cNvSpPr>
          <p:nvPr>
            <p:ph type="dt" sz="half" idx="10"/>
          </p:nvPr>
        </p:nvSpPr>
        <p:spPr/>
        <p:txBody>
          <a:bodyPr/>
          <a:lstStyle/>
          <a:p>
            <a:r>
              <a:rPr lang="en-US"/>
              <a:t>10/11/2023</a:t>
            </a:r>
            <a:endParaRPr lang="en-US" dirty="0"/>
          </a:p>
        </p:txBody>
      </p:sp>
      <p:sp>
        <p:nvSpPr>
          <p:cNvPr id="3" name="Footer Placeholder 2">
            <a:extLst>
              <a:ext uri="{FF2B5EF4-FFF2-40B4-BE49-F238E27FC236}">
                <a16:creationId xmlns:a16="http://schemas.microsoft.com/office/drawing/2014/main" id="{981E248C-B941-FF9F-5D4B-C12966F20175}"/>
              </a:ext>
            </a:extLst>
          </p:cNvPr>
          <p:cNvSpPr>
            <a:spLocks noGrp="1"/>
          </p:cNvSpPr>
          <p:nvPr>
            <p:ph type="ftr" sz="quarter" idx="11"/>
          </p:nvPr>
        </p:nvSpPr>
        <p:spPr/>
        <p:txBody>
          <a:bodyPr/>
          <a:lstStyle/>
          <a:p>
            <a:r>
              <a:rPr lang="en-US"/>
              <a:t>PHY 711  Fall 2023 -- Lecture 20</a:t>
            </a:r>
            <a:endParaRPr lang="en-US" dirty="0"/>
          </a:p>
        </p:txBody>
      </p:sp>
      <p:sp>
        <p:nvSpPr>
          <p:cNvPr id="4" name="Slide Number Placeholder 3">
            <a:extLst>
              <a:ext uri="{FF2B5EF4-FFF2-40B4-BE49-F238E27FC236}">
                <a16:creationId xmlns:a16="http://schemas.microsoft.com/office/drawing/2014/main" id="{D927BECB-4879-4E6E-E3CD-85CB8E11D394}"/>
              </a:ext>
            </a:extLst>
          </p:cNvPr>
          <p:cNvSpPr>
            <a:spLocks noGrp="1"/>
          </p:cNvSpPr>
          <p:nvPr>
            <p:ph type="sldNum" sz="quarter" idx="12"/>
          </p:nvPr>
        </p:nvSpPr>
        <p:spPr/>
        <p:txBody>
          <a:bodyPr/>
          <a:lstStyle/>
          <a:p>
            <a:fld id="{CE368B07-CEBF-4C80-90AF-53B34FA04CF3}" type="slidenum">
              <a:rPr lang="en-US" smtClean="0"/>
              <a:pPr/>
              <a:t>28</a:t>
            </a:fld>
            <a:endParaRPr lang="en-US" dirty="0"/>
          </a:p>
        </p:txBody>
      </p:sp>
      <p:sp>
        <p:nvSpPr>
          <p:cNvPr id="5" name="TextBox 4">
            <a:extLst>
              <a:ext uri="{FF2B5EF4-FFF2-40B4-BE49-F238E27FC236}">
                <a16:creationId xmlns:a16="http://schemas.microsoft.com/office/drawing/2014/main" id="{11372ACD-C34A-4924-C620-55BD89E898EF}"/>
              </a:ext>
            </a:extLst>
          </p:cNvPr>
          <p:cNvSpPr txBox="1"/>
          <p:nvPr/>
        </p:nvSpPr>
        <p:spPr>
          <a:xfrm>
            <a:off x="281651" y="226367"/>
            <a:ext cx="7772400" cy="461665"/>
          </a:xfrm>
          <a:prstGeom prst="rect">
            <a:avLst/>
          </a:prstGeom>
          <a:noFill/>
        </p:spPr>
        <p:txBody>
          <a:bodyPr wrap="square" rtlCol="0">
            <a:spAutoFit/>
          </a:bodyPr>
          <a:lstStyle/>
          <a:p>
            <a:r>
              <a:rPr lang="en-US" sz="2400" dirty="0">
                <a:latin typeface="+mj-lt"/>
              </a:rPr>
              <a:t>Summary --</a:t>
            </a:r>
          </a:p>
        </p:txBody>
      </p:sp>
      <p:graphicFrame>
        <p:nvGraphicFramePr>
          <p:cNvPr id="6" name="Object 5">
            <a:extLst>
              <a:ext uri="{FF2B5EF4-FFF2-40B4-BE49-F238E27FC236}">
                <a16:creationId xmlns:a16="http://schemas.microsoft.com/office/drawing/2014/main" id="{BCCE43A9-7986-D8BA-1247-50AA45CCD352}"/>
              </a:ext>
            </a:extLst>
          </p:cNvPr>
          <p:cNvGraphicFramePr>
            <a:graphicFrameLocks noChangeAspect="1"/>
          </p:cNvGraphicFramePr>
          <p:nvPr/>
        </p:nvGraphicFramePr>
        <p:xfrm>
          <a:off x="27932" y="4568788"/>
          <a:ext cx="9090025" cy="1428750"/>
        </p:xfrm>
        <a:graphic>
          <a:graphicData uri="http://schemas.openxmlformats.org/presentationml/2006/ole">
            <mc:AlternateContent xmlns:mc="http://schemas.openxmlformats.org/markup-compatibility/2006">
              <mc:Choice xmlns:v="urn:schemas-microsoft-com:vml" Requires="v">
                <p:oleObj name="Equation" r:id="rId2" imgW="4686120" imgH="736560" progId="Equation.DSMT4">
                  <p:embed/>
                </p:oleObj>
              </mc:Choice>
              <mc:Fallback>
                <p:oleObj name="Equation" r:id="rId2" imgW="4686120" imgH="736560" progId="Equation.DSMT4">
                  <p:embed/>
                  <p:pic>
                    <p:nvPicPr>
                      <p:cNvPr id="6" name="Object 5">
                        <a:extLst>
                          <a:ext uri="{FF2B5EF4-FFF2-40B4-BE49-F238E27FC236}">
                            <a16:creationId xmlns:a16="http://schemas.microsoft.com/office/drawing/2014/main" id="{BCCE43A9-7986-D8BA-1247-50AA45CCD352}"/>
                          </a:ext>
                        </a:extLst>
                      </p:cNvPr>
                      <p:cNvPicPr>
                        <a:picLocks noChangeAspect="1" noChangeArrowheads="1"/>
                      </p:cNvPicPr>
                      <p:nvPr/>
                    </p:nvPicPr>
                    <p:blipFill>
                      <a:blip r:embed="rId3"/>
                      <a:srcRect/>
                      <a:stretch>
                        <a:fillRect/>
                      </a:stretch>
                    </p:blipFill>
                    <p:spPr bwMode="auto">
                      <a:xfrm>
                        <a:off x="27932" y="4568788"/>
                        <a:ext cx="9090025" cy="1428750"/>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AAFDD1AF-9656-A0E3-265E-CCE86A3D0B23}"/>
              </a:ext>
            </a:extLst>
          </p:cNvPr>
          <p:cNvSpPr txBox="1"/>
          <p:nvPr/>
        </p:nvSpPr>
        <p:spPr>
          <a:xfrm>
            <a:off x="4903264" y="3673431"/>
            <a:ext cx="4038600" cy="461665"/>
          </a:xfrm>
          <a:prstGeom prst="rect">
            <a:avLst/>
          </a:prstGeom>
          <a:noFill/>
        </p:spPr>
        <p:txBody>
          <a:bodyPr wrap="square" rtlCol="0">
            <a:spAutoFit/>
          </a:bodyPr>
          <a:lstStyle/>
          <a:p>
            <a:r>
              <a:rPr lang="en-US" sz="2400" dirty="0">
                <a:latin typeface="+mj-lt"/>
              </a:rPr>
              <a:t>Euler-Lagrange equation</a:t>
            </a:r>
          </a:p>
        </p:txBody>
      </p:sp>
      <p:graphicFrame>
        <p:nvGraphicFramePr>
          <p:cNvPr id="8" name="Object 7">
            <a:extLst>
              <a:ext uri="{FF2B5EF4-FFF2-40B4-BE49-F238E27FC236}">
                <a16:creationId xmlns:a16="http://schemas.microsoft.com/office/drawing/2014/main" id="{430E147E-B0A9-9E5A-1EBE-4B42C3C0E8F7}"/>
              </a:ext>
            </a:extLst>
          </p:cNvPr>
          <p:cNvGraphicFramePr>
            <a:graphicFrameLocks noChangeAspect="1"/>
          </p:cNvGraphicFramePr>
          <p:nvPr/>
        </p:nvGraphicFramePr>
        <p:xfrm>
          <a:off x="456235" y="660059"/>
          <a:ext cx="8501062" cy="3475037"/>
        </p:xfrm>
        <a:graphic>
          <a:graphicData uri="http://schemas.openxmlformats.org/presentationml/2006/ole">
            <mc:AlternateContent xmlns:mc="http://schemas.openxmlformats.org/markup-compatibility/2006">
              <mc:Choice xmlns:v="urn:schemas-microsoft-com:vml" Requires="v">
                <p:oleObj name="Equation" r:id="rId4" imgW="8501062" imgH="3475015" progId="Equation.DSMT4">
                  <p:embed/>
                </p:oleObj>
              </mc:Choice>
              <mc:Fallback>
                <p:oleObj name="Equation" r:id="rId4" imgW="8501062" imgH="3475015" progId="Equation.DSMT4">
                  <p:embed/>
                  <p:pic>
                    <p:nvPicPr>
                      <p:cNvPr id="8" name="Object 7">
                        <a:extLst>
                          <a:ext uri="{FF2B5EF4-FFF2-40B4-BE49-F238E27FC236}">
                            <a16:creationId xmlns:a16="http://schemas.microsoft.com/office/drawing/2014/main" id="{430E147E-B0A9-9E5A-1EBE-4B42C3C0E8F7}"/>
                          </a:ext>
                        </a:extLst>
                      </p:cNvPr>
                      <p:cNvPicPr/>
                      <p:nvPr/>
                    </p:nvPicPr>
                    <p:blipFill>
                      <a:blip r:embed="rId5"/>
                      <a:stretch>
                        <a:fillRect/>
                      </a:stretch>
                    </p:blipFill>
                    <p:spPr>
                      <a:xfrm>
                        <a:off x="456235" y="660059"/>
                        <a:ext cx="8501062" cy="3475037"/>
                      </a:xfrm>
                      <a:prstGeom prst="rect">
                        <a:avLst/>
                      </a:prstGeom>
                    </p:spPr>
                  </p:pic>
                </p:oleObj>
              </mc:Fallback>
            </mc:AlternateContent>
          </a:graphicData>
        </a:graphic>
      </p:graphicFrame>
    </p:spTree>
    <p:extLst>
      <p:ext uri="{BB962C8B-B14F-4D97-AF65-F5344CB8AC3E}">
        <p14:creationId xmlns:p14="http://schemas.microsoft.com/office/powerpoint/2010/main" val="543033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AF917C-C513-4EE0-B4F8-1C2960FBF823}"/>
              </a:ext>
            </a:extLst>
          </p:cNvPr>
          <p:cNvSpPr>
            <a:spLocks noGrp="1"/>
          </p:cNvSpPr>
          <p:nvPr>
            <p:ph type="dt" sz="half" idx="10"/>
          </p:nvPr>
        </p:nvSpPr>
        <p:spPr/>
        <p:txBody>
          <a:bodyPr/>
          <a:lstStyle/>
          <a:p>
            <a:r>
              <a:rPr lang="en-US"/>
              <a:t>10/7/2022</a:t>
            </a:r>
            <a:endParaRPr lang="en-US" dirty="0"/>
          </a:p>
        </p:txBody>
      </p:sp>
      <p:sp>
        <p:nvSpPr>
          <p:cNvPr id="3" name="Footer Placeholder 2">
            <a:extLst>
              <a:ext uri="{FF2B5EF4-FFF2-40B4-BE49-F238E27FC236}">
                <a16:creationId xmlns:a16="http://schemas.microsoft.com/office/drawing/2014/main" id="{277F5D12-2873-4DCC-9CCF-9891F5753EA2}"/>
              </a:ext>
            </a:extLst>
          </p:cNvPr>
          <p:cNvSpPr>
            <a:spLocks noGrp="1"/>
          </p:cNvSpPr>
          <p:nvPr>
            <p:ph type="ftr" sz="quarter" idx="11"/>
          </p:nvPr>
        </p:nvSpPr>
        <p:spPr/>
        <p:txBody>
          <a:bodyPr/>
          <a:lstStyle/>
          <a:p>
            <a:r>
              <a:rPr lang="en-US"/>
              <a:t>PHY 711  Fall 2022-- Lecture 21</a:t>
            </a:r>
            <a:endParaRPr lang="en-US" dirty="0"/>
          </a:p>
        </p:txBody>
      </p:sp>
      <p:sp>
        <p:nvSpPr>
          <p:cNvPr id="4" name="Slide Number Placeholder 3">
            <a:extLst>
              <a:ext uri="{FF2B5EF4-FFF2-40B4-BE49-F238E27FC236}">
                <a16:creationId xmlns:a16="http://schemas.microsoft.com/office/drawing/2014/main" id="{F3BE65B0-F407-471E-BB6F-ADBB259E8A6F}"/>
              </a:ext>
            </a:extLst>
          </p:cNvPr>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7" name="Object 6">
            <a:extLst>
              <a:ext uri="{FF2B5EF4-FFF2-40B4-BE49-F238E27FC236}">
                <a16:creationId xmlns:a16="http://schemas.microsoft.com/office/drawing/2014/main" id="{0AC15BD9-52D7-6BE5-2FED-A8E678CBB83F}"/>
              </a:ext>
            </a:extLst>
          </p:cNvPr>
          <p:cNvGraphicFramePr>
            <a:graphicFrameLocks noChangeAspect="1"/>
          </p:cNvGraphicFramePr>
          <p:nvPr/>
        </p:nvGraphicFramePr>
        <p:xfrm>
          <a:off x="914400" y="914400"/>
          <a:ext cx="6400800" cy="3254644"/>
        </p:xfrm>
        <a:graphic>
          <a:graphicData uri="http://schemas.openxmlformats.org/presentationml/2006/ole">
            <mc:AlternateContent xmlns:mc="http://schemas.openxmlformats.org/markup-compatibility/2006">
              <mc:Choice xmlns:v="urn:schemas-microsoft-com:vml" Requires="v">
                <p:oleObj name="Equation" r:id="rId2" imgW="2997000" imgH="1523880" progId="Equation.DSMT4">
                  <p:embed/>
                </p:oleObj>
              </mc:Choice>
              <mc:Fallback>
                <p:oleObj name="Equation" r:id="rId2" imgW="2997000" imgH="1523880" progId="Equation.DSMT4">
                  <p:embed/>
                  <p:pic>
                    <p:nvPicPr>
                      <p:cNvPr id="7" name="Object 6">
                        <a:extLst>
                          <a:ext uri="{FF2B5EF4-FFF2-40B4-BE49-F238E27FC236}">
                            <a16:creationId xmlns:a16="http://schemas.microsoft.com/office/drawing/2014/main" id="{0AC15BD9-52D7-6BE5-2FED-A8E678CBB83F}"/>
                          </a:ext>
                        </a:extLst>
                      </p:cNvPr>
                      <p:cNvPicPr/>
                      <p:nvPr/>
                    </p:nvPicPr>
                    <p:blipFill>
                      <a:blip r:embed="rId3"/>
                      <a:stretch>
                        <a:fillRect/>
                      </a:stretch>
                    </p:blipFill>
                    <p:spPr>
                      <a:xfrm>
                        <a:off x="914400" y="914400"/>
                        <a:ext cx="6400800" cy="3254644"/>
                      </a:xfrm>
                      <a:prstGeom prst="rect">
                        <a:avLst/>
                      </a:prstGeom>
                    </p:spPr>
                  </p:pic>
                </p:oleObj>
              </mc:Fallback>
            </mc:AlternateContent>
          </a:graphicData>
        </a:graphic>
      </p:graphicFrame>
    </p:spTree>
    <p:extLst>
      <p:ext uri="{BB962C8B-B14F-4D97-AF65-F5344CB8AC3E}">
        <p14:creationId xmlns:p14="http://schemas.microsoft.com/office/powerpoint/2010/main" val="95520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E1A76-A248-4577-4481-AE868A4FC2CB}"/>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CBE326C7-EC70-7A73-19E8-3CD21F130494}"/>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A2ECE747-6185-8739-24BE-F969DFD2C546}"/>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5" name="Picture 4">
            <a:extLst>
              <a:ext uri="{FF2B5EF4-FFF2-40B4-BE49-F238E27FC236}">
                <a16:creationId xmlns:a16="http://schemas.microsoft.com/office/drawing/2014/main" id="{D413C498-2D8D-5DCB-2808-A6B99D59C447}"/>
              </a:ext>
            </a:extLst>
          </p:cNvPr>
          <p:cNvPicPr>
            <a:picLocks noChangeAspect="1"/>
          </p:cNvPicPr>
          <p:nvPr/>
        </p:nvPicPr>
        <p:blipFill>
          <a:blip r:embed="rId2"/>
          <a:stretch>
            <a:fillRect/>
          </a:stretch>
        </p:blipFill>
        <p:spPr>
          <a:xfrm>
            <a:off x="922265" y="76200"/>
            <a:ext cx="7299469" cy="6357069"/>
          </a:xfrm>
          <a:prstGeom prst="rect">
            <a:avLst/>
          </a:prstGeom>
        </p:spPr>
      </p:pic>
      <p:sp>
        <p:nvSpPr>
          <p:cNvPr id="6" name="TextBox 5">
            <a:extLst>
              <a:ext uri="{FF2B5EF4-FFF2-40B4-BE49-F238E27FC236}">
                <a16:creationId xmlns:a16="http://schemas.microsoft.com/office/drawing/2014/main" id="{9238D7A7-148E-7518-81D6-1D35C5B1F7A7}"/>
              </a:ext>
            </a:extLst>
          </p:cNvPr>
          <p:cNvSpPr txBox="1"/>
          <p:nvPr/>
        </p:nvSpPr>
        <p:spPr>
          <a:xfrm>
            <a:off x="6477000" y="2057400"/>
            <a:ext cx="1524000" cy="830997"/>
          </a:xfrm>
          <a:prstGeom prst="rect">
            <a:avLst/>
          </a:prstGeom>
          <a:noFill/>
        </p:spPr>
        <p:txBody>
          <a:bodyPr wrap="square" rtlCol="0">
            <a:spAutoFit/>
          </a:bodyPr>
          <a:lstStyle/>
          <a:p>
            <a:pPr algn="ctr"/>
            <a:r>
              <a:rPr lang="en-US" sz="2400" b="1" dirty="0">
                <a:latin typeface="+mj-lt"/>
              </a:rPr>
              <a:t>4 PM</a:t>
            </a:r>
          </a:p>
          <a:p>
            <a:pPr algn="ctr"/>
            <a:r>
              <a:rPr lang="en-US" sz="2400" b="1" dirty="0">
                <a:latin typeface="+mj-lt"/>
              </a:rPr>
              <a:t>Olin 101</a:t>
            </a:r>
          </a:p>
        </p:txBody>
      </p:sp>
    </p:spTree>
    <p:extLst>
      <p:ext uri="{BB962C8B-B14F-4D97-AF65-F5344CB8AC3E}">
        <p14:creationId xmlns:p14="http://schemas.microsoft.com/office/powerpoint/2010/main" val="1426794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AF917C-C513-4EE0-B4F8-1C2960FBF823}"/>
              </a:ext>
            </a:extLst>
          </p:cNvPr>
          <p:cNvSpPr>
            <a:spLocks noGrp="1"/>
          </p:cNvSpPr>
          <p:nvPr>
            <p:ph type="dt" sz="half" idx="10"/>
          </p:nvPr>
        </p:nvSpPr>
        <p:spPr/>
        <p:txBody>
          <a:bodyPr/>
          <a:lstStyle/>
          <a:p>
            <a:r>
              <a:rPr lang="en-US"/>
              <a:t>10/7/2022</a:t>
            </a:r>
            <a:endParaRPr lang="en-US" dirty="0"/>
          </a:p>
        </p:txBody>
      </p:sp>
      <p:sp>
        <p:nvSpPr>
          <p:cNvPr id="3" name="Footer Placeholder 2">
            <a:extLst>
              <a:ext uri="{FF2B5EF4-FFF2-40B4-BE49-F238E27FC236}">
                <a16:creationId xmlns:a16="http://schemas.microsoft.com/office/drawing/2014/main" id="{277F5D12-2873-4DCC-9CCF-9891F5753EA2}"/>
              </a:ext>
            </a:extLst>
          </p:cNvPr>
          <p:cNvSpPr>
            <a:spLocks noGrp="1"/>
          </p:cNvSpPr>
          <p:nvPr>
            <p:ph type="ftr" sz="quarter" idx="11"/>
          </p:nvPr>
        </p:nvSpPr>
        <p:spPr/>
        <p:txBody>
          <a:bodyPr/>
          <a:lstStyle/>
          <a:p>
            <a:r>
              <a:rPr lang="en-US"/>
              <a:t>PHY 711  Fall 2022-- Lecture 21</a:t>
            </a:r>
            <a:endParaRPr lang="en-US" dirty="0"/>
          </a:p>
        </p:txBody>
      </p:sp>
      <p:sp>
        <p:nvSpPr>
          <p:cNvPr id="4" name="Slide Number Placeholder 3">
            <a:extLst>
              <a:ext uri="{FF2B5EF4-FFF2-40B4-BE49-F238E27FC236}">
                <a16:creationId xmlns:a16="http://schemas.microsoft.com/office/drawing/2014/main" id="{F3BE65B0-F407-471E-BB6F-ADBB259E8A6F}"/>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7" name="TextBox 6">
            <a:extLst>
              <a:ext uri="{FF2B5EF4-FFF2-40B4-BE49-F238E27FC236}">
                <a16:creationId xmlns:a16="http://schemas.microsoft.com/office/drawing/2014/main" id="{56D9BB84-2EEE-1321-7481-ABA97E883F3B}"/>
              </a:ext>
            </a:extLst>
          </p:cNvPr>
          <p:cNvSpPr txBox="1"/>
          <p:nvPr/>
        </p:nvSpPr>
        <p:spPr>
          <a:xfrm>
            <a:off x="0" y="136525"/>
            <a:ext cx="9067800" cy="1200329"/>
          </a:xfrm>
          <a:prstGeom prst="rect">
            <a:avLst/>
          </a:prstGeom>
          <a:noFill/>
        </p:spPr>
        <p:txBody>
          <a:bodyPr wrap="square" rtlCol="0">
            <a:spAutoFit/>
          </a:bodyPr>
          <a:lstStyle/>
          <a:p>
            <a:r>
              <a:rPr lang="en-US" sz="2400" dirty="0">
                <a:latin typeface="+mj-lt"/>
              </a:rPr>
              <a:t>Application to particle dynamics</a:t>
            </a:r>
          </a:p>
          <a:p>
            <a:pPr lvl="1"/>
            <a:r>
              <a:rPr lang="en-US" sz="2400" dirty="0">
                <a:latin typeface="+mj-lt"/>
              </a:rPr>
              <a:t>Hamilton’s principle states that the dynamical trajectory of a system is given by the path that extremizes the action integral </a:t>
            </a:r>
          </a:p>
        </p:txBody>
      </p:sp>
      <p:sp>
        <p:nvSpPr>
          <p:cNvPr id="8" name="TextBox 7">
            <a:extLst>
              <a:ext uri="{FF2B5EF4-FFF2-40B4-BE49-F238E27FC236}">
                <a16:creationId xmlns:a16="http://schemas.microsoft.com/office/drawing/2014/main" id="{EA9DCD1A-0A04-52BE-1BDA-8189D7E1F99B}"/>
              </a:ext>
            </a:extLst>
          </p:cNvPr>
          <p:cNvSpPr txBox="1"/>
          <p:nvPr/>
        </p:nvSpPr>
        <p:spPr>
          <a:xfrm>
            <a:off x="0" y="2426875"/>
            <a:ext cx="9067799" cy="830997"/>
          </a:xfrm>
          <a:prstGeom prst="rect">
            <a:avLst/>
          </a:prstGeom>
          <a:noFill/>
        </p:spPr>
        <p:txBody>
          <a:bodyPr wrap="square" rtlCol="0">
            <a:spAutoFit/>
          </a:bodyPr>
          <a:lstStyle/>
          <a:p>
            <a:r>
              <a:rPr lang="en-US" sz="2400" dirty="0">
                <a:latin typeface="+mj-lt"/>
              </a:rPr>
              <a:t>Simple example: vertical trajectory of particle of mass </a:t>
            </a:r>
            <a:r>
              <a:rPr lang="en-US" sz="2400" i="1" dirty="0">
                <a:latin typeface="+mj-lt"/>
              </a:rPr>
              <a:t>m</a:t>
            </a:r>
            <a:r>
              <a:rPr lang="en-US" sz="2400" dirty="0">
                <a:latin typeface="+mj-lt"/>
              </a:rPr>
              <a:t> subject to constant downward acceleration </a:t>
            </a:r>
            <a:r>
              <a:rPr lang="en-US" sz="2400" i="1" dirty="0">
                <a:latin typeface="+mj-lt"/>
              </a:rPr>
              <a:t>a</a:t>
            </a:r>
            <a:r>
              <a:rPr lang="en-US" sz="2400" dirty="0">
                <a:latin typeface="+mj-lt"/>
              </a:rPr>
              <a:t>=-</a:t>
            </a:r>
            <a:r>
              <a:rPr lang="en-US" sz="2400" i="1" dirty="0">
                <a:latin typeface="+mj-lt"/>
              </a:rPr>
              <a:t>g.</a:t>
            </a:r>
            <a:endParaRPr lang="en-US" sz="2400" dirty="0">
              <a:latin typeface="+mj-lt"/>
            </a:endParaRPr>
          </a:p>
        </p:txBody>
      </p:sp>
      <p:graphicFrame>
        <p:nvGraphicFramePr>
          <p:cNvPr id="9" name="Object 8">
            <a:extLst>
              <a:ext uri="{FF2B5EF4-FFF2-40B4-BE49-F238E27FC236}">
                <a16:creationId xmlns:a16="http://schemas.microsoft.com/office/drawing/2014/main" id="{619BB47D-BCF3-90A7-7AAE-AA310C222349}"/>
              </a:ext>
            </a:extLst>
          </p:cNvPr>
          <p:cNvGraphicFramePr>
            <a:graphicFrameLocks noChangeAspect="1"/>
          </p:cNvGraphicFramePr>
          <p:nvPr/>
        </p:nvGraphicFramePr>
        <p:xfrm>
          <a:off x="1143000" y="3519099"/>
          <a:ext cx="5545138" cy="2646362"/>
        </p:xfrm>
        <a:graphic>
          <a:graphicData uri="http://schemas.openxmlformats.org/presentationml/2006/ole">
            <mc:AlternateContent xmlns:mc="http://schemas.openxmlformats.org/markup-compatibility/2006">
              <mc:Choice xmlns:v="urn:schemas-microsoft-com:vml" Requires="v">
                <p:oleObj name="Equation" r:id="rId2" imgW="2869920" imgH="1371600" progId="Equation.DSMT4">
                  <p:embed/>
                </p:oleObj>
              </mc:Choice>
              <mc:Fallback>
                <p:oleObj name="Equation" r:id="rId2" imgW="2869920" imgH="1371600" progId="Equation.DSMT4">
                  <p:embed/>
                  <p:pic>
                    <p:nvPicPr>
                      <p:cNvPr id="9" name="Object 8">
                        <a:extLst>
                          <a:ext uri="{FF2B5EF4-FFF2-40B4-BE49-F238E27FC236}">
                            <a16:creationId xmlns:a16="http://schemas.microsoft.com/office/drawing/2014/main" id="{619BB47D-BCF3-90A7-7AAE-AA310C222349}"/>
                          </a:ext>
                        </a:extLst>
                      </p:cNvPr>
                      <p:cNvPicPr>
                        <a:picLocks noChangeAspect="1" noChangeArrowheads="1"/>
                      </p:cNvPicPr>
                      <p:nvPr/>
                    </p:nvPicPr>
                    <p:blipFill>
                      <a:blip r:embed="rId3"/>
                      <a:srcRect/>
                      <a:stretch>
                        <a:fillRect/>
                      </a:stretch>
                    </p:blipFill>
                    <p:spPr bwMode="auto">
                      <a:xfrm>
                        <a:off x="1143000" y="3519099"/>
                        <a:ext cx="5545138"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61FFF876-89C3-6233-B27A-89A033A446CA}"/>
              </a:ext>
            </a:extLst>
          </p:cNvPr>
          <p:cNvGraphicFramePr>
            <a:graphicFrameLocks noChangeAspect="1"/>
          </p:cNvGraphicFramePr>
          <p:nvPr/>
        </p:nvGraphicFramePr>
        <p:xfrm>
          <a:off x="1527175" y="1336675"/>
          <a:ext cx="5784850" cy="1177925"/>
        </p:xfrm>
        <a:graphic>
          <a:graphicData uri="http://schemas.openxmlformats.org/presentationml/2006/ole">
            <mc:AlternateContent xmlns:mc="http://schemas.openxmlformats.org/markup-compatibility/2006">
              <mc:Choice xmlns:v="urn:schemas-microsoft-com:vml" Requires="v">
                <p:oleObj name="Equation" r:id="rId4" imgW="3555720" imgH="723600" progId="Equation.DSMT4">
                  <p:embed/>
                </p:oleObj>
              </mc:Choice>
              <mc:Fallback>
                <p:oleObj name="Equation" r:id="rId4" imgW="3555720" imgH="723600" progId="Equation.DSMT4">
                  <p:embed/>
                  <p:pic>
                    <p:nvPicPr>
                      <p:cNvPr id="12" name="Object 11">
                        <a:extLst>
                          <a:ext uri="{FF2B5EF4-FFF2-40B4-BE49-F238E27FC236}">
                            <a16:creationId xmlns:a16="http://schemas.microsoft.com/office/drawing/2014/main" id="{61FFF876-89C3-6233-B27A-89A033A446CA}"/>
                          </a:ext>
                        </a:extLst>
                      </p:cNvPr>
                      <p:cNvPicPr/>
                      <p:nvPr/>
                    </p:nvPicPr>
                    <p:blipFill>
                      <a:blip r:embed="rId5"/>
                      <a:stretch>
                        <a:fillRect/>
                      </a:stretch>
                    </p:blipFill>
                    <p:spPr>
                      <a:xfrm>
                        <a:off x="1527175" y="1336675"/>
                        <a:ext cx="5784850" cy="1177925"/>
                      </a:xfrm>
                      <a:prstGeom prst="rect">
                        <a:avLst/>
                      </a:prstGeom>
                    </p:spPr>
                  </p:pic>
                </p:oleObj>
              </mc:Fallback>
            </mc:AlternateContent>
          </a:graphicData>
        </a:graphic>
      </p:graphicFrame>
    </p:spTree>
    <p:extLst>
      <p:ext uri="{BB962C8B-B14F-4D97-AF65-F5344CB8AC3E}">
        <p14:creationId xmlns:p14="http://schemas.microsoft.com/office/powerpoint/2010/main" val="259713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1F19B8-0C66-8285-78E7-E1C707742637}"/>
              </a:ext>
            </a:extLst>
          </p:cNvPr>
          <p:cNvSpPr>
            <a:spLocks noGrp="1"/>
          </p:cNvSpPr>
          <p:nvPr>
            <p:ph type="dt" sz="half" idx="10"/>
          </p:nvPr>
        </p:nvSpPr>
        <p:spPr/>
        <p:txBody>
          <a:bodyPr/>
          <a:lstStyle/>
          <a:p>
            <a:r>
              <a:rPr lang="en-US"/>
              <a:t>10/7/2022</a:t>
            </a:r>
            <a:endParaRPr lang="en-US" dirty="0"/>
          </a:p>
        </p:txBody>
      </p:sp>
      <p:sp>
        <p:nvSpPr>
          <p:cNvPr id="3" name="Footer Placeholder 2">
            <a:extLst>
              <a:ext uri="{FF2B5EF4-FFF2-40B4-BE49-F238E27FC236}">
                <a16:creationId xmlns:a16="http://schemas.microsoft.com/office/drawing/2014/main" id="{88A3922F-1F50-063A-BED9-117A8A2A5FDF}"/>
              </a:ext>
            </a:extLst>
          </p:cNvPr>
          <p:cNvSpPr>
            <a:spLocks noGrp="1"/>
          </p:cNvSpPr>
          <p:nvPr>
            <p:ph type="ftr" sz="quarter" idx="11"/>
          </p:nvPr>
        </p:nvSpPr>
        <p:spPr/>
        <p:txBody>
          <a:bodyPr/>
          <a:lstStyle/>
          <a:p>
            <a:r>
              <a:rPr lang="en-US"/>
              <a:t>PHY 711  Fall 2022-- Lecture 21</a:t>
            </a:r>
            <a:endParaRPr lang="en-US" dirty="0"/>
          </a:p>
        </p:txBody>
      </p:sp>
      <p:sp>
        <p:nvSpPr>
          <p:cNvPr id="4" name="Slide Number Placeholder 3">
            <a:extLst>
              <a:ext uri="{FF2B5EF4-FFF2-40B4-BE49-F238E27FC236}">
                <a16:creationId xmlns:a16="http://schemas.microsoft.com/office/drawing/2014/main" id="{DB93DCBE-C228-AEAE-D0EC-A4A3E8D8519C}"/>
              </a:ext>
            </a:extLst>
          </p:cNvPr>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a:extLst>
              <a:ext uri="{FF2B5EF4-FFF2-40B4-BE49-F238E27FC236}">
                <a16:creationId xmlns:a16="http://schemas.microsoft.com/office/drawing/2014/main" id="{2E4EA0C4-40C2-BAB2-3EC7-C33654B306CC}"/>
              </a:ext>
            </a:extLst>
          </p:cNvPr>
          <p:cNvGraphicFramePr>
            <a:graphicFrameLocks noChangeAspect="1"/>
          </p:cNvGraphicFramePr>
          <p:nvPr/>
        </p:nvGraphicFramePr>
        <p:xfrm>
          <a:off x="990600" y="228600"/>
          <a:ext cx="5251451" cy="1322387"/>
        </p:xfrm>
        <a:graphic>
          <a:graphicData uri="http://schemas.openxmlformats.org/presentationml/2006/ole">
            <mc:AlternateContent xmlns:mc="http://schemas.openxmlformats.org/markup-compatibility/2006">
              <mc:Choice xmlns:v="urn:schemas-microsoft-com:vml" Requires="v">
                <p:oleObj name="数式" r:id="rId2" imgW="2717640" imgH="685800" progId="Equation.3">
                  <p:embed/>
                </p:oleObj>
              </mc:Choice>
              <mc:Fallback>
                <p:oleObj name="数式" r:id="rId2" imgW="2717640" imgH="685800" progId="Equation.3">
                  <p:embed/>
                  <p:pic>
                    <p:nvPicPr>
                      <p:cNvPr id="5" name="Object 4">
                        <a:extLst>
                          <a:ext uri="{FF2B5EF4-FFF2-40B4-BE49-F238E27FC236}">
                            <a16:creationId xmlns:a16="http://schemas.microsoft.com/office/drawing/2014/main" id="{2E4EA0C4-40C2-BAB2-3EC7-C33654B306CC}"/>
                          </a:ext>
                        </a:extLst>
                      </p:cNvPr>
                      <p:cNvPicPr>
                        <a:picLocks noChangeAspect="1" noChangeArrowheads="1"/>
                      </p:cNvPicPr>
                      <p:nvPr/>
                    </p:nvPicPr>
                    <p:blipFill>
                      <a:blip r:embed="rId3"/>
                      <a:srcRect/>
                      <a:stretch>
                        <a:fillRect/>
                      </a:stretch>
                    </p:blipFill>
                    <p:spPr bwMode="auto">
                      <a:xfrm>
                        <a:off x="990600" y="228600"/>
                        <a:ext cx="5251451"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Arrow Connector 5">
            <a:extLst>
              <a:ext uri="{FF2B5EF4-FFF2-40B4-BE49-F238E27FC236}">
                <a16:creationId xmlns:a16="http://schemas.microsoft.com/office/drawing/2014/main" id="{6A7B1458-3F6C-869A-08C2-C30C4D95875D}"/>
              </a:ext>
            </a:extLst>
          </p:cNvPr>
          <p:cNvCxnSpPr/>
          <p:nvPr/>
        </p:nvCxnSpPr>
        <p:spPr>
          <a:xfrm flipV="1">
            <a:off x="2971800" y="1295400"/>
            <a:ext cx="2286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0D72AFD-70CC-812F-8E45-67FDA27165EC}"/>
              </a:ext>
            </a:extLst>
          </p:cNvPr>
          <p:cNvSpPr txBox="1"/>
          <p:nvPr/>
        </p:nvSpPr>
        <p:spPr>
          <a:xfrm>
            <a:off x="2057400" y="2209800"/>
            <a:ext cx="1295400" cy="830997"/>
          </a:xfrm>
          <a:prstGeom prst="rect">
            <a:avLst/>
          </a:prstGeom>
          <a:noFill/>
        </p:spPr>
        <p:txBody>
          <a:bodyPr wrap="square" rtlCol="0">
            <a:spAutoFit/>
          </a:bodyPr>
          <a:lstStyle/>
          <a:p>
            <a:r>
              <a:rPr lang="en-US" sz="2400" dirty="0">
                <a:latin typeface="+mj-lt"/>
              </a:rPr>
              <a:t>Kinetic energy</a:t>
            </a:r>
          </a:p>
        </p:txBody>
      </p:sp>
      <p:cxnSp>
        <p:nvCxnSpPr>
          <p:cNvPr id="8" name="Straight Arrow Connector 7">
            <a:extLst>
              <a:ext uri="{FF2B5EF4-FFF2-40B4-BE49-F238E27FC236}">
                <a16:creationId xmlns:a16="http://schemas.microsoft.com/office/drawing/2014/main" id="{36F234C5-BF32-9F09-FB92-EA22321EC9A4}"/>
              </a:ext>
            </a:extLst>
          </p:cNvPr>
          <p:cNvCxnSpPr/>
          <p:nvPr/>
        </p:nvCxnSpPr>
        <p:spPr>
          <a:xfrm flipH="1" flipV="1">
            <a:off x="3733800" y="1219200"/>
            <a:ext cx="838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DDB267C-6E4B-D9D0-2052-23F28C30827A}"/>
              </a:ext>
            </a:extLst>
          </p:cNvPr>
          <p:cNvSpPr txBox="1"/>
          <p:nvPr/>
        </p:nvSpPr>
        <p:spPr>
          <a:xfrm>
            <a:off x="4191000" y="2057400"/>
            <a:ext cx="1600200" cy="830997"/>
          </a:xfrm>
          <a:prstGeom prst="rect">
            <a:avLst/>
          </a:prstGeom>
          <a:noFill/>
        </p:spPr>
        <p:txBody>
          <a:bodyPr wrap="square" rtlCol="0">
            <a:spAutoFit/>
          </a:bodyPr>
          <a:lstStyle/>
          <a:p>
            <a:r>
              <a:rPr lang="en-US" sz="2400" dirty="0">
                <a:latin typeface="+mj-lt"/>
              </a:rPr>
              <a:t>Potential energy</a:t>
            </a:r>
          </a:p>
        </p:txBody>
      </p:sp>
      <p:graphicFrame>
        <p:nvGraphicFramePr>
          <p:cNvPr id="10" name="Object 9">
            <a:extLst>
              <a:ext uri="{FF2B5EF4-FFF2-40B4-BE49-F238E27FC236}">
                <a16:creationId xmlns:a16="http://schemas.microsoft.com/office/drawing/2014/main" id="{8B9173AA-5073-6920-496B-98A039D4D5D2}"/>
              </a:ext>
            </a:extLst>
          </p:cNvPr>
          <p:cNvGraphicFramePr>
            <a:graphicFrameLocks noChangeAspect="1"/>
          </p:cNvGraphicFramePr>
          <p:nvPr/>
        </p:nvGraphicFramePr>
        <p:xfrm>
          <a:off x="433429" y="2984461"/>
          <a:ext cx="8253371" cy="3360738"/>
        </p:xfrm>
        <a:graphic>
          <a:graphicData uri="http://schemas.openxmlformats.org/presentationml/2006/ole">
            <mc:AlternateContent xmlns:mc="http://schemas.openxmlformats.org/markup-compatibility/2006">
              <mc:Choice xmlns:v="urn:schemas-microsoft-com:vml" Requires="v">
                <p:oleObj name="Equation" r:id="rId4" imgW="5321160" imgH="2171520" progId="Equation.DSMT4">
                  <p:embed/>
                </p:oleObj>
              </mc:Choice>
              <mc:Fallback>
                <p:oleObj name="Equation" r:id="rId4" imgW="5321160" imgH="2171520" progId="Equation.DSMT4">
                  <p:embed/>
                  <p:pic>
                    <p:nvPicPr>
                      <p:cNvPr id="10" name="Object 9">
                        <a:extLst>
                          <a:ext uri="{FF2B5EF4-FFF2-40B4-BE49-F238E27FC236}">
                            <a16:creationId xmlns:a16="http://schemas.microsoft.com/office/drawing/2014/main" id="{8B9173AA-5073-6920-496B-98A039D4D5D2}"/>
                          </a:ext>
                        </a:extLst>
                      </p:cNvPr>
                      <p:cNvPicPr>
                        <a:picLocks noChangeAspect="1" noChangeArrowheads="1"/>
                      </p:cNvPicPr>
                      <p:nvPr/>
                    </p:nvPicPr>
                    <p:blipFill>
                      <a:blip r:embed="rId5"/>
                      <a:srcRect/>
                      <a:stretch>
                        <a:fillRect/>
                      </a:stretch>
                    </p:blipFill>
                    <p:spPr bwMode="auto">
                      <a:xfrm>
                        <a:off x="433429" y="2984461"/>
                        <a:ext cx="8253371" cy="33607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5048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A2957-2F42-F5F1-4D2C-60C53FF851EB}"/>
              </a:ext>
            </a:extLst>
          </p:cNvPr>
          <p:cNvSpPr>
            <a:spLocks noGrp="1"/>
          </p:cNvSpPr>
          <p:nvPr>
            <p:ph type="dt" sz="half" idx="10"/>
          </p:nvPr>
        </p:nvSpPr>
        <p:spPr/>
        <p:txBody>
          <a:bodyPr/>
          <a:lstStyle/>
          <a:p>
            <a:r>
              <a:rPr lang="en-US"/>
              <a:t>10/7/2022</a:t>
            </a:r>
            <a:endParaRPr lang="en-US" dirty="0"/>
          </a:p>
        </p:txBody>
      </p:sp>
      <p:sp>
        <p:nvSpPr>
          <p:cNvPr id="3" name="Footer Placeholder 2">
            <a:extLst>
              <a:ext uri="{FF2B5EF4-FFF2-40B4-BE49-F238E27FC236}">
                <a16:creationId xmlns:a16="http://schemas.microsoft.com/office/drawing/2014/main" id="{235FC014-B846-2D83-1AB2-17917AB6ED6C}"/>
              </a:ext>
            </a:extLst>
          </p:cNvPr>
          <p:cNvSpPr>
            <a:spLocks noGrp="1"/>
          </p:cNvSpPr>
          <p:nvPr>
            <p:ph type="ftr" sz="quarter" idx="11"/>
          </p:nvPr>
        </p:nvSpPr>
        <p:spPr/>
        <p:txBody>
          <a:bodyPr/>
          <a:lstStyle/>
          <a:p>
            <a:r>
              <a:rPr lang="en-US"/>
              <a:t>PHY 711  Fall 2022-- Lecture 21</a:t>
            </a:r>
            <a:endParaRPr lang="en-US" dirty="0"/>
          </a:p>
        </p:txBody>
      </p:sp>
      <p:sp>
        <p:nvSpPr>
          <p:cNvPr id="4" name="Slide Number Placeholder 3">
            <a:extLst>
              <a:ext uri="{FF2B5EF4-FFF2-40B4-BE49-F238E27FC236}">
                <a16:creationId xmlns:a16="http://schemas.microsoft.com/office/drawing/2014/main" id="{A0EE58FB-8755-0D2A-0A4E-9BE8049B878D}"/>
              </a:ext>
            </a:extLst>
          </p:cNvPr>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a:extLst>
              <a:ext uri="{FF2B5EF4-FFF2-40B4-BE49-F238E27FC236}">
                <a16:creationId xmlns:a16="http://schemas.microsoft.com/office/drawing/2014/main" id="{34089994-745C-B886-564B-B7B856C5620E}"/>
              </a:ext>
            </a:extLst>
          </p:cNvPr>
          <p:cNvGraphicFramePr>
            <a:graphicFrameLocks noChangeAspect="1"/>
          </p:cNvGraphicFramePr>
          <p:nvPr/>
        </p:nvGraphicFramePr>
        <p:xfrm>
          <a:off x="441014" y="201839"/>
          <a:ext cx="7880973" cy="5907088"/>
        </p:xfrm>
        <a:graphic>
          <a:graphicData uri="http://schemas.openxmlformats.org/presentationml/2006/ole">
            <mc:AlternateContent xmlns:mc="http://schemas.openxmlformats.org/markup-compatibility/2006">
              <mc:Choice xmlns:v="urn:schemas-microsoft-com:vml" Requires="v">
                <p:oleObj name="Equation" r:id="rId2" imgW="4444920" imgH="3340080" progId="Equation.DSMT4">
                  <p:embed/>
                </p:oleObj>
              </mc:Choice>
              <mc:Fallback>
                <p:oleObj name="Equation" r:id="rId2" imgW="4444920" imgH="3340080" progId="Equation.DSMT4">
                  <p:embed/>
                  <p:pic>
                    <p:nvPicPr>
                      <p:cNvPr id="5" name="Object 4">
                        <a:extLst>
                          <a:ext uri="{FF2B5EF4-FFF2-40B4-BE49-F238E27FC236}">
                            <a16:creationId xmlns:a16="http://schemas.microsoft.com/office/drawing/2014/main" id="{34089994-745C-B886-564B-B7B856C5620E}"/>
                          </a:ext>
                        </a:extLst>
                      </p:cNvPr>
                      <p:cNvPicPr>
                        <a:picLocks noChangeAspect="1" noChangeArrowheads="1"/>
                      </p:cNvPicPr>
                      <p:nvPr/>
                    </p:nvPicPr>
                    <p:blipFill>
                      <a:blip r:embed="rId3"/>
                      <a:srcRect/>
                      <a:stretch>
                        <a:fillRect/>
                      </a:stretch>
                    </p:blipFill>
                    <p:spPr bwMode="auto">
                      <a:xfrm>
                        <a:off x="441014" y="201839"/>
                        <a:ext cx="7880973" cy="5907088"/>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247EBC96-A71C-D7FE-3153-85D34324B2C5}"/>
              </a:ext>
            </a:extLst>
          </p:cNvPr>
          <p:cNvGraphicFramePr>
            <a:graphicFrameLocks noChangeAspect="1"/>
          </p:cNvGraphicFramePr>
          <p:nvPr/>
        </p:nvGraphicFramePr>
        <p:xfrm>
          <a:off x="3657600" y="5181600"/>
          <a:ext cx="4299573" cy="814860"/>
        </p:xfrm>
        <a:graphic>
          <a:graphicData uri="http://schemas.openxmlformats.org/presentationml/2006/ole">
            <mc:AlternateContent xmlns:mc="http://schemas.openxmlformats.org/markup-compatibility/2006">
              <mc:Choice xmlns:v="urn:schemas-microsoft-com:vml" Requires="v">
                <p:oleObj name="数式" r:id="rId4" imgW="1269720" imgH="241200" progId="Equation.3">
                  <p:embed/>
                </p:oleObj>
              </mc:Choice>
              <mc:Fallback>
                <p:oleObj name="数式" r:id="rId4" imgW="1269720" imgH="241200" progId="Equation.3">
                  <p:embed/>
                  <p:pic>
                    <p:nvPicPr>
                      <p:cNvPr id="6" name="Object 5">
                        <a:extLst>
                          <a:ext uri="{FF2B5EF4-FFF2-40B4-BE49-F238E27FC236}">
                            <a16:creationId xmlns:a16="http://schemas.microsoft.com/office/drawing/2014/main" id="{247EBC96-A71C-D7FE-3153-85D34324B2C5}"/>
                          </a:ext>
                        </a:extLst>
                      </p:cNvPr>
                      <p:cNvPicPr>
                        <a:picLocks noChangeAspect="1" noChangeArrowheads="1"/>
                      </p:cNvPicPr>
                      <p:nvPr/>
                    </p:nvPicPr>
                    <p:blipFill>
                      <a:blip r:embed="rId5"/>
                      <a:srcRect/>
                      <a:stretch>
                        <a:fillRect/>
                      </a:stretch>
                    </p:blipFill>
                    <p:spPr bwMode="auto">
                      <a:xfrm>
                        <a:off x="3657600" y="5181600"/>
                        <a:ext cx="4299573" cy="8148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61857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9C8D7-9FE8-5EA5-AB5E-405CEF96FF37}"/>
              </a:ext>
            </a:extLst>
          </p:cNvPr>
          <p:cNvSpPr>
            <a:spLocks noGrp="1"/>
          </p:cNvSpPr>
          <p:nvPr>
            <p:ph type="dt" sz="half" idx="10"/>
          </p:nvPr>
        </p:nvSpPr>
        <p:spPr/>
        <p:txBody>
          <a:bodyPr/>
          <a:lstStyle/>
          <a:p>
            <a:r>
              <a:rPr lang="en-US"/>
              <a:t>10/7/2022</a:t>
            </a:r>
            <a:endParaRPr lang="en-US" dirty="0"/>
          </a:p>
        </p:txBody>
      </p:sp>
      <p:sp>
        <p:nvSpPr>
          <p:cNvPr id="3" name="Footer Placeholder 2">
            <a:extLst>
              <a:ext uri="{FF2B5EF4-FFF2-40B4-BE49-F238E27FC236}">
                <a16:creationId xmlns:a16="http://schemas.microsoft.com/office/drawing/2014/main" id="{448BC833-DCDF-7C87-7C45-BA485C656F16}"/>
              </a:ext>
            </a:extLst>
          </p:cNvPr>
          <p:cNvSpPr>
            <a:spLocks noGrp="1"/>
          </p:cNvSpPr>
          <p:nvPr>
            <p:ph type="ftr" sz="quarter" idx="11"/>
          </p:nvPr>
        </p:nvSpPr>
        <p:spPr/>
        <p:txBody>
          <a:bodyPr/>
          <a:lstStyle/>
          <a:p>
            <a:r>
              <a:rPr lang="en-US"/>
              <a:t>PHY 711  Fall 2022-- Lecture 21</a:t>
            </a:r>
            <a:endParaRPr lang="en-US" dirty="0"/>
          </a:p>
        </p:txBody>
      </p:sp>
      <p:sp>
        <p:nvSpPr>
          <p:cNvPr id="4" name="Slide Number Placeholder 3">
            <a:extLst>
              <a:ext uri="{FF2B5EF4-FFF2-40B4-BE49-F238E27FC236}">
                <a16:creationId xmlns:a16="http://schemas.microsoft.com/office/drawing/2014/main" id="{F57E30C7-5C93-D2D9-5CE5-E416BBD1FFEA}"/>
              </a:ext>
            </a:extLst>
          </p:cNvPr>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Rectangle 4">
            <a:extLst>
              <a:ext uri="{FF2B5EF4-FFF2-40B4-BE49-F238E27FC236}">
                <a16:creationId xmlns:a16="http://schemas.microsoft.com/office/drawing/2014/main" id="{3AE6E2AB-8AAD-44AD-970C-7F610479B124}"/>
              </a:ext>
            </a:extLst>
          </p:cNvPr>
          <p:cNvSpPr/>
          <p:nvPr/>
        </p:nvSpPr>
        <p:spPr>
          <a:xfrm>
            <a:off x="609600" y="4267200"/>
            <a:ext cx="5562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154756FD-0C5E-6690-4805-8417AEA77BA8}"/>
              </a:ext>
            </a:extLst>
          </p:cNvPr>
          <p:cNvGraphicFramePr>
            <a:graphicFrameLocks noChangeAspect="1"/>
          </p:cNvGraphicFramePr>
          <p:nvPr/>
        </p:nvGraphicFramePr>
        <p:xfrm>
          <a:off x="169862" y="1196474"/>
          <a:ext cx="9050338" cy="3885113"/>
        </p:xfrm>
        <a:graphic>
          <a:graphicData uri="http://schemas.openxmlformats.org/presentationml/2006/ole">
            <mc:AlternateContent xmlns:mc="http://schemas.openxmlformats.org/markup-compatibility/2006">
              <mc:Choice xmlns:v="urn:schemas-microsoft-com:vml" Requires="v">
                <p:oleObj name="Equation" r:id="rId2" imgW="4520880" imgH="1955520" progId="Equation.DSMT4">
                  <p:embed/>
                </p:oleObj>
              </mc:Choice>
              <mc:Fallback>
                <p:oleObj name="Equation" r:id="rId2" imgW="4520880" imgH="1955520" progId="Equation.DSMT4">
                  <p:embed/>
                  <p:pic>
                    <p:nvPicPr>
                      <p:cNvPr id="6" name="Object 5">
                        <a:extLst>
                          <a:ext uri="{FF2B5EF4-FFF2-40B4-BE49-F238E27FC236}">
                            <a16:creationId xmlns:a16="http://schemas.microsoft.com/office/drawing/2014/main" id="{154756FD-0C5E-6690-4805-8417AEA77BA8}"/>
                          </a:ext>
                        </a:extLst>
                      </p:cNvPr>
                      <p:cNvPicPr>
                        <a:picLocks noChangeAspect="1" noChangeArrowheads="1"/>
                      </p:cNvPicPr>
                      <p:nvPr/>
                    </p:nvPicPr>
                    <p:blipFill>
                      <a:blip r:embed="rId3"/>
                      <a:srcRect/>
                      <a:stretch>
                        <a:fillRect/>
                      </a:stretch>
                    </p:blipFill>
                    <p:spPr bwMode="auto">
                      <a:xfrm>
                        <a:off x="169862" y="1196474"/>
                        <a:ext cx="9050338" cy="3885113"/>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E9A4708A-58B7-2859-C012-AE7AA7235F31}"/>
              </a:ext>
            </a:extLst>
          </p:cNvPr>
          <p:cNvSpPr txBox="1"/>
          <p:nvPr/>
        </p:nvSpPr>
        <p:spPr>
          <a:xfrm>
            <a:off x="228600" y="226367"/>
            <a:ext cx="8534400" cy="461665"/>
          </a:xfrm>
          <a:prstGeom prst="rect">
            <a:avLst/>
          </a:prstGeom>
          <a:noFill/>
        </p:spPr>
        <p:txBody>
          <a:bodyPr wrap="square" rtlCol="0">
            <a:spAutoFit/>
          </a:bodyPr>
          <a:lstStyle/>
          <a:p>
            <a:r>
              <a:rPr lang="en-US" sz="2400" dirty="0">
                <a:latin typeface="+mj-lt"/>
              </a:rPr>
              <a:t>Modification of </a:t>
            </a:r>
            <a:r>
              <a:rPr lang="en-US" sz="2400" dirty="0" err="1">
                <a:latin typeface="+mj-lt"/>
              </a:rPr>
              <a:t>Lagrangian</a:t>
            </a:r>
            <a:r>
              <a:rPr lang="en-US" sz="2400" dirty="0">
                <a:latin typeface="+mj-lt"/>
              </a:rPr>
              <a:t> due to electric and magnetic fields</a:t>
            </a:r>
          </a:p>
        </p:txBody>
      </p:sp>
    </p:spTree>
    <p:extLst>
      <p:ext uri="{BB962C8B-B14F-4D97-AF65-F5344CB8AC3E}">
        <p14:creationId xmlns:p14="http://schemas.microsoft.com/office/powerpoint/2010/main" val="411633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67F4B-CD22-6FDA-B5E2-51F3DF74ACAC}"/>
              </a:ext>
            </a:extLst>
          </p:cNvPr>
          <p:cNvSpPr>
            <a:spLocks noGrp="1"/>
          </p:cNvSpPr>
          <p:nvPr>
            <p:ph type="dt" sz="half" idx="10"/>
          </p:nvPr>
        </p:nvSpPr>
        <p:spPr/>
        <p:txBody>
          <a:bodyPr/>
          <a:lstStyle/>
          <a:p>
            <a:r>
              <a:rPr lang="en-US"/>
              <a:t>10/7/2022</a:t>
            </a:r>
            <a:endParaRPr lang="en-US" dirty="0"/>
          </a:p>
        </p:txBody>
      </p:sp>
      <p:sp>
        <p:nvSpPr>
          <p:cNvPr id="3" name="Footer Placeholder 2">
            <a:extLst>
              <a:ext uri="{FF2B5EF4-FFF2-40B4-BE49-F238E27FC236}">
                <a16:creationId xmlns:a16="http://schemas.microsoft.com/office/drawing/2014/main" id="{11127848-EDC8-2E23-516C-9B98898D6F77}"/>
              </a:ext>
            </a:extLst>
          </p:cNvPr>
          <p:cNvSpPr>
            <a:spLocks noGrp="1"/>
          </p:cNvSpPr>
          <p:nvPr>
            <p:ph type="ftr" sz="quarter" idx="11"/>
          </p:nvPr>
        </p:nvSpPr>
        <p:spPr/>
        <p:txBody>
          <a:bodyPr/>
          <a:lstStyle/>
          <a:p>
            <a:r>
              <a:rPr lang="en-US"/>
              <a:t>PHY 711  Fall 2022-- Lecture 21</a:t>
            </a:r>
            <a:endParaRPr lang="en-US" dirty="0"/>
          </a:p>
        </p:txBody>
      </p:sp>
      <p:sp>
        <p:nvSpPr>
          <p:cNvPr id="4" name="Slide Number Placeholder 3">
            <a:extLst>
              <a:ext uri="{FF2B5EF4-FFF2-40B4-BE49-F238E27FC236}">
                <a16:creationId xmlns:a16="http://schemas.microsoft.com/office/drawing/2014/main" id="{952B7FEA-0EE2-9B25-19A5-AE59F7F20748}"/>
              </a:ext>
            </a:extLst>
          </p:cNvPr>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a:extLst>
              <a:ext uri="{FF2B5EF4-FFF2-40B4-BE49-F238E27FC236}">
                <a16:creationId xmlns:a16="http://schemas.microsoft.com/office/drawing/2014/main" id="{DC189501-2721-3BC6-AC98-11D23D9DD954}"/>
              </a:ext>
            </a:extLst>
          </p:cNvPr>
          <p:cNvSpPr txBox="1"/>
          <p:nvPr/>
        </p:nvSpPr>
        <p:spPr>
          <a:xfrm>
            <a:off x="457200" y="856006"/>
            <a:ext cx="7543800" cy="461665"/>
          </a:xfrm>
          <a:prstGeom prst="rect">
            <a:avLst/>
          </a:prstGeom>
          <a:noFill/>
        </p:spPr>
        <p:txBody>
          <a:bodyPr wrap="square" rtlCol="0">
            <a:spAutoFit/>
          </a:bodyPr>
          <a:lstStyle/>
          <a:p>
            <a:r>
              <a:rPr lang="en-US" sz="2400" dirty="0" err="1">
                <a:latin typeface="+mj-lt"/>
              </a:rPr>
              <a:t>Lagrangian</a:t>
            </a:r>
            <a:r>
              <a:rPr lang="en-US" sz="2400" dirty="0">
                <a:latin typeface="+mj-lt"/>
              </a:rPr>
              <a:t> picture</a:t>
            </a:r>
          </a:p>
        </p:txBody>
      </p:sp>
      <p:graphicFrame>
        <p:nvGraphicFramePr>
          <p:cNvPr id="6" name="Object 5">
            <a:extLst>
              <a:ext uri="{FF2B5EF4-FFF2-40B4-BE49-F238E27FC236}">
                <a16:creationId xmlns:a16="http://schemas.microsoft.com/office/drawing/2014/main" id="{AC16F3A3-8BF7-909B-E4BE-2E56557FEAD1}"/>
              </a:ext>
            </a:extLst>
          </p:cNvPr>
          <p:cNvGraphicFramePr>
            <a:graphicFrameLocks noChangeAspect="1"/>
          </p:cNvGraphicFramePr>
          <p:nvPr/>
        </p:nvGraphicFramePr>
        <p:xfrm>
          <a:off x="990600" y="1204912"/>
          <a:ext cx="6019800" cy="2197100"/>
        </p:xfrm>
        <a:graphic>
          <a:graphicData uri="http://schemas.openxmlformats.org/presentationml/2006/ole">
            <mc:AlternateContent xmlns:mc="http://schemas.openxmlformats.org/markup-compatibility/2006">
              <mc:Choice xmlns:v="urn:schemas-microsoft-com:vml" Requires="v">
                <p:oleObj name="数式" r:id="rId2" imgW="3149280" imgH="1143000" progId="Equation.3">
                  <p:embed/>
                </p:oleObj>
              </mc:Choice>
              <mc:Fallback>
                <p:oleObj name="数式" r:id="rId2" imgW="3149280" imgH="1143000" progId="Equation.3">
                  <p:embed/>
                  <p:pic>
                    <p:nvPicPr>
                      <p:cNvPr id="6" name="Object 5">
                        <a:extLst>
                          <a:ext uri="{FF2B5EF4-FFF2-40B4-BE49-F238E27FC236}">
                            <a16:creationId xmlns:a16="http://schemas.microsoft.com/office/drawing/2014/main" id="{AC16F3A3-8BF7-909B-E4BE-2E56557FEAD1}"/>
                          </a:ext>
                        </a:extLst>
                      </p:cNvPr>
                      <p:cNvPicPr>
                        <a:picLocks noChangeAspect="1" noChangeArrowheads="1"/>
                      </p:cNvPicPr>
                      <p:nvPr/>
                    </p:nvPicPr>
                    <p:blipFill>
                      <a:blip r:embed="rId3"/>
                      <a:srcRect/>
                      <a:stretch>
                        <a:fillRect/>
                      </a:stretch>
                    </p:blipFill>
                    <p:spPr bwMode="auto">
                      <a:xfrm>
                        <a:off x="990600" y="1204912"/>
                        <a:ext cx="6019800" cy="2197100"/>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01442AAF-B8E7-3A02-0BA9-912A522BAF4C}"/>
              </a:ext>
            </a:extLst>
          </p:cNvPr>
          <p:cNvSpPr txBox="1"/>
          <p:nvPr/>
        </p:nvSpPr>
        <p:spPr>
          <a:xfrm>
            <a:off x="457200" y="3643312"/>
            <a:ext cx="7543800" cy="461665"/>
          </a:xfrm>
          <a:prstGeom prst="rect">
            <a:avLst/>
          </a:prstGeom>
          <a:noFill/>
        </p:spPr>
        <p:txBody>
          <a:bodyPr wrap="square" rtlCol="0">
            <a:spAutoFit/>
          </a:bodyPr>
          <a:lstStyle/>
          <a:p>
            <a:r>
              <a:rPr lang="en-US" sz="2400" dirty="0">
                <a:latin typeface="+mj-lt"/>
              </a:rPr>
              <a:t>Switching variables – Legendre transformation</a:t>
            </a:r>
          </a:p>
        </p:txBody>
      </p:sp>
      <p:graphicFrame>
        <p:nvGraphicFramePr>
          <p:cNvPr id="8" name="Object 7">
            <a:extLst>
              <a:ext uri="{FF2B5EF4-FFF2-40B4-BE49-F238E27FC236}">
                <a16:creationId xmlns:a16="http://schemas.microsoft.com/office/drawing/2014/main" id="{F228C85E-28D0-B1F9-F059-D8222BE74DCD}"/>
              </a:ext>
            </a:extLst>
          </p:cNvPr>
          <p:cNvGraphicFramePr>
            <a:graphicFrameLocks noChangeAspect="1"/>
          </p:cNvGraphicFramePr>
          <p:nvPr/>
        </p:nvGraphicFramePr>
        <p:xfrm>
          <a:off x="833438" y="4081462"/>
          <a:ext cx="6557962" cy="2243138"/>
        </p:xfrm>
        <a:graphic>
          <a:graphicData uri="http://schemas.openxmlformats.org/presentationml/2006/ole">
            <mc:AlternateContent xmlns:mc="http://schemas.openxmlformats.org/markup-compatibility/2006">
              <mc:Choice xmlns:v="urn:schemas-microsoft-com:vml" Requires="v">
                <p:oleObj name="数式" r:id="rId4" imgW="3390840" imgH="1168200" progId="Equation.3">
                  <p:embed/>
                </p:oleObj>
              </mc:Choice>
              <mc:Fallback>
                <p:oleObj name="数式" r:id="rId4" imgW="3390840" imgH="1168200" progId="Equation.3">
                  <p:embed/>
                  <p:pic>
                    <p:nvPicPr>
                      <p:cNvPr id="8" name="Object 7">
                        <a:extLst>
                          <a:ext uri="{FF2B5EF4-FFF2-40B4-BE49-F238E27FC236}">
                            <a16:creationId xmlns:a16="http://schemas.microsoft.com/office/drawing/2014/main" id="{F228C85E-28D0-B1F9-F059-D8222BE74DCD}"/>
                          </a:ext>
                        </a:extLst>
                      </p:cNvPr>
                      <p:cNvPicPr>
                        <a:picLocks noChangeAspect="1" noChangeArrowheads="1"/>
                      </p:cNvPicPr>
                      <p:nvPr/>
                    </p:nvPicPr>
                    <p:blipFill>
                      <a:blip r:embed="rId5"/>
                      <a:srcRect/>
                      <a:stretch>
                        <a:fillRect/>
                      </a:stretch>
                    </p:blipFill>
                    <p:spPr bwMode="auto">
                      <a:xfrm>
                        <a:off x="833438" y="4081462"/>
                        <a:ext cx="655796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B5263FA7-7F96-6E76-EA12-EAA4E669D5F8}"/>
              </a:ext>
            </a:extLst>
          </p:cNvPr>
          <p:cNvSpPr txBox="1"/>
          <p:nvPr/>
        </p:nvSpPr>
        <p:spPr>
          <a:xfrm>
            <a:off x="405161" y="219888"/>
            <a:ext cx="7010400" cy="461665"/>
          </a:xfrm>
          <a:prstGeom prst="rect">
            <a:avLst/>
          </a:prstGeom>
          <a:noFill/>
        </p:spPr>
        <p:txBody>
          <a:bodyPr wrap="square" rtlCol="0">
            <a:spAutoFit/>
          </a:bodyPr>
          <a:lstStyle/>
          <a:p>
            <a:r>
              <a:rPr lang="en-US" sz="2400" dirty="0">
                <a:latin typeface="+mj-lt"/>
              </a:rPr>
              <a:t>Introducing the Hamiltonian --</a:t>
            </a:r>
          </a:p>
        </p:txBody>
      </p:sp>
    </p:spTree>
    <p:extLst>
      <p:ext uri="{BB962C8B-B14F-4D97-AF65-F5344CB8AC3E}">
        <p14:creationId xmlns:p14="http://schemas.microsoft.com/office/powerpoint/2010/main" val="474776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7D880-5794-7800-D70A-8F4C5B135818}"/>
              </a:ext>
            </a:extLst>
          </p:cNvPr>
          <p:cNvSpPr>
            <a:spLocks noGrp="1"/>
          </p:cNvSpPr>
          <p:nvPr>
            <p:ph type="dt" sz="half" idx="10"/>
          </p:nvPr>
        </p:nvSpPr>
        <p:spPr/>
        <p:txBody>
          <a:bodyPr/>
          <a:lstStyle/>
          <a:p>
            <a:r>
              <a:rPr lang="en-US"/>
              <a:t>10/7/2022</a:t>
            </a:r>
            <a:endParaRPr lang="en-US" dirty="0"/>
          </a:p>
        </p:txBody>
      </p:sp>
      <p:sp>
        <p:nvSpPr>
          <p:cNvPr id="3" name="Footer Placeholder 2">
            <a:extLst>
              <a:ext uri="{FF2B5EF4-FFF2-40B4-BE49-F238E27FC236}">
                <a16:creationId xmlns:a16="http://schemas.microsoft.com/office/drawing/2014/main" id="{777E4FCF-2E5C-8FE5-40DD-B107FD25B957}"/>
              </a:ext>
            </a:extLst>
          </p:cNvPr>
          <p:cNvSpPr>
            <a:spLocks noGrp="1"/>
          </p:cNvSpPr>
          <p:nvPr>
            <p:ph type="ftr" sz="quarter" idx="11"/>
          </p:nvPr>
        </p:nvSpPr>
        <p:spPr/>
        <p:txBody>
          <a:bodyPr/>
          <a:lstStyle/>
          <a:p>
            <a:r>
              <a:rPr lang="en-US"/>
              <a:t>PHY 711  Fall 2022-- Lecture 21</a:t>
            </a:r>
            <a:endParaRPr lang="en-US" dirty="0"/>
          </a:p>
        </p:txBody>
      </p:sp>
      <p:sp>
        <p:nvSpPr>
          <p:cNvPr id="4" name="Slide Number Placeholder 3">
            <a:extLst>
              <a:ext uri="{FF2B5EF4-FFF2-40B4-BE49-F238E27FC236}">
                <a16:creationId xmlns:a16="http://schemas.microsoft.com/office/drawing/2014/main" id="{0B573C77-1670-784A-A49D-90C8E397BBC4}"/>
              </a:ext>
            </a:extLst>
          </p:cNvPr>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a:extLst>
              <a:ext uri="{FF2B5EF4-FFF2-40B4-BE49-F238E27FC236}">
                <a16:creationId xmlns:a16="http://schemas.microsoft.com/office/drawing/2014/main" id="{54AC8315-0B75-B81F-E875-D4D0B46BE64E}"/>
              </a:ext>
            </a:extLst>
          </p:cNvPr>
          <p:cNvSpPr txBox="1"/>
          <p:nvPr/>
        </p:nvSpPr>
        <p:spPr>
          <a:xfrm>
            <a:off x="609600" y="457200"/>
            <a:ext cx="7162800" cy="461665"/>
          </a:xfrm>
          <a:prstGeom prst="rect">
            <a:avLst/>
          </a:prstGeom>
          <a:noFill/>
        </p:spPr>
        <p:txBody>
          <a:bodyPr wrap="square" rtlCol="0">
            <a:spAutoFit/>
          </a:bodyPr>
          <a:lstStyle/>
          <a:p>
            <a:r>
              <a:rPr lang="en-US" sz="2400" dirty="0">
                <a:latin typeface="+mj-lt"/>
              </a:rPr>
              <a:t>Hamiltonian picture – continued</a:t>
            </a:r>
          </a:p>
        </p:txBody>
      </p:sp>
      <p:graphicFrame>
        <p:nvGraphicFramePr>
          <p:cNvPr id="6" name="Object 5">
            <a:extLst>
              <a:ext uri="{FF2B5EF4-FFF2-40B4-BE49-F238E27FC236}">
                <a16:creationId xmlns:a16="http://schemas.microsoft.com/office/drawing/2014/main" id="{6FE6C24F-AB78-C4F8-EE59-B651E08D7C87}"/>
              </a:ext>
            </a:extLst>
          </p:cNvPr>
          <p:cNvGraphicFramePr>
            <a:graphicFrameLocks noChangeAspect="1"/>
          </p:cNvGraphicFramePr>
          <p:nvPr/>
        </p:nvGraphicFramePr>
        <p:xfrm>
          <a:off x="936625" y="1295400"/>
          <a:ext cx="7369175" cy="4024313"/>
        </p:xfrm>
        <a:graphic>
          <a:graphicData uri="http://schemas.openxmlformats.org/presentationml/2006/ole">
            <mc:AlternateContent xmlns:mc="http://schemas.openxmlformats.org/markup-compatibility/2006">
              <mc:Choice xmlns:v="urn:schemas-microsoft-com:vml" Requires="v">
                <p:oleObj name="数式" r:id="rId2" imgW="3809880" imgH="2095200" progId="Equation.3">
                  <p:embed/>
                </p:oleObj>
              </mc:Choice>
              <mc:Fallback>
                <p:oleObj name="数式" r:id="rId2" imgW="3809880" imgH="2095200" progId="Equation.3">
                  <p:embed/>
                  <p:pic>
                    <p:nvPicPr>
                      <p:cNvPr id="6" name="Object 5">
                        <a:extLst>
                          <a:ext uri="{FF2B5EF4-FFF2-40B4-BE49-F238E27FC236}">
                            <a16:creationId xmlns:a16="http://schemas.microsoft.com/office/drawing/2014/main" id="{6FE6C24F-AB78-C4F8-EE59-B651E08D7C87}"/>
                          </a:ext>
                        </a:extLst>
                      </p:cNvPr>
                      <p:cNvPicPr>
                        <a:picLocks noChangeAspect="1" noChangeArrowheads="1"/>
                      </p:cNvPicPr>
                      <p:nvPr/>
                    </p:nvPicPr>
                    <p:blipFill>
                      <a:blip r:embed="rId3"/>
                      <a:srcRect/>
                      <a:stretch>
                        <a:fillRect/>
                      </a:stretch>
                    </p:blipFill>
                    <p:spPr bwMode="auto">
                      <a:xfrm>
                        <a:off x="936625" y="1295400"/>
                        <a:ext cx="7369175"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2876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5B3A2-947E-0244-8D0A-1FE4E8501BB2}"/>
              </a:ext>
            </a:extLst>
          </p:cNvPr>
          <p:cNvSpPr>
            <a:spLocks noGrp="1"/>
          </p:cNvSpPr>
          <p:nvPr>
            <p:ph type="dt" sz="half" idx="10"/>
          </p:nvPr>
        </p:nvSpPr>
        <p:spPr/>
        <p:txBody>
          <a:bodyPr/>
          <a:lstStyle/>
          <a:p>
            <a:r>
              <a:rPr lang="en-US"/>
              <a:t>10/7/2022</a:t>
            </a:r>
            <a:endParaRPr lang="en-US" dirty="0"/>
          </a:p>
        </p:txBody>
      </p:sp>
      <p:sp>
        <p:nvSpPr>
          <p:cNvPr id="3" name="Footer Placeholder 2">
            <a:extLst>
              <a:ext uri="{FF2B5EF4-FFF2-40B4-BE49-F238E27FC236}">
                <a16:creationId xmlns:a16="http://schemas.microsoft.com/office/drawing/2014/main" id="{F7A7A342-C1D8-6856-A28A-80CEB5595721}"/>
              </a:ext>
            </a:extLst>
          </p:cNvPr>
          <p:cNvSpPr>
            <a:spLocks noGrp="1"/>
          </p:cNvSpPr>
          <p:nvPr>
            <p:ph type="ftr" sz="quarter" idx="11"/>
          </p:nvPr>
        </p:nvSpPr>
        <p:spPr/>
        <p:txBody>
          <a:bodyPr/>
          <a:lstStyle/>
          <a:p>
            <a:r>
              <a:rPr lang="en-US"/>
              <a:t>PHY 711  Fall 2022-- Lecture 21</a:t>
            </a:r>
            <a:endParaRPr lang="en-US" dirty="0"/>
          </a:p>
        </p:txBody>
      </p:sp>
      <p:sp>
        <p:nvSpPr>
          <p:cNvPr id="4" name="Slide Number Placeholder 3">
            <a:extLst>
              <a:ext uri="{FF2B5EF4-FFF2-40B4-BE49-F238E27FC236}">
                <a16:creationId xmlns:a16="http://schemas.microsoft.com/office/drawing/2014/main" id="{44EA183E-8A13-19FA-9F68-F8DC9A9BB204}"/>
              </a:ext>
            </a:extLst>
          </p:cNvPr>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a:extLst>
              <a:ext uri="{FF2B5EF4-FFF2-40B4-BE49-F238E27FC236}">
                <a16:creationId xmlns:a16="http://schemas.microsoft.com/office/drawing/2014/main" id="{EAFFC184-656D-B32D-A640-233E0D28419B}"/>
              </a:ext>
            </a:extLst>
          </p:cNvPr>
          <p:cNvSpPr txBox="1"/>
          <p:nvPr/>
        </p:nvSpPr>
        <p:spPr>
          <a:xfrm>
            <a:off x="31376" y="0"/>
            <a:ext cx="7848600" cy="830997"/>
          </a:xfrm>
          <a:prstGeom prst="rect">
            <a:avLst/>
          </a:prstGeom>
          <a:noFill/>
        </p:spPr>
        <p:txBody>
          <a:bodyPr wrap="square" rtlCol="0">
            <a:spAutoFit/>
          </a:bodyPr>
          <a:lstStyle/>
          <a:p>
            <a:r>
              <a:rPr lang="en-US" sz="2400" dirty="0">
                <a:latin typeface="+mj-lt"/>
              </a:rPr>
              <a:t>Recipe for constructing the Hamiltonian and analyzing the equations of motion</a:t>
            </a:r>
          </a:p>
        </p:txBody>
      </p:sp>
      <p:graphicFrame>
        <p:nvGraphicFramePr>
          <p:cNvPr id="6" name="Object 5">
            <a:extLst>
              <a:ext uri="{FF2B5EF4-FFF2-40B4-BE49-F238E27FC236}">
                <a16:creationId xmlns:a16="http://schemas.microsoft.com/office/drawing/2014/main" id="{9E95442A-B9FD-8B53-F1B1-88D3189C53BF}"/>
              </a:ext>
            </a:extLst>
          </p:cNvPr>
          <p:cNvGraphicFramePr>
            <a:graphicFrameLocks noChangeAspect="1"/>
          </p:cNvGraphicFramePr>
          <p:nvPr>
            <p:extLst>
              <p:ext uri="{D42A27DB-BD31-4B8C-83A1-F6EECF244321}">
                <p14:modId xmlns:p14="http://schemas.microsoft.com/office/powerpoint/2010/main" val="716283740"/>
              </p:ext>
            </p:extLst>
          </p:nvPr>
        </p:nvGraphicFramePr>
        <p:xfrm>
          <a:off x="152400" y="872698"/>
          <a:ext cx="8383587" cy="5618162"/>
        </p:xfrm>
        <a:graphic>
          <a:graphicData uri="http://schemas.openxmlformats.org/presentationml/2006/ole">
            <mc:AlternateContent xmlns:mc="http://schemas.openxmlformats.org/markup-compatibility/2006">
              <mc:Choice xmlns:v="urn:schemas-microsoft-com:vml" Requires="v">
                <p:oleObj name="Equation" r:id="rId2" imgW="4330440" imgH="2920680" progId="Equation.DSMT4">
                  <p:embed/>
                </p:oleObj>
              </mc:Choice>
              <mc:Fallback>
                <p:oleObj name="Equation" r:id="rId2" imgW="4330440" imgH="2920680" progId="Equation.DSMT4">
                  <p:embed/>
                  <p:pic>
                    <p:nvPicPr>
                      <p:cNvPr id="6" name="Object 5">
                        <a:extLst>
                          <a:ext uri="{FF2B5EF4-FFF2-40B4-BE49-F238E27FC236}">
                            <a16:creationId xmlns:a16="http://schemas.microsoft.com/office/drawing/2014/main" id="{9E95442A-B9FD-8B53-F1B1-88D3189C53BF}"/>
                          </a:ext>
                        </a:extLst>
                      </p:cNvPr>
                      <p:cNvPicPr>
                        <a:picLocks noChangeAspect="1" noChangeArrowheads="1"/>
                      </p:cNvPicPr>
                      <p:nvPr/>
                    </p:nvPicPr>
                    <p:blipFill>
                      <a:blip r:embed="rId3"/>
                      <a:srcRect/>
                      <a:stretch>
                        <a:fillRect/>
                      </a:stretch>
                    </p:blipFill>
                    <p:spPr bwMode="auto">
                      <a:xfrm>
                        <a:off x="152400" y="872698"/>
                        <a:ext cx="8383587"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293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1EBD9-A938-11F5-10DD-42E1844ECF3D}"/>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0FC7D815-872B-A2A4-C9F4-8295A3CA0267}"/>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DD6F6C0E-81DB-00A6-15CB-278CDB16185A}"/>
              </a:ext>
            </a:extLst>
          </p:cNvPr>
          <p:cNvSpPr>
            <a:spLocks noGrp="1"/>
          </p:cNvSpPr>
          <p:nvPr>
            <p:ph type="sldNum" sz="quarter" idx="12"/>
          </p:nvPr>
        </p:nvSpPr>
        <p:spPr/>
        <p:txBody>
          <a:bodyPr/>
          <a:lstStyle/>
          <a:p>
            <a:fld id="{CE368B07-CEBF-4C80-90AF-53B34FA04CF3}" type="slidenum">
              <a:rPr lang="en-US" smtClean="0"/>
              <a:pPr/>
              <a:t>4</a:t>
            </a:fld>
            <a:endParaRPr lang="en-US" dirty="0"/>
          </a:p>
        </p:txBody>
      </p:sp>
      <p:sp>
        <p:nvSpPr>
          <p:cNvPr id="5" name="TextBox 4">
            <a:extLst>
              <a:ext uri="{FF2B5EF4-FFF2-40B4-BE49-F238E27FC236}">
                <a16:creationId xmlns:a16="http://schemas.microsoft.com/office/drawing/2014/main" id="{F9879782-4CDF-5AE6-3745-52DC588A5BD5}"/>
              </a:ext>
            </a:extLst>
          </p:cNvPr>
          <p:cNvSpPr txBox="1"/>
          <p:nvPr/>
        </p:nvSpPr>
        <p:spPr>
          <a:xfrm>
            <a:off x="304800" y="381000"/>
            <a:ext cx="8153400" cy="6001643"/>
          </a:xfrm>
          <a:prstGeom prst="rect">
            <a:avLst/>
          </a:prstGeom>
          <a:noFill/>
        </p:spPr>
        <p:txBody>
          <a:bodyPr wrap="square" rtlCol="0">
            <a:spAutoFit/>
          </a:bodyPr>
          <a:lstStyle/>
          <a:p>
            <a:r>
              <a:rPr lang="en-US" sz="2400" dirty="0">
                <a:latin typeface="+mj-lt"/>
              </a:rPr>
              <a:t>Comments about the exam</a:t>
            </a:r>
          </a:p>
          <a:p>
            <a:r>
              <a:rPr lang="en-US" sz="2400" dirty="0">
                <a:latin typeface="+mj-lt"/>
              </a:rPr>
              <a:t>     Will be available tomorrow (10/3/2024)</a:t>
            </a:r>
          </a:p>
          <a:p>
            <a:r>
              <a:rPr lang="en-US" sz="2400" dirty="0">
                <a:latin typeface="+mj-lt"/>
              </a:rPr>
              <a:t>        Due -- </a:t>
            </a: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pPr marL="342900" indent="-342900">
              <a:buFont typeface="Arial" panose="020B0604020202020204" pitchFamily="34" charset="0"/>
              <a:buChar char="•"/>
            </a:pPr>
            <a:r>
              <a:rPr lang="en-US" sz="2400" dirty="0">
                <a:latin typeface="+mj-lt"/>
              </a:rPr>
              <a:t>It must be your own work, under the honor code</a:t>
            </a:r>
          </a:p>
          <a:p>
            <a:pPr marL="342900" indent="-342900">
              <a:buFont typeface="Arial" panose="020B0604020202020204" pitchFamily="34" charset="0"/>
              <a:buChar char="•"/>
            </a:pPr>
            <a:r>
              <a:rPr lang="en-US" sz="2400" dirty="0">
                <a:latin typeface="+mj-lt"/>
              </a:rPr>
              <a:t>Please make sure that the grader can read your answers.</a:t>
            </a:r>
          </a:p>
          <a:p>
            <a:pPr marL="342900" indent="-342900">
              <a:buFont typeface="Arial" panose="020B0604020202020204" pitchFamily="34" charset="0"/>
              <a:buChar char="•"/>
            </a:pPr>
            <a:r>
              <a:rPr lang="en-US" sz="2400" dirty="0">
                <a:latin typeface="+mj-lt"/>
              </a:rPr>
              <a:t>Grading is based on the correct answer AND the correct reasoning to arrive at the correct answer.  Full credit is obtained only with both.  Partial credit also benefits from clear reasoning and results.</a:t>
            </a:r>
          </a:p>
          <a:p>
            <a:pPr marL="342900" indent="-342900">
              <a:buFont typeface="Arial" panose="020B0604020202020204" pitchFamily="34" charset="0"/>
              <a:buChar char="•"/>
            </a:pPr>
            <a:r>
              <a:rPr lang="en-US" sz="2400" dirty="0">
                <a:latin typeface="+mj-lt"/>
              </a:rPr>
              <a:t>Please meet with me </a:t>
            </a:r>
            <a:r>
              <a:rPr lang="en-US" sz="2400" b="1" dirty="0">
                <a:solidFill>
                  <a:srgbClr val="FF0000"/>
                </a:solidFill>
                <a:latin typeface="+mj-lt"/>
              </a:rPr>
              <a:t>only</a:t>
            </a:r>
            <a:r>
              <a:rPr lang="en-US" sz="2400" dirty="0">
                <a:latin typeface="+mj-lt"/>
              </a:rPr>
              <a:t> (in person or by email) if you have questions about the exam.</a:t>
            </a:r>
          </a:p>
        </p:txBody>
      </p:sp>
      <p:pic>
        <p:nvPicPr>
          <p:cNvPr id="6" name="Picture 5">
            <a:extLst>
              <a:ext uri="{FF2B5EF4-FFF2-40B4-BE49-F238E27FC236}">
                <a16:creationId xmlns:a16="http://schemas.microsoft.com/office/drawing/2014/main" id="{956594E7-BECE-F1BB-E76A-8A9C7602DCA7}"/>
              </a:ext>
            </a:extLst>
          </p:cNvPr>
          <p:cNvPicPr>
            <a:picLocks noChangeAspect="1"/>
          </p:cNvPicPr>
          <p:nvPr/>
        </p:nvPicPr>
        <p:blipFill>
          <a:blip r:embed="rId2"/>
          <a:stretch>
            <a:fillRect/>
          </a:stretch>
        </p:blipFill>
        <p:spPr>
          <a:xfrm>
            <a:off x="2138469" y="1219200"/>
            <a:ext cx="5211347" cy="1600200"/>
          </a:xfrm>
          <a:prstGeom prst="rect">
            <a:avLst/>
          </a:prstGeom>
        </p:spPr>
      </p:pic>
      <p:sp>
        <p:nvSpPr>
          <p:cNvPr id="7" name="Rectangle 6">
            <a:extLst>
              <a:ext uri="{FF2B5EF4-FFF2-40B4-BE49-F238E27FC236}">
                <a16:creationId xmlns:a16="http://schemas.microsoft.com/office/drawing/2014/main" id="{94910AD9-DCE1-91D4-BF68-D897A64AC209}"/>
              </a:ext>
            </a:extLst>
          </p:cNvPr>
          <p:cNvSpPr/>
          <p:nvPr/>
        </p:nvSpPr>
        <p:spPr>
          <a:xfrm>
            <a:off x="5105400" y="1584325"/>
            <a:ext cx="762000" cy="549275"/>
          </a:xfrm>
          <a:prstGeom prst="rect">
            <a:avLst/>
          </a:prstGeom>
          <a:solidFill>
            <a:srgbClr val="FFFF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76A1C5-203D-52C6-4A25-DA2894CD59DE}"/>
              </a:ext>
            </a:extLst>
          </p:cNvPr>
          <p:cNvSpPr/>
          <p:nvPr/>
        </p:nvSpPr>
        <p:spPr>
          <a:xfrm>
            <a:off x="5827203" y="1584323"/>
            <a:ext cx="762000" cy="549275"/>
          </a:xfrm>
          <a:prstGeom prst="rect">
            <a:avLst/>
          </a:prstGeom>
          <a:solidFill>
            <a:srgbClr val="FFFF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4FF609-103A-A74E-F88E-983EE1CB1AB1}"/>
              </a:ext>
            </a:extLst>
          </p:cNvPr>
          <p:cNvSpPr/>
          <p:nvPr/>
        </p:nvSpPr>
        <p:spPr>
          <a:xfrm>
            <a:off x="6549006" y="1584324"/>
            <a:ext cx="762000" cy="549275"/>
          </a:xfrm>
          <a:prstGeom prst="rect">
            <a:avLst/>
          </a:prstGeom>
          <a:solidFill>
            <a:srgbClr val="FFFF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975F4E-3729-9727-2A93-40774E9587EE}"/>
              </a:ext>
            </a:extLst>
          </p:cNvPr>
          <p:cNvSpPr/>
          <p:nvPr/>
        </p:nvSpPr>
        <p:spPr>
          <a:xfrm>
            <a:off x="2209800" y="2164904"/>
            <a:ext cx="762000" cy="549275"/>
          </a:xfrm>
          <a:prstGeom prst="rect">
            <a:avLst/>
          </a:prstGeom>
          <a:solidFill>
            <a:srgbClr val="FFFF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98B8C1-2115-7BD5-D1F9-F3AB9B4B1E97}"/>
              </a:ext>
            </a:extLst>
          </p:cNvPr>
          <p:cNvSpPr/>
          <p:nvPr/>
        </p:nvSpPr>
        <p:spPr>
          <a:xfrm>
            <a:off x="2895600" y="2164904"/>
            <a:ext cx="762000" cy="549275"/>
          </a:xfrm>
          <a:prstGeom prst="rect">
            <a:avLst/>
          </a:prstGeom>
          <a:solidFill>
            <a:srgbClr val="FFFF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ED38B5-045F-F94B-2770-008E554F92B9}"/>
              </a:ext>
            </a:extLst>
          </p:cNvPr>
          <p:cNvSpPr/>
          <p:nvPr/>
        </p:nvSpPr>
        <p:spPr>
          <a:xfrm>
            <a:off x="3674908" y="2171895"/>
            <a:ext cx="762000" cy="549275"/>
          </a:xfrm>
          <a:prstGeom prst="rect">
            <a:avLst/>
          </a:prstGeom>
          <a:solidFill>
            <a:srgbClr val="FFFF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94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1EBD9-A938-11F5-10DD-42E1844ECF3D}"/>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0FC7D815-872B-A2A4-C9F4-8295A3CA0267}"/>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DD6F6C0E-81DB-00A6-15CB-278CDB16185A}"/>
              </a:ext>
            </a:extLst>
          </p:cNvPr>
          <p:cNvSpPr>
            <a:spLocks noGrp="1"/>
          </p:cNvSpPr>
          <p:nvPr>
            <p:ph type="sldNum" sz="quarter" idx="12"/>
          </p:nvPr>
        </p:nvSpPr>
        <p:spPr/>
        <p:txBody>
          <a:bodyPr/>
          <a:lstStyle/>
          <a:p>
            <a:fld id="{CE368B07-CEBF-4C80-90AF-53B34FA04CF3}" type="slidenum">
              <a:rPr lang="en-US" smtClean="0"/>
              <a:pPr/>
              <a:t>5</a:t>
            </a:fld>
            <a:endParaRPr lang="en-US" dirty="0"/>
          </a:p>
        </p:txBody>
      </p:sp>
      <p:sp>
        <p:nvSpPr>
          <p:cNvPr id="5" name="TextBox 4">
            <a:extLst>
              <a:ext uri="{FF2B5EF4-FFF2-40B4-BE49-F238E27FC236}">
                <a16:creationId xmlns:a16="http://schemas.microsoft.com/office/drawing/2014/main" id="{610FC8EC-58DF-2232-12DF-345F0E2843EF}"/>
              </a:ext>
            </a:extLst>
          </p:cNvPr>
          <p:cNvSpPr txBox="1"/>
          <p:nvPr/>
        </p:nvSpPr>
        <p:spPr>
          <a:xfrm>
            <a:off x="152400" y="457200"/>
            <a:ext cx="8763000" cy="5632311"/>
          </a:xfrm>
          <a:prstGeom prst="rect">
            <a:avLst/>
          </a:prstGeom>
          <a:noFill/>
        </p:spPr>
        <p:txBody>
          <a:bodyPr wrap="square" rtlCol="0">
            <a:spAutoFit/>
          </a:bodyPr>
          <a:lstStyle/>
          <a:p>
            <a:r>
              <a:rPr lang="en-US" sz="2400" dirty="0">
                <a:latin typeface="+mj-lt"/>
              </a:rPr>
              <a:t>Comments on exam</a:t>
            </a:r>
          </a:p>
          <a:p>
            <a:pPr marL="800100" lvl="1" indent="-342900">
              <a:buFont typeface="Arial" panose="020B0604020202020204" pitchFamily="34" charset="0"/>
              <a:buChar char="•"/>
            </a:pPr>
            <a:r>
              <a:rPr lang="en-US" sz="2400" dirty="0">
                <a:latin typeface="+mj-lt"/>
              </a:rPr>
              <a:t>The purpose of the exam is to help you with your understanding of the material</a:t>
            </a:r>
          </a:p>
          <a:p>
            <a:pPr marL="800100" lvl="1" indent="-342900">
              <a:buFont typeface="Arial" panose="020B0604020202020204" pitchFamily="34" charset="0"/>
              <a:buChar char="•"/>
            </a:pPr>
            <a:r>
              <a:rPr lang="en-US" sz="2400" dirty="0">
                <a:latin typeface="+mj-lt"/>
              </a:rPr>
              <a:t>In accordance with the honor code, the solutions you hand in must be your own work.   That is, if you have any questions, please consult with me, </a:t>
            </a:r>
            <a:r>
              <a:rPr lang="en-US" sz="2400" b="1" dirty="0">
                <a:solidFill>
                  <a:srgbClr val="FF0000"/>
                </a:solidFill>
                <a:latin typeface="+mj-lt"/>
              </a:rPr>
              <a:t>but no one else.</a:t>
            </a:r>
            <a:endParaRPr lang="en-US" sz="2400" dirty="0">
              <a:latin typeface="+mj-lt"/>
            </a:endParaRPr>
          </a:p>
          <a:p>
            <a:pPr marL="800100" lvl="1" indent="-342900">
              <a:buFont typeface="Arial" panose="020B0604020202020204" pitchFamily="34" charset="0"/>
              <a:buChar char="•"/>
            </a:pPr>
            <a:r>
              <a:rPr lang="en-US" sz="2400" dirty="0">
                <a:latin typeface="+mj-lt"/>
              </a:rPr>
              <a:t>You will get credit for the reasoning and derivations as well as for the right answer. You may use software such as including Mathematica, Maple, etc. as long as you include all input/output with your exam.</a:t>
            </a:r>
          </a:p>
          <a:p>
            <a:pPr marL="800100" lvl="1" indent="-342900">
              <a:buFont typeface="Arial" panose="020B0604020202020204" pitchFamily="34" charset="0"/>
              <a:buChar char="•"/>
            </a:pPr>
            <a:r>
              <a:rPr lang="en-US" sz="2400" dirty="0">
                <a:latin typeface="+mj-lt"/>
              </a:rPr>
              <a:t>This is an open “book” exam which means that you can consult textbooks and lecture notes as long as you cite </a:t>
            </a:r>
            <a:r>
              <a:rPr lang="en-US" sz="2400" dirty="0" err="1">
                <a:latin typeface="+mj-lt"/>
              </a:rPr>
              <a:t>themIt</a:t>
            </a:r>
            <a:r>
              <a:rPr lang="en-US" sz="2400" dirty="0">
                <a:latin typeface="+mj-lt"/>
              </a:rPr>
              <a:t> is often helpful approach problems in more than one way – recalling that undergraduate physics is still true.</a:t>
            </a:r>
          </a:p>
        </p:txBody>
      </p:sp>
    </p:spTree>
    <p:extLst>
      <p:ext uri="{BB962C8B-B14F-4D97-AF65-F5344CB8AC3E}">
        <p14:creationId xmlns:p14="http://schemas.microsoft.com/office/powerpoint/2010/main" val="365420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1EBD9-A938-11F5-10DD-42E1844ECF3D}"/>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0FC7D815-872B-A2A4-C9F4-8295A3CA0267}"/>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DD6F6C0E-81DB-00A6-15CB-278CDB16185A}"/>
              </a:ext>
            </a:extLst>
          </p:cNvPr>
          <p:cNvSpPr>
            <a:spLocks noGrp="1"/>
          </p:cNvSpPr>
          <p:nvPr>
            <p:ph type="sldNum" sz="quarter" idx="12"/>
          </p:nvPr>
        </p:nvSpPr>
        <p:spPr/>
        <p:txBody>
          <a:bodyPr/>
          <a:lstStyle/>
          <a:p>
            <a:fld id="{CE368B07-CEBF-4C80-90AF-53B34FA04CF3}" type="slidenum">
              <a:rPr lang="en-US" smtClean="0"/>
              <a:pPr/>
              <a:t>6</a:t>
            </a:fld>
            <a:endParaRPr lang="en-US" dirty="0"/>
          </a:p>
        </p:txBody>
      </p:sp>
      <p:sp>
        <p:nvSpPr>
          <p:cNvPr id="5" name="TextBox 4">
            <a:extLst>
              <a:ext uri="{FF2B5EF4-FFF2-40B4-BE49-F238E27FC236}">
                <a16:creationId xmlns:a16="http://schemas.microsoft.com/office/drawing/2014/main" id="{739FD805-B747-A682-6DD8-B9E14B69653E}"/>
              </a:ext>
            </a:extLst>
          </p:cNvPr>
          <p:cNvSpPr txBox="1"/>
          <p:nvPr/>
        </p:nvSpPr>
        <p:spPr>
          <a:xfrm>
            <a:off x="457200" y="304800"/>
            <a:ext cx="8077200" cy="2677656"/>
          </a:xfrm>
          <a:prstGeom prst="rect">
            <a:avLst/>
          </a:prstGeom>
          <a:noFill/>
        </p:spPr>
        <p:txBody>
          <a:bodyPr wrap="square" rtlCol="0">
            <a:spAutoFit/>
          </a:bodyPr>
          <a:lstStyle/>
          <a:p>
            <a:r>
              <a:rPr lang="en-US" sz="2400" dirty="0">
                <a:latin typeface="+mj-lt"/>
              </a:rPr>
              <a:t>Steps for tackling a problem –</a:t>
            </a:r>
          </a:p>
          <a:p>
            <a:pPr marL="914400" lvl="1" indent="-457200">
              <a:buFont typeface="+mj-lt"/>
              <a:buAutoNum type="arabicPeriod"/>
            </a:pPr>
            <a:r>
              <a:rPr lang="en-US" sz="2400" dirty="0">
                <a:latin typeface="+mj-lt"/>
              </a:rPr>
              <a:t>What are the basic concepts that apply to this problem?</a:t>
            </a:r>
          </a:p>
          <a:p>
            <a:pPr marL="914400" lvl="1" indent="-457200">
              <a:buFont typeface="+mj-lt"/>
              <a:buAutoNum type="arabicPeriod"/>
            </a:pPr>
            <a:r>
              <a:rPr lang="en-US" sz="2400" dirty="0">
                <a:latin typeface="+mj-lt"/>
              </a:rPr>
              <a:t>Write down the fundamental equations specific to this situation.</a:t>
            </a:r>
          </a:p>
          <a:p>
            <a:pPr marL="914400" lvl="1" indent="-457200">
              <a:buFont typeface="+mj-lt"/>
              <a:buAutoNum type="arabicPeriod"/>
            </a:pPr>
            <a:r>
              <a:rPr lang="en-US" sz="2400" dirty="0">
                <a:latin typeface="+mj-lt"/>
              </a:rPr>
              <a:t>Solve.</a:t>
            </a:r>
          </a:p>
          <a:p>
            <a:pPr marL="914400" lvl="1" indent="-457200">
              <a:buFont typeface="+mj-lt"/>
              <a:buAutoNum type="arabicPeriod"/>
            </a:pPr>
            <a:r>
              <a:rPr lang="en-US" sz="2400" dirty="0">
                <a:latin typeface="+mj-lt"/>
              </a:rPr>
              <a:t>Check.</a:t>
            </a:r>
          </a:p>
        </p:txBody>
      </p:sp>
    </p:spTree>
    <p:extLst>
      <p:ext uri="{BB962C8B-B14F-4D97-AF65-F5344CB8AC3E}">
        <p14:creationId xmlns:p14="http://schemas.microsoft.com/office/powerpoint/2010/main" val="75419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152E8-8516-E1D2-2925-644E40424A2B}"/>
              </a:ext>
            </a:extLst>
          </p:cNvPr>
          <p:cNvPicPr>
            <a:picLocks noChangeAspect="1"/>
          </p:cNvPicPr>
          <p:nvPr/>
        </p:nvPicPr>
        <p:blipFill>
          <a:blip r:embed="rId2"/>
          <a:stretch>
            <a:fillRect/>
          </a:stretch>
        </p:blipFill>
        <p:spPr>
          <a:xfrm>
            <a:off x="545983" y="682439"/>
            <a:ext cx="7512436" cy="4521432"/>
          </a:xfrm>
          <a:prstGeom prst="rect">
            <a:avLst/>
          </a:prstGeom>
        </p:spPr>
      </p:pic>
      <p:sp>
        <p:nvSpPr>
          <p:cNvPr id="2" name="Date Placeholder 1">
            <a:extLst>
              <a:ext uri="{FF2B5EF4-FFF2-40B4-BE49-F238E27FC236}">
                <a16:creationId xmlns:a16="http://schemas.microsoft.com/office/drawing/2014/main" id="{AEBE0CE4-8188-D38E-56B6-C2E85D842A96}"/>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6BB60821-596B-6CD8-65B1-FA30E86B1C9A}"/>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3DFC1FAE-6015-4782-572F-26C8AB45051A}"/>
              </a:ext>
            </a:extLst>
          </p:cNvPr>
          <p:cNvSpPr>
            <a:spLocks noGrp="1"/>
          </p:cNvSpPr>
          <p:nvPr>
            <p:ph type="sldNum" sz="quarter" idx="12"/>
          </p:nvPr>
        </p:nvSpPr>
        <p:spPr/>
        <p:txBody>
          <a:bodyPr/>
          <a:lstStyle/>
          <a:p>
            <a:fld id="{CE368B07-CEBF-4C80-90AF-53B34FA04CF3}" type="slidenum">
              <a:rPr lang="en-US" smtClean="0"/>
              <a:pPr/>
              <a:t>7</a:t>
            </a:fld>
            <a:endParaRPr lang="en-US" dirty="0"/>
          </a:p>
        </p:txBody>
      </p:sp>
      <p:sp>
        <p:nvSpPr>
          <p:cNvPr id="5" name="TextBox 4">
            <a:extLst>
              <a:ext uri="{FF2B5EF4-FFF2-40B4-BE49-F238E27FC236}">
                <a16:creationId xmlns:a16="http://schemas.microsoft.com/office/drawing/2014/main" id="{3D6F1DBA-7CED-229A-3698-28A9387B1EE1}"/>
              </a:ext>
            </a:extLst>
          </p:cNvPr>
          <p:cNvSpPr txBox="1"/>
          <p:nvPr/>
        </p:nvSpPr>
        <p:spPr>
          <a:xfrm>
            <a:off x="533400" y="457200"/>
            <a:ext cx="7391400" cy="461665"/>
          </a:xfrm>
          <a:prstGeom prst="rect">
            <a:avLst/>
          </a:prstGeom>
          <a:noFill/>
        </p:spPr>
        <p:txBody>
          <a:bodyPr wrap="square" rtlCol="0">
            <a:spAutoFit/>
          </a:bodyPr>
          <a:lstStyle/>
          <a:p>
            <a:r>
              <a:rPr lang="en-US" sz="2400" dirty="0">
                <a:latin typeface="+mj-lt"/>
              </a:rPr>
              <a:t>Example  Problem  -- HW #5</a:t>
            </a:r>
          </a:p>
        </p:txBody>
      </p:sp>
      <p:pic>
        <p:nvPicPr>
          <p:cNvPr id="7" name="Picture 6">
            <a:extLst>
              <a:ext uri="{FF2B5EF4-FFF2-40B4-BE49-F238E27FC236}">
                <a16:creationId xmlns:a16="http://schemas.microsoft.com/office/drawing/2014/main" id="{2552D080-0FFA-20B5-4BA3-26615303026C}"/>
              </a:ext>
            </a:extLst>
          </p:cNvPr>
          <p:cNvPicPr>
            <a:picLocks noChangeAspect="1"/>
          </p:cNvPicPr>
          <p:nvPr/>
        </p:nvPicPr>
        <p:blipFill>
          <a:blip r:embed="rId3"/>
          <a:stretch>
            <a:fillRect/>
          </a:stretch>
        </p:blipFill>
        <p:spPr>
          <a:xfrm>
            <a:off x="3810000" y="1295400"/>
            <a:ext cx="4813987" cy="1295400"/>
          </a:xfrm>
          <a:prstGeom prst="rect">
            <a:avLst/>
          </a:prstGeom>
        </p:spPr>
      </p:pic>
      <p:pic>
        <p:nvPicPr>
          <p:cNvPr id="8" name="Picture 7">
            <a:extLst>
              <a:ext uri="{FF2B5EF4-FFF2-40B4-BE49-F238E27FC236}">
                <a16:creationId xmlns:a16="http://schemas.microsoft.com/office/drawing/2014/main" id="{42DBF27C-9178-658B-5F88-6FD40B32E08E}"/>
              </a:ext>
            </a:extLst>
          </p:cNvPr>
          <p:cNvPicPr>
            <a:picLocks noChangeAspect="1"/>
          </p:cNvPicPr>
          <p:nvPr/>
        </p:nvPicPr>
        <p:blipFill>
          <a:blip r:embed="rId4"/>
          <a:stretch>
            <a:fillRect/>
          </a:stretch>
        </p:blipFill>
        <p:spPr>
          <a:xfrm>
            <a:off x="678953" y="5395551"/>
            <a:ext cx="7945034" cy="733203"/>
          </a:xfrm>
          <a:prstGeom prst="rect">
            <a:avLst/>
          </a:prstGeom>
        </p:spPr>
      </p:pic>
    </p:spTree>
    <p:extLst>
      <p:ext uri="{BB962C8B-B14F-4D97-AF65-F5344CB8AC3E}">
        <p14:creationId xmlns:p14="http://schemas.microsoft.com/office/powerpoint/2010/main" val="352699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1EBD9-A938-11F5-10DD-42E1844ECF3D}"/>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0FC7D815-872B-A2A4-C9F4-8295A3CA0267}"/>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DD6F6C0E-81DB-00A6-15CB-278CDB16185A}"/>
              </a:ext>
            </a:extLst>
          </p:cNvPr>
          <p:cNvSpPr>
            <a:spLocks noGrp="1"/>
          </p:cNvSpPr>
          <p:nvPr>
            <p:ph type="sldNum" sz="quarter" idx="12"/>
          </p:nvPr>
        </p:nvSpPr>
        <p:spPr/>
        <p:txBody>
          <a:bodyPr/>
          <a:lstStyle/>
          <a:p>
            <a:fld id="{CE368B07-CEBF-4C80-90AF-53B34FA04CF3}" type="slidenum">
              <a:rPr lang="en-US" smtClean="0"/>
              <a:pPr/>
              <a:t>8</a:t>
            </a:fld>
            <a:endParaRPr lang="en-US" dirty="0"/>
          </a:p>
        </p:txBody>
      </p:sp>
      <p:sp>
        <p:nvSpPr>
          <p:cNvPr id="5" name="TextBox 4">
            <a:extLst>
              <a:ext uri="{FF2B5EF4-FFF2-40B4-BE49-F238E27FC236}">
                <a16:creationId xmlns:a16="http://schemas.microsoft.com/office/drawing/2014/main" id="{6D640F68-9506-F300-79A6-20F3628A08AD}"/>
              </a:ext>
            </a:extLst>
          </p:cNvPr>
          <p:cNvSpPr txBox="1"/>
          <p:nvPr/>
        </p:nvSpPr>
        <p:spPr>
          <a:xfrm>
            <a:off x="62167" y="96192"/>
            <a:ext cx="8305800" cy="461665"/>
          </a:xfrm>
          <a:prstGeom prst="rect">
            <a:avLst/>
          </a:prstGeom>
          <a:noFill/>
        </p:spPr>
        <p:txBody>
          <a:bodyPr wrap="square" rtlCol="0">
            <a:spAutoFit/>
          </a:bodyPr>
          <a:lstStyle/>
          <a:p>
            <a:r>
              <a:rPr lang="en-US" sz="2400" dirty="0">
                <a:latin typeface="+mj-lt"/>
              </a:rPr>
              <a:t>Example solution – Problems 5&amp;7</a:t>
            </a:r>
          </a:p>
        </p:txBody>
      </p:sp>
      <p:graphicFrame>
        <p:nvGraphicFramePr>
          <p:cNvPr id="6" name="Object 5">
            <a:extLst>
              <a:ext uri="{FF2B5EF4-FFF2-40B4-BE49-F238E27FC236}">
                <a16:creationId xmlns:a16="http://schemas.microsoft.com/office/drawing/2014/main" id="{B85DF68B-97AE-C96B-52DF-8C36016829FC}"/>
              </a:ext>
            </a:extLst>
          </p:cNvPr>
          <p:cNvGraphicFramePr>
            <a:graphicFrameLocks noChangeAspect="1"/>
          </p:cNvGraphicFramePr>
          <p:nvPr>
            <p:extLst>
              <p:ext uri="{D42A27DB-BD31-4B8C-83A1-F6EECF244321}">
                <p14:modId xmlns:p14="http://schemas.microsoft.com/office/powerpoint/2010/main" val="2074396066"/>
              </p:ext>
            </p:extLst>
          </p:nvPr>
        </p:nvGraphicFramePr>
        <p:xfrm>
          <a:off x="228601" y="457200"/>
          <a:ext cx="7620000" cy="2590297"/>
        </p:xfrm>
        <a:graphic>
          <a:graphicData uri="http://schemas.openxmlformats.org/presentationml/2006/ole">
            <mc:AlternateContent xmlns:mc="http://schemas.openxmlformats.org/markup-compatibility/2006">
              <mc:Choice xmlns:v="urn:schemas-microsoft-com:vml" Requires="v">
                <p:oleObj name="Equation" r:id="rId2" imgW="3848040" imgH="1307880" progId="Equation.DSMT4">
                  <p:embed/>
                </p:oleObj>
              </mc:Choice>
              <mc:Fallback>
                <p:oleObj name="Equation" r:id="rId2" imgW="3848040" imgH="1307880" progId="Equation.DSMT4">
                  <p:embed/>
                  <p:pic>
                    <p:nvPicPr>
                      <p:cNvPr id="0" name=""/>
                      <p:cNvPicPr/>
                      <p:nvPr/>
                    </p:nvPicPr>
                    <p:blipFill>
                      <a:blip r:embed="rId3"/>
                      <a:stretch>
                        <a:fillRect/>
                      </a:stretch>
                    </p:blipFill>
                    <p:spPr>
                      <a:xfrm>
                        <a:off x="228601" y="457200"/>
                        <a:ext cx="7620000" cy="259029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361766F-5D8A-0476-7EE6-B09026CB6683}"/>
              </a:ext>
            </a:extLst>
          </p:cNvPr>
          <p:cNvGraphicFramePr>
            <a:graphicFrameLocks noChangeAspect="1"/>
          </p:cNvGraphicFramePr>
          <p:nvPr>
            <p:extLst>
              <p:ext uri="{D42A27DB-BD31-4B8C-83A1-F6EECF244321}">
                <p14:modId xmlns:p14="http://schemas.microsoft.com/office/powerpoint/2010/main" val="2076764297"/>
              </p:ext>
            </p:extLst>
          </p:nvPr>
        </p:nvGraphicFramePr>
        <p:xfrm>
          <a:off x="370935" y="2995484"/>
          <a:ext cx="6791865" cy="3360866"/>
        </p:xfrm>
        <a:graphic>
          <a:graphicData uri="http://schemas.openxmlformats.org/presentationml/2006/ole">
            <mc:AlternateContent xmlns:mc="http://schemas.openxmlformats.org/markup-compatibility/2006">
              <mc:Choice xmlns:v="urn:schemas-microsoft-com:vml" Requires="v">
                <p:oleObj name="Equation" r:id="rId4" imgW="3593880" imgH="1777680" progId="Equation.DSMT4">
                  <p:embed/>
                </p:oleObj>
              </mc:Choice>
              <mc:Fallback>
                <p:oleObj name="Equation" r:id="rId4" imgW="3593880" imgH="1777680" progId="Equation.DSMT4">
                  <p:embed/>
                  <p:pic>
                    <p:nvPicPr>
                      <p:cNvPr id="0" name=""/>
                      <p:cNvPicPr/>
                      <p:nvPr/>
                    </p:nvPicPr>
                    <p:blipFill>
                      <a:blip r:embed="rId5"/>
                      <a:stretch>
                        <a:fillRect/>
                      </a:stretch>
                    </p:blipFill>
                    <p:spPr>
                      <a:xfrm>
                        <a:off x="370935" y="2995484"/>
                        <a:ext cx="6791865" cy="3360866"/>
                      </a:xfrm>
                      <a:prstGeom prst="rect">
                        <a:avLst/>
                      </a:prstGeom>
                    </p:spPr>
                  </p:pic>
                </p:oleObj>
              </mc:Fallback>
            </mc:AlternateContent>
          </a:graphicData>
        </a:graphic>
      </p:graphicFrame>
    </p:spTree>
    <p:extLst>
      <p:ext uri="{BB962C8B-B14F-4D97-AF65-F5344CB8AC3E}">
        <p14:creationId xmlns:p14="http://schemas.microsoft.com/office/powerpoint/2010/main" val="224712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1EBD9-A938-11F5-10DD-42E1844ECF3D}"/>
              </a:ext>
            </a:extLst>
          </p:cNvPr>
          <p:cNvSpPr>
            <a:spLocks noGrp="1"/>
          </p:cNvSpPr>
          <p:nvPr>
            <p:ph type="dt" sz="half" idx="10"/>
          </p:nvPr>
        </p:nvSpPr>
        <p:spPr/>
        <p:txBody>
          <a:bodyPr/>
          <a:lstStyle/>
          <a:p>
            <a:r>
              <a:rPr lang="en-US"/>
              <a:t>10/2/1024</a:t>
            </a:r>
            <a:endParaRPr lang="en-US" dirty="0"/>
          </a:p>
        </p:txBody>
      </p:sp>
      <p:sp>
        <p:nvSpPr>
          <p:cNvPr id="3" name="Footer Placeholder 2">
            <a:extLst>
              <a:ext uri="{FF2B5EF4-FFF2-40B4-BE49-F238E27FC236}">
                <a16:creationId xmlns:a16="http://schemas.microsoft.com/office/drawing/2014/main" id="{0FC7D815-872B-A2A4-C9F4-8295A3CA0267}"/>
              </a:ext>
            </a:extLst>
          </p:cNvPr>
          <p:cNvSpPr>
            <a:spLocks noGrp="1"/>
          </p:cNvSpPr>
          <p:nvPr>
            <p:ph type="ftr" sz="quarter" idx="11"/>
          </p:nvPr>
        </p:nvSpPr>
        <p:spPr/>
        <p:txBody>
          <a:bodyPr/>
          <a:lstStyle/>
          <a:p>
            <a:r>
              <a:rPr lang="en-US"/>
              <a:t>PHY 711  Fall 2024 -- Lecture 17</a:t>
            </a:r>
            <a:endParaRPr lang="en-US" dirty="0"/>
          </a:p>
        </p:txBody>
      </p:sp>
      <p:sp>
        <p:nvSpPr>
          <p:cNvPr id="4" name="Slide Number Placeholder 3">
            <a:extLst>
              <a:ext uri="{FF2B5EF4-FFF2-40B4-BE49-F238E27FC236}">
                <a16:creationId xmlns:a16="http://schemas.microsoft.com/office/drawing/2014/main" id="{DD6F6C0E-81DB-00A6-15CB-278CDB16185A}"/>
              </a:ext>
            </a:extLst>
          </p:cNvPr>
          <p:cNvSpPr>
            <a:spLocks noGrp="1"/>
          </p:cNvSpPr>
          <p:nvPr>
            <p:ph type="sldNum" sz="quarter" idx="12"/>
          </p:nvPr>
        </p:nvSpPr>
        <p:spPr/>
        <p:txBody>
          <a:bodyPr/>
          <a:lstStyle/>
          <a:p>
            <a:fld id="{CE368B07-CEBF-4C80-90AF-53B34FA04CF3}" type="slidenum">
              <a:rPr lang="en-US" smtClean="0"/>
              <a:pPr/>
              <a:t>9</a:t>
            </a:fld>
            <a:endParaRPr lang="en-US" dirty="0"/>
          </a:p>
        </p:txBody>
      </p:sp>
      <p:graphicFrame>
        <p:nvGraphicFramePr>
          <p:cNvPr id="5" name="Object 4">
            <a:extLst>
              <a:ext uri="{FF2B5EF4-FFF2-40B4-BE49-F238E27FC236}">
                <a16:creationId xmlns:a16="http://schemas.microsoft.com/office/drawing/2014/main" id="{7B6E0792-3330-AC27-D77F-2FA9B09DEB36}"/>
              </a:ext>
            </a:extLst>
          </p:cNvPr>
          <p:cNvGraphicFramePr>
            <a:graphicFrameLocks noChangeAspect="1"/>
          </p:cNvGraphicFramePr>
          <p:nvPr>
            <p:extLst>
              <p:ext uri="{D42A27DB-BD31-4B8C-83A1-F6EECF244321}">
                <p14:modId xmlns:p14="http://schemas.microsoft.com/office/powerpoint/2010/main" val="1546327751"/>
              </p:ext>
            </p:extLst>
          </p:nvPr>
        </p:nvGraphicFramePr>
        <p:xfrm>
          <a:off x="1031875" y="41275"/>
          <a:ext cx="7004050" cy="6369050"/>
        </p:xfrm>
        <a:graphic>
          <a:graphicData uri="http://schemas.openxmlformats.org/presentationml/2006/ole">
            <mc:AlternateContent xmlns:mc="http://schemas.openxmlformats.org/markup-compatibility/2006">
              <mc:Choice xmlns:v="urn:schemas-microsoft-com:vml" Requires="v">
                <p:oleObj name="Equation" r:id="rId2" imgW="3886200" imgH="3530520" progId="Equation.DSMT4">
                  <p:embed/>
                </p:oleObj>
              </mc:Choice>
              <mc:Fallback>
                <p:oleObj name="Equation" r:id="rId2" imgW="3886200" imgH="3530520" progId="Equation.DSMT4">
                  <p:embed/>
                  <p:pic>
                    <p:nvPicPr>
                      <p:cNvPr id="7" name="Object 6">
                        <a:extLst>
                          <a:ext uri="{FF2B5EF4-FFF2-40B4-BE49-F238E27FC236}">
                            <a16:creationId xmlns:a16="http://schemas.microsoft.com/office/drawing/2014/main" id="{8361766F-5D8A-0476-7EE6-B09026CB6683}"/>
                          </a:ext>
                        </a:extLst>
                      </p:cNvPr>
                      <p:cNvPicPr/>
                      <p:nvPr/>
                    </p:nvPicPr>
                    <p:blipFill>
                      <a:blip r:embed="rId3"/>
                      <a:stretch>
                        <a:fillRect/>
                      </a:stretch>
                    </p:blipFill>
                    <p:spPr>
                      <a:xfrm>
                        <a:off x="1031875" y="41275"/>
                        <a:ext cx="7004050" cy="6369050"/>
                      </a:xfrm>
                      <a:prstGeom prst="rect">
                        <a:avLst/>
                      </a:prstGeom>
                    </p:spPr>
                  </p:pic>
                </p:oleObj>
              </mc:Fallback>
            </mc:AlternateContent>
          </a:graphicData>
        </a:graphic>
      </p:graphicFrame>
    </p:spTree>
    <p:extLst>
      <p:ext uri="{BB962C8B-B14F-4D97-AF65-F5344CB8AC3E}">
        <p14:creationId xmlns:p14="http://schemas.microsoft.com/office/powerpoint/2010/main" val="3958478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11391</TotalTime>
  <Words>1044</Words>
  <Application>Microsoft Office PowerPoint</Application>
  <PresentationFormat>On-screen Show (4:3)</PresentationFormat>
  <Paragraphs>231</Paragraphs>
  <Slides>36</Slides>
  <Notes>10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3</vt:i4>
      </vt:variant>
      <vt:variant>
        <vt:lpstr>Slide Titles</vt:lpstr>
      </vt:variant>
      <vt:variant>
        <vt:i4>36</vt:i4>
      </vt:variant>
    </vt:vector>
  </HeadingPairs>
  <TitlesOfParts>
    <vt:vector size="47" baseType="lpstr">
      <vt:lpstr>Arial</vt:lpstr>
      <vt:lpstr>Calibri</vt:lpstr>
      <vt:lpstr>Symbol</vt:lpstr>
      <vt:lpstr>Wingdings</vt:lpstr>
      <vt:lpstr>Office Theme</vt:lpstr>
      <vt:lpstr>Office Theme</vt:lpstr>
      <vt:lpstr>Office Theme</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636</cp:revision>
  <cp:lastPrinted>2019-09-25T05:27:53Z</cp:lastPrinted>
  <dcterms:created xsi:type="dcterms:W3CDTF">2012-01-10T18:32:24Z</dcterms:created>
  <dcterms:modified xsi:type="dcterms:W3CDTF">2024-10-02T03:21:01Z</dcterms:modified>
</cp:coreProperties>
</file>