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28"/>
  </p:notesMasterIdLst>
  <p:handoutMasterIdLst>
    <p:handoutMasterId r:id="rId29"/>
  </p:handoutMasterIdLst>
  <p:sldIdLst>
    <p:sldId id="296" r:id="rId4"/>
    <p:sldId id="354" r:id="rId5"/>
    <p:sldId id="410" r:id="rId6"/>
    <p:sldId id="364" r:id="rId7"/>
    <p:sldId id="388" r:id="rId8"/>
    <p:sldId id="389" r:id="rId9"/>
    <p:sldId id="412" r:id="rId10"/>
    <p:sldId id="41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1228" autoAdjust="0"/>
  </p:normalViewPr>
  <p:slideViewPr>
    <p:cSldViewPr>
      <p:cViewPr varScale="1">
        <p:scale>
          <a:sx n="76" d="100"/>
          <a:sy n="76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2" d="100"/>
        <a:sy n="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for example.    Now consider the case where N is very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81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case where N is infinite so that there are an infinite number of solutions parameterized by </a:t>
            </a:r>
            <a:r>
              <a:rPr lang="en-US" dirty="0" err="1"/>
              <a:t>qa</a:t>
            </a:r>
            <a:r>
              <a:rPr lang="en-US" dirty="0"/>
              <a:t> as a continuous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0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Distinct solutions occur for  </a:t>
            </a:r>
            <a:r>
              <a:rPr lang="en-US" dirty="0" err="1"/>
              <a:t>qa</a:t>
            </a:r>
            <a:r>
              <a:rPr lang="en-US" dirty="0"/>
              <a:t> in the range of 0-pi as shown in the plot.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one dimensional system with fixed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detailed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2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3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20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7.png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15.wmf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16.wmf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8.wmf"/><Relationship Id="rId2" Type="http://schemas.openxmlformats.org/officeDocument/2006/relationships/image" Target="../media/image2.png"/><Relationship Id="rId16" Type="http://schemas.openxmlformats.org/officeDocument/2006/relationships/image" Target="../media/image40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7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4.wmf"/><Relationship Id="rId7" Type="http://schemas.openxmlformats.org/officeDocument/2006/relationships/oleObject" Target="../embeddings/oleObject56.bin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9939" y="3810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18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Analysis of motion near equilibrium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Normal Mode Analysis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45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B3F7-0B2A-4655-ADAE-9BEDD39C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8E54-42F8-4AD0-A4BF-9DF0733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F1F51-B817-4553-ADDB-AEBBBDCF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1BD683-9550-49A7-8852-7BB96FF085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1625400" progId="Equation.DSMT4">
                  <p:embed/>
                </p:oleObj>
              </mc:Choice>
              <mc:Fallback>
                <p:oleObj name="Equation" r:id="rId2" imgW="2908080" imgH="1625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51BD683-9550-49A7-8852-7BB96FF085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DC2759-4AC4-4A88-B768-11946F8B38F7}"/>
              </a:ext>
            </a:extLst>
          </p:cNvPr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12326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0CEDCA-539B-49CD-8C2A-74D797058904}"/>
              </a:ext>
            </a:extLst>
          </p:cNvPr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B0787-D5A2-4157-A5FC-06A30488A061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D4DA7A-42CF-49FD-142F-B9B23745FB81}"/>
              </a:ext>
            </a:extLst>
          </p:cNvPr>
          <p:cNvSpPr txBox="1"/>
          <p:nvPr/>
        </p:nvSpPr>
        <p:spPr>
          <a:xfrm>
            <a:off x="4773993" y="1834985"/>
            <a:ext cx="4370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272703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66800" imgH="2590560" progId="Equation.3">
                  <p:embed/>
                </p:oleObj>
              </mc:Choice>
              <mc:Fallback>
                <p:oleObj name="数式" r:id="rId3" imgW="3466800" imgH="25905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696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4866585"/>
            <a:ext cx="1524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533400"/>
          <a:ext cx="6818312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2361960" progId="Equation.DSMT4">
                  <p:embed/>
                </p:oleObj>
              </mc:Choice>
              <mc:Fallback>
                <p:oleObj name="Equation" r:id="rId2" imgW="3022560" imgH="23619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818312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94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39800" imgH="1612800" progId="Equation.3">
                  <p:embed/>
                </p:oleObj>
              </mc:Choice>
              <mc:Fallback>
                <p:oleObj name="数式" r:id="rId3" imgW="2539800" imgH="1612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301083-459E-43C3-8B90-6FBC6B57B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03185"/>
            <a:ext cx="6095238" cy="45714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03763" y="5105400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105400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113" y="5410200"/>
            <a:ext cx="735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solution form remains correct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/>
              <a:t>∞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18334" y="-34960"/>
          <a:ext cx="3706813" cy="12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87520" imgH="774360" progId="Equation.DSMT4">
                  <p:embed/>
                </p:oleObj>
              </mc:Choice>
              <mc:Fallback>
                <p:oleObj name="Equation" r:id="rId6" imgW="2387520" imgH="774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334" y="-34960"/>
                        <a:ext cx="3706813" cy="12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1645766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596880" progId="Equation.DSMT4">
                  <p:embed/>
                </p:oleObj>
              </mc:Choice>
              <mc:Fallback>
                <p:oleObj name="Equation" r:id="rId8" imgW="812520" imgH="596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5766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65338" y="5600700"/>
          <a:ext cx="384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76440" imgH="647640" progId="Equation.DSMT4">
                  <p:embed/>
                </p:oleObj>
              </mc:Choice>
              <mc:Fallback>
                <p:oleObj name="Equation" r:id="rId10" imgW="2476440" imgH="6476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600700"/>
                        <a:ext cx="3846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44E34-DBF9-43FC-A904-31325D459C48}"/>
              </a:ext>
            </a:extLst>
          </p:cNvPr>
          <p:cNvSpPr txBox="1"/>
          <p:nvPr/>
        </p:nvSpPr>
        <p:spPr>
          <a:xfrm>
            <a:off x="7162800" y="914400"/>
            <a:ext cx="19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80886"/>
                </a:solidFill>
                <a:latin typeface="+mj-lt"/>
              </a:rPr>
              <a:t>N=6</a:t>
            </a:r>
          </a:p>
          <a:p>
            <a:r>
              <a:rPr lang="en-US" b="1" i="1" dirty="0">
                <a:solidFill>
                  <a:srgbClr val="0070C0"/>
                </a:solidFill>
                <a:latin typeface="+mj-lt"/>
              </a:rPr>
              <a:t>N=20</a:t>
            </a:r>
          </a:p>
        </p:txBody>
      </p:sp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" name="Group 20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89243" y="2393762"/>
          <a:ext cx="7016012" cy="409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6680" imgH="3035160" progId="Equation.DSMT4">
                  <p:embed/>
                </p:oleObj>
              </mc:Choice>
              <mc:Fallback>
                <p:oleObj name="Equation" r:id="rId10" imgW="5206680" imgH="30351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3" y="2393762"/>
                        <a:ext cx="7016012" cy="409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023567-D593-4351-821A-75D69B42A497}"/>
              </a:ext>
            </a:extLst>
          </p:cNvPr>
          <p:cNvSpPr txBox="1"/>
          <p:nvPr/>
        </p:nvSpPr>
        <p:spPr>
          <a:xfrm>
            <a:off x="6505723" y="273733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we are assuming that all masses and springs are identical here.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AE3CB-98AA-8BDC-2F12-C9A7ACFE7073}"/>
              </a:ext>
            </a:extLst>
          </p:cNvPr>
          <p:cNvSpPr txBox="1"/>
          <p:nvPr/>
        </p:nvSpPr>
        <p:spPr>
          <a:xfrm>
            <a:off x="3984750" y="4689339"/>
            <a:ext cx="4370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320398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D8CF0-5B18-4DEA-BD20-24D7CF5A1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938392"/>
            <a:ext cx="6648450" cy="4705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00600" y="5270679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70679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2447925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596880" progId="Equation.DSMT4">
                  <p:embed/>
                </p:oleObj>
              </mc:Choice>
              <mc:Fallback>
                <p:oleObj name="Equation" r:id="rId6" imgW="812520" imgH="596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47925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BB9CC9-162C-4ECD-A63B-0FEC29C7EE05}"/>
              </a:ext>
            </a:extLst>
          </p:cNvPr>
          <p:cNvSpPr txBox="1"/>
          <p:nvPr/>
        </p:nvSpPr>
        <p:spPr>
          <a:xfrm>
            <a:off x="24384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distinct values of </a:t>
            </a:r>
            <a:r>
              <a:rPr lang="en-US" sz="2400" i="1" dirty="0" err="1">
                <a:latin typeface="Symbol" panose="05050102010706020507" pitchFamily="18" charset="2"/>
              </a:rPr>
              <a:t>w</a:t>
            </a:r>
            <a:r>
              <a:rPr lang="en-US" sz="2400" i="1" baseline="-25000" dirty="0" err="1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(q)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AD4B1-7D66-4B80-BE74-BD9A4D3E1D9C}"/>
              </a:ext>
            </a:extLst>
          </p:cNvPr>
          <p:cNvSpPr txBox="1"/>
          <p:nvPr/>
        </p:nvSpPr>
        <p:spPr>
          <a:xfrm>
            <a:off x="7620000" y="518207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1FAC6-B9B8-4B40-AF95-EB1CA0501979}"/>
              </a:ext>
            </a:extLst>
          </p:cNvPr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for </a:t>
            </a:r>
            <a:r>
              <a:rPr lang="en-US" sz="2400" b="1" i="1" dirty="0">
                <a:latin typeface="+mj-lt"/>
              </a:rPr>
              <a:t>N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  </a:t>
            </a:r>
            <a:r>
              <a:rPr lang="en-US" sz="2400" b="1" i="1" dirty="0">
                <a:latin typeface="Symbol" panose="05050102010706020507" pitchFamily="18" charset="2"/>
              </a:rPr>
              <a:t>¥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, 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q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becomes a continuous variable within the range 0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+mj-lt"/>
                <a:sym typeface="Wingdings" panose="05000000000000000000" pitchFamily="2" charset="2"/>
              </a:rPr>
              <a:t>qa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.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8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0C43-8946-4C33-ADF7-A57854E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3BD0-FA62-4544-AD10-C1E80E0E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D6D7-5428-48F6-A9A3-36B2EF0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5AB169-AE42-7DA1-D163-5E0AF1551627}"/>
              </a:ext>
            </a:extLst>
          </p:cNvPr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9654834-7429-A739-E0D8-1DCF8D537B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41200" imgH="241200" progId="Equation.3">
                    <p:embed/>
                  </p:oleObj>
                </mc:Choice>
                <mc:Fallback>
                  <p:oleObj name="数式" r:id="rId2" imgW="241200" imgH="241200" progId="Equation.3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E9654834-7429-A739-E0D8-1DCF8D537B7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2D35DBCD-FE89-78BE-D1F3-E05DD18D10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77480" imgH="241200" progId="Equation.3">
                    <p:embed/>
                  </p:oleObj>
                </mc:Choice>
                <mc:Fallback>
                  <p:oleObj name="数式" r:id="rId4" imgW="177480" imgH="241200" progId="Equation.3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2D35DBCD-FE89-78BE-D1F3-E05DD18D10A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BA2A32EC-2BF2-AB9E-B1E8-AAD23927D0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241200" imgH="241200" progId="Equation.3">
                    <p:embed/>
                  </p:oleObj>
                </mc:Choice>
                <mc:Fallback>
                  <p:oleObj name="数式" r:id="rId6" imgW="241200" imgH="241200" progId="Equation.3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BA2A32EC-2BF2-AB9E-B1E8-AAD23927D0C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0C8042-A6E0-FBE8-F365-9D3BC5159B5A}"/>
                </a:ext>
              </a:extLst>
            </p:cNvPr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1" name="Picture 2">
                <a:extLst>
                  <a:ext uri="{FF2B5EF4-FFF2-40B4-BE49-F238E27FC236}">
                    <a16:creationId xmlns:a16="http://schemas.microsoft.com/office/drawing/2014/main" id="{AF749EEE-5C22-3F23-A29C-AF59976F45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ABFE0A7-2B4C-0839-387D-401FA6BC3FF9}"/>
                  </a:ext>
                </a:extLst>
              </p:cNvPr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F5AB9D4-EB43-76D8-AFC6-E32A042922FB}"/>
                  </a:ext>
                </a:extLst>
              </p:cNvPr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CBE9632-5CE9-B567-6A0E-C65CE487B342}"/>
                  </a:ext>
                </a:extLst>
              </p:cNvPr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F29011-383B-4E84-926F-BE1C7C7273B4}"/>
                  </a:ext>
                </a:extLst>
              </p:cNvPr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CE4D898-30A5-ECE6-5962-6083EE1EBC4D}"/>
                  </a:ext>
                </a:extLst>
              </p:cNvPr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19" name="Picture 2">
                  <a:extLst>
                    <a:ext uri="{FF2B5EF4-FFF2-40B4-BE49-F238E27FC236}">
                      <a16:creationId xmlns:a16="http://schemas.microsoft.com/office/drawing/2014/main" id="{FEBE614E-6FA0-747D-0913-C199FE19439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E1795B2F-91C9-6937-6FAC-E40C3881A7E6}"/>
                    </a:ext>
                  </a:extLst>
                </p:cNvPr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3FEF9644-8BEE-50BA-0A26-0BE449F862FA}"/>
                      </a:ext>
                    </a:extLst>
                  </p:cNvPr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A2CFCA7-1A3D-DEE9-A5DA-A37B6BEEDB4C}"/>
                      </a:ext>
                    </a:extLst>
                  </p:cNvPr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7" name="Picture 2">
                <a:extLst>
                  <a:ext uri="{FF2B5EF4-FFF2-40B4-BE49-F238E27FC236}">
                    <a16:creationId xmlns:a16="http://schemas.microsoft.com/office/drawing/2014/main" id="{F568E0A2-A6AE-3049-0667-DF3416622A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">
                <a:extLst>
                  <a:ext uri="{FF2B5EF4-FFF2-40B4-BE49-F238E27FC236}">
                    <a16:creationId xmlns:a16="http://schemas.microsoft.com/office/drawing/2014/main" id="{E304DB62-63F1-A35A-C21D-BC07221FA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373A7FC-130C-AAB1-B477-6912CC0C09CA}"/>
              </a:ext>
            </a:extLst>
          </p:cNvPr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208617-5A0B-34D4-180F-5322AFC0FE2D}"/>
              </a:ext>
            </a:extLst>
          </p:cNvPr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560C7-BAF4-CFF0-344E-EE4ABD823D1C}"/>
              </a:ext>
            </a:extLst>
          </p:cNvPr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74504DF-8DB4-1D0A-7643-BDC7DF7867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602" y="2408290"/>
          <a:ext cx="8686800" cy="2587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59520" imgH="2070000" progId="Equation.DSMT4">
                  <p:embed/>
                </p:oleObj>
              </mc:Choice>
              <mc:Fallback>
                <p:oleObj name="Equation" r:id="rId9" imgW="6959520" imgH="20700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A74504DF-8DB4-1D0A-7643-BDC7DF7867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02" y="2408290"/>
                        <a:ext cx="8686800" cy="2587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A26E89C-0918-DE4A-C1AF-5869447CEF27}"/>
              </a:ext>
            </a:extLst>
          </p:cNvPr>
          <p:cNvSpPr txBox="1"/>
          <p:nvPr/>
        </p:nvSpPr>
        <p:spPr>
          <a:xfrm>
            <a:off x="-76200" y="521397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there are an infinite number of normal mode frequencies!</a:t>
            </a:r>
          </a:p>
          <a:p>
            <a:r>
              <a:rPr lang="en-US" sz="2400" dirty="0">
                <a:latin typeface="+mj-lt"/>
              </a:rPr>
              <a:t>    Does this make sense?</a:t>
            </a:r>
          </a:p>
          <a:p>
            <a:r>
              <a:rPr lang="en-US" sz="2400" dirty="0">
                <a:latin typeface="+mj-lt"/>
              </a:rPr>
              <a:t>        (A) Yes                         (B) No</a:t>
            </a:r>
          </a:p>
        </p:txBody>
      </p:sp>
    </p:spTree>
    <p:extLst>
      <p:ext uri="{BB962C8B-B14F-4D97-AF65-F5344CB8AC3E}">
        <p14:creationId xmlns:p14="http://schemas.microsoft.com/office/powerpoint/2010/main" val="88890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06C860-9354-C9C8-0C61-3C0BEF07D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726033" cy="44895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F7AB82-D681-4B52-7E2D-DEB108918DAA}"/>
              </a:ext>
            </a:extLst>
          </p:cNvPr>
          <p:cNvSpPr/>
          <p:nvPr/>
        </p:nvSpPr>
        <p:spPr>
          <a:xfrm>
            <a:off x="381000" y="3048000"/>
            <a:ext cx="8610600" cy="365125"/>
          </a:xfrm>
          <a:prstGeom prst="rect">
            <a:avLst/>
          </a:prstGeom>
          <a:solidFill>
            <a:srgbClr val="00B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9481F-C2D5-D5E9-4CA8-E911FE6B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AEA00-6A0F-6DEE-69BF-54D14167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C6C86-A8A3-E144-FC6F-593D49F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0D41C3-3C50-AEC9-02CD-7DA3F338B51A}"/>
              </a:ext>
            </a:extLst>
          </p:cNvPr>
          <p:cNvGrpSpPr/>
          <p:nvPr/>
        </p:nvGrpSpPr>
        <p:grpSpPr>
          <a:xfrm>
            <a:off x="2654474" y="1015652"/>
            <a:ext cx="4322788" cy="686681"/>
            <a:chOff x="228600" y="1032805"/>
            <a:chExt cx="4322788" cy="68668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F8967E01-9F34-04DE-D31C-BB78D24786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7855853-E539-AAD9-85E1-80EF52750B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2A559C1-C215-BBDB-F65B-C93BD8B6E162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EB3D7EE4-6A98-1060-50A8-FFBEC2C19B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40F2D38-B8FA-C751-9DAC-027E9C117AFC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302486D9-FD81-5FCE-D392-D2ADC4A56DE8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A0A7A44-807C-88F4-F7E7-42E7A9C8FC77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E3C9A5-4EA0-7267-500D-A08143AF160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D797C8-5E56-79A8-1583-9CC334C0938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3BE24F-1C73-E208-7469-E407F7AC6C5B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399290-2702-83F5-D6C7-BCEB81C00419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49CD69C0-10F8-A84A-5B55-C6338C422F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5EB61E-5D8D-EA0F-6457-45D6859E644F}"/>
              </a:ext>
            </a:extLst>
          </p:cNvPr>
          <p:cNvGrpSpPr/>
          <p:nvPr/>
        </p:nvGrpSpPr>
        <p:grpSpPr>
          <a:xfrm>
            <a:off x="228600" y="1032805"/>
            <a:ext cx="4322788" cy="686681"/>
            <a:chOff x="228600" y="1032805"/>
            <a:chExt cx="4322788" cy="686681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80A0C531-CDC8-A537-F8E7-16834E9501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30C6801-DA0D-34B2-5E5A-4F40AAEE3DEF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C3FF0587-9E5D-FBCA-17ED-8D1FB1C6D2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9D59166-8324-D657-2266-DA467E43E920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124B947-53B5-916B-B783-102076E73163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6FD47B3-964D-36C4-1492-633AE126E5F6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EADF53-1F0F-71F8-93B9-856BCCE77523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F92A65-CB2E-0C72-0D1A-EA79245F3DB5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FCB2FF-50BD-6392-AF0C-A858030F51B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A7B8A64A-9518-35CA-8690-B9289434F1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169F1982-6CC8-3C5D-1376-DE32F6E8E7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C59F03-3804-80C6-CC5F-1BCB242FF110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A179299-179C-B79D-334F-5EC45B5D8A46}"/>
              </a:ext>
            </a:extLst>
          </p:cNvPr>
          <p:cNvSpPr txBox="1"/>
          <p:nvPr/>
        </p:nvSpPr>
        <p:spPr>
          <a:xfrm>
            <a:off x="114300" y="228600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infinite  system of masses and springs now with two kinds of masses: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97C1F471-AE96-0C3A-6CD9-5B738D6BB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988" y="2590800"/>
          <a:ext cx="6791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57200" progId="Equation.DSMT4">
                  <p:embed/>
                </p:oleObj>
              </mc:Choice>
              <mc:Fallback>
                <p:oleObj name="Equation" r:id="rId3" imgW="3009600" imgH="4572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97C1F471-AE96-0C3A-6CD9-5B738D6BB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590800"/>
                        <a:ext cx="67913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E5D16E64-D7D3-FF6D-498B-33992971E2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037" y="4021138"/>
          <a:ext cx="87423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873240" imgH="634680" progId="Equation.3">
                  <p:embed/>
                </p:oleObj>
              </mc:Choice>
              <mc:Fallback>
                <p:oleObj name="数式" r:id="rId5" imgW="3873240" imgH="634680" progId="Equation.3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E5D16E64-D7D3-FF6D-498B-33992971E2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4021138"/>
                        <a:ext cx="8742363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ADC03F3E-06DE-C3CB-7E34-1BE498ED71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2" y="18161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77480" imgH="241200" progId="Equation.3">
                  <p:embed/>
                </p:oleObj>
              </mc:Choice>
              <mc:Fallback>
                <p:oleObj name="数式" r:id="rId7" imgW="177480" imgH="241200" progId="Equation.3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ADC03F3E-06DE-C3CB-7E34-1BE498ED71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2" y="18161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2189EFA-50A3-C4DC-A138-DCC22636A1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9163" y="18288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77480" imgH="241200" progId="Equation.3">
                  <p:embed/>
                </p:oleObj>
              </mc:Choice>
              <mc:Fallback>
                <p:oleObj name="数式" r:id="rId9" imgW="177480" imgH="241200" progId="Equation.3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22189EFA-50A3-C4DC-A138-DCC22636A1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8288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9D19B1D-71F1-D4E6-FF57-B487815CF8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1838" y="18161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D9D19B1D-71F1-D4E6-FF57-B487815CF8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8161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822A5B66-D0D7-553B-BF0E-66CFA61EA3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6925" y="18288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241200" imgH="241200" progId="Equation.3">
                  <p:embed/>
                </p:oleObj>
              </mc:Choice>
              <mc:Fallback>
                <p:oleObj name="数式" r:id="rId13" imgW="241200" imgH="241200" progId="Equation.3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822A5B66-D0D7-553B-BF0E-66CFA61EA3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8288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826245C2-3FAF-F627-BBD1-D0EE05E78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3113" y="18288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5" imgW="253800" imgH="241200" progId="Equation.3">
                  <p:embed/>
                </p:oleObj>
              </mc:Choice>
              <mc:Fallback>
                <p:oleObj name="数式" r:id="rId15" imgW="253800" imgH="241200" progId="Equation.3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826245C2-3FAF-F627-BBD1-D0EE05E78B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8288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805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A750A-926C-8785-65FA-5451B53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4AA2A-913A-7C09-24A8-ABC5693A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33EBE-2A43-5944-2575-AE150796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53D242-959D-F577-06F3-8F7E4154F5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28600"/>
          <a:ext cx="8742363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73240" imgH="2133360" progId="Equation.3">
                  <p:embed/>
                </p:oleObj>
              </mc:Choice>
              <mc:Fallback>
                <p:oleObj name="数式" r:id="rId2" imgW="3873240" imgH="213336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953D242-959D-F577-06F3-8F7E4154F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742363" cy="482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1FD702-83C5-5BC2-FA8A-0BFC34245A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738" y="5157788"/>
          <a:ext cx="47005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82600" imgH="482400" progId="Equation.3">
                  <p:embed/>
                </p:oleObj>
              </mc:Choice>
              <mc:Fallback>
                <p:oleObj name="数式" r:id="rId4" imgW="2082600" imgH="48240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F1FD702-83C5-5BC2-FA8A-0BFC34245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157788"/>
                        <a:ext cx="470058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2625F05-ED39-9DBF-EFF6-1E3D8A60D331}"/>
              </a:ext>
            </a:extLst>
          </p:cNvPr>
          <p:cNvSpPr txBox="1"/>
          <p:nvPr/>
        </p:nvSpPr>
        <p:spPr>
          <a:xfrm>
            <a:off x="3657600" y="352848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2qa is an unknown parameter.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41D97-433B-A4C9-27F8-9211F459D393}"/>
              </a:ext>
            </a:extLst>
          </p:cNvPr>
          <p:cNvSpPr txBox="1"/>
          <p:nvPr/>
        </p:nvSpPr>
        <p:spPr>
          <a:xfrm>
            <a:off x="5454650" y="4325613"/>
            <a:ext cx="3571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form seem reasonable?</a:t>
            </a:r>
          </a:p>
        </p:txBody>
      </p:sp>
    </p:spTree>
    <p:extLst>
      <p:ext uri="{BB962C8B-B14F-4D97-AF65-F5344CB8AC3E}">
        <p14:creationId xmlns:p14="http://schemas.microsoft.com/office/powerpoint/2010/main" val="349895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A91AB-CF46-4601-7D32-FAA1A888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0DACB-57B8-E35D-3A69-CD9105ED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96731-4E67-EA6B-AD84-CBCBB9C8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23125-8DF8-94AB-E323-9B86EF5BFCA9}"/>
              </a:ext>
            </a:extLst>
          </p:cNvPr>
          <p:cNvSpPr txBox="1"/>
          <p:nvPr/>
        </p:nvSpPr>
        <p:spPr>
          <a:xfrm>
            <a:off x="4572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notation --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5C0B9A0-5BB4-522C-FF3A-4EED9C25A601}"/>
              </a:ext>
            </a:extLst>
          </p:cNvPr>
          <p:cNvGrpSpPr/>
          <p:nvPr/>
        </p:nvGrpSpPr>
        <p:grpSpPr>
          <a:xfrm>
            <a:off x="3111674" y="1549052"/>
            <a:ext cx="4322788" cy="686681"/>
            <a:chOff x="228600" y="1032805"/>
            <a:chExt cx="4322788" cy="686681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D83A53C7-D2E3-7666-3DA9-53D4A8CD9A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D9229C0-4FA0-85E7-F804-1C822B0CB1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4A2DC36-9074-C627-52A1-29803BEE97B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C5B5C30-7042-2A18-B931-40E8525AC2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7581680-5C29-ED6E-9681-5A2B454B2E2A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6AD55E03-A273-B783-F83E-E3D818FBC21F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1DA5A4-6729-861C-5D46-1C134CB14C45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881C72A-AA42-49A0-E633-DB10C683B23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592175-9C36-045A-9E63-6E9053A7D867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EA622A-29EE-3649-857F-662A790E5E9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3FDB29-4A87-8F60-9EAD-2C0DE32E16C4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2DD4B033-2140-EAFB-01AA-7E44033CA8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B7C248-1D8A-90B5-8E2C-528815C08076}"/>
              </a:ext>
            </a:extLst>
          </p:cNvPr>
          <p:cNvGrpSpPr/>
          <p:nvPr/>
        </p:nvGrpSpPr>
        <p:grpSpPr>
          <a:xfrm>
            <a:off x="685800" y="1566205"/>
            <a:ext cx="4322788" cy="686681"/>
            <a:chOff x="228600" y="1032805"/>
            <a:chExt cx="4322788" cy="686681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65F8E54E-3425-A1BF-2DC7-D377183C09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EE940F0-C02C-309B-72AC-7F8F5EC44D9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8" name="Picture 2">
                <a:extLst>
                  <a:ext uri="{FF2B5EF4-FFF2-40B4-BE49-F238E27FC236}">
                    <a16:creationId xmlns:a16="http://schemas.microsoft.com/office/drawing/2014/main" id="{4CC05942-90DC-7B45-1B64-0374CC7BDA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95EF271-8828-E70A-C085-F3E5C44C2793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283254A8-536C-22AE-A1EF-0275DFB103BD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FF7BB02-EBB9-6689-F3CD-EBBDA23BCFC1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A939C8A-CF0F-AE7D-4ECE-41FE5AF25938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8861323-F97B-BCC3-0252-7EF6A287FD0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A07FF2-F98D-27F0-9447-CE52335D2536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7D9D5EA7-A0C7-4588-DDE4-F8D267F0A6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C0C313C4-C32C-D925-7134-589BBE57F1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BA8A82D-6A0B-9E5F-3F67-52B7E68FF097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DE7197A1-D24E-D234-B877-1AF24D7A0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3362" y="23495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77480" imgH="241200" progId="Equation.3">
                  <p:embed/>
                </p:oleObj>
              </mc:Choice>
              <mc:Fallback>
                <p:oleObj name="数式" r:id="rId3" imgW="177480" imgH="241200" progId="Equation.3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DE7197A1-D24E-D234-B877-1AF24D7A0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2" y="23495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2564DDFA-5132-8F4F-33E9-4C03A79478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6363" y="23622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7480" imgH="241200" progId="Equation.3">
                  <p:embed/>
                </p:oleObj>
              </mc:Choice>
              <mc:Fallback>
                <p:oleObj name="数式" r:id="rId5" imgW="177480" imgH="241200" progId="Equation.3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2564DDFA-5132-8F4F-33E9-4C03A79478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3622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D59BD645-2810-24F0-09B9-3B602B54A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9038" y="23495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53800" imgH="241200" progId="Equation.3">
                  <p:embed/>
                </p:oleObj>
              </mc:Choice>
              <mc:Fallback>
                <p:oleObj name="数式" r:id="rId7" imgW="253800" imgH="241200" progId="Equation.3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D59BD645-2810-24F0-09B9-3B602B54AA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3495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53342C5-399A-19F5-201B-191F58440D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4125" y="23622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241200" imgH="241200" progId="Equation.3">
                  <p:embed/>
                </p:oleObj>
              </mc:Choice>
              <mc:Fallback>
                <p:oleObj name="数式" r:id="rId9" imgW="241200" imgH="241200" progId="Equation.3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253342C5-399A-19F5-201B-191F58440D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23622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C4FA4152-5144-FC87-6884-4DA0DB6D1A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0313" y="23622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C4FA4152-5144-FC87-6884-4DA0DB6D1A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3622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1C6B8E4B-04C7-66E7-53AC-284E0BAF7C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824" y="3075505"/>
          <a:ext cx="4293921" cy="226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800" imgH="736560" progId="Equation.DSMT4">
                  <p:embed/>
                </p:oleObj>
              </mc:Choice>
              <mc:Fallback>
                <p:oleObj name="Equation" r:id="rId13" imgW="1396800" imgH="73656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1C6B8E4B-04C7-66E7-53AC-284E0BAF7C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24" y="3075505"/>
                        <a:ext cx="4293921" cy="226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348D7E2F-FCE9-2A81-54E1-18E4963A2E57}"/>
              </a:ext>
            </a:extLst>
          </p:cNvPr>
          <p:cNvSpPr txBox="1"/>
          <p:nvPr/>
        </p:nvSpPr>
        <p:spPr>
          <a:xfrm>
            <a:off x="5200756" y="3429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Using 2qa as our unknown parameter is a convenient choice so that we can easily relate our solution to the m=M case.</a:t>
            </a:r>
          </a:p>
        </p:txBody>
      </p:sp>
    </p:spTree>
    <p:extLst>
      <p:ext uri="{BB962C8B-B14F-4D97-AF65-F5344CB8AC3E}">
        <p14:creationId xmlns:p14="http://schemas.microsoft.com/office/powerpoint/2010/main" val="116760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622DD-BDAA-F4B5-0C19-EC19D22E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8F907-9A2D-3DBA-EACF-9A8864C5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FBCAE-1250-7CFE-3F04-7C2B83DE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3B20A7-FDC3-FE99-115D-63B747D698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7675" y="381000"/>
          <a:ext cx="58197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77960" imgH="1168200" progId="Equation.3">
                  <p:embed/>
                </p:oleObj>
              </mc:Choice>
              <mc:Fallback>
                <p:oleObj name="数式" r:id="rId2" imgW="2577960" imgH="1168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23B20A7-FDC3-FE99-115D-63B747D698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1000"/>
                        <a:ext cx="58197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C527DCC-7B9B-67C9-10E5-8173AD9C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" y="3100387"/>
            <a:ext cx="58864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2505B6-2C26-2826-2F16-DBCB084EBAD5}"/>
              </a:ext>
            </a:extLst>
          </p:cNvPr>
          <p:cNvSpPr txBox="1"/>
          <p:nvPr/>
        </p:nvSpPr>
        <p:spPr>
          <a:xfrm>
            <a:off x="304800" y="4419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41D36F-6BC8-3C55-C482-6874275FC574}"/>
              </a:ext>
            </a:extLst>
          </p:cNvPr>
          <p:cNvSpPr txBox="1"/>
          <p:nvPr/>
        </p:nvSpPr>
        <p:spPr>
          <a:xfrm>
            <a:off x="5667375" y="5939135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qa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>
                <a:latin typeface="Symbol" pitchFamily="18" charset="2"/>
              </a:rPr>
              <a:t>p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4715FED-DDF5-DAA8-EFB8-B3E82D1B15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228975"/>
          <a:ext cx="10620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177480" progId="Equation.3">
                  <p:embed/>
                </p:oleObj>
              </mc:Choice>
              <mc:Fallback>
                <p:oleObj name="数式" r:id="rId5" imgW="469800" imgH="177480" progId="Equation.3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4715FED-DDF5-DAA8-EFB8-B3E82D1B15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28975"/>
                        <a:ext cx="106203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2A067C-E841-5703-8FDC-3CD9317E95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1362" y="4648200"/>
          <a:ext cx="10620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469800" imgH="177480" progId="Equation.3">
                  <p:embed/>
                </p:oleObj>
              </mc:Choice>
              <mc:Fallback>
                <p:oleObj name="数式" r:id="rId7" imgW="469800" imgH="177480" progId="Equation.3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02A067C-E841-5703-8FDC-3CD9317E9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2" y="4648200"/>
                        <a:ext cx="10620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9D06E9-DDE3-1DE8-1E24-BE9C5874B6C3}"/>
              </a:ext>
            </a:extLst>
          </p:cNvPr>
          <p:cNvCxnSpPr/>
          <p:nvPr/>
        </p:nvCxnSpPr>
        <p:spPr>
          <a:xfrm flipV="1">
            <a:off x="3505200" y="4495800"/>
            <a:ext cx="51816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248FF6-3017-8C9E-4C0D-5A459A11304B}"/>
              </a:ext>
            </a:extLst>
          </p:cNvPr>
          <p:cNvCxnSpPr/>
          <p:nvPr/>
        </p:nvCxnSpPr>
        <p:spPr>
          <a:xfrm flipH="1" flipV="1">
            <a:off x="2971800" y="38100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7818A2-97E9-8DB9-8891-BFD0BC494045}"/>
              </a:ext>
            </a:extLst>
          </p:cNvPr>
          <p:cNvCxnSpPr/>
          <p:nvPr/>
        </p:nvCxnSpPr>
        <p:spPr>
          <a:xfrm flipH="1">
            <a:off x="3505200" y="35052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5A9973-6247-5907-ECA3-8B4DE6B18E3B}"/>
              </a:ext>
            </a:extLst>
          </p:cNvPr>
          <p:cNvCxnSpPr/>
          <p:nvPr/>
        </p:nvCxnSpPr>
        <p:spPr>
          <a:xfrm>
            <a:off x="3962400" y="3505200"/>
            <a:ext cx="381000" cy="800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64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6B846-D3B9-297E-4CDA-0197F15C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998AF-8D82-75EF-6A25-82235F10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2330F-9F90-9FCA-B1A1-91C208D9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29665-989E-CBAD-6061-CF6D83B2F86E}"/>
              </a:ext>
            </a:extLst>
          </p:cNvPr>
          <p:cNvSpPr txBox="1"/>
          <p:nvPr/>
        </p:nvSpPr>
        <p:spPr>
          <a:xfrm>
            <a:off x="457200" y="457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time –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Extension of these ideas to 2 and 3 dimensions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Extension of these ideas to continuous elastic media.</a:t>
            </a:r>
          </a:p>
        </p:txBody>
      </p:sp>
    </p:spTree>
    <p:extLst>
      <p:ext uri="{BB962C8B-B14F-4D97-AF65-F5344CB8AC3E}">
        <p14:creationId xmlns:p14="http://schemas.microsoft.com/office/powerpoint/2010/main" val="187315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865C1-38E8-C1EC-B539-A48426BD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1E943-A06A-EDF4-6492-79F7650A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F1553-6AF6-A92D-155A-FDADAF78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23731F-9847-0175-EF3F-548E4181E31C}"/>
              </a:ext>
            </a:extLst>
          </p:cNvPr>
          <p:cNvGrpSpPr/>
          <p:nvPr/>
        </p:nvGrpSpPr>
        <p:grpSpPr>
          <a:xfrm>
            <a:off x="533400" y="1585912"/>
            <a:ext cx="6096000" cy="2833688"/>
            <a:chOff x="533400" y="457200"/>
            <a:chExt cx="6096000" cy="283368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111A16-885B-56B9-2D42-2675E3878A1D}"/>
                </a:ext>
              </a:extLst>
            </p:cNvPr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032A94-EDCE-C1E2-8D44-2F7A93B4625A}"/>
                  </a:ext>
                </a:extLst>
              </p:cNvPr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C4CD351-966A-3FCB-B919-D5FF24BA3728}"/>
                  </a:ext>
                </a:extLst>
              </p:cNvPr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9" name="Picture 2">
                  <a:extLst>
                    <a:ext uri="{FF2B5EF4-FFF2-40B4-BE49-F238E27FC236}">
                      <a16:creationId xmlns:a16="http://schemas.microsoft.com/office/drawing/2014/main" id="{BFE4DCA0-1CFC-7DEC-E7C4-F839DECB812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4DE954B2-54A0-B22F-F346-5BACC7DC56A0}"/>
                    </a:ext>
                  </a:extLst>
                </p:cNvPr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A48BF698-1860-4B7A-2554-04C88B9F7557}"/>
                    </a:ext>
                  </a:extLst>
                </p:cNvPr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F2FE26D9-B008-E8B4-7825-CE214415FCD6}"/>
                    </a:ext>
                  </a:extLst>
                </p:cNvPr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3" name="Picture 2">
                  <a:extLst>
                    <a:ext uri="{FF2B5EF4-FFF2-40B4-BE49-F238E27FC236}">
                      <a16:creationId xmlns:a16="http://schemas.microsoft.com/office/drawing/2014/main" id="{A7F79894-2865-2C3F-2FE0-57CBD30A39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DDA4FBD-0DFF-2761-C4E0-D6E281C924BA}"/>
                  </a:ext>
                </a:extLst>
              </p:cNvPr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58862F5-DFDA-BAB1-AFEC-BBBF6134D4CF}"/>
                  </a:ext>
                </a:extLst>
              </p:cNvPr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0ABF581-014B-514E-5610-194269E80216}"/>
                  </a:ext>
                </a:extLst>
              </p:cNvPr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F81D8F6-C1D7-A6DF-238F-723FD9D93064}"/>
                  </a:ext>
                </a:extLst>
              </p:cNvPr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6" name="Object 15">
                <a:extLst>
                  <a:ext uri="{FF2B5EF4-FFF2-40B4-BE49-F238E27FC236}">
                    <a16:creationId xmlns:a16="http://schemas.microsoft.com/office/drawing/2014/main" id="{EA629B5B-17EA-F906-5C25-675AB6E7C5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1719961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3" imgW="177480" imgH="228600" progId="Equation.3">
                      <p:embed/>
                    </p:oleObj>
                  </mc:Choice>
                  <mc:Fallback>
                    <p:oleObj name="数式" r:id="rId3" imgW="177480" imgH="228600" progId="Equation.3">
                      <p:embed/>
                      <p:pic>
                        <p:nvPicPr>
                          <p:cNvPr id="19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>
                <a:extLst>
                  <a:ext uri="{FF2B5EF4-FFF2-40B4-BE49-F238E27FC236}">
                    <a16:creationId xmlns:a16="http://schemas.microsoft.com/office/drawing/2014/main" id="{7B9E9638-5466-D3E7-69E0-71DA0761FB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3315373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5" imgW="177480" imgH="228600" progId="Equation.3">
                      <p:embed/>
                    </p:oleObj>
                  </mc:Choice>
                  <mc:Fallback>
                    <p:oleObj name="数式" r:id="rId5" imgW="177480" imgH="228600" progId="Equation.3">
                      <p:embed/>
                      <p:pic>
                        <p:nvPicPr>
                          <p:cNvPr id="21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>
                <a:extLst>
                  <a:ext uri="{FF2B5EF4-FFF2-40B4-BE49-F238E27FC236}">
                    <a16:creationId xmlns:a16="http://schemas.microsoft.com/office/drawing/2014/main" id="{56CC1932-6748-1429-1FBC-3C65590ADC2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5046069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7" imgW="177480" imgH="241200" progId="Equation.3">
                      <p:embed/>
                    </p:oleObj>
                  </mc:Choice>
                  <mc:Fallback>
                    <p:oleObj name="数式" r:id="rId7" imgW="177480" imgH="241200" progId="Equation.3">
                      <p:embed/>
                      <p:pic>
                        <p:nvPicPr>
                          <p:cNvPr id="22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FF9C01-4F52-189A-4495-8AFE04CD7BB7}"/>
                </a:ext>
              </a:extLst>
            </p:cNvPr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B06845-4827-6795-5216-F56D6A8FF76E}"/>
                </a:ext>
              </a:extLst>
            </p:cNvPr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8116C8-5D48-F8A1-741F-622BB50C709D}"/>
                </a:ext>
              </a:extLst>
            </p:cNvPr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B576A2A-AB7B-6ACE-C39A-766D0AF18346}"/>
              </a:ext>
            </a:extLst>
          </p:cNvPr>
          <p:cNvSpPr txBox="1"/>
          <p:nvPr/>
        </p:nvSpPr>
        <p:spPr>
          <a:xfrm>
            <a:off x="304801" y="118162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Coupled oscillators --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DA90D6-31A2-6792-22E1-533002240B92}"/>
              </a:ext>
            </a:extLst>
          </p:cNvPr>
          <p:cNvSpPr txBox="1"/>
          <p:nvPr/>
        </p:nvSpPr>
        <p:spPr>
          <a:xfrm>
            <a:off x="228600" y="381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last time – example of system near equilibrium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68E54608-8CAE-470D-4DE1-0C6704E50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241239"/>
              </p:ext>
            </p:extLst>
          </p:nvPr>
        </p:nvGraphicFramePr>
        <p:xfrm>
          <a:off x="1257117" y="4495023"/>
          <a:ext cx="6967401" cy="1861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17560" imgH="939600" progId="Equation.DSMT4">
                  <p:embed/>
                </p:oleObj>
              </mc:Choice>
              <mc:Fallback>
                <p:oleObj name="Equation" r:id="rId9" imgW="35175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57117" y="4495023"/>
                        <a:ext cx="6967401" cy="1861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82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32946"/>
              </p:ext>
            </p:extLst>
          </p:nvPr>
        </p:nvGraphicFramePr>
        <p:xfrm>
          <a:off x="487363" y="1146175"/>
          <a:ext cx="6018212" cy="4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14600" imgH="1930320" progId="Equation.DSMT4">
                  <p:embed/>
                </p:oleObj>
              </mc:Choice>
              <mc:Fallback>
                <p:oleObj name="Equation" r:id="rId3" imgW="2514600" imgH="1930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146175"/>
                        <a:ext cx="6018212" cy="456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88C4E6-DB0A-8223-742D-B56C79778C44}"/>
              </a:ext>
            </a:extLst>
          </p:cNvPr>
          <p:cNvSpPr txBox="1"/>
          <p:nvPr/>
        </p:nvSpPr>
        <p:spPr>
          <a:xfrm>
            <a:off x="1524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using linear algebra methods</a:t>
            </a:r>
          </a:p>
        </p:txBody>
      </p:sp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E7C56-586C-43B4-9D5F-5A84834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826C9-5F1C-409F-B315-B5ADC72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3CEC-182B-4B6D-93D7-F411608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E4A522-0184-4ECB-84C5-A32284A01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295280" progId="Equation.DSMT4">
                  <p:embed/>
                </p:oleObj>
              </mc:Choice>
              <mc:Fallback>
                <p:oleObj name="Equation" r:id="rId2" imgW="3886200" imgH="12952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AE4A522-0184-4ECB-84C5-A32284A018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29C46A-6D85-4EAC-928B-4D255806A0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1904760" progId="Equation.DSMT4">
                  <p:embed/>
                </p:oleObj>
              </mc:Choice>
              <mc:Fallback>
                <p:oleObj name="Equation" r:id="rId4" imgW="4457520" imgH="1904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729C46A-6D85-4EAC-928B-4D255806A0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8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1EE18-9A7B-44B1-BB3B-1765BCE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C4F2-8759-4817-B2CB-3535ED31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F6799-BD3F-4B22-A3C2-E671E817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19B18-5B9F-4D92-B4C8-5A2593B94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2997000" progId="Equation.DSMT4">
                  <p:embed/>
                </p:oleObj>
              </mc:Choice>
              <mc:Fallback>
                <p:oleObj name="Equation" r:id="rId2" imgW="422892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D19B18-5B9F-4D92-B4C8-5A2593B94F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0402B6-1384-4E65-933D-CF869392D460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0197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2539800" progId="Equation.3">
                  <p:embed/>
                </p:oleObj>
              </mc:Choice>
              <mc:Fallback>
                <p:oleObj name="数式" r:id="rId2" imgW="3492360" imgH="2539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537324" y="2993535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2993535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37324" y="3982354"/>
          <a:ext cx="8149476" cy="234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46440" imgH="1307880" progId="Equation.DSMT4">
                  <p:embed/>
                </p:oleObj>
              </mc:Choice>
              <mc:Fallback>
                <p:oleObj name="Equation" r:id="rId12" imgW="4546440" imgH="13078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3982354"/>
                        <a:ext cx="8149476" cy="2349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396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11025</TotalTime>
  <Words>737</Words>
  <Application>Microsoft Office PowerPoint</Application>
  <PresentationFormat>On-screen Show (4:3)</PresentationFormat>
  <Paragraphs>177</Paragraphs>
  <Slides>24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Office Theme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614</cp:revision>
  <cp:lastPrinted>2019-09-25T05:27:53Z</cp:lastPrinted>
  <dcterms:created xsi:type="dcterms:W3CDTF">2012-01-10T18:32:24Z</dcterms:created>
  <dcterms:modified xsi:type="dcterms:W3CDTF">2024-10-03T15:15:22Z</dcterms:modified>
</cp:coreProperties>
</file>