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0"/>
  </p:notesMasterIdLst>
  <p:handoutMasterIdLst>
    <p:handoutMasterId r:id="rId31"/>
  </p:handoutMasterIdLst>
  <p:sldIdLst>
    <p:sldId id="296" r:id="rId3"/>
    <p:sldId id="354" r:id="rId4"/>
    <p:sldId id="355" r:id="rId5"/>
    <p:sldId id="356" r:id="rId6"/>
    <p:sldId id="361" r:id="rId7"/>
    <p:sldId id="357" r:id="rId8"/>
    <p:sldId id="358" r:id="rId9"/>
    <p:sldId id="359" r:id="rId10"/>
    <p:sldId id="360" r:id="rId11"/>
    <p:sldId id="379" r:id="rId12"/>
    <p:sldId id="380" r:id="rId13"/>
    <p:sldId id="362" r:id="rId14"/>
    <p:sldId id="363" r:id="rId15"/>
    <p:sldId id="364" r:id="rId16"/>
    <p:sldId id="365" r:id="rId17"/>
    <p:sldId id="366" r:id="rId18"/>
    <p:sldId id="367" r:id="rId19"/>
    <p:sldId id="368" r:id="rId20"/>
    <p:sldId id="369" r:id="rId21"/>
    <p:sldId id="370" r:id="rId22"/>
    <p:sldId id="371" r:id="rId23"/>
    <p:sldId id="372" r:id="rId24"/>
    <p:sldId id="373" r:id="rId25"/>
    <p:sldId id="374" r:id="rId26"/>
    <p:sldId id="376" r:id="rId27"/>
    <p:sldId id="377" r:id="rId28"/>
    <p:sldId id="378" r:id="rId29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3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6" autoAdjust="0"/>
    <p:restoredTop sz="91228" autoAdjust="0"/>
  </p:normalViewPr>
  <p:slideViewPr>
    <p:cSldViewPr>
      <p:cViewPr varScale="1">
        <p:scale>
          <a:sx n="76" d="100"/>
          <a:sy n="76" d="100"/>
        </p:scale>
        <p:origin x="92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2" d="100"/>
        <a:sy n="32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94727C-8B30-4386-9703-61EF7B04C9A7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357BCF-F272-4C79-9BBA-DF21EFA30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87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10/7/2024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1276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Results from Maple.     We have 6 eigenvalues and 3 non-zero modes for this case.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472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5654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equations for extended systems.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5270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More </a:t>
            </a:r>
            <a:r>
              <a:rPr lang="en-US" dirty="0" err="1"/>
              <a:t>euqations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473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More equations.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7898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Interesting extensions to a 3-dimensional crystalline system.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1338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Results of normal modes from experiment and simulations for face centered cubic Al (left) and Ni (right).    Interestingly, the phonon frequency patterns are similar for these very different materials.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3833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Another example – diamond.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1179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Results for diamond from simulation </a:t>
            </a:r>
            <a:r>
              <a:rPr lang="en-US"/>
              <a:t>and experiment.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5150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175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7383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6124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Returning to the finite systems,   consider equilibria in two dimensions as shown.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3767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Specifically, we will consider 3 masses in an equilateral triangle configuration as shown.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4174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need to consider displacements from equilibrium in the x-y plane.   Keeping only linear terms in the displacements we wind up with a simple relationship to analyze.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1404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4476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need to consider displacements from equilibrium in the x-y plane.   Keeping only linear terms in the displacements we wind up with a simple relationship to analyze.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7867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Analyzing the 3 displacements for the equilateral triangle geometry, we find these equations.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8244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results is a 6x6 matrix problem to find eigenvalues and eigenvectors.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47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10/07/2024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2024 -- Lecture 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10/07/2024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2024 -- Lecture 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10/07/2024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2024 -- Lecture 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10/07/2024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2024 --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10/07/2024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2024 -- Lecture 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10/07/2024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2024 -- Lecture 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10/07/2024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2024 -- Lecture 19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10/07/2024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2024 -- Lecture 19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10/07/2024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2024 -- Lecture 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400" b="1"/>
            </a:lvl1pPr>
          </a:lstStyle>
          <a:p>
            <a:r>
              <a:rPr lang="en-US"/>
              <a:t>10/07/2024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 b="1"/>
            </a:lvl1pPr>
          </a:lstStyle>
          <a:p>
            <a:r>
              <a:rPr lang="en-US"/>
              <a:t>PHY 711  Fall 2024 --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="1"/>
            </a:lvl1pPr>
          </a:lstStyle>
          <a:p>
            <a:fld id="{CE368B07-CEBF-4C80-90AF-53B34FA04CF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10/07/2024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2024 -- Lecture 19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10/07/2024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2024 -- Lecture 19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10/07/2024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PHY 711  Fall 2024 -- Lecture 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10/07/2024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PHY 711  Fall 2024 -- Lecture 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6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oleObject" Target="../embeddings/oleObject17.bin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image" Target="../media/image16.png"/><Relationship Id="rId7" Type="http://schemas.openxmlformats.org/officeDocument/2006/relationships/image" Target="../media/image18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8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1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22.bin"/><Relationship Id="rId5" Type="http://schemas.openxmlformats.org/officeDocument/2006/relationships/image" Target="../media/image20.wmf"/><Relationship Id="rId4" Type="http://schemas.openxmlformats.org/officeDocument/2006/relationships/oleObject" Target="../embeddings/oleObject21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22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oleObject" Target="../embeddings/oleObject26.bin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7" Type="http://schemas.openxmlformats.org/officeDocument/2006/relationships/image" Target="../media/image7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6.wmf"/><Relationship Id="rId4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8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0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8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10/07/2024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2024 --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457200"/>
            <a:ext cx="87630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PHY 711 Classical Mechanics and Mathematical Methods</a:t>
            </a:r>
          </a:p>
          <a:p>
            <a:pPr algn="ctr"/>
            <a:r>
              <a:rPr lang="en-US" sz="3200" b="1" dirty="0"/>
              <a:t>10-10:50 AM  MWF  in Olin 103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/>
              <a:t>Discussion for Lecture 19 – Chap. 4 (F &amp; W)</a:t>
            </a:r>
            <a:endParaRPr lang="en-US" sz="3200" b="1" dirty="0">
              <a:solidFill>
                <a:schemeClr val="folHlink"/>
              </a:solidFill>
            </a:endParaRPr>
          </a:p>
          <a:p>
            <a:pPr marL="457200" lvl="2" algn="ctr">
              <a:spcBef>
                <a:spcPct val="50000"/>
              </a:spcBef>
            </a:pPr>
            <a:r>
              <a:rPr lang="en-US" sz="2400" b="1" dirty="0">
                <a:solidFill>
                  <a:schemeClr val="folHlink"/>
                </a:solidFill>
              </a:rPr>
              <a:t>Analysis of motion near equilibrium – </a:t>
            </a:r>
          </a:p>
          <a:p>
            <a:pPr marL="457200" lvl="2" algn="ctr">
              <a:spcBef>
                <a:spcPct val="50000"/>
              </a:spcBef>
            </a:pPr>
            <a:r>
              <a:rPr lang="en-US" sz="2400" b="1" dirty="0">
                <a:solidFill>
                  <a:schemeClr val="folHlink"/>
                </a:solidFill>
              </a:rPr>
              <a:t>Normal Mode Analysis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2400" b="1" dirty="0">
                <a:solidFill>
                  <a:schemeClr val="folHlink"/>
                </a:solidFill>
              </a:rPr>
              <a:t>Normal modes for finite 2 and 3 dimensional systems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2400" b="1" dirty="0">
                <a:solidFill>
                  <a:schemeClr val="folHlink"/>
                </a:solidFill>
              </a:rPr>
              <a:t>Normal modes for extended systems</a:t>
            </a:r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D5AAE4-F338-2CD8-F2D2-04BF382C3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10/07/2024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484721-78CA-C7E7-AFC5-A8EDF4133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2024 -- Lecture 19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2F51A7-87DF-D2B7-3A0F-1BDA3226F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7EC150B3-16E7-86C1-FABB-F37C6B0DAF1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089092"/>
              </p:ext>
            </p:extLst>
          </p:nvPr>
        </p:nvGraphicFramePr>
        <p:xfrm>
          <a:off x="457200" y="117475"/>
          <a:ext cx="5872163" cy="2338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869920" imgH="1143000" progId="Equation.DSMT4">
                  <p:embed/>
                </p:oleObj>
              </mc:Choice>
              <mc:Fallback>
                <p:oleObj name="Equation" r:id="rId2" imgW="2869920" imgH="1143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57200" y="117475"/>
                        <a:ext cx="5872163" cy="2338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BA5C3CC6-8C7C-3E53-59E9-1A9D27ED934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1343244"/>
              </p:ext>
            </p:extLst>
          </p:nvPr>
        </p:nvGraphicFramePr>
        <p:xfrm>
          <a:off x="492125" y="2497138"/>
          <a:ext cx="7637463" cy="3894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308560" imgH="2705040" progId="Equation.DSMT4">
                  <p:embed/>
                </p:oleObj>
              </mc:Choice>
              <mc:Fallback>
                <p:oleObj name="Equation" r:id="rId4" imgW="5308560" imgH="2705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92125" y="2497138"/>
                        <a:ext cx="7637463" cy="3894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044563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78DD2D-7A64-5715-99AB-E97BDD95E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10/07/2024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55FBA0-B8F8-79B6-ADCE-EE5868138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2024 -- Lecture 19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60FD1A-19E8-09AF-2373-EA6B4C715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092C4581-1C48-C4A3-03B2-747DF111853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8927154"/>
              </p:ext>
            </p:extLst>
          </p:nvPr>
        </p:nvGraphicFramePr>
        <p:xfrm>
          <a:off x="533400" y="341313"/>
          <a:ext cx="7783513" cy="571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869920" imgH="2108160" progId="Equation.DSMT4">
                  <p:embed/>
                </p:oleObj>
              </mc:Choice>
              <mc:Fallback>
                <p:oleObj name="Equation" r:id="rId2" imgW="2869920" imgH="210816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7EC150B3-16E7-86C1-FABB-F37C6B0DAF1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33400" y="341313"/>
                        <a:ext cx="7783513" cy="5718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96378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10/07/2024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2024 --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94101"/>
            <a:ext cx="701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Example – normal modes of a system with the symmetry of an equilateral triangle -- continued</a:t>
            </a:r>
          </a:p>
        </p:txBody>
      </p:sp>
      <p:pic>
        <p:nvPicPr>
          <p:cNvPr id="18944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15" t="27635" r="15528" b="15972"/>
          <a:stretch/>
        </p:blipFill>
        <p:spPr bwMode="auto">
          <a:xfrm>
            <a:off x="381000" y="1493520"/>
            <a:ext cx="6718515" cy="4232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76200" y="2667000"/>
          <a:ext cx="45085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4" imgW="190440" imgH="393480" progId="Equation.3">
                  <p:embed/>
                </p:oleObj>
              </mc:Choice>
              <mc:Fallback>
                <p:oleObj name="数式" r:id="rId4" imgW="190440" imgH="393480" progId="Equation.3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2667000"/>
                        <a:ext cx="450850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6705600" y="1493838"/>
          <a:ext cx="889000" cy="423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33160" imgH="2171520" progId="Equation.DSMT4">
                  <p:embed/>
                </p:oleObj>
              </mc:Choice>
              <mc:Fallback>
                <p:oleObj name="Equation" r:id="rId6" imgW="533160" imgH="217152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1493838"/>
                        <a:ext cx="889000" cy="423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467600" y="3429000"/>
            <a:ext cx="7857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j-lt"/>
              </a:rPr>
              <a:t>= </a:t>
            </a:r>
            <a:r>
              <a:rPr lang="en-US" sz="2400" dirty="0">
                <a:latin typeface="Symbol" pitchFamily="18" charset="2"/>
              </a:rPr>
              <a:t>w</a:t>
            </a:r>
            <a:r>
              <a:rPr lang="en-US" sz="2400" baseline="30000" dirty="0">
                <a:latin typeface="+mj-lt"/>
              </a:rPr>
              <a:t>2</a:t>
            </a:r>
            <a:endParaRPr lang="en-US" sz="2400" dirty="0">
              <a:latin typeface="+mj-lt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8178800" y="1524000"/>
          <a:ext cx="889000" cy="423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33160" imgH="2171520" progId="Equation.DSMT4">
                  <p:embed/>
                </p:oleObj>
              </mc:Choice>
              <mc:Fallback>
                <p:oleObj name="Equation" r:id="rId8" imgW="533160" imgH="2171520" progId="Equation.DSMT4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8800" y="1524000"/>
                        <a:ext cx="889000" cy="423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095791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10/07/2024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2024 --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94101"/>
            <a:ext cx="701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Example – normal modes of a system with the symmetry of an equilateral triangle -- continued</a:t>
            </a:r>
          </a:p>
        </p:txBody>
      </p:sp>
      <p:pic>
        <p:nvPicPr>
          <p:cNvPr id="19046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09" t="24646" r="38607" b="30547"/>
          <a:stretch/>
        </p:blipFill>
        <p:spPr bwMode="auto">
          <a:xfrm>
            <a:off x="6172200" y="1905000"/>
            <a:ext cx="1666327" cy="3363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419100" y="1931015"/>
            <a:ext cx="4381500" cy="3483650"/>
            <a:chOff x="419100" y="1931015"/>
            <a:chExt cx="4381500" cy="3483650"/>
          </a:xfrm>
        </p:grpSpPr>
        <p:grpSp>
          <p:nvGrpSpPr>
            <p:cNvPr id="13" name="Group 12"/>
            <p:cNvGrpSpPr/>
            <p:nvPr/>
          </p:nvGrpSpPr>
          <p:grpSpPr>
            <a:xfrm>
              <a:off x="533400" y="1931015"/>
              <a:ext cx="4267200" cy="3369350"/>
              <a:chOff x="533400" y="1931015"/>
              <a:chExt cx="4267200" cy="3369350"/>
            </a:xfrm>
          </p:grpSpPr>
          <p:grpSp>
            <p:nvGrpSpPr>
              <p:cNvPr id="20" name="Group 19"/>
              <p:cNvGrpSpPr/>
              <p:nvPr/>
            </p:nvGrpSpPr>
            <p:grpSpPr>
              <a:xfrm>
                <a:off x="533400" y="1931015"/>
                <a:ext cx="3238500" cy="3026450"/>
                <a:chOff x="2171700" y="1931015"/>
                <a:chExt cx="3238500" cy="3026450"/>
              </a:xfrm>
            </p:grpSpPr>
            <p:sp>
              <p:nvSpPr>
                <p:cNvPr id="27" name="Isosceles Triangle 26"/>
                <p:cNvSpPr/>
                <p:nvPr/>
              </p:nvSpPr>
              <p:spPr>
                <a:xfrm>
                  <a:off x="2362200" y="2133600"/>
                  <a:ext cx="2895600" cy="2514600"/>
                </a:xfrm>
                <a:prstGeom prst="triangle">
                  <a:avLst/>
                </a:prstGeom>
                <a:noFill/>
                <a:ln w="1016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2171700" y="4457700"/>
                  <a:ext cx="381000" cy="38100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Oval 28"/>
                <p:cNvSpPr/>
                <p:nvPr/>
              </p:nvSpPr>
              <p:spPr>
                <a:xfrm>
                  <a:off x="3619500" y="1943100"/>
                  <a:ext cx="381000" cy="38100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Oval 29"/>
                <p:cNvSpPr/>
                <p:nvPr/>
              </p:nvSpPr>
              <p:spPr>
                <a:xfrm>
                  <a:off x="5029200" y="4495800"/>
                  <a:ext cx="381000" cy="38100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TextBox 30"/>
                <p:cNvSpPr txBox="1"/>
                <p:nvPr/>
              </p:nvSpPr>
              <p:spPr>
                <a:xfrm>
                  <a:off x="2171700" y="4495800"/>
                  <a:ext cx="381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>
                      <a:solidFill>
                        <a:schemeClr val="bg1"/>
                      </a:solidFill>
                      <a:latin typeface="+mj-lt"/>
                    </a:rPr>
                    <a:t>1</a:t>
                  </a:r>
                </a:p>
              </p:txBody>
            </p:sp>
            <p:sp>
              <p:nvSpPr>
                <p:cNvPr id="32" name="TextBox 31"/>
                <p:cNvSpPr txBox="1"/>
                <p:nvPr/>
              </p:nvSpPr>
              <p:spPr>
                <a:xfrm>
                  <a:off x="3596640" y="1931015"/>
                  <a:ext cx="381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>
                      <a:solidFill>
                        <a:schemeClr val="bg1"/>
                      </a:solidFill>
                      <a:latin typeface="+mj-lt"/>
                    </a:rPr>
                    <a:t>3</a:t>
                  </a:r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5029200" y="4495800"/>
                  <a:ext cx="381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>
                      <a:solidFill>
                        <a:schemeClr val="bg1"/>
                      </a:solidFill>
                      <a:latin typeface="+mj-lt"/>
                    </a:rPr>
                    <a:t>2</a:t>
                  </a:r>
                </a:p>
              </p:txBody>
            </p:sp>
          </p:grpSp>
          <p:cxnSp>
            <p:nvCxnSpPr>
              <p:cNvPr id="21" name="Straight Arrow Connector 20"/>
              <p:cNvCxnSpPr/>
              <p:nvPr/>
            </p:nvCxnSpPr>
            <p:spPr>
              <a:xfrm>
                <a:off x="838200" y="4726633"/>
                <a:ext cx="304800" cy="454967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/>
              <p:nvPr/>
            </p:nvCxnSpPr>
            <p:spPr>
              <a:xfrm>
                <a:off x="2286000" y="2209800"/>
                <a:ext cx="53340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/>
              <p:nvPr/>
            </p:nvCxnSpPr>
            <p:spPr>
              <a:xfrm flipV="1">
                <a:off x="3657600" y="4267200"/>
                <a:ext cx="609600" cy="45720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TextBox 23"/>
              <p:cNvSpPr txBox="1"/>
              <p:nvPr/>
            </p:nvSpPr>
            <p:spPr>
              <a:xfrm>
                <a:off x="1143000" y="4838700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+mj-lt"/>
                  </a:rPr>
                  <a:t>u</a:t>
                </a:r>
                <a:r>
                  <a:rPr lang="en-US" sz="2400" b="1" baseline="-25000" dirty="0">
                    <a:latin typeface="+mj-lt"/>
                  </a:rPr>
                  <a:t>1</a:t>
                </a:r>
                <a:endParaRPr lang="en-US" sz="2400" b="1" dirty="0">
                  <a:latin typeface="+mj-lt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2895600" y="1981200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+mj-lt"/>
                  </a:rPr>
                  <a:t>u</a:t>
                </a:r>
                <a:r>
                  <a:rPr lang="en-US" sz="2400" b="1" baseline="-25000" dirty="0">
                    <a:latin typeface="+mj-lt"/>
                  </a:rPr>
                  <a:t>3</a:t>
                </a:r>
                <a:endParaRPr lang="en-US" sz="2400" b="1" dirty="0">
                  <a:latin typeface="+mj-lt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4114800" y="3810000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+mj-lt"/>
                  </a:rPr>
                  <a:t>u</a:t>
                </a:r>
                <a:r>
                  <a:rPr lang="en-US" sz="2400" b="1" baseline="-25000" dirty="0">
                    <a:latin typeface="+mj-lt"/>
                  </a:rPr>
                  <a:t>2</a:t>
                </a:r>
                <a:endParaRPr lang="en-US" sz="2400" b="1" dirty="0">
                  <a:latin typeface="+mj-lt"/>
                </a:endParaRP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723900" y="2971800"/>
              <a:ext cx="647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k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086100" y="3124200"/>
              <a:ext cx="647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k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400300" y="4719935"/>
              <a:ext cx="647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k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314700" y="4953000"/>
              <a:ext cx="647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m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874520" y="2442865"/>
              <a:ext cx="647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m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19100" y="4953000"/>
              <a:ext cx="647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m</a:t>
              </a:r>
            </a:p>
          </p:txBody>
        </p:sp>
      </p:grp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7473950" y="2946400"/>
          <a:ext cx="45085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4" imgW="190440" imgH="393480" progId="Equation.3">
                  <p:embed/>
                </p:oleObj>
              </mc:Choice>
              <mc:Fallback>
                <p:oleObj name="数式" r:id="rId4" imgW="190440" imgH="393480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73950" y="2946400"/>
                        <a:ext cx="450850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5541963" y="3179763"/>
          <a:ext cx="811212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6" imgW="342720" imgH="203040" progId="Equation.3">
                  <p:embed/>
                </p:oleObj>
              </mc:Choice>
              <mc:Fallback>
                <p:oleObj name="数式" r:id="rId6" imgW="342720" imgH="203040" progId="Equation.3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1963" y="3179763"/>
                        <a:ext cx="811212" cy="446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46C55FC5-6B87-4FAC-8A4E-B061B5886E8C}"/>
              </a:ext>
            </a:extLst>
          </p:cNvPr>
          <p:cNvSpPr txBox="1"/>
          <p:nvPr/>
        </p:nvSpPr>
        <p:spPr>
          <a:xfrm>
            <a:off x="5405163" y="1338374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With help from Maple</a:t>
            </a:r>
          </a:p>
        </p:txBody>
      </p:sp>
    </p:spTree>
    <p:extLst>
      <p:ext uri="{BB962C8B-B14F-4D97-AF65-F5344CB8AC3E}">
        <p14:creationId xmlns:p14="http://schemas.microsoft.com/office/powerpoint/2010/main" val="40351353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0EF251-CE88-4CBC-8F52-94BAD4553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10/07/2024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3491C-9522-47D9-B84A-DAE64D307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2024 -- Lecture 19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5FC7D1-281C-400E-9E16-099521D0A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B16F0BB-87C9-400E-825C-C62DC0835C77}"/>
              </a:ext>
            </a:extLst>
          </p:cNvPr>
          <p:cNvGrpSpPr/>
          <p:nvPr/>
        </p:nvGrpSpPr>
        <p:grpSpPr>
          <a:xfrm>
            <a:off x="430696" y="685800"/>
            <a:ext cx="4381500" cy="3483650"/>
            <a:chOff x="419100" y="1931015"/>
            <a:chExt cx="4381500" cy="348365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02E614D4-C609-4A4D-B05B-5E0D1DA5A319}"/>
                </a:ext>
              </a:extLst>
            </p:cNvPr>
            <p:cNvGrpSpPr/>
            <p:nvPr/>
          </p:nvGrpSpPr>
          <p:grpSpPr>
            <a:xfrm>
              <a:off x="533400" y="1931015"/>
              <a:ext cx="4267200" cy="3369350"/>
              <a:chOff x="533400" y="1931015"/>
              <a:chExt cx="4267200" cy="3369350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66BF313E-F4F9-4C52-839C-A74238284781}"/>
                  </a:ext>
                </a:extLst>
              </p:cNvPr>
              <p:cNvGrpSpPr/>
              <p:nvPr/>
            </p:nvGrpSpPr>
            <p:grpSpPr>
              <a:xfrm>
                <a:off x="533400" y="1931015"/>
                <a:ext cx="3238500" cy="3026450"/>
                <a:chOff x="2171700" y="1931015"/>
                <a:chExt cx="3238500" cy="3026450"/>
              </a:xfrm>
            </p:grpSpPr>
            <p:sp>
              <p:nvSpPr>
                <p:cNvPr id="24" name="Isosceles Triangle 23">
                  <a:extLst>
                    <a:ext uri="{FF2B5EF4-FFF2-40B4-BE49-F238E27FC236}">
                      <a16:creationId xmlns:a16="http://schemas.microsoft.com/office/drawing/2014/main" id="{DEFCA623-C9A4-41C2-AAE7-26811467D0A4}"/>
                    </a:ext>
                  </a:extLst>
                </p:cNvPr>
                <p:cNvSpPr/>
                <p:nvPr/>
              </p:nvSpPr>
              <p:spPr>
                <a:xfrm>
                  <a:off x="2362200" y="2133600"/>
                  <a:ext cx="2895600" cy="2514600"/>
                </a:xfrm>
                <a:prstGeom prst="triangle">
                  <a:avLst/>
                </a:prstGeom>
                <a:noFill/>
                <a:ln w="1016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E4295E4A-5DB5-46CA-8A64-29EFC3470729}"/>
                    </a:ext>
                  </a:extLst>
                </p:cNvPr>
                <p:cNvSpPr/>
                <p:nvPr/>
              </p:nvSpPr>
              <p:spPr>
                <a:xfrm>
                  <a:off x="2171700" y="4457700"/>
                  <a:ext cx="381000" cy="38100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33FFBEA3-2A00-4DCA-9BDD-DF9F48C77E0F}"/>
                    </a:ext>
                  </a:extLst>
                </p:cNvPr>
                <p:cNvSpPr/>
                <p:nvPr/>
              </p:nvSpPr>
              <p:spPr>
                <a:xfrm>
                  <a:off x="3619500" y="1943100"/>
                  <a:ext cx="381000" cy="38100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DAFB4EDF-7C0F-4EE2-A1B2-5012DE489408}"/>
                    </a:ext>
                  </a:extLst>
                </p:cNvPr>
                <p:cNvSpPr/>
                <p:nvPr/>
              </p:nvSpPr>
              <p:spPr>
                <a:xfrm>
                  <a:off x="5029200" y="4495800"/>
                  <a:ext cx="381000" cy="38100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A0AAEDC3-FB84-49E2-BC3E-9815CDB89D23}"/>
                    </a:ext>
                  </a:extLst>
                </p:cNvPr>
                <p:cNvSpPr txBox="1"/>
                <p:nvPr/>
              </p:nvSpPr>
              <p:spPr>
                <a:xfrm>
                  <a:off x="2171700" y="4495800"/>
                  <a:ext cx="381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>
                      <a:solidFill>
                        <a:schemeClr val="bg1"/>
                      </a:solidFill>
                      <a:latin typeface="+mj-lt"/>
                    </a:rPr>
                    <a:t>1</a:t>
                  </a:r>
                </a:p>
              </p:txBody>
            </p:sp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75269C5E-1822-450B-9CFC-33C6D3131FC1}"/>
                    </a:ext>
                  </a:extLst>
                </p:cNvPr>
                <p:cNvSpPr txBox="1"/>
                <p:nvPr/>
              </p:nvSpPr>
              <p:spPr>
                <a:xfrm>
                  <a:off x="3596640" y="1931015"/>
                  <a:ext cx="381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>
                      <a:solidFill>
                        <a:schemeClr val="bg1"/>
                      </a:solidFill>
                      <a:latin typeface="+mj-lt"/>
                    </a:rPr>
                    <a:t>3</a:t>
                  </a:r>
                </a:p>
              </p:txBody>
            </p:sp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5D731D3A-4018-4A8B-A29B-BACBACA4C9F1}"/>
                    </a:ext>
                  </a:extLst>
                </p:cNvPr>
                <p:cNvSpPr txBox="1"/>
                <p:nvPr/>
              </p:nvSpPr>
              <p:spPr>
                <a:xfrm>
                  <a:off x="5029200" y="4495800"/>
                  <a:ext cx="381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>
                      <a:solidFill>
                        <a:schemeClr val="bg1"/>
                      </a:solidFill>
                      <a:latin typeface="+mj-lt"/>
                    </a:rPr>
                    <a:t>2</a:t>
                  </a:r>
                </a:p>
              </p:txBody>
            </p:sp>
          </p:grpSp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999C327E-D069-4382-B8F6-67420CC5A2A7}"/>
                  </a:ext>
                </a:extLst>
              </p:cNvPr>
              <p:cNvCxnSpPr/>
              <p:nvPr/>
            </p:nvCxnSpPr>
            <p:spPr>
              <a:xfrm>
                <a:off x="838200" y="4726633"/>
                <a:ext cx="304800" cy="454967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7459579C-A53D-4DC6-9492-B21E88A93428}"/>
                  </a:ext>
                </a:extLst>
              </p:cNvPr>
              <p:cNvCxnSpPr/>
              <p:nvPr/>
            </p:nvCxnSpPr>
            <p:spPr>
              <a:xfrm>
                <a:off x="2286000" y="2209800"/>
                <a:ext cx="53340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7929242C-0799-4395-A91C-107DEAF8AA9A}"/>
                  </a:ext>
                </a:extLst>
              </p:cNvPr>
              <p:cNvCxnSpPr/>
              <p:nvPr/>
            </p:nvCxnSpPr>
            <p:spPr>
              <a:xfrm flipV="1">
                <a:off x="3657600" y="4267200"/>
                <a:ext cx="609600" cy="45720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D1EB38B-6B7F-4525-9631-27D577308C94}"/>
                  </a:ext>
                </a:extLst>
              </p:cNvPr>
              <p:cNvSpPr txBox="1"/>
              <p:nvPr/>
            </p:nvSpPr>
            <p:spPr>
              <a:xfrm>
                <a:off x="1143000" y="4838700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+mj-lt"/>
                  </a:rPr>
                  <a:t>u</a:t>
                </a:r>
                <a:r>
                  <a:rPr lang="en-US" sz="2400" b="1" baseline="-25000" dirty="0">
                    <a:latin typeface="+mj-lt"/>
                  </a:rPr>
                  <a:t>1</a:t>
                </a:r>
                <a:endParaRPr lang="en-US" sz="2400" b="1" dirty="0">
                  <a:latin typeface="+mj-lt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2E6F4D9-D0B5-452F-A4C1-6883A592187C}"/>
                  </a:ext>
                </a:extLst>
              </p:cNvPr>
              <p:cNvSpPr txBox="1"/>
              <p:nvPr/>
            </p:nvSpPr>
            <p:spPr>
              <a:xfrm>
                <a:off x="2895600" y="1981200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+mj-lt"/>
                  </a:rPr>
                  <a:t>u</a:t>
                </a:r>
                <a:r>
                  <a:rPr lang="en-US" sz="2400" b="1" baseline="-25000" dirty="0">
                    <a:latin typeface="+mj-lt"/>
                  </a:rPr>
                  <a:t>3</a:t>
                </a:r>
                <a:endParaRPr lang="en-US" sz="2400" b="1" dirty="0">
                  <a:latin typeface="+mj-lt"/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F510124-8807-43FF-BBCC-77C0A3DE4B17}"/>
                  </a:ext>
                </a:extLst>
              </p:cNvPr>
              <p:cNvSpPr txBox="1"/>
              <p:nvPr/>
            </p:nvSpPr>
            <p:spPr>
              <a:xfrm>
                <a:off x="4114800" y="3810000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+mj-lt"/>
                  </a:rPr>
                  <a:t>u</a:t>
                </a:r>
                <a:r>
                  <a:rPr lang="en-US" sz="2400" b="1" baseline="-25000" dirty="0">
                    <a:latin typeface="+mj-lt"/>
                  </a:rPr>
                  <a:t>2</a:t>
                </a:r>
                <a:endParaRPr lang="en-US" sz="2400" b="1" dirty="0">
                  <a:latin typeface="+mj-lt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6CE63BA-AD91-43DB-B352-7DC5C0488D8E}"/>
                </a:ext>
              </a:extLst>
            </p:cNvPr>
            <p:cNvSpPr txBox="1"/>
            <p:nvPr/>
          </p:nvSpPr>
          <p:spPr>
            <a:xfrm>
              <a:off x="723900" y="2971800"/>
              <a:ext cx="647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k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C8CB827-F575-469A-8854-5609EDEB5B8E}"/>
                </a:ext>
              </a:extLst>
            </p:cNvPr>
            <p:cNvSpPr txBox="1"/>
            <p:nvPr/>
          </p:nvSpPr>
          <p:spPr>
            <a:xfrm>
              <a:off x="3086100" y="3124200"/>
              <a:ext cx="647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k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16A685F-EDFB-4D01-A374-BA39301D8941}"/>
                </a:ext>
              </a:extLst>
            </p:cNvPr>
            <p:cNvSpPr txBox="1"/>
            <p:nvPr/>
          </p:nvSpPr>
          <p:spPr>
            <a:xfrm>
              <a:off x="2400300" y="4719935"/>
              <a:ext cx="647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k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94BE988-4A77-443D-89BD-5892688BC14E}"/>
                </a:ext>
              </a:extLst>
            </p:cNvPr>
            <p:cNvSpPr txBox="1"/>
            <p:nvPr/>
          </p:nvSpPr>
          <p:spPr>
            <a:xfrm>
              <a:off x="3314700" y="4953000"/>
              <a:ext cx="647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m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14DEB72-CB11-44D9-8CFE-63ED00927BFB}"/>
                </a:ext>
              </a:extLst>
            </p:cNvPr>
            <p:cNvSpPr txBox="1"/>
            <p:nvPr/>
          </p:nvSpPr>
          <p:spPr>
            <a:xfrm>
              <a:off x="1874520" y="2442865"/>
              <a:ext cx="647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m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BF98E3E-1752-4E02-9B22-7F514A54A2C4}"/>
                </a:ext>
              </a:extLst>
            </p:cNvPr>
            <p:cNvSpPr txBox="1"/>
            <p:nvPr/>
          </p:nvSpPr>
          <p:spPr>
            <a:xfrm>
              <a:off x="419100" y="4953000"/>
              <a:ext cx="647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m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33A7B159-E8C5-46A8-8A2A-2AC66534A4A0}"/>
              </a:ext>
            </a:extLst>
          </p:cNvPr>
          <p:cNvSpPr txBox="1"/>
          <p:nvPr/>
        </p:nvSpPr>
        <p:spPr>
          <a:xfrm>
            <a:off x="5334000" y="914400"/>
            <a:ext cx="335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What can you say about the 3 zero frequency modes?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5B86739-7755-46B4-A2BA-A7CBF16F2054}"/>
              </a:ext>
            </a:extLst>
          </p:cNvPr>
          <p:cNvSpPr txBox="1"/>
          <p:nvPr/>
        </p:nvSpPr>
        <p:spPr>
          <a:xfrm>
            <a:off x="5459896" y="3154991"/>
            <a:ext cx="335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What can you say about the 3 non-zero frequency modes?</a:t>
            </a:r>
          </a:p>
        </p:txBody>
      </p:sp>
    </p:spTree>
    <p:extLst>
      <p:ext uri="{BB962C8B-B14F-4D97-AF65-F5344CB8AC3E}">
        <p14:creationId xmlns:p14="http://schemas.microsoft.com/office/powerpoint/2010/main" val="40217925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10/07/2024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2024 --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87262" y="952342"/>
          <a:ext cx="7150100" cy="21201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3" imgW="4114800" imgH="1218960" progId="Equation.3">
                  <p:embed/>
                </p:oleObj>
              </mc:Choice>
              <mc:Fallback>
                <p:oleObj name="数式" r:id="rId3" imgW="4114800" imgH="1218960" progId="Equation.3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262" y="952342"/>
                        <a:ext cx="7150100" cy="21201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533400" y="3047437"/>
          <a:ext cx="4913312" cy="335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5" imgW="2831760" imgH="1930320" progId="Equation.3">
                  <p:embed/>
                </p:oleObj>
              </mc:Choice>
              <mc:Fallback>
                <p:oleObj name="数式" r:id="rId5" imgW="2831760" imgH="1930320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047437"/>
                        <a:ext cx="4913312" cy="3359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3AE801A-93B2-43A0-36E0-6AC24A047112}"/>
              </a:ext>
            </a:extLst>
          </p:cNvPr>
          <p:cNvSpPr txBox="1"/>
          <p:nvPr/>
        </p:nvSpPr>
        <p:spPr>
          <a:xfrm>
            <a:off x="152400" y="304800"/>
            <a:ext cx="91440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More general treatment of atomic system near equilibrium</a:t>
            </a:r>
          </a:p>
        </p:txBody>
      </p:sp>
    </p:spTree>
    <p:extLst>
      <p:ext uri="{BB962C8B-B14F-4D97-AF65-F5344CB8AC3E}">
        <p14:creationId xmlns:p14="http://schemas.microsoft.com/office/powerpoint/2010/main" val="34982423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10/07/2024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2024 --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762000" y="65435"/>
          <a:ext cx="6934200" cy="67925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225600" imgH="3149280" progId="Equation.DSMT4">
                  <p:embed/>
                </p:oleObj>
              </mc:Choice>
              <mc:Fallback>
                <p:oleObj name="Equation" r:id="rId3" imgW="3225600" imgH="314928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65435"/>
                        <a:ext cx="6934200" cy="67925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159111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DFEEFB-9ABC-8D94-B967-9F9376F8E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10/07/2024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E04F39-2FF3-C943-3DFF-EFC06B59E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2024 -- Lecture 19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9DF1BB-FC6E-804E-542E-CA000C6E5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17</a:t>
            </a:fld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A21A5229-289C-D288-FB5C-0D059AB9CF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1045945"/>
              </p:ext>
            </p:extLst>
          </p:nvPr>
        </p:nvGraphicFramePr>
        <p:xfrm>
          <a:off x="74439" y="441755"/>
          <a:ext cx="8867465" cy="49529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352680" imgH="1866600" progId="Equation.DSMT4">
                  <p:embed/>
                </p:oleObj>
              </mc:Choice>
              <mc:Fallback>
                <p:oleObj name="Equation" r:id="rId2" imgW="3352680" imgH="186660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A21A5229-289C-D288-FB5C-0D059AB9CFF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39" y="441755"/>
                        <a:ext cx="8867465" cy="49529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Arrow: Circular 5">
            <a:extLst>
              <a:ext uri="{FF2B5EF4-FFF2-40B4-BE49-F238E27FC236}">
                <a16:creationId xmlns:a16="http://schemas.microsoft.com/office/drawing/2014/main" id="{3F6638D1-EF3A-2B77-22E2-FB37DA56BDFC}"/>
              </a:ext>
            </a:extLst>
          </p:cNvPr>
          <p:cNvSpPr/>
          <p:nvPr/>
        </p:nvSpPr>
        <p:spPr>
          <a:xfrm rot="10800000">
            <a:off x="4267200" y="3733800"/>
            <a:ext cx="1905000" cy="2057400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62436E-C770-575A-A727-01D4FB681EC4}"/>
              </a:ext>
            </a:extLst>
          </p:cNvPr>
          <p:cNvSpPr txBox="1"/>
          <p:nvPr/>
        </p:nvSpPr>
        <p:spPr>
          <a:xfrm>
            <a:off x="5999922" y="5283369"/>
            <a:ext cx="2133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+mj-lt"/>
              </a:rPr>
              <a:t>q</a:t>
            </a:r>
            <a:r>
              <a:rPr lang="en-US" sz="2000" dirty="0">
                <a:latin typeface="+mj-lt"/>
              </a:rPr>
              <a:t> maps distinct configurations of periodic states.</a:t>
            </a:r>
          </a:p>
        </p:txBody>
      </p:sp>
    </p:spTree>
    <p:extLst>
      <p:ext uri="{BB962C8B-B14F-4D97-AF65-F5344CB8AC3E}">
        <p14:creationId xmlns:p14="http://schemas.microsoft.com/office/powerpoint/2010/main" val="15765875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10/07/2024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2024 --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18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925513" y="666750"/>
          <a:ext cx="7635544" cy="535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数式" r:id="rId3" imgW="2908080" imgH="2031840" progId="Equation.3">
                  <p:embed/>
                </p:oleObj>
              </mc:Choice>
              <mc:Fallback>
                <p:oleObj name="数式" r:id="rId3" imgW="2908080" imgH="2031840" progId="Equation.3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5513" y="666750"/>
                        <a:ext cx="7635544" cy="5353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656405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10/07/2024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2024 --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457200"/>
            <a:ext cx="76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3-dimensional periodic lattices</a:t>
            </a:r>
          </a:p>
          <a:p>
            <a:r>
              <a:rPr lang="en-US" sz="2400" dirty="0">
                <a:latin typeface="+mj-lt"/>
              </a:rPr>
              <a:t>    Example – face-centered-cubic unit cell (Al or Ni)</a:t>
            </a:r>
          </a:p>
        </p:txBody>
      </p:sp>
      <p:pic>
        <p:nvPicPr>
          <p:cNvPr id="6" name="Picture 4" descr="http://ecee.colorado.edu/%7Ebart/book/fcc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364948"/>
            <a:ext cx="285750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upload.wikimedia.org/wikipedia/commons/thumb/c/c1/Brillouin_Zone_%281st,_FCC%29.svg/360px-Brillouin_Zone_%281st,_FCC%29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322913"/>
            <a:ext cx="3429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43000" y="1524000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Diagram of atom positions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15000" y="1477134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Diagram of q-space     </a:t>
            </a:r>
            <a:r>
              <a:rPr lang="en-US" sz="2400" i="1" dirty="0">
                <a:latin typeface="Symbol" panose="05050102010706020507" pitchFamily="18" charset="2"/>
              </a:rPr>
              <a:t>n</a:t>
            </a:r>
            <a:r>
              <a:rPr lang="en-US" sz="2400" i="1" dirty="0">
                <a:latin typeface="+mj-lt"/>
              </a:rPr>
              <a:t>(q)</a:t>
            </a:r>
          </a:p>
        </p:txBody>
      </p:sp>
    </p:spTree>
    <p:extLst>
      <p:ext uri="{BB962C8B-B14F-4D97-AF65-F5344CB8AC3E}">
        <p14:creationId xmlns:p14="http://schemas.microsoft.com/office/powerpoint/2010/main" val="103578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10/07/2024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2024 --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12ABAD-1E24-7011-FDD8-C14713E5B9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990600"/>
            <a:ext cx="8726033" cy="448953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B82B9FE-C783-BD80-3887-E37F43AAE122}"/>
              </a:ext>
            </a:extLst>
          </p:cNvPr>
          <p:cNvSpPr/>
          <p:nvPr/>
        </p:nvSpPr>
        <p:spPr>
          <a:xfrm>
            <a:off x="420233" y="3352800"/>
            <a:ext cx="8610600" cy="365125"/>
          </a:xfrm>
          <a:prstGeom prst="rect">
            <a:avLst/>
          </a:prstGeom>
          <a:solidFill>
            <a:srgbClr val="00B05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6334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7690" t="24565" r="50362" b="46776"/>
          <a:stretch/>
        </p:blipFill>
        <p:spPr>
          <a:xfrm>
            <a:off x="0" y="1066800"/>
            <a:ext cx="4610100" cy="2667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10/07/2024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2024 --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20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17425" t="53178" r="50891" b="16524"/>
          <a:stretch/>
        </p:blipFill>
        <p:spPr>
          <a:xfrm>
            <a:off x="4495800" y="990600"/>
            <a:ext cx="4572000" cy="2819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16369" t="83521" r="49307" b="5015"/>
          <a:stretch/>
        </p:blipFill>
        <p:spPr>
          <a:xfrm>
            <a:off x="2362200" y="4114800"/>
            <a:ext cx="4953000" cy="1066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419100"/>
            <a:ext cx="868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From:   PRB </a:t>
            </a:r>
            <a:r>
              <a:rPr lang="en-US" sz="2400" b="1" dirty="0">
                <a:latin typeface="+mj-lt"/>
              </a:rPr>
              <a:t>59 </a:t>
            </a:r>
            <a:r>
              <a:rPr lang="en-US" sz="2400" dirty="0">
                <a:latin typeface="+mj-lt"/>
              </a:rPr>
              <a:t>3395 (1999);  </a:t>
            </a:r>
            <a:r>
              <a:rPr lang="en-US" sz="2400" dirty="0" err="1">
                <a:latin typeface="+mj-lt"/>
              </a:rPr>
              <a:t>Mishin</a:t>
            </a:r>
            <a:r>
              <a:rPr lang="en-US" sz="2400" dirty="0">
                <a:latin typeface="+mj-lt"/>
              </a:rPr>
              <a:t> et. al. </a:t>
            </a:r>
            <a:r>
              <a:rPr lang="en-US" sz="2400" i="1" dirty="0">
                <a:latin typeface="Symbol" panose="05050102010706020507" pitchFamily="18" charset="2"/>
              </a:rPr>
              <a:t>n</a:t>
            </a:r>
            <a:r>
              <a:rPr lang="en-US" sz="2400" i="1" dirty="0"/>
              <a:t>(q)</a:t>
            </a:r>
          </a:p>
          <a:p>
            <a:endParaRPr lang="en-US" sz="2400" b="1" dirty="0"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EB84AB-2401-4A14-A332-03229F85AE55}"/>
              </a:ext>
            </a:extLst>
          </p:cNvPr>
          <p:cNvSpPr txBox="1"/>
          <p:nvPr/>
        </p:nvSpPr>
        <p:spPr>
          <a:xfrm>
            <a:off x="838200" y="556260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Note that for each q, there are 3 frequencies.</a:t>
            </a:r>
          </a:p>
        </p:txBody>
      </p:sp>
    </p:spTree>
    <p:extLst>
      <p:ext uri="{BB962C8B-B14F-4D97-AF65-F5344CB8AC3E}">
        <p14:creationId xmlns:p14="http://schemas.microsoft.com/office/powerpoint/2010/main" val="19696060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10/07/2024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2024 --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21</a:t>
            </a:fld>
            <a:endParaRPr lang="en-US" dirty="0"/>
          </a:p>
        </p:txBody>
      </p:sp>
      <p:pic>
        <p:nvPicPr>
          <p:cNvPr id="182274" name="Picture 2" descr="http://phycomp.technion.ac.il/%7Enika/diamond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599" y="1600200"/>
            <a:ext cx="3800475" cy="380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90600" y="304800"/>
            <a:ext cx="708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Lattice vibrations for 3-dimensional lattice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71600" y="914400"/>
            <a:ext cx="518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Example:  diamond lattice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" y="5715000"/>
            <a:ext cx="906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Ref:   http://phycomp.technion.ac.il/~nika/diamond_structure.html</a:t>
            </a:r>
          </a:p>
        </p:txBody>
      </p:sp>
    </p:spTree>
    <p:extLst>
      <p:ext uri="{BB962C8B-B14F-4D97-AF65-F5344CB8AC3E}">
        <p14:creationId xmlns:p14="http://schemas.microsoft.com/office/powerpoint/2010/main" val="28052068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10/07/2024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2024 --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22</a:t>
            </a:fld>
            <a:endParaRPr lang="en-US" dirty="0"/>
          </a:p>
        </p:txBody>
      </p:sp>
      <p:pic>
        <p:nvPicPr>
          <p:cNvPr id="1863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57" t="14831" r="30157" b="8013"/>
          <a:stretch/>
        </p:blipFill>
        <p:spPr bwMode="auto">
          <a:xfrm>
            <a:off x="2667000" y="152400"/>
            <a:ext cx="6124302" cy="6320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" y="609600"/>
            <a:ext cx="228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B. P. </a:t>
            </a:r>
            <a:r>
              <a:rPr lang="en-US" dirty="0" err="1">
                <a:latin typeface="+mj-lt"/>
              </a:rPr>
              <a:t>Pandy</a:t>
            </a:r>
            <a:r>
              <a:rPr lang="en-US" dirty="0">
                <a:latin typeface="+mj-lt"/>
              </a:rPr>
              <a:t> and B. </a:t>
            </a:r>
            <a:r>
              <a:rPr lang="en-US" dirty="0" err="1">
                <a:latin typeface="+mj-lt"/>
              </a:rPr>
              <a:t>Dayal</a:t>
            </a:r>
            <a:r>
              <a:rPr lang="en-US" dirty="0">
                <a:latin typeface="+mj-lt"/>
              </a:rPr>
              <a:t>, J. Phys. C. Solid State Phys. </a:t>
            </a:r>
            <a:r>
              <a:rPr lang="en-US" b="1" dirty="0">
                <a:latin typeface="+mj-lt"/>
              </a:rPr>
              <a:t>6</a:t>
            </a:r>
            <a:r>
              <a:rPr lang="en-US" dirty="0">
                <a:latin typeface="+mj-lt"/>
              </a:rPr>
              <a:t> 2943 (1973)</a:t>
            </a:r>
          </a:p>
        </p:txBody>
      </p:sp>
    </p:spTree>
    <p:extLst>
      <p:ext uri="{BB962C8B-B14F-4D97-AF65-F5344CB8AC3E}">
        <p14:creationId xmlns:p14="http://schemas.microsoft.com/office/powerpoint/2010/main" val="14392526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6F057D-AD63-4F36-A7CE-403FADEEA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10/07/2024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1214A7-0CCB-4461-BF3B-AB25F0EDA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2024 -- Lecture 19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39DAFE-9065-47C7-B318-1E8E5E6E2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6B5017-956D-49A2-ADD8-0548A3BD0F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057400"/>
            <a:ext cx="4121392" cy="33051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F355A6D-C81E-4651-86F0-C5B78692BB44}"/>
              </a:ext>
            </a:extLst>
          </p:cNvPr>
          <p:cNvSpPr txBox="1"/>
          <p:nvPr/>
        </p:nvSpPr>
        <p:spPr>
          <a:xfrm>
            <a:off x="304800" y="136525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Examples of phonon spectra of two forms of boron nitride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5EF519-875B-4AE7-A332-C7C776A2BDA8}"/>
              </a:ext>
            </a:extLst>
          </p:cNvPr>
          <p:cNvSpPr txBox="1"/>
          <p:nvPr/>
        </p:nvSpPr>
        <p:spPr>
          <a:xfrm>
            <a:off x="990600" y="1492112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Cubic structure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38C32F-1685-C968-56F3-A13529098C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651" y="2384005"/>
            <a:ext cx="4095961" cy="354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0024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6F057D-AD63-4F36-A7CE-403FADEEA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10/07/2024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1214A7-0CCB-4461-BF3B-AB25F0EDA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2024 -- Lecture 19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39DAFE-9065-47C7-B318-1E8E5E6E2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24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B87BC0-A1E7-4C29-9F2C-D507C1C223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1662" y="1982221"/>
            <a:ext cx="4121392" cy="338035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F355A6D-C81E-4651-86F0-C5B78692BB44}"/>
              </a:ext>
            </a:extLst>
          </p:cNvPr>
          <p:cNvSpPr txBox="1"/>
          <p:nvPr/>
        </p:nvSpPr>
        <p:spPr>
          <a:xfrm>
            <a:off x="304800" y="136525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Examples of phonon spectra of two forms of boron nitride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38087A-8AA1-4209-B1F4-6908C4363607}"/>
              </a:ext>
            </a:extLst>
          </p:cNvPr>
          <p:cNvSpPr txBox="1"/>
          <p:nvPr/>
        </p:nvSpPr>
        <p:spPr>
          <a:xfrm>
            <a:off x="1295400" y="1391998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Hexagonal structure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ECDF69-FF88-4946-4F5B-AEB100F014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243" y="2239100"/>
            <a:ext cx="4019757" cy="3092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6932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125C54-DF7B-C44C-DA7F-35818E58C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10/07/2024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E38649-812A-0899-A20B-B6453510A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2024 -- Lecture 19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5307C3-26A3-2748-7224-F7C1958AC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887614-6E69-BA40-2118-613C9B3467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232" y="913324"/>
            <a:ext cx="5191936" cy="10509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FE982E1-F89C-0607-9936-C5CB795D80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232" y="2030097"/>
            <a:ext cx="8186971" cy="1447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D6B9682-39D7-32C3-4334-8B103C5C1E0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726"/>
          <a:stretch/>
        </p:blipFill>
        <p:spPr>
          <a:xfrm>
            <a:off x="559098" y="4741528"/>
            <a:ext cx="7624264" cy="149418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3A1B397-3E63-8C65-A5E1-F258B21B9098}"/>
              </a:ext>
            </a:extLst>
          </p:cNvPr>
          <p:cNvSpPr txBox="1"/>
          <p:nvPr/>
        </p:nvSpPr>
        <p:spPr>
          <a:xfrm>
            <a:off x="304800" y="304800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+mj-lt"/>
              </a:rPr>
              <a:t>Helmholz</a:t>
            </a:r>
            <a:r>
              <a:rPr lang="en-US" sz="2400" dirty="0">
                <a:latin typeface="+mj-lt"/>
              </a:rPr>
              <a:t> free energy for vibrational energy at temperature T: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E97079-5C4A-C0FB-3372-A0018AF6BA53}"/>
              </a:ext>
            </a:extLst>
          </p:cNvPr>
          <p:cNvSpPr txBox="1"/>
          <p:nvPr/>
        </p:nvSpPr>
        <p:spPr>
          <a:xfrm>
            <a:off x="565850" y="4083862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Phonon density of states:</a:t>
            </a:r>
          </a:p>
        </p:txBody>
      </p:sp>
    </p:spTree>
    <p:extLst>
      <p:ext uri="{BB962C8B-B14F-4D97-AF65-F5344CB8AC3E}">
        <p14:creationId xmlns:p14="http://schemas.microsoft.com/office/powerpoint/2010/main" val="31890237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292EAC-DB37-9737-529F-4573DAE47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10/07/2024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BDEC5C4-3636-0608-C973-F9BBCED9C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2024 -- Lecture 19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83479C-9DB4-5CF9-72D4-F308357F0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69D683-AC07-687F-4D77-6CA8BF8B5D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371600"/>
            <a:ext cx="8160169" cy="46674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C7C54DA-D3D5-9C23-D3B7-DCB045EE61EE}"/>
              </a:ext>
            </a:extLst>
          </p:cNvPr>
          <p:cNvSpPr txBox="1"/>
          <p:nvPr/>
        </p:nvSpPr>
        <p:spPr>
          <a:xfrm>
            <a:off x="228600" y="381000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An example of phonon analysis for two similar materials --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02C486-00B1-2943-26EB-A0356CACC1BA}"/>
              </a:ext>
            </a:extLst>
          </p:cNvPr>
          <p:cNvSpPr txBox="1"/>
          <p:nvPr/>
        </p:nvSpPr>
        <p:spPr>
          <a:xfrm>
            <a:off x="6217069" y="5815017"/>
            <a:ext cx="289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From calculations by Yan Li</a:t>
            </a:r>
          </a:p>
        </p:txBody>
      </p:sp>
    </p:spTree>
    <p:extLst>
      <p:ext uri="{BB962C8B-B14F-4D97-AF65-F5344CB8AC3E}">
        <p14:creationId xmlns:p14="http://schemas.microsoft.com/office/powerpoint/2010/main" val="9995288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F36888-0C6E-977E-9423-57A5337E1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10/07/2024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5FAB7E-8565-1324-E006-20D2AABE3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2024 -- Lecture 19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24E6BB-446B-8CF9-76C9-28836AC3E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525DBC-CEB0-4BA0-B48D-D3A5C48A6A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662"/>
          <a:stretch/>
        </p:blipFill>
        <p:spPr>
          <a:xfrm>
            <a:off x="228600" y="457200"/>
            <a:ext cx="8083965" cy="4419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68FC7E4-F1BA-CA74-FE1F-BBC605F93313}"/>
              </a:ext>
            </a:extLst>
          </p:cNvPr>
          <p:cNvSpPr txBox="1"/>
          <p:nvPr/>
        </p:nvSpPr>
        <p:spPr>
          <a:xfrm>
            <a:off x="6248400" y="5092938"/>
            <a:ext cx="289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From calculations by Yan Li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9EE8E5-5FEC-9895-C3C3-856CAAF696AF}"/>
              </a:ext>
            </a:extLst>
          </p:cNvPr>
          <p:cNvSpPr txBox="1"/>
          <p:nvPr/>
        </p:nvSpPr>
        <p:spPr>
          <a:xfrm>
            <a:off x="7696200" y="4581625"/>
            <a:ext cx="9144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+mj-lt"/>
              </a:rPr>
              <a:t>phonon</a:t>
            </a:r>
          </a:p>
        </p:txBody>
      </p:sp>
    </p:spTree>
    <p:extLst>
      <p:ext uri="{BB962C8B-B14F-4D97-AF65-F5344CB8AC3E}">
        <p14:creationId xmlns:p14="http://schemas.microsoft.com/office/powerpoint/2010/main" val="2738383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4293" t="6681" r="54765" b="18163"/>
          <a:stretch/>
        </p:blipFill>
        <p:spPr>
          <a:xfrm>
            <a:off x="2590800" y="2393708"/>
            <a:ext cx="4952904" cy="445766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10/07/2024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2024 --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3363548"/>
              </p:ext>
            </p:extLst>
          </p:nvPr>
        </p:nvGraphicFramePr>
        <p:xfrm>
          <a:off x="544512" y="533102"/>
          <a:ext cx="8054975" cy="2290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397480" imgH="1536480" progId="Equation.DSMT4">
                  <p:embed/>
                </p:oleObj>
              </mc:Choice>
              <mc:Fallback>
                <p:oleObj name="Equation" r:id="rId4" imgW="5397480" imgH="153648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44512" y="533102"/>
                        <a:ext cx="8054975" cy="2290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755429" y="4034135"/>
            <a:ext cx="9877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+mj-lt"/>
              </a:rPr>
              <a:t>V(</a:t>
            </a:r>
            <a:r>
              <a:rPr lang="en-US" sz="2400" i="1" dirty="0" err="1">
                <a:latin typeface="+mj-lt"/>
              </a:rPr>
              <a:t>x,y</a:t>
            </a:r>
            <a:r>
              <a:rPr lang="en-US" sz="2400" i="1" dirty="0">
                <a:latin typeface="+mj-lt"/>
              </a:rPr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200" y="33311"/>
            <a:ext cx="906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Now consider a potential system in 2 dimensions near its equilibrium point --</a:t>
            </a:r>
          </a:p>
        </p:txBody>
      </p:sp>
    </p:spTree>
    <p:extLst>
      <p:ext uri="{BB962C8B-B14F-4D97-AF65-F5344CB8AC3E}">
        <p14:creationId xmlns:p14="http://schemas.microsoft.com/office/powerpoint/2010/main" val="845469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10/07/2024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2024 --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609600"/>
            <a:ext cx="701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Example – normal modes of a system with the symmetry of an equilateral triangle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419100" y="1931015"/>
            <a:ext cx="4381500" cy="3483650"/>
            <a:chOff x="419100" y="1931015"/>
            <a:chExt cx="4381500" cy="3483650"/>
          </a:xfrm>
        </p:grpSpPr>
        <p:grpSp>
          <p:nvGrpSpPr>
            <p:cNvPr id="23" name="Group 22"/>
            <p:cNvGrpSpPr/>
            <p:nvPr/>
          </p:nvGrpSpPr>
          <p:grpSpPr>
            <a:xfrm>
              <a:off x="533400" y="1931015"/>
              <a:ext cx="4267200" cy="3369350"/>
              <a:chOff x="533400" y="1931015"/>
              <a:chExt cx="4267200" cy="3369350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533400" y="1931015"/>
                <a:ext cx="3238500" cy="3026450"/>
                <a:chOff x="2171700" y="1931015"/>
                <a:chExt cx="3238500" cy="3026450"/>
              </a:xfrm>
            </p:grpSpPr>
            <p:sp>
              <p:nvSpPr>
                <p:cNvPr id="6" name="Isosceles Triangle 5"/>
                <p:cNvSpPr/>
                <p:nvPr/>
              </p:nvSpPr>
              <p:spPr>
                <a:xfrm>
                  <a:off x="2362200" y="2133600"/>
                  <a:ext cx="2895600" cy="2514600"/>
                </a:xfrm>
                <a:prstGeom prst="triangle">
                  <a:avLst/>
                </a:prstGeom>
                <a:noFill/>
                <a:ln w="1016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" name="Oval 6"/>
                <p:cNvSpPr/>
                <p:nvPr/>
              </p:nvSpPr>
              <p:spPr>
                <a:xfrm>
                  <a:off x="2171700" y="4457700"/>
                  <a:ext cx="381000" cy="38100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" name="Oval 7"/>
                <p:cNvSpPr/>
                <p:nvPr/>
              </p:nvSpPr>
              <p:spPr>
                <a:xfrm>
                  <a:off x="3619500" y="1943100"/>
                  <a:ext cx="381000" cy="38100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Oval 8"/>
                <p:cNvSpPr/>
                <p:nvPr/>
              </p:nvSpPr>
              <p:spPr>
                <a:xfrm>
                  <a:off x="5029200" y="4495800"/>
                  <a:ext cx="381000" cy="38100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TextBox 9"/>
                <p:cNvSpPr txBox="1"/>
                <p:nvPr/>
              </p:nvSpPr>
              <p:spPr>
                <a:xfrm>
                  <a:off x="2171700" y="4495800"/>
                  <a:ext cx="381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>
                      <a:solidFill>
                        <a:schemeClr val="bg1"/>
                      </a:solidFill>
                      <a:latin typeface="+mj-lt"/>
                    </a:rPr>
                    <a:t>1</a:t>
                  </a:r>
                </a:p>
              </p:txBody>
            </p:sp>
            <p:sp>
              <p:nvSpPr>
                <p:cNvPr id="11" name="TextBox 10"/>
                <p:cNvSpPr txBox="1"/>
                <p:nvPr/>
              </p:nvSpPr>
              <p:spPr>
                <a:xfrm>
                  <a:off x="3596640" y="1931015"/>
                  <a:ext cx="381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>
                      <a:solidFill>
                        <a:schemeClr val="bg1"/>
                      </a:solidFill>
                      <a:latin typeface="+mj-lt"/>
                    </a:rPr>
                    <a:t>3</a:t>
                  </a:r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5029200" y="4495800"/>
                  <a:ext cx="381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>
                      <a:solidFill>
                        <a:schemeClr val="bg1"/>
                      </a:solidFill>
                      <a:latin typeface="+mj-lt"/>
                    </a:rPr>
                    <a:t>2</a:t>
                  </a:r>
                </a:p>
              </p:txBody>
            </p:sp>
          </p:grpSp>
          <p:cxnSp>
            <p:nvCxnSpPr>
              <p:cNvPr id="15" name="Straight Arrow Connector 14"/>
              <p:cNvCxnSpPr/>
              <p:nvPr/>
            </p:nvCxnSpPr>
            <p:spPr>
              <a:xfrm>
                <a:off x="838200" y="4726633"/>
                <a:ext cx="304800" cy="454967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/>
              <p:nvPr/>
            </p:nvCxnSpPr>
            <p:spPr>
              <a:xfrm>
                <a:off x="2286000" y="2209800"/>
                <a:ext cx="53340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/>
              <p:nvPr/>
            </p:nvCxnSpPr>
            <p:spPr>
              <a:xfrm flipV="1">
                <a:off x="3657600" y="4267200"/>
                <a:ext cx="609600" cy="45720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/>
              <p:cNvSpPr txBox="1"/>
              <p:nvPr/>
            </p:nvSpPr>
            <p:spPr>
              <a:xfrm>
                <a:off x="1143000" y="4838700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+mj-lt"/>
                  </a:rPr>
                  <a:t>u</a:t>
                </a:r>
                <a:r>
                  <a:rPr lang="en-US" sz="2400" b="1" baseline="-25000" dirty="0">
                    <a:latin typeface="+mj-lt"/>
                  </a:rPr>
                  <a:t>1</a:t>
                </a:r>
                <a:endParaRPr lang="en-US" sz="2400" b="1" dirty="0">
                  <a:latin typeface="+mj-lt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2895600" y="1981200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+mj-lt"/>
                  </a:rPr>
                  <a:t>u</a:t>
                </a:r>
                <a:r>
                  <a:rPr lang="en-US" sz="2400" b="1" baseline="-25000" dirty="0">
                    <a:latin typeface="+mj-lt"/>
                  </a:rPr>
                  <a:t>3</a:t>
                </a:r>
                <a:endParaRPr lang="en-US" sz="2400" b="1" dirty="0">
                  <a:latin typeface="+mj-lt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4114800" y="3810000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+mj-lt"/>
                  </a:rPr>
                  <a:t>u</a:t>
                </a:r>
                <a:r>
                  <a:rPr lang="en-US" sz="2400" b="1" baseline="-25000" dirty="0">
                    <a:latin typeface="+mj-lt"/>
                  </a:rPr>
                  <a:t>2</a:t>
                </a:r>
                <a:endParaRPr lang="en-US" sz="2400" b="1" dirty="0">
                  <a:latin typeface="+mj-lt"/>
                </a:endParaRPr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723900" y="2971800"/>
              <a:ext cx="647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k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086100" y="3124200"/>
              <a:ext cx="647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k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400300" y="4719935"/>
              <a:ext cx="647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k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314700" y="4953000"/>
              <a:ext cx="647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m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874520" y="2442865"/>
              <a:ext cx="647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m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19100" y="4953000"/>
              <a:ext cx="647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m</a:t>
              </a:r>
            </a:p>
          </p:txBody>
        </p:sp>
      </p:grpSp>
      <p:graphicFrame>
        <p:nvGraphicFramePr>
          <p:cNvPr id="31" name="Object 30"/>
          <p:cNvGraphicFramePr>
            <a:graphicFrameLocks noChangeAspect="1"/>
          </p:cNvGraphicFramePr>
          <p:nvPr/>
        </p:nvGraphicFramePr>
        <p:xfrm>
          <a:off x="4463197" y="1709738"/>
          <a:ext cx="3928901" cy="149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234880" imgH="914400" progId="Equation.DSMT4">
                  <p:embed/>
                </p:oleObj>
              </mc:Choice>
              <mc:Fallback>
                <p:oleObj name="Equation" r:id="rId3" imgW="2234880" imgH="914400" progId="Equation.DSMT4">
                  <p:embed/>
                  <p:pic>
                    <p:nvPicPr>
                      <p:cNvPr id="31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3197" y="1709738"/>
                        <a:ext cx="3928901" cy="149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387106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4CC75D-F06C-08D1-15E7-D5C015503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10/07/2024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2DB31A-C08D-3766-9618-C19E0D6F1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2024 -- Lecture 19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AC7BC8-6E0C-1B9A-1008-484B4C751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E5FA7D4-853C-4AF2-2794-D950D11AF8DB}"/>
              </a:ext>
            </a:extLst>
          </p:cNvPr>
          <p:cNvGrpSpPr/>
          <p:nvPr/>
        </p:nvGrpSpPr>
        <p:grpSpPr>
          <a:xfrm>
            <a:off x="457200" y="1066800"/>
            <a:ext cx="4381500" cy="3483650"/>
            <a:chOff x="419100" y="1931015"/>
            <a:chExt cx="4381500" cy="348365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CF69769-C143-9D3E-B12A-F2FD0FF0C51F}"/>
                </a:ext>
              </a:extLst>
            </p:cNvPr>
            <p:cNvGrpSpPr/>
            <p:nvPr/>
          </p:nvGrpSpPr>
          <p:grpSpPr>
            <a:xfrm>
              <a:off x="533400" y="1931015"/>
              <a:ext cx="4267200" cy="3369350"/>
              <a:chOff x="533400" y="1931015"/>
              <a:chExt cx="4267200" cy="3369350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134A4FB0-92D0-2CB4-AE62-0E1BD2E40758}"/>
                  </a:ext>
                </a:extLst>
              </p:cNvPr>
              <p:cNvGrpSpPr/>
              <p:nvPr/>
            </p:nvGrpSpPr>
            <p:grpSpPr>
              <a:xfrm>
                <a:off x="533400" y="1931015"/>
                <a:ext cx="3238500" cy="3026450"/>
                <a:chOff x="2171700" y="1931015"/>
                <a:chExt cx="3238500" cy="3026450"/>
              </a:xfrm>
            </p:grpSpPr>
            <p:sp>
              <p:nvSpPr>
                <p:cNvPr id="20" name="Isosceles Triangle 19">
                  <a:extLst>
                    <a:ext uri="{FF2B5EF4-FFF2-40B4-BE49-F238E27FC236}">
                      <a16:creationId xmlns:a16="http://schemas.microsoft.com/office/drawing/2014/main" id="{7EEACAAA-2E28-F22D-1EF6-E749C5D9B755}"/>
                    </a:ext>
                  </a:extLst>
                </p:cNvPr>
                <p:cNvSpPr/>
                <p:nvPr/>
              </p:nvSpPr>
              <p:spPr>
                <a:xfrm>
                  <a:off x="2362200" y="2133600"/>
                  <a:ext cx="2895600" cy="2514600"/>
                </a:xfrm>
                <a:prstGeom prst="triangle">
                  <a:avLst/>
                </a:prstGeom>
                <a:noFill/>
                <a:ln w="1016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7856D3A5-8F70-6F09-059A-A4AF14B92B3E}"/>
                    </a:ext>
                  </a:extLst>
                </p:cNvPr>
                <p:cNvSpPr/>
                <p:nvPr/>
              </p:nvSpPr>
              <p:spPr>
                <a:xfrm>
                  <a:off x="2171700" y="4457700"/>
                  <a:ext cx="381000" cy="38100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BDC10CAD-56DE-027A-BC21-7250BFB02F29}"/>
                    </a:ext>
                  </a:extLst>
                </p:cNvPr>
                <p:cNvSpPr/>
                <p:nvPr/>
              </p:nvSpPr>
              <p:spPr>
                <a:xfrm>
                  <a:off x="3619500" y="1943100"/>
                  <a:ext cx="381000" cy="38100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A443D80F-F8F8-8DE6-3C7B-7840762CA1A7}"/>
                    </a:ext>
                  </a:extLst>
                </p:cNvPr>
                <p:cNvSpPr/>
                <p:nvPr/>
              </p:nvSpPr>
              <p:spPr>
                <a:xfrm>
                  <a:off x="5029200" y="4495800"/>
                  <a:ext cx="381000" cy="38100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E1B6418B-B808-B546-229E-83ADC9397DAF}"/>
                    </a:ext>
                  </a:extLst>
                </p:cNvPr>
                <p:cNvSpPr txBox="1"/>
                <p:nvPr/>
              </p:nvSpPr>
              <p:spPr>
                <a:xfrm>
                  <a:off x="2171700" y="4495800"/>
                  <a:ext cx="381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>
                      <a:solidFill>
                        <a:schemeClr val="bg1"/>
                      </a:solidFill>
                      <a:latin typeface="+mj-lt"/>
                    </a:rPr>
                    <a:t>1</a:t>
                  </a:r>
                </a:p>
              </p:txBody>
            </p:sp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6FA80CBC-9A06-112B-927F-C2D7F380C1A5}"/>
                    </a:ext>
                  </a:extLst>
                </p:cNvPr>
                <p:cNvSpPr txBox="1"/>
                <p:nvPr/>
              </p:nvSpPr>
              <p:spPr>
                <a:xfrm>
                  <a:off x="3596640" y="1931015"/>
                  <a:ext cx="381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>
                      <a:solidFill>
                        <a:schemeClr val="bg1"/>
                      </a:solidFill>
                      <a:latin typeface="+mj-lt"/>
                    </a:rPr>
                    <a:t>3</a:t>
                  </a:r>
                </a:p>
              </p:txBody>
            </p:sp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FFE8318F-2BD8-DFAB-95FF-A525BDFB233D}"/>
                    </a:ext>
                  </a:extLst>
                </p:cNvPr>
                <p:cNvSpPr txBox="1"/>
                <p:nvPr/>
              </p:nvSpPr>
              <p:spPr>
                <a:xfrm>
                  <a:off x="5029200" y="4495800"/>
                  <a:ext cx="381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>
                      <a:solidFill>
                        <a:schemeClr val="bg1"/>
                      </a:solidFill>
                      <a:latin typeface="+mj-lt"/>
                    </a:rPr>
                    <a:t>2</a:t>
                  </a:r>
                </a:p>
              </p:txBody>
            </p:sp>
          </p:grpSp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A7B9A8C1-F3A0-25B8-525B-22259D867544}"/>
                  </a:ext>
                </a:extLst>
              </p:cNvPr>
              <p:cNvCxnSpPr/>
              <p:nvPr/>
            </p:nvCxnSpPr>
            <p:spPr>
              <a:xfrm>
                <a:off x="838200" y="4726633"/>
                <a:ext cx="304800" cy="454967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ACA54422-803F-C35F-E1F1-2F91E6A44078}"/>
                  </a:ext>
                </a:extLst>
              </p:cNvPr>
              <p:cNvCxnSpPr/>
              <p:nvPr/>
            </p:nvCxnSpPr>
            <p:spPr>
              <a:xfrm>
                <a:off x="2286000" y="2209800"/>
                <a:ext cx="53340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707B177C-28F5-C221-9AB3-C3003B3290CE}"/>
                  </a:ext>
                </a:extLst>
              </p:cNvPr>
              <p:cNvCxnSpPr/>
              <p:nvPr/>
            </p:nvCxnSpPr>
            <p:spPr>
              <a:xfrm flipV="1">
                <a:off x="3657600" y="4267200"/>
                <a:ext cx="609600" cy="45720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8759C8B-5D76-E649-2D4C-36DA9FDE12AD}"/>
                  </a:ext>
                </a:extLst>
              </p:cNvPr>
              <p:cNvSpPr txBox="1"/>
              <p:nvPr/>
            </p:nvSpPr>
            <p:spPr>
              <a:xfrm>
                <a:off x="1143000" y="4838700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+mj-lt"/>
                  </a:rPr>
                  <a:t>u</a:t>
                </a:r>
                <a:r>
                  <a:rPr lang="en-US" sz="2400" b="1" baseline="-25000" dirty="0">
                    <a:latin typeface="+mj-lt"/>
                  </a:rPr>
                  <a:t>1</a:t>
                </a:r>
                <a:endParaRPr lang="en-US" sz="2400" b="1" dirty="0">
                  <a:latin typeface="+mj-lt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D989930-A709-A3D9-02AA-9150D7D85440}"/>
                  </a:ext>
                </a:extLst>
              </p:cNvPr>
              <p:cNvSpPr txBox="1"/>
              <p:nvPr/>
            </p:nvSpPr>
            <p:spPr>
              <a:xfrm>
                <a:off x="2895600" y="1981200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+mj-lt"/>
                  </a:rPr>
                  <a:t>u</a:t>
                </a:r>
                <a:r>
                  <a:rPr lang="en-US" sz="2400" b="1" baseline="-25000" dirty="0">
                    <a:latin typeface="+mj-lt"/>
                  </a:rPr>
                  <a:t>3</a:t>
                </a:r>
                <a:endParaRPr lang="en-US" sz="2400" b="1" dirty="0">
                  <a:latin typeface="+mj-lt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CCA1530-E028-31A2-2F75-9CDA0FF45182}"/>
                  </a:ext>
                </a:extLst>
              </p:cNvPr>
              <p:cNvSpPr txBox="1"/>
              <p:nvPr/>
            </p:nvSpPr>
            <p:spPr>
              <a:xfrm>
                <a:off x="4114800" y="3810000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+mj-lt"/>
                  </a:rPr>
                  <a:t>u</a:t>
                </a:r>
                <a:r>
                  <a:rPr lang="en-US" sz="2400" b="1" baseline="-25000" dirty="0">
                    <a:latin typeface="+mj-lt"/>
                  </a:rPr>
                  <a:t>2</a:t>
                </a:r>
                <a:endParaRPr lang="en-US" sz="2400" b="1" dirty="0">
                  <a:latin typeface="+mj-lt"/>
                </a:endParaRP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FB3B9E3-31C5-4019-4391-AE7E7027CC63}"/>
                </a:ext>
              </a:extLst>
            </p:cNvPr>
            <p:cNvSpPr txBox="1"/>
            <p:nvPr/>
          </p:nvSpPr>
          <p:spPr>
            <a:xfrm>
              <a:off x="723900" y="2971800"/>
              <a:ext cx="647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k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65AD20E-493B-87C6-B08C-000B1A2D800C}"/>
                </a:ext>
              </a:extLst>
            </p:cNvPr>
            <p:cNvSpPr txBox="1"/>
            <p:nvPr/>
          </p:nvSpPr>
          <p:spPr>
            <a:xfrm>
              <a:off x="3086100" y="3124200"/>
              <a:ext cx="647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k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948C1A0-89C4-9851-3A30-38966BA6A68A}"/>
                </a:ext>
              </a:extLst>
            </p:cNvPr>
            <p:cNvSpPr txBox="1"/>
            <p:nvPr/>
          </p:nvSpPr>
          <p:spPr>
            <a:xfrm>
              <a:off x="2400300" y="4719935"/>
              <a:ext cx="647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k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881F20B-6F6E-5764-7C9C-B210C98241D5}"/>
                </a:ext>
              </a:extLst>
            </p:cNvPr>
            <p:cNvSpPr txBox="1"/>
            <p:nvPr/>
          </p:nvSpPr>
          <p:spPr>
            <a:xfrm>
              <a:off x="3314700" y="4953000"/>
              <a:ext cx="647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m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AA4D840-FEFA-4C72-1062-204823E4D949}"/>
                </a:ext>
              </a:extLst>
            </p:cNvPr>
            <p:cNvSpPr txBox="1"/>
            <p:nvPr/>
          </p:nvSpPr>
          <p:spPr>
            <a:xfrm>
              <a:off x="1874520" y="2442865"/>
              <a:ext cx="647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m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24A99DB-95C7-514F-DBE7-240398FEF7E7}"/>
                </a:ext>
              </a:extLst>
            </p:cNvPr>
            <p:cNvSpPr txBox="1"/>
            <p:nvPr/>
          </p:nvSpPr>
          <p:spPr>
            <a:xfrm>
              <a:off x="419100" y="4953000"/>
              <a:ext cx="647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m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C20C5644-F5DD-4DE6-B5C1-099400142E8D}"/>
              </a:ext>
            </a:extLst>
          </p:cNvPr>
          <p:cNvSpPr txBox="1"/>
          <p:nvPr/>
        </p:nvSpPr>
        <p:spPr>
          <a:xfrm>
            <a:off x="152400" y="381000"/>
            <a:ext cx="922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Some details for this case of the equilateral triangle --</a:t>
            </a:r>
          </a:p>
        </p:txBody>
      </p:sp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421B815D-253A-A0C7-89C5-2EA5C45D8B6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22713" y="1830399"/>
          <a:ext cx="3715549" cy="12913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082600" imgH="723600" progId="Equation.DSMT4">
                  <p:embed/>
                </p:oleObj>
              </mc:Choice>
              <mc:Fallback>
                <p:oleObj name="Equation" r:id="rId2" imgW="2082600" imgH="723600" progId="Equation.DSMT4">
                  <p:embed/>
                  <p:pic>
                    <p:nvPicPr>
                      <p:cNvPr id="28" name="Object 27">
                        <a:extLst>
                          <a:ext uri="{FF2B5EF4-FFF2-40B4-BE49-F238E27FC236}">
                            <a16:creationId xmlns:a16="http://schemas.microsoft.com/office/drawing/2014/main" id="{421B815D-253A-A0C7-89C5-2EA5C45D8B6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922713" y="1830399"/>
                        <a:ext cx="3715549" cy="12913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744A9994-C1A3-EFB5-4814-B2D324133F4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21050" y="1045201"/>
          <a:ext cx="2326510" cy="7851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15920" imgH="342720" progId="Equation.DSMT4">
                  <p:embed/>
                </p:oleObj>
              </mc:Choice>
              <mc:Fallback>
                <p:oleObj name="Equation" r:id="rId4" imgW="1015920" imgH="342720" progId="Equation.DSMT4">
                  <p:embed/>
                  <p:pic>
                    <p:nvPicPr>
                      <p:cNvPr id="29" name="Object 28">
                        <a:extLst>
                          <a:ext uri="{FF2B5EF4-FFF2-40B4-BE49-F238E27FC236}">
                            <a16:creationId xmlns:a16="http://schemas.microsoft.com/office/drawing/2014/main" id="{744A9994-C1A3-EFB5-4814-B2D324133F4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821050" y="1045201"/>
                        <a:ext cx="2326510" cy="7851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id="{60DE540C-27C1-C45F-EA55-ABA0D329AEF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14032" y="3037914"/>
          <a:ext cx="4024202" cy="12886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260440" imgH="723600" progId="Equation.DSMT4">
                  <p:embed/>
                </p:oleObj>
              </mc:Choice>
              <mc:Fallback>
                <p:oleObj name="Equation" r:id="rId6" imgW="2260440" imgH="723600" progId="Equation.DSMT4">
                  <p:embed/>
                  <p:pic>
                    <p:nvPicPr>
                      <p:cNvPr id="30" name="Object 29">
                        <a:extLst>
                          <a:ext uri="{FF2B5EF4-FFF2-40B4-BE49-F238E27FC236}">
                            <a16:creationId xmlns:a16="http://schemas.microsoft.com/office/drawing/2014/main" id="{60DE540C-27C1-C45F-EA55-ABA0D329AEF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914032" y="3037914"/>
                        <a:ext cx="4024202" cy="12886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11704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10/07/2024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2024 --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609600"/>
            <a:ext cx="701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Example – normal modes of a system with the symmetry of an equilateral triangle -- continued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76200" y="1931015"/>
            <a:ext cx="4267200" cy="3369350"/>
            <a:chOff x="533400" y="1931015"/>
            <a:chExt cx="4267200" cy="3369350"/>
          </a:xfrm>
        </p:grpSpPr>
        <p:grpSp>
          <p:nvGrpSpPr>
            <p:cNvPr id="23" name="Group 22"/>
            <p:cNvGrpSpPr/>
            <p:nvPr/>
          </p:nvGrpSpPr>
          <p:grpSpPr>
            <a:xfrm>
              <a:off x="533400" y="1931015"/>
              <a:ext cx="4267200" cy="3369350"/>
              <a:chOff x="533400" y="1931015"/>
              <a:chExt cx="4267200" cy="3369350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533400" y="1931015"/>
                <a:ext cx="3238500" cy="3026450"/>
                <a:chOff x="2171700" y="1931015"/>
                <a:chExt cx="3238500" cy="3026450"/>
              </a:xfrm>
            </p:grpSpPr>
            <p:sp>
              <p:nvSpPr>
                <p:cNvPr id="6" name="Isosceles Triangle 5"/>
                <p:cNvSpPr/>
                <p:nvPr/>
              </p:nvSpPr>
              <p:spPr>
                <a:xfrm>
                  <a:off x="2362200" y="2133600"/>
                  <a:ext cx="2895600" cy="2514600"/>
                </a:xfrm>
                <a:prstGeom prst="triangle">
                  <a:avLst/>
                </a:prstGeom>
                <a:noFill/>
                <a:ln w="1016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" name="Oval 6"/>
                <p:cNvSpPr/>
                <p:nvPr/>
              </p:nvSpPr>
              <p:spPr>
                <a:xfrm>
                  <a:off x="2171700" y="4457700"/>
                  <a:ext cx="381000" cy="38100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" name="Oval 7"/>
                <p:cNvSpPr/>
                <p:nvPr/>
              </p:nvSpPr>
              <p:spPr>
                <a:xfrm>
                  <a:off x="3619500" y="1943100"/>
                  <a:ext cx="381000" cy="38100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Oval 8"/>
                <p:cNvSpPr/>
                <p:nvPr/>
              </p:nvSpPr>
              <p:spPr>
                <a:xfrm>
                  <a:off x="5029200" y="4495800"/>
                  <a:ext cx="381000" cy="38100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TextBox 9"/>
                <p:cNvSpPr txBox="1"/>
                <p:nvPr/>
              </p:nvSpPr>
              <p:spPr>
                <a:xfrm>
                  <a:off x="2171700" y="4495800"/>
                  <a:ext cx="381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>
                      <a:solidFill>
                        <a:schemeClr val="bg1"/>
                      </a:solidFill>
                      <a:latin typeface="+mj-lt"/>
                    </a:rPr>
                    <a:t>1</a:t>
                  </a:r>
                </a:p>
              </p:txBody>
            </p:sp>
            <p:sp>
              <p:nvSpPr>
                <p:cNvPr id="11" name="TextBox 10"/>
                <p:cNvSpPr txBox="1"/>
                <p:nvPr/>
              </p:nvSpPr>
              <p:spPr>
                <a:xfrm>
                  <a:off x="3596640" y="1931015"/>
                  <a:ext cx="381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>
                      <a:solidFill>
                        <a:schemeClr val="bg1"/>
                      </a:solidFill>
                      <a:latin typeface="+mj-lt"/>
                    </a:rPr>
                    <a:t>3</a:t>
                  </a:r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5029200" y="4495800"/>
                  <a:ext cx="381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>
                      <a:solidFill>
                        <a:schemeClr val="bg1"/>
                      </a:solidFill>
                      <a:latin typeface="+mj-lt"/>
                    </a:rPr>
                    <a:t>2</a:t>
                  </a:r>
                </a:p>
              </p:txBody>
            </p:sp>
          </p:grpSp>
          <p:cxnSp>
            <p:nvCxnSpPr>
              <p:cNvPr id="15" name="Straight Arrow Connector 14"/>
              <p:cNvCxnSpPr/>
              <p:nvPr/>
            </p:nvCxnSpPr>
            <p:spPr>
              <a:xfrm>
                <a:off x="838200" y="4726633"/>
                <a:ext cx="304800" cy="454967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/>
              <p:nvPr/>
            </p:nvCxnSpPr>
            <p:spPr>
              <a:xfrm>
                <a:off x="2286000" y="2209800"/>
                <a:ext cx="53340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/>
              <p:nvPr/>
            </p:nvCxnSpPr>
            <p:spPr>
              <a:xfrm flipV="1">
                <a:off x="3657600" y="4267200"/>
                <a:ext cx="609600" cy="45720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/>
              <p:cNvSpPr txBox="1"/>
              <p:nvPr/>
            </p:nvSpPr>
            <p:spPr>
              <a:xfrm>
                <a:off x="1143000" y="4838700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+mj-lt"/>
                  </a:rPr>
                  <a:t>u</a:t>
                </a:r>
                <a:r>
                  <a:rPr lang="en-US" sz="2400" b="1" baseline="-25000" dirty="0">
                    <a:latin typeface="+mj-lt"/>
                  </a:rPr>
                  <a:t>1</a:t>
                </a:r>
                <a:endParaRPr lang="en-US" sz="2400" b="1" dirty="0">
                  <a:latin typeface="+mj-lt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2895600" y="1981200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+mj-lt"/>
                  </a:rPr>
                  <a:t>u</a:t>
                </a:r>
                <a:r>
                  <a:rPr lang="en-US" sz="2400" b="1" baseline="-25000" dirty="0">
                    <a:latin typeface="+mj-lt"/>
                  </a:rPr>
                  <a:t>3</a:t>
                </a:r>
                <a:endParaRPr lang="en-US" sz="2400" b="1" dirty="0">
                  <a:latin typeface="+mj-lt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4114800" y="3810000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+mj-lt"/>
                  </a:rPr>
                  <a:t>u</a:t>
                </a:r>
                <a:r>
                  <a:rPr lang="en-US" sz="2400" b="1" baseline="-25000" dirty="0">
                    <a:latin typeface="+mj-lt"/>
                  </a:rPr>
                  <a:t>2</a:t>
                </a:r>
                <a:endParaRPr lang="en-US" sz="2400" b="1" dirty="0">
                  <a:latin typeface="+mj-lt"/>
                </a:endParaRPr>
              </a:p>
            </p:txBody>
          </p:sp>
        </p:grpSp>
        <p:sp>
          <p:nvSpPr>
            <p:cNvPr id="14" name="Right Arrow 13"/>
            <p:cNvSpPr/>
            <p:nvPr/>
          </p:nvSpPr>
          <p:spPr>
            <a:xfrm rot="17964096">
              <a:off x="114789" y="3243640"/>
              <a:ext cx="2595999" cy="3810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8" name="Object 17"/>
            <p:cNvGraphicFramePr>
              <a:graphicFrameLocks noChangeAspect="1"/>
            </p:cNvGraphicFramePr>
            <p:nvPr/>
          </p:nvGraphicFramePr>
          <p:xfrm>
            <a:off x="712153" y="2814236"/>
            <a:ext cx="827087" cy="5766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数式" r:id="rId3" imgW="203040" imgH="228600" progId="Equation.3">
                    <p:embed/>
                  </p:oleObj>
                </mc:Choice>
                <mc:Fallback>
                  <p:oleObj name="数式" r:id="rId3" imgW="203040" imgH="228600" progId="Equation.3">
                    <p:embed/>
                    <p:pic>
                      <p:nvPicPr>
                        <p:cNvPr id="18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2153" y="2814236"/>
                          <a:ext cx="827087" cy="5766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3903686" y="2122530"/>
          <a:ext cx="5087914" cy="33638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720960" imgH="2527200" progId="Equation.DSMT4">
                  <p:embed/>
                </p:oleObj>
              </mc:Choice>
              <mc:Fallback>
                <p:oleObj name="Equation" r:id="rId5" imgW="3720960" imgH="2527200" progId="Equation.DSMT4">
                  <p:embed/>
                  <p:pic>
                    <p:nvPicPr>
                      <p:cNvPr id="19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3686" y="2122530"/>
                        <a:ext cx="5087914" cy="33638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/>
        </p:nvGraphicFramePr>
        <p:xfrm>
          <a:off x="533400" y="5347117"/>
          <a:ext cx="2812407" cy="9774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082600" imgH="723600" progId="Equation.DSMT4">
                  <p:embed/>
                </p:oleObj>
              </mc:Choice>
              <mc:Fallback>
                <p:oleObj name="Equation" r:id="rId7" imgW="2082600" imgH="723600" progId="Equation.DSMT4">
                  <p:embed/>
                  <p:pic>
                    <p:nvPicPr>
                      <p:cNvPr id="25" name="Object 24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33400" y="5347117"/>
                        <a:ext cx="2812407" cy="9774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91350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7C4C32-5C8B-4AD2-945D-25571A06A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10/07/2024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9AE67D-E37A-4E32-B866-52D53D324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2024 -- Lecture 19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1963FA-326E-4124-8933-CF3A85B03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17AEF6FD-2DFF-47C3-8007-A4260C4F87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3171316"/>
              </p:ext>
            </p:extLst>
          </p:nvPr>
        </p:nvGraphicFramePr>
        <p:xfrm>
          <a:off x="373063" y="647700"/>
          <a:ext cx="6259512" cy="4976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279680" imgH="3403440" progId="Equation.DSMT4">
                  <p:embed/>
                </p:oleObj>
              </mc:Choice>
              <mc:Fallback>
                <p:oleObj name="Equation" r:id="rId3" imgW="4279680" imgH="340344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17AEF6FD-2DFF-47C3-8007-A4260C4F87B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3063" y="647700"/>
                        <a:ext cx="6259512" cy="4976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8857BC9B-6F76-4394-A38C-A1C289176DD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38629" y="2590800"/>
          <a:ext cx="2724980" cy="5449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269720" imgH="253800" progId="Equation.DSMT4">
                  <p:embed/>
                </p:oleObj>
              </mc:Choice>
              <mc:Fallback>
                <p:oleObj name="Equation" r:id="rId5" imgW="1269720" imgH="25380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8857BC9B-6F76-4394-A38C-A1C289176DD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938629" y="2590800"/>
                        <a:ext cx="2724980" cy="5449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88AB1A7B-BA04-4309-9F50-EEE56A3A95D1}"/>
              </a:ext>
            </a:extLst>
          </p:cNvPr>
          <p:cNvSpPr txBox="1"/>
          <p:nvPr/>
        </p:nvSpPr>
        <p:spPr>
          <a:xfrm>
            <a:off x="5638800" y="4576020"/>
            <a:ext cx="34423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+mj-lt"/>
              </a:rPr>
              <a:t>Note that this analysis of the leading term is true in 1, 2, and 3 dimensions.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02E5BC3-B829-B8BF-2C95-C0C2781DB29A}"/>
              </a:ext>
            </a:extLst>
          </p:cNvPr>
          <p:cNvSpPr/>
          <p:nvPr/>
        </p:nvSpPr>
        <p:spPr>
          <a:xfrm>
            <a:off x="4800600" y="1981200"/>
            <a:ext cx="838200" cy="1447800"/>
          </a:xfrm>
          <a:prstGeom prst="ellipse">
            <a:avLst/>
          </a:prstGeom>
          <a:solidFill>
            <a:srgbClr val="00B050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Up 8">
            <a:extLst>
              <a:ext uri="{FF2B5EF4-FFF2-40B4-BE49-F238E27FC236}">
                <a16:creationId xmlns:a16="http://schemas.microsoft.com/office/drawing/2014/main" id="{D1A856AF-84E5-E93C-99E8-64922239ADC9}"/>
              </a:ext>
            </a:extLst>
          </p:cNvPr>
          <p:cNvSpPr/>
          <p:nvPr/>
        </p:nvSpPr>
        <p:spPr>
          <a:xfrm rot="3448930">
            <a:off x="5724962" y="1436570"/>
            <a:ext cx="762000" cy="1451820"/>
          </a:xfrm>
          <a:prstGeom prst="upArrow">
            <a:avLst/>
          </a:prstGeom>
          <a:solidFill>
            <a:srgbClr val="00B05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16CB47-74B4-CE83-121C-5F335EAEAB96}"/>
              </a:ext>
            </a:extLst>
          </p:cNvPr>
          <p:cNvSpPr txBox="1"/>
          <p:nvPr/>
        </p:nvSpPr>
        <p:spPr>
          <a:xfrm>
            <a:off x="6699250" y="1411134"/>
            <a:ext cx="20637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+mj-lt"/>
              </a:rPr>
              <a:t>negligible</a:t>
            </a:r>
          </a:p>
          <a:p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48004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10/07/2024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2024 --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609600"/>
            <a:ext cx="701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Example – normal modes of a system with the symmetry of an equilateral triangle -- continued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76200" y="1931015"/>
            <a:ext cx="4267200" cy="3369350"/>
            <a:chOff x="533400" y="1931015"/>
            <a:chExt cx="4267200" cy="3369350"/>
          </a:xfrm>
        </p:grpSpPr>
        <p:grpSp>
          <p:nvGrpSpPr>
            <p:cNvPr id="23" name="Group 22"/>
            <p:cNvGrpSpPr/>
            <p:nvPr/>
          </p:nvGrpSpPr>
          <p:grpSpPr>
            <a:xfrm>
              <a:off x="533400" y="1931015"/>
              <a:ext cx="4267200" cy="3369350"/>
              <a:chOff x="533400" y="1931015"/>
              <a:chExt cx="4267200" cy="3369350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533400" y="1931015"/>
                <a:ext cx="3238500" cy="3026450"/>
                <a:chOff x="2171700" y="1931015"/>
                <a:chExt cx="3238500" cy="3026450"/>
              </a:xfrm>
            </p:grpSpPr>
            <p:sp>
              <p:nvSpPr>
                <p:cNvPr id="6" name="Isosceles Triangle 5"/>
                <p:cNvSpPr/>
                <p:nvPr/>
              </p:nvSpPr>
              <p:spPr>
                <a:xfrm>
                  <a:off x="2362200" y="2133600"/>
                  <a:ext cx="2895600" cy="2514600"/>
                </a:xfrm>
                <a:prstGeom prst="triangle">
                  <a:avLst/>
                </a:prstGeom>
                <a:noFill/>
                <a:ln w="1016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" name="Oval 6"/>
                <p:cNvSpPr/>
                <p:nvPr/>
              </p:nvSpPr>
              <p:spPr>
                <a:xfrm>
                  <a:off x="2171700" y="4457700"/>
                  <a:ext cx="381000" cy="38100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" name="Oval 7"/>
                <p:cNvSpPr/>
                <p:nvPr/>
              </p:nvSpPr>
              <p:spPr>
                <a:xfrm>
                  <a:off x="3619500" y="1943100"/>
                  <a:ext cx="381000" cy="38100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Oval 8"/>
                <p:cNvSpPr/>
                <p:nvPr/>
              </p:nvSpPr>
              <p:spPr>
                <a:xfrm>
                  <a:off x="5029200" y="4495800"/>
                  <a:ext cx="381000" cy="38100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TextBox 9"/>
                <p:cNvSpPr txBox="1"/>
                <p:nvPr/>
              </p:nvSpPr>
              <p:spPr>
                <a:xfrm>
                  <a:off x="2171700" y="4495800"/>
                  <a:ext cx="381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>
                      <a:solidFill>
                        <a:schemeClr val="bg1"/>
                      </a:solidFill>
                      <a:latin typeface="+mj-lt"/>
                    </a:rPr>
                    <a:t>1</a:t>
                  </a:r>
                </a:p>
              </p:txBody>
            </p:sp>
            <p:sp>
              <p:nvSpPr>
                <p:cNvPr id="11" name="TextBox 10"/>
                <p:cNvSpPr txBox="1"/>
                <p:nvPr/>
              </p:nvSpPr>
              <p:spPr>
                <a:xfrm>
                  <a:off x="3596640" y="1931015"/>
                  <a:ext cx="381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>
                      <a:solidFill>
                        <a:schemeClr val="bg1"/>
                      </a:solidFill>
                      <a:latin typeface="+mj-lt"/>
                    </a:rPr>
                    <a:t>3</a:t>
                  </a:r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5029200" y="4495800"/>
                  <a:ext cx="381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>
                      <a:solidFill>
                        <a:schemeClr val="bg1"/>
                      </a:solidFill>
                      <a:latin typeface="+mj-lt"/>
                    </a:rPr>
                    <a:t>2</a:t>
                  </a:r>
                </a:p>
              </p:txBody>
            </p:sp>
          </p:grpSp>
          <p:cxnSp>
            <p:nvCxnSpPr>
              <p:cNvPr id="15" name="Straight Arrow Connector 14"/>
              <p:cNvCxnSpPr/>
              <p:nvPr/>
            </p:nvCxnSpPr>
            <p:spPr>
              <a:xfrm>
                <a:off x="838200" y="4726633"/>
                <a:ext cx="304800" cy="454967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/>
              <p:nvPr/>
            </p:nvCxnSpPr>
            <p:spPr>
              <a:xfrm>
                <a:off x="2286000" y="2209800"/>
                <a:ext cx="53340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/>
              <p:nvPr/>
            </p:nvCxnSpPr>
            <p:spPr>
              <a:xfrm flipV="1">
                <a:off x="3657600" y="4267200"/>
                <a:ext cx="609600" cy="45720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/>
              <p:cNvSpPr txBox="1"/>
              <p:nvPr/>
            </p:nvSpPr>
            <p:spPr>
              <a:xfrm>
                <a:off x="1143000" y="4838700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+mj-lt"/>
                  </a:rPr>
                  <a:t>u</a:t>
                </a:r>
                <a:r>
                  <a:rPr lang="en-US" sz="2400" b="1" baseline="-25000" dirty="0">
                    <a:latin typeface="+mj-lt"/>
                  </a:rPr>
                  <a:t>1</a:t>
                </a:r>
                <a:endParaRPr lang="en-US" sz="2400" b="1" dirty="0">
                  <a:latin typeface="+mj-lt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2895600" y="1981200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+mj-lt"/>
                  </a:rPr>
                  <a:t>u</a:t>
                </a:r>
                <a:r>
                  <a:rPr lang="en-US" sz="2400" b="1" baseline="-25000" dirty="0">
                    <a:latin typeface="+mj-lt"/>
                  </a:rPr>
                  <a:t>3</a:t>
                </a:r>
                <a:endParaRPr lang="en-US" sz="2400" b="1" dirty="0">
                  <a:latin typeface="+mj-lt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4114800" y="3810000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+mj-lt"/>
                  </a:rPr>
                  <a:t>u</a:t>
                </a:r>
                <a:r>
                  <a:rPr lang="en-US" sz="2400" b="1" baseline="-25000" dirty="0">
                    <a:latin typeface="+mj-lt"/>
                  </a:rPr>
                  <a:t>2</a:t>
                </a:r>
                <a:endParaRPr lang="en-US" sz="2400" b="1" dirty="0">
                  <a:latin typeface="+mj-lt"/>
                </a:endParaRPr>
              </a:p>
            </p:txBody>
          </p:sp>
        </p:grpSp>
        <p:sp>
          <p:nvSpPr>
            <p:cNvPr id="14" name="Right Arrow 13"/>
            <p:cNvSpPr/>
            <p:nvPr/>
          </p:nvSpPr>
          <p:spPr>
            <a:xfrm rot="17964096">
              <a:off x="114789" y="3243640"/>
              <a:ext cx="2595999" cy="3810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8" name="Object 17"/>
            <p:cNvGraphicFramePr>
              <a:graphicFrameLocks noChangeAspect="1"/>
            </p:cNvGraphicFramePr>
            <p:nvPr/>
          </p:nvGraphicFramePr>
          <p:xfrm>
            <a:off x="712153" y="2814236"/>
            <a:ext cx="827087" cy="5766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数式" r:id="rId3" imgW="203040" imgH="228600" progId="Equation.3">
                    <p:embed/>
                  </p:oleObj>
                </mc:Choice>
                <mc:Fallback>
                  <p:oleObj name="数式" r:id="rId3" imgW="203040" imgH="228600" progId="Equation.3">
                    <p:embed/>
                    <p:pic>
                      <p:nvPicPr>
                        <p:cNvPr id="18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2153" y="2814236"/>
                          <a:ext cx="827087" cy="5766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3903686" y="2122530"/>
          <a:ext cx="5087914" cy="33638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720960" imgH="2527200" progId="Equation.DSMT4">
                  <p:embed/>
                </p:oleObj>
              </mc:Choice>
              <mc:Fallback>
                <p:oleObj name="Equation" r:id="rId5" imgW="3720960" imgH="2527200" progId="Equation.DSMT4">
                  <p:embed/>
                  <p:pic>
                    <p:nvPicPr>
                      <p:cNvPr id="19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3686" y="2122530"/>
                        <a:ext cx="5087914" cy="33638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/>
        </p:nvGraphicFramePr>
        <p:xfrm>
          <a:off x="612494" y="5317727"/>
          <a:ext cx="2812407" cy="9774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082600" imgH="723600" progId="Equation.DSMT4">
                  <p:embed/>
                </p:oleObj>
              </mc:Choice>
              <mc:Fallback>
                <p:oleObj name="Equation" r:id="rId7" imgW="2082600" imgH="723600" progId="Equation.DSMT4">
                  <p:embed/>
                  <p:pic>
                    <p:nvPicPr>
                      <p:cNvPr id="25" name="Object 24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12494" y="5317727"/>
                        <a:ext cx="2812407" cy="9774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714832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10/07/2024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2024 --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783703" y="933701"/>
          <a:ext cx="6204993" cy="565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279680" imgH="4203360" progId="Equation.DSMT4">
                  <p:embed/>
                </p:oleObj>
              </mc:Choice>
              <mc:Fallback>
                <p:oleObj name="Equation" r:id="rId3" imgW="4279680" imgH="420336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3703" y="933701"/>
                        <a:ext cx="6204993" cy="565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81000" y="76200"/>
            <a:ext cx="701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Example – normal modes of a system with the symmetry of an equilateral triangle -- continued</a:t>
            </a:r>
          </a:p>
        </p:txBody>
      </p:sp>
    </p:spTree>
    <p:extLst>
      <p:ext uri="{BB962C8B-B14F-4D97-AF65-F5344CB8AC3E}">
        <p14:creationId xmlns:p14="http://schemas.microsoft.com/office/powerpoint/2010/main" val="34611672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11382</TotalTime>
  <Words>924</Words>
  <Application>Microsoft Office PowerPoint</Application>
  <PresentationFormat>On-screen Show (4:3)</PresentationFormat>
  <Paragraphs>220</Paragraphs>
  <Slides>27</Slides>
  <Notes>20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Symbol</vt:lpstr>
      <vt:lpstr>Office Theme</vt:lpstr>
      <vt:lpstr>Office Theme</vt:lpstr>
      <vt:lpstr>Equation</vt:lpstr>
      <vt:lpstr>数式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Holzwarth, Natalie</cp:lastModifiedBy>
  <cp:revision>622</cp:revision>
  <cp:lastPrinted>2019-09-25T05:27:53Z</cp:lastPrinted>
  <dcterms:created xsi:type="dcterms:W3CDTF">2012-01-10T18:32:24Z</dcterms:created>
  <dcterms:modified xsi:type="dcterms:W3CDTF">2024-10-07T14:55:06Z</dcterms:modified>
</cp:coreProperties>
</file>