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96" r:id="rId2"/>
    <p:sldId id="394" r:id="rId3"/>
    <p:sldId id="401" r:id="rId4"/>
    <p:sldId id="385" r:id="rId5"/>
    <p:sldId id="386" r:id="rId6"/>
    <p:sldId id="387" r:id="rId7"/>
    <p:sldId id="388" r:id="rId8"/>
    <p:sldId id="389" r:id="rId9"/>
    <p:sldId id="390" r:id="rId10"/>
    <p:sldId id="395" r:id="rId11"/>
    <p:sldId id="364" r:id="rId12"/>
    <p:sldId id="398" r:id="rId13"/>
    <p:sldId id="376" r:id="rId14"/>
    <p:sldId id="399" r:id="rId15"/>
    <p:sldId id="377" r:id="rId16"/>
    <p:sldId id="378" r:id="rId17"/>
    <p:sldId id="379" r:id="rId18"/>
    <p:sldId id="380" r:id="rId19"/>
    <p:sldId id="403" r:id="rId20"/>
    <p:sldId id="404" r:id="rId21"/>
    <p:sldId id="405" r:id="rId22"/>
    <p:sldId id="406" r:id="rId23"/>
    <p:sldId id="407" r:id="rId24"/>
    <p:sldId id="402" r:id="rId25"/>
    <p:sldId id="381" r:id="rId26"/>
    <p:sldId id="382" r:id="rId27"/>
    <p:sldId id="383" r:id="rId28"/>
    <p:sldId id="384"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DA3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78530" autoAdjust="0"/>
  </p:normalViewPr>
  <p:slideViewPr>
    <p:cSldViewPr>
      <p:cViewPr varScale="1">
        <p:scale>
          <a:sx n="66" d="100"/>
          <a:sy n="66" d="100"/>
        </p:scale>
        <p:origin x="1200" y="40"/>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8194727C-8B30-4386-9703-61EF7B04C9A7}" type="datetimeFigureOut">
              <a:rPr lang="en-US" smtClean="0"/>
              <a:t>10/8/2024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E357BCF-F272-4C79-9BBA-DF21EFA30F88}" type="slidenum">
              <a:rPr lang="en-US" smtClean="0"/>
              <a:t>‹#›</a:t>
            </a:fld>
            <a:endParaRPr lang="en-US"/>
          </a:p>
        </p:txBody>
      </p:sp>
    </p:spTree>
    <p:extLst>
      <p:ext uri="{BB962C8B-B14F-4D97-AF65-F5344CB8AC3E}">
        <p14:creationId xmlns:p14="http://schemas.microsoft.com/office/powerpoint/2010/main" val="2676587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C5D2E9F-93AF-4192-9362-BE5EFDABCE46}" type="datetimeFigureOut">
              <a:rPr lang="en-US" smtClean="0"/>
              <a:t>10/8/2024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15B37F0-B5B5-4873-843A-F6B8A32A0D0F}" type="slidenum">
              <a:rPr lang="en-US" smtClean="0"/>
              <a:t>‹#›</a:t>
            </a:fld>
            <a:endParaRPr lang="en-US" dirty="0"/>
          </a:p>
        </p:txBody>
      </p:sp>
    </p:spTree>
    <p:extLst>
      <p:ext uri="{BB962C8B-B14F-4D97-AF65-F5344CB8AC3E}">
        <p14:creationId xmlns:p14="http://schemas.microsoft.com/office/powerpoint/2010/main" val="2872160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dimensional motion of a large number masses interconnected with springs provides a model of longitudinal motions of a continuous elastic spring and related topics covered in Chapter 7 of your textbook</a:t>
            </a:r>
          </a:p>
        </p:txBody>
      </p:sp>
      <p:sp>
        <p:nvSpPr>
          <p:cNvPr id="4" name="Slide Number Placeholder 3"/>
          <p:cNvSpPr>
            <a:spLocks noGrp="1"/>
          </p:cNvSpPr>
          <p:nvPr>
            <p:ph type="sldNum" sz="quarter" idx="10"/>
          </p:nvPr>
        </p:nvSpPr>
        <p:spPr/>
        <p:txBody>
          <a:bodyPr/>
          <a:lstStyle/>
          <a:p>
            <a:fld id="{615B37F0-B5B5-4873-843A-F6B8A32A0D0F}" type="slidenum">
              <a:rPr lang="en-US" smtClean="0"/>
              <a:t>1</a:t>
            </a:fld>
            <a:endParaRPr lang="en-US" dirty="0"/>
          </a:p>
        </p:txBody>
      </p:sp>
    </p:spTree>
    <p:extLst>
      <p:ext uri="{BB962C8B-B14F-4D97-AF65-F5344CB8AC3E}">
        <p14:creationId xmlns:p14="http://schemas.microsoft.com/office/powerpoint/2010/main" val="519161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how the case of the extended mass and spring system approximates the continuous elastic string.</a:t>
            </a:r>
          </a:p>
        </p:txBody>
      </p:sp>
      <p:sp>
        <p:nvSpPr>
          <p:cNvPr id="4" name="Slide Number Placeholder 3"/>
          <p:cNvSpPr>
            <a:spLocks noGrp="1"/>
          </p:cNvSpPr>
          <p:nvPr>
            <p:ph type="sldNum" sz="quarter" idx="5"/>
          </p:nvPr>
        </p:nvSpPr>
        <p:spPr/>
        <p:txBody>
          <a:bodyPr/>
          <a:lstStyle/>
          <a:p>
            <a:fld id="{615B37F0-B5B5-4873-843A-F6B8A32A0D0F}" type="slidenum">
              <a:rPr lang="en-US" smtClean="0"/>
              <a:t>11</a:t>
            </a:fld>
            <a:endParaRPr lang="en-US" dirty="0"/>
          </a:p>
        </p:txBody>
      </p:sp>
    </p:spTree>
    <p:extLst>
      <p:ext uri="{BB962C8B-B14F-4D97-AF65-F5344CB8AC3E}">
        <p14:creationId xmlns:p14="http://schemas.microsoft.com/office/powerpoint/2010/main" val="421612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B37F0-B5B5-4873-843A-F6B8A32A0D0F}" type="slidenum">
              <a:rPr lang="en-US" smtClean="0"/>
              <a:t>12</a:t>
            </a:fld>
            <a:endParaRPr lang="en-US" dirty="0"/>
          </a:p>
        </p:txBody>
      </p:sp>
    </p:spTree>
    <p:extLst>
      <p:ext uri="{BB962C8B-B14F-4D97-AF65-F5344CB8AC3E}">
        <p14:creationId xmlns:p14="http://schemas.microsoft.com/office/powerpoint/2010/main" val="904995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Regrouping constants in terms of spring constant times increment of length and mass per unit length which combine to give a squared velocity for the longitudinal case.     For the transverse case, string tension is involved.</a:t>
            </a:r>
          </a:p>
        </p:txBody>
      </p:sp>
      <p:sp>
        <p:nvSpPr>
          <p:cNvPr id="4" name="Slide Number Placeholder 3"/>
          <p:cNvSpPr>
            <a:spLocks noGrp="1"/>
          </p:cNvSpPr>
          <p:nvPr>
            <p:ph type="sldNum" sz="quarter" idx="5"/>
          </p:nvPr>
        </p:nvSpPr>
        <p:spPr/>
        <p:txBody>
          <a:bodyPr/>
          <a:lstStyle/>
          <a:p>
            <a:fld id="{615B37F0-B5B5-4873-843A-F6B8A32A0D0F}" type="slidenum">
              <a:rPr lang="en-US" smtClean="0"/>
              <a:t>13</a:t>
            </a:fld>
            <a:endParaRPr lang="en-US" dirty="0"/>
          </a:p>
        </p:txBody>
      </p:sp>
    </p:spTree>
    <p:extLst>
      <p:ext uri="{BB962C8B-B14F-4D97-AF65-F5344CB8AC3E}">
        <p14:creationId xmlns:p14="http://schemas.microsoft.com/office/powerpoint/2010/main" val="293794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B37F0-B5B5-4873-843A-F6B8A32A0D0F}" type="slidenum">
              <a:rPr lang="en-US" smtClean="0"/>
              <a:t>14</a:t>
            </a:fld>
            <a:endParaRPr lang="en-US" dirty="0"/>
          </a:p>
        </p:txBody>
      </p:sp>
    </p:spTree>
    <p:extLst>
      <p:ext uri="{BB962C8B-B14F-4D97-AF65-F5344CB8AC3E}">
        <p14:creationId xmlns:p14="http://schemas.microsoft.com/office/powerpoint/2010/main" val="60506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 shows how the y component of the net tension contributes to the transverse motion.</a:t>
            </a:r>
          </a:p>
        </p:txBody>
      </p:sp>
      <p:sp>
        <p:nvSpPr>
          <p:cNvPr id="4" name="Slide Number Placeholder 3"/>
          <p:cNvSpPr>
            <a:spLocks noGrp="1"/>
          </p:cNvSpPr>
          <p:nvPr>
            <p:ph type="sldNum" sz="quarter" idx="5"/>
          </p:nvPr>
        </p:nvSpPr>
        <p:spPr/>
        <p:txBody>
          <a:bodyPr/>
          <a:lstStyle/>
          <a:p>
            <a:fld id="{615B37F0-B5B5-4873-843A-F6B8A32A0D0F}" type="slidenum">
              <a:rPr lang="en-US" smtClean="0"/>
              <a:t>15</a:t>
            </a:fld>
            <a:endParaRPr lang="en-US" dirty="0"/>
          </a:p>
        </p:txBody>
      </p:sp>
    </p:spTree>
    <p:extLst>
      <p:ext uri="{BB962C8B-B14F-4D97-AF65-F5344CB8AC3E}">
        <p14:creationId xmlns:p14="http://schemas.microsoft.com/office/powerpoint/2010/main" val="1611085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to adapt the </a:t>
            </a:r>
            <a:r>
              <a:rPr lang="en-US" dirty="0" err="1"/>
              <a:t>Lagrangian</a:t>
            </a:r>
            <a:r>
              <a:rPr lang="en-US" dirty="0"/>
              <a:t> formalism to this continuous system.</a:t>
            </a:r>
          </a:p>
        </p:txBody>
      </p:sp>
      <p:sp>
        <p:nvSpPr>
          <p:cNvPr id="4" name="Slide Number Placeholder 3"/>
          <p:cNvSpPr>
            <a:spLocks noGrp="1"/>
          </p:cNvSpPr>
          <p:nvPr>
            <p:ph type="sldNum" sz="quarter" idx="5"/>
          </p:nvPr>
        </p:nvSpPr>
        <p:spPr/>
        <p:txBody>
          <a:bodyPr/>
          <a:lstStyle/>
          <a:p>
            <a:fld id="{615B37F0-B5B5-4873-843A-F6B8A32A0D0F}" type="slidenum">
              <a:rPr lang="en-US" smtClean="0"/>
              <a:t>16</a:t>
            </a:fld>
            <a:endParaRPr lang="en-US" dirty="0"/>
          </a:p>
        </p:txBody>
      </p:sp>
    </p:spTree>
    <p:extLst>
      <p:ext uri="{BB962C8B-B14F-4D97-AF65-F5344CB8AC3E}">
        <p14:creationId xmlns:p14="http://schemas.microsoft.com/office/powerpoint/2010/main" val="3189229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continuum version of the Euler-Lagrange equations result in the wave equation for this example.</a:t>
            </a:r>
          </a:p>
        </p:txBody>
      </p:sp>
      <p:sp>
        <p:nvSpPr>
          <p:cNvPr id="4" name="Slide Number Placeholder 3"/>
          <p:cNvSpPr>
            <a:spLocks noGrp="1"/>
          </p:cNvSpPr>
          <p:nvPr>
            <p:ph type="sldNum" sz="quarter" idx="5"/>
          </p:nvPr>
        </p:nvSpPr>
        <p:spPr/>
        <p:txBody>
          <a:bodyPr/>
          <a:lstStyle/>
          <a:p>
            <a:fld id="{615B37F0-B5B5-4873-843A-F6B8A32A0D0F}" type="slidenum">
              <a:rPr lang="en-US" smtClean="0"/>
              <a:t>17</a:t>
            </a:fld>
            <a:endParaRPr lang="en-US" dirty="0"/>
          </a:p>
        </p:txBody>
      </p:sp>
    </p:spTree>
    <p:extLst>
      <p:ext uri="{BB962C8B-B14F-4D97-AF65-F5344CB8AC3E}">
        <p14:creationId xmlns:p14="http://schemas.microsoft.com/office/powerpoint/2010/main" val="197819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several slides we will discuss solutions to the wave equation.     Note that the one dimensional wave equation has some special properties.</a:t>
            </a:r>
          </a:p>
        </p:txBody>
      </p:sp>
      <p:sp>
        <p:nvSpPr>
          <p:cNvPr id="4" name="Slide Number Placeholder 3"/>
          <p:cNvSpPr>
            <a:spLocks noGrp="1"/>
          </p:cNvSpPr>
          <p:nvPr>
            <p:ph type="sldNum" sz="quarter" idx="5"/>
          </p:nvPr>
        </p:nvSpPr>
        <p:spPr/>
        <p:txBody>
          <a:bodyPr/>
          <a:lstStyle/>
          <a:p>
            <a:fld id="{615B37F0-B5B5-4873-843A-F6B8A32A0D0F}" type="slidenum">
              <a:rPr lang="en-US" smtClean="0"/>
              <a:t>18</a:t>
            </a:fld>
            <a:endParaRPr lang="en-US" dirty="0"/>
          </a:p>
        </p:txBody>
      </p:sp>
    </p:spTree>
    <p:extLst>
      <p:ext uri="{BB962C8B-B14F-4D97-AF65-F5344CB8AC3E}">
        <p14:creationId xmlns:p14="http://schemas.microsoft.com/office/powerpoint/2010/main" val="2840942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several slides we will discuss solutions to the wave equation.     Note that the one dimensional wave equation has some special properties.</a:t>
            </a:r>
          </a:p>
        </p:txBody>
      </p:sp>
      <p:sp>
        <p:nvSpPr>
          <p:cNvPr id="4" name="Slide Number Placeholder 3"/>
          <p:cNvSpPr>
            <a:spLocks noGrp="1"/>
          </p:cNvSpPr>
          <p:nvPr>
            <p:ph type="sldNum" sz="quarter" idx="5"/>
          </p:nvPr>
        </p:nvSpPr>
        <p:spPr/>
        <p:txBody>
          <a:bodyPr/>
          <a:lstStyle/>
          <a:p>
            <a:fld id="{615B37F0-B5B5-4873-843A-F6B8A32A0D0F}" type="slidenum">
              <a:rPr lang="en-US" smtClean="0"/>
              <a:t>24</a:t>
            </a:fld>
            <a:endParaRPr lang="en-US" dirty="0"/>
          </a:p>
        </p:txBody>
      </p:sp>
    </p:spTree>
    <p:extLst>
      <p:ext uri="{BB962C8B-B14F-4D97-AF65-F5344CB8AC3E}">
        <p14:creationId xmlns:p14="http://schemas.microsoft.com/office/powerpoint/2010/main" val="4143701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by </a:t>
            </a:r>
            <a:r>
              <a:rPr lang="en-US" dirty="0" err="1"/>
              <a:t>D’Alembert</a:t>
            </a:r>
            <a:r>
              <a:rPr lang="en-US" dirty="0"/>
              <a:t> is based on the special property of the wave equation.</a:t>
            </a:r>
          </a:p>
        </p:txBody>
      </p:sp>
      <p:sp>
        <p:nvSpPr>
          <p:cNvPr id="4" name="Slide Number Placeholder 3"/>
          <p:cNvSpPr>
            <a:spLocks noGrp="1"/>
          </p:cNvSpPr>
          <p:nvPr>
            <p:ph type="sldNum" sz="quarter" idx="5"/>
          </p:nvPr>
        </p:nvSpPr>
        <p:spPr/>
        <p:txBody>
          <a:bodyPr/>
          <a:lstStyle/>
          <a:p>
            <a:fld id="{615B37F0-B5B5-4873-843A-F6B8A32A0D0F}" type="slidenum">
              <a:rPr lang="en-US" smtClean="0"/>
              <a:t>25</a:t>
            </a:fld>
            <a:endParaRPr lang="en-US" dirty="0"/>
          </a:p>
        </p:txBody>
      </p:sp>
    </p:spTree>
    <p:extLst>
      <p:ext uri="{BB962C8B-B14F-4D97-AF65-F5344CB8AC3E}">
        <p14:creationId xmlns:p14="http://schemas.microsoft.com/office/powerpoint/2010/main" val="421536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reading Chapter 7.</a:t>
            </a:r>
          </a:p>
        </p:txBody>
      </p:sp>
      <p:sp>
        <p:nvSpPr>
          <p:cNvPr id="4" name="Slide Number Placeholder 3"/>
          <p:cNvSpPr>
            <a:spLocks noGrp="1"/>
          </p:cNvSpPr>
          <p:nvPr>
            <p:ph type="sldNum" sz="quarter" idx="5"/>
          </p:nvPr>
        </p:nvSpPr>
        <p:spPr/>
        <p:txBody>
          <a:bodyPr/>
          <a:lstStyle/>
          <a:p>
            <a:fld id="{615B37F0-B5B5-4873-843A-F6B8A32A0D0F}" type="slidenum">
              <a:rPr lang="en-US" smtClean="0"/>
              <a:t>2</a:t>
            </a:fld>
            <a:endParaRPr lang="en-US" dirty="0"/>
          </a:p>
        </p:txBody>
      </p:sp>
    </p:spTree>
    <p:extLst>
      <p:ext uri="{BB962C8B-B14F-4D97-AF65-F5344CB8AC3E}">
        <p14:creationId xmlns:p14="http://schemas.microsoft.com/office/powerpoint/2010/main" val="131249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D’Alembert’s</a:t>
            </a:r>
            <a:r>
              <a:rPr lang="en-US" dirty="0"/>
              <a:t> method continued.</a:t>
            </a:r>
          </a:p>
        </p:txBody>
      </p:sp>
      <p:sp>
        <p:nvSpPr>
          <p:cNvPr id="4" name="Slide Number Placeholder 3"/>
          <p:cNvSpPr>
            <a:spLocks noGrp="1"/>
          </p:cNvSpPr>
          <p:nvPr>
            <p:ph type="sldNum" sz="quarter" idx="5"/>
          </p:nvPr>
        </p:nvSpPr>
        <p:spPr/>
        <p:txBody>
          <a:bodyPr/>
          <a:lstStyle/>
          <a:p>
            <a:fld id="{615B37F0-B5B5-4873-843A-F6B8A32A0D0F}" type="slidenum">
              <a:rPr lang="en-US" smtClean="0"/>
              <a:t>26</a:t>
            </a:fld>
            <a:endParaRPr lang="en-US" dirty="0"/>
          </a:p>
        </p:txBody>
      </p:sp>
    </p:spTree>
    <p:extLst>
      <p:ext uri="{BB962C8B-B14F-4D97-AF65-F5344CB8AC3E}">
        <p14:creationId xmlns:p14="http://schemas.microsoft.com/office/powerpoint/2010/main" val="522717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(Use slide show to see animation.)</a:t>
            </a:r>
          </a:p>
        </p:txBody>
      </p:sp>
      <p:sp>
        <p:nvSpPr>
          <p:cNvPr id="4" name="Slide Number Placeholder 3"/>
          <p:cNvSpPr>
            <a:spLocks noGrp="1"/>
          </p:cNvSpPr>
          <p:nvPr>
            <p:ph type="sldNum" sz="quarter" idx="5"/>
          </p:nvPr>
        </p:nvSpPr>
        <p:spPr/>
        <p:txBody>
          <a:bodyPr/>
          <a:lstStyle/>
          <a:p>
            <a:fld id="{615B37F0-B5B5-4873-843A-F6B8A32A0D0F}" type="slidenum">
              <a:rPr lang="en-US" smtClean="0"/>
              <a:t>27</a:t>
            </a:fld>
            <a:endParaRPr lang="en-US" dirty="0"/>
          </a:p>
        </p:txBody>
      </p:sp>
    </p:spTree>
    <p:extLst>
      <p:ext uri="{BB962C8B-B14F-4D97-AF65-F5344CB8AC3E}">
        <p14:creationId xmlns:p14="http://schemas.microsoft.com/office/powerpoint/2010/main" val="1277632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Use slide show to see animation.</a:t>
            </a:r>
          </a:p>
        </p:txBody>
      </p:sp>
      <p:sp>
        <p:nvSpPr>
          <p:cNvPr id="4" name="Slide Number Placeholder 3"/>
          <p:cNvSpPr>
            <a:spLocks noGrp="1"/>
          </p:cNvSpPr>
          <p:nvPr>
            <p:ph type="sldNum" sz="quarter" idx="5"/>
          </p:nvPr>
        </p:nvSpPr>
        <p:spPr/>
        <p:txBody>
          <a:bodyPr/>
          <a:lstStyle/>
          <a:p>
            <a:fld id="{615B37F0-B5B5-4873-843A-F6B8A32A0D0F}" type="slidenum">
              <a:rPr lang="en-US" smtClean="0"/>
              <a:t>28</a:t>
            </a:fld>
            <a:endParaRPr lang="en-US" dirty="0"/>
          </a:p>
        </p:txBody>
      </p:sp>
    </p:spTree>
    <p:extLst>
      <p:ext uri="{BB962C8B-B14F-4D97-AF65-F5344CB8AC3E}">
        <p14:creationId xmlns:p14="http://schemas.microsoft.com/office/powerpoint/2010/main" val="426482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Digression on the special properties of linear equations in contrast to complications for non-linear equations.</a:t>
            </a:r>
          </a:p>
        </p:txBody>
      </p:sp>
      <p:sp>
        <p:nvSpPr>
          <p:cNvPr id="4" name="Slide Number Placeholder 3"/>
          <p:cNvSpPr>
            <a:spLocks noGrp="1"/>
          </p:cNvSpPr>
          <p:nvPr>
            <p:ph type="sldNum" sz="quarter" idx="5"/>
          </p:nvPr>
        </p:nvSpPr>
        <p:spPr/>
        <p:txBody>
          <a:bodyPr/>
          <a:lstStyle/>
          <a:p>
            <a:fld id="{615B37F0-B5B5-4873-843A-F6B8A32A0D0F}" type="slidenum">
              <a:rPr lang="en-US" smtClean="0"/>
              <a:t>4</a:t>
            </a:fld>
            <a:endParaRPr lang="en-US" dirty="0"/>
          </a:p>
        </p:txBody>
      </p:sp>
    </p:spTree>
    <p:extLst>
      <p:ext uri="{BB962C8B-B14F-4D97-AF65-F5344CB8AC3E}">
        <p14:creationId xmlns:p14="http://schemas.microsoft.com/office/powerpoint/2010/main" val="367043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the effects of non-linearity.</a:t>
            </a:r>
          </a:p>
        </p:txBody>
      </p:sp>
      <p:sp>
        <p:nvSpPr>
          <p:cNvPr id="4" name="Slide Number Placeholder 3"/>
          <p:cNvSpPr>
            <a:spLocks noGrp="1"/>
          </p:cNvSpPr>
          <p:nvPr>
            <p:ph type="sldNum" sz="quarter" idx="5"/>
          </p:nvPr>
        </p:nvSpPr>
        <p:spPr/>
        <p:txBody>
          <a:bodyPr/>
          <a:lstStyle/>
          <a:p>
            <a:fld id="{615B37F0-B5B5-4873-843A-F6B8A32A0D0F}" type="slidenum">
              <a:rPr lang="en-US" smtClean="0"/>
              <a:t>5</a:t>
            </a:fld>
            <a:endParaRPr lang="en-US" dirty="0"/>
          </a:p>
        </p:txBody>
      </p:sp>
    </p:spTree>
    <p:extLst>
      <p:ext uri="{BB962C8B-B14F-4D97-AF65-F5344CB8AC3E}">
        <p14:creationId xmlns:p14="http://schemas.microsoft.com/office/powerpoint/2010/main" val="351954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of nonlinear potentials.</a:t>
            </a:r>
          </a:p>
        </p:txBody>
      </p:sp>
      <p:sp>
        <p:nvSpPr>
          <p:cNvPr id="4" name="Slide Number Placeholder 3"/>
          <p:cNvSpPr>
            <a:spLocks noGrp="1"/>
          </p:cNvSpPr>
          <p:nvPr>
            <p:ph type="sldNum" sz="quarter" idx="5"/>
          </p:nvPr>
        </p:nvSpPr>
        <p:spPr/>
        <p:txBody>
          <a:bodyPr/>
          <a:lstStyle/>
          <a:p>
            <a:fld id="{615B37F0-B5B5-4873-843A-F6B8A32A0D0F}" type="slidenum">
              <a:rPr lang="en-US" smtClean="0"/>
              <a:t>6</a:t>
            </a:fld>
            <a:endParaRPr lang="en-US" dirty="0"/>
          </a:p>
        </p:txBody>
      </p:sp>
    </p:spTree>
    <p:extLst>
      <p:ext uri="{BB962C8B-B14F-4D97-AF65-F5344CB8AC3E}">
        <p14:creationId xmlns:p14="http://schemas.microsoft.com/office/powerpoint/2010/main" val="175030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 solution to example non-linear equation.</a:t>
            </a:r>
          </a:p>
        </p:txBody>
      </p:sp>
      <p:sp>
        <p:nvSpPr>
          <p:cNvPr id="4" name="Slide Number Placeholder 3"/>
          <p:cNvSpPr>
            <a:spLocks noGrp="1"/>
          </p:cNvSpPr>
          <p:nvPr>
            <p:ph type="sldNum" sz="quarter" idx="5"/>
          </p:nvPr>
        </p:nvSpPr>
        <p:spPr/>
        <p:txBody>
          <a:bodyPr/>
          <a:lstStyle/>
          <a:p>
            <a:fld id="{615B37F0-B5B5-4873-843A-F6B8A32A0D0F}" type="slidenum">
              <a:rPr lang="en-US" smtClean="0"/>
              <a:t>7</a:t>
            </a:fld>
            <a:endParaRPr lang="en-US" dirty="0"/>
          </a:p>
        </p:txBody>
      </p:sp>
    </p:spTree>
    <p:extLst>
      <p:ext uri="{BB962C8B-B14F-4D97-AF65-F5344CB8AC3E}">
        <p14:creationId xmlns:p14="http://schemas.microsoft.com/office/powerpoint/2010/main" val="2632922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Non-linear equation continued.</a:t>
            </a:r>
          </a:p>
        </p:txBody>
      </p:sp>
      <p:sp>
        <p:nvSpPr>
          <p:cNvPr id="4" name="Slide Number Placeholder 3"/>
          <p:cNvSpPr>
            <a:spLocks noGrp="1"/>
          </p:cNvSpPr>
          <p:nvPr>
            <p:ph type="sldNum" sz="quarter" idx="5"/>
          </p:nvPr>
        </p:nvSpPr>
        <p:spPr/>
        <p:txBody>
          <a:bodyPr/>
          <a:lstStyle/>
          <a:p>
            <a:fld id="{615B37F0-B5B5-4873-843A-F6B8A32A0D0F}" type="slidenum">
              <a:rPr lang="en-US" smtClean="0"/>
              <a:t>8</a:t>
            </a:fld>
            <a:endParaRPr lang="en-US" dirty="0"/>
          </a:p>
        </p:txBody>
      </p:sp>
    </p:spTree>
    <p:extLst>
      <p:ext uri="{BB962C8B-B14F-4D97-AF65-F5344CB8AC3E}">
        <p14:creationId xmlns:p14="http://schemas.microsoft.com/office/powerpoint/2010/main" val="2671571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details.</a:t>
            </a:r>
          </a:p>
        </p:txBody>
      </p:sp>
      <p:sp>
        <p:nvSpPr>
          <p:cNvPr id="4" name="Slide Number Placeholder 3"/>
          <p:cNvSpPr>
            <a:spLocks noGrp="1"/>
          </p:cNvSpPr>
          <p:nvPr>
            <p:ph type="sldNum" sz="quarter" idx="5"/>
          </p:nvPr>
        </p:nvSpPr>
        <p:spPr/>
        <p:txBody>
          <a:bodyPr/>
          <a:lstStyle/>
          <a:p>
            <a:fld id="{615B37F0-B5B5-4873-843A-F6B8A32A0D0F}" type="slidenum">
              <a:rPr lang="en-US" smtClean="0"/>
              <a:t>9</a:t>
            </a:fld>
            <a:endParaRPr lang="en-US" dirty="0"/>
          </a:p>
        </p:txBody>
      </p:sp>
    </p:spTree>
    <p:extLst>
      <p:ext uri="{BB962C8B-B14F-4D97-AF65-F5344CB8AC3E}">
        <p14:creationId xmlns:p14="http://schemas.microsoft.com/office/powerpoint/2010/main" val="1547239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of results.</a:t>
            </a:r>
          </a:p>
        </p:txBody>
      </p:sp>
      <p:sp>
        <p:nvSpPr>
          <p:cNvPr id="4" name="Slide Number Placeholder 3"/>
          <p:cNvSpPr>
            <a:spLocks noGrp="1"/>
          </p:cNvSpPr>
          <p:nvPr>
            <p:ph type="sldNum" sz="quarter" idx="5"/>
          </p:nvPr>
        </p:nvSpPr>
        <p:spPr/>
        <p:txBody>
          <a:bodyPr/>
          <a:lstStyle/>
          <a:p>
            <a:fld id="{615B37F0-B5B5-4873-843A-F6B8A32A0D0F}" type="slidenum">
              <a:rPr lang="en-US" smtClean="0"/>
              <a:t>10</a:t>
            </a:fld>
            <a:endParaRPr lang="en-US" dirty="0"/>
          </a:p>
        </p:txBody>
      </p:sp>
    </p:spTree>
    <p:extLst>
      <p:ext uri="{BB962C8B-B14F-4D97-AF65-F5344CB8AC3E}">
        <p14:creationId xmlns:p14="http://schemas.microsoft.com/office/powerpoint/2010/main" val="235361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10/09/2023</a:t>
            </a:r>
            <a:endParaRPr lang="en-US" dirty="0"/>
          </a:p>
        </p:txBody>
      </p:sp>
      <p:sp>
        <p:nvSpPr>
          <p:cNvPr id="5" name="Footer Placeholder 4"/>
          <p:cNvSpPr>
            <a:spLocks noGrp="1"/>
          </p:cNvSpPr>
          <p:nvPr>
            <p:ph type="ftr" sz="quarter" idx="11"/>
          </p:nvPr>
        </p:nvSpPr>
        <p:spPr/>
        <p:txBody>
          <a:bodyPr/>
          <a:lstStyle/>
          <a:p>
            <a:r>
              <a:rPr lang="en-US"/>
              <a:t>PHY 711  Fall 2023 -- Lecture 19</a:t>
            </a:r>
            <a:endParaRPr lang="en-US" dirty="0"/>
          </a:p>
        </p:txBody>
      </p:sp>
      <p:sp>
        <p:nvSpPr>
          <p:cNvPr id="6" name="Slide Number Placeholder 5"/>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180225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10/09/2023</a:t>
            </a:r>
            <a:endParaRPr lang="en-US" dirty="0"/>
          </a:p>
        </p:txBody>
      </p:sp>
      <p:sp>
        <p:nvSpPr>
          <p:cNvPr id="5" name="Footer Placeholder 4"/>
          <p:cNvSpPr>
            <a:spLocks noGrp="1"/>
          </p:cNvSpPr>
          <p:nvPr>
            <p:ph type="ftr" sz="quarter" idx="11"/>
          </p:nvPr>
        </p:nvSpPr>
        <p:spPr/>
        <p:txBody>
          <a:bodyPr/>
          <a:lstStyle/>
          <a:p>
            <a:r>
              <a:rPr lang="en-US"/>
              <a:t>PHY 711  Fall 2023 -- Lecture 19</a:t>
            </a:r>
            <a:endParaRPr lang="en-US" dirty="0"/>
          </a:p>
        </p:txBody>
      </p:sp>
      <p:sp>
        <p:nvSpPr>
          <p:cNvPr id="6" name="Slide Number Placeholder 5"/>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404015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10/09/2023</a:t>
            </a:r>
            <a:endParaRPr lang="en-US" dirty="0"/>
          </a:p>
        </p:txBody>
      </p:sp>
      <p:sp>
        <p:nvSpPr>
          <p:cNvPr id="5" name="Footer Placeholder 4"/>
          <p:cNvSpPr>
            <a:spLocks noGrp="1"/>
          </p:cNvSpPr>
          <p:nvPr>
            <p:ph type="ftr" sz="quarter" idx="11"/>
          </p:nvPr>
        </p:nvSpPr>
        <p:spPr/>
        <p:txBody>
          <a:bodyPr/>
          <a:lstStyle/>
          <a:p>
            <a:r>
              <a:rPr lang="en-US"/>
              <a:t>PHY 711  Fall 2023 -- Lecture 19</a:t>
            </a:r>
            <a:endParaRPr lang="en-US" dirty="0"/>
          </a:p>
        </p:txBody>
      </p:sp>
      <p:sp>
        <p:nvSpPr>
          <p:cNvPr id="6" name="Slide Number Placeholder 5"/>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1804288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10/09/2023</a:t>
            </a:r>
            <a:endParaRPr lang="en-US" dirty="0"/>
          </a:p>
        </p:txBody>
      </p:sp>
      <p:sp>
        <p:nvSpPr>
          <p:cNvPr id="5" name="Footer Placeholder 4"/>
          <p:cNvSpPr>
            <a:spLocks noGrp="1"/>
          </p:cNvSpPr>
          <p:nvPr>
            <p:ph type="ftr" sz="quarter" idx="11"/>
          </p:nvPr>
        </p:nvSpPr>
        <p:spPr/>
        <p:txBody>
          <a:bodyPr/>
          <a:lstStyle/>
          <a:p>
            <a:r>
              <a:rPr lang="en-US"/>
              <a:t>PHY 711  Fall 2023 -- Lecture 19</a:t>
            </a:r>
            <a:endParaRPr lang="en-US" dirty="0"/>
          </a:p>
        </p:txBody>
      </p:sp>
      <p:sp>
        <p:nvSpPr>
          <p:cNvPr id="6" name="Slide Number Placeholder 5"/>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333285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10/09/2023</a:t>
            </a:r>
            <a:endParaRPr lang="en-US" dirty="0"/>
          </a:p>
        </p:txBody>
      </p:sp>
      <p:sp>
        <p:nvSpPr>
          <p:cNvPr id="5" name="Footer Placeholder 4"/>
          <p:cNvSpPr>
            <a:spLocks noGrp="1"/>
          </p:cNvSpPr>
          <p:nvPr>
            <p:ph type="ftr" sz="quarter" idx="11"/>
          </p:nvPr>
        </p:nvSpPr>
        <p:spPr/>
        <p:txBody>
          <a:bodyPr/>
          <a:lstStyle/>
          <a:p>
            <a:r>
              <a:rPr lang="en-US"/>
              <a:t>PHY 711  Fall 2023 -- Lecture 19</a:t>
            </a:r>
            <a:endParaRPr lang="en-US" dirty="0"/>
          </a:p>
        </p:txBody>
      </p:sp>
      <p:sp>
        <p:nvSpPr>
          <p:cNvPr id="6" name="Slide Number Placeholder 5"/>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332038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10/09/2023</a:t>
            </a:r>
            <a:endParaRPr lang="en-US" dirty="0"/>
          </a:p>
        </p:txBody>
      </p:sp>
      <p:sp>
        <p:nvSpPr>
          <p:cNvPr id="6" name="Footer Placeholder 5"/>
          <p:cNvSpPr>
            <a:spLocks noGrp="1"/>
          </p:cNvSpPr>
          <p:nvPr>
            <p:ph type="ftr" sz="quarter" idx="11"/>
          </p:nvPr>
        </p:nvSpPr>
        <p:spPr/>
        <p:txBody>
          <a:bodyPr/>
          <a:lstStyle/>
          <a:p>
            <a:r>
              <a:rPr lang="en-US"/>
              <a:t>PHY 711  Fall 2023 -- Lecture 19</a:t>
            </a:r>
            <a:endParaRPr lang="en-US" dirty="0"/>
          </a:p>
        </p:txBody>
      </p:sp>
      <p:sp>
        <p:nvSpPr>
          <p:cNvPr id="7" name="Slide Number Placeholder 6"/>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327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10/09/2023</a:t>
            </a:r>
            <a:endParaRPr lang="en-US" dirty="0"/>
          </a:p>
        </p:txBody>
      </p:sp>
      <p:sp>
        <p:nvSpPr>
          <p:cNvPr id="8" name="Footer Placeholder 7"/>
          <p:cNvSpPr>
            <a:spLocks noGrp="1"/>
          </p:cNvSpPr>
          <p:nvPr>
            <p:ph type="ftr" sz="quarter" idx="11"/>
          </p:nvPr>
        </p:nvSpPr>
        <p:spPr/>
        <p:txBody>
          <a:bodyPr/>
          <a:lstStyle/>
          <a:p>
            <a:r>
              <a:rPr lang="en-US"/>
              <a:t>PHY 711  Fall 2023 -- Lecture 19</a:t>
            </a:r>
            <a:endParaRPr lang="en-US" dirty="0"/>
          </a:p>
        </p:txBody>
      </p:sp>
      <p:sp>
        <p:nvSpPr>
          <p:cNvPr id="9" name="Slide Number Placeholder 8"/>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203692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10/09/2023</a:t>
            </a:r>
            <a:endParaRPr lang="en-US" dirty="0"/>
          </a:p>
        </p:txBody>
      </p:sp>
      <p:sp>
        <p:nvSpPr>
          <p:cNvPr id="4" name="Footer Placeholder 3"/>
          <p:cNvSpPr>
            <a:spLocks noGrp="1"/>
          </p:cNvSpPr>
          <p:nvPr>
            <p:ph type="ftr" sz="quarter" idx="11"/>
          </p:nvPr>
        </p:nvSpPr>
        <p:spPr/>
        <p:txBody>
          <a:bodyPr/>
          <a:lstStyle/>
          <a:p>
            <a:r>
              <a:rPr lang="en-US"/>
              <a:t>PHY 711  Fall 2023 -- Lecture 19</a:t>
            </a:r>
            <a:endParaRPr lang="en-US" dirty="0"/>
          </a:p>
        </p:txBody>
      </p:sp>
      <p:sp>
        <p:nvSpPr>
          <p:cNvPr id="5" name="Slide Number Placeholder 4"/>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366891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400" b="1"/>
            </a:lvl1pPr>
          </a:lstStyle>
          <a:p>
            <a:r>
              <a:rPr lang="en-US"/>
              <a:t>10/09/2023</a:t>
            </a:r>
            <a:endParaRPr lang="en-US" dirty="0"/>
          </a:p>
        </p:txBody>
      </p:sp>
      <p:sp>
        <p:nvSpPr>
          <p:cNvPr id="3" name="Footer Placeholder 2"/>
          <p:cNvSpPr>
            <a:spLocks noGrp="1"/>
          </p:cNvSpPr>
          <p:nvPr>
            <p:ph type="ftr" sz="quarter" idx="11"/>
          </p:nvPr>
        </p:nvSpPr>
        <p:spPr/>
        <p:txBody>
          <a:bodyPr/>
          <a:lstStyle>
            <a:lvl1pPr>
              <a:defRPr sz="1400" b="1"/>
            </a:lvl1p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lvl1pPr>
              <a:defRPr sz="1400" b="1"/>
            </a:lvl1pPr>
          </a:lstStyle>
          <a:p>
            <a:fld id="{CE368B07-CEBF-4C80-90AF-53B34FA04CF3}" type="slidenum">
              <a:rPr lang="en-US" smtClean="0"/>
              <a:pPr/>
              <a:t>‹#›</a:t>
            </a:fld>
            <a:endParaRPr lang="en-US" dirty="0"/>
          </a:p>
        </p:txBody>
      </p:sp>
    </p:spTree>
    <p:extLst>
      <p:ext uri="{BB962C8B-B14F-4D97-AF65-F5344CB8AC3E}">
        <p14:creationId xmlns:p14="http://schemas.microsoft.com/office/powerpoint/2010/main" val="109586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10/09/2023</a:t>
            </a:r>
            <a:endParaRPr lang="en-US" dirty="0"/>
          </a:p>
        </p:txBody>
      </p:sp>
      <p:sp>
        <p:nvSpPr>
          <p:cNvPr id="6" name="Footer Placeholder 5"/>
          <p:cNvSpPr>
            <a:spLocks noGrp="1"/>
          </p:cNvSpPr>
          <p:nvPr>
            <p:ph type="ftr" sz="quarter" idx="11"/>
          </p:nvPr>
        </p:nvSpPr>
        <p:spPr/>
        <p:txBody>
          <a:bodyPr/>
          <a:lstStyle/>
          <a:p>
            <a:r>
              <a:rPr lang="en-US"/>
              <a:t>PHY 711  Fall 2023 -- Lecture 19</a:t>
            </a:r>
            <a:endParaRPr lang="en-US" dirty="0"/>
          </a:p>
        </p:txBody>
      </p:sp>
      <p:sp>
        <p:nvSpPr>
          <p:cNvPr id="7" name="Slide Number Placeholder 6"/>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142250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10/09/2023</a:t>
            </a:r>
            <a:endParaRPr lang="en-US" dirty="0"/>
          </a:p>
        </p:txBody>
      </p:sp>
      <p:sp>
        <p:nvSpPr>
          <p:cNvPr id="6" name="Footer Placeholder 5"/>
          <p:cNvSpPr>
            <a:spLocks noGrp="1"/>
          </p:cNvSpPr>
          <p:nvPr>
            <p:ph type="ftr" sz="quarter" idx="11"/>
          </p:nvPr>
        </p:nvSpPr>
        <p:spPr/>
        <p:txBody>
          <a:bodyPr/>
          <a:lstStyle/>
          <a:p>
            <a:r>
              <a:rPr lang="en-US"/>
              <a:t>PHY 711  Fall 2023 -- Lecture 19</a:t>
            </a:r>
            <a:endParaRPr lang="en-US" dirty="0"/>
          </a:p>
        </p:txBody>
      </p:sp>
      <p:sp>
        <p:nvSpPr>
          <p:cNvPr id="7" name="Slide Number Placeholder 6"/>
          <p:cNvSpPr>
            <a:spLocks noGrp="1"/>
          </p:cNvSpPr>
          <p:nvPr>
            <p:ph type="sldNum" sz="quarter" idx="12"/>
          </p:nvPr>
        </p:nvSpPr>
        <p:spPr/>
        <p:txBody>
          <a:bodyPr/>
          <a:lstStyle/>
          <a:p>
            <a:fld id="{CE368B07-CEBF-4C80-90AF-53B34FA04CF3}" type="slidenum">
              <a:rPr lang="en-US" smtClean="0"/>
              <a:t>‹#›</a:t>
            </a:fld>
            <a:endParaRPr lang="en-US" dirty="0"/>
          </a:p>
        </p:txBody>
      </p:sp>
    </p:spTree>
    <p:extLst>
      <p:ext uri="{BB962C8B-B14F-4D97-AF65-F5344CB8AC3E}">
        <p14:creationId xmlns:p14="http://schemas.microsoft.com/office/powerpoint/2010/main" val="363024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10/09/2023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PHY 711  Fall 2023 -- Lecture 19</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8B07-CEBF-4C80-90AF-53B34FA04CF3}" type="slidenum">
              <a:rPr lang="en-US" smtClean="0"/>
              <a:t>‹#›</a:t>
            </a:fld>
            <a:endParaRPr lang="en-US" dirty="0"/>
          </a:p>
        </p:txBody>
      </p:sp>
    </p:spTree>
    <p:extLst>
      <p:ext uri="{BB962C8B-B14F-4D97-AF65-F5344CB8AC3E}">
        <p14:creationId xmlns:p14="http://schemas.microsoft.com/office/powerpoint/2010/main" val="2700172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31.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oleObject" Target="../embeddings/oleObject25.bin"/><Relationship Id="rId17" Type="http://schemas.openxmlformats.org/officeDocument/2006/relationships/image" Target="../media/image33.wmf"/><Relationship Id="rId2" Type="http://schemas.openxmlformats.org/officeDocument/2006/relationships/notesSlide" Target="../notesSlides/notesSlide10.xml"/><Relationship Id="rId16" Type="http://schemas.openxmlformats.org/officeDocument/2006/relationships/oleObject" Target="../embeddings/oleObject27.bin"/><Relationship Id="rId1" Type="http://schemas.openxmlformats.org/officeDocument/2006/relationships/slideLayout" Target="../slideLayouts/slideLayout7.xml"/><Relationship Id="rId6" Type="http://schemas.openxmlformats.org/officeDocument/2006/relationships/image" Target="../media/image27.wmf"/><Relationship Id="rId11" Type="http://schemas.openxmlformats.org/officeDocument/2006/relationships/image" Target="../media/image30.wmf"/><Relationship Id="rId5" Type="http://schemas.openxmlformats.org/officeDocument/2006/relationships/oleObject" Target="../embeddings/oleObject22.bin"/><Relationship Id="rId15" Type="http://schemas.openxmlformats.org/officeDocument/2006/relationships/image" Target="../media/image32.wmf"/><Relationship Id="rId10" Type="http://schemas.openxmlformats.org/officeDocument/2006/relationships/oleObject" Target="../embeddings/oleObject24.bin"/><Relationship Id="rId4" Type="http://schemas.openxmlformats.org/officeDocument/2006/relationships/image" Target="../media/image26.wmf"/><Relationship Id="rId9" Type="http://schemas.openxmlformats.org/officeDocument/2006/relationships/image" Target="../media/image29.png"/><Relationship Id="rId14" Type="http://schemas.openxmlformats.org/officeDocument/2006/relationships/oleObject" Target="../embeddings/oleObject26.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oleObject" Target="../embeddings/oleObject30.bin"/><Relationship Id="rId4" Type="http://schemas.openxmlformats.org/officeDocument/2006/relationships/image" Target="../media/image3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wmf"/><Relationship Id="rId5" Type="http://schemas.openxmlformats.org/officeDocument/2006/relationships/oleObject" Target="../embeddings/oleObject36.bin"/><Relationship Id="rId4" Type="http://schemas.openxmlformats.org/officeDocument/2006/relationships/image" Target="../media/image41.wmf"/></Relationships>
</file>

<file path=ppt/slides/_rels/slide1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oleObject" Target="../embeddings/oleObject37.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mathshistory.st-andrews.ac.uk/Biographies/Frobeniu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7.wmf"/><Relationship Id="rId2" Type="http://schemas.openxmlformats.org/officeDocument/2006/relationships/oleObject" Target="../embeddings/oleObject38.bin"/><Relationship Id="rId1" Type="http://schemas.openxmlformats.org/officeDocument/2006/relationships/slideLayout" Target="../slideLayouts/slideLayout7.xml"/><Relationship Id="rId6" Type="http://schemas.openxmlformats.org/officeDocument/2006/relationships/oleObject" Target="../embeddings/oleObject40.bin"/><Relationship Id="rId5" Type="http://schemas.openxmlformats.org/officeDocument/2006/relationships/image" Target="../media/image46.wmf"/><Relationship Id="rId4" Type="http://schemas.openxmlformats.org/officeDocument/2006/relationships/oleObject" Target="../embeddings/oleObject39.bin"/></Relationships>
</file>

<file path=ppt/slides/_rels/slide22.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0.emf"/><Relationship Id="rId2" Type="http://schemas.openxmlformats.org/officeDocument/2006/relationships/oleObject" Target="../embeddings/oleObject41.bin"/><Relationship Id="rId1" Type="http://schemas.openxmlformats.org/officeDocument/2006/relationships/slideLayout" Target="../slideLayouts/slideLayout7.xml"/><Relationship Id="rId6" Type="http://schemas.openxmlformats.org/officeDocument/2006/relationships/oleObject" Target="../embeddings/oleObject43.bin"/><Relationship Id="rId5" Type="http://schemas.openxmlformats.org/officeDocument/2006/relationships/image" Target="../media/image49.wmf"/><Relationship Id="rId4" Type="http://schemas.openxmlformats.org/officeDocument/2006/relationships/oleObject" Target="../embeddings/oleObject42.bin"/></Relationships>
</file>

<file path=ppt/slides/_rels/slide2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44.bin"/><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image" Target="../media/image54.wmf"/></Relationships>
</file>

<file path=ppt/slides/_rels/slide2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7.wmf"/><Relationship Id="rId4" Type="http://schemas.openxmlformats.org/officeDocument/2006/relationships/oleObject" Target="../embeddings/oleObject49.bin"/></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oleObject" Target="../embeddings/oleObject4.bin"/><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7.png"/><Relationship Id="rId7"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11.wmf"/><Relationship Id="rId5" Type="http://schemas.openxmlformats.org/officeDocument/2006/relationships/image" Target="../media/image8.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oleObject" Target="../embeddings/oleObject10.bin"/><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18.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oleObject" Target="../embeddings/oleObject17.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a:t>
            </a:fld>
            <a:endParaRPr lang="en-US" dirty="0"/>
          </a:p>
        </p:txBody>
      </p:sp>
      <p:sp>
        <p:nvSpPr>
          <p:cNvPr id="5" name="TextBox 4"/>
          <p:cNvSpPr txBox="1"/>
          <p:nvPr/>
        </p:nvSpPr>
        <p:spPr>
          <a:xfrm>
            <a:off x="114300" y="55502"/>
            <a:ext cx="8915399" cy="6263253"/>
          </a:xfrm>
          <a:prstGeom prst="rect">
            <a:avLst/>
          </a:prstGeom>
          <a:noFill/>
        </p:spPr>
        <p:txBody>
          <a:bodyPr wrap="square" rtlCol="0">
            <a:spAutoFit/>
          </a:bodyPr>
          <a:lstStyle/>
          <a:p>
            <a:pPr algn="ctr"/>
            <a:r>
              <a:rPr lang="en-US" sz="3200" b="1" dirty="0"/>
              <a:t>PHY 711 Classical Mechanics and Mathematical Methods</a:t>
            </a:r>
          </a:p>
          <a:p>
            <a:pPr algn="ctr"/>
            <a:r>
              <a:rPr lang="en-US" sz="3200" b="1" dirty="0"/>
              <a:t>10-10:50 AM  MWF  in Olin 103</a:t>
            </a:r>
          </a:p>
          <a:p>
            <a:pPr algn="ctr"/>
            <a:endParaRPr lang="en-US" sz="900" b="1" dirty="0"/>
          </a:p>
          <a:p>
            <a:pPr algn="ctr"/>
            <a:r>
              <a:rPr lang="en-US" sz="3200" b="1" dirty="0"/>
              <a:t>Notes for Lecture 20:  Chap. 4&amp;7 (F&amp;W)</a:t>
            </a:r>
            <a:endParaRPr lang="en-US" sz="3200" b="1" dirty="0">
              <a:solidFill>
                <a:schemeClr val="folHlink"/>
              </a:solidFill>
            </a:endParaRPr>
          </a:p>
          <a:p>
            <a:pPr marL="457200" lvl="2" algn="ctr">
              <a:spcBef>
                <a:spcPct val="50000"/>
              </a:spcBef>
            </a:pPr>
            <a:r>
              <a:rPr lang="en-US" sz="2400" b="1" dirty="0">
                <a:solidFill>
                  <a:schemeClr val="folHlink"/>
                </a:solidFill>
              </a:rPr>
              <a:t>One dimensional motion of many coupled masses </a:t>
            </a:r>
            <a:r>
              <a:rPr lang="en-US" sz="2400" b="1" dirty="0">
                <a:solidFill>
                  <a:schemeClr val="folHlink"/>
                </a:solidFill>
                <a:sym typeface="Wingdings" panose="05000000000000000000" pitchFamily="2" charset="2"/>
              </a:rPr>
              <a:t>continuous elastic string and related systems</a:t>
            </a:r>
            <a:endParaRPr lang="en-US" sz="2400" b="1" dirty="0">
              <a:solidFill>
                <a:schemeClr val="folHlink"/>
              </a:solidFill>
            </a:endParaRPr>
          </a:p>
          <a:p>
            <a:pPr marL="1428750" lvl="3" indent="-514350">
              <a:spcBef>
                <a:spcPct val="50000"/>
              </a:spcBef>
              <a:buFont typeface="+mj-lt"/>
              <a:buAutoNum type="arabicPeriod"/>
            </a:pPr>
            <a:r>
              <a:rPr lang="en-US" sz="2400" b="1" dirty="0">
                <a:solidFill>
                  <a:schemeClr val="folHlink"/>
                </a:solidFill>
              </a:rPr>
              <a:t>Comments on linear vs. non-linear differential equations – considering beyond harmonic oscillations </a:t>
            </a:r>
          </a:p>
          <a:p>
            <a:pPr marL="1428750" lvl="3" indent="-514350">
              <a:spcBef>
                <a:spcPct val="50000"/>
              </a:spcBef>
              <a:buFont typeface="+mj-lt"/>
              <a:buAutoNum type="arabicPeriod"/>
            </a:pPr>
            <a:r>
              <a:rPr lang="en-US" sz="2400" b="1" dirty="0">
                <a:solidFill>
                  <a:schemeClr val="folHlink"/>
                </a:solidFill>
              </a:rPr>
              <a:t>Back to linear analyses -- masses coupled by springs </a:t>
            </a:r>
            <a:r>
              <a:rPr lang="en-US" sz="2400" b="1" dirty="0">
                <a:solidFill>
                  <a:schemeClr val="folHlink"/>
                </a:solidFill>
                <a:sym typeface="Wingdings" panose="05000000000000000000" pitchFamily="2" charset="2"/>
              </a:rPr>
              <a:t>mass continuum coupled by string</a:t>
            </a:r>
          </a:p>
          <a:p>
            <a:pPr marL="1428750" lvl="3" indent="-514350">
              <a:spcBef>
                <a:spcPct val="50000"/>
              </a:spcBef>
              <a:buFont typeface="+mj-lt"/>
              <a:buAutoNum type="arabicPeriod"/>
            </a:pPr>
            <a:r>
              <a:rPr lang="en-US" sz="2400" b="1" dirty="0">
                <a:solidFill>
                  <a:schemeClr val="folHlink"/>
                </a:solidFill>
                <a:sym typeface="Wingdings" panose="05000000000000000000" pitchFamily="2" charset="2"/>
              </a:rPr>
              <a:t>Mechanics and mathematics of one-dimensional continuous system</a:t>
            </a:r>
          </a:p>
        </p:txBody>
      </p:sp>
    </p:spTree>
    <p:extLst>
      <p:ext uri="{BB962C8B-B14F-4D97-AF65-F5344CB8AC3E}">
        <p14:creationId xmlns:p14="http://schemas.microsoft.com/office/powerpoint/2010/main" val="379987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10</a:t>
            </a:fld>
            <a:endParaRPr lang="en-US" dirty="0"/>
          </a:p>
        </p:txBody>
      </p:sp>
      <p:pic>
        <p:nvPicPr>
          <p:cNvPr id="5" name="Picture 4"/>
          <p:cNvPicPr>
            <a:picLocks noChangeAspect="1"/>
          </p:cNvPicPr>
          <p:nvPr/>
        </p:nvPicPr>
        <p:blipFill>
          <a:blip r:embed="rId3"/>
          <a:stretch>
            <a:fillRect/>
          </a:stretch>
        </p:blipFill>
        <p:spPr>
          <a:xfrm>
            <a:off x="484909" y="762000"/>
            <a:ext cx="7658100" cy="2794927"/>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438971505"/>
              </p:ext>
            </p:extLst>
          </p:nvPr>
        </p:nvGraphicFramePr>
        <p:xfrm>
          <a:off x="990599" y="385490"/>
          <a:ext cx="4084361" cy="528910"/>
        </p:xfrm>
        <a:graphic>
          <a:graphicData uri="http://schemas.openxmlformats.org/presentationml/2006/ole">
            <mc:AlternateContent xmlns:mc="http://schemas.openxmlformats.org/markup-compatibility/2006">
              <mc:Choice xmlns:v="urn:schemas-microsoft-com:vml" Requires="v">
                <p:oleObj name="Equation" r:id="rId4" imgW="1765080" imgH="228600" progId="Equation.DSMT4">
                  <p:embed/>
                </p:oleObj>
              </mc:Choice>
              <mc:Fallback>
                <p:oleObj name="Equation" r:id="rId4" imgW="1765080" imgH="228600" progId="Equation.DSMT4">
                  <p:embed/>
                  <p:pic>
                    <p:nvPicPr>
                      <p:cNvPr id="0" name=""/>
                      <p:cNvPicPr/>
                      <p:nvPr/>
                    </p:nvPicPr>
                    <p:blipFill>
                      <a:blip r:embed="rId5"/>
                      <a:stretch>
                        <a:fillRect/>
                      </a:stretch>
                    </p:blipFill>
                    <p:spPr>
                      <a:xfrm>
                        <a:off x="990599" y="385490"/>
                        <a:ext cx="4084361" cy="528910"/>
                      </a:xfrm>
                      <a:prstGeom prst="rect">
                        <a:avLst/>
                      </a:prstGeom>
                    </p:spPr>
                  </p:pic>
                </p:oleObj>
              </mc:Fallback>
            </mc:AlternateContent>
          </a:graphicData>
        </a:graphic>
      </p:graphicFrame>
      <p:sp>
        <p:nvSpPr>
          <p:cNvPr id="7" name="Up Arrow 6"/>
          <p:cNvSpPr/>
          <p:nvPr/>
        </p:nvSpPr>
        <p:spPr>
          <a:xfrm rot="19807482">
            <a:off x="3908860" y="2987943"/>
            <a:ext cx="533400" cy="609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00991" y="2895600"/>
            <a:ext cx="4191000" cy="830997"/>
          </a:xfrm>
          <a:prstGeom prst="rect">
            <a:avLst/>
          </a:prstGeom>
          <a:noFill/>
        </p:spPr>
        <p:txBody>
          <a:bodyPr wrap="square" rtlCol="0">
            <a:spAutoFit/>
          </a:bodyPr>
          <a:lstStyle/>
          <a:p>
            <a:r>
              <a:rPr lang="en-US" sz="2400" dirty="0">
                <a:solidFill>
                  <a:srgbClr val="FF0000"/>
                </a:solidFill>
                <a:latin typeface="+mj-lt"/>
              </a:rPr>
              <a:t>Original perturbation expansion</a:t>
            </a:r>
          </a:p>
        </p:txBody>
      </p:sp>
      <p:sp>
        <p:nvSpPr>
          <p:cNvPr id="9" name="Up Arrow 8"/>
          <p:cNvSpPr/>
          <p:nvPr/>
        </p:nvSpPr>
        <p:spPr>
          <a:xfrm rot="8806106">
            <a:off x="3657137" y="1431192"/>
            <a:ext cx="533400" cy="6096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76600" y="873799"/>
            <a:ext cx="4191000" cy="461665"/>
          </a:xfrm>
          <a:prstGeom prst="rect">
            <a:avLst/>
          </a:prstGeom>
          <a:noFill/>
        </p:spPr>
        <p:txBody>
          <a:bodyPr wrap="square" rtlCol="0">
            <a:spAutoFit/>
          </a:bodyPr>
          <a:lstStyle/>
          <a:p>
            <a:r>
              <a:rPr lang="en-US" sz="2400" dirty="0">
                <a:solidFill>
                  <a:srgbClr val="0070C0"/>
                </a:solidFill>
                <a:latin typeface="+mj-lt"/>
              </a:rPr>
              <a:t>Regrouped expansion</a:t>
            </a:r>
          </a:p>
        </p:txBody>
      </p:sp>
      <p:sp>
        <p:nvSpPr>
          <p:cNvPr id="11" name="TextBox 10"/>
          <p:cNvSpPr txBox="1"/>
          <p:nvPr/>
        </p:nvSpPr>
        <p:spPr>
          <a:xfrm>
            <a:off x="8229600" y="1828800"/>
            <a:ext cx="533400" cy="461665"/>
          </a:xfrm>
          <a:prstGeom prst="rect">
            <a:avLst/>
          </a:prstGeom>
          <a:noFill/>
        </p:spPr>
        <p:txBody>
          <a:bodyPr wrap="square" rtlCol="0">
            <a:spAutoFit/>
          </a:bodyPr>
          <a:lstStyle/>
          <a:p>
            <a:r>
              <a:rPr lang="en-US" sz="2400" b="1" i="1" dirty="0">
                <a:latin typeface="+mj-lt"/>
              </a:rPr>
              <a:t>t</a:t>
            </a:r>
          </a:p>
        </p:txBody>
      </p:sp>
      <p:sp>
        <p:nvSpPr>
          <p:cNvPr id="12" name="TextBox 11"/>
          <p:cNvSpPr txBox="1"/>
          <p:nvPr/>
        </p:nvSpPr>
        <p:spPr>
          <a:xfrm rot="16200000">
            <a:off x="340667" y="1788468"/>
            <a:ext cx="533400" cy="461665"/>
          </a:xfrm>
          <a:prstGeom prst="rect">
            <a:avLst/>
          </a:prstGeom>
          <a:noFill/>
        </p:spPr>
        <p:txBody>
          <a:bodyPr wrap="square" rtlCol="0">
            <a:spAutoFit/>
          </a:bodyPr>
          <a:lstStyle/>
          <a:p>
            <a:r>
              <a:rPr lang="en-US" sz="2400" b="1" i="1" dirty="0">
                <a:latin typeface="+mj-lt"/>
              </a:rPr>
              <a:t>x</a:t>
            </a:r>
          </a:p>
        </p:txBody>
      </p:sp>
      <p:pic>
        <p:nvPicPr>
          <p:cNvPr id="14" name="Picture 13">
            <a:extLst>
              <a:ext uri="{FF2B5EF4-FFF2-40B4-BE49-F238E27FC236}">
                <a16:creationId xmlns:a16="http://schemas.microsoft.com/office/drawing/2014/main" id="{48052C72-5F18-4973-AE35-97470614C813}"/>
              </a:ext>
            </a:extLst>
          </p:cNvPr>
          <p:cNvPicPr>
            <a:picLocks noChangeAspect="1"/>
          </p:cNvPicPr>
          <p:nvPr/>
        </p:nvPicPr>
        <p:blipFill>
          <a:blip r:embed="rId6"/>
          <a:stretch>
            <a:fillRect/>
          </a:stretch>
        </p:blipFill>
        <p:spPr>
          <a:xfrm>
            <a:off x="95959" y="4690438"/>
            <a:ext cx="8133641" cy="1297043"/>
          </a:xfrm>
          <a:prstGeom prst="rect">
            <a:avLst/>
          </a:prstGeom>
        </p:spPr>
      </p:pic>
      <p:sp>
        <p:nvSpPr>
          <p:cNvPr id="15" name="TextBox 14">
            <a:extLst>
              <a:ext uri="{FF2B5EF4-FFF2-40B4-BE49-F238E27FC236}">
                <a16:creationId xmlns:a16="http://schemas.microsoft.com/office/drawing/2014/main" id="{653F020F-7185-4D21-A716-90C3E62FD8C5}"/>
              </a:ext>
            </a:extLst>
          </p:cNvPr>
          <p:cNvSpPr txBox="1"/>
          <p:nvPr/>
        </p:nvSpPr>
        <p:spPr>
          <a:xfrm>
            <a:off x="838200" y="4192062"/>
            <a:ext cx="6329066" cy="461665"/>
          </a:xfrm>
          <a:prstGeom prst="rect">
            <a:avLst/>
          </a:prstGeom>
          <a:noFill/>
        </p:spPr>
        <p:txBody>
          <a:bodyPr wrap="square" rtlCol="0">
            <a:spAutoFit/>
          </a:bodyPr>
          <a:lstStyle/>
          <a:p>
            <a:r>
              <a:rPr lang="en-US" sz="2400" dirty="0">
                <a:solidFill>
                  <a:srgbClr val="0066FF"/>
                </a:solidFill>
                <a:latin typeface="+mj-lt"/>
              </a:rPr>
              <a:t>Numerical solution according to Maple</a:t>
            </a:r>
          </a:p>
        </p:txBody>
      </p:sp>
    </p:spTree>
    <p:extLst>
      <p:ext uri="{BB962C8B-B14F-4D97-AF65-F5344CB8AC3E}">
        <p14:creationId xmlns:p14="http://schemas.microsoft.com/office/powerpoint/2010/main" val="148254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11</a:t>
            </a:fld>
            <a:endParaRPr lang="en-US" dirty="0"/>
          </a:p>
        </p:txBody>
      </p:sp>
      <p:grpSp>
        <p:nvGrpSpPr>
          <p:cNvPr id="31" name="Group 30"/>
          <p:cNvGrpSpPr/>
          <p:nvPr/>
        </p:nvGrpSpPr>
        <p:grpSpPr>
          <a:xfrm>
            <a:off x="228600" y="609600"/>
            <a:ext cx="8645576" cy="1944333"/>
            <a:chOff x="228600" y="1032805"/>
            <a:chExt cx="8645576" cy="1944333"/>
          </a:xfrm>
        </p:grpSpPr>
        <p:graphicFrame>
          <p:nvGraphicFramePr>
            <p:cNvPr id="16" name="Object 15"/>
            <p:cNvGraphicFramePr>
              <a:graphicFrameLocks noChangeAspect="1"/>
            </p:cNvGraphicFramePr>
            <p:nvPr>
              <p:extLst>
                <p:ext uri="{D42A27DB-BD31-4B8C-83A1-F6EECF244321}">
                  <p14:modId xmlns:p14="http://schemas.microsoft.com/office/powerpoint/2010/main" val="103618544"/>
                </p:ext>
              </p:extLst>
            </p:nvPr>
          </p:nvGraphicFramePr>
          <p:xfrm>
            <a:off x="1889125" y="2363788"/>
            <a:ext cx="544513" cy="546100"/>
          </p:xfrm>
          <a:graphic>
            <a:graphicData uri="http://schemas.openxmlformats.org/presentationml/2006/ole">
              <mc:AlternateContent xmlns:mc="http://schemas.openxmlformats.org/markup-compatibility/2006">
                <mc:Choice xmlns:v="urn:schemas-microsoft-com:vml" Requires="v">
                  <p:oleObj name="数式" r:id="rId3" imgW="241200" imgH="241200" progId="Equation.3">
                    <p:embed/>
                  </p:oleObj>
                </mc:Choice>
                <mc:Fallback>
                  <p:oleObj name="数式" r:id="rId3" imgW="241200" imgH="241200" progId="Equation.3">
                    <p:embed/>
                    <p:pic>
                      <p:nvPicPr>
                        <p:cNvPr id="0" name=""/>
                        <p:cNvPicPr>
                          <a:picLocks noChangeAspect="1" noChangeArrowheads="1"/>
                        </p:cNvPicPr>
                        <p:nvPr/>
                      </p:nvPicPr>
                      <p:blipFill>
                        <a:blip r:embed="rId4"/>
                        <a:srcRect/>
                        <a:stretch>
                          <a:fillRect/>
                        </a:stretch>
                      </p:blipFill>
                      <p:spPr bwMode="auto">
                        <a:xfrm>
                          <a:off x="1889125" y="2363788"/>
                          <a:ext cx="5445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8566166"/>
                </p:ext>
              </p:extLst>
            </p:nvPr>
          </p:nvGraphicFramePr>
          <p:xfrm>
            <a:off x="4358350" y="2431038"/>
            <a:ext cx="401638" cy="546100"/>
          </p:xfrm>
          <a:graphic>
            <a:graphicData uri="http://schemas.openxmlformats.org/presentationml/2006/ole">
              <mc:AlternateContent xmlns:mc="http://schemas.openxmlformats.org/markup-compatibility/2006">
                <mc:Choice xmlns:v="urn:schemas-microsoft-com:vml" Requires="v">
                  <p:oleObj name="数式" r:id="rId5" imgW="177480" imgH="241200" progId="Equation.3">
                    <p:embed/>
                  </p:oleObj>
                </mc:Choice>
                <mc:Fallback>
                  <p:oleObj name="数式" r:id="rId5" imgW="177480" imgH="241200" progId="Equation.3">
                    <p:embed/>
                    <p:pic>
                      <p:nvPicPr>
                        <p:cNvPr id="0" name=""/>
                        <p:cNvPicPr>
                          <a:picLocks noChangeAspect="1" noChangeArrowheads="1"/>
                        </p:cNvPicPr>
                        <p:nvPr/>
                      </p:nvPicPr>
                      <p:blipFill>
                        <a:blip r:embed="rId6"/>
                        <a:srcRect/>
                        <a:stretch>
                          <a:fillRect/>
                        </a:stretch>
                      </p:blipFill>
                      <p:spPr bwMode="auto">
                        <a:xfrm>
                          <a:off x="4358350" y="2431038"/>
                          <a:ext cx="4016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833390054"/>
                </p:ext>
              </p:extLst>
            </p:nvPr>
          </p:nvGraphicFramePr>
          <p:xfrm>
            <a:off x="6689725" y="2298700"/>
            <a:ext cx="544513" cy="546100"/>
          </p:xfrm>
          <a:graphic>
            <a:graphicData uri="http://schemas.openxmlformats.org/presentationml/2006/ole">
              <mc:AlternateContent xmlns:mc="http://schemas.openxmlformats.org/markup-compatibility/2006">
                <mc:Choice xmlns:v="urn:schemas-microsoft-com:vml" Requires="v">
                  <p:oleObj name="数式" r:id="rId7" imgW="241200" imgH="241200" progId="Equation.3">
                    <p:embed/>
                  </p:oleObj>
                </mc:Choice>
                <mc:Fallback>
                  <p:oleObj name="数式" r:id="rId7" imgW="241200" imgH="241200" progId="Equation.3">
                    <p:embed/>
                    <p:pic>
                      <p:nvPicPr>
                        <p:cNvPr id="0" name=""/>
                        <p:cNvPicPr>
                          <a:picLocks noChangeAspect="1" noChangeArrowheads="1"/>
                        </p:cNvPicPr>
                        <p:nvPr/>
                      </p:nvPicPr>
                      <p:blipFill>
                        <a:blip r:embed="rId8"/>
                        <a:srcRect/>
                        <a:stretch>
                          <a:fillRect/>
                        </a:stretch>
                      </p:blipFill>
                      <p:spPr bwMode="auto">
                        <a:xfrm>
                          <a:off x="6689725" y="2298700"/>
                          <a:ext cx="5445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8" name="Group 27"/>
            <p:cNvGrpSpPr/>
            <p:nvPr/>
          </p:nvGrpSpPr>
          <p:grpSpPr>
            <a:xfrm>
              <a:off x="228600" y="1032805"/>
              <a:ext cx="8645576" cy="1329269"/>
              <a:chOff x="-381000" y="1032805"/>
              <a:chExt cx="8645576" cy="1329269"/>
            </a:xfrm>
          </p:grpSpPr>
          <p:pic>
            <p:nvPicPr>
              <p:cNvPr id="19"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6968" t="48570" r="24303" b="37991"/>
              <a:stretch/>
            </p:blipFill>
            <p:spPr bwMode="auto">
              <a:xfrm>
                <a:off x="2057400" y="1125877"/>
                <a:ext cx="1330376" cy="110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a:xfrm>
                <a:off x="965054" y="1125878"/>
                <a:ext cx="1097280" cy="1100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51495" y="1264794"/>
                <a:ext cx="1097280" cy="109728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49534" y="1426152"/>
                <a:ext cx="762000" cy="461665"/>
              </a:xfrm>
              <a:prstGeom prst="rect">
                <a:avLst/>
              </a:prstGeom>
              <a:noFill/>
            </p:spPr>
            <p:txBody>
              <a:bodyPr wrap="square" rtlCol="0">
                <a:spAutoFit/>
              </a:bodyPr>
              <a:lstStyle/>
              <a:p>
                <a:r>
                  <a:rPr lang="en-US" sz="2400" b="1" i="1" dirty="0">
                    <a:solidFill>
                      <a:srgbClr val="FFFF00"/>
                    </a:solidFill>
                    <a:latin typeface="+mj-lt"/>
                  </a:rPr>
                  <a:t>m</a:t>
                </a:r>
              </a:p>
            </p:txBody>
          </p:sp>
          <p:sp>
            <p:nvSpPr>
              <p:cNvPr id="8" name="TextBox 7"/>
              <p:cNvSpPr txBox="1"/>
              <p:nvPr/>
            </p:nvSpPr>
            <p:spPr>
              <a:xfrm>
                <a:off x="3657600" y="1519535"/>
                <a:ext cx="762000" cy="461665"/>
              </a:xfrm>
              <a:prstGeom prst="rect">
                <a:avLst/>
              </a:prstGeom>
              <a:noFill/>
            </p:spPr>
            <p:txBody>
              <a:bodyPr wrap="square" rtlCol="0">
                <a:spAutoFit/>
              </a:bodyPr>
              <a:lstStyle/>
              <a:p>
                <a:r>
                  <a:rPr lang="en-US" sz="2400" b="1" i="1" dirty="0">
                    <a:solidFill>
                      <a:srgbClr val="FFFF00"/>
                    </a:solidFill>
                    <a:latin typeface="+mj-lt"/>
                  </a:rPr>
                  <a:t>m</a:t>
                </a:r>
              </a:p>
            </p:txBody>
          </p:sp>
          <p:grpSp>
            <p:nvGrpSpPr>
              <p:cNvPr id="25" name="Group 24"/>
              <p:cNvGrpSpPr/>
              <p:nvPr/>
            </p:nvGrpSpPr>
            <p:grpSpPr>
              <a:xfrm>
                <a:off x="4455151" y="1037645"/>
                <a:ext cx="2445799" cy="1169738"/>
                <a:chOff x="4174455" y="1037645"/>
                <a:chExt cx="2445799" cy="1169738"/>
              </a:xfrm>
            </p:grpSpPr>
            <p:pic>
              <p:nvPicPr>
                <p:cNvPr id="23"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6968" t="48570" r="24303" b="37991"/>
                <a:stretch/>
              </p:blipFill>
              <p:spPr bwMode="auto">
                <a:xfrm>
                  <a:off x="4174455" y="1037645"/>
                  <a:ext cx="1330376" cy="110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5522974" y="1106588"/>
                  <a:ext cx="1097280" cy="1100795"/>
                  <a:chOff x="5522974" y="1106588"/>
                  <a:chExt cx="1097280" cy="1100795"/>
                </a:xfrm>
              </p:grpSpPr>
              <p:sp>
                <p:nvSpPr>
                  <p:cNvPr id="20" name="Oval 19"/>
                  <p:cNvSpPr/>
                  <p:nvPr/>
                </p:nvSpPr>
                <p:spPr>
                  <a:xfrm>
                    <a:off x="5522974" y="1106588"/>
                    <a:ext cx="1097280" cy="1100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16746" y="1445441"/>
                    <a:ext cx="762000" cy="461665"/>
                  </a:xfrm>
                  <a:prstGeom prst="rect">
                    <a:avLst/>
                  </a:prstGeom>
                  <a:noFill/>
                </p:spPr>
                <p:txBody>
                  <a:bodyPr wrap="square" rtlCol="0">
                    <a:spAutoFit/>
                  </a:bodyPr>
                  <a:lstStyle/>
                  <a:p>
                    <a:r>
                      <a:rPr lang="en-US" sz="2400" b="1" i="1" dirty="0">
                        <a:solidFill>
                          <a:srgbClr val="FFFF00"/>
                        </a:solidFill>
                        <a:latin typeface="+mj-lt"/>
                      </a:rPr>
                      <a:t>m</a:t>
                    </a:r>
                  </a:p>
                </p:txBody>
              </p:sp>
            </p:grpSp>
          </p:grpSp>
          <p:pic>
            <p:nvPicPr>
              <p:cNvPr id="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6968" t="48570" r="24303" b="37991"/>
              <a:stretch/>
            </p:blipFill>
            <p:spPr bwMode="auto">
              <a:xfrm>
                <a:off x="6934200" y="1032805"/>
                <a:ext cx="1330376" cy="110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6968" t="48570" r="24303" b="37991"/>
              <a:stretch/>
            </p:blipFill>
            <p:spPr bwMode="auto">
              <a:xfrm>
                <a:off x="-381000" y="1185205"/>
                <a:ext cx="1330376" cy="110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2" name="TextBox 31"/>
          <p:cNvSpPr txBox="1"/>
          <p:nvPr/>
        </p:nvSpPr>
        <p:spPr>
          <a:xfrm>
            <a:off x="-15875" y="-75696"/>
            <a:ext cx="7886700" cy="830997"/>
          </a:xfrm>
          <a:prstGeom prst="rect">
            <a:avLst/>
          </a:prstGeom>
          <a:noFill/>
        </p:spPr>
        <p:txBody>
          <a:bodyPr wrap="square" rtlCol="0">
            <a:spAutoFit/>
          </a:bodyPr>
          <a:lstStyle/>
          <a:p>
            <a:r>
              <a:rPr lang="en-US" sz="2400" dirty="0">
                <a:latin typeface="+mj-lt"/>
              </a:rPr>
              <a:t>Back to linear equations –</a:t>
            </a:r>
          </a:p>
          <a:p>
            <a:r>
              <a:rPr lang="en-US" sz="2400" dirty="0">
                <a:latin typeface="+mj-lt"/>
              </a:rPr>
              <a:t>Longitudinal case: a system of masses and springs:</a:t>
            </a:r>
          </a:p>
        </p:txBody>
      </p:sp>
      <p:graphicFrame>
        <p:nvGraphicFramePr>
          <p:cNvPr id="33" name="Object 32"/>
          <p:cNvGraphicFramePr>
            <a:graphicFrameLocks noChangeAspect="1"/>
          </p:cNvGraphicFramePr>
          <p:nvPr>
            <p:extLst>
              <p:ext uri="{D42A27DB-BD31-4B8C-83A1-F6EECF244321}">
                <p14:modId xmlns:p14="http://schemas.microsoft.com/office/powerpoint/2010/main" val="2323723863"/>
              </p:ext>
            </p:extLst>
          </p:nvPr>
        </p:nvGraphicFramePr>
        <p:xfrm>
          <a:off x="3927475" y="3473450"/>
          <a:ext cx="258763" cy="488950"/>
        </p:xfrm>
        <a:graphic>
          <a:graphicData uri="http://schemas.openxmlformats.org/presentationml/2006/ole">
            <mc:AlternateContent xmlns:mc="http://schemas.openxmlformats.org/markup-compatibility/2006">
              <mc:Choice xmlns:v="urn:schemas-microsoft-com:vml" Requires="v">
                <p:oleObj name="数式" r:id="rId10" imgW="114120" imgH="215640" progId="Equation.3">
                  <p:embed/>
                </p:oleObj>
              </mc:Choice>
              <mc:Fallback>
                <p:oleObj name="数式" r:id="rId10" imgW="114120" imgH="215640" progId="Equation.3">
                  <p:embed/>
                  <p:pic>
                    <p:nvPicPr>
                      <p:cNvPr id="0" name=""/>
                      <p:cNvPicPr>
                        <a:picLocks noChangeAspect="1" noChangeArrowheads="1"/>
                      </p:cNvPicPr>
                      <p:nvPr/>
                    </p:nvPicPr>
                    <p:blipFill>
                      <a:blip r:embed="rId11"/>
                      <a:srcRect/>
                      <a:stretch>
                        <a:fillRect/>
                      </a:stretch>
                    </p:blipFill>
                    <p:spPr bwMode="auto">
                      <a:xfrm>
                        <a:off x="3927475" y="3473450"/>
                        <a:ext cx="2587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755360632"/>
              </p:ext>
            </p:extLst>
          </p:nvPr>
        </p:nvGraphicFramePr>
        <p:xfrm>
          <a:off x="152400" y="2514600"/>
          <a:ext cx="5618163" cy="976312"/>
        </p:xfrm>
        <a:graphic>
          <a:graphicData uri="http://schemas.openxmlformats.org/presentationml/2006/ole">
            <mc:AlternateContent xmlns:mc="http://schemas.openxmlformats.org/markup-compatibility/2006">
              <mc:Choice xmlns:v="urn:schemas-microsoft-com:vml" Requires="v">
                <p:oleObj name="数式" r:id="rId12" imgW="2489040" imgH="431640" progId="Equation.3">
                  <p:embed/>
                </p:oleObj>
              </mc:Choice>
              <mc:Fallback>
                <p:oleObj name="数式" r:id="rId12" imgW="2489040" imgH="431640" progId="Equation.3">
                  <p:embed/>
                  <p:pic>
                    <p:nvPicPr>
                      <p:cNvPr id="0" name=""/>
                      <p:cNvPicPr>
                        <a:picLocks noChangeAspect="1" noChangeArrowheads="1"/>
                      </p:cNvPicPr>
                      <p:nvPr/>
                    </p:nvPicPr>
                    <p:blipFill>
                      <a:blip r:embed="rId13"/>
                      <a:srcRect/>
                      <a:stretch>
                        <a:fillRect/>
                      </a:stretch>
                    </p:blipFill>
                    <p:spPr bwMode="auto">
                      <a:xfrm>
                        <a:off x="152400" y="2514600"/>
                        <a:ext cx="561816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30825760"/>
              </p:ext>
            </p:extLst>
          </p:nvPr>
        </p:nvGraphicFramePr>
        <p:xfrm>
          <a:off x="114300" y="3352800"/>
          <a:ext cx="3725863" cy="917575"/>
        </p:xfrm>
        <a:graphic>
          <a:graphicData uri="http://schemas.openxmlformats.org/presentationml/2006/ole">
            <mc:AlternateContent xmlns:mc="http://schemas.openxmlformats.org/markup-compatibility/2006">
              <mc:Choice xmlns:v="urn:schemas-microsoft-com:vml" Requires="v">
                <p:oleObj name="数式" r:id="rId14" imgW="1650960" imgH="406080" progId="Equation.3">
                  <p:embed/>
                </p:oleObj>
              </mc:Choice>
              <mc:Fallback>
                <p:oleObj name="数式" r:id="rId14" imgW="1650960" imgH="406080" progId="Equation.3">
                  <p:embed/>
                  <p:pic>
                    <p:nvPicPr>
                      <p:cNvPr id="0" name="Object 4"/>
                      <p:cNvPicPr>
                        <a:picLocks noChangeAspect="1" noChangeArrowheads="1"/>
                      </p:cNvPicPr>
                      <p:nvPr/>
                    </p:nvPicPr>
                    <p:blipFill>
                      <a:blip r:embed="rId15"/>
                      <a:srcRect/>
                      <a:stretch>
                        <a:fillRect/>
                      </a:stretch>
                    </p:blipFill>
                    <p:spPr bwMode="auto">
                      <a:xfrm>
                        <a:off x="114300" y="3352800"/>
                        <a:ext cx="37258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89300309"/>
              </p:ext>
            </p:extLst>
          </p:nvPr>
        </p:nvGraphicFramePr>
        <p:xfrm>
          <a:off x="457200" y="3904456"/>
          <a:ext cx="8770938" cy="2408238"/>
        </p:xfrm>
        <a:graphic>
          <a:graphicData uri="http://schemas.openxmlformats.org/presentationml/2006/ole">
            <mc:AlternateContent xmlns:mc="http://schemas.openxmlformats.org/markup-compatibility/2006">
              <mc:Choice xmlns:v="urn:schemas-microsoft-com:vml" Requires="v">
                <p:oleObj name="Equation" r:id="rId16" imgW="3886200" imgH="1066680" progId="Equation.DSMT4">
                  <p:embed/>
                </p:oleObj>
              </mc:Choice>
              <mc:Fallback>
                <p:oleObj name="Equation" r:id="rId16" imgW="3886200" imgH="1066680" progId="Equation.DSMT4">
                  <p:embed/>
                  <p:pic>
                    <p:nvPicPr>
                      <p:cNvPr id="0" name="Object 4"/>
                      <p:cNvPicPr>
                        <a:picLocks noChangeAspect="1" noChangeArrowheads="1"/>
                      </p:cNvPicPr>
                      <p:nvPr/>
                    </p:nvPicPr>
                    <p:blipFill>
                      <a:blip r:embed="rId17"/>
                      <a:srcRect/>
                      <a:stretch>
                        <a:fillRect/>
                      </a:stretch>
                    </p:blipFill>
                    <p:spPr bwMode="auto">
                      <a:xfrm>
                        <a:off x="457200" y="3904456"/>
                        <a:ext cx="8770938"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0421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51CBC-8522-4B47-9C1A-FCA83F146D47}"/>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49821176-9CCD-46C9-889C-0745D2B2653E}"/>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BA5B27B6-CEFE-4321-89BE-0F60D8AA2673}"/>
              </a:ext>
            </a:extLst>
          </p:cNvPr>
          <p:cNvSpPr>
            <a:spLocks noGrp="1"/>
          </p:cNvSpPr>
          <p:nvPr>
            <p:ph type="sldNum" sz="quarter" idx="12"/>
          </p:nvPr>
        </p:nvSpPr>
        <p:spPr/>
        <p:txBody>
          <a:bodyPr/>
          <a:lstStyle/>
          <a:p>
            <a:fld id="{CE368B07-CEBF-4C80-90AF-53B34FA04CF3}" type="slidenum">
              <a:rPr lang="en-US" smtClean="0"/>
              <a:t>12</a:t>
            </a:fld>
            <a:endParaRPr lang="en-US" dirty="0"/>
          </a:p>
        </p:txBody>
      </p:sp>
      <p:sp>
        <p:nvSpPr>
          <p:cNvPr id="5" name="TextBox 4">
            <a:extLst>
              <a:ext uri="{FF2B5EF4-FFF2-40B4-BE49-F238E27FC236}">
                <a16:creationId xmlns:a16="http://schemas.microsoft.com/office/drawing/2014/main" id="{FA923849-3DDC-4B39-88DB-72DF92CF5509}"/>
              </a:ext>
            </a:extLst>
          </p:cNvPr>
          <p:cNvSpPr txBox="1"/>
          <p:nvPr/>
        </p:nvSpPr>
        <p:spPr>
          <a:xfrm>
            <a:off x="228600" y="304800"/>
            <a:ext cx="8305800" cy="461665"/>
          </a:xfrm>
          <a:prstGeom prst="rect">
            <a:avLst/>
          </a:prstGeom>
          <a:noFill/>
        </p:spPr>
        <p:txBody>
          <a:bodyPr wrap="square" rtlCol="0">
            <a:spAutoFit/>
          </a:bodyPr>
          <a:lstStyle/>
          <a:p>
            <a:r>
              <a:rPr lang="en-US" sz="2400" dirty="0">
                <a:latin typeface="+mj-lt"/>
              </a:rPr>
              <a:t>More details</a:t>
            </a:r>
          </a:p>
        </p:txBody>
      </p:sp>
      <p:graphicFrame>
        <p:nvGraphicFramePr>
          <p:cNvPr id="6" name="Object 5">
            <a:extLst>
              <a:ext uri="{FF2B5EF4-FFF2-40B4-BE49-F238E27FC236}">
                <a16:creationId xmlns:a16="http://schemas.microsoft.com/office/drawing/2014/main" id="{FABEED00-D606-4F0E-9BC9-55EB0D096F2C}"/>
              </a:ext>
            </a:extLst>
          </p:cNvPr>
          <p:cNvGraphicFramePr>
            <a:graphicFrameLocks noChangeAspect="1"/>
          </p:cNvGraphicFramePr>
          <p:nvPr>
            <p:extLst>
              <p:ext uri="{D42A27DB-BD31-4B8C-83A1-F6EECF244321}">
                <p14:modId xmlns:p14="http://schemas.microsoft.com/office/powerpoint/2010/main" val="3973799519"/>
              </p:ext>
            </p:extLst>
          </p:nvPr>
        </p:nvGraphicFramePr>
        <p:xfrm>
          <a:off x="109538" y="1044575"/>
          <a:ext cx="8894762" cy="4311650"/>
        </p:xfrm>
        <a:graphic>
          <a:graphicData uri="http://schemas.openxmlformats.org/presentationml/2006/ole">
            <mc:AlternateContent xmlns:mc="http://schemas.openxmlformats.org/markup-compatibility/2006">
              <mc:Choice xmlns:v="urn:schemas-microsoft-com:vml" Requires="v">
                <p:oleObj name="Equation" r:id="rId3" imgW="5029200" imgH="2438280" progId="Equation.DSMT4">
                  <p:embed/>
                </p:oleObj>
              </mc:Choice>
              <mc:Fallback>
                <p:oleObj name="Equation" r:id="rId3" imgW="5029200" imgH="2438280" progId="Equation.DSMT4">
                  <p:embed/>
                  <p:pic>
                    <p:nvPicPr>
                      <p:cNvPr id="0" name=""/>
                      <p:cNvPicPr/>
                      <p:nvPr/>
                    </p:nvPicPr>
                    <p:blipFill>
                      <a:blip r:embed="rId4"/>
                      <a:stretch>
                        <a:fillRect/>
                      </a:stretch>
                    </p:blipFill>
                    <p:spPr>
                      <a:xfrm>
                        <a:off x="109538" y="1044575"/>
                        <a:ext cx="8894762" cy="4311650"/>
                      </a:xfrm>
                      <a:prstGeom prst="rect">
                        <a:avLst/>
                      </a:prstGeom>
                    </p:spPr>
                  </p:pic>
                </p:oleObj>
              </mc:Fallback>
            </mc:AlternateContent>
          </a:graphicData>
        </a:graphic>
      </p:graphicFrame>
    </p:spTree>
    <p:extLst>
      <p:ext uri="{BB962C8B-B14F-4D97-AF65-F5344CB8AC3E}">
        <p14:creationId xmlns:p14="http://schemas.microsoft.com/office/powerpoint/2010/main" val="2601399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13</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9460001"/>
              </p:ext>
            </p:extLst>
          </p:nvPr>
        </p:nvGraphicFramePr>
        <p:xfrm>
          <a:off x="685800" y="258763"/>
          <a:ext cx="6248400" cy="2924175"/>
        </p:xfrm>
        <a:graphic>
          <a:graphicData uri="http://schemas.openxmlformats.org/presentationml/2006/ole">
            <mc:AlternateContent xmlns:mc="http://schemas.openxmlformats.org/markup-compatibility/2006">
              <mc:Choice xmlns:v="urn:schemas-microsoft-com:vml" Requires="v">
                <p:oleObj name="数式" r:id="rId3" imgW="2768400" imgH="1295280" progId="Equation.3">
                  <p:embed/>
                </p:oleObj>
              </mc:Choice>
              <mc:Fallback>
                <p:oleObj name="数式" r:id="rId3" imgW="2768400" imgH="1295280" progId="Equation.3">
                  <p:embed/>
                  <p:pic>
                    <p:nvPicPr>
                      <p:cNvPr id="0" name="Object 4"/>
                      <p:cNvPicPr>
                        <a:picLocks noChangeAspect="1" noChangeArrowheads="1"/>
                      </p:cNvPicPr>
                      <p:nvPr/>
                    </p:nvPicPr>
                    <p:blipFill>
                      <a:blip r:embed="rId4"/>
                      <a:srcRect/>
                      <a:stretch>
                        <a:fillRect/>
                      </a:stretch>
                    </p:blipFill>
                    <p:spPr bwMode="auto">
                      <a:xfrm>
                        <a:off x="685800" y="258763"/>
                        <a:ext cx="62484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Up Arrow 5"/>
          <p:cNvSpPr/>
          <p:nvPr/>
        </p:nvSpPr>
        <p:spPr>
          <a:xfrm rot="20104234">
            <a:off x="4013530" y="2713658"/>
            <a:ext cx="457200" cy="1066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3254527"/>
            <a:ext cx="3886200" cy="830997"/>
          </a:xfrm>
          <a:prstGeom prst="rect">
            <a:avLst/>
          </a:prstGeom>
          <a:noFill/>
        </p:spPr>
        <p:txBody>
          <a:bodyPr wrap="square" rtlCol="0">
            <a:spAutoFit/>
          </a:bodyPr>
          <a:lstStyle/>
          <a:p>
            <a:r>
              <a:rPr lang="en-US" sz="2400" dirty="0">
                <a:latin typeface="+mj-lt"/>
              </a:rPr>
              <a:t>system parameter with units of (velocity)</a:t>
            </a:r>
            <a:r>
              <a:rPr lang="en-US" sz="2400" baseline="30000" dirty="0">
                <a:latin typeface="+mj-lt"/>
              </a:rPr>
              <a:t>2</a:t>
            </a:r>
            <a:endParaRPr lang="en-US" sz="2400" dirty="0">
              <a:latin typeface="+mj-lt"/>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726960864"/>
              </p:ext>
            </p:extLst>
          </p:nvPr>
        </p:nvGraphicFramePr>
        <p:xfrm>
          <a:off x="1111250" y="4344988"/>
          <a:ext cx="5245100" cy="2465387"/>
        </p:xfrm>
        <a:graphic>
          <a:graphicData uri="http://schemas.openxmlformats.org/presentationml/2006/ole">
            <mc:AlternateContent xmlns:mc="http://schemas.openxmlformats.org/markup-compatibility/2006">
              <mc:Choice xmlns:v="urn:schemas-microsoft-com:vml" Requires="v">
                <p:oleObj name="Equation" r:id="rId5" imgW="2323800" imgH="1091880" progId="Equation.DSMT4">
                  <p:embed/>
                </p:oleObj>
              </mc:Choice>
              <mc:Fallback>
                <p:oleObj name="Equation" r:id="rId5" imgW="2323800" imgH="1091880" progId="Equation.DSMT4">
                  <p:embed/>
                  <p:pic>
                    <p:nvPicPr>
                      <p:cNvPr id="0" name="Object 4"/>
                      <p:cNvPicPr>
                        <a:picLocks noChangeAspect="1" noChangeArrowheads="1"/>
                      </p:cNvPicPr>
                      <p:nvPr/>
                    </p:nvPicPr>
                    <p:blipFill>
                      <a:blip r:embed="rId6"/>
                      <a:srcRect/>
                      <a:stretch>
                        <a:fillRect/>
                      </a:stretch>
                    </p:blipFill>
                    <p:spPr bwMode="auto">
                      <a:xfrm>
                        <a:off x="1111250" y="4344988"/>
                        <a:ext cx="52451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2349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E39AD-DAA6-456A-A082-8FDD0C32D463}"/>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A5D38451-CE1A-4C20-9E55-4AF442FE54D5}"/>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C2E0D4FE-5712-4127-8E61-1D16CD58C113}"/>
              </a:ext>
            </a:extLst>
          </p:cNvPr>
          <p:cNvSpPr>
            <a:spLocks noGrp="1"/>
          </p:cNvSpPr>
          <p:nvPr>
            <p:ph type="sldNum" sz="quarter" idx="12"/>
          </p:nvPr>
        </p:nvSpPr>
        <p:spPr/>
        <p:txBody>
          <a:bodyPr/>
          <a:lstStyle/>
          <a:p>
            <a:fld id="{CE368B07-CEBF-4C80-90AF-53B34FA04CF3}" type="slidenum">
              <a:rPr lang="en-US" smtClean="0"/>
              <a:t>14</a:t>
            </a:fld>
            <a:endParaRPr lang="en-US" dirty="0"/>
          </a:p>
        </p:txBody>
      </p:sp>
      <p:sp>
        <p:nvSpPr>
          <p:cNvPr id="5" name="TextBox 4">
            <a:extLst>
              <a:ext uri="{FF2B5EF4-FFF2-40B4-BE49-F238E27FC236}">
                <a16:creationId xmlns:a16="http://schemas.microsoft.com/office/drawing/2014/main" id="{D4D80DEC-A06E-46E9-8630-4B6B632A537A}"/>
              </a:ext>
            </a:extLst>
          </p:cNvPr>
          <p:cNvSpPr txBox="1"/>
          <p:nvPr/>
        </p:nvSpPr>
        <p:spPr>
          <a:xfrm>
            <a:off x="304800" y="228600"/>
            <a:ext cx="8077200" cy="830997"/>
          </a:xfrm>
          <a:prstGeom prst="rect">
            <a:avLst/>
          </a:prstGeom>
          <a:noFill/>
        </p:spPr>
        <p:txBody>
          <a:bodyPr wrap="square" rtlCol="0">
            <a:spAutoFit/>
          </a:bodyPr>
          <a:lstStyle/>
          <a:p>
            <a:r>
              <a:rPr lang="en-US" sz="2400" dirty="0">
                <a:latin typeface="+mj-lt"/>
              </a:rPr>
              <a:t>More details</a:t>
            </a:r>
          </a:p>
          <a:p>
            <a:r>
              <a:rPr lang="en-US" sz="2400" dirty="0">
                <a:latin typeface="+mj-lt"/>
              </a:rPr>
              <a:t>Transverse case </a:t>
            </a:r>
          </a:p>
        </p:txBody>
      </p:sp>
      <p:sp>
        <p:nvSpPr>
          <p:cNvPr id="8" name="Freeform: Shape 7">
            <a:extLst>
              <a:ext uri="{FF2B5EF4-FFF2-40B4-BE49-F238E27FC236}">
                <a16:creationId xmlns:a16="http://schemas.microsoft.com/office/drawing/2014/main" id="{FAC51AFA-FC96-4260-9466-A0905FDC8643}"/>
              </a:ext>
            </a:extLst>
          </p:cNvPr>
          <p:cNvSpPr/>
          <p:nvPr/>
        </p:nvSpPr>
        <p:spPr>
          <a:xfrm rot="9969589">
            <a:off x="2326233" y="1518339"/>
            <a:ext cx="602688" cy="227559"/>
          </a:xfrm>
          <a:custGeom>
            <a:avLst/>
            <a:gdLst>
              <a:gd name="connsiteX0" fmla="*/ 0 w 711200"/>
              <a:gd name="connsiteY0" fmla="*/ 165100 h 165100"/>
              <a:gd name="connsiteX1" fmla="*/ 228600 w 711200"/>
              <a:gd name="connsiteY1" fmla="*/ 139700 h 165100"/>
              <a:gd name="connsiteX2" fmla="*/ 266700 w 711200"/>
              <a:gd name="connsiteY2" fmla="*/ 127000 h 165100"/>
              <a:gd name="connsiteX3" fmla="*/ 368300 w 711200"/>
              <a:gd name="connsiteY3" fmla="*/ 101600 h 165100"/>
              <a:gd name="connsiteX4" fmla="*/ 419100 w 711200"/>
              <a:gd name="connsiteY4" fmla="*/ 88900 h 165100"/>
              <a:gd name="connsiteX5" fmla="*/ 495300 w 711200"/>
              <a:gd name="connsiteY5" fmla="*/ 63500 h 165100"/>
              <a:gd name="connsiteX6" fmla="*/ 584200 w 711200"/>
              <a:gd name="connsiteY6" fmla="*/ 38100 h 165100"/>
              <a:gd name="connsiteX7" fmla="*/ 622300 w 711200"/>
              <a:gd name="connsiteY7" fmla="*/ 25400 h 165100"/>
              <a:gd name="connsiteX8" fmla="*/ 673100 w 711200"/>
              <a:gd name="connsiteY8" fmla="*/ 12700 h 165100"/>
              <a:gd name="connsiteX9" fmla="*/ 711200 w 711200"/>
              <a:gd name="connsiteY9" fmla="*/ 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200" h="165100">
                <a:moveTo>
                  <a:pt x="0" y="165100"/>
                </a:moveTo>
                <a:cubicBezTo>
                  <a:pt x="77906" y="158608"/>
                  <a:pt x="152711" y="156564"/>
                  <a:pt x="228600" y="139700"/>
                </a:cubicBezTo>
                <a:cubicBezTo>
                  <a:pt x="241668" y="136796"/>
                  <a:pt x="253785" y="130522"/>
                  <a:pt x="266700" y="127000"/>
                </a:cubicBezTo>
                <a:cubicBezTo>
                  <a:pt x="300379" y="117815"/>
                  <a:pt x="334433" y="110067"/>
                  <a:pt x="368300" y="101600"/>
                </a:cubicBezTo>
                <a:cubicBezTo>
                  <a:pt x="385233" y="97367"/>
                  <a:pt x="402541" y="94420"/>
                  <a:pt x="419100" y="88900"/>
                </a:cubicBezTo>
                <a:lnTo>
                  <a:pt x="495300" y="63500"/>
                </a:lnTo>
                <a:cubicBezTo>
                  <a:pt x="586651" y="33050"/>
                  <a:pt x="472572" y="69994"/>
                  <a:pt x="584200" y="38100"/>
                </a:cubicBezTo>
                <a:cubicBezTo>
                  <a:pt x="597072" y="34422"/>
                  <a:pt x="609428" y="29078"/>
                  <a:pt x="622300" y="25400"/>
                </a:cubicBezTo>
                <a:cubicBezTo>
                  <a:pt x="639083" y="20605"/>
                  <a:pt x="656317" y="17495"/>
                  <a:pt x="673100" y="12700"/>
                </a:cubicBezTo>
                <a:cubicBezTo>
                  <a:pt x="685972" y="9022"/>
                  <a:pt x="711200" y="0"/>
                  <a:pt x="711200" y="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B81FA83-928A-4258-A4DF-01E63190A9C0}"/>
              </a:ext>
            </a:extLst>
          </p:cNvPr>
          <p:cNvCxnSpPr/>
          <p:nvPr/>
        </p:nvCxnSpPr>
        <p:spPr>
          <a:xfrm>
            <a:off x="2362200" y="1814681"/>
            <a:ext cx="0" cy="85231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513944-992C-4768-B3C5-4AF123B76393}"/>
              </a:ext>
            </a:extLst>
          </p:cNvPr>
          <p:cNvCxnSpPr>
            <a:cxnSpLocks/>
          </p:cNvCxnSpPr>
          <p:nvPr/>
        </p:nvCxnSpPr>
        <p:spPr>
          <a:xfrm>
            <a:off x="2895600" y="1449556"/>
            <a:ext cx="0" cy="121744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63427C3-085E-4AEF-933B-76229D8923BF}"/>
              </a:ext>
            </a:extLst>
          </p:cNvPr>
          <p:cNvSpPr txBox="1"/>
          <p:nvPr/>
        </p:nvSpPr>
        <p:spPr>
          <a:xfrm>
            <a:off x="2166249" y="2537768"/>
            <a:ext cx="283029" cy="461665"/>
          </a:xfrm>
          <a:prstGeom prst="rect">
            <a:avLst/>
          </a:prstGeom>
          <a:noFill/>
        </p:spPr>
        <p:txBody>
          <a:bodyPr wrap="square" rtlCol="0">
            <a:spAutoFit/>
          </a:bodyPr>
          <a:lstStyle/>
          <a:p>
            <a:r>
              <a:rPr lang="en-US" sz="2400" i="1" dirty="0">
                <a:latin typeface="+mj-lt"/>
              </a:rPr>
              <a:t>x</a:t>
            </a:r>
          </a:p>
        </p:txBody>
      </p:sp>
      <p:sp>
        <p:nvSpPr>
          <p:cNvPr id="14" name="TextBox 13">
            <a:extLst>
              <a:ext uri="{FF2B5EF4-FFF2-40B4-BE49-F238E27FC236}">
                <a16:creationId xmlns:a16="http://schemas.microsoft.com/office/drawing/2014/main" id="{0F2B96B0-1655-476E-8046-B56C1C5A8332}"/>
              </a:ext>
            </a:extLst>
          </p:cNvPr>
          <p:cNvSpPr txBox="1"/>
          <p:nvPr/>
        </p:nvSpPr>
        <p:spPr>
          <a:xfrm>
            <a:off x="2667000" y="2537768"/>
            <a:ext cx="914400" cy="461665"/>
          </a:xfrm>
          <a:prstGeom prst="rect">
            <a:avLst/>
          </a:prstGeom>
          <a:noFill/>
        </p:spPr>
        <p:txBody>
          <a:bodyPr wrap="square" rtlCol="0">
            <a:spAutoFit/>
          </a:bodyPr>
          <a:lstStyle/>
          <a:p>
            <a:r>
              <a:rPr lang="en-US" sz="2400" i="1" dirty="0" err="1">
                <a:latin typeface="+mj-lt"/>
              </a:rPr>
              <a:t>x+</a:t>
            </a:r>
            <a:r>
              <a:rPr lang="en-US" sz="2400" i="1" dirty="0" err="1">
                <a:latin typeface="Symbol" panose="05050102010706020507" pitchFamily="18" charset="2"/>
              </a:rPr>
              <a:t>D</a:t>
            </a:r>
            <a:r>
              <a:rPr lang="en-US" sz="2400" i="1" dirty="0" err="1">
                <a:latin typeface="+mj-lt"/>
              </a:rPr>
              <a:t>x</a:t>
            </a:r>
            <a:endParaRPr lang="en-US" sz="2400" i="1" dirty="0">
              <a:latin typeface="+mj-lt"/>
            </a:endParaRPr>
          </a:p>
        </p:txBody>
      </p:sp>
      <p:sp>
        <p:nvSpPr>
          <p:cNvPr id="15" name="TextBox 14">
            <a:extLst>
              <a:ext uri="{FF2B5EF4-FFF2-40B4-BE49-F238E27FC236}">
                <a16:creationId xmlns:a16="http://schemas.microsoft.com/office/drawing/2014/main" id="{F8E7C1AC-7750-49E3-BDA4-8C431D3C2B60}"/>
              </a:ext>
            </a:extLst>
          </p:cNvPr>
          <p:cNvSpPr txBox="1"/>
          <p:nvPr/>
        </p:nvSpPr>
        <p:spPr>
          <a:xfrm>
            <a:off x="2307771" y="1665753"/>
            <a:ext cx="283029" cy="461665"/>
          </a:xfrm>
          <a:prstGeom prst="rect">
            <a:avLst/>
          </a:prstGeom>
          <a:noFill/>
        </p:spPr>
        <p:txBody>
          <a:bodyPr wrap="square" rtlCol="0">
            <a:spAutoFit/>
          </a:bodyPr>
          <a:lstStyle/>
          <a:p>
            <a:r>
              <a:rPr lang="en-US" sz="2400" i="1" dirty="0">
                <a:latin typeface="+mj-lt"/>
              </a:rPr>
              <a:t>y</a:t>
            </a:r>
          </a:p>
        </p:txBody>
      </p:sp>
      <p:sp>
        <p:nvSpPr>
          <p:cNvPr id="16" name="TextBox 15">
            <a:extLst>
              <a:ext uri="{FF2B5EF4-FFF2-40B4-BE49-F238E27FC236}">
                <a16:creationId xmlns:a16="http://schemas.microsoft.com/office/drawing/2014/main" id="{88A0D0C7-7570-490F-A148-910A98F80106}"/>
              </a:ext>
            </a:extLst>
          </p:cNvPr>
          <p:cNvSpPr txBox="1"/>
          <p:nvPr/>
        </p:nvSpPr>
        <p:spPr>
          <a:xfrm>
            <a:off x="2819400" y="1371600"/>
            <a:ext cx="914400" cy="461665"/>
          </a:xfrm>
          <a:prstGeom prst="rect">
            <a:avLst/>
          </a:prstGeom>
          <a:noFill/>
        </p:spPr>
        <p:txBody>
          <a:bodyPr wrap="square" rtlCol="0">
            <a:spAutoFit/>
          </a:bodyPr>
          <a:lstStyle/>
          <a:p>
            <a:r>
              <a:rPr lang="en-US" sz="2400" i="1" dirty="0" err="1">
                <a:latin typeface="+mj-lt"/>
              </a:rPr>
              <a:t>y+</a:t>
            </a:r>
            <a:r>
              <a:rPr lang="en-US" sz="2400" i="1" dirty="0" err="1">
                <a:latin typeface="Symbol" panose="05050102010706020507" pitchFamily="18" charset="2"/>
              </a:rPr>
              <a:t>D</a:t>
            </a:r>
            <a:r>
              <a:rPr lang="en-US" sz="2400" i="1" dirty="0" err="1">
                <a:latin typeface="+mj-lt"/>
              </a:rPr>
              <a:t>y</a:t>
            </a:r>
            <a:endParaRPr lang="en-US" sz="2400" i="1" dirty="0">
              <a:latin typeface="+mj-lt"/>
            </a:endParaRPr>
          </a:p>
        </p:txBody>
      </p:sp>
      <p:cxnSp>
        <p:nvCxnSpPr>
          <p:cNvPr id="18" name="Straight Arrow Connector 17">
            <a:extLst>
              <a:ext uri="{FF2B5EF4-FFF2-40B4-BE49-F238E27FC236}">
                <a16:creationId xmlns:a16="http://schemas.microsoft.com/office/drawing/2014/main" id="{6BE8D1C3-AC10-4EBC-B598-528A6C33C598}"/>
              </a:ext>
            </a:extLst>
          </p:cNvPr>
          <p:cNvCxnSpPr>
            <a:cxnSpLocks/>
          </p:cNvCxnSpPr>
          <p:nvPr/>
        </p:nvCxnSpPr>
        <p:spPr>
          <a:xfrm flipV="1">
            <a:off x="2895600" y="1059597"/>
            <a:ext cx="585189" cy="3899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835ED57-B3CE-442A-9C89-FAEE72293EE4}"/>
              </a:ext>
            </a:extLst>
          </p:cNvPr>
          <p:cNvCxnSpPr>
            <a:cxnSpLocks/>
          </p:cNvCxnSpPr>
          <p:nvPr/>
        </p:nvCxnSpPr>
        <p:spPr>
          <a:xfrm flipH="1">
            <a:off x="1828801" y="1814681"/>
            <a:ext cx="495300" cy="2161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B5AC994-EC37-430D-80EB-5B6AC959EAD7}"/>
              </a:ext>
            </a:extLst>
          </p:cNvPr>
          <p:cNvSpPr txBox="1"/>
          <p:nvPr/>
        </p:nvSpPr>
        <p:spPr>
          <a:xfrm>
            <a:off x="3512045" y="644098"/>
            <a:ext cx="678955" cy="461665"/>
          </a:xfrm>
          <a:prstGeom prst="rect">
            <a:avLst/>
          </a:prstGeom>
          <a:noFill/>
        </p:spPr>
        <p:txBody>
          <a:bodyPr wrap="square" rtlCol="0">
            <a:spAutoFit/>
          </a:bodyPr>
          <a:lstStyle/>
          <a:p>
            <a:r>
              <a:rPr lang="en-US" sz="2400" b="1" i="1" dirty="0">
                <a:solidFill>
                  <a:srgbClr val="FF0000"/>
                </a:solidFill>
                <a:latin typeface="Symbol" panose="05050102010706020507" pitchFamily="18" charset="2"/>
              </a:rPr>
              <a:t>t</a:t>
            </a:r>
            <a:r>
              <a:rPr lang="en-US" sz="2400" b="1" i="1" baseline="-25000" dirty="0">
                <a:solidFill>
                  <a:srgbClr val="FF0000"/>
                </a:solidFill>
                <a:latin typeface="Symbol" panose="05050102010706020507" pitchFamily="18" charset="2"/>
              </a:rPr>
              <a:t>1</a:t>
            </a:r>
            <a:endParaRPr lang="en-US" sz="2400" b="1" i="1" dirty="0">
              <a:solidFill>
                <a:srgbClr val="FF0000"/>
              </a:solidFill>
              <a:latin typeface="Symbol" panose="05050102010706020507" pitchFamily="18" charset="2"/>
            </a:endParaRPr>
          </a:p>
        </p:txBody>
      </p:sp>
      <p:sp>
        <p:nvSpPr>
          <p:cNvPr id="25" name="TextBox 24">
            <a:extLst>
              <a:ext uri="{FF2B5EF4-FFF2-40B4-BE49-F238E27FC236}">
                <a16:creationId xmlns:a16="http://schemas.microsoft.com/office/drawing/2014/main" id="{1260D28A-820F-4C38-B0B5-234D9C9D6011}"/>
              </a:ext>
            </a:extLst>
          </p:cNvPr>
          <p:cNvSpPr txBox="1"/>
          <p:nvPr/>
        </p:nvSpPr>
        <p:spPr>
          <a:xfrm>
            <a:off x="1446358" y="1867583"/>
            <a:ext cx="678955" cy="461665"/>
          </a:xfrm>
          <a:prstGeom prst="rect">
            <a:avLst/>
          </a:prstGeom>
          <a:noFill/>
        </p:spPr>
        <p:txBody>
          <a:bodyPr wrap="square" rtlCol="0">
            <a:spAutoFit/>
          </a:bodyPr>
          <a:lstStyle/>
          <a:p>
            <a:r>
              <a:rPr lang="en-US" sz="2400" b="1" i="1" dirty="0">
                <a:solidFill>
                  <a:srgbClr val="FF0000"/>
                </a:solidFill>
                <a:latin typeface="Symbol" panose="05050102010706020507" pitchFamily="18" charset="2"/>
              </a:rPr>
              <a:t>t</a:t>
            </a:r>
            <a:r>
              <a:rPr lang="en-US" sz="2400" b="1" i="1" baseline="-25000" dirty="0">
                <a:solidFill>
                  <a:srgbClr val="FF0000"/>
                </a:solidFill>
                <a:latin typeface="Symbol" panose="05050102010706020507" pitchFamily="18" charset="2"/>
              </a:rPr>
              <a:t>2</a:t>
            </a:r>
            <a:endParaRPr lang="en-US" sz="2400" b="1" i="1" dirty="0">
              <a:solidFill>
                <a:srgbClr val="FF0000"/>
              </a:solidFill>
              <a:latin typeface="Symbol" panose="05050102010706020507" pitchFamily="18" charset="2"/>
            </a:endParaRPr>
          </a:p>
        </p:txBody>
      </p:sp>
      <p:cxnSp>
        <p:nvCxnSpPr>
          <p:cNvPr id="27" name="Straight Connector 26">
            <a:extLst>
              <a:ext uri="{FF2B5EF4-FFF2-40B4-BE49-F238E27FC236}">
                <a16:creationId xmlns:a16="http://schemas.microsoft.com/office/drawing/2014/main" id="{C52BC789-FD1F-4670-82C4-5BD6E3C7DE81}"/>
              </a:ext>
            </a:extLst>
          </p:cNvPr>
          <p:cNvCxnSpPr>
            <a:cxnSpLocks/>
          </p:cNvCxnSpPr>
          <p:nvPr/>
        </p:nvCxnSpPr>
        <p:spPr>
          <a:xfrm flipH="1">
            <a:off x="1785835" y="1781605"/>
            <a:ext cx="576366" cy="2405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D7175C-1E65-46F8-86BF-BE871E1B40C1}"/>
              </a:ext>
            </a:extLst>
          </p:cNvPr>
          <p:cNvCxnSpPr>
            <a:cxnSpLocks/>
          </p:cNvCxnSpPr>
          <p:nvPr/>
        </p:nvCxnSpPr>
        <p:spPr>
          <a:xfrm flipH="1">
            <a:off x="2900011" y="1447685"/>
            <a:ext cx="576366" cy="2405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7E991A9-0CAD-4911-87F3-83D3C76D9B27}"/>
              </a:ext>
            </a:extLst>
          </p:cNvPr>
          <p:cNvSpPr txBox="1"/>
          <p:nvPr/>
        </p:nvSpPr>
        <p:spPr>
          <a:xfrm>
            <a:off x="1572368" y="1634318"/>
            <a:ext cx="678955" cy="369332"/>
          </a:xfrm>
          <a:prstGeom prst="rect">
            <a:avLst/>
          </a:prstGeom>
          <a:noFill/>
        </p:spPr>
        <p:txBody>
          <a:bodyPr wrap="square" rtlCol="0">
            <a:spAutoFit/>
          </a:bodyPr>
          <a:lstStyle/>
          <a:p>
            <a:r>
              <a:rPr lang="en-US" b="1" i="1" dirty="0">
                <a:solidFill>
                  <a:srgbClr val="FF0000"/>
                </a:solidFill>
                <a:latin typeface="Symbol" panose="05050102010706020507" pitchFamily="18" charset="2"/>
              </a:rPr>
              <a:t>q</a:t>
            </a:r>
            <a:r>
              <a:rPr lang="en-US" b="1" i="1" baseline="-25000" dirty="0">
                <a:solidFill>
                  <a:srgbClr val="FF0000"/>
                </a:solidFill>
                <a:latin typeface="Symbol" panose="05050102010706020507" pitchFamily="18" charset="2"/>
              </a:rPr>
              <a:t>2</a:t>
            </a:r>
            <a:endParaRPr lang="en-US" b="1" i="1" dirty="0">
              <a:solidFill>
                <a:srgbClr val="FF0000"/>
              </a:solidFill>
              <a:latin typeface="Symbol" panose="05050102010706020507" pitchFamily="18" charset="2"/>
            </a:endParaRPr>
          </a:p>
        </p:txBody>
      </p:sp>
      <p:sp>
        <p:nvSpPr>
          <p:cNvPr id="32" name="TextBox 31">
            <a:extLst>
              <a:ext uri="{FF2B5EF4-FFF2-40B4-BE49-F238E27FC236}">
                <a16:creationId xmlns:a16="http://schemas.microsoft.com/office/drawing/2014/main" id="{448C5F49-48C4-4F86-8C51-5533DF249F6D}"/>
              </a:ext>
            </a:extLst>
          </p:cNvPr>
          <p:cNvSpPr txBox="1"/>
          <p:nvPr/>
        </p:nvSpPr>
        <p:spPr>
          <a:xfrm>
            <a:off x="3131045" y="1066800"/>
            <a:ext cx="678955" cy="369332"/>
          </a:xfrm>
          <a:prstGeom prst="rect">
            <a:avLst/>
          </a:prstGeom>
          <a:noFill/>
        </p:spPr>
        <p:txBody>
          <a:bodyPr wrap="square" rtlCol="0">
            <a:spAutoFit/>
          </a:bodyPr>
          <a:lstStyle/>
          <a:p>
            <a:r>
              <a:rPr lang="en-US" b="1" i="1" dirty="0">
                <a:solidFill>
                  <a:srgbClr val="FF0000"/>
                </a:solidFill>
                <a:latin typeface="Symbol" panose="05050102010706020507" pitchFamily="18" charset="2"/>
              </a:rPr>
              <a:t>q</a:t>
            </a:r>
            <a:r>
              <a:rPr lang="en-US" b="1" i="1" baseline="-25000" dirty="0">
                <a:solidFill>
                  <a:srgbClr val="FF0000"/>
                </a:solidFill>
                <a:latin typeface="Symbol" panose="05050102010706020507" pitchFamily="18" charset="2"/>
              </a:rPr>
              <a:t>1</a:t>
            </a:r>
            <a:endParaRPr lang="en-US" b="1" i="1" dirty="0">
              <a:solidFill>
                <a:srgbClr val="FF0000"/>
              </a:solidFill>
              <a:latin typeface="Symbol" panose="05050102010706020507" pitchFamily="18" charset="2"/>
            </a:endParaRPr>
          </a:p>
        </p:txBody>
      </p:sp>
      <p:graphicFrame>
        <p:nvGraphicFramePr>
          <p:cNvPr id="33" name="Object 32">
            <a:extLst>
              <a:ext uri="{FF2B5EF4-FFF2-40B4-BE49-F238E27FC236}">
                <a16:creationId xmlns:a16="http://schemas.microsoft.com/office/drawing/2014/main" id="{CCF0D7C4-0E34-4F20-9CB1-F2D731D473A5}"/>
              </a:ext>
            </a:extLst>
          </p:cNvPr>
          <p:cNvGraphicFramePr>
            <a:graphicFrameLocks noChangeAspect="1"/>
          </p:cNvGraphicFramePr>
          <p:nvPr>
            <p:extLst>
              <p:ext uri="{D42A27DB-BD31-4B8C-83A1-F6EECF244321}">
                <p14:modId xmlns:p14="http://schemas.microsoft.com/office/powerpoint/2010/main" val="1942215588"/>
              </p:ext>
            </p:extLst>
          </p:nvPr>
        </p:nvGraphicFramePr>
        <p:xfrm>
          <a:off x="3512045" y="3073231"/>
          <a:ext cx="4869955" cy="3289076"/>
        </p:xfrm>
        <a:graphic>
          <a:graphicData uri="http://schemas.openxmlformats.org/presentationml/2006/ole">
            <mc:AlternateContent xmlns:mc="http://schemas.openxmlformats.org/markup-compatibility/2006">
              <mc:Choice xmlns:v="urn:schemas-microsoft-com:vml" Requires="v">
                <p:oleObj name="Equation" r:id="rId3" imgW="2743200" imgH="1854000" progId="Equation.DSMT4">
                  <p:embed/>
                </p:oleObj>
              </mc:Choice>
              <mc:Fallback>
                <p:oleObj name="Equation" r:id="rId3" imgW="2743200" imgH="1854000" progId="Equation.DSMT4">
                  <p:embed/>
                  <p:pic>
                    <p:nvPicPr>
                      <p:cNvPr id="0" name=""/>
                      <p:cNvPicPr/>
                      <p:nvPr/>
                    </p:nvPicPr>
                    <p:blipFill>
                      <a:blip r:embed="rId4"/>
                      <a:stretch>
                        <a:fillRect/>
                      </a:stretch>
                    </p:blipFill>
                    <p:spPr>
                      <a:xfrm>
                        <a:off x="3512045" y="3073231"/>
                        <a:ext cx="4869955" cy="3289076"/>
                      </a:xfrm>
                      <a:prstGeom prst="rect">
                        <a:avLst/>
                      </a:prstGeom>
                    </p:spPr>
                  </p:pic>
                </p:oleObj>
              </mc:Fallback>
            </mc:AlternateContent>
          </a:graphicData>
        </a:graphic>
      </p:graphicFrame>
    </p:spTree>
    <p:extLst>
      <p:ext uri="{BB962C8B-B14F-4D97-AF65-F5344CB8AC3E}">
        <p14:creationId xmlns:p14="http://schemas.microsoft.com/office/powerpoint/2010/main" val="321118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15</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6509100"/>
              </p:ext>
            </p:extLst>
          </p:nvPr>
        </p:nvGraphicFramePr>
        <p:xfrm>
          <a:off x="212725" y="3843338"/>
          <a:ext cx="4843463" cy="2408237"/>
        </p:xfrm>
        <a:graphic>
          <a:graphicData uri="http://schemas.openxmlformats.org/presentationml/2006/ole">
            <mc:AlternateContent xmlns:mc="http://schemas.openxmlformats.org/markup-compatibility/2006">
              <mc:Choice xmlns:v="urn:schemas-microsoft-com:vml" Requires="v">
                <p:oleObj name="Equation" r:id="rId3" imgW="2145960" imgH="1066680" progId="Equation.DSMT4">
                  <p:embed/>
                </p:oleObj>
              </mc:Choice>
              <mc:Fallback>
                <p:oleObj name="Equation" r:id="rId3" imgW="2145960" imgH="1066680" progId="Equation.DSMT4">
                  <p:embed/>
                  <p:pic>
                    <p:nvPicPr>
                      <p:cNvPr id="0" name="Object 4"/>
                      <p:cNvPicPr>
                        <a:picLocks noChangeAspect="1" noChangeArrowheads="1"/>
                      </p:cNvPicPr>
                      <p:nvPr/>
                    </p:nvPicPr>
                    <p:blipFill>
                      <a:blip r:embed="rId4"/>
                      <a:srcRect/>
                      <a:stretch>
                        <a:fillRect/>
                      </a:stretch>
                    </p:blipFill>
                    <p:spPr bwMode="auto">
                      <a:xfrm>
                        <a:off x="212725" y="3843338"/>
                        <a:ext cx="4843463"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0" name="Group 29"/>
          <p:cNvGrpSpPr/>
          <p:nvPr/>
        </p:nvGrpSpPr>
        <p:grpSpPr>
          <a:xfrm>
            <a:off x="457200" y="1562594"/>
            <a:ext cx="6477000" cy="3695206"/>
            <a:chOff x="457200" y="267194"/>
            <a:chExt cx="6477000" cy="3695206"/>
          </a:xfrm>
        </p:grpSpPr>
        <p:sp>
          <p:nvSpPr>
            <p:cNvPr id="6" name="Arc 5"/>
            <p:cNvSpPr/>
            <p:nvPr/>
          </p:nvSpPr>
          <p:spPr>
            <a:xfrm>
              <a:off x="1066800" y="533400"/>
              <a:ext cx="4953000" cy="3429000"/>
            </a:xfrm>
            <a:prstGeom prst="arc">
              <a:avLst>
                <a:gd name="adj1" fmla="val 10733049"/>
                <a:gd name="adj2" fmla="val 19772954"/>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p:cNvGrpSpPr/>
            <p:nvPr/>
          </p:nvGrpSpPr>
          <p:grpSpPr>
            <a:xfrm>
              <a:off x="457200" y="267194"/>
              <a:ext cx="6477000" cy="1998973"/>
              <a:chOff x="457200" y="267194"/>
              <a:chExt cx="6477000" cy="1998973"/>
            </a:xfrm>
          </p:grpSpPr>
          <p:cxnSp>
            <p:nvCxnSpPr>
              <p:cNvPr id="8" name="Straight Connector 7"/>
              <p:cNvCxnSpPr/>
              <p:nvPr/>
            </p:nvCxnSpPr>
            <p:spPr>
              <a:xfrm>
                <a:off x="457200" y="2266167"/>
                <a:ext cx="6477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81200" y="914400"/>
                <a:ext cx="0" cy="13517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62200" y="728859"/>
                <a:ext cx="0" cy="15190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819400" y="609600"/>
                <a:ext cx="0" cy="16565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362200" y="609600"/>
                <a:ext cx="457200" cy="119259"/>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905000" y="762000"/>
                <a:ext cx="457200" cy="152400"/>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71800" y="1359450"/>
                <a:ext cx="1143000" cy="461665"/>
              </a:xfrm>
              <a:prstGeom prst="rect">
                <a:avLst/>
              </a:prstGeom>
              <a:noFill/>
            </p:spPr>
            <p:txBody>
              <a:bodyPr wrap="square" rtlCol="0">
                <a:spAutoFit/>
              </a:bodyPr>
              <a:lstStyle/>
              <a:p>
                <a:r>
                  <a:rPr lang="en-US" sz="2400" dirty="0">
                    <a:latin typeface="Symbol" pitchFamily="18" charset="2"/>
                  </a:rPr>
                  <a:t>m(</a:t>
                </a:r>
                <a:r>
                  <a:rPr lang="en-US" sz="2400" dirty="0" err="1"/>
                  <a:t>x,t</a:t>
                </a:r>
                <a:r>
                  <a:rPr lang="en-US" sz="2400" dirty="0"/>
                  <a:t>)</a:t>
                </a:r>
                <a:endParaRPr lang="en-US" sz="2400" dirty="0">
                  <a:latin typeface="Symbol" pitchFamily="18" charset="2"/>
                </a:endParaRPr>
              </a:p>
            </p:txBody>
          </p:sp>
          <p:sp>
            <p:nvSpPr>
              <p:cNvPr id="28" name="TextBox 27"/>
              <p:cNvSpPr txBox="1"/>
              <p:nvPr/>
            </p:nvSpPr>
            <p:spPr>
              <a:xfrm>
                <a:off x="2362200" y="267194"/>
                <a:ext cx="1143000" cy="461665"/>
              </a:xfrm>
              <a:prstGeom prst="rect">
                <a:avLst/>
              </a:prstGeom>
              <a:noFill/>
            </p:spPr>
            <p:txBody>
              <a:bodyPr wrap="square" rtlCol="0">
                <a:spAutoFit/>
              </a:bodyPr>
              <a:lstStyle/>
              <a:p>
                <a:r>
                  <a:rPr lang="en-US" sz="2400" dirty="0">
                    <a:latin typeface="Symbol" pitchFamily="18" charset="2"/>
                  </a:rPr>
                  <a:t>t</a:t>
                </a:r>
              </a:p>
            </p:txBody>
          </p:sp>
        </p:grpSp>
      </p:grpSp>
      <p:sp>
        <p:nvSpPr>
          <p:cNvPr id="31" name="TextBox 30"/>
          <p:cNvSpPr txBox="1"/>
          <p:nvPr/>
        </p:nvSpPr>
        <p:spPr>
          <a:xfrm>
            <a:off x="457200" y="381000"/>
            <a:ext cx="5257800" cy="461665"/>
          </a:xfrm>
          <a:prstGeom prst="rect">
            <a:avLst/>
          </a:prstGeom>
          <a:noFill/>
        </p:spPr>
        <p:txBody>
          <a:bodyPr wrap="square" rtlCol="0">
            <a:spAutoFit/>
          </a:bodyPr>
          <a:lstStyle/>
          <a:p>
            <a:r>
              <a:rPr lang="en-US" sz="2400" dirty="0">
                <a:latin typeface="+mj-lt"/>
              </a:rPr>
              <a:t>Transverse displacement:</a:t>
            </a:r>
          </a:p>
        </p:txBody>
      </p:sp>
    </p:spTree>
    <p:extLst>
      <p:ext uri="{BB962C8B-B14F-4D97-AF65-F5344CB8AC3E}">
        <p14:creationId xmlns:p14="http://schemas.microsoft.com/office/powerpoint/2010/main" val="4204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845367"/>
              </p:ext>
            </p:extLst>
          </p:nvPr>
        </p:nvGraphicFramePr>
        <p:xfrm>
          <a:off x="1371600" y="887412"/>
          <a:ext cx="6850063" cy="5132388"/>
        </p:xfrm>
        <a:graphic>
          <a:graphicData uri="http://schemas.openxmlformats.org/presentationml/2006/ole">
            <mc:AlternateContent xmlns:mc="http://schemas.openxmlformats.org/markup-compatibility/2006">
              <mc:Choice xmlns:v="urn:schemas-microsoft-com:vml" Requires="v">
                <p:oleObj name="数式" r:id="rId3" imgW="3035160" imgH="2273040" progId="Equation.3">
                  <p:embed/>
                </p:oleObj>
              </mc:Choice>
              <mc:Fallback>
                <p:oleObj name="数式" r:id="rId3" imgW="3035160" imgH="2273040" progId="Equation.3">
                  <p:embed/>
                  <p:pic>
                    <p:nvPicPr>
                      <p:cNvPr id="0" name="Object 4"/>
                      <p:cNvPicPr>
                        <a:picLocks noChangeAspect="1" noChangeArrowheads="1"/>
                      </p:cNvPicPr>
                      <p:nvPr/>
                    </p:nvPicPr>
                    <p:blipFill>
                      <a:blip r:embed="rId4"/>
                      <a:srcRect/>
                      <a:stretch>
                        <a:fillRect/>
                      </a:stretch>
                    </p:blipFill>
                    <p:spPr bwMode="auto">
                      <a:xfrm>
                        <a:off x="1371600" y="887412"/>
                        <a:ext cx="6850063"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5386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17</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8409408"/>
              </p:ext>
            </p:extLst>
          </p:nvPr>
        </p:nvGraphicFramePr>
        <p:xfrm>
          <a:off x="990600" y="533400"/>
          <a:ext cx="6907213" cy="5534025"/>
        </p:xfrm>
        <a:graphic>
          <a:graphicData uri="http://schemas.openxmlformats.org/presentationml/2006/ole">
            <mc:AlternateContent xmlns:mc="http://schemas.openxmlformats.org/markup-compatibility/2006">
              <mc:Choice xmlns:v="urn:schemas-microsoft-com:vml" Requires="v">
                <p:oleObj name="数式" r:id="rId3" imgW="3060360" imgH="2450880" progId="Equation.3">
                  <p:embed/>
                </p:oleObj>
              </mc:Choice>
              <mc:Fallback>
                <p:oleObj name="数式" r:id="rId3" imgW="3060360" imgH="2450880" progId="Equation.3">
                  <p:embed/>
                  <p:pic>
                    <p:nvPicPr>
                      <p:cNvPr id="0" name="Object 4"/>
                      <p:cNvPicPr>
                        <a:picLocks noChangeAspect="1" noChangeArrowheads="1"/>
                      </p:cNvPicPr>
                      <p:nvPr/>
                    </p:nvPicPr>
                    <p:blipFill>
                      <a:blip r:embed="rId4"/>
                      <a:srcRect/>
                      <a:stretch>
                        <a:fillRect/>
                      </a:stretch>
                    </p:blipFill>
                    <p:spPr bwMode="auto">
                      <a:xfrm>
                        <a:off x="990600" y="533400"/>
                        <a:ext cx="6907213"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0383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18</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62096950"/>
              </p:ext>
            </p:extLst>
          </p:nvPr>
        </p:nvGraphicFramePr>
        <p:xfrm>
          <a:off x="685800" y="1066800"/>
          <a:ext cx="6530975" cy="1433512"/>
        </p:xfrm>
        <a:graphic>
          <a:graphicData uri="http://schemas.openxmlformats.org/presentationml/2006/ole">
            <mc:AlternateContent xmlns:mc="http://schemas.openxmlformats.org/markup-compatibility/2006">
              <mc:Choice xmlns:v="urn:schemas-microsoft-com:vml" Requires="v">
                <p:oleObj name="Equation" r:id="rId3" imgW="2895480" imgH="634680" progId="Equation.DSMT4">
                  <p:embed/>
                </p:oleObj>
              </mc:Choice>
              <mc:Fallback>
                <p:oleObj name="Equation" r:id="rId3" imgW="2895480" imgH="634680" progId="Equation.DSMT4">
                  <p:embed/>
                  <p:pic>
                    <p:nvPicPr>
                      <p:cNvPr id="0" name="Object 4"/>
                      <p:cNvPicPr>
                        <a:picLocks noChangeAspect="1" noChangeArrowheads="1"/>
                      </p:cNvPicPr>
                      <p:nvPr/>
                    </p:nvPicPr>
                    <p:blipFill>
                      <a:blip r:embed="rId4"/>
                      <a:srcRect/>
                      <a:stretch>
                        <a:fillRect/>
                      </a:stretch>
                    </p:blipFill>
                    <p:spPr bwMode="auto">
                      <a:xfrm>
                        <a:off x="685800" y="1066800"/>
                        <a:ext cx="653097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57037929-AB91-4F67-BECA-5AED515889A0}"/>
              </a:ext>
            </a:extLst>
          </p:cNvPr>
          <p:cNvSpPr txBox="1"/>
          <p:nvPr/>
        </p:nvSpPr>
        <p:spPr>
          <a:xfrm>
            <a:off x="381000" y="228600"/>
            <a:ext cx="8305800" cy="461665"/>
          </a:xfrm>
          <a:prstGeom prst="rect">
            <a:avLst/>
          </a:prstGeom>
          <a:noFill/>
        </p:spPr>
        <p:txBody>
          <a:bodyPr wrap="square" rtlCol="0">
            <a:spAutoFit/>
          </a:bodyPr>
          <a:lstStyle/>
          <a:p>
            <a:r>
              <a:rPr lang="en-US" sz="2400" dirty="0">
                <a:latin typeface="+mj-lt"/>
              </a:rPr>
              <a:t>Note that this is an example of a </a:t>
            </a:r>
            <a:r>
              <a:rPr lang="en-US" sz="2400" dirty="0">
                <a:solidFill>
                  <a:srgbClr val="FF0000"/>
                </a:solidFill>
                <a:latin typeface="+mj-lt"/>
              </a:rPr>
              <a:t>partial</a:t>
            </a:r>
            <a:r>
              <a:rPr lang="en-US" sz="2400" dirty="0">
                <a:latin typeface="+mj-lt"/>
              </a:rPr>
              <a:t> differential equation</a:t>
            </a:r>
          </a:p>
        </p:txBody>
      </p:sp>
      <p:sp>
        <p:nvSpPr>
          <p:cNvPr id="7" name="TextBox 6">
            <a:extLst>
              <a:ext uri="{FF2B5EF4-FFF2-40B4-BE49-F238E27FC236}">
                <a16:creationId xmlns:a16="http://schemas.microsoft.com/office/drawing/2014/main" id="{5CBA2EEB-71C8-2DEB-7AAB-07FFDCD0C761}"/>
              </a:ext>
            </a:extLst>
          </p:cNvPr>
          <p:cNvSpPr txBox="1"/>
          <p:nvPr/>
        </p:nvSpPr>
        <p:spPr>
          <a:xfrm rot="2065758">
            <a:off x="6066709" y="2589764"/>
            <a:ext cx="2895600" cy="461665"/>
          </a:xfrm>
          <a:prstGeom prst="rect">
            <a:avLst/>
          </a:prstGeom>
          <a:noFill/>
        </p:spPr>
        <p:txBody>
          <a:bodyPr wrap="square" rtlCol="0">
            <a:spAutoFit/>
          </a:bodyPr>
          <a:lstStyle/>
          <a:p>
            <a:r>
              <a:rPr lang="en-US" sz="2400" dirty="0">
                <a:latin typeface="+mj-lt"/>
              </a:rPr>
              <a:t>Longitudinal motion</a:t>
            </a:r>
          </a:p>
        </p:txBody>
      </p:sp>
      <p:sp>
        <p:nvSpPr>
          <p:cNvPr id="8" name="TextBox 7">
            <a:extLst>
              <a:ext uri="{FF2B5EF4-FFF2-40B4-BE49-F238E27FC236}">
                <a16:creationId xmlns:a16="http://schemas.microsoft.com/office/drawing/2014/main" id="{899295F5-9FA9-769C-799E-72E334A344D3}"/>
              </a:ext>
            </a:extLst>
          </p:cNvPr>
          <p:cNvSpPr txBox="1"/>
          <p:nvPr/>
        </p:nvSpPr>
        <p:spPr>
          <a:xfrm rot="2185652">
            <a:off x="4754300" y="2646015"/>
            <a:ext cx="2895600" cy="461665"/>
          </a:xfrm>
          <a:prstGeom prst="rect">
            <a:avLst/>
          </a:prstGeom>
          <a:noFill/>
        </p:spPr>
        <p:txBody>
          <a:bodyPr wrap="square" rtlCol="0">
            <a:spAutoFit/>
          </a:bodyPr>
          <a:lstStyle/>
          <a:p>
            <a:r>
              <a:rPr lang="en-US" sz="2400" dirty="0">
                <a:latin typeface="+mj-lt"/>
              </a:rPr>
              <a:t>Transverse motion</a:t>
            </a:r>
          </a:p>
        </p:txBody>
      </p:sp>
      <p:sp>
        <p:nvSpPr>
          <p:cNvPr id="9" name="TextBox 8">
            <a:extLst>
              <a:ext uri="{FF2B5EF4-FFF2-40B4-BE49-F238E27FC236}">
                <a16:creationId xmlns:a16="http://schemas.microsoft.com/office/drawing/2014/main" id="{F33B7239-0091-5F46-B1EE-E1EA4748F148}"/>
              </a:ext>
            </a:extLst>
          </p:cNvPr>
          <p:cNvSpPr txBox="1"/>
          <p:nvPr/>
        </p:nvSpPr>
        <p:spPr>
          <a:xfrm>
            <a:off x="304800" y="2667000"/>
            <a:ext cx="4495800" cy="1200329"/>
          </a:xfrm>
          <a:prstGeom prst="rect">
            <a:avLst/>
          </a:prstGeom>
          <a:noFill/>
        </p:spPr>
        <p:txBody>
          <a:bodyPr wrap="square" rtlCol="0">
            <a:spAutoFit/>
          </a:bodyPr>
          <a:lstStyle/>
          <a:p>
            <a:r>
              <a:rPr lang="en-US" sz="2400" dirty="0">
                <a:latin typeface="+mj-lt"/>
              </a:rPr>
              <a:t>Often, it is useful to seek a solution in terms of </a:t>
            </a:r>
            <a:r>
              <a:rPr lang="en-US" sz="2400" dirty="0">
                <a:solidFill>
                  <a:srgbClr val="00B050"/>
                </a:solidFill>
                <a:latin typeface="+mj-lt"/>
              </a:rPr>
              <a:t>ordinary</a:t>
            </a:r>
          </a:p>
          <a:p>
            <a:r>
              <a:rPr lang="en-US" sz="2400" dirty="0">
                <a:latin typeface="+mj-lt"/>
              </a:rPr>
              <a:t>differential equations:</a:t>
            </a:r>
          </a:p>
        </p:txBody>
      </p:sp>
      <p:graphicFrame>
        <p:nvGraphicFramePr>
          <p:cNvPr id="10" name="Object 9">
            <a:extLst>
              <a:ext uri="{FF2B5EF4-FFF2-40B4-BE49-F238E27FC236}">
                <a16:creationId xmlns:a16="http://schemas.microsoft.com/office/drawing/2014/main" id="{4AD5CA18-0E94-8F59-091B-83B7F81EB937}"/>
              </a:ext>
            </a:extLst>
          </p:cNvPr>
          <p:cNvGraphicFramePr>
            <a:graphicFrameLocks noChangeAspect="1"/>
          </p:cNvGraphicFramePr>
          <p:nvPr>
            <p:extLst>
              <p:ext uri="{D42A27DB-BD31-4B8C-83A1-F6EECF244321}">
                <p14:modId xmlns:p14="http://schemas.microsoft.com/office/powerpoint/2010/main" val="4029068619"/>
              </p:ext>
            </p:extLst>
          </p:nvPr>
        </p:nvGraphicFramePr>
        <p:xfrm>
          <a:off x="449580" y="4236881"/>
          <a:ext cx="7380288" cy="1522413"/>
        </p:xfrm>
        <a:graphic>
          <a:graphicData uri="http://schemas.openxmlformats.org/presentationml/2006/ole">
            <mc:AlternateContent xmlns:mc="http://schemas.openxmlformats.org/markup-compatibility/2006">
              <mc:Choice xmlns:v="urn:schemas-microsoft-com:vml" Requires="v">
                <p:oleObj name="Equation" r:id="rId5" imgW="3200400" imgH="660240" progId="Equation.DSMT4">
                  <p:embed/>
                </p:oleObj>
              </mc:Choice>
              <mc:Fallback>
                <p:oleObj name="Equation" r:id="rId5" imgW="3200400" imgH="660240" progId="Equation.DSMT4">
                  <p:embed/>
                  <p:pic>
                    <p:nvPicPr>
                      <p:cNvPr id="0" name=""/>
                      <p:cNvPicPr/>
                      <p:nvPr/>
                    </p:nvPicPr>
                    <p:blipFill>
                      <a:blip r:embed="rId6"/>
                      <a:stretch>
                        <a:fillRect/>
                      </a:stretch>
                    </p:blipFill>
                    <p:spPr>
                      <a:xfrm>
                        <a:off x="449580" y="4236881"/>
                        <a:ext cx="7380288" cy="1522413"/>
                      </a:xfrm>
                      <a:prstGeom prst="rect">
                        <a:avLst/>
                      </a:prstGeom>
                    </p:spPr>
                  </p:pic>
                </p:oleObj>
              </mc:Fallback>
            </mc:AlternateContent>
          </a:graphicData>
        </a:graphic>
      </p:graphicFrame>
    </p:spTree>
    <p:extLst>
      <p:ext uri="{BB962C8B-B14F-4D97-AF65-F5344CB8AC3E}">
        <p14:creationId xmlns:p14="http://schemas.microsoft.com/office/powerpoint/2010/main" val="1423532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23F87A-1E4F-7D4B-0EE3-0D3EB593BE63}"/>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4B477B25-6774-486E-661D-EFAA71554749}"/>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5DB298A5-2A08-D470-09FE-34F63C501A18}"/>
              </a:ext>
            </a:extLst>
          </p:cNvPr>
          <p:cNvSpPr>
            <a:spLocks noGrp="1"/>
          </p:cNvSpPr>
          <p:nvPr>
            <p:ph type="sldNum" sz="quarter" idx="12"/>
          </p:nvPr>
        </p:nvSpPr>
        <p:spPr/>
        <p:txBody>
          <a:bodyPr/>
          <a:lstStyle/>
          <a:p>
            <a:fld id="{CE368B07-CEBF-4C80-90AF-53B34FA04CF3}" type="slidenum">
              <a:rPr lang="en-US" smtClean="0"/>
              <a:pPr/>
              <a:t>19</a:t>
            </a:fld>
            <a:endParaRPr lang="en-US" dirty="0"/>
          </a:p>
        </p:txBody>
      </p:sp>
      <p:graphicFrame>
        <p:nvGraphicFramePr>
          <p:cNvPr id="5" name="Object 4">
            <a:extLst>
              <a:ext uri="{FF2B5EF4-FFF2-40B4-BE49-F238E27FC236}">
                <a16:creationId xmlns:a16="http://schemas.microsoft.com/office/drawing/2014/main" id="{B0F1B767-0FD4-665C-80F7-C2F88E56BA15}"/>
              </a:ext>
            </a:extLst>
          </p:cNvPr>
          <p:cNvGraphicFramePr>
            <a:graphicFrameLocks noChangeAspect="1"/>
          </p:cNvGraphicFramePr>
          <p:nvPr>
            <p:extLst>
              <p:ext uri="{D42A27DB-BD31-4B8C-83A1-F6EECF244321}">
                <p14:modId xmlns:p14="http://schemas.microsoft.com/office/powerpoint/2010/main" val="502595166"/>
              </p:ext>
            </p:extLst>
          </p:nvPr>
        </p:nvGraphicFramePr>
        <p:xfrm>
          <a:off x="304800" y="1116012"/>
          <a:ext cx="7380287" cy="4625975"/>
        </p:xfrm>
        <a:graphic>
          <a:graphicData uri="http://schemas.openxmlformats.org/presentationml/2006/ole">
            <mc:AlternateContent xmlns:mc="http://schemas.openxmlformats.org/markup-compatibility/2006">
              <mc:Choice xmlns:v="urn:schemas-microsoft-com:vml" Requires="v">
                <p:oleObj name="Equation" r:id="rId2" imgW="3200400" imgH="2006280" progId="Equation.DSMT4">
                  <p:embed/>
                </p:oleObj>
              </mc:Choice>
              <mc:Fallback>
                <p:oleObj name="Equation" r:id="rId2" imgW="3200400" imgH="2006280" progId="Equation.DSMT4">
                  <p:embed/>
                  <p:pic>
                    <p:nvPicPr>
                      <p:cNvPr id="10" name="Object 9">
                        <a:extLst>
                          <a:ext uri="{FF2B5EF4-FFF2-40B4-BE49-F238E27FC236}">
                            <a16:creationId xmlns:a16="http://schemas.microsoft.com/office/drawing/2014/main" id="{4AD5CA18-0E94-8F59-091B-83B7F81EB937}"/>
                          </a:ext>
                        </a:extLst>
                      </p:cNvPr>
                      <p:cNvPicPr/>
                      <p:nvPr/>
                    </p:nvPicPr>
                    <p:blipFill>
                      <a:blip r:embed="rId3"/>
                      <a:stretch>
                        <a:fillRect/>
                      </a:stretch>
                    </p:blipFill>
                    <p:spPr>
                      <a:xfrm>
                        <a:off x="304800" y="1116012"/>
                        <a:ext cx="7380287" cy="462597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5600AB0E-4C28-41F8-240C-28708E9FBC62}"/>
              </a:ext>
            </a:extLst>
          </p:cNvPr>
          <p:cNvSpPr txBox="1"/>
          <p:nvPr/>
        </p:nvSpPr>
        <p:spPr>
          <a:xfrm>
            <a:off x="228600" y="136525"/>
            <a:ext cx="8382000" cy="830997"/>
          </a:xfrm>
          <a:prstGeom prst="rect">
            <a:avLst/>
          </a:prstGeom>
          <a:noFill/>
        </p:spPr>
        <p:txBody>
          <a:bodyPr wrap="square" rtlCol="0">
            <a:spAutoFit/>
          </a:bodyPr>
          <a:lstStyle/>
          <a:p>
            <a:r>
              <a:rPr lang="en-US" sz="2400" dirty="0">
                <a:latin typeface="+mj-lt"/>
              </a:rPr>
              <a:t>Solving partial differential equation using ordinary differential</a:t>
            </a:r>
          </a:p>
          <a:p>
            <a:r>
              <a:rPr lang="en-US" sz="2400" dirty="0">
                <a:latin typeface="+mj-lt"/>
              </a:rPr>
              <a:t>equations – continued. </a:t>
            </a:r>
          </a:p>
        </p:txBody>
      </p:sp>
      <p:sp>
        <p:nvSpPr>
          <p:cNvPr id="7" name="TextBox 6">
            <a:extLst>
              <a:ext uri="{FF2B5EF4-FFF2-40B4-BE49-F238E27FC236}">
                <a16:creationId xmlns:a16="http://schemas.microsoft.com/office/drawing/2014/main" id="{F9405B65-0D70-71E3-EB30-88FFB643BAB0}"/>
              </a:ext>
            </a:extLst>
          </p:cNvPr>
          <p:cNvSpPr txBox="1"/>
          <p:nvPr/>
        </p:nvSpPr>
        <p:spPr>
          <a:xfrm>
            <a:off x="6438900" y="2895600"/>
            <a:ext cx="2476500" cy="2677656"/>
          </a:xfrm>
          <a:prstGeom prst="rect">
            <a:avLst/>
          </a:prstGeom>
          <a:noFill/>
        </p:spPr>
        <p:txBody>
          <a:bodyPr wrap="square" rtlCol="0">
            <a:spAutoFit/>
          </a:bodyPr>
          <a:lstStyle/>
          <a:p>
            <a:r>
              <a:rPr lang="en-US" sz="2400" dirty="0">
                <a:latin typeface="+mj-lt"/>
              </a:rPr>
              <a:t>We will work out additional details of this separation of variables</a:t>
            </a:r>
          </a:p>
          <a:p>
            <a:r>
              <a:rPr lang="en-US" sz="2400" dirty="0">
                <a:latin typeface="+mj-lt"/>
              </a:rPr>
              <a:t>method a little later.</a:t>
            </a:r>
          </a:p>
        </p:txBody>
      </p:sp>
    </p:spTree>
    <p:extLst>
      <p:ext uri="{BB962C8B-B14F-4D97-AF65-F5344CB8AC3E}">
        <p14:creationId xmlns:p14="http://schemas.microsoft.com/office/powerpoint/2010/main" val="3104545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2</a:t>
            </a:fld>
            <a:endParaRPr lang="en-US" dirty="0"/>
          </a:p>
        </p:txBody>
      </p:sp>
      <p:pic>
        <p:nvPicPr>
          <p:cNvPr id="5" name="Picture 4">
            <a:extLst>
              <a:ext uri="{FF2B5EF4-FFF2-40B4-BE49-F238E27FC236}">
                <a16:creationId xmlns:a16="http://schemas.microsoft.com/office/drawing/2014/main" id="{11D389E3-C7AF-8F90-CB68-47221F47CF5A}"/>
              </a:ext>
            </a:extLst>
          </p:cNvPr>
          <p:cNvPicPr>
            <a:picLocks noChangeAspect="1"/>
          </p:cNvPicPr>
          <p:nvPr/>
        </p:nvPicPr>
        <p:blipFill>
          <a:blip r:embed="rId3"/>
          <a:stretch>
            <a:fillRect/>
          </a:stretch>
        </p:blipFill>
        <p:spPr>
          <a:xfrm>
            <a:off x="265567" y="1066800"/>
            <a:ext cx="8726033" cy="4489539"/>
          </a:xfrm>
          <a:prstGeom prst="rect">
            <a:avLst/>
          </a:prstGeom>
        </p:spPr>
      </p:pic>
      <p:sp>
        <p:nvSpPr>
          <p:cNvPr id="8" name="Rectangle 7">
            <a:extLst>
              <a:ext uri="{FF2B5EF4-FFF2-40B4-BE49-F238E27FC236}">
                <a16:creationId xmlns:a16="http://schemas.microsoft.com/office/drawing/2014/main" id="{37EE2DA7-3689-5D62-F8A8-ED333B089911}"/>
              </a:ext>
            </a:extLst>
          </p:cNvPr>
          <p:cNvSpPr/>
          <p:nvPr/>
        </p:nvSpPr>
        <p:spPr>
          <a:xfrm>
            <a:off x="381000" y="3657600"/>
            <a:ext cx="8610600" cy="365125"/>
          </a:xfrm>
          <a:prstGeom prst="rect">
            <a:avLst/>
          </a:prstGeom>
          <a:solidFill>
            <a:srgbClr val="00B05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716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BB24D-972D-3C5E-B63A-7EB557B0F25B}"/>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9FBA403D-157C-1126-4AB6-AC05FD16D3DE}"/>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E39278B2-3A12-A41D-FD30-5DBEBB15682B}"/>
              </a:ext>
            </a:extLst>
          </p:cNvPr>
          <p:cNvSpPr>
            <a:spLocks noGrp="1"/>
          </p:cNvSpPr>
          <p:nvPr>
            <p:ph type="sldNum" sz="quarter" idx="12"/>
          </p:nvPr>
        </p:nvSpPr>
        <p:spPr/>
        <p:txBody>
          <a:bodyPr/>
          <a:lstStyle/>
          <a:p>
            <a:fld id="{CE368B07-CEBF-4C80-90AF-53B34FA04CF3}" type="slidenum">
              <a:rPr lang="en-US" smtClean="0"/>
              <a:pPr/>
              <a:t>20</a:t>
            </a:fld>
            <a:endParaRPr lang="en-US" dirty="0"/>
          </a:p>
        </p:txBody>
      </p:sp>
      <p:sp>
        <p:nvSpPr>
          <p:cNvPr id="6" name="TextBox 5">
            <a:extLst>
              <a:ext uri="{FF2B5EF4-FFF2-40B4-BE49-F238E27FC236}">
                <a16:creationId xmlns:a16="http://schemas.microsoft.com/office/drawing/2014/main" id="{A0E0DEC1-4A4E-8C68-27B5-EC57F60C1B48}"/>
              </a:ext>
            </a:extLst>
          </p:cNvPr>
          <p:cNvSpPr txBox="1"/>
          <p:nvPr/>
        </p:nvSpPr>
        <p:spPr>
          <a:xfrm>
            <a:off x="304800" y="533400"/>
            <a:ext cx="8610600" cy="1569660"/>
          </a:xfrm>
          <a:prstGeom prst="rect">
            <a:avLst/>
          </a:prstGeom>
          <a:noFill/>
        </p:spPr>
        <p:txBody>
          <a:bodyPr wrap="square" rtlCol="0">
            <a:spAutoFit/>
          </a:bodyPr>
          <a:lstStyle/>
          <a:p>
            <a:r>
              <a:rPr lang="en-US" sz="2400" b="1" dirty="0">
                <a:solidFill>
                  <a:schemeClr val="folHlink"/>
                </a:solidFill>
              </a:rPr>
              <a:t>Digression on tools for solving ordinary differential equations – Method of </a:t>
            </a:r>
            <a:r>
              <a:rPr lang="en-US" sz="2400" b="1" dirty="0" err="1">
                <a:solidFill>
                  <a:schemeClr val="folHlink"/>
                </a:solidFill>
              </a:rPr>
              <a:t>Frobenius</a:t>
            </a:r>
            <a:endParaRPr lang="en-US" sz="2400" b="1" dirty="0">
              <a:solidFill>
                <a:schemeClr val="folHlink"/>
              </a:solidFill>
            </a:endParaRPr>
          </a:p>
          <a:p>
            <a:endParaRPr lang="en-US" sz="2400" dirty="0">
              <a:latin typeface="+mj-lt"/>
              <a:hlinkClick r:id="rId2"/>
            </a:endParaRPr>
          </a:p>
          <a:p>
            <a:r>
              <a:rPr lang="en-US" sz="2400" dirty="0">
                <a:latin typeface="+mj-lt"/>
                <a:hlinkClick r:id="rId2"/>
              </a:rPr>
              <a:t>https://mathshistory.st-andrews.ac.uk/Biographies/Frobenius/</a:t>
            </a:r>
            <a:endParaRPr lang="en-US" sz="2400" dirty="0">
              <a:latin typeface="+mj-lt"/>
            </a:endParaRPr>
          </a:p>
        </p:txBody>
      </p:sp>
      <p:pic>
        <p:nvPicPr>
          <p:cNvPr id="7" name="Picture 6">
            <a:extLst>
              <a:ext uri="{FF2B5EF4-FFF2-40B4-BE49-F238E27FC236}">
                <a16:creationId xmlns:a16="http://schemas.microsoft.com/office/drawing/2014/main" id="{FDA534D1-57CA-898A-49CE-496FF9017080}"/>
              </a:ext>
            </a:extLst>
          </p:cNvPr>
          <p:cNvPicPr>
            <a:picLocks noChangeAspect="1"/>
          </p:cNvPicPr>
          <p:nvPr/>
        </p:nvPicPr>
        <p:blipFill>
          <a:blip r:embed="rId3"/>
          <a:stretch>
            <a:fillRect/>
          </a:stretch>
        </p:blipFill>
        <p:spPr>
          <a:xfrm>
            <a:off x="472736" y="2386846"/>
            <a:ext cx="3683189" cy="3676839"/>
          </a:xfrm>
          <a:prstGeom prst="rect">
            <a:avLst/>
          </a:prstGeom>
        </p:spPr>
      </p:pic>
      <p:sp>
        <p:nvSpPr>
          <p:cNvPr id="8" name="TextBox 7">
            <a:extLst>
              <a:ext uri="{FF2B5EF4-FFF2-40B4-BE49-F238E27FC236}">
                <a16:creationId xmlns:a16="http://schemas.microsoft.com/office/drawing/2014/main" id="{4A9318D1-F556-E525-92AD-D69B413AAF00}"/>
              </a:ext>
            </a:extLst>
          </p:cNvPr>
          <p:cNvSpPr txBox="1"/>
          <p:nvPr/>
        </p:nvSpPr>
        <p:spPr>
          <a:xfrm>
            <a:off x="4495800" y="2244833"/>
            <a:ext cx="4648200" cy="4247317"/>
          </a:xfrm>
          <a:prstGeom prst="rect">
            <a:avLst/>
          </a:prstGeom>
          <a:noFill/>
        </p:spPr>
        <p:txBody>
          <a:bodyPr wrap="square" rtlCol="0">
            <a:spAutoFit/>
          </a:bodyPr>
          <a:lstStyle/>
          <a:p>
            <a:r>
              <a:rPr lang="en-US" b="1" dirty="0">
                <a:latin typeface="+mj-lt"/>
              </a:rPr>
              <a:t>Born:</a:t>
            </a:r>
            <a:r>
              <a:rPr lang="en-US" dirty="0">
                <a:latin typeface="+mj-lt"/>
              </a:rPr>
              <a:t> 26 October 1849</a:t>
            </a:r>
          </a:p>
          <a:p>
            <a:r>
              <a:rPr lang="en-US" dirty="0">
                <a:latin typeface="+mj-lt"/>
              </a:rPr>
              <a:t>Berlin-Charlottenburg, Prussia (now Germany)</a:t>
            </a:r>
          </a:p>
          <a:p>
            <a:endParaRPr lang="en-US" dirty="0">
              <a:latin typeface="+mj-lt"/>
            </a:endParaRPr>
          </a:p>
          <a:p>
            <a:r>
              <a:rPr lang="en-US" b="1" dirty="0">
                <a:latin typeface="+mj-lt"/>
              </a:rPr>
              <a:t>Died:</a:t>
            </a:r>
            <a:r>
              <a:rPr lang="en-US" dirty="0">
                <a:latin typeface="+mj-lt"/>
              </a:rPr>
              <a:t> 3 August 1917</a:t>
            </a:r>
          </a:p>
          <a:p>
            <a:r>
              <a:rPr lang="en-US" dirty="0">
                <a:latin typeface="+mj-lt"/>
              </a:rPr>
              <a:t>Berlin, Germany</a:t>
            </a:r>
          </a:p>
          <a:p>
            <a:endParaRPr lang="en-US" dirty="0">
              <a:latin typeface="+mj-lt"/>
            </a:endParaRPr>
          </a:p>
          <a:p>
            <a:r>
              <a:rPr lang="en-US" b="1" dirty="0">
                <a:latin typeface="+mj-lt"/>
              </a:rPr>
              <a:t>Summary: </a:t>
            </a:r>
            <a:r>
              <a:rPr lang="en-US" dirty="0">
                <a:latin typeface="+mj-lt"/>
              </a:rPr>
              <a:t>Georg </a:t>
            </a:r>
            <a:r>
              <a:rPr lang="en-US" dirty="0" err="1">
                <a:latin typeface="+mj-lt"/>
              </a:rPr>
              <a:t>Frobenius</a:t>
            </a:r>
            <a:r>
              <a:rPr lang="en-US" dirty="0">
                <a:latin typeface="+mj-lt"/>
              </a:rPr>
              <a:t> combined results from the theory of algebraic equations, geometry, and number theory, which led him to the study of abstract groups, the representation theory of groups and the character theory of groups. He also developed methods for solving linear differential equations.</a:t>
            </a:r>
          </a:p>
        </p:txBody>
      </p:sp>
    </p:spTree>
    <p:extLst>
      <p:ext uri="{BB962C8B-B14F-4D97-AF65-F5344CB8AC3E}">
        <p14:creationId xmlns:p14="http://schemas.microsoft.com/office/powerpoint/2010/main" val="359267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946AD4-EAE7-91D8-03C1-6060EBA36FFE}"/>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AF722B1D-1189-3482-DE5F-DB459CBC1557}"/>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12AEB27D-6F38-B491-5263-82EB0C1EDE77}"/>
              </a:ext>
            </a:extLst>
          </p:cNvPr>
          <p:cNvSpPr>
            <a:spLocks noGrp="1"/>
          </p:cNvSpPr>
          <p:nvPr>
            <p:ph type="sldNum" sz="quarter" idx="12"/>
          </p:nvPr>
        </p:nvSpPr>
        <p:spPr/>
        <p:txBody>
          <a:bodyPr/>
          <a:lstStyle/>
          <a:p>
            <a:fld id="{CE368B07-CEBF-4C80-90AF-53B34FA04CF3}" type="slidenum">
              <a:rPr lang="en-US" smtClean="0"/>
              <a:pPr/>
              <a:t>21</a:t>
            </a:fld>
            <a:endParaRPr lang="en-US" dirty="0"/>
          </a:p>
        </p:txBody>
      </p:sp>
      <p:graphicFrame>
        <p:nvGraphicFramePr>
          <p:cNvPr id="5" name="Object 4">
            <a:extLst>
              <a:ext uri="{FF2B5EF4-FFF2-40B4-BE49-F238E27FC236}">
                <a16:creationId xmlns:a16="http://schemas.microsoft.com/office/drawing/2014/main" id="{2E21B38B-B88A-C868-F0DB-5E03F50308FE}"/>
              </a:ext>
            </a:extLst>
          </p:cNvPr>
          <p:cNvGraphicFramePr>
            <a:graphicFrameLocks noChangeAspect="1"/>
          </p:cNvGraphicFramePr>
          <p:nvPr>
            <p:extLst>
              <p:ext uri="{D42A27DB-BD31-4B8C-83A1-F6EECF244321}">
                <p14:modId xmlns:p14="http://schemas.microsoft.com/office/powerpoint/2010/main" val="1510227551"/>
              </p:ext>
            </p:extLst>
          </p:nvPr>
        </p:nvGraphicFramePr>
        <p:xfrm>
          <a:off x="217488" y="162192"/>
          <a:ext cx="7628467" cy="1295400"/>
        </p:xfrm>
        <a:graphic>
          <a:graphicData uri="http://schemas.openxmlformats.org/presentationml/2006/ole">
            <mc:AlternateContent xmlns:mc="http://schemas.openxmlformats.org/markup-compatibility/2006">
              <mc:Choice xmlns:v="urn:schemas-microsoft-com:vml" Requires="v">
                <p:oleObj name="Equation" r:id="rId2" imgW="4038480" imgH="685800" progId="Equation.DSMT4">
                  <p:embed/>
                </p:oleObj>
              </mc:Choice>
              <mc:Fallback>
                <p:oleObj name="Equation" r:id="rId2" imgW="4038480" imgH="685800" progId="Equation.DSMT4">
                  <p:embed/>
                  <p:pic>
                    <p:nvPicPr>
                      <p:cNvPr id="5" name="Object 4">
                        <a:extLst>
                          <a:ext uri="{FF2B5EF4-FFF2-40B4-BE49-F238E27FC236}">
                            <a16:creationId xmlns:a16="http://schemas.microsoft.com/office/drawing/2014/main" id="{9B30945A-8772-250B-6BD9-C5BDD4077A63}"/>
                          </a:ext>
                        </a:extLst>
                      </p:cNvPr>
                      <p:cNvPicPr/>
                      <p:nvPr/>
                    </p:nvPicPr>
                    <p:blipFill>
                      <a:blip r:embed="rId3"/>
                      <a:stretch>
                        <a:fillRect/>
                      </a:stretch>
                    </p:blipFill>
                    <p:spPr>
                      <a:xfrm>
                        <a:off x="217488" y="162192"/>
                        <a:ext cx="7628467" cy="1295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B22D7AA-50CD-ACF9-F3D3-77F5620D698F}"/>
              </a:ext>
            </a:extLst>
          </p:cNvPr>
          <p:cNvGraphicFramePr>
            <a:graphicFrameLocks noChangeAspect="1"/>
          </p:cNvGraphicFramePr>
          <p:nvPr>
            <p:extLst>
              <p:ext uri="{D42A27DB-BD31-4B8C-83A1-F6EECF244321}">
                <p14:modId xmlns:p14="http://schemas.microsoft.com/office/powerpoint/2010/main" val="4006304940"/>
              </p:ext>
            </p:extLst>
          </p:nvPr>
        </p:nvGraphicFramePr>
        <p:xfrm>
          <a:off x="217488" y="1744663"/>
          <a:ext cx="7977187" cy="2508250"/>
        </p:xfrm>
        <a:graphic>
          <a:graphicData uri="http://schemas.openxmlformats.org/presentationml/2006/ole">
            <mc:AlternateContent xmlns:mc="http://schemas.openxmlformats.org/markup-compatibility/2006">
              <mc:Choice xmlns:v="urn:schemas-microsoft-com:vml" Requires="v">
                <p:oleObj name="Equation" r:id="rId4" imgW="4483080" imgH="1409400" progId="Equation.DSMT4">
                  <p:embed/>
                </p:oleObj>
              </mc:Choice>
              <mc:Fallback>
                <p:oleObj name="Equation" r:id="rId4" imgW="4483080" imgH="1409400" progId="Equation.DSMT4">
                  <p:embed/>
                  <p:pic>
                    <p:nvPicPr>
                      <p:cNvPr id="6" name="Object 5">
                        <a:extLst>
                          <a:ext uri="{FF2B5EF4-FFF2-40B4-BE49-F238E27FC236}">
                            <a16:creationId xmlns:a16="http://schemas.microsoft.com/office/drawing/2014/main" id="{A1751F74-84A4-8252-7E8A-6B97C9002A2F}"/>
                          </a:ext>
                        </a:extLst>
                      </p:cNvPr>
                      <p:cNvPicPr/>
                      <p:nvPr/>
                    </p:nvPicPr>
                    <p:blipFill>
                      <a:blip r:embed="rId5"/>
                      <a:stretch>
                        <a:fillRect/>
                      </a:stretch>
                    </p:blipFill>
                    <p:spPr>
                      <a:xfrm>
                        <a:off x="217488" y="1744663"/>
                        <a:ext cx="7977187" cy="25082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BC19F5E-6034-CF53-8B6D-9360F5A2F135}"/>
              </a:ext>
            </a:extLst>
          </p:cNvPr>
          <p:cNvGraphicFramePr>
            <a:graphicFrameLocks noChangeAspect="1"/>
          </p:cNvGraphicFramePr>
          <p:nvPr>
            <p:extLst>
              <p:ext uri="{D42A27DB-BD31-4B8C-83A1-F6EECF244321}">
                <p14:modId xmlns:p14="http://schemas.microsoft.com/office/powerpoint/2010/main" val="351581498"/>
              </p:ext>
            </p:extLst>
          </p:nvPr>
        </p:nvGraphicFramePr>
        <p:xfrm>
          <a:off x="342899" y="4181271"/>
          <a:ext cx="7399866" cy="2235609"/>
        </p:xfrm>
        <a:graphic>
          <a:graphicData uri="http://schemas.openxmlformats.org/presentationml/2006/ole">
            <mc:AlternateContent xmlns:mc="http://schemas.openxmlformats.org/markup-compatibility/2006">
              <mc:Choice xmlns:v="urn:schemas-microsoft-com:vml" Requires="v">
                <p:oleObj name="Equation" r:id="rId6" imgW="4203360" imgH="1269720" progId="Equation.DSMT4">
                  <p:embed/>
                </p:oleObj>
              </mc:Choice>
              <mc:Fallback>
                <p:oleObj name="Equation" r:id="rId6" imgW="4203360" imgH="1269720" progId="Equation.DSMT4">
                  <p:embed/>
                  <p:pic>
                    <p:nvPicPr>
                      <p:cNvPr id="7" name="Object 6">
                        <a:extLst>
                          <a:ext uri="{FF2B5EF4-FFF2-40B4-BE49-F238E27FC236}">
                            <a16:creationId xmlns:a16="http://schemas.microsoft.com/office/drawing/2014/main" id="{A41FB10A-5B85-40E8-92D7-D5844A8F5DE1}"/>
                          </a:ext>
                        </a:extLst>
                      </p:cNvPr>
                      <p:cNvPicPr/>
                      <p:nvPr/>
                    </p:nvPicPr>
                    <p:blipFill>
                      <a:blip r:embed="rId7"/>
                      <a:stretch>
                        <a:fillRect/>
                      </a:stretch>
                    </p:blipFill>
                    <p:spPr>
                      <a:xfrm>
                        <a:off x="342899" y="4181271"/>
                        <a:ext cx="7399866" cy="2235609"/>
                      </a:xfrm>
                      <a:prstGeom prst="rect">
                        <a:avLst/>
                      </a:prstGeom>
                    </p:spPr>
                  </p:pic>
                </p:oleObj>
              </mc:Fallback>
            </mc:AlternateContent>
          </a:graphicData>
        </a:graphic>
      </p:graphicFrame>
    </p:spTree>
    <p:extLst>
      <p:ext uri="{BB962C8B-B14F-4D97-AF65-F5344CB8AC3E}">
        <p14:creationId xmlns:p14="http://schemas.microsoft.com/office/powerpoint/2010/main" val="541926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B3BDB-B3A3-AF19-91FA-38D2E6A9AE04}"/>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B28AFFF7-8BAE-1AEF-C119-DEF2C82567E0}"/>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C9EADCD2-E0C7-7972-AFA1-9083A9EAB398}"/>
              </a:ext>
            </a:extLst>
          </p:cNvPr>
          <p:cNvSpPr>
            <a:spLocks noGrp="1"/>
          </p:cNvSpPr>
          <p:nvPr>
            <p:ph type="sldNum" sz="quarter" idx="12"/>
          </p:nvPr>
        </p:nvSpPr>
        <p:spPr/>
        <p:txBody>
          <a:bodyPr/>
          <a:lstStyle/>
          <a:p>
            <a:fld id="{CE368B07-CEBF-4C80-90AF-53B34FA04CF3}" type="slidenum">
              <a:rPr lang="en-US" smtClean="0"/>
              <a:pPr/>
              <a:t>22</a:t>
            </a:fld>
            <a:endParaRPr lang="en-US" dirty="0"/>
          </a:p>
        </p:txBody>
      </p:sp>
      <p:graphicFrame>
        <p:nvGraphicFramePr>
          <p:cNvPr id="5" name="Object 4">
            <a:extLst>
              <a:ext uri="{FF2B5EF4-FFF2-40B4-BE49-F238E27FC236}">
                <a16:creationId xmlns:a16="http://schemas.microsoft.com/office/drawing/2014/main" id="{746E29DF-EB0D-D452-5CDA-DE0245AF7652}"/>
              </a:ext>
            </a:extLst>
          </p:cNvPr>
          <p:cNvGraphicFramePr>
            <a:graphicFrameLocks noChangeAspect="1"/>
          </p:cNvGraphicFramePr>
          <p:nvPr>
            <p:extLst>
              <p:ext uri="{D42A27DB-BD31-4B8C-83A1-F6EECF244321}">
                <p14:modId xmlns:p14="http://schemas.microsoft.com/office/powerpoint/2010/main" val="3527983155"/>
              </p:ext>
            </p:extLst>
          </p:nvPr>
        </p:nvGraphicFramePr>
        <p:xfrm>
          <a:off x="365053" y="718378"/>
          <a:ext cx="7399866" cy="2235609"/>
        </p:xfrm>
        <a:graphic>
          <a:graphicData uri="http://schemas.openxmlformats.org/presentationml/2006/ole">
            <mc:AlternateContent xmlns:mc="http://schemas.openxmlformats.org/markup-compatibility/2006">
              <mc:Choice xmlns:v="urn:schemas-microsoft-com:vml" Requires="v">
                <p:oleObj name="Equation" r:id="rId2" imgW="4203360" imgH="1269720" progId="Equation.DSMT4">
                  <p:embed/>
                </p:oleObj>
              </mc:Choice>
              <mc:Fallback>
                <p:oleObj name="Equation" r:id="rId2" imgW="4203360" imgH="1269720" progId="Equation.DSMT4">
                  <p:embed/>
                  <p:pic>
                    <p:nvPicPr>
                      <p:cNvPr id="5" name="Object 4">
                        <a:extLst>
                          <a:ext uri="{FF2B5EF4-FFF2-40B4-BE49-F238E27FC236}">
                            <a16:creationId xmlns:a16="http://schemas.microsoft.com/office/drawing/2014/main" id="{8CC995C2-9511-65C9-58B4-3D2D229F8784}"/>
                          </a:ext>
                        </a:extLst>
                      </p:cNvPr>
                      <p:cNvPicPr/>
                      <p:nvPr/>
                    </p:nvPicPr>
                    <p:blipFill>
                      <a:blip r:embed="rId3"/>
                      <a:stretch>
                        <a:fillRect/>
                      </a:stretch>
                    </p:blipFill>
                    <p:spPr>
                      <a:xfrm>
                        <a:off x="365053" y="718378"/>
                        <a:ext cx="7399866" cy="223560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039CF62B-ABB9-64FC-983C-AD96649AA439}"/>
              </a:ext>
            </a:extLst>
          </p:cNvPr>
          <p:cNvSpPr txBox="1"/>
          <p:nvPr/>
        </p:nvSpPr>
        <p:spPr>
          <a:xfrm>
            <a:off x="304800" y="228600"/>
            <a:ext cx="7848600" cy="461665"/>
          </a:xfrm>
          <a:prstGeom prst="rect">
            <a:avLst/>
          </a:prstGeom>
          <a:noFill/>
        </p:spPr>
        <p:txBody>
          <a:bodyPr wrap="square" rtlCol="0">
            <a:spAutoFit/>
          </a:bodyPr>
          <a:lstStyle/>
          <a:p>
            <a:r>
              <a:rPr lang="en-US" sz="2400" dirty="0">
                <a:latin typeface="+mj-lt"/>
              </a:rPr>
              <a:t>Continued --</a:t>
            </a:r>
          </a:p>
        </p:txBody>
      </p:sp>
      <p:graphicFrame>
        <p:nvGraphicFramePr>
          <p:cNvPr id="7" name="Object 6">
            <a:extLst>
              <a:ext uri="{FF2B5EF4-FFF2-40B4-BE49-F238E27FC236}">
                <a16:creationId xmlns:a16="http://schemas.microsoft.com/office/drawing/2014/main" id="{31E657A8-56C2-B94D-DBC0-0608D71B0FBC}"/>
              </a:ext>
            </a:extLst>
          </p:cNvPr>
          <p:cNvGraphicFramePr>
            <a:graphicFrameLocks noChangeAspect="1"/>
          </p:cNvGraphicFramePr>
          <p:nvPr>
            <p:extLst>
              <p:ext uri="{D42A27DB-BD31-4B8C-83A1-F6EECF244321}">
                <p14:modId xmlns:p14="http://schemas.microsoft.com/office/powerpoint/2010/main" val="3524475414"/>
              </p:ext>
            </p:extLst>
          </p:nvPr>
        </p:nvGraphicFramePr>
        <p:xfrm>
          <a:off x="277813" y="4672013"/>
          <a:ext cx="6492875" cy="1766887"/>
        </p:xfrm>
        <a:graphic>
          <a:graphicData uri="http://schemas.openxmlformats.org/presentationml/2006/ole">
            <mc:AlternateContent xmlns:mc="http://schemas.openxmlformats.org/markup-compatibility/2006">
              <mc:Choice xmlns:v="urn:schemas-microsoft-com:vml" Requires="v">
                <p:oleObj name="Equation" r:id="rId4" imgW="3593880" imgH="977760" progId="Equation.DSMT4">
                  <p:embed/>
                </p:oleObj>
              </mc:Choice>
              <mc:Fallback>
                <p:oleObj name="Equation" r:id="rId4" imgW="3593880" imgH="977760" progId="Equation.DSMT4">
                  <p:embed/>
                  <p:pic>
                    <p:nvPicPr>
                      <p:cNvPr id="7" name="Object 6">
                        <a:extLst>
                          <a:ext uri="{FF2B5EF4-FFF2-40B4-BE49-F238E27FC236}">
                            <a16:creationId xmlns:a16="http://schemas.microsoft.com/office/drawing/2014/main" id="{0EAC6FCF-9443-453A-2C37-9FFF605BF074}"/>
                          </a:ext>
                        </a:extLst>
                      </p:cNvPr>
                      <p:cNvPicPr/>
                      <p:nvPr/>
                    </p:nvPicPr>
                    <p:blipFill>
                      <a:blip r:embed="rId5"/>
                      <a:stretch>
                        <a:fillRect/>
                      </a:stretch>
                    </p:blipFill>
                    <p:spPr>
                      <a:xfrm>
                        <a:off x="277813" y="4672013"/>
                        <a:ext cx="6492875" cy="17668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58D98AB-CA58-73F7-B23A-B3B1716F8BAD}"/>
              </a:ext>
            </a:extLst>
          </p:cNvPr>
          <p:cNvGraphicFramePr>
            <a:graphicFrameLocks noChangeAspect="1"/>
          </p:cNvGraphicFramePr>
          <p:nvPr>
            <p:extLst>
              <p:ext uri="{D42A27DB-BD31-4B8C-83A1-F6EECF244321}">
                <p14:modId xmlns:p14="http://schemas.microsoft.com/office/powerpoint/2010/main" val="3025943048"/>
              </p:ext>
            </p:extLst>
          </p:nvPr>
        </p:nvGraphicFramePr>
        <p:xfrm>
          <a:off x="402454" y="2965084"/>
          <a:ext cx="6172200" cy="1698625"/>
        </p:xfrm>
        <a:graphic>
          <a:graphicData uri="http://schemas.openxmlformats.org/presentationml/2006/ole">
            <mc:AlternateContent xmlns:mc="http://schemas.openxmlformats.org/markup-compatibility/2006">
              <mc:Choice xmlns:v="urn:schemas-microsoft-com:vml" Requires="v">
                <p:oleObj name="Equation" r:id="rId6" imgW="6172221" imgH="1698031" progId="Equation.DSMT4">
                  <p:embed/>
                </p:oleObj>
              </mc:Choice>
              <mc:Fallback>
                <p:oleObj name="Equation" r:id="rId6" imgW="6172221" imgH="1698031" progId="Equation.DSMT4">
                  <p:embed/>
                  <p:pic>
                    <p:nvPicPr>
                      <p:cNvPr id="8" name="Object 7">
                        <a:extLst>
                          <a:ext uri="{FF2B5EF4-FFF2-40B4-BE49-F238E27FC236}">
                            <a16:creationId xmlns:a16="http://schemas.microsoft.com/office/drawing/2014/main" id="{D54D7B45-C007-150C-F5F7-3F4CE243C1E1}"/>
                          </a:ext>
                        </a:extLst>
                      </p:cNvPr>
                      <p:cNvPicPr/>
                      <p:nvPr/>
                    </p:nvPicPr>
                    <p:blipFill>
                      <a:blip r:embed="rId7"/>
                      <a:stretch>
                        <a:fillRect/>
                      </a:stretch>
                    </p:blipFill>
                    <p:spPr>
                      <a:xfrm>
                        <a:off x="402454" y="2965084"/>
                        <a:ext cx="6172200" cy="169862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8FE7819-D6DA-88E1-4A2A-BEF46B7E62CC}"/>
              </a:ext>
            </a:extLst>
          </p:cNvPr>
          <p:cNvSpPr txBox="1"/>
          <p:nvPr/>
        </p:nvSpPr>
        <p:spPr>
          <a:xfrm>
            <a:off x="6672263" y="5324623"/>
            <a:ext cx="2193924" cy="1200329"/>
          </a:xfrm>
          <a:prstGeom prst="rect">
            <a:avLst/>
          </a:prstGeom>
          <a:noFill/>
        </p:spPr>
        <p:txBody>
          <a:bodyPr wrap="square" rtlCol="0">
            <a:spAutoFit/>
          </a:bodyPr>
          <a:lstStyle/>
          <a:p>
            <a:r>
              <a:rPr lang="en-US" sz="2400" dirty="0">
                <a:latin typeface="+mj-lt"/>
              </a:rPr>
              <a:t>(infinite series, converges slowly)</a:t>
            </a:r>
          </a:p>
        </p:txBody>
      </p:sp>
    </p:spTree>
    <p:extLst>
      <p:ext uri="{BB962C8B-B14F-4D97-AF65-F5344CB8AC3E}">
        <p14:creationId xmlns:p14="http://schemas.microsoft.com/office/powerpoint/2010/main" val="1266971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404193-E53C-EC8D-2C21-C6575EA212FB}"/>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8C93E809-1FA9-5605-B327-ACAD95FC5CCC}"/>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F0C9875D-8970-931C-7403-B83B4912589D}"/>
              </a:ext>
            </a:extLst>
          </p:cNvPr>
          <p:cNvSpPr>
            <a:spLocks noGrp="1"/>
          </p:cNvSpPr>
          <p:nvPr>
            <p:ph type="sldNum" sz="quarter" idx="12"/>
          </p:nvPr>
        </p:nvSpPr>
        <p:spPr/>
        <p:txBody>
          <a:bodyPr/>
          <a:lstStyle/>
          <a:p>
            <a:fld id="{CE368B07-CEBF-4C80-90AF-53B34FA04CF3}" type="slidenum">
              <a:rPr lang="en-US" smtClean="0"/>
              <a:pPr/>
              <a:t>23</a:t>
            </a:fld>
            <a:endParaRPr lang="en-US" dirty="0"/>
          </a:p>
        </p:txBody>
      </p:sp>
      <p:graphicFrame>
        <p:nvGraphicFramePr>
          <p:cNvPr id="5" name="Object 4">
            <a:extLst>
              <a:ext uri="{FF2B5EF4-FFF2-40B4-BE49-F238E27FC236}">
                <a16:creationId xmlns:a16="http://schemas.microsoft.com/office/drawing/2014/main" id="{C8113F71-8D99-938A-495B-61BED20EDBEA}"/>
              </a:ext>
            </a:extLst>
          </p:cNvPr>
          <p:cNvGraphicFramePr>
            <a:graphicFrameLocks noChangeAspect="1"/>
          </p:cNvGraphicFramePr>
          <p:nvPr>
            <p:extLst>
              <p:ext uri="{D42A27DB-BD31-4B8C-83A1-F6EECF244321}">
                <p14:modId xmlns:p14="http://schemas.microsoft.com/office/powerpoint/2010/main" val="3309400232"/>
              </p:ext>
            </p:extLst>
          </p:nvPr>
        </p:nvGraphicFramePr>
        <p:xfrm>
          <a:off x="304800" y="609600"/>
          <a:ext cx="7628467" cy="1295400"/>
        </p:xfrm>
        <a:graphic>
          <a:graphicData uri="http://schemas.openxmlformats.org/presentationml/2006/ole">
            <mc:AlternateContent xmlns:mc="http://schemas.openxmlformats.org/markup-compatibility/2006">
              <mc:Choice xmlns:v="urn:schemas-microsoft-com:vml" Requires="v">
                <p:oleObj name="Equation" r:id="rId2" imgW="4038480" imgH="685800" progId="Equation.DSMT4">
                  <p:embed/>
                </p:oleObj>
              </mc:Choice>
              <mc:Fallback>
                <p:oleObj name="Equation" r:id="rId2" imgW="4038480" imgH="685800" progId="Equation.DSMT4">
                  <p:embed/>
                  <p:pic>
                    <p:nvPicPr>
                      <p:cNvPr id="5" name="Object 4">
                        <a:extLst>
                          <a:ext uri="{FF2B5EF4-FFF2-40B4-BE49-F238E27FC236}">
                            <a16:creationId xmlns:a16="http://schemas.microsoft.com/office/drawing/2014/main" id="{2E21B38B-B88A-C868-F0DB-5E03F50308FE}"/>
                          </a:ext>
                        </a:extLst>
                      </p:cNvPr>
                      <p:cNvPicPr/>
                      <p:nvPr/>
                    </p:nvPicPr>
                    <p:blipFill>
                      <a:blip r:embed="rId3"/>
                      <a:stretch>
                        <a:fillRect/>
                      </a:stretch>
                    </p:blipFill>
                    <p:spPr>
                      <a:xfrm>
                        <a:off x="304800" y="609600"/>
                        <a:ext cx="7628467" cy="12954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BDAC1F5-C1F3-6EBB-9E43-E4825386AF8A}"/>
              </a:ext>
            </a:extLst>
          </p:cNvPr>
          <p:cNvSpPr txBox="1"/>
          <p:nvPr/>
        </p:nvSpPr>
        <p:spPr>
          <a:xfrm>
            <a:off x="609600" y="2590800"/>
            <a:ext cx="7391400" cy="830997"/>
          </a:xfrm>
          <a:prstGeom prst="rect">
            <a:avLst/>
          </a:prstGeom>
          <a:noFill/>
        </p:spPr>
        <p:txBody>
          <a:bodyPr wrap="square" rtlCol="0">
            <a:spAutoFit/>
          </a:bodyPr>
          <a:lstStyle/>
          <a:p>
            <a:r>
              <a:rPr lang="en-US" sz="2400" dirty="0">
                <a:latin typeface="+mj-lt"/>
              </a:rPr>
              <a:t>We can use the </a:t>
            </a:r>
            <a:r>
              <a:rPr lang="en-US" sz="2400" dirty="0" err="1">
                <a:latin typeface="+mj-lt"/>
              </a:rPr>
              <a:t>Frobenius</a:t>
            </a:r>
            <a:r>
              <a:rPr lang="en-US" sz="2400" dirty="0">
                <a:latin typeface="+mj-lt"/>
              </a:rPr>
              <a:t> method for this example; in this case the series truncates.</a:t>
            </a:r>
          </a:p>
        </p:txBody>
      </p:sp>
    </p:spTree>
    <p:extLst>
      <p:ext uri="{BB962C8B-B14F-4D97-AF65-F5344CB8AC3E}">
        <p14:creationId xmlns:p14="http://schemas.microsoft.com/office/powerpoint/2010/main" val="58714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24</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68517461"/>
              </p:ext>
            </p:extLst>
          </p:nvPr>
        </p:nvGraphicFramePr>
        <p:xfrm>
          <a:off x="119063" y="981743"/>
          <a:ext cx="9024937" cy="5362575"/>
        </p:xfrm>
        <a:graphic>
          <a:graphicData uri="http://schemas.openxmlformats.org/presentationml/2006/ole">
            <mc:AlternateContent xmlns:mc="http://schemas.openxmlformats.org/markup-compatibility/2006">
              <mc:Choice xmlns:v="urn:schemas-microsoft-com:vml" Requires="v">
                <p:oleObj name="Equation" r:id="rId3" imgW="4000320" imgH="2374560" progId="Equation.DSMT4">
                  <p:embed/>
                </p:oleObj>
              </mc:Choice>
              <mc:Fallback>
                <p:oleObj name="Equation" r:id="rId3" imgW="4000320" imgH="2374560" progId="Equation.DSMT4">
                  <p:embed/>
                  <p:pic>
                    <p:nvPicPr>
                      <p:cNvPr id="5" name="Object 4"/>
                      <p:cNvPicPr>
                        <a:picLocks noChangeAspect="1" noChangeArrowheads="1"/>
                      </p:cNvPicPr>
                      <p:nvPr/>
                    </p:nvPicPr>
                    <p:blipFill>
                      <a:blip r:embed="rId4"/>
                      <a:srcRect/>
                      <a:stretch>
                        <a:fillRect/>
                      </a:stretch>
                    </p:blipFill>
                    <p:spPr bwMode="auto">
                      <a:xfrm>
                        <a:off x="119063" y="981743"/>
                        <a:ext cx="9024937"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57037929-AB91-4F67-BECA-5AED515889A0}"/>
              </a:ext>
            </a:extLst>
          </p:cNvPr>
          <p:cNvSpPr txBox="1"/>
          <p:nvPr/>
        </p:nvSpPr>
        <p:spPr>
          <a:xfrm>
            <a:off x="381000" y="228600"/>
            <a:ext cx="8305800" cy="461665"/>
          </a:xfrm>
          <a:prstGeom prst="rect">
            <a:avLst/>
          </a:prstGeom>
          <a:noFill/>
        </p:spPr>
        <p:txBody>
          <a:bodyPr wrap="square" rtlCol="0">
            <a:spAutoFit/>
          </a:bodyPr>
          <a:lstStyle/>
          <a:p>
            <a:r>
              <a:rPr lang="en-US" sz="2400" dirty="0">
                <a:latin typeface="+mj-lt"/>
              </a:rPr>
              <a:t>Special properties of particular </a:t>
            </a:r>
            <a:r>
              <a:rPr lang="en-US" sz="2400" dirty="0">
                <a:solidFill>
                  <a:srgbClr val="FF0000"/>
                </a:solidFill>
                <a:latin typeface="+mj-lt"/>
              </a:rPr>
              <a:t>partial</a:t>
            </a:r>
            <a:r>
              <a:rPr lang="en-US" sz="2400" dirty="0">
                <a:latin typeface="+mj-lt"/>
              </a:rPr>
              <a:t> differential equations</a:t>
            </a:r>
          </a:p>
        </p:txBody>
      </p:sp>
    </p:spTree>
    <p:extLst>
      <p:ext uri="{BB962C8B-B14F-4D97-AF65-F5344CB8AC3E}">
        <p14:creationId xmlns:p14="http://schemas.microsoft.com/office/powerpoint/2010/main" val="1707047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25</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83645059"/>
              </p:ext>
            </p:extLst>
          </p:nvPr>
        </p:nvGraphicFramePr>
        <p:xfrm>
          <a:off x="552450" y="392112"/>
          <a:ext cx="8439150" cy="5932488"/>
        </p:xfrm>
        <a:graphic>
          <a:graphicData uri="http://schemas.openxmlformats.org/presentationml/2006/ole">
            <mc:AlternateContent xmlns:mc="http://schemas.openxmlformats.org/markup-compatibility/2006">
              <mc:Choice xmlns:v="urn:schemas-microsoft-com:vml" Requires="v">
                <p:oleObj name="Equation" r:id="rId3" imgW="4127400" imgH="2920680" progId="Equation.DSMT4">
                  <p:embed/>
                </p:oleObj>
              </mc:Choice>
              <mc:Fallback>
                <p:oleObj name="Equation" r:id="rId3" imgW="4127400" imgH="2920680" progId="Equation.DSMT4">
                  <p:embed/>
                  <p:pic>
                    <p:nvPicPr>
                      <p:cNvPr id="0" name="Object 4"/>
                      <p:cNvPicPr>
                        <a:picLocks noChangeAspect="1" noChangeArrowheads="1"/>
                      </p:cNvPicPr>
                      <p:nvPr/>
                    </p:nvPicPr>
                    <p:blipFill>
                      <a:blip r:embed="rId4"/>
                      <a:srcRect/>
                      <a:stretch>
                        <a:fillRect/>
                      </a:stretch>
                    </p:blipFill>
                    <p:spPr bwMode="auto">
                      <a:xfrm>
                        <a:off x="552450" y="392112"/>
                        <a:ext cx="8439150" cy="5932488"/>
                      </a:xfrm>
                      <a:prstGeom prst="rect">
                        <a:avLst/>
                      </a:prstGeom>
                      <a:noFill/>
                      <a:ln>
                        <a:noFill/>
                      </a:ln>
                    </p:spPr>
                  </p:pic>
                </p:oleObj>
              </mc:Fallback>
            </mc:AlternateContent>
          </a:graphicData>
        </a:graphic>
      </p:graphicFrame>
      <p:sp>
        <p:nvSpPr>
          <p:cNvPr id="6" name="Arrow: Down 5">
            <a:extLst>
              <a:ext uri="{FF2B5EF4-FFF2-40B4-BE49-F238E27FC236}">
                <a16:creationId xmlns:a16="http://schemas.microsoft.com/office/drawing/2014/main" id="{31DFE6DB-C48A-46E5-A34B-8EA68C0B0F69}"/>
              </a:ext>
            </a:extLst>
          </p:cNvPr>
          <p:cNvSpPr/>
          <p:nvPr/>
        </p:nvSpPr>
        <p:spPr>
          <a:xfrm rot="1979933">
            <a:off x="6248400" y="140543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A620C51E-D3EC-46B7-A327-A8EF96AAE950}"/>
              </a:ext>
            </a:extLst>
          </p:cNvPr>
          <p:cNvSpPr/>
          <p:nvPr/>
        </p:nvSpPr>
        <p:spPr>
          <a:xfrm rot="18586877">
            <a:off x="7951750" y="1607547"/>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A38FF8-52C6-4B7C-838C-0DD75DBB1392}"/>
              </a:ext>
            </a:extLst>
          </p:cNvPr>
          <p:cNvSpPr txBox="1"/>
          <p:nvPr/>
        </p:nvSpPr>
        <p:spPr>
          <a:xfrm>
            <a:off x="6601943" y="911500"/>
            <a:ext cx="2209800" cy="646331"/>
          </a:xfrm>
          <a:prstGeom prst="rect">
            <a:avLst/>
          </a:prstGeom>
          <a:noFill/>
        </p:spPr>
        <p:txBody>
          <a:bodyPr wrap="square" rtlCol="0">
            <a:spAutoFit/>
          </a:bodyPr>
          <a:lstStyle/>
          <a:p>
            <a:r>
              <a:rPr lang="en-US" dirty="0">
                <a:latin typeface="+mj-lt"/>
              </a:rPr>
              <a:t>These functions would be given</a:t>
            </a:r>
          </a:p>
        </p:txBody>
      </p:sp>
    </p:spTree>
    <p:extLst>
      <p:ext uri="{BB962C8B-B14F-4D97-AF65-F5344CB8AC3E}">
        <p14:creationId xmlns:p14="http://schemas.microsoft.com/office/powerpoint/2010/main" val="3494094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26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82711247"/>
              </p:ext>
            </p:extLst>
          </p:nvPr>
        </p:nvGraphicFramePr>
        <p:xfrm>
          <a:off x="660400" y="177800"/>
          <a:ext cx="7115175" cy="6294438"/>
        </p:xfrm>
        <a:graphic>
          <a:graphicData uri="http://schemas.openxmlformats.org/presentationml/2006/ole">
            <mc:AlternateContent xmlns:mc="http://schemas.openxmlformats.org/markup-compatibility/2006">
              <mc:Choice xmlns:v="urn:schemas-microsoft-com:vml" Requires="v">
                <p:oleObj name="Equation" r:id="rId3" imgW="3479760" imgH="3098520" progId="Equation.DSMT4">
                  <p:embed/>
                </p:oleObj>
              </mc:Choice>
              <mc:Fallback>
                <p:oleObj name="Equation" r:id="rId3" imgW="3479760" imgH="3098520" progId="Equation.DSMT4">
                  <p:embed/>
                  <p:pic>
                    <p:nvPicPr>
                      <p:cNvPr id="0" name=""/>
                      <p:cNvPicPr>
                        <a:picLocks noChangeAspect="1" noChangeArrowheads="1"/>
                      </p:cNvPicPr>
                      <p:nvPr/>
                    </p:nvPicPr>
                    <p:blipFill>
                      <a:blip r:embed="rId4"/>
                      <a:srcRect/>
                      <a:stretch>
                        <a:fillRect/>
                      </a:stretch>
                    </p:blipFill>
                    <p:spPr bwMode="auto">
                      <a:xfrm>
                        <a:off x="660400" y="177800"/>
                        <a:ext cx="7115175" cy="629443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10394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27</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03778215"/>
              </p:ext>
            </p:extLst>
          </p:nvPr>
        </p:nvGraphicFramePr>
        <p:xfrm>
          <a:off x="304800" y="609600"/>
          <a:ext cx="8464550" cy="2114550"/>
        </p:xfrm>
        <a:graphic>
          <a:graphicData uri="http://schemas.openxmlformats.org/presentationml/2006/ole">
            <mc:AlternateContent xmlns:mc="http://schemas.openxmlformats.org/markup-compatibility/2006">
              <mc:Choice xmlns:v="urn:schemas-microsoft-com:vml" Requires="v">
                <p:oleObj name="数式" r:id="rId3" imgW="4140000" imgH="1041120" progId="Equation.3">
                  <p:embed/>
                </p:oleObj>
              </mc:Choice>
              <mc:Fallback>
                <p:oleObj name="数式" r:id="rId3" imgW="4140000" imgH="1041120" progId="Equation.3">
                  <p:embed/>
                  <p:pic>
                    <p:nvPicPr>
                      <p:cNvPr id="0" name="Object 4"/>
                      <p:cNvPicPr>
                        <a:picLocks noChangeAspect="1" noChangeArrowheads="1"/>
                      </p:cNvPicPr>
                      <p:nvPr/>
                    </p:nvPicPr>
                    <p:blipFill>
                      <a:blip r:embed="rId4"/>
                      <a:srcRect/>
                      <a:stretch>
                        <a:fillRect/>
                      </a:stretch>
                    </p:blipFill>
                    <p:spPr bwMode="auto">
                      <a:xfrm>
                        <a:off x="304800" y="609600"/>
                        <a:ext cx="846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85297"/>
            <a:ext cx="9144000" cy="3115503"/>
          </a:xfrm>
          <a:prstGeom prst="rect">
            <a:avLst/>
          </a:prstGeom>
        </p:spPr>
      </p:pic>
    </p:spTree>
    <p:extLst>
      <p:ext uri="{BB962C8B-B14F-4D97-AF65-F5344CB8AC3E}">
        <p14:creationId xmlns:p14="http://schemas.microsoft.com/office/powerpoint/2010/main" val="1724651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85" y="3092918"/>
            <a:ext cx="7705726" cy="3432395"/>
          </a:xfrm>
          <a:prstGeom prst="rect">
            <a:avLst/>
          </a:prstGeom>
        </p:spPr>
      </p:pic>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28</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8117805"/>
              </p:ext>
            </p:extLst>
          </p:nvPr>
        </p:nvGraphicFramePr>
        <p:xfrm>
          <a:off x="131762" y="154456"/>
          <a:ext cx="8880475" cy="2938462"/>
        </p:xfrm>
        <a:graphic>
          <a:graphicData uri="http://schemas.openxmlformats.org/presentationml/2006/ole">
            <mc:AlternateContent xmlns:mc="http://schemas.openxmlformats.org/markup-compatibility/2006">
              <mc:Choice xmlns:v="urn:schemas-microsoft-com:vml" Requires="v">
                <p:oleObj name="数式" r:id="rId4" imgW="4343400" imgH="1447560" progId="Equation.3">
                  <p:embed/>
                </p:oleObj>
              </mc:Choice>
              <mc:Fallback>
                <p:oleObj name="数式" r:id="rId4" imgW="4343400" imgH="1447560" progId="Equation.3">
                  <p:embed/>
                  <p:pic>
                    <p:nvPicPr>
                      <p:cNvPr id="0" name=""/>
                      <p:cNvPicPr>
                        <a:picLocks noChangeAspect="1" noChangeArrowheads="1"/>
                      </p:cNvPicPr>
                      <p:nvPr/>
                    </p:nvPicPr>
                    <p:blipFill>
                      <a:blip r:embed="rId5"/>
                      <a:srcRect/>
                      <a:stretch>
                        <a:fillRect/>
                      </a:stretch>
                    </p:blipFill>
                    <p:spPr bwMode="auto">
                      <a:xfrm>
                        <a:off x="131762" y="154456"/>
                        <a:ext cx="888047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90523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A4FC9-909C-AC2D-407F-CE66EE746969}"/>
              </a:ext>
            </a:extLst>
          </p:cNvPr>
          <p:cNvSpPr>
            <a:spLocks noGrp="1"/>
          </p:cNvSpPr>
          <p:nvPr>
            <p:ph type="dt" sz="half" idx="10"/>
          </p:nvPr>
        </p:nvSpPr>
        <p:spPr/>
        <p:txBody>
          <a:bodyPr/>
          <a:lstStyle/>
          <a:p>
            <a:r>
              <a:rPr lang="en-US"/>
              <a:t>10/09/2023</a:t>
            </a:r>
            <a:endParaRPr lang="en-US" dirty="0"/>
          </a:p>
        </p:txBody>
      </p:sp>
      <p:sp>
        <p:nvSpPr>
          <p:cNvPr id="3" name="Footer Placeholder 2">
            <a:extLst>
              <a:ext uri="{FF2B5EF4-FFF2-40B4-BE49-F238E27FC236}">
                <a16:creationId xmlns:a16="http://schemas.microsoft.com/office/drawing/2014/main" id="{D7181841-C525-F4FB-0138-A00F00BFFF31}"/>
              </a:ext>
            </a:extLst>
          </p:cNvPr>
          <p:cNvSpPr>
            <a:spLocks noGrp="1"/>
          </p:cNvSpPr>
          <p:nvPr>
            <p:ph type="ftr" sz="quarter" idx="11"/>
          </p:nvPr>
        </p:nvSpPr>
        <p:spPr/>
        <p:txBody>
          <a:bodyPr/>
          <a:lstStyle/>
          <a:p>
            <a:r>
              <a:rPr lang="en-US"/>
              <a:t>PHY 711  Fall 2023 -- Lecture 19</a:t>
            </a:r>
            <a:endParaRPr lang="en-US" dirty="0"/>
          </a:p>
        </p:txBody>
      </p:sp>
      <p:sp>
        <p:nvSpPr>
          <p:cNvPr id="4" name="Slide Number Placeholder 3">
            <a:extLst>
              <a:ext uri="{FF2B5EF4-FFF2-40B4-BE49-F238E27FC236}">
                <a16:creationId xmlns:a16="http://schemas.microsoft.com/office/drawing/2014/main" id="{2BBE5AD3-5F9A-BDF0-E71E-4AB6570EE464}"/>
              </a:ext>
            </a:extLst>
          </p:cNvPr>
          <p:cNvSpPr>
            <a:spLocks noGrp="1"/>
          </p:cNvSpPr>
          <p:nvPr>
            <p:ph type="sldNum" sz="quarter" idx="12"/>
          </p:nvPr>
        </p:nvSpPr>
        <p:spPr/>
        <p:txBody>
          <a:bodyPr/>
          <a:lstStyle/>
          <a:p>
            <a:fld id="{CE368B07-CEBF-4C80-90AF-53B34FA04CF3}" type="slidenum">
              <a:rPr lang="en-US" smtClean="0"/>
              <a:pPr/>
              <a:t>3</a:t>
            </a:fld>
            <a:endParaRPr lang="en-US" dirty="0"/>
          </a:p>
        </p:txBody>
      </p:sp>
      <p:pic>
        <p:nvPicPr>
          <p:cNvPr id="5" name="Picture 4">
            <a:extLst>
              <a:ext uri="{FF2B5EF4-FFF2-40B4-BE49-F238E27FC236}">
                <a16:creationId xmlns:a16="http://schemas.microsoft.com/office/drawing/2014/main" id="{9CB3E863-4D81-F766-55B2-DA563ADDD825}"/>
              </a:ext>
            </a:extLst>
          </p:cNvPr>
          <p:cNvPicPr>
            <a:picLocks noChangeAspect="1"/>
          </p:cNvPicPr>
          <p:nvPr/>
        </p:nvPicPr>
        <p:blipFill>
          <a:blip r:embed="rId2"/>
          <a:stretch>
            <a:fillRect/>
          </a:stretch>
        </p:blipFill>
        <p:spPr>
          <a:xfrm>
            <a:off x="1295400" y="304800"/>
            <a:ext cx="6889893" cy="5959679"/>
          </a:xfrm>
          <a:prstGeom prst="rect">
            <a:avLst/>
          </a:prstGeom>
        </p:spPr>
      </p:pic>
      <p:sp>
        <p:nvSpPr>
          <p:cNvPr id="6" name="TextBox 5">
            <a:extLst>
              <a:ext uri="{FF2B5EF4-FFF2-40B4-BE49-F238E27FC236}">
                <a16:creationId xmlns:a16="http://schemas.microsoft.com/office/drawing/2014/main" id="{C9F1033A-9522-43D2-6BA0-91E9D62F3860}"/>
              </a:ext>
            </a:extLst>
          </p:cNvPr>
          <p:cNvSpPr txBox="1"/>
          <p:nvPr/>
        </p:nvSpPr>
        <p:spPr>
          <a:xfrm>
            <a:off x="5791200" y="1905000"/>
            <a:ext cx="1981200" cy="830997"/>
          </a:xfrm>
          <a:prstGeom prst="rect">
            <a:avLst/>
          </a:prstGeom>
          <a:noFill/>
        </p:spPr>
        <p:txBody>
          <a:bodyPr wrap="square" rtlCol="0">
            <a:spAutoFit/>
          </a:bodyPr>
          <a:lstStyle/>
          <a:p>
            <a:pPr algn="ctr"/>
            <a:r>
              <a:rPr lang="en-US" sz="2400" b="1" dirty="0">
                <a:solidFill>
                  <a:srgbClr val="FF0000"/>
                </a:solidFill>
                <a:latin typeface="+mj-lt"/>
              </a:rPr>
              <a:t>4 PM</a:t>
            </a:r>
          </a:p>
          <a:p>
            <a:pPr algn="ctr"/>
            <a:r>
              <a:rPr lang="en-US" sz="2400" b="1" dirty="0">
                <a:solidFill>
                  <a:srgbClr val="FF0000"/>
                </a:solidFill>
                <a:latin typeface="+mj-lt"/>
              </a:rPr>
              <a:t>Olin 101</a:t>
            </a:r>
          </a:p>
        </p:txBody>
      </p:sp>
    </p:spTree>
    <p:extLst>
      <p:ext uri="{BB962C8B-B14F-4D97-AF65-F5344CB8AC3E}">
        <p14:creationId xmlns:p14="http://schemas.microsoft.com/office/powerpoint/2010/main" val="2306277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4</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889285"/>
              </p:ext>
            </p:extLst>
          </p:nvPr>
        </p:nvGraphicFramePr>
        <p:xfrm>
          <a:off x="152400" y="788194"/>
          <a:ext cx="8856663" cy="4044950"/>
        </p:xfrm>
        <a:graphic>
          <a:graphicData uri="http://schemas.openxmlformats.org/presentationml/2006/ole">
            <mc:AlternateContent xmlns:mc="http://schemas.openxmlformats.org/markup-compatibility/2006">
              <mc:Choice xmlns:v="urn:schemas-microsoft-com:vml" Requires="v">
                <p:oleObj name="Equation" r:id="rId3" imgW="3924000" imgH="1790640" progId="Equation.DSMT4">
                  <p:embed/>
                </p:oleObj>
              </mc:Choice>
              <mc:Fallback>
                <p:oleObj name="Equation" r:id="rId3" imgW="3924000" imgH="1790640" progId="Equation.DSMT4">
                  <p:embed/>
                  <p:pic>
                    <p:nvPicPr>
                      <p:cNvPr id="0" name="Object 5"/>
                      <p:cNvPicPr>
                        <a:picLocks noChangeAspect="1" noChangeArrowheads="1"/>
                      </p:cNvPicPr>
                      <p:nvPr/>
                    </p:nvPicPr>
                    <p:blipFill>
                      <a:blip r:embed="rId4"/>
                      <a:srcRect/>
                      <a:stretch>
                        <a:fillRect/>
                      </a:stretch>
                    </p:blipFill>
                    <p:spPr bwMode="auto">
                      <a:xfrm>
                        <a:off x="152400" y="788194"/>
                        <a:ext cx="8856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65082559"/>
              </p:ext>
            </p:extLst>
          </p:nvPr>
        </p:nvGraphicFramePr>
        <p:xfrm>
          <a:off x="423863" y="4819650"/>
          <a:ext cx="7910512" cy="1633538"/>
        </p:xfrm>
        <a:graphic>
          <a:graphicData uri="http://schemas.openxmlformats.org/presentationml/2006/ole">
            <mc:AlternateContent xmlns:mc="http://schemas.openxmlformats.org/markup-compatibility/2006">
              <mc:Choice xmlns:v="urn:schemas-microsoft-com:vml" Requires="v">
                <p:oleObj name="Equation" r:id="rId5" imgW="3504960" imgH="723600" progId="Equation.DSMT4">
                  <p:embed/>
                </p:oleObj>
              </mc:Choice>
              <mc:Fallback>
                <p:oleObj name="Equation" r:id="rId5" imgW="3504960" imgH="723600" progId="Equation.DSMT4">
                  <p:embed/>
                  <p:pic>
                    <p:nvPicPr>
                      <p:cNvPr id="0" name="Object 4"/>
                      <p:cNvPicPr>
                        <a:picLocks noChangeAspect="1" noChangeArrowheads="1"/>
                      </p:cNvPicPr>
                      <p:nvPr/>
                    </p:nvPicPr>
                    <p:blipFill>
                      <a:blip r:embed="rId6"/>
                      <a:srcRect/>
                      <a:stretch>
                        <a:fillRect/>
                      </a:stretch>
                    </p:blipFill>
                    <p:spPr bwMode="auto">
                      <a:xfrm>
                        <a:off x="423863" y="4819650"/>
                        <a:ext cx="7910512"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F418B48C-E056-4232-8FD1-17E97ED14EB1}"/>
              </a:ext>
            </a:extLst>
          </p:cNvPr>
          <p:cNvSpPr txBox="1"/>
          <p:nvPr/>
        </p:nvSpPr>
        <p:spPr>
          <a:xfrm>
            <a:off x="152400" y="152400"/>
            <a:ext cx="8763000" cy="471488"/>
          </a:xfrm>
          <a:prstGeom prst="rect">
            <a:avLst/>
          </a:prstGeom>
          <a:noFill/>
        </p:spPr>
        <p:txBody>
          <a:bodyPr wrap="square" rtlCol="0">
            <a:spAutoFit/>
          </a:bodyPr>
          <a:lstStyle/>
          <a:p>
            <a:r>
              <a:rPr lang="en-US" sz="2400" dirty="0">
                <a:latin typeface="+mj-lt"/>
              </a:rPr>
              <a:t>Digression – comment on linear vs non-linear equations</a:t>
            </a:r>
          </a:p>
        </p:txBody>
      </p:sp>
    </p:spTree>
    <p:extLst>
      <p:ext uri="{BB962C8B-B14F-4D97-AF65-F5344CB8AC3E}">
        <p14:creationId xmlns:p14="http://schemas.microsoft.com/office/powerpoint/2010/main" val="3571202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5</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99769754"/>
              </p:ext>
            </p:extLst>
          </p:nvPr>
        </p:nvGraphicFramePr>
        <p:xfrm>
          <a:off x="100013" y="266700"/>
          <a:ext cx="8683625" cy="4762500"/>
        </p:xfrm>
        <a:graphic>
          <a:graphicData uri="http://schemas.openxmlformats.org/presentationml/2006/ole">
            <mc:AlternateContent xmlns:mc="http://schemas.openxmlformats.org/markup-compatibility/2006">
              <mc:Choice xmlns:v="urn:schemas-microsoft-com:vml" Requires="v">
                <p:oleObj name="数式" r:id="rId3" imgW="3848040" imgH="2108160" progId="Equation.3">
                  <p:embed/>
                </p:oleObj>
              </mc:Choice>
              <mc:Fallback>
                <p:oleObj name="数式" r:id="rId3" imgW="3848040" imgH="2108160" progId="Equation.3">
                  <p:embed/>
                  <p:pic>
                    <p:nvPicPr>
                      <p:cNvPr id="0" name=""/>
                      <p:cNvPicPr>
                        <a:picLocks noChangeAspect="1" noChangeArrowheads="1"/>
                      </p:cNvPicPr>
                      <p:nvPr/>
                    </p:nvPicPr>
                    <p:blipFill>
                      <a:blip r:embed="rId4"/>
                      <a:srcRect/>
                      <a:stretch>
                        <a:fillRect/>
                      </a:stretch>
                    </p:blipFill>
                    <p:spPr bwMode="auto">
                      <a:xfrm>
                        <a:off x="100013" y="266700"/>
                        <a:ext cx="86836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12580050"/>
              </p:ext>
            </p:extLst>
          </p:nvPr>
        </p:nvGraphicFramePr>
        <p:xfrm>
          <a:off x="2041525" y="5407025"/>
          <a:ext cx="4672013" cy="458788"/>
        </p:xfrm>
        <a:graphic>
          <a:graphicData uri="http://schemas.openxmlformats.org/presentationml/2006/ole">
            <mc:AlternateContent xmlns:mc="http://schemas.openxmlformats.org/markup-compatibility/2006">
              <mc:Choice xmlns:v="urn:schemas-microsoft-com:vml" Requires="v">
                <p:oleObj name="Equation" r:id="rId5" imgW="2070000" imgH="203040" progId="Equation.DSMT4">
                  <p:embed/>
                </p:oleObj>
              </mc:Choice>
              <mc:Fallback>
                <p:oleObj name="Equation" r:id="rId5" imgW="2070000" imgH="203040" progId="Equation.DSMT4">
                  <p:embed/>
                  <p:pic>
                    <p:nvPicPr>
                      <p:cNvPr id="0" name=""/>
                      <p:cNvPicPr>
                        <a:picLocks noChangeAspect="1" noChangeArrowheads="1"/>
                      </p:cNvPicPr>
                      <p:nvPr/>
                    </p:nvPicPr>
                    <p:blipFill>
                      <a:blip r:embed="rId6"/>
                      <a:srcRect/>
                      <a:stretch>
                        <a:fillRect/>
                      </a:stretch>
                    </p:blipFill>
                    <p:spPr bwMode="auto">
                      <a:xfrm>
                        <a:off x="2041525" y="5407025"/>
                        <a:ext cx="46720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0218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6</a:t>
            </a:fld>
            <a:endParaRPr lang="en-US" dirty="0"/>
          </a:p>
        </p:txBody>
      </p:sp>
      <p:pic>
        <p:nvPicPr>
          <p:cNvPr id="198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4000"/>
            <a:ext cx="8648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3588738590"/>
              </p:ext>
            </p:extLst>
          </p:nvPr>
        </p:nvGraphicFramePr>
        <p:xfrm>
          <a:off x="2262188" y="414338"/>
          <a:ext cx="3925887" cy="974725"/>
        </p:xfrm>
        <a:graphic>
          <a:graphicData uri="http://schemas.openxmlformats.org/presentationml/2006/ole">
            <mc:AlternateContent xmlns:mc="http://schemas.openxmlformats.org/markup-compatibility/2006">
              <mc:Choice xmlns:v="urn:schemas-microsoft-com:vml" Requires="v">
                <p:oleObj name="Equation" r:id="rId4" imgW="1739880" imgH="431640" progId="Equation.DSMT4">
                  <p:embed/>
                </p:oleObj>
              </mc:Choice>
              <mc:Fallback>
                <p:oleObj name="Equation" r:id="rId4" imgW="1739880" imgH="431640" progId="Equation.DSMT4">
                  <p:embed/>
                  <p:pic>
                    <p:nvPicPr>
                      <p:cNvPr id="0" name="Object 4"/>
                      <p:cNvPicPr>
                        <a:picLocks noChangeAspect="1" noChangeArrowheads="1"/>
                      </p:cNvPicPr>
                      <p:nvPr/>
                    </p:nvPicPr>
                    <p:blipFill>
                      <a:blip r:embed="rId5"/>
                      <a:srcRect/>
                      <a:stretch>
                        <a:fillRect/>
                      </a:stretch>
                    </p:blipFill>
                    <p:spPr bwMode="auto">
                      <a:xfrm>
                        <a:off x="2262188" y="414338"/>
                        <a:ext cx="39258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5029200" y="5334000"/>
            <a:ext cx="1143000" cy="461665"/>
          </a:xfrm>
          <a:prstGeom prst="rect">
            <a:avLst/>
          </a:prstGeom>
          <a:noFill/>
        </p:spPr>
        <p:txBody>
          <a:bodyPr wrap="square" rtlCol="0">
            <a:spAutoFit/>
          </a:bodyPr>
          <a:lstStyle/>
          <a:p>
            <a:r>
              <a:rPr lang="en-US" sz="2400" b="1" i="1" dirty="0">
                <a:latin typeface="+mj-lt"/>
              </a:rPr>
              <a:t>x</a:t>
            </a:r>
          </a:p>
        </p:txBody>
      </p:sp>
      <p:graphicFrame>
        <p:nvGraphicFramePr>
          <p:cNvPr id="7" name="Object 6"/>
          <p:cNvGraphicFramePr>
            <a:graphicFrameLocks noChangeAspect="1"/>
          </p:cNvGraphicFramePr>
          <p:nvPr>
            <p:extLst>
              <p:ext uri="{D42A27DB-BD31-4B8C-83A1-F6EECF244321}">
                <p14:modId xmlns:p14="http://schemas.microsoft.com/office/powerpoint/2010/main" val="3109415744"/>
              </p:ext>
            </p:extLst>
          </p:nvPr>
        </p:nvGraphicFramePr>
        <p:xfrm>
          <a:off x="8094663" y="3459480"/>
          <a:ext cx="801687" cy="401637"/>
        </p:xfrm>
        <a:graphic>
          <a:graphicData uri="http://schemas.openxmlformats.org/presentationml/2006/ole">
            <mc:AlternateContent xmlns:mc="http://schemas.openxmlformats.org/markup-compatibility/2006">
              <mc:Choice xmlns:v="urn:schemas-microsoft-com:vml" Requires="v">
                <p:oleObj name="数式" r:id="rId6" imgW="355320" imgH="177480" progId="Equation.3">
                  <p:embed/>
                </p:oleObj>
              </mc:Choice>
              <mc:Fallback>
                <p:oleObj name="数式" r:id="rId6" imgW="355320" imgH="177480" progId="Equation.3">
                  <p:embed/>
                  <p:pic>
                    <p:nvPicPr>
                      <p:cNvPr id="0" name="Object 4"/>
                      <p:cNvPicPr>
                        <a:picLocks noChangeAspect="1" noChangeArrowheads="1"/>
                      </p:cNvPicPr>
                      <p:nvPr/>
                    </p:nvPicPr>
                    <p:blipFill>
                      <a:blip r:embed="rId7"/>
                      <a:srcRect/>
                      <a:stretch>
                        <a:fillRect/>
                      </a:stretch>
                    </p:blipFill>
                    <p:spPr bwMode="auto">
                      <a:xfrm>
                        <a:off x="8094663" y="3459480"/>
                        <a:ext cx="8016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82943024"/>
              </p:ext>
            </p:extLst>
          </p:nvPr>
        </p:nvGraphicFramePr>
        <p:xfrm>
          <a:off x="7391400" y="4495800"/>
          <a:ext cx="801687" cy="401637"/>
        </p:xfrm>
        <a:graphic>
          <a:graphicData uri="http://schemas.openxmlformats.org/presentationml/2006/ole">
            <mc:AlternateContent xmlns:mc="http://schemas.openxmlformats.org/markup-compatibility/2006">
              <mc:Choice xmlns:v="urn:schemas-microsoft-com:vml" Requires="v">
                <p:oleObj name="数式" r:id="rId8" imgW="355320" imgH="177480" progId="Equation.3">
                  <p:embed/>
                </p:oleObj>
              </mc:Choice>
              <mc:Fallback>
                <p:oleObj name="数式" r:id="rId8" imgW="355320" imgH="177480" progId="Equation.3">
                  <p:embed/>
                  <p:pic>
                    <p:nvPicPr>
                      <p:cNvPr id="0" name="Object 6"/>
                      <p:cNvPicPr>
                        <a:picLocks noChangeAspect="1" noChangeArrowheads="1"/>
                      </p:cNvPicPr>
                      <p:nvPr/>
                    </p:nvPicPr>
                    <p:blipFill>
                      <a:blip r:embed="rId9"/>
                      <a:srcRect/>
                      <a:stretch>
                        <a:fillRect/>
                      </a:stretch>
                    </p:blipFill>
                    <p:spPr bwMode="auto">
                      <a:xfrm>
                        <a:off x="7391400" y="4495800"/>
                        <a:ext cx="8016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16384465"/>
              </p:ext>
            </p:extLst>
          </p:nvPr>
        </p:nvGraphicFramePr>
        <p:xfrm>
          <a:off x="7543800" y="2057400"/>
          <a:ext cx="801687" cy="401637"/>
        </p:xfrm>
        <a:graphic>
          <a:graphicData uri="http://schemas.openxmlformats.org/presentationml/2006/ole">
            <mc:AlternateContent xmlns:mc="http://schemas.openxmlformats.org/markup-compatibility/2006">
              <mc:Choice xmlns:v="urn:schemas-microsoft-com:vml" Requires="v">
                <p:oleObj name="数式" r:id="rId10" imgW="355320" imgH="177480" progId="Equation.3">
                  <p:embed/>
                </p:oleObj>
              </mc:Choice>
              <mc:Fallback>
                <p:oleObj name="数式" r:id="rId10" imgW="355320" imgH="177480" progId="Equation.3">
                  <p:embed/>
                  <p:pic>
                    <p:nvPicPr>
                      <p:cNvPr id="0" name="Object 6"/>
                      <p:cNvPicPr>
                        <a:picLocks noChangeAspect="1" noChangeArrowheads="1"/>
                      </p:cNvPicPr>
                      <p:nvPr/>
                    </p:nvPicPr>
                    <p:blipFill>
                      <a:blip r:embed="rId11"/>
                      <a:srcRect/>
                      <a:stretch>
                        <a:fillRect/>
                      </a:stretch>
                    </p:blipFill>
                    <p:spPr bwMode="auto">
                      <a:xfrm>
                        <a:off x="7543800" y="2057400"/>
                        <a:ext cx="8016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153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7</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12054919"/>
              </p:ext>
            </p:extLst>
          </p:nvPr>
        </p:nvGraphicFramePr>
        <p:xfrm>
          <a:off x="609600" y="381000"/>
          <a:ext cx="5100637" cy="2524125"/>
        </p:xfrm>
        <a:graphic>
          <a:graphicData uri="http://schemas.openxmlformats.org/presentationml/2006/ole">
            <mc:AlternateContent xmlns:mc="http://schemas.openxmlformats.org/markup-compatibility/2006">
              <mc:Choice xmlns:v="urn:schemas-microsoft-com:vml" Requires="v">
                <p:oleObj name="数式" r:id="rId3" imgW="2260440" imgH="1117440" progId="Equation.3">
                  <p:embed/>
                </p:oleObj>
              </mc:Choice>
              <mc:Fallback>
                <p:oleObj name="数式" r:id="rId3" imgW="2260440" imgH="1117440" progId="Equation.3">
                  <p:embed/>
                  <p:pic>
                    <p:nvPicPr>
                      <p:cNvPr id="0" name=""/>
                      <p:cNvPicPr>
                        <a:picLocks noChangeAspect="1" noChangeArrowheads="1"/>
                      </p:cNvPicPr>
                      <p:nvPr/>
                    </p:nvPicPr>
                    <p:blipFill>
                      <a:blip r:embed="rId4"/>
                      <a:srcRect/>
                      <a:stretch>
                        <a:fillRect/>
                      </a:stretch>
                    </p:blipFill>
                    <p:spPr bwMode="auto">
                      <a:xfrm>
                        <a:off x="609600" y="381000"/>
                        <a:ext cx="51006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61998676"/>
              </p:ext>
            </p:extLst>
          </p:nvPr>
        </p:nvGraphicFramePr>
        <p:xfrm>
          <a:off x="552450" y="3124200"/>
          <a:ext cx="6475413" cy="2724150"/>
        </p:xfrm>
        <a:graphic>
          <a:graphicData uri="http://schemas.openxmlformats.org/presentationml/2006/ole">
            <mc:AlternateContent xmlns:mc="http://schemas.openxmlformats.org/markup-compatibility/2006">
              <mc:Choice xmlns:v="urn:schemas-microsoft-com:vml" Requires="v">
                <p:oleObj name="Equation" r:id="rId5" imgW="2869920" imgH="1206360" progId="Equation.DSMT4">
                  <p:embed/>
                </p:oleObj>
              </mc:Choice>
              <mc:Fallback>
                <p:oleObj name="Equation" r:id="rId5" imgW="2869920" imgH="1206360" progId="Equation.DSMT4">
                  <p:embed/>
                  <p:pic>
                    <p:nvPicPr>
                      <p:cNvPr id="0" name="Object 4"/>
                      <p:cNvPicPr>
                        <a:picLocks noChangeAspect="1" noChangeArrowheads="1"/>
                      </p:cNvPicPr>
                      <p:nvPr/>
                    </p:nvPicPr>
                    <p:blipFill>
                      <a:blip r:embed="rId6"/>
                      <a:srcRect/>
                      <a:stretch>
                        <a:fillRect/>
                      </a:stretch>
                    </p:blipFill>
                    <p:spPr bwMode="auto">
                      <a:xfrm>
                        <a:off x="552450" y="3124200"/>
                        <a:ext cx="64754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51993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8</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6066300"/>
              </p:ext>
            </p:extLst>
          </p:nvPr>
        </p:nvGraphicFramePr>
        <p:xfrm>
          <a:off x="381000" y="228600"/>
          <a:ext cx="4699000" cy="1033462"/>
        </p:xfrm>
        <a:graphic>
          <a:graphicData uri="http://schemas.openxmlformats.org/presentationml/2006/ole">
            <mc:AlternateContent xmlns:mc="http://schemas.openxmlformats.org/markup-compatibility/2006">
              <mc:Choice xmlns:v="urn:schemas-microsoft-com:vml" Requires="v">
                <p:oleObj name="数式" r:id="rId3" imgW="2082600" imgH="457200" progId="Equation.3">
                  <p:embed/>
                </p:oleObj>
              </mc:Choice>
              <mc:Fallback>
                <p:oleObj name="数式" r:id="rId3" imgW="2082600" imgH="457200" progId="Equation.3">
                  <p:embed/>
                  <p:pic>
                    <p:nvPicPr>
                      <p:cNvPr id="0" name=""/>
                      <p:cNvPicPr>
                        <a:picLocks noChangeAspect="1" noChangeArrowheads="1"/>
                      </p:cNvPicPr>
                      <p:nvPr/>
                    </p:nvPicPr>
                    <p:blipFill>
                      <a:blip r:embed="rId4"/>
                      <a:srcRect/>
                      <a:stretch>
                        <a:fillRect/>
                      </a:stretch>
                    </p:blipFill>
                    <p:spPr bwMode="auto">
                      <a:xfrm>
                        <a:off x="381000" y="228600"/>
                        <a:ext cx="46990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94006143"/>
              </p:ext>
            </p:extLst>
          </p:nvPr>
        </p:nvGraphicFramePr>
        <p:xfrm>
          <a:off x="304800" y="1371600"/>
          <a:ext cx="4556125" cy="2638425"/>
        </p:xfrm>
        <a:graphic>
          <a:graphicData uri="http://schemas.openxmlformats.org/presentationml/2006/ole">
            <mc:AlternateContent xmlns:mc="http://schemas.openxmlformats.org/markup-compatibility/2006">
              <mc:Choice xmlns:v="urn:schemas-microsoft-com:vml" Requires="v">
                <p:oleObj name="数式" r:id="rId5" imgW="2019240" imgH="1168200" progId="Equation.3">
                  <p:embed/>
                </p:oleObj>
              </mc:Choice>
              <mc:Fallback>
                <p:oleObj name="数式" r:id="rId5" imgW="2019240" imgH="1168200" progId="Equation.3">
                  <p:embed/>
                  <p:pic>
                    <p:nvPicPr>
                      <p:cNvPr id="0" name=""/>
                      <p:cNvPicPr>
                        <a:picLocks noChangeAspect="1" noChangeArrowheads="1"/>
                      </p:cNvPicPr>
                      <p:nvPr/>
                    </p:nvPicPr>
                    <p:blipFill>
                      <a:blip r:embed="rId6"/>
                      <a:srcRect/>
                      <a:stretch>
                        <a:fillRect/>
                      </a:stretch>
                    </p:blipFill>
                    <p:spPr bwMode="auto">
                      <a:xfrm>
                        <a:off x="304800" y="1371600"/>
                        <a:ext cx="45561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71109433"/>
              </p:ext>
            </p:extLst>
          </p:nvPr>
        </p:nvGraphicFramePr>
        <p:xfrm>
          <a:off x="5029200" y="849313"/>
          <a:ext cx="3895725" cy="1436687"/>
        </p:xfrm>
        <a:graphic>
          <a:graphicData uri="http://schemas.openxmlformats.org/presentationml/2006/ole">
            <mc:AlternateContent xmlns:mc="http://schemas.openxmlformats.org/markup-compatibility/2006">
              <mc:Choice xmlns:v="urn:schemas-microsoft-com:vml" Requires="v">
                <p:oleObj name="数式" r:id="rId7" imgW="1726920" imgH="634680" progId="Equation.3">
                  <p:embed/>
                </p:oleObj>
              </mc:Choice>
              <mc:Fallback>
                <p:oleObj name="数式" r:id="rId7" imgW="1726920" imgH="634680" progId="Equation.3">
                  <p:embed/>
                  <p:pic>
                    <p:nvPicPr>
                      <p:cNvPr id="0" name="Object 4"/>
                      <p:cNvPicPr>
                        <a:picLocks noChangeAspect="1" noChangeArrowheads="1"/>
                      </p:cNvPicPr>
                      <p:nvPr/>
                    </p:nvPicPr>
                    <p:blipFill>
                      <a:blip r:embed="rId8"/>
                      <a:srcRect/>
                      <a:stretch>
                        <a:fillRect/>
                      </a:stretch>
                    </p:blipFill>
                    <p:spPr bwMode="auto">
                      <a:xfrm>
                        <a:off x="5029200" y="849313"/>
                        <a:ext cx="389572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32033164"/>
              </p:ext>
            </p:extLst>
          </p:nvPr>
        </p:nvGraphicFramePr>
        <p:xfrm>
          <a:off x="5311775" y="2895600"/>
          <a:ext cx="3178175" cy="919162"/>
        </p:xfrm>
        <a:graphic>
          <a:graphicData uri="http://schemas.openxmlformats.org/presentationml/2006/ole">
            <mc:AlternateContent xmlns:mc="http://schemas.openxmlformats.org/markup-compatibility/2006">
              <mc:Choice xmlns:v="urn:schemas-microsoft-com:vml" Requires="v">
                <p:oleObj name="数式" r:id="rId9" imgW="1409400" imgH="406080" progId="Equation.3">
                  <p:embed/>
                </p:oleObj>
              </mc:Choice>
              <mc:Fallback>
                <p:oleObj name="数式" r:id="rId9" imgW="1409400" imgH="406080" progId="Equation.3">
                  <p:embed/>
                  <p:pic>
                    <p:nvPicPr>
                      <p:cNvPr id="0" name="Object 5"/>
                      <p:cNvPicPr>
                        <a:picLocks noChangeAspect="1" noChangeArrowheads="1"/>
                      </p:cNvPicPr>
                      <p:nvPr/>
                    </p:nvPicPr>
                    <p:blipFill>
                      <a:blip r:embed="rId10"/>
                      <a:srcRect/>
                      <a:stretch>
                        <a:fillRect/>
                      </a:stretch>
                    </p:blipFill>
                    <p:spPr bwMode="auto">
                      <a:xfrm>
                        <a:off x="5311775" y="2895600"/>
                        <a:ext cx="31781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89859787"/>
              </p:ext>
            </p:extLst>
          </p:nvPr>
        </p:nvGraphicFramePr>
        <p:xfrm>
          <a:off x="644525" y="4071938"/>
          <a:ext cx="8299450" cy="2328862"/>
        </p:xfrm>
        <a:graphic>
          <a:graphicData uri="http://schemas.openxmlformats.org/presentationml/2006/ole">
            <mc:AlternateContent xmlns:mc="http://schemas.openxmlformats.org/markup-compatibility/2006">
              <mc:Choice xmlns:v="urn:schemas-microsoft-com:vml" Requires="v">
                <p:oleObj name="Equation" r:id="rId11" imgW="6997680" imgH="1955520" progId="Equation.DSMT4">
                  <p:embed/>
                </p:oleObj>
              </mc:Choice>
              <mc:Fallback>
                <p:oleObj name="Equation" r:id="rId11" imgW="6997680" imgH="1955520" progId="Equation.DSMT4">
                  <p:embed/>
                  <p:pic>
                    <p:nvPicPr>
                      <p:cNvPr id="0" name="Object 7"/>
                      <p:cNvPicPr>
                        <a:picLocks noChangeAspect="1" noChangeArrowheads="1"/>
                      </p:cNvPicPr>
                      <p:nvPr/>
                    </p:nvPicPr>
                    <p:blipFill>
                      <a:blip r:embed="rId12"/>
                      <a:srcRect/>
                      <a:stretch>
                        <a:fillRect/>
                      </a:stretch>
                    </p:blipFill>
                    <p:spPr bwMode="auto">
                      <a:xfrm>
                        <a:off x="644525" y="4071938"/>
                        <a:ext cx="8299450" cy="232886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118233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10/09/2023</a:t>
            </a:r>
            <a:endParaRPr lang="en-US" dirty="0"/>
          </a:p>
        </p:txBody>
      </p:sp>
      <p:sp>
        <p:nvSpPr>
          <p:cNvPr id="3" name="Footer Placeholder 2"/>
          <p:cNvSpPr>
            <a:spLocks noGrp="1"/>
          </p:cNvSpPr>
          <p:nvPr>
            <p:ph type="ftr" sz="quarter" idx="11"/>
          </p:nvPr>
        </p:nvSpPr>
        <p:spPr/>
        <p:txBody>
          <a:bodyPr/>
          <a:lstStyle/>
          <a:p>
            <a:r>
              <a:rPr lang="en-US"/>
              <a:t>PHY 711  Fall 2023 -- Lecture 19</a:t>
            </a:r>
            <a:endParaRPr lang="en-US" dirty="0"/>
          </a:p>
        </p:txBody>
      </p:sp>
      <p:sp>
        <p:nvSpPr>
          <p:cNvPr id="4" name="Slide Number Placeholder 3"/>
          <p:cNvSpPr>
            <a:spLocks noGrp="1"/>
          </p:cNvSpPr>
          <p:nvPr>
            <p:ph type="sldNum" sz="quarter" idx="12"/>
          </p:nvPr>
        </p:nvSpPr>
        <p:spPr/>
        <p:txBody>
          <a:bodyPr/>
          <a:lstStyle/>
          <a:p>
            <a:fld id="{CE368B07-CEBF-4C80-90AF-53B34FA04CF3}" type="slidenum">
              <a:rPr lang="en-US" smtClean="0"/>
              <a:t>9</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5379510"/>
              </p:ext>
            </p:extLst>
          </p:nvPr>
        </p:nvGraphicFramePr>
        <p:xfrm>
          <a:off x="381000" y="228600"/>
          <a:ext cx="4699000" cy="1033462"/>
        </p:xfrm>
        <a:graphic>
          <a:graphicData uri="http://schemas.openxmlformats.org/presentationml/2006/ole">
            <mc:AlternateContent xmlns:mc="http://schemas.openxmlformats.org/markup-compatibility/2006">
              <mc:Choice xmlns:v="urn:schemas-microsoft-com:vml" Requires="v">
                <p:oleObj name="数式" r:id="rId3" imgW="2082600" imgH="457200" progId="Equation.3">
                  <p:embed/>
                </p:oleObj>
              </mc:Choice>
              <mc:Fallback>
                <p:oleObj name="数式" r:id="rId3" imgW="2082600" imgH="457200" progId="Equation.3">
                  <p:embed/>
                  <p:pic>
                    <p:nvPicPr>
                      <p:cNvPr id="0" name=""/>
                      <p:cNvPicPr>
                        <a:picLocks noChangeAspect="1" noChangeArrowheads="1"/>
                      </p:cNvPicPr>
                      <p:nvPr/>
                    </p:nvPicPr>
                    <p:blipFill>
                      <a:blip r:embed="rId4"/>
                      <a:srcRect/>
                      <a:stretch>
                        <a:fillRect/>
                      </a:stretch>
                    </p:blipFill>
                    <p:spPr bwMode="auto">
                      <a:xfrm>
                        <a:off x="381000" y="228600"/>
                        <a:ext cx="46990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92474801"/>
              </p:ext>
            </p:extLst>
          </p:nvPr>
        </p:nvGraphicFramePr>
        <p:xfrm>
          <a:off x="347663" y="2173288"/>
          <a:ext cx="4470400" cy="1033462"/>
        </p:xfrm>
        <a:graphic>
          <a:graphicData uri="http://schemas.openxmlformats.org/presentationml/2006/ole">
            <mc:AlternateContent xmlns:mc="http://schemas.openxmlformats.org/markup-compatibility/2006">
              <mc:Choice xmlns:v="urn:schemas-microsoft-com:vml" Requires="v">
                <p:oleObj name="Equation" r:id="rId5" imgW="1981080" imgH="457200" progId="Equation.DSMT4">
                  <p:embed/>
                </p:oleObj>
              </mc:Choice>
              <mc:Fallback>
                <p:oleObj name="Equation" r:id="rId5" imgW="1981080" imgH="457200" progId="Equation.DSMT4">
                  <p:embed/>
                  <p:pic>
                    <p:nvPicPr>
                      <p:cNvPr id="0" name=""/>
                      <p:cNvPicPr>
                        <a:picLocks noChangeAspect="1" noChangeArrowheads="1"/>
                      </p:cNvPicPr>
                      <p:nvPr/>
                    </p:nvPicPr>
                    <p:blipFill>
                      <a:blip r:embed="rId6"/>
                      <a:srcRect/>
                      <a:stretch>
                        <a:fillRect/>
                      </a:stretch>
                    </p:blipFill>
                    <p:spPr bwMode="auto">
                      <a:xfrm>
                        <a:off x="347663" y="2173288"/>
                        <a:ext cx="44704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56841164"/>
              </p:ext>
            </p:extLst>
          </p:nvPr>
        </p:nvGraphicFramePr>
        <p:xfrm>
          <a:off x="5029200" y="849313"/>
          <a:ext cx="3895725" cy="1436687"/>
        </p:xfrm>
        <a:graphic>
          <a:graphicData uri="http://schemas.openxmlformats.org/presentationml/2006/ole">
            <mc:AlternateContent xmlns:mc="http://schemas.openxmlformats.org/markup-compatibility/2006">
              <mc:Choice xmlns:v="urn:schemas-microsoft-com:vml" Requires="v">
                <p:oleObj name="数式" r:id="rId7" imgW="1726920" imgH="634680" progId="Equation.3">
                  <p:embed/>
                </p:oleObj>
              </mc:Choice>
              <mc:Fallback>
                <p:oleObj name="数式" r:id="rId7" imgW="1726920" imgH="634680" progId="Equation.3">
                  <p:embed/>
                  <p:pic>
                    <p:nvPicPr>
                      <p:cNvPr id="0" name=""/>
                      <p:cNvPicPr>
                        <a:picLocks noChangeAspect="1" noChangeArrowheads="1"/>
                      </p:cNvPicPr>
                      <p:nvPr/>
                    </p:nvPicPr>
                    <p:blipFill>
                      <a:blip r:embed="rId8"/>
                      <a:srcRect/>
                      <a:stretch>
                        <a:fillRect/>
                      </a:stretch>
                    </p:blipFill>
                    <p:spPr bwMode="auto">
                      <a:xfrm>
                        <a:off x="5029200" y="849313"/>
                        <a:ext cx="389572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14876176"/>
              </p:ext>
            </p:extLst>
          </p:nvPr>
        </p:nvGraphicFramePr>
        <p:xfrm>
          <a:off x="304800" y="3505200"/>
          <a:ext cx="8704817" cy="2582863"/>
        </p:xfrm>
        <a:graphic>
          <a:graphicData uri="http://schemas.openxmlformats.org/presentationml/2006/ole">
            <mc:AlternateContent xmlns:mc="http://schemas.openxmlformats.org/markup-compatibility/2006">
              <mc:Choice xmlns:v="urn:schemas-microsoft-com:vml" Requires="v">
                <p:oleObj name="Equation" r:id="rId9" imgW="6997680" imgH="2070000" progId="Equation.DSMT4">
                  <p:embed/>
                </p:oleObj>
              </mc:Choice>
              <mc:Fallback>
                <p:oleObj name="Equation" r:id="rId9" imgW="6997680" imgH="2070000" progId="Equation.DSMT4">
                  <p:embed/>
                  <p:pic>
                    <p:nvPicPr>
                      <p:cNvPr id="0" name=""/>
                      <p:cNvPicPr>
                        <a:picLocks noChangeAspect="1" noChangeArrowheads="1"/>
                      </p:cNvPicPr>
                      <p:nvPr/>
                    </p:nvPicPr>
                    <p:blipFill>
                      <a:blip r:embed="rId10"/>
                      <a:srcRect/>
                      <a:stretch>
                        <a:fillRect/>
                      </a:stretch>
                    </p:blipFill>
                    <p:spPr bwMode="auto">
                      <a:xfrm>
                        <a:off x="304800" y="3505200"/>
                        <a:ext cx="8704817" cy="258286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45534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400" dirty="0"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15724</TotalTime>
  <Words>900</Words>
  <Application>Microsoft Office PowerPoint</Application>
  <PresentationFormat>On-screen Show (4:3)</PresentationFormat>
  <Paragraphs>187</Paragraphs>
  <Slides>28</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5" baseType="lpstr">
      <vt:lpstr>Arial</vt:lpstr>
      <vt:lpstr>Calibri</vt:lpstr>
      <vt:lpstr>Symbol</vt:lpstr>
      <vt:lpstr>Wingdings</vt:lpstr>
      <vt:lpstr>Office Theme</vt:lpstr>
      <vt:lpstr>Equation</vt:lpstr>
      <vt:lpstr>数式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WFU2011</dc:creator>
  <cp:lastModifiedBy>Holzwarth, Natalie</cp:lastModifiedBy>
  <cp:revision>719</cp:revision>
  <cp:lastPrinted>2021-09-30T05:34:21Z</cp:lastPrinted>
  <dcterms:created xsi:type="dcterms:W3CDTF">2012-01-10T18:32:24Z</dcterms:created>
  <dcterms:modified xsi:type="dcterms:W3CDTF">2024-10-08T20:30:34Z</dcterms:modified>
</cp:coreProperties>
</file>