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36"/>
  </p:notesMasterIdLst>
  <p:handoutMasterIdLst>
    <p:handoutMasterId r:id="rId37"/>
  </p:handoutMasterIdLst>
  <p:sldIdLst>
    <p:sldId id="296" r:id="rId4"/>
    <p:sldId id="394" r:id="rId5"/>
    <p:sldId id="416" r:id="rId6"/>
    <p:sldId id="425" r:id="rId7"/>
    <p:sldId id="426" r:id="rId8"/>
    <p:sldId id="429" r:id="rId9"/>
    <p:sldId id="427" r:id="rId10"/>
    <p:sldId id="428" r:id="rId11"/>
    <p:sldId id="430" r:id="rId12"/>
    <p:sldId id="431" r:id="rId13"/>
    <p:sldId id="432" r:id="rId14"/>
    <p:sldId id="433" r:id="rId15"/>
    <p:sldId id="434" r:id="rId16"/>
    <p:sldId id="398" r:id="rId17"/>
    <p:sldId id="399" r:id="rId18"/>
    <p:sldId id="400" r:id="rId19"/>
    <p:sldId id="401" r:id="rId20"/>
    <p:sldId id="423" r:id="rId21"/>
    <p:sldId id="417" r:id="rId22"/>
    <p:sldId id="418" r:id="rId23"/>
    <p:sldId id="419" r:id="rId24"/>
    <p:sldId id="402" r:id="rId25"/>
    <p:sldId id="420" r:id="rId26"/>
    <p:sldId id="435" r:id="rId27"/>
    <p:sldId id="436" r:id="rId28"/>
    <p:sldId id="437" r:id="rId29"/>
    <p:sldId id="438" r:id="rId30"/>
    <p:sldId id="439" r:id="rId31"/>
    <p:sldId id="440" r:id="rId32"/>
    <p:sldId id="441" r:id="rId33"/>
    <p:sldId id="442" r:id="rId34"/>
    <p:sldId id="443" r:id="rId35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3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6" autoAdjust="0"/>
    <p:restoredTop sz="84294" autoAdjust="0"/>
  </p:normalViewPr>
  <p:slideViewPr>
    <p:cSldViewPr>
      <p:cViewPr>
        <p:scale>
          <a:sx n="83" d="100"/>
          <a:sy n="83" d="100"/>
        </p:scale>
        <p:origin x="720" y="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8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170238" cy="479425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6" y="1"/>
            <a:ext cx="3170238" cy="479425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r">
              <a:defRPr sz="1200"/>
            </a:lvl1pPr>
          </a:lstStyle>
          <a:p>
            <a:fld id="{8194727C-8B30-4386-9703-61EF7B04C9A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20189"/>
            <a:ext cx="3170238" cy="479425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6" y="9120189"/>
            <a:ext cx="3170238" cy="479425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r">
              <a:defRPr sz="1200"/>
            </a:lvl1pPr>
          </a:lstStyle>
          <a:p>
            <a:fld id="{7E357BCF-F272-4C79-9BBA-DF21EFA30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87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6648" tIns="48325" rIns="96648" bIns="48325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0060"/>
          </a:xfrm>
          <a:prstGeom prst="rect">
            <a:avLst/>
          </a:prstGeom>
        </p:spPr>
        <p:txBody>
          <a:bodyPr vert="horz" lIns="96648" tIns="48325" rIns="96648" bIns="48325" rtlCol="0"/>
          <a:lstStyle>
            <a:lvl1pPr algn="r">
              <a:defRPr sz="1300"/>
            </a:lvl1pPr>
          </a:lstStyle>
          <a:p>
            <a:fld id="{AC5D2E9F-93AF-4192-9362-BE5EFDABCE46}" type="datetimeFigureOut">
              <a:rPr lang="en-US" smtClean="0"/>
              <a:t>10/10/2024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8" tIns="48325" rIns="96648" bIns="4832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vert="horz" lIns="96648" tIns="48325" rIns="96648" bIns="4832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0060"/>
          </a:xfrm>
          <a:prstGeom prst="rect">
            <a:avLst/>
          </a:prstGeom>
        </p:spPr>
        <p:txBody>
          <a:bodyPr vert="horz" lIns="96648" tIns="48325" rIns="96648" bIns="48325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0060"/>
          </a:xfrm>
          <a:prstGeom prst="rect">
            <a:avLst/>
          </a:prstGeom>
        </p:spPr>
        <p:txBody>
          <a:bodyPr vert="horz" lIns="96648" tIns="48325" rIns="96648" bIns="48325" rtlCol="0" anchor="b"/>
          <a:lstStyle>
            <a:lvl1pPr algn="r">
              <a:defRPr sz="1300"/>
            </a:lvl1pPr>
          </a:lstStyle>
          <a:p>
            <a:fld id="{615B37F0-B5B5-4873-843A-F6B8A32A0D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160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lecture, we follow the textbook to use the example of the one-dimensional wave equation to discuss ordinary differential equations more generally and develop some solution methods.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61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now, we will focus on eigenvalues of the homogeneous equations.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112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eigenfunctions of these equations have very useful properties such as completeness.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8121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Orthogonality of eigenfunctions.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7839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Orthogonality continued.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0962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Orthogonality continued.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9328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Notion of completeness.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8467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Notion of completeness and practical applications.      Next time, we will extend this idea of completeness to develop </a:t>
            </a:r>
            <a:r>
              <a:rPr lang="en-US"/>
              <a:t>important relationships.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110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Notion of completeness and practical applications.      Next time, we will extend this idea of completeness to develop </a:t>
            </a:r>
            <a:r>
              <a:rPr lang="en-US"/>
              <a:t>important relationships.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3543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General properties.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8710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Comment on the Raleigh-Ritz approximation for the lowest eigenvalues.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730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Expected schedule for the next weeks…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086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Proof of the  Rayleigh-Ritz theorem.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4668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of example from last lecture.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1206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example.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5818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case, the minimization process yield’s the exact answer.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09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of wave equation.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920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method by </a:t>
            </a:r>
            <a:r>
              <a:rPr lang="en-US" dirty="0" err="1"/>
              <a:t>D’Alembert</a:t>
            </a:r>
            <a:r>
              <a:rPr lang="en-US" dirty="0"/>
              <a:t> is based on the special property of the wave equation.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366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D’Alembert’s</a:t>
            </a:r>
            <a:r>
              <a:rPr lang="en-US" dirty="0"/>
              <a:t> method continued.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717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example.    (Use slide show to see animation.)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632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example.   Use slide show to see animation.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26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Generalization of the wave equation.   Equations in this class are separable in the time variables and the spatial variable satisfies  a generalized eigenvalue problem of this form.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704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sometimes want to generalize even further with an “inhomogeneous” term such as an applied force.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828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254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15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88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65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/>
            </a:lvl1pPr>
          </a:lstStyle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 b="1"/>
            </a:lvl1pPr>
          </a:lstStyle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="1"/>
            </a:lvl1pPr>
          </a:lstStyle>
          <a:p>
            <a:fld id="{CE368B07-CEBF-4C80-90AF-53B34FA04C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65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85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83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22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16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/>
            </a:lvl1pPr>
          </a:lstStyle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 b="1"/>
            </a:lvl1pPr>
          </a:lstStyle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="1"/>
            </a:lvl1pPr>
          </a:lstStyle>
          <a:p>
            <a:fld id="{CE368B07-CEBF-4C80-90AF-53B34FA04C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6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50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244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7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7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7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24.wmf"/><Relationship Id="rId4" Type="http://schemas.openxmlformats.org/officeDocument/2006/relationships/image" Target="../media/image21.wmf"/><Relationship Id="rId9" Type="http://schemas.openxmlformats.org/officeDocument/2006/relationships/oleObject" Target="../embeddings/oleObject20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28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8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31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30.bin"/><Relationship Id="rId10" Type="http://schemas.openxmlformats.org/officeDocument/2006/relationships/image" Target="../media/image35.wmf"/><Relationship Id="rId4" Type="http://schemas.openxmlformats.org/officeDocument/2006/relationships/image" Target="../media/image33.wmf"/><Relationship Id="rId9" Type="http://schemas.openxmlformats.org/officeDocument/2006/relationships/oleObject" Target="../embeddings/oleObject32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5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wmf"/><Relationship Id="rId11" Type="http://schemas.openxmlformats.org/officeDocument/2006/relationships/image" Target="../media/image39.wmf"/><Relationship Id="rId5" Type="http://schemas.openxmlformats.org/officeDocument/2006/relationships/oleObject" Target="../embeddings/oleObject34.bin"/><Relationship Id="rId10" Type="http://schemas.openxmlformats.org/officeDocument/2006/relationships/oleObject" Target="../embeddings/oleObject37.bin"/><Relationship Id="rId4" Type="http://schemas.openxmlformats.org/officeDocument/2006/relationships/image" Target="../media/image36.wmf"/><Relationship Id="rId9" Type="http://schemas.openxmlformats.org/officeDocument/2006/relationships/oleObject" Target="../embeddings/oleObject36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oleObject" Target="../embeddings/oleObject38.bin"/><Relationship Id="rId7" Type="http://schemas.openxmlformats.org/officeDocument/2006/relationships/oleObject" Target="../embeddings/oleObject40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39.bin"/><Relationship Id="rId10" Type="http://schemas.openxmlformats.org/officeDocument/2006/relationships/image" Target="../media/image43.wmf"/><Relationship Id="rId4" Type="http://schemas.openxmlformats.org/officeDocument/2006/relationships/image" Target="../media/image40.wmf"/><Relationship Id="rId9" Type="http://schemas.openxmlformats.org/officeDocument/2006/relationships/oleObject" Target="../embeddings/oleObject41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7" Type="http://schemas.openxmlformats.org/officeDocument/2006/relationships/image" Target="../media/image47.png"/><Relationship Id="rId2" Type="http://schemas.openxmlformats.org/officeDocument/2006/relationships/oleObject" Target="../embeddings/oleObject42.bin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wmf"/><Relationship Id="rId4" Type="http://schemas.openxmlformats.org/officeDocument/2006/relationships/oleObject" Target="../embeddings/oleObject43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oleObject" Target="../embeddings/oleObject44.bin"/><Relationship Id="rId7" Type="http://schemas.openxmlformats.org/officeDocument/2006/relationships/oleObject" Target="../embeddings/oleObject46.bin"/><Relationship Id="rId12" Type="http://schemas.openxmlformats.org/officeDocument/2006/relationships/image" Target="../media/image51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wmf"/><Relationship Id="rId11" Type="http://schemas.openxmlformats.org/officeDocument/2006/relationships/oleObject" Target="../embeddings/oleObject48.bin"/><Relationship Id="rId5" Type="http://schemas.openxmlformats.org/officeDocument/2006/relationships/oleObject" Target="../embeddings/oleObject45.bin"/><Relationship Id="rId10" Type="http://schemas.openxmlformats.org/officeDocument/2006/relationships/image" Target="../media/image50.wmf"/><Relationship Id="rId4" Type="http://schemas.openxmlformats.org/officeDocument/2006/relationships/image" Target="../media/image36.wmf"/><Relationship Id="rId9" Type="http://schemas.openxmlformats.org/officeDocument/2006/relationships/oleObject" Target="../embeddings/oleObject47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1.bin"/><Relationship Id="rId13" Type="http://schemas.openxmlformats.org/officeDocument/2006/relationships/image" Target="../media/image56.wmf"/><Relationship Id="rId18" Type="http://schemas.openxmlformats.org/officeDocument/2006/relationships/oleObject" Target="../embeddings/oleObject56.bin"/><Relationship Id="rId3" Type="http://schemas.openxmlformats.org/officeDocument/2006/relationships/oleObject" Target="../embeddings/oleObject49.bin"/><Relationship Id="rId7" Type="http://schemas.openxmlformats.org/officeDocument/2006/relationships/image" Target="../media/image36.wmf"/><Relationship Id="rId12" Type="http://schemas.openxmlformats.org/officeDocument/2006/relationships/oleObject" Target="../embeddings/oleObject53.bin"/><Relationship Id="rId17" Type="http://schemas.openxmlformats.org/officeDocument/2006/relationships/image" Target="../media/image58.wmf"/><Relationship Id="rId2" Type="http://schemas.openxmlformats.org/officeDocument/2006/relationships/notesSlide" Target="../notesSlides/notesSlide22.xml"/><Relationship Id="rId16" Type="http://schemas.openxmlformats.org/officeDocument/2006/relationships/oleObject" Target="../embeddings/oleObject55.bin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50.bin"/><Relationship Id="rId11" Type="http://schemas.openxmlformats.org/officeDocument/2006/relationships/image" Target="../media/image55.wmf"/><Relationship Id="rId5" Type="http://schemas.openxmlformats.org/officeDocument/2006/relationships/image" Target="../media/image54.png"/><Relationship Id="rId15" Type="http://schemas.openxmlformats.org/officeDocument/2006/relationships/image" Target="../media/image57.wmf"/><Relationship Id="rId10" Type="http://schemas.openxmlformats.org/officeDocument/2006/relationships/oleObject" Target="../embeddings/oleObject52.bin"/><Relationship Id="rId19" Type="http://schemas.openxmlformats.org/officeDocument/2006/relationships/image" Target="../media/image59.wmf"/><Relationship Id="rId4" Type="http://schemas.openxmlformats.org/officeDocument/2006/relationships/image" Target="../media/image53.wmf"/><Relationship Id="rId9" Type="http://schemas.openxmlformats.org/officeDocument/2006/relationships/image" Target="../media/image48.wmf"/><Relationship Id="rId14" Type="http://schemas.openxmlformats.org/officeDocument/2006/relationships/oleObject" Target="../embeddings/oleObject54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oleObject" Target="../embeddings/oleObject57.bin"/><Relationship Id="rId7" Type="http://schemas.openxmlformats.org/officeDocument/2006/relationships/oleObject" Target="../embeddings/oleObject59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58.bin"/><Relationship Id="rId4" Type="http://schemas.openxmlformats.org/officeDocument/2006/relationships/image" Target="../media/image48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gif"/><Relationship Id="rId4" Type="http://schemas.openxmlformats.org/officeDocument/2006/relationships/image" Target="../media/image7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09600"/>
            <a:ext cx="8915399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PHY 711 Classical Mechanics and Mathematical Methods</a:t>
            </a:r>
          </a:p>
          <a:p>
            <a:pPr algn="ctr"/>
            <a:r>
              <a:rPr lang="en-US" sz="3200" b="1" dirty="0"/>
              <a:t>10-10:50 AM  MWF in Olin 103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Lecture 21 – Chap. 7 (F&amp;W) </a:t>
            </a:r>
            <a:endParaRPr lang="en-US" sz="3200" b="1" dirty="0">
              <a:solidFill>
                <a:schemeClr val="folHlink"/>
              </a:solidFill>
            </a:endParaRPr>
          </a:p>
          <a:p>
            <a:pPr marL="457200" lvl="2" algn="ctr">
              <a:spcBef>
                <a:spcPct val="50000"/>
              </a:spcBef>
            </a:pPr>
            <a:r>
              <a:rPr lang="en-US" sz="3200" b="1" dirty="0">
                <a:solidFill>
                  <a:schemeClr val="folHlink"/>
                </a:solidFill>
              </a:rPr>
              <a:t>Ordinary and partial differential equations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</a:rPr>
              <a:t>The wave equation – traveling wave solutions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</a:rPr>
              <a:t>The wave equation – standing wave solutions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</a:rPr>
              <a:t>The Sturm-Liouville equation</a:t>
            </a:r>
          </a:p>
        </p:txBody>
      </p:sp>
    </p:spTree>
    <p:extLst>
      <p:ext uri="{BB962C8B-B14F-4D97-AF65-F5344CB8AC3E}">
        <p14:creationId xmlns:p14="http://schemas.microsoft.com/office/powerpoint/2010/main" val="3799874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B0EC27-162A-0B28-F239-28EF478CD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1F1080-83E9-553D-5FA2-7C769C6ED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64921D-3F4D-CDD6-BEC5-A39BCDDF7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3D99C19-1A55-9DB7-7435-FA407DA2FE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3590633"/>
              </p:ext>
            </p:extLst>
          </p:nvPr>
        </p:nvGraphicFramePr>
        <p:xfrm>
          <a:off x="158750" y="609600"/>
          <a:ext cx="8896350" cy="5224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457520" imgH="2616120" progId="Equation.DSMT4">
                  <p:embed/>
                </p:oleObj>
              </mc:Choice>
              <mc:Fallback>
                <p:oleObj name="Equation" r:id="rId2" imgW="4457520" imgH="261612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DEDC694-912C-8840-2323-DB264E4FB5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8750" y="609600"/>
                        <a:ext cx="8896350" cy="5224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9976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BA950B-5ABA-FF0A-D38D-850DDED46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5A5139-E695-009E-6AE4-846C01B3E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64B744-7106-BE59-E9EA-BB8AB3941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69B329-F4C5-8DAF-9665-1A5784786731}"/>
              </a:ext>
            </a:extLst>
          </p:cNvPr>
          <p:cNvSpPr txBox="1"/>
          <p:nvPr/>
        </p:nvSpPr>
        <p:spPr>
          <a:xfrm>
            <a:off x="228600" y="533400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It is often the case, there are boundary values specified for</a:t>
            </a:r>
          </a:p>
          <a:p>
            <a:r>
              <a:rPr lang="en-US" sz="2400" i="1" dirty="0">
                <a:latin typeface="+mj-lt"/>
              </a:rPr>
              <a:t>X(x).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F6F463A-B0F8-3CAB-7395-17A35532B3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4285267"/>
              </p:ext>
            </p:extLst>
          </p:nvPr>
        </p:nvGraphicFramePr>
        <p:xfrm>
          <a:off x="260350" y="2667000"/>
          <a:ext cx="8502650" cy="2936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898800" imgH="1346040" progId="Equation.DSMT4">
                  <p:embed/>
                </p:oleObj>
              </mc:Choice>
              <mc:Fallback>
                <p:oleObj name="Equation" r:id="rId2" imgW="3898800" imgH="1346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0350" y="2667000"/>
                        <a:ext cx="8502650" cy="29366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DABDB601-E715-921A-74B6-0D0348D58C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451635"/>
              </p:ext>
            </p:extLst>
          </p:nvPr>
        </p:nvGraphicFramePr>
        <p:xfrm>
          <a:off x="304801" y="1364397"/>
          <a:ext cx="5867400" cy="952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425680" imgH="393480" progId="Equation.DSMT4">
                  <p:embed/>
                </p:oleObj>
              </mc:Choice>
              <mc:Fallback>
                <p:oleObj name="Equation" r:id="rId4" imgW="24256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4801" y="1364397"/>
                        <a:ext cx="5867400" cy="9523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2026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3BF38A-DC9A-07CD-BEB3-788AD4060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73839A-D9E1-4E85-FB40-ECE8D5420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A6735-695D-878C-42A9-826DA50BE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12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67F09F5-3A92-FC4A-8586-25884110DE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9861536"/>
              </p:ext>
            </p:extLst>
          </p:nvPr>
        </p:nvGraphicFramePr>
        <p:xfrm>
          <a:off x="2870200" y="0"/>
          <a:ext cx="5816600" cy="116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158920" imgH="431640" progId="Equation.DSMT4">
                  <p:embed/>
                </p:oleObj>
              </mc:Choice>
              <mc:Fallback>
                <p:oleObj name="Equation" r:id="rId2" imgW="2158920" imgH="43164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F6F463A-B0F8-3CAB-7395-17A35532B3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70200" y="0"/>
                        <a:ext cx="5816600" cy="1163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E8B7852-BF5D-943B-B434-7842BCEFB926}"/>
              </a:ext>
            </a:extLst>
          </p:cNvPr>
          <p:cNvSpPr txBox="1"/>
          <p:nvPr/>
        </p:nvSpPr>
        <p:spPr>
          <a:xfrm>
            <a:off x="152400" y="304800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Standing wave --</a:t>
            </a:r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D3E58A00-5F6E-6090-147F-125EE23C7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67858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80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C9947C-7935-960C-5F28-F2BE1E85F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1639D9-1F0A-2DD7-64E1-37017D00E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627A4E-328F-F92A-159F-B81830DA1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740147-4882-54EA-803D-6BA2FE7341A9}"/>
              </a:ext>
            </a:extLst>
          </p:cNvPr>
          <p:cNvSpPr txBox="1"/>
          <p:nvPr/>
        </p:nvSpPr>
        <p:spPr>
          <a:xfrm>
            <a:off x="304800" y="457200"/>
            <a:ext cx="822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How are the traveling wave and standing wave solutions to the wave equations related?</a:t>
            </a:r>
          </a:p>
          <a:p>
            <a:endParaRPr lang="en-US" sz="2400" dirty="0">
              <a:latin typeface="+mj-lt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dirty="0">
                <a:latin typeface="+mj-lt"/>
              </a:rPr>
              <a:t>They are exactly the same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dirty="0">
                <a:latin typeface="+mj-lt"/>
              </a:rPr>
              <a:t>They are not related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dirty="0">
                <a:latin typeface="+mj-lt"/>
              </a:rPr>
              <a:t>???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0D25889A-F813-5F21-8F04-A75809F556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7976886"/>
              </p:ext>
            </p:extLst>
          </p:nvPr>
        </p:nvGraphicFramePr>
        <p:xfrm>
          <a:off x="457200" y="3900290"/>
          <a:ext cx="8161338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568680" imgH="431640" progId="Equation.DSMT4">
                  <p:embed/>
                </p:oleObj>
              </mc:Choice>
              <mc:Fallback>
                <p:oleObj name="Equation" r:id="rId2" imgW="35686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7200" y="3900290"/>
                        <a:ext cx="8161338" cy="987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E8395CD-7EAC-B05F-4159-ECBC3629F194}"/>
              </a:ext>
            </a:extLst>
          </p:cNvPr>
          <p:cNvSpPr txBox="1"/>
          <p:nvPr/>
        </p:nvSpPr>
        <p:spPr>
          <a:xfrm>
            <a:off x="304800" y="3348931"/>
            <a:ext cx="7417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More general solution with boundaries at </a:t>
            </a:r>
            <a:r>
              <a:rPr lang="en-US" sz="2400" i="1" dirty="0">
                <a:latin typeface="+mj-lt"/>
              </a:rPr>
              <a:t>x=0,a </a:t>
            </a:r>
            <a:r>
              <a:rPr lang="en-US" sz="2400" dirty="0">
                <a:latin typeface="+mj-lt"/>
              </a:rPr>
              <a:t>:</a:t>
            </a:r>
            <a:r>
              <a:rPr lang="en-US" sz="2400" i="1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4213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66800" y="5352780"/>
            <a:ext cx="6019800" cy="9861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5964254"/>
              </p:ext>
            </p:extLst>
          </p:nvPr>
        </p:nvGraphicFramePr>
        <p:xfrm>
          <a:off x="152400" y="819150"/>
          <a:ext cx="8712200" cy="552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311880" imgH="4000320" progId="Equation.DSMT4">
                  <p:embed/>
                </p:oleObj>
              </mc:Choice>
              <mc:Fallback>
                <p:oleObj name="Equation" r:id="rId3" imgW="6311880" imgH="400032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819150"/>
                        <a:ext cx="8712200" cy="5529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152400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The wave equation and related linear PDE’s</a:t>
            </a:r>
          </a:p>
        </p:txBody>
      </p:sp>
    </p:spTree>
    <p:extLst>
      <p:ext uri="{BB962C8B-B14F-4D97-AF65-F5344CB8AC3E}">
        <p14:creationId xmlns:p14="http://schemas.microsoft.com/office/powerpoint/2010/main" val="2979898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609600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Linear second-order ordinary differential equations</a:t>
            </a:r>
          </a:p>
          <a:p>
            <a:r>
              <a:rPr lang="en-US" sz="2400" dirty="0">
                <a:latin typeface="+mj-lt"/>
              </a:rPr>
              <a:t>Sturm-</a:t>
            </a:r>
            <a:r>
              <a:rPr lang="en-US" sz="2400" dirty="0" err="1">
                <a:latin typeface="+mj-lt"/>
              </a:rPr>
              <a:t>Liouville</a:t>
            </a:r>
            <a:r>
              <a:rPr lang="en-US" sz="2400" dirty="0">
                <a:latin typeface="+mj-lt"/>
              </a:rPr>
              <a:t> equations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7037947"/>
              </p:ext>
            </p:extLst>
          </p:nvPr>
        </p:nvGraphicFramePr>
        <p:xfrm>
          <a:off x="365161" y="1676400"/>
          <a:ext cx="8321639" cy="820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324480" imgH="622080" progId="Equation.DSMT4">
                  <p:embed/>
                </p:oleObj>
              </mc:Choice>
              <mc:Fallback>
                <p:oleObj name="Equation" r:id="rId3" imgW="6324480" imgH="62208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61" y="1676400"/>
                        <a:ext cx="8321639" cy="8201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Up Arrow 6"/>
          <p:cNvSpPr/>
          <p:nvPr/>
        </p:nvSpPr>
        <p:spPr>
          <a:xfrm rot="19208604">
            <a:off x="4732708" y="2241269"/>
            <a:ext cx="381000" cy="990600"/>
          </a:xfrm>
          <a:prstGeom prst="upArrow">
            <a:avLst/>
          </a:prstGeom>
          <a:solidFill>
            <a:srgbClr val="DA3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 rot="20786836">
            <a:off x="5509868" y="2202855"/>
            <a:ext cx="381000" cy="990600"/>
          </a:xfrm>
          <a:prstGeom prst="upArrow">
            <a:avLst/>
          </a:prstGeom>
          <a:solidFill>
            <a:srgbClr val="DA3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 rot="2339108">
            <a:off x="6162609" y="2224157"/>
            <a:ext cx="381000" cy="990600"/>
          </a:xfrm>
          <a:prstGeom prst="upArrow">
            <a:avLst/>
          </a:prstGeom>
          <a:solidFill>
            <a:srgbClr val="DA3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 rot="21379204">
            <a:off x="8271236" y="2237066"/>
            <a:ext cx="381000" cy="990600"/>
          </a:xfrm>
          <a:prstGeom prst="upArrow">
            <a:avLst/>
          </a:prstGeom>
          <a:solidFill>
            <a:srgbClr val="DA3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853719" y="3224305"/>
            <a:ext cx="121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applied force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52499" y="3352800"/>
            <a:ext cx="2310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given functions</a:t>
            </a:r>
          </a:p>
        </p:txBody>
      </p:sp>
      <p:sp>
        <p:nvSpPr>
          <p:cNvPr id="13" name="Up Arrow 12"/>
          <p:cNvSpPr/>
          <p:nvPr/>
        </p:nvSpPr>
        <p:spPr>
          <a:xfrm>
            <a:off x="7178294" y="2270800"/>
            <a:ext cx="381000" cy="2148799"/>
          </a:xfrm>
          <a:prstGeom prst="upArrow">
            <a:avLst/>
          </a:prstGeom>
          <a:solidFill>
            <a:srgbClr val="DA3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400800" y="434340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solution to be determined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5161" y="5562600"/>
            <a:ext cx="719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Homogenous problem:  </a:t>
            </a:r>
            <a:r>
              <a:rPr lang="en-US" sz="2400" i="1" dirty="0">
                <a:latin typeface="+mj-lt"/>
              </a:rPr>
              <a:t>F(x)=0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9D3E69-E216-4CBE-939C-B6D222B6596C}"/>
              </a:ext>
            </a:extLst>
          </p:cNvPr>
          <p:cNvSpPr txBox="1"/>
          <p:nvPr/>
        </p:nvSpPr>
        <p:spPr>
          <a:xfrm>
            <a:off x="198963" y="4220127"/>
            <a:ext cx="40127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When applicable, it is assumed that the form of the applied force is known.</a:t>
            </a:r>
          </a:p>
        </p:txBody>
      </p:sp>
    </p:spTree>
    <p:extLst>
      <p:ext uri="{BB962C8B-B14F-4D97-AF65-F5344CB8AC3E}">
        <p14:creationId xmlns:p14="http://schemas.microsoft.com/office/powerpoint/2010/main" val="1136484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3048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Examples of Sturm-</a:t>
            </a:r>
            <a:r>
              <a:rPr lang="en-US" sz="2400" dirty="0" err="1">
                <a:latin typeface="+mj-lt"/>
              </a:rPr>
              <a:t>Liouville</a:t>
            </a:r>
            <a:r>
              <a:rPr lang="en-US" sz="2400" dirty="0">
                <a:latin typeface="+mj-lt"/>
              </a:rPr>
              <a:t> eigenvalue equations --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545023"/>
              </p:ext>
            </p:extLst>
          </p:nvPr>
        </p:nvGraphicFramePr>
        <p:xfrm>
          <a:off x="346075" y="974725"/>
          <a:ext cx="8607425" cy="4906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540480" imgH="3720960" progId="Equation.DSMT4">
                  <p:embed/>
                </p:oleObj>
              </mc:Choice>
              <mc:Fallback>
                <p:oleObj name="Equation" r:id="rId3" imgW="6540480" imgH="372096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075" y="974725"/>
                        <a:ext cx="8607425" cy="4906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1658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76200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Solution methods  of Sturm-</a:t>
            </a:r>
            <a:r>
              <a:rPr lang="en-US" sz="2400" dirty="0" err="1">
                <a:latin typeface="+mj-lt"/>
              </a:rPr>
              <a:t>Liouville</a:t>
            </a:r>
            <a:r>
              <a:rPr lang="en-US" sz="2400" dirty="0">
                <a:latin typeface="+mj-lt"/>
              </a:rPr>
              <a:t> equations  (assume all functions and constants are real):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5964795"/>
              </p:ext>
            </p:extLst>
          </p:nvPr>
        </p:nvGraphicFramePr>
        <p:xfrm>
          <a:off x="389731" y="652003"/>
          <a:ext cx="8364538" cy="3157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4178160" imgH="1574640" progId="Equation.3">
                  <p:embed/>
                </p:oleObj>
              </mc:Choice>
              <mc:Fallback>
                <p:oleObj name="数式" r:id="rId3" imgW="4178160" imgH="157464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731" y="652003"/>
                        <a:ext cx="8364538" cy="31579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3775439"/>
              </p:ext>
            </p:extLst>
          </p:nvPr>
        </p:nvGraphicFramePr>
        <p:xfrm>
          <a:off x="3759200" y="1879600"/>
          <a:ext cx="914400" cy="25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14400" imgH="250560" progId="Equation.DSMT4">
                  <p:embed/>
                </p:oleObj>
              </mc:Choice>
              <mc:Fallback>
                <p:oleObj name="Equation" r:id="rId5" imgW="914400" imgH="25056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59200" y="1879600"/>
                        <a:ext cx="914400" cy="250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661317"/>
              </p:ext>
            </p:extLst>
          </p:nvPr>
        </p:nvGraphicFramePr>
        <p:xfrm>
          <a:off x="278296" y="3753008"/>
          <a:ext cx="8705851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879880" imgH="977760" progId="Equation.DSMT4">
                  <p:embed/>
                </p:oleObj>
              </mc:Choice>
              <mc:Fallback>
                <p:oleObj name="Equation" r:id="rId7" imgW="5879880" imgH="97776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8296" y="3753008"/>
                        <a:ext cx="8705851" cy="144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6827966"/>
              </p:ext>
            </p:extLst>
          </p:nvPr>
        </p:nvGraphicFramePr>
        <p:xfrm>
          <a:off x="351183" y="5153084"/>
          <a:ext cx="4777902" cy="15159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009600" imgH="952200" progId="Equation.DSMT4">
                  <p:embed/>
                </p:oleObj>
              </mc:Choice>
              <mc:Fallback>
                <p:oleObj name="Equation" r:id="rId9" imgW="3009600" imgH="95220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183" y="5153084"/>
                        <a:ext cx="4777902" cy="15159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5836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5E6B32-72B4-4FFF-BD7E-3C22C3494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7C659F-A3BD-4125-8F2A-91996608B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2AB41E-AD3C-438F-817B-5F2C754C4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DDE82C-CDE6-4DEC-9BFA-0277C3011EE2}"/>
              </a:ext>
            </a:extLst>
          </p:cNvPr>
          <p:cNvSpPr txBox="1"/>
          <p:nvPr/>
        </p:nvSpPr>
        <p:spPr>
          <a:xfrm>
            <a:off x="228600" y="304800"/>
            <a:ext cx="8458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Why all of the fuss about eigenvalues and eigenvectors?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400" dirty="0">
                <a:latin typeface="+mj-lt"/>
              </a:rPr>
              <a:t>They are sometimes useful in finding solutions to differential equations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400" dirty="0">
                <a:latin typeface="+mj-lt"/>
              </a:rPr>
              <a:t>Not all eigenfunctions have analytic forms.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400" dirty="0"/>
              <a:t>It is possible to solve a differential equation without the use of eigenfunctions.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400" dirty="0"/>
              <a:t>Eigenfunctions have some useful properties.</a:t>
            </a:r>
          </a:p>
          <a:p>
            <a:pPr marL="914400" lvl="1" indent="-457200">
              <a:buFont typeface="+mj-lt"/>
              <a:buAutoNum type="alphaLcPeriod"/>
            </a:pP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496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C5ECFD-9497-4CFF-AB15-A33FF1EA1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D26585-A3DB-457F-B0A7-625D19A22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FFB00-5766-44B8-A1FB-15F7BE15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4DE509-5DC3-4CFA-B5F3-55909120254A}"/>
              </a:ext>
            </a:extLst>
          </p:cNvPr>
          <p:cNvSpPr txBox="1"/>
          <p:nvPr/>
        </p:nvSpPr>
        <p:spPr>
          <a:xfrm>
            <a:off x="609600" y="304800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Comment on orthogonality of eigenfunctions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B742B6E-A1FF-4BF8-9AB9-051F35A77D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5835271"/>
              </p:ext>
            </p:extLst>
          </p:nvPr>
        </p:nvGraphicFramePr>
        <p:xfrm>
          <a:off x="108744" y="838200"/>
          <a:ext cx="8926512" cy="412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457520" imgH="2057400" progId="Equation.DSMT4">
                  <p:embed/>
                </p:oleObj>
              </mc:Choice>
              <mc:Fallback>
                <p:oleObj name="Equation" r:id="rId3" imgW="4457520" imgH="20574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744" y="838200"/>
                        <a:ext cx="8926512" cy="412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7932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0A2A93-4AB4-8CDF-9481-3443161FC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67" y="1066800"/>
            <a:ext cx="8726033" cy="448953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5DCF9B0-4618-85DF-A130-47A5864330B5}"/>
              </a:ext>
            </a:extLst>
          </p:cNvPr>
          <p:cNvSpPr/>
          <p:nvPr/>
        </p:nvSpPr>
        <p:spPr>
          <a:xfrm>
            <a:off x="208983" y="4038600"/>
            <a:ext cx="8610600" cy="365125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169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C5ECFD-9497-4CFF-AB15-A33FF1EA1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D26585-A3DB-457F-B0A7-625D19A22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FFB00-5766-44B8-A1FB-15F7BE15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4DE509-5DC3-4CFA-B5F3-55909120254A}"/>
              </a:ext>
            </a:extLst>
          </p:cNvPr>
          <p:cNvSpPr txBox="1"/>
          <p:nvPr/>
        </p:nvSpPr>
        <p:spPr>
          <a:xfrm>
            <a:off x="609600" y="3048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Comment on orthogonality of eigenfunctions -- continued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B742B6E-A1FF-4BF8-9AB9-051F35A77D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6934407"/>
              </p:ext>
            </p:extLst>
          </p:nvPr>
        </p:nvGraphicFramePr>
        <p:xfrm>
          <a:off x="71438" y="1409700"/>
          <a:ext cx="9001125" cy="285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495680" imgH="1422360" progId="Equation.DSMT4">
                  <p:embed/>
                </p:oleObj>
              </mc:Choice>
              <mc:Fallback>
                <p:oleObj name="Equation" r:id="rId3" imgW="4495680" imgH="142236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4B742B6E-A1FF-4BF8-9AB9-051F35A77D9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8" y="1409700"/>
                        <a:ext cx="9001125" cy="285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rrow: Up 6">
            <a:extLst>
              <a:ext uri="{FF2B5EF4-FFF2-40B4-BE49-F238E27FC236}">
                <a16:creationId xmlns:a16="http://schemas.microsoft.com/office/drawing/2014/main" id="{B8E676BF-9298-4F99-8C2E-43CBC8347475}"/>
              </a:ext>
            </a:extLst>
          </p:cNvPr>
          <p:cNvSpPr/>
          <p:nvPr/>
        </p:nvSpPr>
        <p:spPr>
          <a:xfrm>
            <a:off x="2209800" y="4186604"/>
            <a:ext cx="1066800" cy="1073150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95A8A0-3E6A-47CD-A7D0-088E459A48FF}"/>
              </a:ext>
            </a:extLst>
          </p:cNvPr>
          <p:cNvSpPr txBox="1"/>
          <p:nvPr/>
        </p:nvSpPr>
        <p:spPr>
          <a:xfrm>
            <a:off x="2590800" y="5562600"/>
            <a:ext cx="579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Vanishes for various boundary conditions at </a:t>
            </a:r>
            <a:r>
              <a:rPr lang="en-US" sz="2400" i="1" dirty="0">
                <a:latin typeface="+mj-lt"/>
              </a:rPr>
              <a:t>x=a and x=b</a:t>
            </a:r>
          </a:p>
        </p:txBody>
      </p:sp>
    </p:spTree>
    <p:extLst>
      <p:ext uri="{BB962C8B-B14F-4D97-AF65-F5344CB8AC3E}">
        <p14:creationId xmlns:p14="http://schemas.microsoft.com/office/powerpoint/2010/main" val="3665116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C5ECFD-9497-4CFF-AB15-A33FF1EA1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D26585-A3DB-457F-B0A7-625D19A22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FFB00-5766-44B8-A1FB-15F7BE15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4DE509-5DC3-4CFA-B5F3-55909120254A}"/>
              </a:ext>
            </a:extLst>
          </p:cNvPr>
          <p:cNvSpPr txBox="1"/>
          <p:nvPr/>
        </p:nvSpPr>
        <p:spPr>
          <a:xfrm>
            <a:off x="140677" y="81558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Comment on orthogonality of eigenfunctions -- continued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B742B6E-A1FF-4BF8-9AB9-051F35A77D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0297890"/>
              </p:ext>
            </p:extLst>
          </p:nvPr>
        </p:nvGraphicFramePr>
        <p:xfrm>
          <a:off x="142875" y="543223"/>
          <a:ext cx="9001125" cy="554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495680" imgH="2768400" progId="Equation.DSMT4">
                  <p:embed/>
                </p:oleObj>
              </mc:Choice>
              <mc:Fallback>
                <p:oleObj name="Equation" r:id="rId3" imgW="4495680" imgH="27684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4B742B6E-A1FF-4BF8-9AB9-051F35A77D9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" y="543223"/>
                        <a:ext cx="9001125" cy="5548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57605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23011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Comment on “completeness”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5158" y="484676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It can be shown that for any reasonable function </a:t>
            </a:r>
            <a:r>
              <a:rPr lang="en-US" sz="2400" i="1" dirty="0"/>
              <a:t>h(x)</a:t>
            </a:r>
            <a:r>
              <a:rPr lang="en-US" sz="2400" dirty="0"/>
              <a:t>, defined within the interval </a:t>
            </a:r>
            <a:r>
              <a:rPr lang="en-US" sz="2400" i="1" dirty="0"/>
              <a:t>a &lt; x &lt;b</a:t>
            </a:r>
            <a:r>
              <a:rPr lang="en-US" sz="2400" dirty="0"/>
              <a:t>, we can expand that function as a linear combination of the </a:t>
            </a:r>
            <a:r>
              <a:rPr lang="en-US" sz="2400" dirty="0" err="1"/>
              <a:t>eigenfunctions</a:t>
            </a:r>
            <a:r>
              <a:rPr lang="en-US" sz="2400" dirty="0"/>
              <a:t> </a:t>
            </a:r>
            <a:r>
              <a:rPr lang="en-US" sz="2400" i="1" dirty="0" err="1"/>
              <a:t>f</a:t>
            </a:r>
            <a:r>
              <a:rPr lang="en-US" sz="2400" i="1" baseline="-25000" dirty="0" err="1"/>
              <a:t>n</a:t>
            </a:r>
            <a:r>
              <a:rPr lang="en-US" sz="2400" i="1" dirty="0"/>
              <a:t>(x)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1043900"/>
              </p:ext>
            </p:extLst>
          </p:nvPr>
        </p:nvGraphicFramePr>
        <p:xfrm>
          <a:off x="838200" y="1669168"/>
          <a:ext cx="5370842" cy="169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657600" imgH="1155600" progId="Equation.DSMT4">
                  <p:embed/>
                </p:oleObj>
              </mc:Choice>
              <mc:Fallback>
                <p:oleObj name="Equation" r:id="rId3" imgW="3657600" imgH="11556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200" y="1669168"/>
                        <a:ext cx="5370842" cy="1697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35496" y="3274306"/>
            <a:ext cx="792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These ideas lead to the notion that the set of </a:t>
            </a:r>
            <a:r>
              <a:rPr lang="en-US" sz="2400" dirty="0" err="1"/>
              <a:t>eigenfunctions</a:t>
            </a:r>
            <a:r>
              <a:rPr lang="en-US" sz="2400" dirty="0"/>
              <a:t> </a:t>
            </a:r>
            <a:r>
              <a:rPr lang="en-US" sz="2400" i="1" dirty="0" err="1"/>
              <a:t>f</a:t>
            </a:r>
            <a:r>
              <a:rPr lang="en-US" sz="2400" i="1" baseline="-25000" dirty="0" err="1"/>
              <a:t>n</a:t>
            </a:r>
            <a:r>
              <a:rPr lang="en-US" sz="2400" i="1" dirty="0"/>
              <a:t>(x)</a:t>
            </a:r>
            <a:r>
              <a:rPr lang="en-US" sz="2400" dirty="0"/>
              <a:t> form a ``complete'' set in the sense of ``spanning'' the space of all functions in the interval </a:t>
            </a:r>
          </a:p>
          <a:p>
            <a:r>
              <a:rPr lang="en-US" sz="2400" i="1" dirty="0"/>
              <a:t>a &lt; x &lt;b,</a:t>
            </a:r>
            <a:r>
              <a:rPr lang="en-US" sz="2400" dirty="0"/>
              <a:t> as summarized by the statement: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1277716"/>
              </p:ext>
            </p:extLst>
          </p:nvPr>
        </p:nvGraphicFramePr>
        <p:xfrm>
          <a:off x="914400" y="4922376"/>
          <a:ext cx="5334000" cy="1151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882880" imgH="622080" progId="Equation.DSMT4">
                  <p:embed/>
                </p:oleObj>
              </mc:Choice>
              <mc:Fallback>
                <p:oleObj name="Equation" r:id="rId5" imgW="2882880" imgH="62208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4400" y="4922376"/>
                        <a:ext cx="5334000" cy="11513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09966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FE6041-C9E4-4E2F-8A11-82E2AAAFF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1507A5-1F0B-40E3-A507-1C07E5A14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CC68E1-99EC-453F-A721-6B9B6EB77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590DEA-FCF8-4168-B603-E193F296C055}"/>
              </a:ext>
            </a:extLst>
          </p:cNvPr>
          <p:cNvSpPr txBox="1"/>
          <p:nvPr/>
        </p:nvSpPr>
        <p:spPr>
          <a:xfrm>
            <a:off x="228600" y="23011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Comment on “completeness” -- continued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597C6BC-9B5B-4EF9-A5EE-D553DAF703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022268"/>
              </p:ext>
            </p:extLst>
          </p:nvPr>
        </p:nvGraphicFramePr>
        <p:xfrm>
          <a:off x="895350" y="493713"/>
          <a:ext cx="6527800" cy="5986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444920" imgH="4076640" progId="Equation.DSMT4">
                  <p:embed/>
                </p:oleObj>
              </mc:Choice>
              <mc:Fallback>
                <p:oleObj name="Equation" r:id="rId3" imgW="4444920" imgH="407664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5350" y="493713"/>
                        <a:ext cx="6527800" cy="5986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73647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FE6041-C9E4-4E2F-8A11-82E2AAAFF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1507A5-1F0B-40E3-A507-1C07E5A14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CC68E1-99EC-453F-A721-6B9B6EB77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590DEA-FCF8-4168-B603-E193F296C055}"/>
              </a:ext>
            </a:extLst>
          </p:cNvPr>
          <p:cNvSpPr txBox="1"/>
          <p:nvPr/>
        </p:nvSpPr>
        <p:spPr>
          <a:xfrm>
            <a:off x="228600" y="23011"/>
            <a:ext cx="6705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Comment on “completeness”</a:t>
            </a:r>
          </a:p>
          <a:p>
            <a:r>
              <a:rPr lang="en-US" sz="2400" dirty="0">
                <a:latin typeface="+mj-lt"/>
              </a:rPr>
              <a:t>      Note that we have “proven” that</a:t>
            </a:r>
          </a:p>
          <a:p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       which follows from the identities 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597C6BC-9B5B-4EF9-A5EE-D553DAF703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3159444"/>
              </p:ext>
            </p:extLst>
          </p:nvPr>
        </p:nvGraphicFramePr>
        <p:xfrm>
          <a:off x="464820" y="2387420"/>
          <a:ext cx="7908925" cy="367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384520" imgH="2501640" progId="Equation.DSMT4">
                  <p:embed/>
                </p:oleObj>
              </mc:Choice>
              <mc:Fallback>
                <p:oleObj name="Equation" r:id="rId3" imgW="5384520" imgH="250164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3597C6BC-9B5B-4EF9-A5EE-D553DAF703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4820" y="2387420"/>
                        <a:ext cx="7908925" cy="3673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2E9EA4F-F7FD-F208-F3DF-7715CA2BE5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2138539"/>
              </p:ext>
            </p:extLst>
          </p:nvPr>
        </p:nvGraphicFramePr>
        <p:xfrm>
          <a:off x="1447800" y="854008"/>
          <a:ext cx="5334000" cy="1151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882880" imgH="622080" progId="Equation.DSMT4">
                  <p:embed/>
                </p:oleObj>
              </mc:Choice>
              <mc:Fallback>
                <p:oleObj name="Equation" r:id="rId5" imgW="2882880" imgH="62208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47800" y="854008"/>
                        <a:ext cx="5334000" cy="11513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A33FACFB-63CA-3210-8429-D91EA93B88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66277"/>
              </p:ext>
            </p:extLst>
          </p:nvPr>
        </p:nvGraphicFramePr>
        <p:xfrm>
          <a:off x="3962400" y="5664813"/>
          <a:ext cx="4043363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174840" imgH="622080" progId="Equation.DSMT4">
                  <p:embed/>
                </p:oleObj>
              </mc:Choice>
              <mc:Fallback>
                <p:oleObj name="Equation" r:id="rId7" imgW="3174840" imgH="622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62400" y="5664813"/>
                        <a:ext cx="4043363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1920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799" y="76200"/>
            <a:ext cx="8449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Eigenvalues and </a:t>
            </a:r>
            <a:r>
              <a:rPr lang="en-US" sz="2400" dirty="0" err="1">
                <a:latin typeface="+mj-lt"/>
              </a:rPr>
              <a:t>eigenfunctions</a:t>
            </a:r>
            <a:r>
              <a:rPr lang="en-US" sz="2400" dirty="0">
                <a:latin typeface="+mj-lt"/>
              </a:rPr>
              <a:t> of Sturm-</a:t>
            </a:r>
            <a:r>
              <a:rPr lang="en-US" sz="2400" dirty="0" err="1">
                <a:latin typeface="+mj-lt"/>
              </a:rPr>
              <a:t>Liouville</a:t>
            </a:r>
            <a:r>
              <a:rPr lang="en-US" sz="2400" dirty="0">
                <a:latin typeface="+mj-lt"/>
              </a:rPr>
              <a:t> equations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51338" y="539733"/>
          <a:ext cx="6095207" cy="1520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822480" imgH="952200" progId="Equation.DSMT4">
                  <p:embed/>
                </p:oleObj>
              </mc:Choice>
              <mc:Fallback>
                <p:oleObj name="Equation" r:id="rId3" imgW="3822480" imgH="9522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338" y="539733"/>
                        <a:ext cx="6095207" cy="15209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759200" y="1879600"/>
          <a:ext cx="914400" cy="25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14400" imgH="250560" progId="Equation.DSMT4">
                  <p:embed/>
                </p:oleObj>
              </mc:Choice>
              <mc:Fallback>
                <p:oleObj name="Equation" r:id="rId5" imgW="914400" imgH="25056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59200" y="1879600"/>
                        <a:ext cx="914400" cy="250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04799" y="4047392"/>
          <a:ext cx="8480425" cy="2462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727600" imgH="1663560" progId="Equation.DSMT4">
                  <p:embed/>
                </p:oleObj>
              </mc:Choice>
              <mc:Fallback>
                <p:oleObj name="Equation" r:id="rId7" imgW="5727600" imgH="166356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4799" y="4047392"/>
                        <a:ext cx="8480425" cy="2462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DFD3395C-EF7E-45E9-9380-EAA9254032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1338" y="2130425"/>
          <a:ext cx="7248786" cy="21566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70200" imgH="1091880" progId="Equation.DSMT4">
                  <p:embed/>
                </p:oleObj>
              </mc:Choice>
              <mc:Fallback>
                <p:oleObj name="Equation" r:id="rId9" imgW="3670200" imgH="109188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DFD3395C-EF7E-45E9-9380-EAA9254032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1338" y="2130425"/>
                        <a:ext cx="7248786" cy="21566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90196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381000"/>
            <a:ext cx="822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general, there are several techniques to determine the eigenvalues </a:t>
            </a:r>
            <a:r>
              <a:rPr lang="en-US" sz="2400" i="1" dirty="0" err="1">
                <a:latin typeface="Symbol" panose="05050102010706020507" pitchFamily="18" charset="2"/>
              </a:rPr>
              <a:t>l</a:t>
            </a:r>
            <a:r>
              <a:rPr lang="en-US" sz="2400" i="1" baseline="-25000" dirty="0" err="1"/>
              <a:t>n</a:t>
            </a:r>
            <a:r>
              <a:rPr lang="en-US" sz="2400" baseline="-25000" dirty="0"/>
              <a:t>  </a:t>
            </a:r>
            <a:r>
              <a:rPr lang="en-US" sz="2400" dirty="0"/>
              <a:t> and </a:t>
            </a:r>
            <a:r>
              <a:rPr lang="en-US" sz="2400" dirty="0" err="1"/>
              <a:t>eigenfunctions</a:t>
            </a:r>
            <a:r>
              <a:rPr lang="en-US" sz="2400" dirty="0"/>
              <a:t> </a:t>
            </a:r>
            <a:r>
              <a:rPr lang="en-US" sz="2400" i="1" dirty="0" err="1"/>
              <a:t>f</a:t>
            </a:r>
            <a:r>
              <a:rPr lang="en-US" sz="2400" i="1" baseline="-25000" dirty="0" err="1"/>
              <a:t>n</a:t>
            </a:r>
            <a:r>
              <a:rPr lang="en-US" sz="2400" i="1" dirty="0"/>
              <a:t>(x)</a:t>
            </a:r>
            <a:r>
              <a:rPr lang="en-US" sz="2400" dirty="0"/>
              <a:t>. When it is not possible to find the ``exact'' functions, there are several powerful approximation techniques.    For example, the lowest eigenvalue can be approximated by minimizing the function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0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Variation approximation to lowest eigenvalue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715199" y="2254347"/>
          <a:ext cx="2286000" cy="1456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95280" imgH="825480" progId="Equation.DSMT4">
                  <p:embed/>
                </p:oleObj>
              </mc:Choice>
              <mc:Fallback>
                <p:oleObj name="Equation" r:id="rId3" imgW="1295280" imgH="82548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15199" y="2254347"/>
                        <a:ext cx="2286000" cy="14567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42900" y="3888441"/>
            <a:ext cx="8458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where          is a variable function which satisfies the</a:t>
            </a:r>
          </a:p>
          <a:p>
            <a:r>
              <a:rPr lang="en-US" sz="2400" dirty="0"/>
              <a:t>correct boundary values.    The ``proof'' of this inequality is</a:t>
            </a:r>
          </a:p>
          <a:p>
            <a:r>
              <a:rPr lang="en-US" sz="2400" dirty="0"/>
              <a:t>based on the notion that        can in principle be expanded</a:t>
            </a:r>
          </a:p>
          <a:p>
            <a:r>
              <a:rPr lang="en-US" sz="2400" dirty="0"/>
              <a:t>in terms of the (unknown) exact </a:t>
            </a:r>
            <a:r>
              <a:rPr lang="en-US" sz="2400" dirty="0" err="1"/>
              <a:t>eigenfunctions</a:t>
            </a:r>
            <a:r>
              <a:rPr lang="en-US" sz="2400" dirty="0"/>
              <a:t> </a:t>
            </a:r>
            <a:r>
              <a:rPr lang="en-US" sz="2400" i="1" dirty="0" err="1"/>
              <a:t>f</a:t>
            </a:r>
            <a:r>
              <a:rPr lang="en-US" sz="2400" i="1" baseline="-25000" dirty="0" err="1"/>
              <a:t>n</a:t>
            </a:r>
            <a:r>
              <a:rPr lang="en-US" sz="2400" i="1" dirty="0"/>
              <a:t>(x):</a:t>
            </a:r>
          </a:p>
          <a:p>
            <a:r>
              <a:rPr lang="en-US" sz="2400" dirty="0"/>
              <a:t>                                   where the coefficients </a:t>
            </a:r>
            <a:r>
              <a:rPr lang="en-US" sz="2400" i="1" dirty="0"/>
              <a:t>C</a:t>
            </a:r>
            <a:r>
              <a:rPr lang="en-US" sz="2400" i="1" baseline="-25000" dirty="0"/>
              <a:t>n</a:t>
            </a:r>
            <a:r>
              <a:rPr lang="en-US" sz="2400" dirty="0"/>
              <a:t> can be </a:t>
            </a:r>
          </a:p>
          <a:p>
            <a:endParaRPr lang="en-US" sz="2400" dirty="0"/>
          </a:p>
          <a:p>
            <a:r>
              <a:rPr lang="en-US" sz="2400" dirty="0"/>
              <a:t>assumed to be real.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57199" y="5334000"/>
          <a:ext cx="2641591" cy="768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01720" imgH="495000" progId="Equation.DSMT4">
                  <p:embed/>
                </p:oleObj>
              </mc:Choice>
              <mc:Fallback>
                <p:oleObj name="Equation" r:id="rId5" imgW="1701720" imgH="4950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199" y="5334000"/>
                        <a:ext cx="2641591" cy="7688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1433157" y="3886200"/>
          <a:ext cx="548043" cy="391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44240" imgH="317160" progId="Equation.DSMT4">
                  <p:embed/>
                </p:oleObj>
              </mc:Choice>
              <mc:Fallback>
                <p:oleObj name="Equation" r:id="rId7" imgW="444240" imgH="31716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33157" y="3886200"/>
                        <a:ext cx="548043" cy="3914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3733800" y="4637741"/>
          <a:ext cx="548043" cy="391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44240" imgH="317160" progId="Equation.DSMT4">
                  <p:embed/>
                </p:oleObj>
              </mc:Choice>
              <mc:Fallback>
                <p:oleObj name="Equation" r:id="rId9" imgW="444240" imgH="31716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33800" y="4637741"/>
                        <a:ext cx="548043" cy="3914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4881562" y="2321177"/>
          <a:ext cx="3343275" cy="75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539800" imgH="571320" progId="Equation.DSMT4">
                  <p:embed/>
                </p:oleObj>
              </mc:Choice>
              <mc:Fallback>
                <p:oleObj name="Equation" r:id="rId10" imgW="2539800" imgH="57132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1562" y="2321177"/>
                        <a:ext cx="3343275" cy="754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16424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304800"/>
            <a:ext cx="723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Estimation of the lowest eigenvalue – continued:</a:t>
            </a:r>
          </a:p>
          <a:p>
            <a:endParaRPr lang="en-US" sz="2400" dirty="0"/>
          </a:p>
          <a:p>
            <a:r>
              <a:rPr lang="en-US" sz="2400" dirty="0"/>
              <a:t>From the </a:t>
            </a:r>
            <a:r>
              <a:rPr lang="en-US" sz="2400" dirty="0" err="1"/>
              <a:t>eigenfunction</a:t>
            </a:r>
            <a:r>
              <a:rPr lang="en-US" sz="2400" dirty="0"/>
              <a:t> equation, we know that </a:t>
            </a:r>
          </a:p>
          <a:p>
            <a:endParaRPr lang="en-US" sz="2400" dirty="0">
              <a:latin typeface="+mj-lt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704488" y="1524000"/>
          <a:ext cx="7372712" cy="83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381200" imgH="495000" progId="Equation.DSMT4">
                  <p:embed/>
                </p:oleObj>
              </mc:Choice>
              <mc:Fallback>
                <p:oleObj name="Equation" r:id="rId3" imgW="4381200" imgH="4950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4488" y="1524000"/>
                        <a:ext cx="7372712" cy="833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9600" y="2192329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It follows that: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736754" y="2604832"/>
          <a:ext cx="7111846" cy="971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089240" imgH="558720" progId="Equation.DSMT4">
                  <p:embed/>
                </p:oleObj>
              </mc:Choice>
              <mc:Fallback>
                <p:oleObj name="Equation" r:id="rId5" imgW="4089240" imgH="55872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6754" y="2604832"/>
                        <a:ext cx="7111846" cy="9718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732069" y="3562862"/>
          <a:ext cx="5821131" cy="1291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949560" imgH="876240" progId="Equation.DSMT4">
                  <p:embed/>
                </p:oleObj>
              </mc:Choice>
              <mc:Fallback>
                <p:oleObj name="Equation" r:id="rId7" imgW="3949560" imgH="87624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32069" y="3562862"/>
                        <a:ext cx="5821131" cy="12915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914400" y="4998782"/>
          <a:ext cx="5077874" cy="1236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962160" imgH="965160" progId="Equation.DSMT4">
                  <p:embed/>
                </p:oleObj>
              </mc:Choice>
              <mc:Fallback>
                <p:oleObj name="Equation" r:id="rId9" imgW="3962160" imgH="96516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14400" y="4998782"/>
                        <a:ext cx="5077874" cy="12369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74776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A32E1C-1ECA-0B14-6C97-0536FD5B7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9ADAC8-38F9-C8C6-B72F-5B7F7169E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589269-F47D-1940-321C-A87634641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28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646C9A7-5369-ABDA-718F-B4C05E7A96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39916" y="136525"/>
          <a:ext cx="3597275" cy="1236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806560" imgH="965160" progId="Equation.DSMT4">
                  <p:embed/>
                </p:oleObj>
              </mc:Choice>
              <mc:Fallback>
                <p:oleObj name="Equation" r:id="rId2" imgW="2806560" imgH="96516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9646C9A7-5369-ABDA-718F-B4C05E7A96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39916" y="136525"/>
                        <a:ext cx="3597275" cy="1236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D5EEA9F-DCE5-5985-C943-0A4E07170E26}"/>
              </a:ext>
            </a:extLst>
          </p:cNvPr>
          <p:cNvSpPr txBox="1"/>
          <p:nvPr/>
        </p:nvSpPr>
        <p:spPr>
          <a:xfrm>
            <a:off x="304800" y="3048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Some additional comments --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1DCF681F-7A1F-8D84-204F-6D55C584D2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5949" y="1415540"/>
          <a:ext cx="8070851" cy="3236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321160" imgH="2133360" progId="Equation.DSMT4">
                  <p:embed/>
                </p:oleObj>
              </mc:Choice>
              <mc:Fallback>
                <p:oleObj name="Equation" r:id="rId4" imgW="5321160" imgH="213336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1DCF681F-7A1F-8D84-204F-6D55C584D2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5949" y="1415540"/>
                        <a:ext cx="8070851" cy="3236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ight Triangle 7">
            <a:extLst>
              <a:ext uri="{FF2B5EF4-FFF2-40B4-BE49-F238E27FC236}">
                <a16:creationId xmlns:a16="http://schemas.microsoft.com/office/drawing/2014/main" id="{3FEE3E22-F776-5ABE-8547-43856A90ADD1}"/>
              </a:ext>
            </a:extLst>
          </p:cNvPr>
          <p:cNvSpPr/>
          <p:nvPr/>
        </p:nvSpPr>
        <p:spPr>
          <a:xfrm flipH="1">
            <a:off x="3276600" y="4736458"/>
            <a:ext cx="1676400" cy="808038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F1C2BCF-13ED-3CE8-2939-BEAB50059F7D}"/>
              </a:ext>
            </a:extLst>
          </p:cNvPr>
          <p:cNvCxnSpPr>
            <a:stCxn id="8" idx="4"/>
          </p:cNvCxnSpPr>
          <p:nvPr/>
        </p:nvCxnSpPr>
        <p:spPr>
          <a:xfrm>
            <a:off x="3276600" y="5544496"/>
            <a:ext cx="2590800" cy="0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086A9B9-7903-7C0A-B3DC-D90BB8CEC423}"/>
              </a:ext>
            </a:extLst>
          </p:cNvPr>
          <p:cNvCxnSpPr>
            <a:cxnSpLocks/>
          </p:cNvCxnSpPr>
          <p:nvPr/>
        </p:nvCxnSpPr>
        <p:spPr>
          <a:xfrm flipV="1">
            <a:off x="3276600" y="4495800"/>
            <a:ext cx="0" cy="1072399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FE6850C5-DF20-E5A2-E983-DEC1A0F4E1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600" y="5181600"/>
            <a:ext cx="482606" cy="7239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72756F-D5E5-6366-88FA-461E084948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2095" y="4578132"/>
            <a:ext cx="946168" cy="11246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B38405A-81BC-6634-C82A-0A3F9A56D4C1}"/>
              </a:ext>
            </a:extLst>
          </p:cNvPr>
          <p:cNvSpPr txBox="1"/>
          <p:nvPr/>
        </p:nvSpPr>
        <p:spPr>
          <a:xfrm>
            <a:off x="3124200" y="5578467"/>
            <a:ext cx="609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9946D9-82F0-19C6-F367-B3C97735FD57}"/>
              </a:ext>
            </a:extLst>
          </p:cNvPr>
          <p:cNvSpPr txBox="1"/>
          <p:nvPr/>
        </p:nvSpPr>
        <p:spPr>
          <a:xfrm>
            <a:off x="4800600" y="5634335"/>
            <a:ext cx="609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434551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43515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Rayleigh-Ritz method of estimating the lowest eigenvalue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29653" y="435094"/>
          <a:ext cx="2286000" cy="1456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95280" imgH="825480" progId="Equation.DSMT4">
                  <p:embed/>
                </p:oleObj>
              </mc:Choice>
              <mc:Fallback>
                <p:oleObj name="Equation" r:id="rId3" imgW="1295280" imgH="82548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9653" y="435094"/>
                        <a:ext cx="2286000" cy="14567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073400" y="2120900"/>
          <a:ext cx="914400" cy="25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14400" imgH="250560" progId="Equation.DSMT4">
                  <p:embed/>
                </p:oleObj>
              </mc:Choice>
              <mc:Fallback>
                <p:oleObj name="Equation" r:id="rId5" imgW="914400" imgH="25056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73400" y="2120900"/>
                        <a:ext cx="914400" cy="250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837095" y="5011736"/>
          <a:ext cx="6606384" cy="1236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155920" imgH="965160" progId="Equation.DSMT4">
                  <p:embed/>
                </p:oleObj>
              </mc:Choice>
              <mc:Fallback>
                <p:oleObj name="Equation" r:id="rId7" imgW="5155920" imgH="96516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7095" y="5011736"/>
                        <a:ext cx="6606384" cy="1236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-9525" y="1604963"/>
          <a:ext cx="9150350" cy="289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6222960" imgH="1968480" progId="Equation.DSMT4">
                  <p:embed/>
                </p:oleObj>
              </mc:Choice>
              <mc:Fallback>
                <p:oleObj name="Equation" r:id="rId9" imgW="6222960" imgH="196848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-9525" y="1604963"/>
                        <a:ext cx="9150350" cy="2890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D689C4E-94CE-C3E9-B6E8-8ACE0A822C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3084" y="4684531"/>
          <a:ext cx="5049961" cy="4799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073320" imgH="291960" progId="Equation.DSMT4">
                  <p:embed/>
                </p:oleObj>
              </mc:Choice>
              <mc:Fallback>
                <p:oleObj name="Equation" r:id="rId11" imgW="3073320" imgH="29196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BD689C4E-94CE-C3E9-B6E8-8ACE0A822C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33084" y="4684531"/>
                        <a:ext cx="5049961" cy="4799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975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16E3B1-60BA-4B34-9593-D1B639782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A6BBA7-04E3-4508-801A-83A9D9DC4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36820-A463-4853-A613-98DB994E9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6407F13-37FB-4F11-9F4B-95E7B06300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8117242"/>
              </p:ext>
            </p:extLst>
          </p:nvPr>
        </p:nvGraphicFramePr>
        <p:xfrm>
          <a:off x="483707" y="3124200"/>
          <a:ext cx="8235750" cy="2497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356000" imgH="1320480" progId="Equation.DSMT4">
                  <p:embed/>
                </p:oleObj>
              </mc:Choice>
              <mc:Fallback>
                <p:oleObj name="Equation" r:id="rId3" imgW="4356000" imgH="1320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3707" y="3124200"/>
                        <a:ext cx="8235750" cy="2497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D0A8D02-A904-4C84-8DB3-543214F5E3EF}"/>
              </a:ext>
            </a:extLst>
          </p:cNvPr>
          <p:cNvSpPr txBox="1"/>
          <p:nvPr/>
        </p:nvSpPr>
        <p:spPr>
          <a:xfrm>
            <a:off x="304800" y="228600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One-dimensional wave equation </a:t>
            </a:r>
          </a:p>
          <a:p>
            <a:pPr lvl="1"/>
            <a:r>
              <a:rPr lang="en-US" sz="2400" dirty="0">
                <a:latin typeface="+mj-lt"/>
              </a:rPr>
              <a:t>representing longitudinal or transverse displacements as a function of  </a:t>
            </a:r>
            <a:r>
              <a:rPr lang="en-US" sz="2400" i="1" dirty="0">
                <a:latin typeface="+mj-lt"/>
              </a:rPr>
              <a:t>x</a:t>
            </a:r>
            <a:r>
              <a:rPr lang="en-US" sz="2400" dirty="0">
                <a:latin typeface="+mj-lt"/>
              </a:rPr>
              <a:t> and </a:t>
            </a:r>
            <a:r>
              <a:rPr lang="en-US" sz="2400" i="1" dirty="0">
                <a:latin typeface="+mj-lt"/>
              </a:rPr>
              <a:t>t</a:t>
            </a:r>
            <a:r>
              <a:rPr lang="en-US" sz="2400" dirty="0">
                <a:latin typeface="+mj-lt"/>
              </a:rPr>
              <a:t> , an example of a partial differential equation --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5E8997-EFA5-2356-DC55-6EE7658966DD}"/>
              </a:ext>
            </a:extLst>
          </p:cNvPr>
          <p:cNvSpPr txBox="1"/>
          <p:nvPr/>
        </p:nvSpPr>
        <p:spPr>
          <a:xfrm>
            <a:off x="304800" y="2133600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Traveling wave solutions thanks to D’Alembert --</a:t>
            </a:r>
          </a:p>
        </p:txBody>
      </p:sp>
    </p:spTree>
    <p:extLst>
      <p:ext uri="{BB962C8B-B14F-4D97-AF65-F5344CB8AC3E}">
        <p14:creationId xmlns:p14="http://schemas.microsoft.com/office/powerpoint/2010/main" val="26126925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745A99-7BC6-D28C-4BC6-4AA5E8C7D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4219FD-0AB0-5B42-2A06-AA3E90261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9BE988-64BE-55EC-D820-C5A4C6E6B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6BD4E4-A731-D33B-43DE-73CAC19F3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16" y="762000"/>
            <a:ext cx="4762500" cy="4762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7ED368-8689-EF79-B5DF-AC786146442C}"/>
              </a:ext>
            </a:extLst>
          </p:cNvPr>
          <p:cNvSpPr txBox="1"/>
          <p:nvPr/>
        </p:nvSpPr>
        <p:spPr>
          <a:xfrm>
            <a:off x="2903621" y="5198417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+mj-lt"/>
              </a:rPr>
              <a:t>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7B07F4-A113-D7E4-207F-78642C3976A5}"/>
              </a:ext>
            </a:extLst>
          </p:cNvPr>
          <p:cNvSpPr txBox="1"/>
          <p:nvPr/>
        </p:nvSpPr>
        <p:spPr>
          <a:xfrm>
            <a:off x="228600" y="22098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+mj-lt"/>
              </a:rPr>
              <a:t>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CD557A-EEE6-F3FB-6950-267B6AE8D679}"/>
              </a:ext>
            </a:extLst>
          </p:cNvPr>
          <p:cNvSpPr txBox="1"/>
          <p:nvPr/>
        </p:nvSpPr>
        <p:spPr>
          <a:xfrm>
            <a:off x="4038600" y="1369595"/>
            <a:ext cx="1345532" cy="459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+mj-lt"/>
              </a:rPr>
              <a:t>f</a:t>
            </a:r>
            <a:r>
              <a:rPr lang="en-US" sz="2400" b="1" i="1" baseline="-25000" dirty="0">
                <a:solidFill>
                  <a:srgbClr val="FF0000"/>
                </a:solidFill>
                <a:latin typeface="+mj-lt"/>
              </a:rPr>
              <a:t>1 </a:t>
            </a:r>
            <a:r>
              <a:rPr lang="en-US" sz="24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exact</a:t>
            </a:r>
            <a:endParaRPr lang="en-US" sz="2400" b="1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E197A6-4A7C-AFE3-AB07-8F98628F849E}"/>
              </a:ext>
            </a:extLst>
          </p:cNvPr>
          <p:cNvSpPr txBox="1"/>
          <p:nvPr/>
        </p:nvSpPr>
        <p:spPr>
          <a:xfrm>
            <a:off x="3665621" y="2913647"/>
            <a:ext cx="1345532" cy="459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0066FF"/>
                </a:solidFill>
                <a:latin typeface="+mj-lt"/>
              </a:rPr>
              <a:t>f</a:t>
            </a:r>
            <a:r>
              <a:rPr lang="en-US" sz="2400" b="1" i="1" baseline="-25000" dirty="0" err="1">
                <a:solidFill>
                  <a:srgbClr val="0066FF"/>
                </a:solidFill>
                <a:latin typeface="+mj-lt"/>
              </a:rPr>
              <a:t>trial</a:t>
            </a:r>
            <a:endParaRPr lang="en-US" sz="2400" b="1" i="1" dirty="0">
              <a:solidFill>
                <a:srgbClr val="0066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893253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3217078" y="5080538"/>
          <a:ext cx="842944" cy="405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85800" imgH="330120" progId="Equation.DSMT4">
                  <p:embed/>
                </p:oleObj>
              </mc:Choice>
              <mc:Fallback>
                <p:oleObj name="Equation" r:id="rId3" imgW="685800" imgH="33012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17078" y="5080538"/>
                        <a:ext cx="842944" cy="4058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3200400"/>
            <a:ext cx="6248400" cy="198047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5100" y="115253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Rayleigh-Ritz method of estimating the lowest eigenvalue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244600" y="518082"/>
          <a:ext cx="1828800" cy="1165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95280" imgH="825480" progId="Equation.DSMT4">
                  <p:embed/>
                </p:oleObj>
              </mc:Choice>
              <mc:Fallback>
                <p:oleObj name="Equation" r:id="rId6" imgW="1295280" imgH="82548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44600" y="518082"/>
                        <a:ext cx="1828800" cy="1165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073400" y="2120900"/>
          <a:ext cx="914400" cy="25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14400" imgH="250560" progId="Equation.DSMT4">
                  <p:embed/>
                </p:oleObj>
              </mc:Choice>
              <mc:Fallback>
                <p:oleObj name="Equation" r:id="rId8" imgW="914400" imgH="25056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73400" y="2120900"/>
                        <a:ext cx="914400" cy="250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3051277" y="2839732"/>
          <a:ext cx="51816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181480" imgH="723600" progId="Equation.DSMT4">
                  <p:embed/>
                </p:oleObj>
              </mc:Choice>
              <mc:Fallback>
                <p:oleObj name="Equation" r:id="rId10" imgW="5181480" imgH="7236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051277" y="2839732"/>
                        <a:ext cx="518160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275430" y="1606372"/>
          <a:ext cx="8264861" cy="1228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6743520" imgH="1002960" progId="Equation.DSMT4">
                  <p:embed/>
                </p:oleObj>
              </mc:Choice>
              <mc:Fallback>
                <p:oleObj name="Equation" r:id="rId12" imgW="6743520" imgH="100296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75430" y="1606372"/>
                        <a:ext cx="8264861" cy="12289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384175" y="5568950"/>
          <a:ext cx="3521075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552400" imgH="571320" progId="Equation.DSMT4">
                  <p:embed/>
                </p:oleObj>
              </mc:Choice>
              <mc:Fallback>
                <p:oleObj name="Equation" r:id="rId14" imgW="2552400" imgH="57132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84175" y="5568950"/>
                        <a:ext cx="3521075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4686300" y="5245100"/>
          <a:ext cx="4457700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4457520" imgH="1231560" progId="Equation.DSMT4">
                  <p:embed/>
                </p:oleObj>
              </mc:Choice>
              <mc:Fallback>
                <p:oleObj name="Equation" r:id="rId16" imgW="4457520" imgH="1231560" progId="Equation.DSMT4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686300" y="5245100"/>
                        <a:ext cx="4457700" cy="1231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33350" y="3623341"/>
          <a:ext cx="1085850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507960" imgH="419040" progId="Equation.DSMT4">
                  <p:embed/>
                </p:oleObj>
              </mc:Choice>
              <mc:Fallback>
                <p:oleObj name="Equation" r:id="rId18" imgW="507960" imgH="41904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33350" y="3623341"/>
                        <a:ext cx="1085850" cy="895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D6CADD9-4BE6-4AF8-A5CE-7E7A37B1258E}"/>
              </a:ext>
            </a:extLst>
          </p:cNvPr>
          <p:cNvSpPr txBox="1"/>
          <p:nvPr/>
        </p:nvSpPr>
        <p:spPr>
          <a:xfrm>
            <a:off x="4060022" y="685800"/>
            <a:ext cx="4172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Another example – this time with a variable parameter</a:t>
            </a:r>
          </a:p>
        </p:txBody>
      </p:sp>
    </p:spTree>
    <p:extLst>
      <p:ext uri="{BB962C8B-B14F-4D97-AF65-F5344CB8AC3E}">
        <p14:creationId xmlns:p14="http://schemas.microsoft.com/office/powerpoint/2010/main" val="17296234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1525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Recap -- Rayleigh-Ritz method of estimating the lowest eigenvalue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073400" y="2120900"/>
          <a:ext cx="914400" cy="25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250560" progId="Equation.DSMT4">
                  <p:embed/>
                </p:oleObj>
              </mc:Choice>
              <mc:Fallback>
                <p:oleObj name="Equation" r:id="rId3" imgW="914400" imgH="25056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73400" y="2120900"/>
                        <a:ext cx="914400" cy="250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304800" y="2344686"/>
          <a:ext cx="8479689" cy="17701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387840" imgH="1333440" progId="Equation.DSMT4">
                  <p:embed/>
                </p:oleObj>
              </mc:Choice>
              <mc:Fallback>
                <p:oleObj name="Equation" r:id="rId5" imgW="6387840" imgH="133344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4800" y="2344686"/>
                        <a:ext cx="8479689" cy="17701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91563" y="585299"/>
          <a:ext cx="8840788" cy="163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213320" imgH="1333440" progId="Equation.DSMT4">
                  <p:embed/>
                </p:oleObj>
              </mc:Choice>
              <mc:Fallback>
                <p:oleObj name="Equation" r:id="rId7" imgW="7213320" imgH="133344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1563" y="585299"/>
                        <a:ext cx="8840788" cy="1633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Left Arrow 8"/>
          <p:cNvSpPr/>
          <p:nvPr/>
        </p:nvSpPr>
        <p:spPr>
          <a:xfrm>
            <a:off x="4745889" y="3527027"/>
            <a:ext cx="304800" cy="36660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215757" y="3479496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</a:rPr>
              <a:t>Exact answer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643E77-1435-483C-B74B-DFAF58C8CF8F}"/>
              </a:ext>
            </a:extLst>
          </p:cNvPr>
          <p:cNvSpPr txBox="1"/>
          <p:nvPr/>
        </p:nvSpPr>
        <p:spPr>
          <a:xfrm>
            <a:off x="304800" y="4326615"/>
            <a:ext cx="815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Do you think that there is a reason for getting the correct answer from this method?</a:t>
            </a:r>
          </a:p>
          <a:p>
            <a:pPr marL="914400" lvl="1" indent="-457200">
              <a:buAutoNum type="alphaLcPeriod"/>
            </a:pPr>
            <a:r>
              <a:rPr lang="en-US" sz="2400" dirty="0">
                <a:latin typeface="+mj-lt"/>
              </a:rPr>
              <a:t>Chance only</a:t>
            </a:r>
          </a:p>
          <a:p>
            <a:pPr marL="914400" lvl="1" indent="-457200">
              <a:buAutoNum type="alphaLcPeriod"/>
            </a:pPr>
            <a:r>
              <a:rPr lang="en-US" sz="2400" dirty="0">
                <a:latin typeface="+mj-lt"/>
              </a:rPr>
              <a:t>Skill </a:t>
            </a:r>
          </a:p>
        </p:txBody>
      </p:sp>
    </p:spTree>
    <p:extLst>
      <p:ext uri="{BB962C8B-B14F-4D97-AF65-F5344CB8AC3E}">
        <p14:creationId xmlns:p14="http://schemas.microsoft.com/office/powerpoint/2010/main" val="126986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3711371"/>
              </p:ext>
            </p:extLst>
          </p:nvPr>
        </p:nvGraphicFramePr>
        <p:xfrm>
          <a:off x="487363" y="417513"/>
          <a:ext cx="8569325" cy="588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190760" imgH="2895480" progId="Equation.DSMT4">
                  <p:embed/>
                </p:oleObj>
              </mc:Choice>
              <mc:Fallback>
                <p:oleObj name="Equation" r:id="rId3" imgW="4190760" imgH="289548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363" y="417513"/>
                        <a:ext cx="8569325" cy="588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rrow: Down 5">
            <a:extLst>
              <a:ext uri="{FF2B5EF4-FFF2-40B4-BE49-F238E27FC236}">
                <a16:creationId xmlns:a16="http://schemas.microsoft.com/office/drawing/2014/main" id="{31DFE6DB-C48A-46E5-A34B-8EA68C0B0F69}"/>
              </a:ext>
            </a:extLst>
          </p:cNvPr>
          <p:cNvSpPr/>
          <p:nvPr/>
        </p:nvSpPr>
        <p:spPr>
          <a:xfrm rot="1979933">
            <a:off x="6248400" y="1405430"/>
            <a:ext cx="3048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A620C51E-D3EC-46B7-A327-A8EF96AAE950}"/>
              </a:ext>
            </a:extLst>
          </p:cNvPr>
          <p:cNvSpPr/>
          <p:nvPr/>
        </p:nvSpPr>
        <p:spPr>
          <a:xfrm rot="18586877">
            <a:off x="7951750" y="1607547"/>
            <a:ext cx="3048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A38FF8-52C6-4B7C-838C-0DD75DBB1392}"/>
              </a:ext>
            </a:extLst>
          </p:cNvPr>
          <p:cNvSpPr txBox="1"/>
          <p:nvPr/>
        </p:nvSpPr>
        <p:spPr>
          <a:xfrm>
            <a:off x="6601943" y="9115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These functions would be given</a:t>
            </a:r>
          </a:p>
        </p:txBody>
      </p:sp>
    </p:spTree>
    <p:extLst>
      <p:ext uri="{BB962C8B-B14F-4D97-AF65-F5344CB8AC3E}">
        <p14:creationId xmlns:p14="http://schemas.microsoft.com/office/powerpoint/2010/main" val="3494094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6391481"/>
              </p:ext>
            </p:extLst>
          </p:nvPr>
        </p:nvGraphicFramePr>
        <p:xfrm>
          <a:off x="762000" y="39687"/>
          <a:ext cx="7062788" cy="649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3454200" imgH="3200400" progId="Equation.3">
                  <p:embed/>
                </p:oleObj>
              </mc:Choice>
              <mc:Fallback>
                <p:oleObj name="数式" r:id="rId3" imgW="3454200" imgH="320040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9687"/>
                        <a:ext cx="7062788" cy="649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0394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08B2B3-0609-865F-DF8E-04BDA8177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63268B-C106-EF37-517C-87BBB8AF0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B2BA75-E5D1-C124-1439-6B6439330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81263AA-118B-82DC-B016-CA96B658C9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6087913"/>
              </p:ext>
            </p:extLst>
          </p:nvPr>
        </p:nvGraphicFramePr>
        <p:xfrm>
          <a:off x="377825" y="358774"/>
          <a:ext cx="6670612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822480" imgH="634680" progId="Equation.DSMT4">
                  <p:embed/>
                </p:oleObj>
              </mc:Choice>
              <mc:Fallback>
                <p:oleObj name="Equation" r:id="rId2" imgW="382248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7825" y="358774"/>
                        <a:ext cx="6670612" cy="1108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BA0213C-46F2-99B3-90D7-E58F413A48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3034646"/>
              </p:ext>
            </p:extLst>
          </p:nvPr>
        </p:nvGraphicFramePr>
        <p:xfrm>
          <a:off x="755650" y="1355725"/>
          <a:ext cx="7920038" cy="502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444920" imgH="2819160" progId="Equation.DSMT4">
                  <p:embed/>
                </p:oleObj>
              </mc:Choice>
              <mc:Fallback>
                <p:oleObj name="Equation" r:id="rId4" imgW="4444920" imgH="2819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5650" y="1355725"/>
                        <a:ext cx="7920038" cy="5022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7459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04800" y="609600"/>
          <a:ext cx="8464550" cy="211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4140000" imgH="1041120" progId="Equation.3">
                  <p:embed/>
                </p:oleObj>
              </mc:Choice>
              <mc:Fallback>
                <p:oleObj name="数式" r:id="rId3" imgW="4140000" imgH="104112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609600"/>
                        <a:ext cx="8464550" cy="211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5297"/>
            <a:ext cx="9144000" cy="311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51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85" y="3092918"/>
            <a:ext cx="7705726" cy="343239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31762" y="154456"/>
          <a:ext cx="8880475" cy="293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4" imgW="4343400" imgH="1447560" progId="Equation.3">
                  <p:embed/>
                </p:oleObj>
              </mc:Choice>
              <mc:Fallback>
                <p:oleObj name="数式" r:id="rId4" imgW="4343400" imgH="144756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2" y="154456"/>
                        <a:ext cx="8880475" cy="2938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0523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B3F60B-1550-EBA7-3493-131AC554D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10/11/2024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609CBD-B98C-B63D-B45D-9E0B3B1B7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2024 -- Lecture 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57FF78-5271-4810-8DF0-8BF342B40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DEDC694-912C-8840-2323-DB264E4FB5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8683961"/>
              </p:ext>
            </p:extLst>
          </p:nvPr>
        </p:nvGraphicFramePr>
        <p:xfrm>
          <a:off x="134939" y="457200"/>
          <a:ext cx="8874121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822480" imgH="2133360" progId="Equation.DSMT4">
                  <p:embed/>
                </p:oleObj>
              </mc:Choice>
              <mc:Fallback>
                <p:oleObj name="Equation" r:id="rId2" imgW="3822480" imgH="2133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4939" y="457200"/>
                        <a:ext cx="8874121" cy="4953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0681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+mj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+mj-l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15466</TotalTime>
  <Words>1171</Words>
  <Application>Microsoft Office PowerPoint</Application>
  <PresentationFormat>On-screen Show (4:3)</PresentationFormat>
  <Paragraphs>222</Paragraphs>
  <Slides>32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Symbol</vt:lpstr>
      <vt:lpstr>Office Theme</vt:lpstr>
      <vt:lpstr>Office Theme</vt:lpstr>
      <vt:lpstr>Office Theme</vt:lpstr>
      <vt:lpstr>Equation</vt:lpstr>
      <vt:lpstr>数式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WFU2011</dc:creator>
  <cp:lastModifiedBy>Holzwarth, Natalie</cp:lastModifiedBy>
  <cp:revision>732</cp:revision>
  <cp:lastPrinted>2020-10-06T03:12:13Z</cp:lastPrinted>
  <dcterms:created xsi:type="dcterms:W3CDTF">2012-01-10T18:32:24Z</dcterms:created>
  <dcterms:modified xsi:type="dcterms:W3CDTF">2024-10-10T21:51:01Z</dcterms:modified>
</cp:coreProperties>
</file>